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3" r:id="rId1"/>
  </p:sldMasterIdLst>
  <p:notesMasterIdLst>
    <p:notesMasterId r:id="rId32"/>
  </p:notesMasterIdLst>
  <p:sldIdLst>
    <p:sldId id="274" r:id="rId2"/>
    <p:sldId id="625" r:id="rId3"/>
    <p:sldId id="669" r:id="rId4"/>
    <p:sldId id="671" r:id="rId5"/>
    <p:sldId id="630" r:id="rId6"/>
    <p:sldId id="631" r:id="rId7"/>
    <p:sldId id="657" r:id="rId8"/>
    <p:sldId id="672" r:id="rId9"/>
    <p:sldId id="659" r:id="rId10"/>
    <p:sldId id="636" r:id="rId11"/>
    <p:sldId id="670" r:id="rId12"/>
    <p:sldId id="637" r:id="rId13"/>
    <p:sldId id="638" r:id="rId14"/>
    <p:sldId id="639" r:id="rId15"/>
    <p:sldId id="640" r:id="rId16"/>
    <p:sldId id="641" r:id="rId17"/>
    <p:sldId id="642" r:id="rId18"/>
    <p:sldId id="643" r:id="rId19"/>
    <p:sldId id="644" r:id="rId20"/>
    <p:sldId id="645" r:id="rId21"/>
    <p:sldId id="660" r:id="rId22"/>
    <p:sldId id="650" r:id="rId23"/>
    <p:sldId id="654" r:id="rId24"/>
    <p:sldId id="661" r:id="rId25"/>
    <p:sldId id="663" r:id="rId26"/>
    <p:sldId id="664" r:id="rId27"/>
    <p:sldId id="674" r:id="rId28"/>
    <p:sldId id="675" r:id="rId29"/>
    <p:sldId id="673" r:id="rId30"/>
    <p:sldId id="374" r:id="rId31"/>
  </p:sldIdLst>
  <p:sldSz cx="12192000" cy="6858000"/>
  <p:notesSz cx="6858000" cy="9144000"/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ables Text" id="{855A0964-8D6B-42F4-A505-710E96D9C74C}">
          <p14:sldIdLst>
            <p14:sldId id="274"/>
            <p14:sldId id="625"/>
            <p14:sldId id="669"/>
            <p14:sldId id="671"/>
            <p14:sldId id="630"/>
            <p14:sldId id="631"/>
            <p14:sldId id="657"/>
            <p14:sldId id="672"/>
            <p14:sldId id="659"/>
            <p14:sldId id="636"/>
            <p14:sldId id="670"/>
            <p14:sldId id="637"/>
            <p14:sldId id="638"/>
            <p14:sldId id="639"/>
            <p14:sldId id="640"/>
            <p14:sldId id="641"/>
            <p14:sldId id="642"/>
            <p14:sldId id="643"/>
            <p14:sldId id="644"/>
            <p14:sldId id="645"/>
            <p14:sldId id="660"/>
            <p14:sldId id="650"/>
            <p14:sldId id="654"/>
            <p14:sldId id="661"/>
            <p14:sldId id="663"/>
            <p14:sldId id="664"/>
            <p14:sldId id="674"/>
            <p14:sldId id="675"/>
            <p14:sldId id="673"/>
            <p14:sldId id="3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70" userDrawn="1">
          <p15:clr>
            <a:srgbClr val="A4A3A4"/>
          </p15:clr>
        </p15:guide>
        <p15:guide id="2" pos="3984" userDrawn="1">
          <p15:clr>
            <a:srgbClr val="A4A3A4"/>
          </p15:clr>
        </p15:guide>
        <p15:guide id="3" orient="horz" pos="1094" userDrawn="1">
          <p15:clr>
            <a:srgbClr val="A4A3A4"/>
          </p15:clr>
        </p15:guide>
        <p15:guide id="4" pos="3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B2B2B2"/>
    <a:srgbClr val="FFFFFF"/>
    <a:srgbClr val="808080"/>
    <a:srgbClr val="5F5F5F"/>
    <a:srgbClr val="000000"/>
    <a:srgbClr val="C0C0C0"/>
    <a:srgbClr val="7F7F7F"/>
    <a:srgbClr val="328682"/>
    <a:srgbClr val="3278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03" autoAdjust="0"/>
    <p:restoredTop sz="96327" autoAdjust="0"/>
  </p:normalViewPr>
  <p:slideViewPr>
    <p:cSldViewPr snapToObjects="1">
      <p:cViewPr varScale="1">
        <p:scale>
          <a:sx n="128" d="100"/>
          <a:sy n="128" d="100"/>
        </p:scale>
        <p:origin x="640" y="176"/>
      </p:cViewPr>
      <p:guideLst>
        <p:guide orient="horz" pos="1570"/>
        <p:guide pos="3984"/>
        <p:guide orient="horz" pos="1094"/>
        <p:guide pos="33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99534"/>
    </p:cViewPr>
  </p:sorterViewPr>
  <p:notesViewPr>
    <p:cSldViewPr snapToObjects="1">
      <p:cViewPr varScale="1">
        <p:scale>
          <a:sx n="73" d="100"/>
          <a:sy n="73" d="100"/>
        </p:scale>
        <p:origin x="-3792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khya analytics" userId="ed14a70c1c7792be" providerId="LiveId" clId="{EAC0067F-4533-482E-B52F-A177FD4BB07C}"/>
    <pc:docChg chg="custSel modSld">
      <pc:chgData name="sankhya analytics" userId="ed14a70c1c7792be" providerId="LiveId" clId="{EAC0067F-4533-482E-B52F-A177FD4BB07C}" dt="2023-11-16T09:11:47.971" v="120" actId="20577"/>
      <pc:docMkLst>
        <pc:docMk/>
      </pc:docMkLst>
      <pc:sldChg chg="modSp mod">
        <pc:chgData name="sankhya analytics" userId="ed14a70c1c7792be" providerId="LiveId" clId="{EAC0067F-4533-482E-B52F-A177FD4BB07C}" dt="2023-11-16T09:03:11.294" v="5" actId="108"/>
        <pc:sldMkLst>
          <pc:docMk/>
          <pc:sldMk cId="3145799450" sldId="386"/>
        </pc:sldMkLst>
        <pc:spChg chg="mod">
          <ac:chgData name="sankhya analytics" userId="ed14a70c1c7792be" providerId="LiveId" clId="{EAC0067F-4533-482E-B52F-A177FD4BB07C}" dt="2023-11-16T09:03:11.294" v="5" actId="108"/>
          <ac:spMkLst>
            <pc:docMk/>
            <pc:sldMk cId="3145799450" sldId="386"/>
            <ac:spMk id="106499" creationId="{00000000-0000-0000-0000-000000000000}"/>
          </ac:spMkLst>
        </pc:spChg>
      </pc:sldChg>
      <pc:sldChg chg="modSp mod">
        <pc:chgData name="sankhya analytics" userId="ed14a70c1c7792be" providerId="LiveId" clId="{EAC0067F-4533-482E-B52F-A177FD4BB07C}" dt="2023-11-16T09:03:48.277" v="10" actId="1076"/>
        <pc:sldMkLst>
          <pc:docMk/>
          <pc:sldMk cId="4056845900" sldId="388"/>
        </pc:sldMkLst>
        <pc:spChg chg="mod">
          <ac:chgData name="sankhya analytics" userId="ed14a70c1c7792be" providerId="LiveId" clId="{EAC0067F-4533-482E-B52F-A177FD4BB07C}" dt="2023-11-16T09:03:40.611" v="9" actId="108"/>
          <ac:spMkLst>
            <pc:docMk/>
            <pc:sldMk cId="4056845900" sldId="388"/>
            <ac:spMk id="106499" creationId="{00000000-0000-0000-0000-000000000000}"/>
          </ac:spMkLst>
        </pc:spChg>
        <pc:picChg chg="mod">
          <ac:chgData name="sankhya analytics" userId="ed14a70c1c7792be" providerId="LiveId" clId="{EAC0067F-4533-482E-B52F-A177FD4BB07C}" dt="2023-11-16T09:03:48.277" v="10" actId="1076"/>
          <ac:picMkLst>
            <pc:docMk/>
            <pc:sldMk cId="4056845900" sldId="388"/>
            <ac:picMk id="4" creationId="{4F9C44DA-3768-5463-F31D-F66BE37A730C}"/>
          </ac:picMkLst>
        </pc:picChg>
      </pc:sldChg>
      <pc:sldChg chg="modSp mod">
        <pc:chgData name="sankhya analytics" userId="ed14a70c1c7792be" providerId="LiveId" clId="{EAC0067F-4533-482E-B52F-A177FD4BB07C}" dt="2023-11-16T09:10:56.590" v="73" actId="20577"/>
        <pc:sldMkLst>
          <pc:docMk/>
          <pc:sldMk cId="2553542824" sldId="390"/>
        </pc:sldMkLst>
        <pc:spChg chg="mod">
          <ac:chgData name="sankhya analytics" userId="ed14a70c1c7792be" providerId="LiveId" clId="{EAC0067F-4533-482E-B52F-A177FD4BB07C}" dt="2023-11-16T09:10:56.590" v="73" actId="20577"/>
          <ac:spMkLst>
            <pc:docMk/>
            <pc:sldMk cId="2553542824" sldId="390"/>
            <ac:spMk id="106498" creationId="{00000000-0000-0000-0000-000000000000}"/>
          </ac:spMkLst>
        </pc:spChg>
        <pc:spChg chg="mod">
          <ac:chgData name="sankhya analytics" userId="ed14a70c1c7792be" providerId="LiveId" clId="{EAC0067F-4533-482E-B52F-A177FD4BB07C}" dt="2023-11-16T09:05:57.916" v="39" actId="20577"/>
          <ac:spMkLst>
            <pc:docMk/>
            <pc:sldMk cId="2553542824" sldId="390"/>
            <ac:spMk id="106499" creationId="{00000000-0000-0000-0000-000000000000}"/>
          </ac:spMkLst>
        </pc:spChg>
      </pc:sldChg>
      <pc:sldChg chg="modSp mod">
        <pc:chgData name="sankhya analytics" userId="ed14a70c1c7792be" providerId="LiveId" clId="{EAC0067F-4533-482E-B52F-A177FD4BB07C}" dt="2023-11-16T09:03:20.385" v="6" actId="404"/>
        <pc:sldMkLst>
          <pc:docMk/>
          <pc:sldMk cId="1659776192" sldId="391"/>
        </pc:sldMkLst>
        <pc:spChg chg="mod">
          <ac:chgData name="sankhya analytics" userId="ed14a70c1c7792be" providerId="LiveId" clId="{EAC0067F-4533-482E-B52F-A177FD4BB07C}" dt="2023-11-16T09:03:20.385" v="6" actId="404"/>
          <ac:spMkLst>
            <pc:docMk/>
            <pc:sldMk cId="1659776192" sldId="391"/>
            <ac:spMk id="106499" creationId="{00000000-0000-0000-0000-000000000000}"/>
          </ac:spMkLst>
        </pc:spChg>
      </pc:sldChg>
      <pc:sldChg chg="modSp mod">
        <pc:chgData name="sankhya analytics" userId="ed14a70c1c7792be" providerId="LiveId" clId="{EAC0067F-4533-482E-B52F-A177FD4BB07C}" dt="2023-11-16T09:11:03.534" v="85" actId="20577"/>
        <pc:sldMkLst>
          <pc:docMk/>
          <pc:sldMk cId="2295578755" sldId="392"/>
        </pc:sldMkLst>
        <pc:spChg chg="mod">
          <ac:chgData name="sankhya analytics" userId="ed14a70c1c7792be" providerId="LiveId" clId="{EAC0067F-4533-482E-B52F-A177FD4BB07C}" dt="2023-11-16T09:11:03.534" v="85" actId="20577"/>
          <ac:spMkLst>
            <pc:docMk/>
            <pc:sldMk cId="2295578755" sldId="392"/>
            <ac:spMk id="106498" creationId="{00000000-0000-0000-0000-000000000000}"/>
          </ac:spMkLst>
        </pc:spChg>
        <pc:spChg chg="mod">
          <ac:chgData name="sankhya analytics" userId="ed14a70c1c7792be" providerId="LiveId" clId="{EAC0067F-4533-482E-B52F-A177FD4BB07C}" dt="2023-11-16T09:08:16.744" v="53" actId="403"/>
          <ac:spMkLst>
            <pc:docMk/>
            <pc:sldMk cId="2295578755" sldId="392"/>
            <ac:spMk id="106499" creationId="{00000000-0000-0000-0000-000000000000}"/>
          </ac:spMkLst>
        </pc:spChg>
      </pc:sldChg>
      <pc:sldChg chg="modSp mod">
        <pc:chgData name="sankhya analytics" userId="ed14a70c1c7792be" providerId="LiveId" clId="{EAC0067F-4533-482E-B52F-A177FD4BB07C}" dt="2023-11-16T09:11:10.690" v="92" actId="20577"/>
        <pc:sldMkLst>
          <pc:docMk/>
          <pc:sldMk cId="4036468766" sldId="394"/>
        </pc:sldMkLst>
        <pc:spChg chg="mod">
          <ac:chgData name="sankhya analytics" userId="ed14a70c1c7792be" providerId="LiveId" clId="{EAC0067F-4533-482E-B52F-A177FD4BB07C}" dt="2023-11-16T09:11:10.690" v="92" actId="20577"/>
          <ac:spMkLst>
            <pc:docMk/>
            <pc:sldMk cId="4036468766" sldId="394"/>
            <ac:spMk id="106498" creationId="{00000000-0000-0000-0000-000000000000}"/>
          </ac:spMkLst>
        </pc:spChg>
      </pc:sldChg>
      <pc:sldChg chg="modSp mod">
        <pc:chgData name="sankhya analytics" userId="ed14a70c1c7792be" providerId="LiveId" clId="{EAC0067F-4533-482E-B52F-A177FD4BB07C}" dt="2023-11-16T09:11:17.270" v="99" actId="20577"/>
        <pc:sldMkLst>
          <pc:docMk/>
          <pc:sldMk cId="4250346852" sldId="395"/>
        </pc:sldMkLst>
        <pc:spChg chg="mod">
          <ac:chgData name="sankhya analytics" userId="ed14a70c1c7792be" providerId="LiveId" clId="{EAC0067F-4533-482E-B52F-A177FD4BB07C}" dt="2023-11-16T09:11:17.270" v="99" actId="20577"/>
          <ac:spMkLst>
            <pc:docMk/>
            <pc:sldMk cId="4250346852" sldId="395"/>
            <ac:spMk id="106498" creationId="{00000000-0000-0000-0000-000000000000}"/>
          </ac:spMkLst>
        </pc:spChg>
        <pc:spChg chg="mod">
          <ac:chgData name="sankhya analytics" userId="ed14a70c1c7792be" providerId="LiveId" clId="{EAC0067F-4533-482E-B52F-A177FD4BB07C}" dt="2023-11-16T09:09:41.013" v="66" actId="403"/>
          <ac:spMkLst>
            <pc:docMk/>
            <pc:sldMk cId="4250346852" sldId="395"/>
            <ac:spMk id="106499" creationId="{00000000-0000-0000-0000-000000000000}"/>
          </ac:spMkLst>
        </pc:spChg>
      </pc:sldChg>
      <pc:sldChg chg="modSp mod">
        <pc:chgData name="sankhya analytics" userId="ed14a70c1c7792be" providerId="LiveId" clId="{EAC0067F-4533-482E-B52F-A177FD4BB07C}" dt="2023-11-16T09:11:29.464" v="106" actId="20577"/>
        <pc:sldMkLst>
          <pc:docMk/>
          <pc:sldMk cId="2463588799" sldId="397"/>
        </pc:sldMkLst>
        <pc:spChg chg="mod">
          <ac:chgData name="sankhya analytics" userId="ed14a70c1c7792be" providerId="LiveId" clId="{EAC0067F-4533-482E-B52F-A177FD4BB07C}" dt="2023-11-16T09:11:29.464" v="106" actId="20577"/>
          <ac:spMkLst>
            <pc:docMk/>
            <pc:sldMk cId="2463588799" sldId="397"/>
            <ac:spMk id="106498" creationId="{00000000-0000-0000-0000-000000000000}"/>
          </ac:spMkLst>
        </pc:spChg>
      </pc:sldChg>
      <pc:sldChg chg="modSp mod">
        <pc:chgData name="sankhya analytics" userId="ed14a70c1c7792be" providerId="LiveId" clId="{EAC0067F-4533-482E-B52F-A177FD4BB07C}" dt="2023-11-16T09:11:47.971" v="120" actId="20577"/>
        <pc:sldMkLst>
          <pc:docMk/>
          <pc:sldMk cId="2363765895" sldId="400"/>
        </pc:sldMkLst>
        <pc:spChg chg="mod">
          <ac:chgData name="sankhya analytics" userId="ed14a70c1c7792be" providerId="LiveId" clId="{EAC0067F-4533-482E-B52F-A177FD4BB07C}" dt="2023-11-16T09:11:47.971" v="120" actId="20577"/>
          <ac:spMkLst>
            <pc:docMk/>
            <pc:sldMk cId="2363765895" sldId="400"/>
            <ac:spMk id="106498" creationId="{00000000-0000-0000-0000-000000000000}"/>
          </ac:spMkLst>
        </pc:spChg>
      </pc:sldChg>
      <pc:sldChg chg="modSp mod">
        <pc:chgData name="sankhya analytics" userId="ed14a70c1c7792be" providerId="LiveId" clId="{EAC0067F-4533-482E-B52F-A177FD4BB07C}" dt="2023-11-16T09:11:38.837" v="113" actId="20577"/>
        <pc:sldMkLst>
          <pc:docMk/>
          <pc:sldMk cId="2653244131" sldId="455"/>
        </pc:sldMkLst>
        <pc:spChg chg="mod">
          <ac:chgData name="sankhya analytics" userId="ed14a70c1c7792be" providerId="LiveId" clId="{EAC0067F-4533-482E-B52F-A177FD4BB07C}" dt="2023-11-16T09:11:38.837" v="113" actId="20577"/>
          <ac:spMkLst>
            <pc:docMk/>
            <pc:sldMk cId="2653244131" sldId="455"/>
            <ac:spMk id="10649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1D146-B4E0-1741-B9EE-9789392EFCC4}" type="datetimeFigureOut">
              <a:rPr lang="en-US" smtClean="0"/>
              <a:t>3/28/24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63621-2E60-B848-8968-B0341E26A3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024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409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2678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6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886576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59951533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6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886576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93463195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69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69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734655025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69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69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58065409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3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64225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7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349163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5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9134100" y="1639789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2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652759289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3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64225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7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349163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5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9134100" y="1639789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2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14056537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 Team 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21602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4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025464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6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829326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8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633189" y="1639789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1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87747733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21602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4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025464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6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829326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8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633189" y="1639789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1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9868527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1" y="1268759"/>
            <a:ext cx="2352260" cy="3535680"/>
          </a:xfrm>
          <a:solidFill>
            <a:schemeClr val="bg1">
              <a:lumMod val="90000"/>
              <a:lumOff val="1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257971" y="1268759"/>
            <a:ext cx="2352260" cy="3535680"/>
          </a:xfrm>
          <a:solidFill>
            <a:schemeClr val="bg1">
              <a:lumMod val="90000"/>
              <a:lumOff val="1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467708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797789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14400" y="4980565"/>
            <a:ext cx="503311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257971" y="4980565"/>
            <a:ext cx="501962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388987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122F79-0410-4154-A554-02F012F6D4FA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8076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325445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Utter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2227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ight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49016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98032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47048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049016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6098032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9147048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858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fteen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8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4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8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4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37638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75276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12914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570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4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028749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057498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86247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143744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114996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028749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057498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086247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10143744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8114996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2028749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4057498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086247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10143744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14996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2028749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4057498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086247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0143744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8114996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2037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1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4869820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2792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743296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aseline="0">
                <a:solidFill>
                  <a:schemeClr val="accent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5455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1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3226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1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0684935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6597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2165468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5778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0918420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8621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1189288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ight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7"/>
            <a:ext cx="2441448" cy="1326605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3257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ight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7"/>
            <a:ext cx="2441448" cy="1326605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199342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52420"/>
            <a:ext cx="10363200" cy="4627563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3633664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x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9383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x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70765831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5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5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50541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5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5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957233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604358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604358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604358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604358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623052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604358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604358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604358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604358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49413416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604358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4604358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4604358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6105870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604358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4604358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4604358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160650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912134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4912134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36536406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912134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4912134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2976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text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27432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228594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2pPr>
            <a:lvl3pPr marL="476239" indent="-24764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3pPr>
            <a:lvl4pPr marL="685783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4pPr>
            <a:lvl5pPr marL="914377" indent="-22859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24406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2982317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2982317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2982317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2982317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90447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2982317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2982317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2982317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2982317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62846792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2982317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2982317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2982317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48397078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2982317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2982317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2982317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94696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290093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290093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91459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290093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290093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50415364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0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2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5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0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2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5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0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2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5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4050447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0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2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5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0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2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5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0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2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5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59722262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15354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2" y="4667304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375528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15354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2" y="4667304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45748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tex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52420"/>
            <a:ext cx="10363200" cy="4627563"/>
          </a:xfrm>
        </p:spPr>
        <p:txBody>
          <a:bodyPr numCol="2" spcCol="27432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228594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2pPr>
            <a:lvl3pPr marL="457189" indent="-22859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3pPr>
            <a:lvl4pPr marL="685783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4pPr>
            <a:lvl5pPr marL="914377" indent="-22859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95819353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886576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5235725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886576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5887811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69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69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77561567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69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69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6678697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64225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7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349163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5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9134100" y="1639789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2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23272416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64225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7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349163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5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9134100" y="1639789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2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9225561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am 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21602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4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025464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6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829326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8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633189" y="1639789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1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8541085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21602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4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025464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6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829326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8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633189" y="1639789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1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0326159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1" y="1268759"/>
            <a:ext cx="2352260" cy="35356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257971" y="1268759"/>
            <a:ext cx="2352260" cy="35356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467708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797789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14400" y="4980565"/>
            <a:ext cx="503311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257971" y="4980565"/>
            <a:ext cx="501962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63141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159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45242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5242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67994799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737138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395526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576337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49016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98032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47048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049016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6098032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9147048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16970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8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4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8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4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46782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84420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22058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68213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028749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057498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86247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143744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114996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028749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057498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086247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10143744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8114996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2028749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4057498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086247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10143744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14996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2028749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4057498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086247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0143744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8114996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79558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0880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856189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54326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596925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21920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35930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1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57661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1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69806078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37529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91202953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43430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78941978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11824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58413726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ight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7"/>
            <a:ext cx="2441448" cy="1326605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24432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ight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7"/>
            <a:ext cx="2441448" cy="1326605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448864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19200"/>
            <a:ext cx="5082117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560285"/>
            <a:ext cx="5082117" cy="45658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219200"/>
            <a:ext cx="5084232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560285"/>
            <a:ext cx="5084232" cy="45658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10869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ix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4429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ix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47792064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5" y="1397000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5" y="3060985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55801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5" y="1397000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5" y="3060985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3347500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604358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604358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604358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604358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1419382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604358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604358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604358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604358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34734441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604358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4604358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4604358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28682991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604358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4604358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4604358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41266111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2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912134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4912134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22746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912134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4912134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159839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62284"/>
            <a:ext cx="5082117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803370"/>
            <a:ext cx="5082117" cy="436883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462284"/>
            <a:ext cx="5084232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803370"/>
            <a:ext cx="5084232" cy="436883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26088420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2982317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2982317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2982317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2982317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64546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2982317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2982317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2982317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2982317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22338688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2982317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2982317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2982317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64896030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2982317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2982317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2982317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406917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290093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290093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670352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290093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290093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595217462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12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0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2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5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0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2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5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0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2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5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50787661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12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0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2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5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0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2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5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0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2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5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43317090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9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15354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2" y="4667304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713793476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9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15354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2" y="4667304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53496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image" Target="../media/image7.png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image" Target="../media/image2.png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113" Type="http://schemas.openxmlformats.org/officeDocument/2006/relationships/image" Target="../media/image3.png"/><Relationship Id="rId118" Type="http://schemas.openxmlformats.org/officeDocument/2006/relationships/image" Target="../media/image8.png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54" Type="http://schemas.openxmlformats.org/officeDocument/2006/relationships/slideLayout" Target="../slideLayouts/slideLayout54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image" Target="../media/image4.png"/><Relationship Id="rId119" Type="http://schemas.openxmlformats.org/officeDocument/2006/relationships/image" Target="../media/image9.png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theme" Target="../theme/theme1.xml"/><Relationship Id="rId115" Type="http://schemas.openxmlformats.org/officeDocument/2006/relationships/image" Target="../media/image5.png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116" Type="http://schemas.openxmlformats.org/officeDocument/2006/relationships/image" Target="../media/image6.png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11" Type="http://schemas.openxmlformats.org/officeDocument/2006/relationships/image" Target="../media/image1.png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19200"/>
            <a:ext cx="10363200" cy="46275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grpSp>
        <p:nvGrpSpPr>
          <p:cNvPr id="4" name="object 21">
            <a:extLst>
              <a:ext uri="{FF2B5EF4-FFF2-40B4-BE49-F238E27FC236}">
                <a16:creationId xmlns:a16="http://schemas.microsoft.com/office/drawing/2014/main" id="{A12EC1AF-7803-BFD6-EB7E-230A17B08A08}"/>
              </a:ext>
            </a:extLst>
          </p:cNvPr>
          <p:cNvGrpSpPr/>
          <p:nvPr userDrawn="1"/>
        </p:nvGrpSpPr>
        <p:grpSpPr>
          <a:xfrm>
            <a:off x="9914965" y="6246454"/>
            <a:ext cx="1513252" cy="401246"/>
            <a:chOff x="12227495" y="8878099"/>
            <a:chExt cx="2912110" cy="772160"/>
          </a:xfrm>
        </p:grpSpPr>
        <p:sp>
          <p:nvSpPr>
            <p:cNvPr id="5" name="object 22">
              <a:extLst>
                <a:ext uri="{FF2B5EF4-FFF2-40B4-BE49-F238E27FC236}">
                  <a16:creationId xmlns:a16="http://schemas.microsoft.com/office/drawing/2014/main" id="{D0F1918F-0FD3-A807-8902-F0A12EDDC415}"/>
                </a:ext>
              </a:extLst>
            </p:cNvPr>
            <p:cNvSpPr/>
            <p:nvPr/>
          </p:nvSpPr>
          <p:spPr>
            <a:xfrm>
              <a:off x="13198678" y="9025737"/>
              <a:ext cx="692150" cy="194310"/>
            </a:xfrm>
            <a:custGeom>
              <a:avLst/>
              <a:gdLst/>
              <a:ahLst/>
              <a:cxnLst/>
              <a:rect l="l" t="t" r="r" b="b"/>
              <a:pathLst>
                <a:path w="692150" h="194309">
                  <a:moveTo>
                    <a:pt x="175679" y="97078"/>
                  </a:moveTo>
                  <a:lnTo>
                    <a:pt x="173926" y="77330"/>
                  </a:lnTo>
                  <a:lnTo>
                    <a:pt x="168643" y="59270"/>
                  </a:lnTo>
                  <a:lnTo>
                    <a:pt x="159829" y="42875"/>
                  </a:lnTo>
                  <a:lnTo>
                    <a:pt x="153631" y="35471"/>
                  </a:lnTo>
                  <a:lnTo>
                    <a:pt x="147510" y="28155"/>
                  </a:lnTo>
                  <a:lnTo>
                    <a:pt x="134797" y="17868"/>
                  </a:lnTo>
                  <a:lnTo>
                    <a:pt x="134797" y="97078"/>
                  </a:lnTo>
                  <a:lnTo>
                    <a:pt x="133731" y="109880"/>
                  </a:lnTo>
                  <a:lnTo>
                    <a:pt x="108496" y="148882"/>
                  </a:lnTo>
                  <a:lnTo>
                    <a:pt x="73482" y="158673"/>
                  </a:lnTo>
                  <a:lnTo>
                    <a:pt x="39509" y="158673"/>
                  </a:lnTo>
                  <a:lnTo>
                    <a:pt x="39509" y="35471"/>
                  </a:lnTo>
                  <a:lnTo>
                    <a:pt x="73482" y="35471"/>
                  </a:lnTo>
                  <a:lnTo>
                    <a:pt x="117678" y="52743"/>
                  </a:lnTo>
                  <a:lnTo>
                    <a:pt x="134797" y="97078"/>
                  </a:lnTo>
                  <a:lnTo>
                    <a:pt x="134797" y="17868"/>
                  </a:lnTo>
                  <a:lnTo>
                    <a:pt x="132524" y="16014"/>
                  </a:lnTo>
                  <a:lnTo>
                    <a:pt x="115735" y="7327"/>
                  </a:lnTo>
                  <a:lnTo>
                    <a:pt x="97167" y="2133"/>
                  </a:lnTo>
                  <a:lnTo>
                    <a:pt x="76796" y="393"/>
                  </a:lnTo>
                  <a:lnTo>
                    <a:pt x="0" y="393"/>
                  </a:lnTo>
                  <a:lnTo>
                    <a:pt x="0" y="193751"/>
                  </a:lnTo>
                  <a:lnTo>
                    <a:pt x="76796" y="193751"/>
                  </a:lnTo>
                  <a:lnTo>
                    <a:pt x="115735" y="186804"/>
                  </a:lnTo>
                  <a:lnTo>
                    <a:pt x="153644" y="158673"/>
                  </a:lnTo>
                  <a:lnTo>
                    <a:pt x="173926" y="116814"/>
                  </a:lnTo>
                  <a:lnTo>
                    <a:pt x="175679" y="97078"/>
                  </a:lnTo>
                  <a:close/>
                </a:path>
                <a:path w="692150" h="194309">
                  <a:moveTo>
                    <a:pt x="372071" y="193751"/>
                  </a:moveTo>
                  <a:lnTo>
                    <a:pt x="355041" y="151765"/>
                  </a:lnTo>
                  <a:lnTo>
                    <a:pt x="340804" y="116687"/>
                  </a:lnTo>
                  <a:lnTo>
                    <a:pt x="311442" y="44310"/>
                  </a:lnTo>
                  <a:lnTo>
                    <a:pt x="299427" y="14706"/>
                  </a:lnTo>
                  <a:lnTo>
                    <a:pt x="299427" y="116687"/>
                  </a:lnTo>
                  <a:lnTo>
                    <a:pt x="241973" y="116687"/>
                  </a:lnTo>
                  <a:lnTo>
                    <a:pt x="270700" y="44310"/>
                  </a:lnTo>
                  <a:lnTo>
                    <a:pt x="299427" y="116687"/>
                  </a:lnTo>
                  <a:lnTo>
                    <a:pt x="299427" y="14706"/>
                  </a:lnTo>
                  <a:lnTo>
                    <a:pt x="293624" y="393"/>
                  </a:lnTo>
                  <a:lnTo>
                    <a:pt x="249986" y="393"/>
                  </a:lnTo>
                  <a:lnTo>
                    <a:pt x="171538" y="193751"/>
                  </a:lnTo>
                  <a:lnTo>
                    <a:pt x="211594" y="193751"/>
                  </a:lnTo>
                  <a:lnTo>
                    <a:pt x="228168" y="151765"/>
                  </a:lnTo>
                  <a:lnTo>
                    <a:pt x="313245" y="151765"/>
                  </a:lnTo>
                  <a:lnTo>
                    <a:pt x="329819" y="193751"/>
                  </a:lnTo>
                  <a:lnTo>
                    <a:pt x="372071" y="193751"/>
                  </a:lnTo>
                  <a:close/>
                </a:path>
                <a:path w="692150" h="194309">
                  <a:moveTo>
                    <a:pt x="510743" y="0"/>
                  </a:moveTo>
                  <a:lnTo>
                    <a:pt x="352742" y="0"/>
                  </a:lnTo>
                  <a:lnTo>
                    <a:pt x="352742" y="35560"/>
                  </a:lnTo>
                  <a:lnTo>
                    <a:pt x="411848" y="35560"/>
                  </a:lnTo>
                  <a:lnTo>
                    <a:pt x="411848" y="194310"/>
                  </a:lnTo>
                  <a:lnTo>
                    <a:pt x="451358" y="194310"/>
                  </a:lnTo>
                  <a:lnTo>
                    <a:pt x="451358" y="35560"/>
                  </a:lnTo>
                  <a:lnTo>
                    <a:pt x="510743" y="35560"/>
                  </a:lnTo>
                  <a:lnTo>
                    <a:pt x="510743" y="0"/>
                  </a:lnTo>
                  <a:close/>
                </a:path>
                <a:path w="692150" h="194309">
                  <a:moveTo>
                    <a:pt x="691946" y="193751"/>
                  </a:moveTo>
                  <a:lnTo>
                    <a:pt x="674903" y="151765"/>
                  </a:lnTo>
                  <a:lnTo>
                    <a:pt x="660679" y="116687"/>
                  </a:lnTo>
                  <a:lnTo>
                    <a:pt x="631317" y="44310"/>
                  </a:lnTo>
                  <a:lnTo>
                    <a:pt x="619302" y="14706"/>
                  </a:lnTo>
                  <a:lnTo>
                    <a:pt x="619302" y="116687"/>
                  </a:lnTo>
                  <a:lnTo>
                    <a:pt x="561848" y="116687"/>
                  </a:lnTo>
                  <a:lnTo>
                    <a:pt x="590562" y="44310"/>
                  </a:lnTo>
                  <a:lnTo>
                    <a:pt x="619302" y="116687"/>
                  </a:lnTo>
                  <a:lnTo>
                    <a:pt x="619302" y="14706"/>
                  </a:lnTo>
                  <a:lnTo>
                    <a:pt x="613498" y="393"/>
                  </a:lnTo>
                  <a:lnTo>
                    <a:pt x="569849" y="393"/>
                  </a:lnTo>
                  <a:lnTo>
                    <a:pt x="491401" y="193751"/>
                  </a:lnTo>
                  <a:lnTo>
                    <a:pt x="531456" y="193751"/>
                  </a:lnTo>
                  <a:lnTo>
                    <a:pt x="548030" y="151765"/>
                  </a:lnTo>
                  <a:lnTo>
                    <a:pt x="633107" y="151765"/>
                  </a:lnTo>
                  <a:lnTo>
                    <a:pt x="649681" y="193751"/>
                  </a:lnTo>
                  <a:lnTo>
                    <a:pt x="691946" y="193751"/>
                  </a:lnTo>
                  <a:close/>
                </a:path>
              </a:pathLst>
            </a:custGeom>
            <a:solidFill>
              <a:srgbClr val="01010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6" name="object 23">
              <a:extLst>
                <a:ext uri="{FF2B5EF4-FFF2-40B4-BE49-F238E27FC236}">
                  <a16:creationId xmlns:a16="http://schemas.microsoft.com/office/drawing/2014/main" id="{27549086-B9BF-38B8-739E-3028A1992EB1}"/>
                </a:ext>
              </a:extLst>
            </p:cNvPr>
            <p:cNvPicPr/>
            <p:nvPr/>
          </p:nvPicPr>
          <p:blipFill>
            <a:blip r:embed="rId111" cstate="print"/>
            <a:stretch>
              <a:fillRect/>
            </a:stretch>
          </p:blipFill>
          <p:spPr>
            <a:xfrm>
              <a:off x="13986471" y="9023364"/>
              <a:ext cx="149987" cy="198877"/>
            </a:xfrm>
            <a:prstGeom prst="rect">
              <a:avLst/>
            </a:prstGeom>
          </p:spPr>
        </p:pic>
        <p:pic>
          <p:nvPicPr>
            <p:cNvPr id="7" name="object 24">
              <a:extLst>
                <a:ext uri="{FF2B5EF4-FFF2-40B4-BE49-F238E27FC236}">
                  <a16:creationId xmlns:a16="http://schemas.microsoft.com/office/drawing/2014/main" id="{CF3D8ADA-8727-7585-9476-FEF07A7E1051}"/>
                </a:ext>
              </a:extLst>
            </p:cNvPr>
            <p:cNvPicPr/>
            <p:nvPr/>
          </p:nvPicPr>
          <p:blipFill>
            <a:blip r:embed="rId112" cstate="print"/>
            <a:stretch>
              <a:fillRect/>
            </a:stretch>
          </p:blipFill>
          <p:spPr>
            <a:xfrm>
              <a:off x="14156340" y="9023364"/>
              <a:ext cx="191973" cy="198877"/>
            </a:xfrm>
            <a:prstGeom prst="rect">
              <a:avLst/>
            </a:prstGeom>
          </p:spPr>
        </p:pic>
        <p:sp>
          <p:nvSpPr>
            <p:cNvPr id="8" name="object 25">
              <a:extLst>
                <a:ext uri="{FF2B5EF4-FFF2-40B4-BE49-F238E27FC236}">
                  <a16:creationId xmlns:a16="http://schemas.microsoft.com/office/drawing/2014/main" id="{C1EB2E0F-F88B-1BCD-489F-4E2E2CE69242}"/>
                </a:ext>
              </a:extLst>
            </p:cNvPr>
            <p:cNvSpPr/>
            <p:nvPr/>
          </p:nvSpPr>
          <p:spPr>
            <a:xfrm>
              <a:off x="14372616" y="9025737"/>
              <a:ext cx="198120" cy="194310"/>
            </a:xfrm>
            <a:custGeom>
              <a:avLst/>
              <a:gdLst/>
              <a:ahLst/>
              <a:cxnLst/>
              <a:rect l="l" t="t" r="r" b="b"/>
              <a:pathLst>
                <a:path w="198119" h="194309">
                  <a:moveTo>
                    <a:pt x="39497" y="393"/>
                  </a:moveTo>
                  <a:lnTo>
                    <a:pt x="0" y="393"/>
                  </a:lnTo>
                  <a:lnTo>
                    <a:pt x="0" y="193751"/>
                  </a:lnTo>
                  <a:lnTo>
                    <a:pt x="39497" y="193751"/>
                  </a:lnTo>
                  <a:lnTo>
                    <a:pt x="39497" y="393"/>
                  </a:lnTo>
                  <a:close/>
                </a:path>
                <a:path w="198119" h="194309">
                  <a:moveTo>
                    <a:pt x="198043" y="0"/>
                  </a:moveTo>
                  <a:lnTo>
                    <a:pt x="69329" y="0"/>
                  </a:lnTo>
                  <a:lnTo>
                    <a:pt x="69329" y="35560"/>
                  </a:lnTo>
                  <a:lnTo>
                    <a:pt x="69329" y="80010"/>
                  </a:lnTo>
                  <a:lnTo>
                    <a:pt x="69329" y="114300"/>
                  </a:lnTo>
                  <a:lnTo>
                    <a:pt x="69329" y="158750"/>
                  </a:lnTo>
                  <a:lnTo>
                    <a:pt x="69329" y="194310"/>
                  </a:lnTo>
                  <a:lnTo>
                    <a:pt x="198043" y="194310"/>
                  </a:lnTo>
                  <a:lnTo>
                    <a:pt x="198043" y="158750"/>
                  </a:lnTo>
                  <a:lnTo>
                    <a:pt x="108826" y="158750"/>
                  </a:lnTo>
                  <a:lnTo>
                    <a:pt x="108826" y="114300"/>
                  </a:lnTo>
                  <a:lnTo>
                    <a:pt x="195287" y="114300"/>
                  </a:lnTo>
                  <a:lnTo>
                    <a:pt x="195287" y="80010"/>
                  </a:lnTo>
                  <a:lnTo>
                    <a:pt x="108826" y="80010"/>
                  </a:lnTo>
                  <a:lnTo>
                    <a:pt x="108826" y="35560"/>
                  </a:lnTo>
                  <a:lnTo>
                    <a:pt x="198043" y="35560"/>
                  </a:lnTo>
                  <a:lnTo>
                    <a:pt x="198043" y="0"/>
                  </a:lnTo>
                  <a:close/>
                </a:path>
              </a:pathLst>
            </a:custGeom>
            <a:solidFill>
              <a:srgbClr val="01010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9" name="object 26">
              <a:extLst>
                <a:ext uri="{FF2B5EF4-FFF2-40B4-BE49-F238E27FC236}">
                  <a16:creationId xmlns:a16="http://schemas.microsoft.com/office/drawing/2014/main" id="{8BBA37D8-9E86-5784-8567-8391091CFEF4}"/>
                </a:ext>
              </a:extLst>
            </p:cNvPr>
            <p:cNvPicPr/>
            <p:nvPr/>
          </p:nvPicPr>
          <p:blipFill>
            <a:blip r:embed="rId113" cstate="print"/>
            <a:stretch>
              <a:fillRect/>
            </a:stretch>
          </p:blipFill>
          <p:spPr>
            <a:xfrm>
              <a:off x="14597189" y="9026124"/>
              <a:ext cx="172911" cy="193358"/>
            </a:xfrm>
            <a:prstGeom prst="rect">
              <a:avLst/>
            </a:prstGeom>
          </p:spPr>
        </p:pic>
        <p:pic>
          <p:nvPicPr>
            <p:cNvPr id="10" name="object 27">
              <a:extLst>
                <a:ext uri="{FF2B5EF4-FFF2-40B4-BE49-F238E27FC236}">
                  <a16:creationId xmlns:a16="http://schemas.microsoft.com/office/drawing/2014/main" id="{7D32521D-5193-E658-1C0D-EAB054B49F73}"/>
                </a:ext>
              </a:extLst>
            </p:cNvPr>
            <p:cNvPicPr/>
            <p:nvPr/>
          </p:nvPicPr>
          <p:blipFill>
            <a:blip r:embed="rId114" cstate="print"/>
            <a:stretch>
              <a:fillRect/>
            </a:stretch>
          </p:blipFill>
          <p:spPr>
            <a:xfrm>
              <a:off x="14794407" y="9023364"/>
              <a:ext cx="191969" cy="198877"/>
            </a:xfrm>
            <a:prstGeom prst="rect">
              <a:avLst/>
            </a:prstGeom>
          </p:spPr>
        </p:pic>
        <p:sp>
          <p:nvSpPr>
            <p:cNvPr id="11" name="object 28">
              <a:extLst>
                <a:ext uri="{FF2B5EF4-FFF2-40B4-BE49-F238E27FC236}">
                  <a16:creationId xmlns:a16="http://schemas.microsoft.com/office/drawing/2014/main" id="{B1ECC896-3BBC-96DD-B2E7-4485106A76E1}"/>
                </a:ext>
              </a:extLst>
            </p:cNvPr>
            <p:cNvSpPr/>
            <p:nvPr/>
          </p:nvSpPr>
          <p:spPr>
            <a:xfrm>
              <a:off x="15010676" y="9025737"/>
              <a:ext cx="128905" cy="194310"/>
            </a:xfrm>
            <a:custGeom>
              <a:avLst/>
              <a:gdLst/>
              <a:ahLst/>
              <a:cxnLst/>
              <a:rect l="l" t="t" r="r" b="b"/>
              <a:pathLst>
                <a:path w="128905" h="194309">
                  <a:moveTo>
                    <a:pt x="128727" y="0"/>
                  </a:moveTo>
                  <a:lnTo>
                    <a:pt x="0" y="0"/>
                  </a:lnTo>
                  <a:lnTo>
                    <a:pt x="0" y="35560"/>
                  </a:lnTo>
                  <a:lnTo>
                    <a:pt x="0" y="80010"/>
                  </a:lnTo>
                  <a:lnTo>
                    <a:pt x="0" y="114300"/>
                  </a:lnTo>
                  <a:lnTo>
                    <a:pt x="0" y="158750"/>
                  </a:lnTo>
                  <a:lnTo>
                    <a:pt x="0" y="194310"/>
                  </a:lnTo>
                  <a:lnTo>
                    <a:pt x="128727" y="194310"/>
                  </a:lnTo>
                  <a:lnTo>
                    <a:pt x="128727" y="158750"/>
                  </a:lnTo>
                  <a:lnTo>
                    <a:pt x="39497" y="158750"/>
                  </a:lnTo>
                  <a:lnTo>
                    <a:pt x="39497" y="114300"/>
                  </a:lnTo>
                  <a:lnTo>
                    <a:pt x="125958" y="114300"/>
                  </a:lnTo>
                  <a:lnTo>
                    <a:pt x="125958" y="80010"/>
                  </a:lnTo>
                  <a:lnTo>
                    <a:pt x="39497" y="80010"/>
                  </a:lnTo>
                  <a:lnTo>
                    <a:pt x="39497" y="35560"/>
                  </a:lnTo>
                  <a:lnTo>
                    <a:pt x="128727" y="35560"/>
                  </a:lnTo>
                  <a:lnTo>
                    <a:pt x="128727" y="0"/>
                  </a:lnTo>
                  <a:close/>
                </a:path>
              </a:pathLst>
            </a:custGeom>
            <a:solidFill>
              <a:srgbClr val="01010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29">
              <a:extLst>
                <a:ext uri="{FF2B5EF4-FFF2-40B4-BE49-F238E27FC236}">
                  <a16:creationId xmlns:a16="http://schemas.microsoft.com/office/drawing/2014/main" id="{FA3C1958-19EC-74B3-7A47-DE34DAA8D270}"/>
                </a:ext>
              </a:extLst>
            </p:cNvPr>
            <p:cNvSpPr/>
            <p:nvPr/>
          </p:nvSpPr>
          <p:spPr>
            <a:xfrm>
              <a:off x="14109205" y="9317621"/>
              <a:ext cx="831215" cy="121285"/>
            </a:xfrm>
            <a:custGeom>
              <a:avLst/>
              <a:gdLst/>
              <a:ahLst/>
              <a:cxnLst/>
              <a:rect l="l" t="t" r="r" b="b"/>
              <a:pathLst>
                <a:path w="831215" h="121284">
                  <a:moveTo>
                    <a:pt x="21717" y="0"/>
                  </a:moveTo>
                  <a:lnTo>
                    <a:pt x="0" y="0"/>
                  </a:lnTo>
                  <a:lnTo>
                    <a:pt x="0" y="120815"/>
                  </a:lnTo>
                  <a:lnTo>
                    <a:pt x="21717" y="120815"/>
                  </a:lnTo>
                  <a:lnTo>
                    <a:pt x="21717" y="0"/>
                  </a:lnTo>
                  <a:close/>
                </a:path>
                <a:path w="831215" h="121284">
                  <a:moveTo>
                    <a:pt x="580618" y="38"/>
                  </a:moveTo>
                  <a:lnTo>
                    <a:pt x="489356" y="38"/>
                  </a:lnTo>
                  <a:lnTo>
                    <a:pt x="489356" y="19088"/>
                  </a:lnTo>
                  <a:lnTo>
                    <a:pt x="523963" y="19088"/>
                  </a:lnTo>
                  <a:lnTo>
                    <a:pt x="523963" y="120688"/>
                  </a:lnTo>
                  <a:lnTo>
                    <a:pt x="545833" y="120688"/>
                  </a:lnTo>
                  <a:lnTo>
                    <a:pt x="545833" y="19088"/>
                  </a:lnTo>
                  <a:lnTo>
                    <a:pt x="580618" y="19088"/>
                  </a:lnTo>
                  <a:lnTo>
                    <a:pt x="580618" y="38"/>
                  </a:lnTo>
                  <a:close/>
                </a:path>
                <a:path w="831215" h="121284">
                  <a:moveTo>
                    <a:pt x="831126" y="38"/>
                  </a:moveTo>
                  <a:lnTo>
                    <a:pt x="739851" y="38"/>
                  </a:lnTo>
                  <a:lnTo>
                    <a:pt x="739851" y="19088"/>
                  </a:lnTo>
                  <a:lnTo>
                    <a:pt x="774458" y="19088"/>
                  </a:lnTo>
                  <a:lnTo>
                    <a:pt x="774458" y="120688"/>
                  </a:lnTo>
                  <a:lnTo>
                    <a:pt x="796328" y="120688"/>
                  </a:lnTo>
                  <a:lnTo>
                    <a:pt x="796328" y="19088"/>
                  </a:lnTo>
                  <a:lnTo>
                    <a:pt x="831126" y="19088"/>
                  </a:lnTo>
                  <a:lnTo>
                    <a:pt x="831126" y="38"/>
                  </a:lnTo>
                  <a:close/>
                </a:path>
              </a:pathLst>
            </a:custGeom>
            <a:solidFill>
              <a:srgbClr val="5C5C5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3" name="object 30">
              <a:extLst>
                <a:ext uri="{FF2B5EF4-FFF2-40B4-BE49-F238E27FC236}">
                  <a16:creationId xmlns:a16="http://schemas.microsoft.com/office/drawing/2014/main" id="{551050B7-6A58-1474-4CEE-82702F7896D6}"/>
                </a:ext>
              </a:extLst>
            </p:cNvPr>
            <p:cNvPicPr/>
            <p:nvPr/>
          </p:nvPicPr>
          <p:blipFill>
            <a:blip r:embed="rId115" cstate="print"/>
            <a:stretch>
              <a:fillRect/>
            </a:stretch>
          </p:blipFill>
          <p:spPr>
            <a:xfrm>
              <a:off x="14723997" y="9317617"/>
              <a:ext cx="90916" cy="122660"/>
            </a:xfrm>
            <a:prstGeom prst="rect">
              <a:avLst/>
            </a:prstGeom>
          </p:spPr>
        </p:pic>
        <p:pic>
          <p:nvPicPr>
            <p:cNvPr id="14" name="object 31">
              <a:extLst>
                <a:ext uri="{FF2B5EF4-FFF2-40B4-BE49-F238E27FC236}">
                  <a16:creationId xmlns:a16="http://schemas.microsoft.com/office/drawing/2014/main" id="{D9A96A84-646F-1E85-6370-96BCCA2EC14B}"/>
                </a:ext>
              </a:extLst>
            </p:cNvPr>
            <p:cNvPicPr/>
            <p:nvPr/>
          </p:nvPicPr>
          <p:blipFill>
            <a:blip r:embed="rId116" cstate="print"/>
            <a:stretch>
              <a:fillRect/>
            </a:stretch>
          </p:blipFill>
          <p:spPr>
            <a:xfrm>
              <a:off x="14974656" y="9317617"/>
              <a:ext cx="71006" cy="120809"/>
            </a:xfrm>
            <a:prstGeom prst="rect">
              <a:avLst/>
            </a:prstGeom>
          </p:spPr>
        </p:pic>
        <p:pic>
          <p:nvPicPr>
            <p:cNvPr id="15" name="object 32">
              <a:extLst>
                <a:ext uri="{FF2B5EF4-FFF2-40B4-BE49-F238E27FC236}">
                  <a16:creationId xmlns:a16="http://schemas.microsoft.com/office/drawing/2014/main" id="{0238AE35-D949-3621-620C-6A92DD507E18}"/>
                </a:ext>
              </a:extLst>
            </p:cNvPr>
            <p:cNvPicPr/>
            <p:nvPr/>
          </p:nvPicPr>
          <p:blipFill>
            <a:blip r:embed="rId117" cstate="print"/>
            <a:stretch>
              <a:fillRect/>
            </a:stretch>
          </p:blipFill>
          <p:spPr>
            <a:xfrm>
              <a:off x="14178255" y="9317617"/>
              <a:ext cx="92437" cy="120810"/>
            </a:xfrm>
            <a:prstGeom prst="rect">
              <a:avLst/>
            </a:prstGeom>
          </p:spPr>
        </p:pic>
        <p:pic>
          <p:nvPicPr>
            <p:cNvPr id="16" name="object 33">
              <a:extLst>
                <a:ext uri="{FF2B5EF4-FFF2-40B4-BE49-F238E27FC236}">
                  <a16:creationId xmlns:a16="http://schemas.microsoft.com/office/drawing/2014/main" id="{D6BF460F-FFD1-C922-4D89-7A4A7EFB5168}"/>
                </a:ext>
              </a:extLst>
            </p:cNvPr>
            <p:cNvPicPr/>
            <p:nvPr/>
          </p:nvPicPr>
          <p:blipFill>
            <a:blip r:embed="rId118" cstate="print"/>
            <a:stretch>
              <a:fillRect/>
            </a:stretch>
          </p:blipFill>
          <p:spPr>
            <a:xfrm>
              <a:off x="14311690" y="9315764"/>
              <a:ext cx="76489" cy="124345"/>
            </a:xfrm>
            <a:prstGeom prst="rect">
              <a:avLst/>
            </a:prstGeom>
          </p:spPr>
        </p:pic>
        <p:sp>
          <p:nvSpPr>
            <p:cNvPr id="17" name="object 34">
              <a:extLst>
                <a:ext uri="{FF2B5EF4-FFF2-40B4-BE49-F238E27FC236}">
                  <a16:creationId xmlns:a16="http://schemas.microsoft.com/office/drawing/2014/main" id="{69625086-1DC2-955F-F251-D2EB70421640}"/>
                </a:ext>
              </a:extLst>
            </p:cNvPr>
            <p:cNvSpPr/>
            <p:nvPr/>
          </p:nvSpPr>
          <p:spPr>
            <a:xfrm>
              <a:off x="14416938" y="9317621"/>
              <a:ext cx="147320" cy="121285"/>
            </a:xfrm>
            <a:custGeom>
              <a:avLst/>
              <a:gdLst/>
              <a:ahLst/>
              <a:cxnLst/>
              <a:rect l="l" t="t" r="r" b="b"/>
              <a:pathLst>
                <a:path w="147319" h="121284">
                  <a:moveTo>
                    <a:pt x="91274" y="38"/>
                  </a:moveTo>
                  <a:lnTo>
                    <a:pt x="0" y="38"/>
                  </a:lnTo>
                  <a:lnTo>
                    <a:pt x="0" y="19088"/>
                  </a:lnTo>
                  <a:lnTo>
                    <a:pt x="34607" y="19088"/>
                  </a:lnTo>
                  <a:lnTo>
                    <a:pt x="34607" y="120688"/>
                  </a:lnTo>
                  <a:lnTo>
                    <a:pt x="56476" y="120688"/>
                  </a:lnTo>
                  <a:lnTo>
                    <a:pt x="56476" y="19088"/>
                  </a:lnTo>
                  <a:lnTo>
                    <a:pt x="91274" y="19088"/>
                  </a:lnTo>
                  <a:lnTo>
                    <a:pt x="91274" y="38"/>
                  </a:lnTo>
                  <a:close/>
                </a:path>
                <a:path w="147319" h="121284">
                  <a:moveTo>
                    <a:pt x="147307" y="0"/>
                  </a:moveTo>
                  <a:lnTo>
                    <a:pt x="125590" y="0"/>
                  </a:lnTo>
                  <a:lnTo>
                    <a:pt x="125590" y="120815"/>
                  </a:lnTo>
                  <a:lnTo>
                    <a:pt x="147307" y="120815"/>
                  </a:lnTo>
                  <a:lnTo>
                    <a:pt x="147307" y="0"/>
                  </a:lnTo>
                  <a:close/>
                </a:path>
              </a:pathLst>
            </a:custGeom>
            <a:solidFill>
              <a:srgbClr val="5C5C5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8" name="object 35">
              <a:extLst>
                <a:ext uri="{FF2B5EF4-FFF2-40B4-BE49-F238E27FC236}">
                  <a16:creationId xmlns:a16="http://schemas.microsoft.com/office/drawing/2014/main" id="{EDAB9641-731C-18E9-28D6-01BB806AE83C}"/>
                </a:ext>
              </a:extLst>
            </p:cNvPr>
            <p:cNvPicPr/>
            <p:nvPr/>
          </p:nvPicPr>
          <p:blipFill>
            <a:blip r:embed="rId119" cstate="print"/>
            <a:stretch>
              <a:fillRect/>
            </a:stretch>
          </p:blipFill>
          <p:spPr>
            <a:xfrm>
              <a:off x="12227495" y="8878099"/>
              <a:ext cx="785521" cy="7719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258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  <p:sldLayoutId id="2147483711" r:id="rId18"/>
    <p:sldLayoutId id="2147483712" r:id="rId19"/>
    <p:sldLayoutId id="2147483713" r:id="rId20"/>
    <p:sldLayoutId id="2147483714" r:id="rId21"/>
    <p:sldLayoutId id="2147483715" r:id="rId22"/>
    <p:sldLayoutId id="2147483716" r:id="rId23"/>
    <p:sldLayoutId id="2147483717" r:id="rId24"/>
    <p:sldLayoutId id="2147483718" r:id="rId25"/>
    <p:sldLayoutId id="2147483719" r:id="rId26"/>
    <p:sldLayoutId id="2147483720" r:id="rId27"/>
    <p:sldLayoutId id="2147483721" r:id="rId28"/>
    <p:sldLayoutId id="2147483722" r:id="rId29"/>
    <p:sldLayoutId id="2147483723" r:id="rId30"/>
    <p:sldLayoutId id="2147483724" r:id="rId31"/>
    <p:sldLayoutId id="2147483725" r:id="rId32"/>
    <p:sldLayoutId id="2147483726" r:id="rId33"/>
    <p:sldLayoutId id="2147483727" r:id="rId34"/>
    <p:sldLayoutId id="2147483728" r:id="rId35"/>
    <p:sldLayoutId id="2147483729" r:id="rId36"/>
    <p:sldLayoutId id="2147483730" r:id="rId37"/>
    <p:sldLayoutId id="2147483731" r:id="rId38"/>
    <p:sldLayoutId id="2147483732" r:id="rId39"/>
    <p:sldLayoutId id="2147483733" r:id="rId40"/>
    <p:sldLayoutId id="2147483734" r:id="rId41"/>
    <p:sldLayoutId id="2147483735" r:id="rId42"/>
    <p:sldLayoutId id="2147483736" r:id="rId43"/>
    <p:sldLayoutId id="2147483737" r:id="rId44"/>
    <p:sldLayoutId id="2147483738" r:id="rId45"/>
    <p:sldLayoutId id="2147483739" r:id="rId46"/>
    <p:sldLayoutId id="2147483740" r:id="rId47"/>
    <p:sldLayoutId id="2147483741" r:id="rId48"/>
    <p:sldLayoutId id="2147483742" r:id="rId49"/>
    <p:sldLayoutId id="2147483743" r:id="rId50"/>
    <p:sldLayoutId id="2147483744" r:id="rId51"/>
    <p:sldLayoutId id="2147483745" r:id="rId52"/>
    <p:sldLayoutId id="2147483746" r:id="rId53"/>
    <p:sldLayoutId id="2147483747" r:id="rId54"/>
    <p:sldLayoutId id="2147483748" r:id="rId55"/>
    <p:sldLayoutId id="2147483749" r:id="rId56"/>
    <p:sldLayoutId id="2147483750" r:id="rId57"/>
    <p:sldLayoutId id="2147483751" r:id="rId58"/>
    <p:sldLayoutId id="2147483752" r:id="rId59"/>
    <p:sldLayoutId id="2147483753" r:id="rId60"/>
    <p:sldLayoutId id="2147483754" r:id="rId61"/>
    <p:sldLayoutId id="2147483755" r:id="rId62"/>
    <p:sldLayoutId id="2147483763" r:id="rId63"/>
    <p:sldLayoutId id="2147483764" r:id="rId64"/>
    <p:sldLayoutId id="2147483765" r:id="rId65"/>
    <p:sldLayoutId id="2147483766" r:id="rId66"/>
    <p:sldLayoutId id="2147483767" r:id="rId67"/>
    <p:sldLayoutId id="2147483768" r:id="rId68"/>
    <p:sldLayoutId id="2147483769" r:id="rId69"/>
    <p:sldLayoutId id="2147483770" r:id="rId70"/>
    <p:sldLayoutId id="2147483771" r:id="rId71"/>
    <p:sldLayoutId id="2147483772" r:id="rId72"/>
    <p:sldLayoutId id="2147483773" r:id="rId73"/>
    <p:sldLayoutId id="2147483774" r:id="rId74"/>
    <p:sldLayoutId id="2147483775" r:id="rId75"/>
    <p:sldLayoutId id="2147483776" r:id="rId76"/>
    <p:sldLayoutId id="2147483777" r:id="rId77"/>
    <p:sldLayoutId id="2147483778" r:id="rId78"/>
    <p:sldLayoutId id="2147483779" r:id="rId79"/>
    <p:sldLayoutId id="2147483780" r:id="rId80"/>
    <p:sldLayoutId id="2147483781" r:id="rId81"/>
    <p:sldLayoutId id="2147483782" r:id="rId82"/>
    <p:sldLayoutId id="2147483783" r:id="rId83"/>
    <p:sldLayoutId id="2147483784" r:id="rId84"/>
    <p:sldLayoutId id="2147483785" r:id="rId85"/>
    <p:sldLayoutId id="2147483786" r:id="rId86"/>
    <p:sldLayoutId id="2147483787" r:id="rId87"/>
    <p:sldLayoutId id="2147483788" r:id="rId88"/>
    <p:sldLayoutId id="2147483789" r:id="rId89"/>
    <p:sldLayoutId id="2147483790" r:id="rId90"/>
    <p:sldLayoutId id="2147483791" r:id="rId91"/>
    <p:sldLayoutId id="2147483792" r:id="rId92"/>
    <p:sldLayoutId id="2147483793" r:id="rId93"/>
    <p:sldLayoutId id="2147483794" r:id="rId94"/>
    <p:sldLayoutId id="2147483795" r:id="rId95"/>
    <p:sldLayoutId id="2147483796" r:id="rId96"/>
    <p:sldLayoutId id="2147483797" r:id="rId97"/>
    <p:sldLayoutId id="2147483798" r:id="rId98"/>
    <p:sldLayoutId id="2147483799" r:id="rId99"/>
    <p:sldLayoutId id="2147483800" r:id="rId100"/>
    <p:sldLayoutId id="2147483801" r:id="rId101"/>
    <p:sldLayoutId id="2147483802" r:id="rId102"/>
    <p:sldLayoutId id="2147483803" r:id="rId103"/>
    <p:sldLayoutId id="2147483804" r:id="rId104"/>
    <p:sldLayoutId id="2147483805" r:id="rId105"/>
    <p:sldLayoutId id="2147483806" r:id="rId106"/>
    <p:sldLayoutId id="2147483807" r:id="rId107"/>
    <p:sldLayoutId id="2147483808" r:id="rId108"/>
    <p:sldLayoutId id="2147483809" r:id="rId109"/>
  </p:sldLayoutIdLst>
  <p:hf sldNum="0" hdr="0" ftr="0" dt="0"/>
  <p:txStyles>
    <p:titleStyle>
      <a:lvl1pPr algn="ctr" defTabSz="1219170" rtl="0" eaLnBrk="1" latinLnBrk="0" hangingPunct="1">
        <a:lnSpc>
          <a:spcPct val="86000"/>
        </a:lnSpc>
        <a:spcBef>
          <a:spcPct val="0"/>
        </a:spcBef>
        <a:buNone/>
        <a:defRPr sz="2800" kern="800" spc="-53" baseline="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800" spc="-13">
          <a:solidFill>
            <a:schemeClr val="tx1"/>
          </a:solidFill>
          <a:latin typeface="+mn-lt"/>
          <a:ea typeface="+mn-ea"/>
          <a:cs typeface="+mn-cs"/>
        </a:defRPr>
      </a:lvl1pPr>
      <a:lvl2pPr marL="459306" indent="-230712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600" kern="800">
          <a:solidFill>
            <a:schemeClr val="tx1"/>
          </a:solidFill>
          <a:latin typeface="+mn-lt"/>
          <a:ea typeface="+mn-ea"/>
          <a:cs typeface="+mn-cs"/>
        </a:defRPr>
      </a:lvl2pPr>
      <a:lvl3pPr marL="687900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800">
          <a:solidFill>
            <a:schemeClr val="tx1"/>
          </a:solidFill>
          <a:latin typeface="+mn-lt"/>
          <a:ea typeface="+mn-ea"/>
          <a:cs typeface="+mn-cs"/>
        </a:defRPr>
      </a:lvl3pPr>
      <a:lvl4pPr marL="916494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600" kern="800">
          <a:solidFill>
            <a:schemeClr val="tx1"/>
          </a:solidFill>
          <a:latin typeface="+mn-lt"/>
          <a:ea typeface="+mn-ea"/>
          <a:cs typeface="+mn-cs"/>
        </a:defRPr>
      </a:lvl4pPr>
      <a:lvl5pPr marL="1145089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600" kern="8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6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8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emf"/><Relationship Id="rId4" Type="http://schemas.openxmlformats.org/officeDocument/2006/relationships/oleObject" Target="../embeddings/oleObject10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.emf"/><Relationship Id="rId4" Type="http://schemas.openxmlformats.org/officeDocument/2006/relationships/oleObject" Target="../embeddings/oleObject12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3A4E81-4A2D-044E-8148-0904898C60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br>
              <a:rPr lang="es-ES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CLUSTER ANALYSIS </a:t>
            </a:r>
            <a:br>
              <a:rPr lang="en-US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K MEANS METHOD</a:t>
            </a:r>
          </a:p>
        </p:txBody>
      </p:sp>
    </p:spTree>
    <p:extLst>
      <p:ext uri="{BB962C8B-B14F-4D97-AF65-F5344CB8AC3E}">
        <p14:creationId xmlns:p14="http://schemas.microsoft.com/office/powerpoint/2010/main" val="166855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669">
        <p:fade/>
      </p:transition>
    </mc:Choice>
    <mc:Fallback xmlns="">
      <p:transition spd="med" advTm="6669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210" y="1295400"/>
            <a:ext cx="6841995" cy="4947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itle 1"/>
          <p:cNvSpPr txBox="1">
            <a:spLocks/>
          </p:cNvSpPr>
          <p:nvPr/>
        </p:nvSpPr>
        <p:spPr bwMode="auto">
          <a:xfrm>
            <a:off x="1981200" y="1524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Eras Demi ITC" pitchFamily="34" charset="0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IN" sz="3200" kern="0" dirty="0">
                <a:solidFill>
                  <a:schemeClr val="accent2"/>
                </a:solidFill>
              </a:rPr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3056090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r>
              <a:rPr dirty="0">
                <a:solidFill>
                  <a:schemeClr val="accent2"/>
                </a:solidFill>
              </a:rPr>
              <a:t>Cluster Analysis:</a:t>
            </a:r>
            <a:br>
              <a:rPr dirty="0">
                <a:solidFill>
                  <a:schemeClr val="accent2"/>
                </a:solidFill>
              </a:rPr>
            </a:br>
            <a:r>
              <a:rPr dirty="0">
                <a:solidFill>
                  <a:schemeClr val="accent2"/>
                </a:solidFill>
              </a:rPr>
              <a:t>Example for Discussing Algorithm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9459" name="Content Placeholder 4"/>
          <p:cNvSpPr>
            <a:spLocks noGrp="1"/>
          </p:cNvSpPr>
          <p:nvPr>
            <p:ph idx="1"/>
          </p:nvPr>
        </p:nvSpPr>
        <p:spPr>
          <a:xfrm>
            <a:off x="2247900" y="1268760"/>
            <a:ext cx="7696200" cy="4038600"/>
          </a:xfrm>
        </p:spPr>
        <p:txBody>
          <a:bodyPr/>
          <a:lstStyle/>
          <a:p>
            <a:r>
              <a:rPr lang="en-US" sz="1800" dirty="0"/>
              <a:t>An insurance co. would like to explore its small town business and create strategies for different groups of small towns.</a:t>
            </a:r>
          </a:p>
          <a:p>
            <a:r>
              <a:rPr lang="en-US" sz="1800" dirty="0"/>
              <a:t>Insurance data available for the towns are</a:t>
            </a:r>
          </a:p>
          <a:p>
            <a:pPr lvl="1"/>
            <a:r>
              <a:rPr lang="en-US" sz="1800" dirty="0"/>
              <a:t>X1: Loss Ratio </a:t>
            </a:r>
          </a:p>
          <a:p>
            <a:pPr lvl="1"/>
            <a:r>
              <a:rPr lang="en-US" sz="1800" dirty="0"/>
              <a:t>X2: Premium Rates</a:t>
            </a:r>
          </a:p>
          <a:p>
            <a:pPr lvl="1"/>
            <a:r>
              <a:rPr lang="en-US" sz="1800" dirty="0"/>
              <a:t>X3: No. of Policies from that town</a:t>
            </a:r>
          </a:p>
          <a:p>
            <a:r>
              <a:rPr lang="en-US" sz="1800" dirty="0"/>
              <a:t> Objective is to form </a:t>
            </a:r>
            <a:r>
              <a:rPr lang="en-US" sz="1800" b="1" dirty="0"/>
              <a:t>two</a:t>
            </a:r>
            <a:r>
              <a:rPr lang="en-US" sz="1800" dirty="0"/>
              <a:t> clusters of towns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590800" y="4114806"/>
          <a:ext cx="6705600" cy="2133594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70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latin typeface="Eras Demi ITC" panose="020B0805030504020804" pitchFamily="34" charset="0"/>
                        </a:rPr>
                        <a:t>Town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Eras Demi ITC" panose="020B08050305040208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latin typeface="Eras Demi ITC" panose="020B0805030504020804" pitchFamily="34" charset="0"/>
                        </a:rPr>
                        <a:t>Loss Ratio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Eras Demi ITC" panose="020B08050305040208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latin typeface="Eras Demi ITC" panose="020B0805030504020804" pitchFamily="34" charset="0"/>
                        </a:rPr>
                        <a:t>Premium Rates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Eras Demi ITC" panose="020B08050305040208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latin typeface="Eras Demi ITC" panose="020B0805030504020804" pitchFamily="34" charset="0"/>
                        </a:rPr>
                        <a:t>No. of Policies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Eras Demi ITC" panose="020B08050305040208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0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latin typeface="Eras Demi ITC" panose="020B0805030504020804" pitchFamily="34" charset="0"/>
                        </a:rPr>
                        <a:t>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Eras Demi ITC" panose="020B08050305040208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latin typeface="Eras Demi ITC" panose="020B0805030504020804" pitchFamily="34" charset="0"/>
                        </a:rPr>
                        <a:t>1.06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Eras Demi ITC" panose="020B08050305040208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latin typeface="Eras Demi ITC" panose="020B0805030504020804" pitchFamily="34" charset="0"/>
                        </a:rPr>
                        <a:t>9.2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Eras Demi ITC" panose="020B08050305040208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latin typeface="Eras Demi ITC" panose="020B0805030504020804" pitchFamily="34" charset="0"/>
                        </a:rPr>
                        <a:t>151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Eras Demi ITC" panose="020B08050305040208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0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latin typeface="Eras Demi ITC" panose="020B0805030504020804" pitchFamily="34" charset="0"/>
                        </a:rPr>
                        <a:t>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Eras Demi ITC" panose="020B08050305040208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latin typeface="Eras Demi ITC" panose="020B0805030504020804" pitchFamily="34" charset="0"/>
                        </a:rPr>
                        <a:t>0.89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Eras Demi ITC" panose="020B08050305040208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latin typeface="Eras Demi ITC" panose="020B0805030504020804" pitchFamily="34" charset="0"/>
                        </a:rPr>
                        <a:t>10.3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Eras Demi ITC" panose="020B08050305040208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latin typeface="Eras Demi ITC" panose="020B0805030504020804" pitchFamily="34" charset="0"/>
                        </a:rPr>
                        <a:t>202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Eras Demi ITC" panose="020B08050305040208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0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latin typeface="Eras Demi ITC" panose="020B0805030504020804" pitchFamily="34" charset="0"/>
                        </a:rPr>
                        <a:t>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Eras Demi ITC" panose="020B08050305040208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latin typeface="Eras Demi ITC" panose="020B0805030504020804" pitchFamily="34" charset="0"/>
                        </a:rPr>
                        <a:t>1.43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Eras Demi ITC" panose="020B08050305040208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latin typeface="Eras Demi ITC" panose="020B0805030504020804" pitchFamily="34" charset="0"/>
                        </a:rPr>
                        <a:t>15.4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Eras Demi ITC" panose="020B08050305040208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latin typeface="Eras Demi ITC" panose="020B0805030504020804" pitchFamily="34" charset="0"/>
                        </a:rPr>
                        <a:t>113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Eras Demi ITC" panose="020B08050305040208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70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latin typeface="Eras Demi ITC" panose="020B0805030504020804" pitchFamily="34" charset="0"/>
                        </a:rPr>
                        <a:t>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Eras Demi ITC" panose="020B08050305040208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latin typeface="Eras Demi ITC" panose="020B0805030504020804" pitchFamily="34" charset="0"/>
                        </a:rPr>
                        <a:t>1.02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Eras Demi ITC" panose="020B08050305040208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latin typeface="Eras Demi ITC" panose="020B0805030504020804" pitchFamily="34" charset="0"/>
                        </a:rPr>
                        <a:t>11.2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Eras Demi ITC" panose="020B08050305040208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latin typeface="Eras Demi ITC" panose="020B0805030504020804" pitchFamily="34" charset="0"/>
                        </a:rPr>
                        <a:t>168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Eras Demi ITC" panose="020B08050305040208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70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latin typeface="Eras Demi ITC" panose="020B0805030504020804" pitchFamily="34" charset="0"/>
                        </a:rPr>
                        <a:t>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Eras Demi ITC" panose="020B08050305040208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latin typeface="Eras Demi ITC" panose="020B0805030504020804" pitchFamily="34" charset="0"/>
                        </a:rPr>
                        <a:t>1.49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Eras Demi ITC" panose="020B08050305040208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latin typeface="Eras Demi ITC" panose="020B0805030504020804" pitchFamily="34" charset="0"/>
                        </a:rPr>
                        <a:t>8.8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Eras Demi ITC" panose="020B08050305040208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latin typeface="Eras Demi ITC" panose="020B0805030504020804" pitchFamily="34" charset="0"/>
                        </a:rPr>
                        <a:t>192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Eras Demi ITC" panose="020B08050305040208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0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latin typeface="Eras Demi ITC" panose="020B0805030504020804" pitchFamily="34" charset="0"/>
                        </a:rPr>
                        <a:t>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Eras Demi ITC" panose="020B08050305040208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latin typeface="Eras Demi ITC" panose="020B0805030504020804" pitchFamily="34" charset="0"/>
                        </a:rPr>
                        <a:t>1.32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Eras Demi ITC" panose="020B08050305040208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latin typeface="Eras Demi ITC" panose="020B0805030504020804" pitchFamily="34" charset="0"/>
                        </a:rPr>
                        <a:t>13.5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Eras Demi ITC" panose="020B08050305040208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latin typeface="Eras Demi ITC" panose="020B0805030504020804" pitchFamily="34" charset="0"/>
                        </a:rPr>
                        <a:t>111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Eras Demi ITC" panose="020B08050305040208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70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latin typeface="Eras Demi ITC" panose="020B0805030504020804" pitchFamily="34" charset="0"/>
                        </a:rPr>
                        <a:t>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Eras Demi ITC" panose="020B08050305040208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latin typeface="Eras Demi ITC" panose="020B0805030504020804" pitchFamily="34" charset="0"/>
                        </a:rPr>
                        <a:t>1.22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Eras Demi ITC" panose="020B08050305040208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latin typeface="Eras Demi ITC" panose="020B0805030504020804" pitchFamily="34" charset="0"/>
                        </a:rPr>
                        <a:t>12.2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Eras Demi ITC" panose="020B08050305040208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latin typeface="Eras Demi ITC" panose="020B0805030504020804" pitchFamily="34" charset="0"/>
                        </a:rPr>
                        <a:t>175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Eras Demi ITC" panose="020B08050305040208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70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latin typeface="Eras Demi ITC" panose="020B0805030504020804" pitchFamily="34" charset="0"/>
                        </a:rPr>
                        <a:t>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Eras Demi ITC" panose="020B08050305040208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latin typeface="Eras Demi ITC" panose="020B0805030504020804" pitchFamily="34" charset="0"/>
                        </a:rPr>
                        <a:t>1.1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Eras Demi ITC" panose="020B08050305040208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latin typeface="Eras Demi ITC" panose="020B0805030504020804" pitchFamily="34" charset="0"/>
                        </a:rPr>
                        <a:t>9.2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Eras Demi ITC" panose="020B08050305040208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latin typeface="Eras Demi ITC" panose="020B0805030504020804" pitchFamily="34" charset="0"/>
                        </a:rPr>
                        <a:t>245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Eras Demi ITC" panose="020B08050305040208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9233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ChangeArrowheads="1"/>
          </p:cNvSpPr>
          <p:nvPr/>
        </p:nvSpPr>
        <p:spPr bwMode="auto">
          <a:xfrm>
            <a:off x="2133600" y="1524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endParaRPr lang="en-US" dirty="0">
              <a:solidFill>
                <a:schemeClr val="tx2"/>
              </a:solidFill>
              <a:latin typeface="Arial Black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209800" y="1371600"/>
            <a:ext cx="8001000" cy="4876800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latin typeface="Eras Demi ITC" pitchFamily="34" charset="0"/>
              </a:rPr>
              <a:t>Data: </a:t>
            </a:r>
          </a:p>
          <a:p>
            <a:pPr marL="342900" indent="-342900" eaLnBrk="0" hangingPunct="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/>
            </a:pPr>
            <a:endParaRPr lang="en-US" sz="2000" kern="0" dirty="0"/>
          </a:p>
          <a:p>
            <a:pPr marL="342900" indent="-342900" eaLnBrk="0" hangingPunct="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/>
            </a:pPr>
            <a:endParaRPr lang="en-US" sz="2000" kern="0" dirty="0"/>
          </a:p>
          <a:p>
            <a:pPr marL="342900" indent="-342900" eaLnBrk="0" hangingPunct="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/>
            </a:pPr>
            <a:endParaRPr lang="en-US" sz="2000" kern="0" dirty="0"/>
          </a:p>
          <a:p>
            <a:pPr marL="342900" indent="-342900" eaLnBrk="0" hangingPunct="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/>
            </a:pPr>
            <a:endParaRPr lang="en-US" sz="2000" kern="0" dirty="0"/>
          </a:p>
          <a:p>
            <a:pPr marL="342900" indent="-342900" eaLnBrk="0" hangingPunct="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/>
            </a:pPr>
            <a:endParaRPr lang="en-US" sz="2000" kern="0" dirty="0"/>
          </a:p>
          <a:p>
            <a:pPr marL="342900" indent="-342900" eaLnBrk="0" hangingPunct="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/>
            </a:pPr>
            <a:endParaRPr lang="en-US" sz="2000" kern="0" dirty="0"/>
          </a:p>
          <a:p>
            <a:pPr marL="342900" indent="-342900" eaLnBrk="0" hangingPunct="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/>
            </a:pPr>
            <a:endParaRPr lang="en-US" sz="2000" kern="0" dirty="0"/>
          </a:p>
          <a:p>
            <a:pPr marL="342900" indent="-342900" eaLnBrk="0" hangingPunct="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latin typeface="Eras Demi ITC" pitchFamily="34" charset="0"/>
              </a:rPr>
              <a:t>K=2 ( It means we are forming 2 clusters of 8 towns)</a:t>
            </a:r>
          </a:p>
          <a:p>
            <a:pPr marL="342900" indent="-342900" eaLnBrk="0" hangingPunct="0"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latin typeface="Eras Demi ITC" pitchFamily="34" charset="0"/>
              </a:rPr>
              <a:t>Step 1 : Initial Seeds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5486401" y="4938713"/>
          <a:ext cx="3908425" cy="1268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2581359" imgH="781185" progId="Excel.Sheet.8">
                  <p:embed/>
                </p:oleObj>
              </mc:Choice>
              <mc:Fallback>
                <p:oleObj name="Worksheet" r:id="rId2" imgW="2581359" imgH="781185" progId="Excel.Sheet.8">
                  <p:embed/>
                  <p:pic>
                    <p:nvPicPr>
                      <p:cNvPr id="20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1" y="4938713"/>
                        <a:ext cx="3908425" cy="12684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3581400" y="1447801"/>
          <a:ext cx="6781800" cy="2554605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695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30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/>
                        <a:t>Town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/>
                        <a:t>X1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/>
                        <a:t>X2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/>
                        <a:t>X3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0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/>
                        <a:t>A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/>
                        <a:t>1.06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/>
                        <a:t>9.2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/>
                        <a:t>151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0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/>
                        <a:t>B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/>
                        <a:t>0.89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/>
                        <a:t>10.3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/>
                        <a:t>202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0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/>
                        <a:t>C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/>
                        <a:t>1.43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/>
                        <a:t>15.4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/>
                        <a:t>113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0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/>
                        <a:t>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/>
                        <a:t>1.02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/>
                        <a:t>11.2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/>
                        <a:t>168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0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/>
                        <a:t>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/>
                        <a:t>1.49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/>
                        <a:t>8.8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/>
                        <a:t>192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0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/>
                        <a:t>F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/>
                        <a:t>1.32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/>
                        <a:t>13.5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/>
                        <a:t>111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30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/>
                        <a:t>G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/>
                        <a:t>1.22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/>
                        <a:t>12.2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/>
                        <a:t>175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30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/>
                        <a:t>H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/>
                        <a:t>1.1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/>
                        <a:t>9.2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/>
                        <a:t>245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 bwMode="auto">
          <a:xfrm>
            <a:off x="1981200" y="1524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Eras Demi ITC" pitchFamily="34" charset="0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IN" sz="3200" kern="0" dirty="0">
                <a:solidFill>
                  <a:schemeClr val="accent2"/>
                </a:solidFill>
              </a:rPr>
              <a:t>Iteration 1</a:t>
            </a:r>
          </a:p>
        </p:txBody>
      </p:sp>
    </p:spTree>
    <p:extLst>
      <p:ext uri="{BB962C8B-B14F-4D97-AF65-F5344CB8AC3E}">
        <p14:creationId xmlns:p14="http://schemas.microsoft.com/office/powerpoint/2010/main" val="901181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ChangeArrowheads="1"/>
          </p:cNvSpPr>
          <p:nvPr/>
        </p:nvSpPr>
        <p:spPr bwMode="auto">
          <a:xfrm>
            <a:off x="2133600" y="1524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endParaRPr lang="en-US" dirty="0">
              <a:solidFill>
                <a:schemeClr val="tx2"/>
              </a:solidFill>
              <a:latin typeface="Arial Black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209800" y="1752600"/>
            <a:ext cx="8001000" cy="4876800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Char char="l"/>
              <a:defRPr/>
            </a:pPr>
            <a:endParaRPr lang="en-US" sz="2000" kern="0" dirty="0"/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752600" y="1371601"/>
            <a:ext cx="8915400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000" b="1" dirty="0">
                <a:latin typeface="Eras Demi ITC" pitchFamily="34" charset="0"/>
              </a:rPr>
              <a:t>Step2:  </a:t>
            </a:r>
            <a:r>
              <a:rPr lang="en-US" sz="2000" dirty="0">
                <a:latin typeface="Eras Demi ITC" pitchFamily="34" charset="0"/>
              </a:rPr>
              <a:t>Find distance of Town C from A (Cluster1) and B(Cluster2)</a:t>
            </a:r>
          </a:p>
          <a:p>
            <a:pPr eaLnBrk="0" hangingPunct="0"/>
            <a:r>
              <a:rPr lang="en-US" sz="2000" dirty="0">
                <a:latin typeface="Eras Demi ITC" pitchFamily="34" charset="0"/>
              </a:rPr>
              <a:t>  </a:t>
            </a:r>
          </a:p>
          <a:p>
            <a:pPr eaLnBrk="0" hangingPunct="0"/>
            <a:r>
              <a:rPr lang="en-US" sz="2000" dirty="0">
                <a:latin typeface="Eras Demi ITC" pitchFamily="34" charset="0"/>
              </a:rPr>
              <a:t>Distance of C from A = </a:t>
            </a:r>
            <a:r>
              <a:rPr lang="en-US" sz="2000" b="1" dirty="0">
                <a:latin typeface="Eras Demi ITC" pitchFamily="34" charset="0"/>
                <a:cs typeface="Times New Roman" pitchFamily="18" charset="0"/>
                <a:sym typeface="Symbol" pitchFamily="18" charset="2"/>
              </a:rPr>
              <a:t></a:t>
            </a:r>
            <a:r>
              <a:rPr lang="en-US" sz="2000" dirty="0">
                <a:latin typeface="Eras Demi ITC" pitchFamily="34" charset="0"/>
                <a:cs typeface="Times New Roman" pitchFamily="18" charset="0"/>
                <a:sym typeface="Symbol" pitchFamily="18" charset="2"/>
              </a:rPr>
              <a:t>(1.43-1.06)</a:t>
            </a:r>
            <a:r>
              <a:rPr lang="en-US" sz="2000" b="1" baseline="30000" dirty="0">
                <a:latin typeface="Eras Demi ITC" pitchFamily="34" charset="0"/>
              </a:rPr>
              <a:t>2</a:t>
            </a:r>
            <a:r>
              <a:rPr lang="en-US" sz="2000" dirty="0">
                <a:latin typeface="Eras Demi ITC" pitchFamily="34" charset="0"/>
                <a:cs typeface="Times New Roman" pitchFamily="18" charset="0"/>
                <a:sym typeface="Symbol" pitchFamily="18" charset="2"/>
              </a:rPr>
              <a:t>+(15.4-9.2)</a:t>
            </a:r>
            <a:r>
              <a:rPr lang="en-US" sz="2000" b="1" baseline="30000" dirty="0">
                <a:latin typeface="Eras Demi ITC" pitchFamily="34" charset="0"/>
              </a:rPr>
              <a:t>2</a:t>
            </a:r>
            <a:r>
              <a:rPr lang="en-US" sz="2000" dirty="0">
                <a:latin typeface="Eras Demi ITC" pitchFamily="34" charset="0"/>
                <a:cs typeface="Times New Roman" pitchFamily="18" charset="0"/>
                <a:sym typeface="Symbol" pitchFamily="18" charset="2"/>
              </a:rPr>
              <a:t>+(113-151)</a:t>
            </a:r>
            <a:r>
              <a:rPr lang="en-US" sz="2000" b="1" baseline="30000" dirty="0">
                <a:latin typeface="Eras Demi ITC" pitchFamily="34" charset="0"/>
              </a:rPr>
              <a:t>2</a:t>
            </a:r>
            <a:r>
              <a:rPr lang="en-US" sz="2000" b="1" dirty="0">
                <a:latin typeface="Eras Demi ITC" pitchFamily="34" charset="0"/>
              </a:rPr>
              <a:t> =</a:t>
            </a:r>
            <a:r>
              <a:rPr lang="en-US" sz="2000" b="1" dirty="0">
                <a:solidFill>
                  <a:srgbClr val="FF3300"/>
                </a:solidFill>
                <a:latin typeface="Eras Demi ITC" pitchFamily="34" charset="0"/>
              </a:rPr>
              <a:t>38.50</a:t>
            </a:r>
          </a:p>
          <a:p>
            <a:pPr eaLnBrk="0" hangingPunct="0"/>
            <a:r>
              <a:rPr lang="en-US" sz="2000" dirty="0">
                <a:latin typeface="Eras Demi ITC" pitchFamily="34" charset="0"/>
              </a:rPr>
              <a:t>Distance of C from B = </a:t>
            </a:r>
            <a:r>
              <a:rPr lang="en-US" sz="2000" b="1" dirty="0">
                <a:latin typeface="Eras Demi ITC" pitchFamily="34" charset="0"/>
                <a:cs typeface="Times New Roman" pitchFamily="18" charset="0"/>
                <a:sym typeface="Symbol" pitchFamily="18" charset="2"/>
              </a:rPr>
              <a:t></a:t>
            </a:r>
            <a:r>
              <a:rPr lang="en-US" sz="2000" dirty="0">
                <a:latin typeface="Eras Demi ITC" pitchFamily="34" charset="0"/>
                <a:cs typeface="Times New Roman" pitchFamily="18" charset="0"/>
                <a:sym typeface="Symbol" pitchFamily="18" charset="2"/>
              </a:rPr>
              <a:t>(1.43-0.89)</a:t>
            </a:r>
            <a:r>
              <a:rPr lang="en-US" sz="2000" b="1" baseline="30000" dirty="0">
                <a:latin typeface="Eras Demi ITC" pitchFamily="34" charset="0"/>
              </a:rPr>
              <a:t>2</a:t>
            </a:r>
            <a:r>
              <a:rPr lang="en-US" sz="2000" dirty="0">
                <a:latin typeface="Eras Demi ITC" pitchFamily="34" charset="0"/>
                <a:cs typeface="Times New Roman" pitchFamily="18" charset="0"/>
                <a:sym typeface="Symbol" pitchFamily="18" charset="2"/>
              </a:rPr>
              <a:t>+(15.4-10.3)</a:t>
            </a:r>
            <a:r>
              <a:rPr lang="en-US" sz="2000" b="1" baseline="30000" dirty="0">
                <a:latin typeface="Eras Demi ITC" pitchFamily="34" charset="0"/>
              </a:rPr>
              <a:t>2</a:t>
            </a:r>
            <a:r>
              <a:rPr lang="en-US" sz="2000" dirty="0">
                <a:latin typeface="Eras Demi ITC" pitchFamily="34" charset="0"/>
                <a:cs typeface="Times New Roman" pitchFamily="18" charset="0"/>
                <a:sym typeface="Symbol" pitchFamily="18" charset="2"/>
              </a:rPr>
              <a:t>+(113-202)</a:t>
            </a:r>
            <a:r>
              <a:rPr lang="en-US" sz="2000" b="1" baseline="30000" dirty="0">
                <a:latin typeface="Eras Demi ITC" pitchFamily="34" charset="0"/>
              </a:rPr>
              <a:t>2 </a:t>
            </a:r>
            <a:r>
              <a:rPr lang="en-US" sz="2000" b="1" dirty="0">
                <a:latin typeface="Eras Demi ITC" pitchFamily="34" charset="0"/>
              </a:rPr>
              <a:t>=</a:t>
            </a:r>
            <a:r>
              <a:rPr lang="en-US" sz="2000" dirty="0">
                <a:latin typeface="Eras Demi ITC" pitchFamily="34" charset="0"/>
              </a:rPr>
              <a:t>89.15</a:t>
            </a:r>
          </a:p>
          <a:p>
            <a:pPr eaLnBrk="0" hangingPunct="0"/>
            <a:endParaRPr lang="en-US" sz="2000" dirty="0">
              <a:latin typeface="Eras Demi ITC" pitchFamily="34" charset="0"/>
            </a:endParaRPr>
          </a:p>
          <a:p>
            <a:pPr eaLnBrk="0" hangingPunct="0"/>
            <a:r>
              <a:rPr lang="en-US" sz="2000" dirty="0">
                <a:latin typeface="Eras Demi ITC" pitchFamily="34" charset="0"/>
              </a:rPr>
              <a:t>Minimum Distance  = 38.50</a:t>
            </a:r>
          </a:p>
          <a:p>
            <a:pPr eaLnBrk="0" hangingPunct="0"/>
            <a:endParaRPr lang="en-US" sz="2000" dirty="0">
              <a:latin typeface="Eras Demi ITC" pitchFamily="34" charset="0"/>
            </a:endParaRPr>
          </a:p>
          <a:p>
            <a:pPr eaLnBrk="0" hangingPunct="0"/>
            <a:r>
              <a:rPr lang="en-US" sz="2000" dirty="0">
                <a:latin typeface="Eras Demi ITC" pitchFamily="34" charset="0"/>
              </a:rPr>
              <a:t>Since distance between town C and town A is minimum, town C will combined with town A.</a:t>
            </a:r>
          </a:p>
          <a:p>
            <a:pPr eaLnBrk="0" hangingPunct="0"/>
            <a:endParaRPr lang="en-US" sz="2000" dirty="0">
              <a:latin typeface="Eras Demi ITC" pitchFamily="34" charset="0"/>
            </a:endParaRPr>
          </a:p>
          <a:p>
            <a:pPr eaLnBrk="0" hangingPunct="0"/>
            <a:r>
              <a:rPr lang="en-US" sz="2000" dirty="0">
                <a:latin typeface="Eras Demi ITC" pitchFamily="34" charset="0"/>
              </a:rPr>
              <a:t>Updated cluster means are: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3429000" y="5105400"/>
          <a:ext cx="5086350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3181249" imgH="580957" progId="Excel.Sheet.8">
                  <p:embed/>
                </p:oleObj>
              </mc:Choice>
              <mc:Fallback>
                <p:oleObj name="Worksheet" r:id="rId2" imgW="3181249" imgH="580957" progId="Excel.Sheet.8">
                  <p:embed/>
                  <p:pic>
                    <p:nvPicPr>
                      <p:cNvPr id="30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105400"/>
                        <a:ext cx="5086350" cy="91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 bwMode="auto">
          <a:xfrm>
            <a:off x="1919536" y="1524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Eras Demi ITC" pitchFamily="34" charset="0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IN" sz="3200" kern="0" dirty="0">
                <a:solidFill>
                  <a:schemeClr val="accent2"/>
                </a:solidFill>
              </a:rPr>
              <a:t>Iteration 1 (contd.)</a:t>
            </a:r>
          </a:p>
        </p:txBody>
      </p:sp>
    </p:spTree>
    <p:extLst>
      <p:ext uri="{BB962C8B-B14F-4D97-AF65-F5344CB8AC3E}">
        <p14:creationId xmlns:p14="http://schemas.microsoft.com/office/powerpoint/2010/main" val="2267847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ChangeArrowheads="1"/>
          </p:cNvSpPr>
          <p:nvPr/>
        </p:nvSpPr>
        <p:spPr bwMode="auto">
          <a:xfrm>
            <a:off x="2133600" y="1524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endParaRPr lang="en-US" dirty="0">
              <a:solidFill>
                <a:schemeClr val="tx2"/>
              </a:solidFill>
              <a:latin typeface="Arial Black" pitchFamily="34" charset="0"/>
            </a:endParaRPr>
          </a:p>
        </p:txBody>
      </p:sp>
      <p:sp>
        <p:nvSpPr>
          <p:cNvPr id="4102" name="Text Box 4"/>
          <p:cNvSpPr txBox="1">
            <a:spLocks noChangeArrowheads="1"/>
          </p:cNvSpPr>
          <p:nvPr/>
        </p:nvSpPr>
        <p:spPr bwMode="auto">
          <a:xfrm>
            <a:off x="2039816" y="1123469"/>
            <a:ext cx="6237349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 dirty="0">
                <a:latin typeface="Eras Demi ITC" pitchFamily="34" charset="0"/>
              </a:rPr>
              <a:t>Step3:  </a:t>
            </a:r>
            <a:r>
              <a:rPr lang="en-US" sz="2000" dirty="0">
                <a:latin typeface="Eras Demi ITC" pitchFamily="34" charset="0"/>
              </a:rPr>
              <a:t>Find distance of Town D from Cluster1and Cluster2</a:t>
            </a:r>
          </a:p>
          <a:p>
            <a:pPr eaLnBrk="0" hangingPunct="0"/>
            <a:endParaRPr lang="en-US" dirty="0"/>
          </a:p>
          <a:p>
            <a:pPr eaLnBrk="0" hangingPunct="0"/>
            <a:endParaRPr lang="en-US" dirty="0"/>
          </a:p>
          <a:p>
            <a:pPr eaLnBrk="0" hangingPunct="0"/>
            <a:endParaRPr lang="en-US" dirty="0"/>
          </a:p>
          <a:p>
            <a:pPr eaLnBrk="0" hangingPunct="0"/>
            <a:endParaRPr lang="en-US" dirty="0"/>
          </a:p>
          <a:p>
            <a:pPr eaLnBrk="0" hangingPunct="0"/>
            <a:endParaRPr lang="en-US" dirty="0"/>
          </a:p>
          <a:p>
            <a:pPr eaLnBrk="0" hangingPunct="0"/>
            <a:endParaRPr lang="en-US" dirty="0"/>
          </a:p>
          <a:p>
            <a:pPr eaLnBrk="0" hangingPunct="0"/>
            <a:r>
              <a:rPr lang="en-US" sz="2000" dirty="0">
                <a:latin typeface="Eras Demi ITC" pitchFamily="34" charset="0"/>
              </a:rPr>
              <a:t>Here town D will combined with town B (cluster 2)</a:t>
            </a:r>
          </a:p>
          <a:p>
            <a:pPr eaLnBrk="0" hangingPunct="0"/>
            <a:r>
              <a:rPr lang="en-US" sz="2000" dirty="0">
                <a:latin typeface="Eras Demi ITC" pitchFamily="34" charset="0"/>
              </a:rPr>
              <a:t>Updated cluster means are:</a:t>
            </a: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3505201" y="2057401"/>
          <a:ext cx="3686175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2581359" imgH="628785" progId="Excel.Sheet.8">
                  <p:embed/>
                </p:oleObj>
              </mc:Choice>
              <mc:Fallback>
                <p:oleObj name="Worksheet" r:id="rId2" imgW="2581359" imgH="628785" progId="Excel.Sheet.8">
                  <p:embed/>
                  <p:pic>
                    <p:nvPicPr>
                      <p:cNvPr id="409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1" y="2057401"/>
                        <a:ext cx="3686175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8542821"/>
              </p:ext>
            </p:extLst>
          </p:nvPr>
        </p:nvGraphicFramePr>
        <p:xfrm>
          <a:off x="3287688" y="4797152"/>
          <a:ext cx="51816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3181249" imgH="600143" progId="Excel.Sheet.8">
                  <p:embed/>
                </p:oleObj>
              </mc:Choice>
              <mc:Fallback>
                <p:oleObj name="Worksheet" r:id="rId4" imgW="3181249" imgH="600143" progId="Excel.Sheet.8">
                  <p:embed/>
                  <p:pic>
                    <p:nvPicPr>
                      <p:cNvPr id="409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688" y="4797152"/>
                        <a:ext cx="51816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 bwMode="auto">
          <a:xfrm>
            <a:off x="2039816" y="23446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Eras Demi ITC" pitchFamily="34" charset="0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IN" sz="3200" kern="0" dirty="0">
                <a:solidFill>
                  <a:schemeClr val="accent2"/>
                </a:solidFill>
              </a:rPr>
              <a:t>Iteration 1 (contd.)</a:t>
            </a:r>
          </a:p>
        </p:txBody>
      </p:sp>
    </p:spTree>
    <p:extLst>
      <p:ext uri="{BB962C8B-B14F-4D97-AF65-F5344CB8AC3E}">
        <p14:creationId xmlns:p14="http://schemas.microsoft.com/office/powerpoint/2010/main" val="3943059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ChangeArrowheads="1"/>
          </p:cNvSpPr>
          <p:nvPr/>
        </p:nvSpPr>
        <p:spPr bwMode="auto">
          <a:xfrm>
            <a:off x="2133600" y="1524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endParaRPr lang="en-US" dirty="0">
              <a:solidFill>
                <a:schemeClr val="tx2"/>
              </a:solidFill>
              <a:latin typeface="Arial Black" pitchFamily="34" charset="0"/>
            </a:endParaRPr>
          </a:p>
        </p:txBody>
      </p:sp>
      <p:sp>
        <p:nvSpPr>
          <p:cNvPr id="5126" name="Text Box 4"/>
          <p:cNvSpPr txBox="1">
            <a:spLocks noChangeArrowheads="1"/>
          </p:cNvSpPr>
          <p:nvPr/>
        </p:nvSpPr>
        <p:spPr bwMode="auto">
          <a:xfrm>
            <a:off x="1850019" y="1212223"/>
            <a:ext cx="8389938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 b="1" dirty="0">
                <a:latin typeface="Eras Demi ITC" pitchFamily="34" charset="0"/>
              </a:rPr>
              <a:t>Step 4:</a:t>
            </a:r>
            <a:r>
              <a:rPr lang="en-US" sz="2000" dirty="0">
                <a:latin typeface="Eras Demi ITC" pitchFamily="34" charset="0"/>
              </a:rPr>
              <a:t>  Find distance of town E from Cluster 1 and Cluster 2</a:t>
            </a:r>
          </a:p>
          <a:p>
            <a:pPr eaLnBrk="0" hangingPunct="0"/>
            <a:endParaRPr lang="en-US" dirty="0"/>
          </a:p>
          <a:p>
            <a:pPr eaLnBrk="0" hangingPunct="0"/>
            <a:endParaRPr lang="en-US" dirty="0"/>
          </a:p>
          <a:p>
            <a:pPr eaLnBrk="0" hangingPunct="0"/>
            <a:endParaRPr lang="en-US" dirty="0"/>
          </a:p>
          <a:p>
            <a:pPr eaLnBrk="0" hangingPunct="0"/>
            <a:endParaRPr lang="en-US" dirty="0"/>
          </a:p>
          <a:p>
            <a:pPr eaLnBrk="0" hangingPunct="0"/>
            <a:endParaRPr lang="en-US" dirty="0"/>
          </a:p>
          <a:p>
            <a:pPr eaLnBrk="0" hangingPunct="0"/>
            <a:r>
              <a:rPr lang="en-US" sz="2000" dirty="0">
                <a:latin typeface="Eras Demi ITC" pitchFamily="34" charset="0"/>
              </a:rPr>
              <a:t>Here town E will combined with cluster 2(i.e. with towns B &amp; D)</a:t>
            </a:r>
          </a:p>
          <a:p>
            <a:pPr eaLnBrk="0" hangingPunct="0"/>
            <a:r>
              <a:rPr lang="en-US" sz="2000" dirty="0">
                <a:latin typeface="Eras Demi ITC" pitchFamily="34" charset="0"/>
              </a:rPr>
              <a:t>Updated cluster means are:</a:t>
            </a:r>
          </a:p>
          <a:p>
            <a:pPr eaLnBrk="0" hangingPunct="0"/>
            <a:endParaRPr lang="en-US" sz="2000" dirty="0">
              <a:latin typeface="Eras Demi ITC" pitchFamily="34" charset="0"/>
            </a:endParaRPr>
          </a:p>
        </p:txBody>
      </p:sp>
      <p:graphicFrame>
        <p:nvGraphicFramePr>
          <p:cNvPr id="5122" name="Object 9"/>
          <p:cNvGraphicFramePr>
            <a:graphicFrameLocks noChangeAspect="1"/>
          </p:cNvGraphicFramePr>
          <p:nvPr/>
        </p:nvGraphicFramePr>
        <p:xfrm>
          <a:off x="3505201" y="2057401"/>
          <a:ext cx="3686175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2581359" imgH="628785" progId="Excel.Sheet.8">
                  <p:embed/>
                </p:oleObj>
              </mc:Choice>
              <mc:Fallback>
                <p:oleObj name="Worksheet" r:id="rId2" imgW="2581359" imgH="628785" progId="Excel.Sheet.8">
                  <p:embed/>
                  <p:pic>
                    <p:nvPicPr>
                      <p:cNvPr id="5122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1" y="2057401"/>
                        <a:ext cx="3686175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7519853"/>
              </p:ext>
            </p:extLst>
          </p:nvPr>
        </p:nvGraphicFramePr>
        <p:xfrm>
          <a:off x="2521744" y="4884600"/>
          <a:ext cx="5653088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3181249" imgH="590685" progId="Excel.Sheet.8">
                  <p:embed/>
                </p:oleObj>
              </mc:Choice>
              <mc:Fallback>
                <p:oleObj name="Worksheet" r:id="rId4" imgW="3181249" imgH="590685" progId="Excel.Sheet.8">
                  <p:embed/>
                  <p:pic>
                    <p:nvPicPr>
                      <p:cNvPr id="5123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1744" y="4884600"/>
                        <a:ext cx="5653088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 bwMode="auto">
          <a:xfrm>
            <a:off x="1930188" y="38101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Eras Demi ITC" pitchFamily="34" charset="0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IN" sz="3200" kern="0" dirty="0">
                <a:solidFill>
                  <a:schemeClr val="accent2"/>
                </a:solidFill>
              </a:rPr>
              <a:t>Iteration 1 (contd.)</a:t>
            </a:r>
          </a:p>
        </p:txBody>
      </p:sp>
    </p:spTree>
    <p:extLst>
      <p:ext uri="{BB962C8B-B14F-4D97-AF65-F5344CB8AC3E}">
        <p14:creationId xmlns:p14="http://schemas.microsoft.com/office/powerpoint/2010/main" val="653696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ChangeArrowheads="1"/>
          </p:cNvSpPr>
          <p:nvPr/>
        </p:nvSpPr>
        <p:spPr bwMode="auto">
          <a:xfrm>
            <a:off x="2133600" y="1524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endParaRPr lang="en-US" dirty="0">
              <a:solidFill>
                <a:schemeClr val="tx2"/>
              </a:solidFill>
              <a:latin typeface="Arial Black" pitchFamily="34" charset="0"/>
            </a:endParaRPr>
          </a:p>
        </p:txBody>
      </p:sp>
      <p:sp>
        <p:nvSpPr>
          <p:cNvPr id="6150" name="Text Box 4"/>
          <p:cNvSpPr txBox="1">
            <a:spLocks noChangeArrowheads="1"/>
          </p:cNvSpPr>
          <p:nvPr/>
        </p:nvSpPr>
        <p:spPr bwMode="auto">
          <a:xfrm>
            <a:off x="1752601" y="1447800"/>
            <a:ext cx="7145931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 dirty="0">
                <a:latin typeface="Eras Demi ITC" pitchFamily="34" charset="0"/>
              </a:rPr>
              <a:t>Step 5:</a:t>
            </a:r>
            <a:r>
              <a:rPr lang="en-US" sz="2000" dirty="0">
                <a:latin typeface="Eras Demi ITC" pitchFamily="34" charset="0"/>
              </a:rPr>
              <a:t> Find distance of town F from cluster 1 and cluster 2</a:t>
            </a:r>
          </a:p>
          <a:p>
            <a:pPr eaLnBrk="0" hangingPunct="0"/>
            <a:endParaRPr lang="en-US" dirty="0"/>
          </a:p>
          <a:p>
            <a:pPr eaLnBrk="0" hangingPunct="0"/>
            <a:endParaRPr lang="en-US" dirty="0"/>
          </a:p>
          <a:p>
            <a:pPr eaLnBrk="0" hangingPunct="0"/>
            <a:endParaRPr lang="en-US" dirty="0"/>
          </a:p>
          <a:p>
            <a:pPr eaLnBrk="0" hangingPunct="0"/>
            <a:endParaRPr lang="en-US" dirty="0"/>
          </a:p>
          <a:p>
            <a:pPr eaLnBrk="0" hangingPunct="0"/>
            <a:endParaRPr lang="en-US" dirty="0"/>
          </a:p>
          <a:p>
            <a:pPr eaLnBrk="0" hangingPunct="0"/>
            <a:r>
              <a:rPr lang="en-US" sz="2000" dirty="0">
                <a:latin typeface="Eras Demi ITC" pitchFamily="34" charset="0"/>
              </a:rPr>
              <a:t>Here town F will be combined with cluster 1(i.e. with towns A &amp; C).</a:t>
            </a:r>
          </a:p>
          <a:p>
            <a:pPr eaLnBrk="0" hangingPunct="0"/>
            <a:r>
              <a:rPr lang="en-US" sz="2000" dirty="0">
                <a:latin typeface="Eras Demi ITC" pitchFamily="34" charset="0"/>
              </a:rPr>
              <a:t>Updated cluster means are:</a:t>
            </a: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3886200" y="1981201"/>
          <a:ext cx="3509962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2581359" imgH="628785" progId="Excel.Sheet.8">
                  <p:embed/>
                </p:oleObj>
              </mc:Choice>
              <mc:Fallback>
                <p:oleObj name="Worksheet" r:id="rId2" imgW="2581359" imgH="628785" progId="Excel.Sheet.8">
                  <p:embed/>
                  <p:pic>
                    <p:nvPicPr>
                      <p:cNvPr id="614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981201"/>
                        <a:ext cx="3509962" cy="839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9446832"/>
              </p:ext>
            </p:extLst>
          </p:nvPr>
        </p:nvGraphicFramePr>
        <p:xfrm>
          <a:off x="2711624" y="4725144"/>
          <a:ext cx="6303963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3181249" imgH="590685" progId="Excel.Sheet.8">
                  <p:embed/>
                </p:oleObj>
              </mc:Choice>
              <mc:Fallback>
                <p:oleObj name="Worksheet" r:id="rId4" imgW="3181249" imgH="590685" progId="Excel.Sheet.8">
                  <p:embed/>
                  <p:pic>
                    <p:nvPicPr>
                      <p:cNvPr id="614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624" y="4725144"/>
                        <a:ext cx="6303963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 bwMode="auto">
          <a:xfrm>
            <a:off x="1981200" y="1524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Eras Demi ITC" pitchFamily="34" charset="0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IN" sz="3200" kern="0" dirty="0">
                <a:solidFill>
                  <a:schemeClr val="accent2"/>
                </a:solidFill>
              </a:rPr>
              <a:t>Iteration 1 (contd.)</a:t>
            </a:r>
          </a:p>
        </p:txBody>
      </p:sp>
    </p:spTree>
    <p:extLst>
      <p:ext uri="{BB962C8B-B14F-4D97-AF65-F5344CB8AC3E}">
        <p14:creationId xmlns:p14="http://schemas.microsoft.com/office/powerpoint/2010/main" val="1697867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ChangeArrowheads="1"/>
          </p:cNvSpPr>
          <p:nvPr/>
        </p:nvSpPr>
        <p:spPr bwMode="auto">
          <a:xfrm>
            <a:off x="2133600" y="1524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endParaRPr lang="en-US" dirty="0">
              <a:solidFill>
                <a:schemeClr val="tx2"/>
              </a:solidFill>
              <a:latin typeface="Arial Black" pitchFamily="34" charset="0"/>
            </a:endParaRPr>
          </a:p>
        </p:txBody>
      </p:sp>
      <p:sp>
        <p:nvSpPr>
          <p:cNvPr id="7174" name="Text Box 4"/>
          <p:cNvSpPr txBox="1">
            <a:spLocks noChangeArrowheads="1"/>
          </p:cNvSpPr>
          <p:nvPr/>
        </p:nvSpPr>
        <p:spPr bwMode="auto">
          <a:xfrm>
            <a:off x="2057401" y="1447800"/>
            <a:ext cx="7379649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b="1" dirty="0">
                <a:latin typeface="Eras Demi ITC" pitchFamily="34" charset="0"/>
              </a:rPr>
              <a:t>Step 6:</a:t>
            </a:r>
            <a:r>
              <a:rPr lang="en-US" sz="2000" dirty="0">
                <a:latin typeface="Eras Demi ITC" pitchFamily="34" charset="0"/>
              </a:rPr>
              <a:t> Find distance of town G from cluster 1 and cluster 2</a:t>
            </a:r>
          </a:p>
          <a:p>
            <a:pPr eaLnBrk="0" hangingPunct="0"/>
            <a:endParaRPr lang="en-US" dirty="0"/>
          </a:p>
          <a:p>
            <a:pPr eaLnBrk="0" hangingPunct="0"/>
            <a:endParaRPr lang="en-US" dirty="0"/>
          </a:p>
          <a:p>
            <a:pPr eaLnBrk="0" hangingPunct="0"/>
            <a:endParaRPr lang="en-US" dirty="0"/>
          </a:p>
          <a:p>
            <a:pPr eaLnBrk="0" hangingPunct="0"/>
            <a:endParaRPr lang="en-US" dirty="0"/>
          </a:p>
          <a:p>
            <a:pPr eaLnBrk="0" hangingPunct="0"/>
            <a:endParaRPr lang="en-US" dirty="0"/>
          </a:p>
          <a:p>
            <a:pPr eaLnBrk="0" hangingPunct="0"/>
            <a:r>
              <a:rPr lang="en-US" sz="2000" dirty="0">
                <a:latin typeface="Eras Demi ITC" pitchFamily="34" charset="0"/>
              </a:rPr>
              <a:t>Here town G will be combined with cluster 2( </a:t>
            </a:r>
            <a:r>
              <a:rPr lang="en-US" sz="2000" dirty="0" err="1">
                <a:latin typeface="Eras Demi ITC" pitchFamily="34" charset="0"/>
              </a:rPr>
              <a:t>i.e</a:t>
            </a:r>
            <a:r>
              <a:rPr lang="en-US" sz="2000" dirty="0">
                <a:latin typeface="Eras Demi ITC" pitchFamily="34" charset="0"/>
              </a:rPr>
              <a:t> with towns B,D &amp; E).</a:t>
            </a:r>
          </a:p>
          <a:p>
            <a:pPr eaLnBrk="0" hangingPunct="0"/>
            <a:r>
              <a:rPr lang="en-US" sz="2000" dirty="0">
                <a:latin typeface="Eras Demi ITC" pitchFamily="34" charset="0"/>
              </a:rPr>
              <a:t>Updated cluster means are:</a:t>
            </a: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3505201" y="2133600"/>
          <a:ext cx="3363913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2581359" imgH="628785" progId="Excel.Sheet.8">
                  <p:embed/>
                </p:oleObj>
              </mc:Choice>
              <mc:Fallback>
                <p:oleObj name="Worksheet" r:id="rId2" imgW="2581359" imgH="628785" progId="Excel.Sheet.8">
                  <p:embed/>
                  <p:pic>
                    <p:nvPicPr>
                      <p:cNvPr id="717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1" y="2133600"/>
                        <a:ext cx="3363913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5"/>
          <p:cNvGraphicFramePr>
            <a:graphicFrameLocks noChangeAspect="1"/>
          </p:cNvGraphicFramePr>
          <p:nvPr/>
        </p:nvGraphicFramePr>
        <p:xfrm>
          <a:off x="3276601" y="4572000"/>
          <a:ext cx="534987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3181249" imgH="590685" progId="Excel.Sheet.8">
                  <p:embed/>
                </p:oleObj>
              </mc:Choice>
              <mc:Fallback>
                <p:oleObj name="Worksheet" r:id="rId4" imgW="3181249" imgH="590685" progId="Excel.Sheet.8">
                  <p:embed/>
                  <p:pic>
                    <p:nvPicPr>
                      <p:cNvPr id="717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1" y="4572000"/>
                        <a:ext cx="5349875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 bwMode="auto">
          <a:xfrm>
            <a:off x="1981200" y="1524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Eras Demi ITC" pitchFamily="34" charset="0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IN" sz="3200" kern="0" dirty="0">
                <a:solidFill>
                  <a:schemeClr val="accent2"/>
                </a:solidFill>
              </a:rPr>
              <a:t>Iteration 1 (contd.)</a:t>
            </a:r>
          </a:p>
        </p:txBody>
      </p:sp>
    </p:spTree>
    <p:extLst>
      <p:ext uri="{BB962C8B-B14F-4D97-AF65-F5344CB8AC3E}">
        <p14:creationId xmlns:p14="http://schemas.microsoft.com/office/powerpoint/2010/main" val="1783624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ChangeArrowheads="1"/>
          </p:cNvSpPr>
          <p:nvPr/>
        </p:nvSpPr>
        <p:spPr bwMode="auto">
          <a:xfrm>
            <a:off x="2133600" y="1524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endParaRPr lang="en-US" dirty="0">
              <a:solidFill>
                <a:schemeClr val="tx2"/>
              </a:solidFill>
              <a:latin typeface="Arial Black" pitchFamily="34" charset="0"/>
            </a:endParaRPr>
          </a:p>
        </p:txBody>
      </p:sp>
      <p:sp>
        <p:nvSpPr>
          <p:cNvPr id="8198" name="Text Box 4"/>
          <p:cNvSpPr txBox="1">
            <a:spLocks noChangeArrowheads="1"/>
          </p:cNvSpPr>
          <p:nvPr/>
        </p:nvSpPr>
        <p:spPr bwMode="auto">
          <a:xfrm>
            <a:off x="1603404" y="1259394"/>
            <a:ext cx="7597208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 dirty="0">
                <a:latin typeface="Eras Demi ITC" pitchFamily="34" charset="0"/>
              </a:rPr>
              <a:t>Step7</a:t>
            </a:r>
            <a:r>
              <a:rPr lang="en-US" dirty="0">
                <a:latin typeface="Eras Demi ITC" pitchFamily="34" charset="0"/>
              </a:rPr>
              <a:t> : </a:t>
            </a:r>
            <a:r>
              <a:rPr lang="en-US" sz="2000" dirty="0">
                <a:latin typeface="Eras Demi ITC" pitchFamily="34" charset="0"/>
              </a:rPr>
              <a:t>Find distance of town H from cluster 1 and cluster 2</a:t>
            </a:r>
          </a:p>
          <a:p>
            <a:pPr eaLnBrk="0" hangingPunct="0"/>
            <a:endParaRPr lang="en-US" sz="2000" dirty="0"/>
          </a:p>
          <a:p>
            <a:pPr eaLnBrk="0" hangingPunct="0"/>
            <a:endParaRPr lang="en-US" dirty="0"/>
          </a:p>
          <a:p>
            <a:pPr eaLnBrk="0" hangingPunct="0"/>
            <a:endParaRPr lang="en-US" dirty="0"/>
          </a:p>
          <a:p>
            <a:pPr eaLnBrk="0" hangingPunct="0"/>
            <a:endParaRPr lang="en-US" dirty="0"/>
          </a:p>
          <a:p>
            <a:pPr eaLnBrk="0" hangingPunct="0"/>
            <a:endParaRPr lang="en-US" dirty="0">
              <a:latin typeface="Eras Demi ITC" pitchFamily="34" charset="0"/>
            </a:endParaRPr>
          </a:p>
          <a:p>
            <a:pPr eaLnBrk="0" hangingPunct="0"/>
            <a:r>
              <a:rPr lang="en-US" sz="2000" dirty="0">
                <a:latin typeface="Eras Demi ITC" pitchFamily="34" charset="0"/>
              </a:rPr>
              <a:t>Here town H will be combined with cluster 2( </a:t>
            </a:r>
            <a:r>
              <a:rPr lang="en-US" sz="2000" dirty="0" err="1">
                <a:latin typeface="Eras Demi ITC" pitchFamily="34" charset="0"/>
              </a:rPr>
              <a:t>i.e</a:t>
            </a:r>
            <a:r>
              <a:rPr lang="en-US" sz="2000" dirty="0">
                <a:latin typeface="Eras Demi ITC" pitchFamily="34" charset="0"/>
              </a:rPr>
              <a:t> with towns B,D,E &amp; G).</a:t>
            </a:r>
          </a:p>
          <a:p>
            <a:pPr eaLnBrk="0" hangingPunct="0"/>
            <a:r>
              <a:rPr lang="en-US" sz="2000" dirty="0">
                <a:latin typeface="Eras Demi ITC" pitchFamily="34" charset="0"/>
              </a:rPr>
              <a:t>Updated cluster means are:</a:t>
            </a:r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3810000" y="1981201"/>
          <a:ext cx="3886200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2581359" imgH="628785" progId="Excel.Sheet.8">
                  <p:embed/>
                </p:oleObj>
              </mc:Choice>
              <mc:Fallback>
                <p:oleObj name="Worksheet" r:id="rId2" imgW="2581359" imgH="628785" progId="Excel.Sheet.8">
                  <p:embed/>
                  <p:pic>
                    <p:nvPicPr>
                      <p:cNvPr id="819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981201"/>
                        <a:ext cx="3886200" cy="801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0307955"/>
              </p:ext>
            </p:extLst>
          </p:nvPr>
        </p:nvGraphicFramePr>
        <p:xfrm>
          <a:off x="3630612" y="4484323"/>
          <a:ext cx="424497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3181249" imgH="590685" progId="Excel.Sheet.8">
                  <p:embed/>
                </p:oleObj>
              </mc:Choice>
              <mc:Fallback>
                <p:oleObj name="Worksheet" r:id="rId4" imgW="3181249" imgH="590685" progId="Excel.Sheet.8">
                  <p:embed/>
                  <p:pic>
                    <p:nvPicPr>
                      <p:cNvPr id="819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0612" y="4484323"/>
                        <a:ext cx="4244975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1487488" y="5805264"/>
            <a:ext cx="7696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 b="1" dirty="0">
                <a:latin typeface="Eras Demi ITC" pitchFamily="34" charset="0"/>
              </a:rPr>
              <a:t>Since all the towns  are assigned to two clusters, to verify our  clusters membership we go for the next iteration. 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1981200" y="1524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Eras Demi ITC" pitchFamily="34" charset="0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IN" sz="3200" kern="0" dirty="0">
                <a:solidFill>
                  <a:schemeClr val="accent2"/>
                </a:solidFill>
              </a:rPr>
              <a:t>Iteration 1 (contd.)</a:t>
            </a:r>
          </a:p>
        </p:txBody>
      </p:sp>
    </p:spTree>
    <p:extLst>
      <p:ext uri="{BB962C8B-B14F-4D97-AF65-F5344CB8AC3E}">
        <p14:creationId xmlns:p14="http://schemas.microsoft.com/office/powerpoint/2010/main" val="3658680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ChangeArrowheads="1"/>
          </p:cNvSpPr>
          <p:nvPr/>
        </p:nvSpPr>
        <p:spPr bwMode="auto">
          <a:xfrm>
            <a:off x="1828800" y="2286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endParaRPr lang="en-US" dirty="0">
              <a:solidFill>
                <a:schemeClr val="tx2"/>
              </a:solidFill>
              <a:latin typeface="Arial Black" pitchFamily="34" charset="0"/>
            </a:endParaRPr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2476500" y="2895601"/>
            <a:ext cx="1066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1981200" y="2362201"/>
            <a:ext cx="1905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b="1" u="sng" dirty="0"/>
              <a:t>Step1 :</a:t>
            </a:r>
          </a:p>
        </p:txBody>
      </p:sp>
      <p:sp>
        <p:nvSpPr>
          <p:cNvPr id="9223" name="Text Box 8"/>
          <p:cNvSpPr txBox="1">
            <a:spLocks noChangeArrowheads="1"/>
          </p:cNvSpPr>
          <p:nvPr/>
        </p:nvSpPr>
        <p:spPr bwMode="auto">
          <a:xfrm>
            <a:off x="1905000" y="1371601"/>
            <a:ext cx="84582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 dirty="0">
                <a:latin typeface="Eras Demi ITC" pitchFamily="34" charset="0"/>
              </a:rPr>
              <a:t>In iteration 2, initial seeds will be those two clusters which are obtained at the end of iteration 1.</a:t>
            </a:r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/>
        </p:nvGraphicFramePr>
        <p:xfrm>
          <a:off x="3352800" y="3276600"/>
          <a:ext cx="49530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3181249" imgH="800100" progId="Excel.Sheet.8">
                  <p:embed/>
                </p:oleObj>
              </mc:Choice>
              <mc:Fallback>
                <p:oleObj name="Worksheet" r:id="rId2" imgW="3181249" imgH="800100" progId="Excel.Sheet.8">
                  <p:embed/>
                  <p:pic>
                    <p:nvPicPr>
                      <p:cNvPr id="921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276600"/>
                        <a:ext cx="4953000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 txBox="1">
            <a:spLocks/>
          </p:cNvSpPr>
          <p:nvPr/>
        </p:nvSpPr>
        <p:spPr bwMode="auto">
          <a:xfrm>
            <a:off x="1981200" y="1524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Eras Demi ITC" pitchFamily="34" charset="0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IN" sz="3200" kern="0" dirty="0">
                <a:solidFill>
                  <a:schemeClr val="accent2"/>
                </a:solidFill>
              </a:rPr>
              <a:t>Iteration 2</a:t>
            </a:r>
          </a:p>
        </p:txBody>
      </p:sp>
    </p:spTree>
    <p:extLst>
      <p:ext uri="{BB962C8B-B14F-4D97-AF65-F5344CB8AC3E}">
        <p14:creationId xmlns:p14="http://schemas.microsoft.com/office/powerpoint/2010/main" val="2379858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4655840" y="188640"/>
            <a:ext cx="226299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defRPr/>
            </a:pPr>
            <a:r>
              <a:rPr lang="en-US" sz="3200" dirty="0">
                <a:solidFill>
                  <a:schemeClr val="accent2"/>
                </a:solidFill>
                <a:latin typeface="Eras Demi ITC" pitchFamily="34" charset="0"/>
                <a:ea typeface="+mj-ea"/>
                <a:cs typeface="+mj-cs"/>
              </a:rPr>
              <a:t>Introduction</a:t>
            </a:r>
          </a:p>
        </p:txBody>
      </p:sp>
      <p:sp>
        <p:nvSpPr>
          <p:cNvPr id="17411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Cluster analysis‘  </a:t>
            </a:r>
            <a:r>
              <a:rPr lang="en-US" dirty="0"/>
              <a:t>is a class of statistical techniques that can be used to classify objects or cases into groups called clusters.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Objects can be customers, students, stores etc. 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cluster</a:t>
            </a:r>
            <a:r>
              <a:rPr lang="en-US" dirty="0"/>
              <a:t> is a group of relatively </a:t>
            </a:r>
            <a:r>
              <a:rPr lang="en-US" b="1" dirty="0"/>
              <a:t>homogeneous</a:t>
            </a:r>
            <a:r>
              <a:rPr lang="en-US" dirty="0"/>
              <a:t> cases or observations.</a:t>
            </a:r>
          </a:p>
          <a:p>
            <a:pPr>
              <a:buFont typeface="Wingdings" pitchFamily="2" charset="2"/>
              <a:buNone/>
            </a:pPr>
            <a:endParaRPr lang="en-US" dirty="0"/>
          </a:p>
          <a:p>
            <a:r>
              <a:rPr lang="en-US" dirty="0"/>
              <a:t>The observations  are </a:t>
            </a:r>
            <a:r>
              <a:rPr lang="en-US" b="1" dirty="0"/>
              <a:t>dissimilar </a:t>
            </a:r>
            <a:r>
              <a:rPr lang="en-US" dirty="0"/>
              <a:t>to </a:t>
            </a:r>
            <a:r>
              <a:rPr lang="en-US" b="1" dirty="0"/>
              <a:t>objects</a:t>
            </a:r>
            <a:r>
              <a:rPr lang="en-US" dirty="0"/>
              <a:t> outside the cluster, particularly objects in </a:t>
            </a:r>
            <a:r>
              <a:rPr lang="en-US" b="1" dirty="0"/>
              <a:t>other clusters</a:t>
            </a:r>
            <a:r>
              <a:rPr lang="en-US" dirty="0"/>
              <a:t>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Cluster Analysis is one of the unsupervised learning method. There is no concept of “Dependent” variable.</a:t>
            </a:r>
          </a:p>
        </p:txBody>
      </p:sp>
    </p:spTree>
    <p:extLst>
      <p:ext uri="{BB962C8B-B14F-4D97-AF65-F5344CB8AC3E}">
        <p14:creationId xmlns:p14="http://schemas.microsoft.com/office/powerpoint/2010/main" val="3942999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ChangeArrowheads="1"/>
          </p:cNvSpPr>
          <p:nvPr/>
        </p:nvSpPr>
        <p:spPr bwMode="auto">
          <a:xfrm>
            <a:off x="2133600" y="1524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endParaRPr lang="en-US" dirty="0">
              <a:solidFill>
                <a:schemeClr val="tx2"/>
              </a:solidFill>
              <a:latin typeface="Arial Black" pitchFamily="34" charset="0"/>
            </a:endParaRP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2133600" y="1524001"/>
            <a:ext cx="8153400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 b="1" u="sng" dirty="0">
                <a:latin typeface="Eras Demi ITC" pitchFamily="34" charset="0"/>
              </a:rPr>
              <a:t>Step 2 :-</a:t>
            </a:r>
            <a:r>
              <a:rPr lang="en-US" sz="2000" b="1" dirty="0">
                <a:latin typeface="Eras Demi ITC" pitchFamily="34" charset="0"/>
              </a:rPr>
              <a:t> </a:t>
            </a:r>
            <a:r>
              <a:rPr lang="en-US" sz="2000" dirty="0">
                <a:latin typeface="Eras Demi ITC" pitchFamily="34" charset="0"/>
              </a:rPr>
              <a:t>Find the Distance of town A from Cluster 1(</a:t>
            </a:r>
            <a:r>
              <a:rPr lang="en-US" sz="2000" dirty="0" err="1">
                <a:latin typeface="Eras Demi ITC" pitchFamily="34" charset="0"/>
              </a:rPr>
              <a:t>i.e</a:t>
            </a:r>
            <a:r>
              <a:rPr lang="en-US" sz="2000" dirty="0">
                <a:latin typeface="Eras Demi ITC" pitchFamily="34" charset="0"/>
              </a:rPr>
              <a:t> from combined towns A,C &amp;F) and then Cluster 2(</a:t>
            </a:r>
            <a:r>
              <a:rPr lang="en-US" sz="2000" dirty="0" err="1">
                <a:latin typeface="Eras Demi ITC" pitchFamily="34" charset="0"/>
              </a:rPr>
              <a:t>i.e</a:t>
            </a:r>
            <a:r>
              <a:rPr lang="en-US" sz="2000" dirty="0">
                <a:latin typeface="Eras Demi ITC" pitchFamily="34" charset="0"/>
              </a:rPr>
              <a:t> from combined towns B,D,E,G &amp; H).</a:t>
            </a:r>
          </a:p>
          <a:p>
            <a:pPr eaLnBrk="0" hangingPunct="0"/>
            <a:endParaRPr lang="en-US" sz="2000" dirty="0">
              <a:latin typeface="Eras Demi ITC" pitchFamily="34" charset="0"/>
            </a:endParaRPr>
          </a:p>
          <a:p>
            <a:pPr eaLnBrk="0" hangingPunct="0"/>
            <a:r>
              <a:rPr lang="en-US" sz="2000" dirty="0">
                <a:latin typeface="Eras Demi ITC" pitchFamily="34" charset="0"/>
              </a:rPr>
              <a:t>Distance of A from Cluster 1 = </a:t>
            </a:r>
            <a:r>
              <a:rPr lang="en-US" sz="2000" b="1" dirty="0">
                <a:latin typeface="Eras Demi ITC" pitchFamily="34" charset="0"/>
                <a:cs typeface="Times New Roman" pitchFamily="18" charset="0"/>
                <a:sym typeface="Symbol" pitchFamily="18" charset="2"/>
              </a:rPr>
              <a:t></a:t>
            </a:r>
            <a:r>
              <a:rPr lang="en-US" sz="2000" dirty="0">
                <a:latin typeface="Eras Demi ITC" pitchFamily="34" charset="0"/>
                <a:cs typeface="Times New Roman" pitchFamily="18" charset="0"/>
                <a:sym typeface="Symbol" pitchFamily="18" charset="2"/>
              </a:rPr>
              <a:t>(1.06-1.27)</a:t>
            </a:r>
            <a:r>
              <a:rPr lang="en-US" sz="2000" b="1" baseline="30000" dirty="0">
                <a:latin typeface="Eras Demi ITC" pitchFamily="34" charset="0"/>
              </a:rPr>
              <a:t>2</a:t>
            </a:r>
            <a:r>
              <a:rPr lang="en-US" sz="2000" dirty="0">
                <a:latin typeface="Eras Demi ITC" pitchFamily="34" charset="0"/>
                <a:cs typeface="Times New Roman" pitchFamily="18" charset="0"/>
                <a:sym typeface="Symbol" pitchFamily="18" charset="2"/>
              </a:rPr>
              <a:t>+(9.2-12.7)</a:t>
            </a:r>
            <a:r>
              <a:rPr lang="en-US" sz="2000" b="1" baseline="30000" dirty="0">
                <a:latin typeface="Eras Demi ITC" pitchFamily="34" charset="0"/>
              </a:rPr>
              <a:t>2</a:t>
            </a:r>
            <a:r>
              <a:rPr lang="en-US" sz="2000" dirty="0">
                <a:latin typeface="Eras Demi ITC" pitchFamily="34" charset="0"/>
                <a:cs typeface="Times New Roman" pitchFamily="18" charset="0"/>
                <a:sym typeface="Symbol" pitchFamily="18" charset="2"/>
              </a:rPr>
              <a:t>+(151-125)</a:t>
            </a:r>
            <a:r>
              <a:rPr lang="en-US" sz="2000" b="1" baseline="30000" dirty="0">
                <a:latin typeface="Eras Demi ITC" pitchFamily="34" charset="0"/>
              </a:rPr>
              <a:t>2</a:t>
            </a:r>
            <a:r>
              <a:rPr lang="en-US" sz="2000" b="1" dirty="0">
                <a:latin typeface="Eras Demi ITC" pitchFamily="34" charset="0"/>
              </a:rPr>
              <a:t> = </a:t>
            </a:r>
            <a:r>
              <a:rPr lang="en-US" sz="2000" dirty="0">
                <a:solidFill>
                  <a:srgbClr val="FF3300"/>
                </a:solidFill>
                <a:latin typeface="Eras Demi ITC" pitchFamily="34" charset="0"/>
              </a:rPr>
              <a:t>26.23536</a:t>
            </a:r>
          </a:p>
          <a:p>
            <a:pPr eaLnBrk="0" hangingPunct="0"/>
            <a:endParaRPr lang="en-US" sz="2000" dirty="0">
              <a:solidFill>
                <a:srgbClr val="FF3300"/>
              </a:solidFill>
              <a:latin typeface="Eras Demi ITC" pitchFamily="34" charset="0"/>
            </a:endParaRPr>
          </a:p>
          <a:p>
            <a:pPr eaLnBrk="0" hangingPunct="0"/>
            <a:r>
              <a:rPr lang="en-US" sz="2000" dirty="0">
                <a:latin typeface="Eras Demi ITC" pitchFamily="34" charset="0"/>
              </a:rPr>
              <a:t>Distance of A from Cluster 2 = </a:t>
            </a:r>
            <a:r>
              <a:rPr lang="en-US" sz="2000" b="1" dirty="0">
                <a:latin typeface="Eras Demi ITC" pitchFamily="34" charset="0"/>
                <a:cs typeface="Times New Roman" pitchFamily="18" charset="0"/>
                <a:sym typeface="Symbol" pitchFamily="18" charset="2"/>
              </a:rPr>
              <a:t></a:t>
            </a:r>
            <a:r>
              <a:rPr lang="en-US" sz="2000" dirty="0">
                <a:latin typeface="Eras Demi ITC" pitchFamily="34" charset="0"/>
                <a:cs typeface="Times New Roman" pitchFamily="18" charset="0"/>
                <a:sym typeface="Symbol" pitchFamily="18" charset="2"/>
              </a:rPr>
              <a:t>(1.06-1.44)</a:t>
            </a:r>
            <a:r>
              <a:rPr lang="en-US" sz="2000" b="1" baseline="30000" dirty="0">
                <a:latin typeface="Eras Demi ITC" pitchFamily="34" charset="0"/>
              </a:rPr>
              <a:t>2</a:t>
            </a:r>
            <a:r>
              <a:rPr lang="en-US" sz="2000" dirty="0">
                <a:latin typeface="Eras Demi ITC" pitchFamily="34" charset="0"/>
                <a:cs typeface="Times New Roman" pitchFamily="18" charset="0"/>
                <a:sym typeface="Symbol" pitchFamily="18" charset="2"/>
              </a:rPr>
              <a:t>+(9.2-10.34)</a:t>
            </a:r>
            <a:r>
              <a:rPr lang="en-US" sz="2000" b="1" baseline="30000" dirty="0">
                <a:latin typeface="Eras Demi ITC" pitchFamily="34" charset="0"/>
              </a:rPr>
              <a:t>2</a:t>
            </a:r>
            <a:r>
              <a:rPr lang="en-US" sz="2000" dirty="0">
                <a:latin typeface="Eras Demi ITC" pitchFamily="34" charset="0"/>
                <a:cs typeface="Times New Roman" pitchFamily="18" charset="0"/>
                <a:sym typeface="Symbol" pitchFamily="18" charset="2"/>
              </a:rPr>
              <a:t>+(151-196.4)</a:t>
            </a:r>
            <a:r>
              <a:rPr lang="en-US" sz="2000" b="1" dirty="0">
                <a:latin typeface="Eras Demi ITC" pitchFamily="34" charset="0"/>
              </a:rPr>
              <a:t> = </a:t>
            </a:r>
            <a:r>
              <a:rPr lang="en-US" sz="2000" dirty="0">
                <a:latin typeface="Eras Demi ITC" pitchFamily="34" charset="0"/>
              </a:rPr>
              <a:t>45.41439</a:t>
            </a:r>
          </a:p>
          <a:p>
            <a:pPr eaLnBrk="0" hangingPunct="0"/>
            <a:endParaRPr lang="en-US" sz="2000" dirty="0">
              <a:latin typeface="Eras Demi ITC" pitchFamily="34" charset="0"/>
            </a:endParaRPr>
          </a:p>
          <a:p>
            <a:pPr eaLnBrk="0" hangingPunct="0"/>
            <a:r>
              <a:rPr lang="en-US" sz="2000" dirty="0">
                <a:latin typeface="Eras Demi ITC" pitchFamily="34" charset="0"/>
              </a:rPr>
              <a:t>Minimum Distance  = 26.23536</a:t>
            </a:r>
          </a:p>
          <a:p>
            <a:pPr eaLnBrk="0" hangingPunct="0"/>
            <a:endParaRPr lang="en-US" sz="2000" dirty="0">
              <a:latin typeface="Eras Demi ITC" pitchFamily="34" charset="0"/>
            </a:endParaRPr>
          </a:p>
          <a:p>
            <a:pPr eaLnBrk="0" hangingPunct="0"/>
            <a:r>
              <a:rPr lang="en-US" sz="2000" dirty="0">
                <a:latin typeface="Eras Demi ITC" pitchFamily="34" charset="0"/>
              </a:rPr>
              <a:t>Since distance between town A and cluster 1 is minimum, town A will  be retained in cluster 1.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981200" y="1524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Eras Demi ITC" pitchFamily="34" charset="0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IN" sz="3200" kern="0" dirty="0">
                <a:solidFill>
                  <a:schemeClr val="accent2"/>
                </a:solidFill>
              </a:rPr>
              <a:t>Iteration 2 (contd.)</a:t>
            </a:r>
          </a:p>
        </p:txBody>
      </p:sp>
    </p:spTree>
    <p:extLst>
      <p:ext uri="{BB962C8B-B14F-4D97-AF65-F5344CB8AC3E}">
        <p14:creationId xmlns:p14="http://schemas.microsoft.com/office/powerpoint/2010/main" val="2333505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ChangeArrowheads="1"/>
          </p:cNvSpPr>
          <p:nvPr/>
        </p:nvSpPr>
        <p:spPr bwMode="auto">
          <a:xfrm>
            <a:off x="1828800" y="2286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endParaRPr lang="en-US" dirty="0">
              <a:solidFill>
                <a:schemeClr val="tx2"/>
              </a:solidFill>
              <a:latin typeface="Arial Black" pitchFamily="34" charset="0"/>
            </a:endParaRPr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2476500" y="2895601"/>
            <a:ext cx="1066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9223" name="Text Box 8"/>
          <p:cNvSpPr txBox="1">
            <a:spLocks noChangeArrowheads="1"/>
          </p:cNvSpPr>
          <p:nvPr/>
        </p:nvSpPr>
        <p:spPr bwMode="auto">
          <a:xfrm>
            <a:off x="1905000" y="1371600"/>
            <a:ext cx="8458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 dirty="0">
                <a:latin typeface="Eras Demi ITC" pitchFamily="34" charset="0"/>
              </a:rPr>
              <a:t> </a:t>
            </a:r>
          </a:p>
        </p:txBody>
      </p:sp>
      <p:graphicFrame>
        <p:nvGraphicFramePr>
          <p:cNvPr id="59396" name="Object 4"/>
          <p:cNvGraphicFramePr>
            <a:graphicFrameLocks noChangeAspect="1"/>
          </p:cNvGraphicFramePr>
          <p:nvPr/>
        </p:nvGraphicFramePr>
        <p:xfrm>
          <a:off x="3844638" y="1281546"/>
          <a:ext cx="4502727" cy="1385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3181249" imgH="800100" progId="Excel.Sheet.8">
                  <p:embed/>
                </p:oleObj>
              </mc:Choice>
              <mc:Fallback>
                <p:oleObj name="Worksheet" r:id="rId2" imgW="3181249" imgH="800100" progId="Excel.Sheet.8">
                  <p:embed/>
                  <p:pic>
                    <p:nvPicPr>
                      <p:cNvPr id="593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4638" y="1281546"/>
                        <a:ext cx="4502727" cy="13854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2478232" y="2819400"/>
            <a:ext cx="7235536" cy="3429000"/>
            <a:chOff x="994064" y="2819400"/>
            <a:chExt cx="7235536" cy="3429000"/>
          </a:xfrm>
        </p:grpSpPr>
        <p:pic>
          <p:nvPicPr>
            <p:cNvPr id="59397" name="Picture 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886200" y="2819400"/>
              <a:ext cx="4343400" cy="3429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" name="TextBox 10"/>
            <p:cNvSpPr txBox="1"/>
            <p:nvPr/>
          </p:nvSpPr>
          <p:spPr>
            <a:xfrm>
              <a:off x="994064" y="3267552"/>
              <a:ext cx="2701636" cy="193899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>
                  <a:latin typeface="Eras Demi ITC" pitchFamily="34" charset="0"/>
                </a:rPr>
                <a:t>No town is reassigned to different cluster.</a:t>
              </a:r>
            </a:p>
            <a:p>
              <a:r>
                <a:rPr lang="en-US" dirty="0">
                  <a:latin typeface="Eras Demi ITC" pitchFamily="34" charset="0"/>
                </a:rPr>
                <a:t>This is final cluster solution.</a:t>
              </a:r>
            </a:p>
          </p:txBody>
        </p:sp>
      </p:grpSp>
      <p:sp>
        <p:nvSpPr>
          <p:cNvPr id="10" name="Title 1"/>
          <p:cNvSpPr txBox="1">
            <a:spLocks/>
          </p:cNvSpPr>
          <p:nvPr/>
        </p:nvSpPr>
        <p:spPr bwMode="auto">
          <a:xfrm>
            <a:off x="1981200" y="1524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Eras Demi ITC" pitchFamily="34" charset="0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IN" sz="3200" kern="0" dirty="0">
                <a:solidFill>
                  <a:schemeClr val="accent2"/>
                </a:solidFill>
              </a:rPr>
              <a:t>Iteration 2 Summary</a:t>
            </a:r>
          </a:p>
        </p:txBody>
      </p:sp>
    </p:spTree>
    <p:extLst>
      <p:ext uri="{BB962C8B-B14F-4D97-AF65-F5344CB8AC3E}">
        <p14:creationId xmlns:p14="http://schemas.microsoft.com/office/powerpoint/2010/main" val="13941846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 bwMode="auto">
          <a:xfrm>
            <a:off x="3004491" y="152400"/>
            <a:ext cx="6183021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Eras Demi ITC" pitchFamily="34" charset="0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IN" sz="3200" kern="0" dirty="0">
                <a:solidFill>
                  <a:schemeClr val="accent2"/>
                </a:solidFill>
              </a:rPr>
              <a:t>Statistics Associated with Cluster Solution</a:t>
            </a:r>
          </a:p>
        </p:txBody>
      </p:sp>
      <p:sp>
        <p:nvSpPr>
          <p:cNvPr id="30723" name="Content Placeholder 4"/>
          <p:cNvSpPr>
            <a:spLocks/>
          </p:cNvSpPr>
          <p:nvPr/>
        </p:nvSpPr>
        <p:spPr bwMode="auto">
          <a:xfrm>
            <a:off x="1905000" y="1905000"/>
            <a:ext cx="83820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b="1" i="1" dirty="0">
                <a:latin typeface="Eras Demi ITC" pitchFamily="34" charset="0"/>
              </a:rPr>
              <a:t> </a:t>
            </a:r>
            <a:endParaRPr lang="en-US" dirty="0">
              <a:latin typeface="Eras Demi ITC" pitchFamily="34" charset="0"/>
            </a:endParaRPr>
          </a:p>
          <a:p>
            <a:pPr marL="800100" lvl="1" indent="-342900" eaLnBrk="0" hangingPunct="0">
              <a:spcBef>
                <a:spcPct val="20000"/>
              </a:spcBef>
            </a:pPr>
            <a:endParaRPr lang="en-US" dirty="0">
              <a:latin typeface="Eras Demi ITC" pitchFamily="34" charset="0"/>
            </a:endParaRPr>
          </a:p>
          <a:p>
            <a:pPr marL="800100" lvl="1" indent="-342900" eaLnBrk="0" hangingPunct="0">
              <a:spcBef>
                <a:spcPct val="20000"/>
              </a:spcBef>
            </a:pPr>
            <a:endParaRPr lang="en-US" dirty="0">
              <a:latin typeface="Eras Demi ITC" pitchFamily="34" charset="0"/>
            </a:endParaRPr>
          </a:p>
          <a:p>
            <a:pPr marL="800100" lvl="1" indent="-342900" eaLnBrk="0" hangingPunct="0">
              <a:spcBef>
                <a:spcPct val="20000"/>
              </a:spcBef>
            </a:pPr>
            <a:endParaRPr lang="en-US" b="1" i="1" dirty="0">
              <a:latin typeface="Eras Demi ITC" pitchFamily="34" charset="0"/>
            </a:endParaRPr>
          </a:p>
          <a:p>
            <a:pPr marL="800100" lvl="1" indent="-342900" eaLnBrk="0" hangingPunct="0">
              <a:spcBef>
                <a:spcPct val="20000"/>
              </a:spcBef>
            </a:pPr>
            <a:endParaRPr lang="en-US" b="1" i="1" dirty="0">
              <a:latin typeface="Eras Demi ITC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endParaRPr lang="en-US" b="1" i="1" dirty="0"/>
          </a:p>
          <a:p>
            <a:pPr marL="342900" indent="-342900" eaLnBrk="0" hangingPunct="0">
              <a:spcBef>
                <a:spcPct val="20000"/>
              </a:spcBef>
            </a:pPr>
            <a:r>
              <a:rPr lang="en-US" b="1" i="1" dirty="0"/>
              <a:t> </a:t>
            </a:r>
            <a:endParaRPr lang="en-US" b="1" baseline="30000" dirty="0"/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b="1" i="1" dirty="0"/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endParaRPr lang="en-US" b="1" i="1" dirty="0"/>
          </a:p>
          <a:p>
            <a:pPr marL="342900" indent="-342900" eaLnBrk="0" hangingPunct="0">
              <a:spcBef>
                <a:spcPct val="20000"/>
              </a:spcBef>
            </a:pPr>
            <a:endParaRPr lang="en-US" dirty="0">
              <a:cs typeface="Times New Roman" pitchFamily="18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dirty="0"/>
              <a:t>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57400" y="1752601"/>
            <a:ext cx="8077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Eras Demi ITC" pitchFamily="34" charset="0"/>
              </a:rPr>
              <a:t>Cluster solution can be assessed using ‘between clusters’ variability and </a:t>
            </a:r>
          </a:p>
          <a:p>
            <a:r>
              <a:rPr lang="en-US" sz="2000" dirty="0">
                <a:latin typeface="Eras Demi ITC" pitchFamily="34" charset="0"/>
              </a:rPr>
              <a:t>‘within clusters’ variability.</a:t>
            </a:r>
          </a:p>
          <a:p>
            <a:endParaRPr lang="en-US" sz="2000" dirty="0">
              <a:latin typeface="Eras Demi ITC" pitchFamily="34" charset="0"/>
            </a:endParaRPr>
          </a:p>
          <a:p>
            <a:r>
              <a:rPr lang="en-US" sz="2000" dirty="0">
                <a:latin typeface="Eras Demi ITC" pitchFamily="34" charset="0"/>
              </a:rPr>
              <a:t>Within Sum of Squares (WSS) is a measure to explain homogeneity within a cluster. </a:t>
            </a:r>
          </a:p>
          <a:p>
            <a:r>
              <a:rPr lang="en-US" sz="2000" dirty="0">
                <a:latin typeface="Eras Demi ITC" pitchFamily="34" charset="0"/>
              </a:rPr>
              <a:t>WSS can be calculated for each cluster and then added to get Total WSS</a:t>
            </a:r>
          </a:p>
          <a:p>
            <a:endParaRPr lang="en-US" sz="2000" dirty="0">
              <a:latin typeface="Eras Demi ITC" pitchFamily="34" charset="0"/>
            </a:endParaRPr>
          </a:p>
          <a:p>
            <a:endParaRPr lang="en-US" sz="2000" dirty="0">
              <a:latin typeface="Eras Demi ITC" pitchFamily="34" charset="0"/>
            </a:endParaRPr>
          </a:p>
          <a:p>
            <a:r>
              <a:rPr lang="en-US" sz="2000" dirty="0">
                <a:latin typeface="Eras Demi ITC" pitchFamily="34" charset="0"/>
              </a:rPr>
              <a:t> </a:t>
            </a:r>
          </a:p>
          <a:p>
            <a:pPr marL="398463" indent="-398463" eaLnBrk="0" hangingPunct="0"/>
            <a:endParaRPr lang="en-US" sz="2000" dirty="0">
              <a:latin typeface="Eras Demi ITC" pitchFamily="34" charset="0"/>
            </a:endParaRPr>
          </a:p>
          <a:p>
            <a:pPr marL="398463" indent="-398463" eaLnBrk="0" hangingPunct="0"/>
            <a:r>
              <a:rPr lang="en-US" sz="2000" dirty="0">
                <a:latin typeface="Eras Demi ITC" pitchFamily="34" charset="0"/>
              </a:rPr>
              <a:t>R-squared is computed as ratio of Between Clusters Variability to</a:t>
            </a:r>
          </a:p>
          <a:p>
            <a:pPr marL="398463" indent="-398463" eaLnBrk="0" hangingPunct="0"/>
            <a:r>
              <a:rPr lang="en-US" sz="2000" dirty="0">
                <a:latin typeface="Eras Demi ITC" pitchFamily="34" charset="0"/>
              </a:rPr>
              <a:t>Total Variability.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78229" y="3735947"/>
            <a:ext cx="3425361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Eras Demi ITC" pitchFamily="34" charset="0"/>
              </a:rPr>
              <a:t>Total WSS should be small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94768" y="5626121"/>
            <a:ext cx="343433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Eras Demi ITC" pitchFamily="34" charset="0"/>
              </a:rPr>
              <a:t>R-squared should be large</a:t>
            </a:r>
          </a:p>
        </p:txBody>
      </p:sp>
    </p:spTree>
    <p:extLst>
      <p:ext uri="{BB962C8B-B14F-4D97-AF65-F5344CB8AC3E}">
        <p14:creationId xmlns:p14="http://schemas.microsoft.com/office/powerpoint/2010/main" val="24614299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endParaRPr lang="en-US" sz="1800" dirty="0">
              <a:solidFill>
                <a:srgbClr val="000099"/>
              </a:solidFill>
            </a:endParaRPr>
          </a:p>
          <a:p>
            <a:r>
              <a:rPr lang="en-US" sz="8000" dirty="0">
                <a:solidFill>
                  <a:schemeClr val="accent2"/>
                </a:solidFill>
              </a:rPr>
              <a:t>Standardize variables if scale differs widely. Variables with high variance tend to influence cluster solution. ( Recommended always)</a:t>
            </a:r>
          </a:p>
          <a:p>
            <a:endParaRPr lang="en-US" sz="8000" dirty="0"/>
          </a:p>
          <a:p>
            <a:r>
              <a:rPr lang="en-US" sz="8000" dirty="0"/>
              <a:t>Use data reduction technique like factor analysis before cluster analysis if number of variables is high.</a:t>
            </a:r>
          </a:p>
          <a:p>
            <a:endParaRPr lang="en-US" sz="8000" dirty="0"/>
          </a:p>
          <a:p>
            <a:r>
              <a:rPr lang="en-US" sz="8000" dirty="0"/>
              <a:t>Run the algorithm for different choices of K and initial seeds.</a:t>
            </a:r>
          </a:p>
          <a:p>
            <a:pPr>
              <a:buNone/>
            </a:pPr>
            <a:endParaRPr lang="en-US" sz="8000" dirty="0"/>
          </a:p>
          <a:p>
            <a:r>
              <a:rPr lang="en-US" sz="8000" dirty="0"/>
              <a:t>Use dummy variables for nominal scaled variables. K means algorithm is not suited for nominal scaled variables.</a:t>
            </a:r>
          </a:p>
          <a:p>
            <a:endParaRPr lang="en-US" sz="8000" dirty="0"/>
          </a:p>
          <a:p>
            <a:pPr marL="0" indent="0">
              <a:buNone/>
            </a:pPr>
            <a:endParaRPr lang="en-US" sz="8000" dirty="0"/>
          </a:p>
          <a:p>
            <a:pPr>
              <a:buNone/>
            </a:pPr>
            <a:endParaRPr lang="en-US" sz="8000" dirty="0"/>
          </a:p>
          <a:p>
            <a:pPr>
              <a:buFont typeface="Wingdings" pitchFamily="2" charset="2"/>
              <a:buNone/>
            </a:pPr>
            <a:br>
              <a:rPr lang="en-US" sz="1800" dirty="0"/>
            </a:br>
            <a:endParaRPr lang="en-US" sz="1800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3004491" y="152400"/>
            <a:ext cx="6183021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Eras Demi ITC" pitchFamily="34" charset="0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IN" sz="3200" kern="0" dirty="0">
                <a:solidFill>
                  <a:schemeClr val="accent2"/>
                </a:solidFill>
              </a:rPr>
              <a:t>K-Means Method – Some Notes</a:t>
            </a:r>
          </a:p>
        </p:txBody>
      </p:sp>
    </p:spTree>
    <p:extLst>
      <p:ext uri="{BB962C8B-B14F-4D97-AF65-F5344CB8AC3E}">
        <p14:creationId xmlns:p14="http://schemas.microsoft.com/office/powerpoint/2010/main" val="27230361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 bwMode="auto">
          <a:xfrm>
            <a:off x="3004491" y="152400"/>
            <a:ext cx="6183021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Eras Demi ITC" pitchFamily="34" charset="0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IN" sz="3200" kern="0" dirty="0">
                <a:solidFill>
                  <a:schemeClr val="accent2"/>
                </a:solidFill>
              </a:rPr>
              <a:t>K-Means Method in 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60096" y="1556792"/>
            <a:ext cx="3429000" cy="44012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Eras Demi ITC" pitchFamily="34" charset="0"/>
              </a:rPr>
              <a:t>Objective is to form clusters of FMCG company customers based on buying behavior.</a:t>
            </a:r>
          </a:p>
          <a:p>
            <a:endParaRPr lang="en-US" sz="2000" dirty="0">
              <a:latin typeface="Eras Demi ITC" pitchFamily="34" charset="0"/>
            </a:endParaRPr>
          </a:p>
          <a:p>
            <a:r>
              <a:rPr lang="en-US" sz="2000" dirty="0" err="1">
                <a:latin typeface="Eras Demi ITC" pitchFamily="34" charset="0"/>
              </a:rPr>
              <a:t>nsv</a:t>
            </a:r>
            <a:r>
              <a:rPr lang="en-US" sz="2000" dirty="0">
                <a:latin typeface="Eras Demi ITC" pitchFamily="34" charset="0"/>
              </a:rPr>
              <a:t>: Net Sales Value</a:t>
            </a:r>
          </a:p>
          <a:p>
            <a:r>
              <a:rPr lang="en-US" sz="2000" dirty="0" err="1">
                <a:latin typeface="Eras Demi ITC" pitchFamily="34" charset="0"/>
              </a:rPr>
              <a:t>n_brands</a:t>
            </a:r>
            <a:r>
              <a:rPr lang="en-US" sz="2000" dirty="0">
                <a:latin typeface="Eras Demi ITC" pitchFamily="34" charset="0"/>
              </a:rPr>
              <a:t>: Number of unique brands purchased</a:t>
            </a:r>
          </a:p>
          <a:p>
            <a:r>
              <a:rPr lang="en-US" sz="2000" dirty="0" err="1">
                <a:latin typeface="Eras Demi ITC" pitchFamily="34" charset="0"/>
              </a:rPr>
              <a:t>n_bills</a:t>
            </a:r>
            <a:r>
              <a:rPr lang="en-US" sz="2000" dirty="0">
                <a:latin typeface="Eras Demi ITC" pitchFamily="34" charset="0"/>
              </a:rPr>
              <a:t>: Number of bills generated </a:t>
            </a:r>
          </a:p>
          <a:p>
            <a:r>
              <a:rPr lang="en-US" sz="2000" dirty="0">
                <a:latin typeface="Eras Demi ITC" pitchFamily="34" charset="0"/>
              </a:rPr>
              <a:t>growth: Growth in net sales value</a:t>
            </a:r>
          </a:p>
          <a:p>
            <a:endParaRPr lang="en-US" sz="2000" dirty="0">
              <a:latin typeface="Eras Demi ITC" pitchFamily="34" charset="0"/>
            </a:endParaRPr>
          </a:p>
          <a:p>
            <a:r>
              <a:rPr lang="en-US" sz="2000" dirty="0">
                <a:latin typeface="Eras Demi ITC" pitchFamily="34" charset="0"/>
              </a:rPr>
              <a:t>Period: One Year</a:t>
            </a:r>
          </a:p>
          <a:p>
            <a:r>
              <a:rPr lang="en-US" sz="2000" dirty="0">
                <a:latin typeface="Eras Demi ITC" pitchFamily="34" charset="0"/>
              </a:rPr>
              <a:t> 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348854"/>
            <a:ext cx="4090296" cy="528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5719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1143000"/>
          </a:xfrm>
        </p:spPr>
        <p:txBody>
          <a:bodyPr/>
          <a:lstStyle/>
          <a:p>
            <a:r>
              <a:t>    </a:t>
            </a:r>
            <a:r>
              <a:rPr sz="2800"/>
              <a:t> </a:t>
            </a:r>
            <a:endParaRPr lang="en-US" sz="2800" dirty="0"/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1559496" y="908720"/>
            <a:ext cx="8763000" cy="5562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lang="en-US" sz="2000" dirty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en-US" sz="1800" dirty="0" err="1">
                <a:solidFill>
                  <a:srgbClr val="000099"/>
                </a:solidFill>
                <a:cs typeface="Times New Roman" pitchFamily="18" charset="0"/>
              </a:rPr>
              <a:t>custsales</a:t>
            </a:r>
            <a:r>
              <a:rPr lang="en-US" sz="1800" dirty="0">
                <a:solidFill>
                  <a:srgbClr val="000099"/>
                </a:solidFill>
                <a:cs typeface="Times New Roman" pitchFamily="18" charset="0"/>
              </a:rPr>
              <a:t>&lt;-read.csv(</a:t>
            </a:r>
            <a:r>
              <a:rPr lang="en-US" sz="1800" dirty="0" err="1">
                <a:solidFill>
                  <a:srgbClr val="000099"/>
                </a:solidFill>
                <a:cs typeface="Times New Roman" pitchFamily="18" charset="0"/>
              </a:rPr>
              <a:t>file.choose</a:t>
            </a:r>
            <a:r>
              <a:rPr lang="en-US" sz="1800" dirty="0">
                <a:solidFill>
                  <a:srgbClr val="000099"/>
                </a:solidFill>
                <a:cs typeface="Times New Roman" pitchFamily="18" charset="0"/>
              </a:rPr>
              <a:t>(),header=T)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1800" dirty="0" err="1">
                <a:solidFill>
                  <a:srgbClr val="000099"/>
                </a:solidFill>
                <a:cs typeface="Times New Roman" pitchFamily="18" charset="0"/>
              </a:rPr>
              <a:t>custsales_cl</a:t>
            </a:r>
            <a:r>
              <a:rPr lang="en-US" sz="1800" dirty="0">
                <a:solidFill>
                  <a:srgbClr val="000099"/>
                </a:solidFill>
                <a:cs typeface="Times New Roman" pitchFamily="18" charset="0"/>
              </a:rPr>
              <a:t>&lt;-subset(</a:t>
            </a:r>
            <a:r>
              <a:rPr lang="en-US" sz="1800" dirty="0" err="1">
                <a:solidFill>
                  <a:srgbClr val="000099"/>
                </a:solidFill>
                <a:cs typeface="Times New Roman" pitchFamily="18" charset="0"/>
              </a:rPr>
              <a:t>custsales,select</a:t>
            </a:r>
            <a:r>
              <a:rPr lang="en-US" sz="1800" dirty="0">
                <a:solidFill>
                  <a:srgbClr val="000099"/>
                </a:solidFill>
                <a:cs typeface="Times New Roman" pitchFamily="18" charset="0"/>
              </a:rPr>
              <a:t>=c(-</a:t>
            </a:r>
            <a:r>
              <a:rPr lang="en-US" sz="1800" dirty="0" err="1">
                <a:solidFill>
                  <a:srgbClr val="000099"/>
                </a:solidFill>
                <a:cs typeface="Times New Roman" pitchFamily="18" charset="0"/>
              </a:rPr>
              <a:t>Custid</a:t>
            </a:r>
            <a:r>
              <a:rPr lang="en-US" sz="1800" dirty="0">
                <a:solidFill>
                  <a:srgbClr val="000099"/>
                </a:solidFill>
                <a:cs typeface="Times New Roman" pitchFamily="18" charset="0"/>
              </a:rPr>
              <a:t>,-region))</a:t>
            </a:r>
          </a:p>
          <a:p>
            <a:pPr marL="0" indent="0">
              <a:spcBef>
                <a:spcPct val="0"/>
              </a:spcBef>
              <a:buNone/>
            </a:pPr>
            <a:endParaRPr lang="en-US" sz="1800" dirty="0">
              <a:solidFill>
                <a:srgbClr val="000099"/>
              </a:solidFill>
              <a:cs typeface="Times New Roman" pitchFamily="18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cs typeface="Times New Roman" pitchFamily="18" charset="0"/>
              </a:rPr>
              <a:t>#scale (standardize) all variables.(subtract mean and divide by standard deviation)</a:t>
            </a:r>
          </a:p>
          <a:p>
            <a:pPr marL="0" indent="0">
              <a:spcBef>
                <a:spcPct val="0"/>
              </a:spcBef>
              <a:buNone/>
            </a:pPr>
            <a:endParaRPr lang="en-US" sz="1800" dirty="0">
              <a:solidFill>
                <a:srgbClr val="000099"/>
              </a:solidFill>
              <a:cs typeface="Times New Roman" pitchFamily="18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1800" dirty="0" err="1">
                <a:solidFill>
                  <a:srgbClr val="000099"/>
                </a:solidFill>
                <a:cs typeface="Times New Roman" pitchFamily="18" charset="0"/>
              </a:rPr>
              <a:t>custsales_cl</a:t>
            </a:r>
            <a:r>
              <a:rPr lang="en-US" sz="1800" dirty="0">
                <a:solidFill>
                  <a:srgbClr val="000099"/>
                </a:solidFill>
                <a:cs typeface="Times New Roman" pitchFamily="18" charset="0"/>
              </a:rPr>
              <a:t>&lt;-scale(</a:t>
            </a:r>
            <a:r>
              <a:rPr lang="en-US" sz="1800" dirty="0" err="1">
                <a:solidFill>
                  <a:srgbClr val="000099"/>
                </a:solidFill>
                <a:cs typeface="Times New Roman" pitchFamily="18" charset="0"/>
              </a:rPr>
              <a:t>custsales_cl</a:t>
            </a:r>
            <a:r>
              <a:rPr lang="en-US" sz="1800" dirty="0">
                <a:solidFill>
                  <a:srgbClr val="000099"/>
                </a:solidFill>
                <a:cs typeface="Times New Roman" pitchFamily="18" charset="0"/>
              </a:rPr>
              <a:t>)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1800" dirty="0">
                <a:solidFill>
                  <a:srgbClr val="000099"/>
                </a:solidFill>
                <a:cs typeface="Times New Roman" pitchFamily="18" charset="0"/>
              </a:rPr>
              <a:t>CL&lt;-</a:t>
            </a:r>
            <a:r>
              <a:rPr lang="en-US" sz="1800" dirty="0" err="1">
                <a:solidFill>
                  <a:srgbClr val="000099"/>
                </a:solidFill>
                <a:cs typeface="Times New Roman" pitchFamily="18" charset="0"/>
              </a:rPr>
              <a:t>kmeans</a:t>
            </a:r>
            <a:r>
              <a:rPr lang="en-US" sz="1800" dirty="0">
                <a:solidFill>
                  <a:srgbClr val="000099"/>
                </a:solidFill>
                <a:cs typeface="Times New Roman" pitchFamily="18" charset="0"/>
              </a:rPr>
              <a:t>(custsales_cl,4)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1800" dirty="0">
                <a:solidFill>
                  <a:srgbClr val="000099"/>
                </a:solidFill>
                <a:cs typeface="Times New Roman" pitchFamily="18" charset="0"/>
              </a:rPr>
              <a:t>CL </a:t>
            </a:r>
          </a:p>
          <a:p>
            <a:pPr>
              <a:buNone/>
            </a:pPr>
            <a:endParaRPr sz="1400" dirty="0">
              <a:solidFill>
                <a:schemeClr val="tx1"/>
              </a:solidFill>
              <a:cs typeface="Times New Roman" pitchFamily="18" charset="0"/>
            </a:endParaRPr>
          </a:p>
          <a:p>
            <a:pPr>
              <a:buNone/>
            </a:pPr>
            <a:r>
              <a:rPr lang="en-IN" sz="1600" dirty="0">
                <a:solidFill>
                  <a:schemeClr val="tx1"/>
                </a:solidFill>
                <a:cs typeface="Times New Roman" pitchFamily="18" charset="0"/>
              </a:rPr>
              <a:t>K-</a:t>
            </a:r>
            <a:r>
              <a:rPr lang="en-IN" sz="1600" dirty="0" err="1">
                <a:solidFill>
                  <a:schemeClr val="tx1"/>
                </a:solidFill>
                <a:cs typeface="Times New Roman" pitchFamily="18" charset="0"/>
              </a:rPr>
              <a:t>mea</a:t>
            </a:r>
            <a:r>
              <a:rPr lang="en-US" sz="1600" dirty="0">
                <a:solidFill>
                  <a:schemeClr val="tx1"/>
                </a:solidFill>
                <a:cs typeface="Times New Roman" pitchFamily="18" charset="0"/>
              </a:rPr>
              <a:t>ns clustering with 4 clusters of sizes 210, 405, 229, 314</a:t>
            </a:r>
          </a:p>
          <a:p>
            <a:pPr>
              <a:buNone/>
            </a:pPr>
            <a:r>
              <a:rPr lang="en-US" sz="1600" dirty="0">
                <a:solidFill>
                  <a:schemeClr val="tx1"/>
                </a:solidFill>
                <a:cs typeface="Times New Roman" pitchFamily="18" charset="0"/>
              </a:rPr>
              <a:t>Cluster means:</a:t>
            </a:r>
          </a:p>
          <a:p>
            <a:pPr>
              <a:buNone/>
            </a:pPr>
            <a:r>
              <a:rPr lang="en-US" sz="1600" dirty="0">
                <a:solidFill>
                  <a:schemeClr val="tx1"/>
                </a:solidFill>
                <a:cs typeface="Times New Roman" pitchFamily="18" charset="0"/>
              </a:rPr>
              <a:t>         </a:t>
            </a:r>
            <a:r>
              <a:rPr lang="en-US" sz="1600" dirty="0" err="1">
                <a:solidFill>
                  <a:schemeClr val="tx1"/>
                </a:solidFill>
                <a:cs typeface="Times New Roman" pitchFamily="18" charset="0"/>
              </a:rPr>
              <a:t>nsv</a:t>
            </a:r>
            <a:r>
              <a:rPr lang="en-US" sz="1600" dirty="0">
                <a:solidFill>
                  <a:schemeClr val="tx1"/>
                </a:solidFill>
                <a:cs typeface="Times New Roman" pitchFamily="18" charset="0"/>
              </a:rPr>
              <a:t>               </a:t>
            </a:r>
            <a:r>
              <a:rPr lang="en-US" sz="1600" dirty="0" err="1">
                <a:solidFill>
                  <a:schemeClr val="tx1"/>
                </a:solidFill>
                <a:cs typeface="Times New Roman" pitchFamily="18" charset="0"/>
              </a:rPr>
              <a:t>n_brands</a:t>
            </a:r>
            <a:r>
              <a:rPr lang="en-US" sz="1600" dirty="0">
                <a:solidFill>
                  <a:schemeClr val="tx1"/>
                </a:solidFill>
                <a:cs typeface="Times New Roman" pitchFamily="18" charset="0"/>
              </a:rPr>
              <a:t>      </a:t>
            </a:r>
            <a:r>
              <a:rPr lang="en-US" sz="1600" dirty="0" err="1">
                <a:solidFill>
                  <a:schemeClr val="tx1"/>
                </a:solidFill>
                <a:cs typeface="Times New Roman" pitchFamily="18" charset="0"/>
              </a:rPr>
              <a:t>n_bills</a:t>
            </a:r>
            <a:r>
              <a:rPr lang="en-US" sz="1600" dirty="0">
                <a:solidFill>
                  <a:schemeClr val="tx1"/>
                </a:solidFill>
                <a:cs typeface="Times New Roman" pitchFamily="18" charset="0"/>
              </a:rPr>
              <a:t>            growth</a:t>
            </a:r>
          </a:p>
          <a:p>
            <a:pPr>
              <a:buNone/>
            </a:pPr>
            <a:r>
              <a:rPr lang="en-US" sz="1600" dirty="0">
                <a:solidFill>
                  <a:schemeClr val="tx1"/>
                </a:solidFill>
                <a:cs typeface="Times New Roman" pitchFamily="18" charset="0"/>
              </a:rPr>
              <a:t>1  1.0589762  1.50534917    1.6219927    1.62282815</a:t>
            </a:r>
          </a:p>
          <a:p>
            <a:pPr>
              <a:buNone/>
            </a:pPr>
            <a:r>
              <a:rPr lang="en-US" sz="1600" dirty="0">
                <a:solidFill>
                  <a:schemeClr val="tx1"/>
                </a:solidFill>
                <a:cs typeface="Times New Roman" pitchFamily="18" charset="0"/>
              </a:rPr>
              <a:t>2 -0.8311329  -0.84045295  -0.7207329   -0.53153606</a:t>
            </a:r>
          </a:p>
          <a:p>
            <a:pPr>
              <a:buNone/>
            </a:pPr>
            <a:r>
              <a:rPr lang="en-US" sz="1600" dirty="0">
                <a:solidFill>
                  <a:schemeClr val="tx1"/>
                </a:solidFill>
                <a:cs typeface="Times New Roman" pitchFamily="18" charset="0"/>
              </a:rPr>
              <a:t>3  1.1863778  -0.02444231   0.3044816   -0.62581250</a:t>
            </a:r>
          </a:p>
          <a:p>
            <a:pPr>
              <a:buNone/>
            </a:pPr>
            <a:r>
              <a:rPr lang="en-US" sz="1600" dirty="0">
                <a:solidFill>
                  <a:schemeClr val="tx1"/>
                </a:solidFill>
                <a:cs typeface="Times New Roman" pitchFamily="18" charset="0"/>
              </a:rPr>
              <a:t>4 -0.5014544   0.09508729  -0.3772226    0.05665368</a:t>
            </a:r>
          </a:p>
          <a:p>
            <a:pPr>
              <a:buNone/>
            </a:pPr>
            <a:endParaRPr sz="1600" dirty="0">
              <a:solidFill>
                <a:schemeClr val="tx1"/>
              </a:solidFill>
              <a:cs typeface="Times New Roman" pitchFamily="18" charset="0"/>
            </a:endParaRPr>
          </a:p>
          <a:p>
            <a:pPr>
              <a:buNone/>
            </a:pPr>
            <a:r>
              <a:rPr lang="en-US" sz="1600" dirty="0">
                <a:solidFill>
                  <a:schemeClr val="tx1"/>
                </a:solidFill>
                <a:cs typeface="Times New Roman" pitchFamily="18" charset="0"/>
              </a:rPr>
              <a:t> Within cluster sum of squares by cluster:</a:t>
            </a:r>
          </a:p>
          <a:p>
            <a:pPr>
              <a:buNone/>
            </a:pPr>
            <a:r>
              <a:rPr lang="en-US" sz="1600" dirty="0">
                <a:solidFill>
                  <a:schemeClr val="tx1"/>
                </a:solidFill>
                <a:cs typeface="Times New Roman" pitchFamily="18" charset="0"/>
              </a:rPr>
              <a:t>[1] 732.8205  166.3279  314.9123 145.5306</a:t>
            </a:r>
          </a:p>
          <a:p>
            <a:pPr>
              <a:buNone/>
            </a:pPr>
            <a:r>
              <a:rPr lang="en-US" sz="1600" dirty="0">
                <a:solidFill>
                  <a:schemeClr val="tx1"/>
                </a:solidFill>
                <a:cs typeface="Times New Roman" pitchFamily="18" charset="0"/>
              </a:rPr>
              <a:t> (</a:t>
            </a:r>
            <a:r>
              <a:rPr lang="en-US" sz="1600" dirty="0" err="1">
                <a:solidFill>
                  <a:schemeClr val="tx1"/>
                </a:solidFill>
                <a:cs typeface="Times New Roman" pitchFamily="18" charset="0"/>
              </a:rPr>
              <a:t>between_SS</a:t>
            </a:r>
            <a:r>
              <a:rPr lang="en-US" sz="1600" dirty="0">
                <a:solidFill>
                  <a:schemeClr val="tx1"/>
                </a:solidFill>
                <a:cs typeface="Times New Roman" pitchFamily="18" charset="0"/>
              </a:rPr>
              <a:t> / </a:t>
            </a:r>
            <a:r>
              <a:rPr lang="en-US" sz="1600" dirty="0" err="1">
                <a:solidFill>
                  <a:schemeClr val="tx1"/>
                </a:solidFill>
                <a:cs typeface="Times New Roman" pitchFamily="18" charset="0"/>
              </a:rPr>
              <a:t>total_SS</a:t>
            </a:r>
            <a:r>
              <a:rPr lang="en-US" sz="1600" dirty="0">
                <a:solidFill>
                  <a:schemeClr val="tx1"/>
                </a:solidFill>
                <a:cs typeface="Times New Roman" pitchFamily="18" charset="0"/>
              </a:rPr>
              <a:t> =  70.6 %)</a:t>
            </a:r>
          </a:p>
          <a:p>
            <a:pPr>
              <a:buNone/>
            </a:pPr>
            <a:endParaRPr lang="en-US" sz="1400" dirty="0">
              <a:cs typeface="Times New Roman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586608" y="3284984"/>
            <a:ext cx="8735888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470731" y="4325036"/>
            <a:ext cx="4688848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Eras Demi ITC" pitchFamily="34" charset="0"/>
              </a:rPr>
              <a:t> Cluster 1 looks platinum customers </a:t>
            </a:r>
          </a:p>
          <a:p>
            <a:r>
              <a:rPr lang="en-US" dirty="0">
                <a:latin typeface="Eras Demi ITC" pitchFamily="34" charset="0"/>
              </a:rPr>
              <a:t>group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 bwMode="auto">
          <a:xfrm>
            <a:off x="3004489" y="-151438"/>
            <a:ext cx="6183021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Eras Demi ITC" pitchFamily="34" charset="0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IN" sz="3200" kern="0" dirty="0">
                <a:solidFill>
                  <a:schemeClr val="accent2"/>
                </a:solidFill>
              </a:rPr>
              <a:t>K-Means Method in R</a:t>
            </a:r>
          </a:p>
        </p:txBody>
      </p:sp>
    </p:spTree>
    <p:extLst>
      <p:ext uri="{BB962C8B-B14F-4D97-AF65-F5344CB8AC3E}">
        <p14:creationId xmlns:p14="http://schemas.microsoft.com/office/powerpoint/2010/main" val="37581321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1143000"/>
          </a:xfrm>
        </p:spPr>
        <p:txBody>
          <a:bodyPr/>
          <a:lstStyle/>
          <a:p>
            <a:r>
              <a:t>    </a:t>
            </a:r>
            <a:r>
              <a:rPr sz="2800"/>
              <a:t> </a:t>
            </a:r>
            <a:endParaRPr lang="en-US" sz="2800" dirty="0"/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1752600" y="1219200"/>
            <a:ext cx="8763000" cy="5562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lang="en-US" sz="2000" dirty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sz="1800" dirty="0" err="1">
                <a:solidFill>
                  <a:srgbClr val="000099"/>
                </a:solidFill>
                <a:cs typeface="Times New Roman" pitchFamily="18" charset="0"/>
              </a:rPr>
              <a:t>custsales$segment</a:t>
            </a:r>
            <a:r>
              <a:rPr sz="1800" dirty="0">
                <a:solidFill>
                  <a:srgbClr val="000099"/>
                </a:solidFill>
                <a:cs typeface="Times New Roman" pitchFamily="18" charset="0"/>
              </a:rPr>
              <a:t>&lt;-</a:t>
            </a:r>
            <a:r>
              <a:rPr sz="1800" dirty="0" err="1">
                <a:solidFill>
                  <a:srgbClr val="000099"/>
                </a:solidFill>
                <a:cs typeface="Times New Roman" pitchFamily="18" charset="0"/>
              </a:rPr>
              <a:t>CL$cluster</a:t>
            </a:r>
            <a:endParaRPr sz="1800" dirty="0">
              <a:solidFill>
                <a:srgbClr val="000099"/>
              </a:solidFill>
              <a:cs typeface="Times New Roman" pitchFamily="18" charset="0"/>
            </a:endParaRPr>
          </a:p>
          <a:p>
            <a:pPr>
              <a:buNone/>
            </a:pPr>
            <a:r>
              <a:rPr sz="1800" dirty="0">
                <a:solidFill>
                  <a:srgbClr val="000099"/>
                </a:solidFill>
                <a:cs typeface="Times New Roman" pitchFamily="18" charset="0"/>
              </a:rPr>
              <a:t>head(</a:t>
            </a:r>
            <a:r>
              <a:rPr sz="1800" dirty="0" err="1">
                <a:solidFill>
                  <a:srgbClr val="000099"/>
                </a:solidFill>
                <a:cs typeface="Times New Roman" pitchFamily="18" charset="0"/>
              </a:rPr>
              <a:t>custsales</a:t>
            </a:r>
            <a:r>
              <a:rPr sz="1800" dirty="0">
                <a:solidFill>
                  <a:srgbClr val="000099"/>
                </a:solidFill>
                <a:cs typeface="Times New Roman" pitchFamily="18" charset="0"/>
              </a:rPr>
              <a:t>)</a:t>
            </a:r>
          </a:p>
          <a:p>
            <a:pPr>
              <a:buNone/>
            </a:pPr>
            <a:endParaRPr sz="1400" dirty="0">
              <a:cs typeface="Times New Roman" pitchFamily="18" charset="0"/>
            </a:endParaRPr>
          </a:p>
          <a:p>
            <a:pPr>
              <a:buNone/>
            </a:pPr>
            <a:endParaRPr sz="1400" dirty="0">
              <a:cs typeface="Times New Roman" pitchFamily="18" charset="0"/>
            </a:endParaRPr>
          </a:p>
          <a:p>
            <a:pPr>
              <a:buNone/>
            </a:pPr>
            <a:endParaRPr sz="1400" dirty="0">
              <a:solidFill>
                <a:schemeClr val="tx1"/>
              </a:solidFill>
              <a:cs typeface="Times New Roman" pitchFamily="18" charset="0"/>
            </a:endParaRPr>
          </a:p>
          <a:p>
            <a:pPr>
              <a:buNone/>
            </a:pPr>
            <a:r>
              <a:rPr lang="en-IN" sz="1400" dirty="0">
                <a:solidFill>
                  <a:schemeClr val="tx1"/>
                </a:solidFill>
                <a:cs typeface="Times New Roman" pitchFamily="18" charset="0"/>
              </a:rPr>
              <a:t>   </a:t>
            </a:r>
            <a:r>
              <a:rPr lang="en-IN" sz="1600" dirty="0" err="1">
                <a:solidFill>
                  <a:schemeClr val="tx1"/>
                </a:solidFill>
                <a:cs typeface="Times New Roman" pitchFamily="18" charset="0"/>
              </a:rPr>
              <a:t>Custid</a:t>
            </a:r>
            <a:r>
              <a:rPr lang="en-IN" sz="1600" dirty="0">
                <a:solidFill>
                  <a:schemeClr val="tx1"/>
                </a:solidFill>
                <a:cs typeface="Times New Roman" pitchFamily="18" charset="0"/>
              </a:rPr>
              <a:t>     </a:t>
            </a:r>
            <a:r>
              <a:rPr lang="en-IN" sz="1600" dirty="0" err="1">
                <a:solidFill>
                  <a:schemeClr val="tx1"/>
                </a:solidFill>
                <a:cs typeface="Times New Roman" pitchFamily="18" charset="0"/>
              </a:rPr>
              <a:t>nsv</a:t>
            </a:r>
            <a:r>
              <a:rPr lang="en-IN" sz="1600" dirty="0">
                <a:solidFill>
                  <a:schemeClr val="tx1"/>
                </a:solidFill>
                <a:cs typeface="Times New Roman" pitchFamily="18" charset="0"/>
              </a:rPr>
              <a:t>           </a:t>
            </a:r>
            <a:r>
              <a:rPr lang="en-IN" sz="1600" dirty="0" err="1">
                <a:solidFill>
                  <a:schemeClr val="tx1"/>
                </a:solidFill>
                <a:cs typeface="Times New Roman" pitchFamily="18" charset="0"/>
              </a:rPr>
              <a:t>n_brands</a:t>
            </a:r>
            <a:r>
              <a:rPr lang="en-IN" sz="1600" dirty="0">
                <a:solidFill>
                  <a:schemeClr val="tx1"/>
                </a:solidFill>
                <a:cs typeface="Times New Roman" pitchFamily="18" charset="0"/>
              </a:rPr>
              <a:t>    </a:t>
            </a:r>
            <a:r>
              <a:rPr lang="en-IN" sz="1600" dirty="0" err="1">
                <a:solidFill>
                  <a:schemeClr val="tx1"/>
                </a:solidFill>
                <a:cs typeface="Times New Roman" pitchFamily="18" charset="0"/>
              </a:rPr>
              <a:t>n_bills</a:t>
            </a:r>
            <a:r>
              <a:rPr lang="en-IN" sz="1600" dirty="0">
                <a:solidFill>
                  <a:schemeClr val="tx1"/>
                </a:solidFill>
                <a:cs typeface="Times New Roman" pitchFamily="18" charset="0"/>
              </a:rPr>
              <a:t>    growth   region   segment</a:t>
            </a:r>
          </a:p>
          <a:p>
            <a:pPr>
              <a:buNone/>
            </a:pPr>
            <a:endParaRPr lang="en-IN" sz="1600" dirty="0">
              <a:solidFill>
                <a:schemeClr val="tx1"/>
              </a:solidFill>
              <a:cs typeface="Times New Roman" pitchFamily="18" charset="0"/>
            </a:endParaRPr>
          </a:p>
          <a:p>
            <a:pPr>
              <a:buNone/>
            </a:pPr>
            <a:r>
              <a:rPr lang="en-IN" sz="1600" dirty="0">
                <a:solidFill>
                  <a:schemeClr val="tx1"/>
                </a:solidFill>
                <a:cs typeface="Times New Roman" pitchFamily="18" charset="0"/>
              </a:rPr>
              <a:t>1   1001    2119456        7               14          -1.79      Mumbai       3</a:t>
            </a:r>
          </a:p>
          <a:p>
            <a:pPr>
              <a:buNone/>
            </a:pPr>
            <a:r>
              <a:rPr lang="en-IN" sz="1600" dirty="0">
                <a:solidFill>
                  <a:schemeClr val="tx1"/>
                </a:solidFill>
                <a:cs typeface="Times New Roman" pitchFamily="18" charset="0"/>
              </a:rPr>
              <a:t>2   1002   1460163       12              42          -1.73      Mumbai       3</a:t>
            </a:r>
          </a:p>
          <a:p>
            <a:pPr>
              <a:buNone/>
            </a:pPr>
            <a:r>
              <a:rPr lang="en-IN" sz="1600" dirty="0">
                <a:solidFill>
                  <a:schemeClr val="tx1"/>
                </a:solidFill>
                <a:cs typeface="Times New Roman" pitchFamily="18" charset="0"/>
              </a:rPr>
              <a:t>3   1003   147976           4                 6           2.81      Mumbai       2</a:t>
            </a:r>
          </a:p>
          <a:p>
            <a:pPr>
              <a:buNone/>
            </a:pPr>
            <a:r>
              <a:rPr lang="en-IN" sz="1600" dirty="0">
                <a:solidFill>
                  <a:schemeClr val="tx1"/>
                </a:solidFill>
                <a:cs typeface="Times New Roman" pitchFamily="18" charset="0"/>
              </a:rPr>
              <a:t>4   1004   1350474       13              30          -0.99       Delhi           3</a:t>
            </a:r>
          </a:p>
          <a:p>
            <a:pPr>
              <a:buNone/>
            </a:pPr>
            <a:r>
              <a:rPr lang="en-IN" sz="1600" dirty="0">
                <a:solidFill>
                  <a:schemeClr val="tx1"/>
                </a:solidFill>
                <a:cs typeface="Times New Roman" pitchFamily="18" charset="0"/>
              </a:rPr>
              <a:t>5   1005   1414461       15              29          13.56      Delhi           1</a:t>
            </a:r>
          </a:p>
          <a:p>
            <a:pPr>
              <a:buNone/>
            </a:pPr>
            <a:r>
              <a:rPr lang="en-IN" sz="1600" dirty="0">
                <a:solidFill>
                  <a:schemeClr val="tx1"/>
                </a:solidFill>
                <a:cs typeface="Times New Roman" pitchFamily="18" charset="0"/>
              </a:rPr>
              <a:t>6   1006   2299185       21              49          11.07      Delhi           1</a:t>
            </a:r>
          </a:p>
          <a:p>
            <a:pPr>
              <a:buNone/>
            </a:pPr>
            <a:endParaRPr lang="en-US" sz="1400" dirty="0">
              <a:cs typeface="Times New Roman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752600" y="2286000"/>
            <a:ext cx="8735888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419221" y="3114243"/>
            <a:ext cx="2078182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dirty="0">
                <a:latin typeface="Eras Demi ITC" pitchFamily="34" charset="0"/>
              </a:rPr>
              <a:t>Now segment can be used as any other variable for further analysis.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 bwMode="auto">
          <a:xfrm>
            <a:off x="3004489" y="38100"/>
            <a:ext cx="6183021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Eras Demi ITC" pitchFamily="34" charset="0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IN" sz="3200" kern="0" dirty="0">
                <a:solidFill>
                  <a:schemeClr val="accent2"/>
                </a:solidFill>
              </a:rPr>
              <a:t>K-Means Method in R</a:t>
            </a:r>
          </a:p>
          <a:p>
            <a:r>
              <a:rPr lang="en-IN" sz="3200" kern="0" dirty="0">
                <a:solidFill>
                  <a:schemeClr val="accent2"/>
                </a:solidFill>
              </a:rPr>
              <a:t>Append Segment Variable</a:t>
            </a:r>
          </a:p>
        </p:txBody>
      </p:sp>
    </p:spTree>
    <p:extLst>
      <p:ext uri="{BB962C8B-B14F-4D97-AF65-F5344CB8AC3E}">
        <p14:creationId xmlns:p14="http://schemas.microsoft.com/office/powerpoint/2010/main" val="7929671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1143000"/>
          </a:xfrm>
        </p:spPr>
        <p:txBody>
          <a:bodyPr/>
          <a:lstStyle/>
          <a:p>
            <a:r>
              <a:t>    </a:t>
            </a:r>
            <a:r>
              <a:rPr sz="2800"/>
              <a:t> </a:t>
            </a:r>
            <a:endParaRPr lang="en-US" sz="2800" dirty="0"/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1600200" y="1219200"/>
            <a:ext cx="8958618" cy="5562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lang="en-US" sz="2000" dirty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en-US" sz="1600" dirty="0">
              <a:solidFill>
                <a:srgbClr val="000099"/>
              </a:solidFill>
              <a:cs typeface="Times New Roman" pitchFamily="18" charset="0"/>
            </a:endParaRPr>
          </a:p>
          <a:p>
            <a:pPr>
              <a:buNone/>
            </a:pPr>
            <a:r>
              <a:rPr lang="en-US" sz="1800" dirty="0">
                <a:solidFill>
                  <a:srgbClr val="000099"/>
                </a:solidFill>
                <a:cs typeface="Times New Roman" pitchFamily="18" charset="0"/>
              </a:rPr>
              <a:t>aggregate( </a:t>
            </a:r>
            <a:r>
              <a:rPr lang="en-US" sz="1800" dirty="0" err="1">
                <a:solidFill>
                  <a:srgbClr val="000099"/>
                </a:solidFill>
                <a:cs typeface="Times New Roman" pitchFamily="18" charset="0"/>
              </a:rPr>
              <a:t>cbind</a:t>
            </a:r>
            <a:r>
              <a:rPr lang="en-US" sz="1800" dirty="0">
                <a:solidFill>
                  <a:srgbClr val="000099"/>
                </a:solidFill>
                <a:cs typeface="Times New Roman" pitchFamily="18" charset="0"/>
              </a:rPr>
              <a:t>(</a:t>
            </a:r>
            <a:r>
              <a:rPr lang="en-US" sz="1800" dirty="0" err="1">
                <a:solidFill>
                  <a:srgbClr val="000099"/>
                </a:solidFill>
                <a:cs typeface="Times New Roman" pitchFamily="18" charset="0"/>
              </a:rPr>
              <a:t>nsv,n_brands,n_bills,growth</a:t>
            </a:r>
            <a:r>
              <a:rPr lang="en-US" sz="1800" dirty="0">
                <a:solidFill>
                  <a:srgbClr val="000099"/>
                </a:solidFill>
                <a:cs typeface="Times New Roman" pitchFamily="18" charset="0"/>
              </a:rPr>
              <a:t>)~</a:t>
            </a:r>
            <a:r>
              <a:rPr lang="en-US" sz="1800" dirty="0" err="1">
                <a:solidFill>
                  <a:srgbClr val="000099"/>
                </a:solidFill>
                <a:cs typeface="Times New Roman" pitchFamily="18" charset="0"/>
              </a:rPr>
              <a:t>segment,data</a:t>
            </a:r>
            <a:r>
              <a:rPr lang="en-US" sz="1800" dirty="0">
                <a:solidFill>
                  <a:srgbClr val="000099"/>
                </a:solidFill>
                <a:cs typeface="Times New Roman" pitchFamily="18" charset="0"/>
              </a:rPr>
              <a:t>=</a:t>
            </a:r>
            <a:r>
              <a:rPr lang="en-US" sz="1800" dirty="0" err="1">
                <a:solidFill>
                  <a:srgbClr val="000099"/>
                </a:solidFill>
                <a:cs typeface="Times New Roman" pitchFamily="18" charset="0"/>
              </a:rPr>
              <a:t>custsales,FUN</a:t>
            </a:r>
            <a:r>
              <a:rPr lang="en-US" sz="1800" dirty="0">
                <a:solidFill>
                  <a:srgbClr val="000099"/>
                </a:solidFill>
                <a:cs typeface="Times New Roman" pitchFamily="18" charset="0"/>
              </a:rPr>
              <a:t>=mean)</a:t>
            </a:r>
          </a:p>
          <a:p>
            <a:pPr>
              <a:buNone/>
            </a:pPr>
            <a:endParaRPr sz="1400" dirty="0">
              <a:cs typeface="Times New Roman" pitchFamily="18" charset="0"/>
            </a:endParaRPr>
          </a:p>
          <a:p>
            <a:pPr>
              <a:buNone/>
            </a:pPr>
            <a:endParaRPr sz="1400" dirty="0">
              <a:cs typeface="Times New Roman" pitchFamily="18" charset="0"/>
            </a:endParaRPr>
          </a:p>
          <a:p>
            <a:pPr>
              <a:buNone/>
            </a:pPr>
            <a:endParaRPr lang="en-US" sz="1400" dirty="0">
              <a:solidFill>
                <a:schemeClr val="tx1"/>
              </a:solidFill>
              <a:cs typeface="Times New Roman" pitchFamily="18" charset="0"/>
            </a:endParaRPr>
          </a:p>
          <a:p>
            <a:pPr>
              <a:buNone/>
            </a:pPr>
            <a:endParaRPr sz="1400" dirty="0">
              <a:solidFill>
                <a:schemeClr val="tx1"/>
              </a:solidFill>
              <a:cs typeface="Times New Roman" pitchFamily="18" charset="0"/>
            </a:endParaRPr>
          </a:p>
          <a:p>
            <a:pPr>
              <a:buNone/>
            </a:pPr>
            <a:r>
              <a:rPr lang="en-IN" sz="1400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cs typeface="Times New Roman" pitchFamily="18" charset="0"/>
              </a:rPr>
              <a:t>    </a:t>
            </a: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segment          </a:t>
            </a:r>
            <a:r>
              <a:rPr lang="en-US" dirty="0" err="1">
                <a:solidFill>
                  <a:schemeClr val="tx1"/>
                </a:solidFill>
                <a:cs typeface="Times New Roman" pitchFamily="18" charset="0"/>
              </a:rPr>
              <a:t>nsv</a:t>
            </a: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               </a:t>
            </a:r>
            <a:r>
              <a:rPr lang="en-US" dirty="0" err="1">
                <a:solidFill>
                  <a:schemeClr val="tx1"/>
                </a:solidFill>
                <a:cs typeface="Times New Roman" pitchFamily="18" charset="0"/>
              </a:rPr>
              <a:t>n_brands</a:t>
            </a: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        </a:t>
            </a:r>
            <a:r>
              <a:rPr lang="en-US" dirty="0" err="1">
                <a:solidFill>
                  <a:schemeClr val="tx1"/>
                </a:solidFill>
                <a:cs typeface="Times New Roman" pitchFamily="18" charset="0"/>
              </a:rPr>
              <a:t>n_bills</a:t>
            </a: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         growth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       1               1875311.4       24.24               48.62            12.28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       2                 238729.4          4.76                 5.79              2.27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       3               1985624.2      11.53                24.53             1.84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       4                  524186.9      12.53               12.07              5.00</a:t>
            </a:r>
          </a:p>
          <a:p>
            <a:pPr>
              <a:buNone/>
            </a:pPr>
            <a:endParaRPr lang="en-US" dirty="0">
              <a:solidFill>
                <a:schemeClr val="tx1"/>
              </a:solidFill>
              <a:cs typeface="Times New Roman" pitchFamily="18" charset="0"/>
            </a:endParaRPr>
          </a:p>
          <a:p>
            <a:pPr>
              <a:buNone/>
            </a:pPr>
            <a:endParaRPr lang="en-US" dirty="0">
              <a:cs typeface="Times New Roman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752600" y="2286000"/>
            <a:ext cx="8735888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34114" y="5020436"/>
            <a:ext cx="4265398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dirty="0">
                <a:latin typeface="Eras Demi ITC" pitchFamily="34" charset="0"/>
              </a:rPr>
              <a:t>Cluster 1 is group of ‘Platinum’ clusters. </a:t>
            </a:r>
          </a:p>
          <a:p>
            <a:r>
              <a:rPr lang="en-US" dirty="0">
                <a:latin typeface="Eras Demi ITC" pitchFamily="34" charset="0"/>
              </a:rPr>
              <a:t>Cluster 2 is a group of ‘non-performers’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 bwMode="auto">
          <a:xfrm>
            <a:off x="1981200" y="15886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Eras Demi ITC" pitchFamily="34" charset="0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IN" sz="3200" kern="0" dirty="0">
                <a:solidFill>
                  <a:schemeClr val="accent2"/>
                </a:solidFill>
              </a:rPr>
              <a:t>K-Means Method in R</a:t>
            </a:r>
          </a:p>
          <a:p>
            <a:r>
              <a:rPr lang="en-IN" sz="2400" kern="0" dirty="0">
                <a:solidFill>
                  <a:schemeClr val="accent2"/>
                </a:solidFill>
              </a:rPr>
              <a:t>Summarize Clusters Using Original Variables</a:t>
            </a:r>
          </a:p>
        </p:txBody>
      </p:sp>
    </p:spTree>
    <p:extLst>
      <p:ext uri="{BB962C8B-B14F-4D97-AF65-F5344CB8AC3E}">
        <p14:creationId xmlns:p14="http://schemas.microsoft.com/office/powerpoint/2010/main" val="27168008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1143000"/>
          </a:xfrm>
        </p:spPr>
        <p:txBody>
          <a:bodyPr/>
          <a:lstStyle/>
          <a:p>
            <a:r>
              <a:t>    </a:t>
            </a:r>
            <a:r>
              <a:rPr sz="2800"/>
              <a:t> </a:t>
            </a:r>
            <a:endParaRPr lang="en-US" sz="2800" dirty="0"/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1600200" y="1219200"/>
            <a:ext cx="8958618" cy="5562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lang="en-US" sz="2000" dirty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en-US" sz="1600" dirty="0">
              <a:solidFill>
                <a:srgbClr val="000099"/>
              </a:solidFill>
              <a:cs typeface="Times New Roman" pitchFamily="18" charset="0"/>
            </a:endParaRPr>
          </a:p>
          <a:p>
            <a:pPr>
              <a:buNone/>
            </a:pPr>
            <a:r>
              <a:rPr lang="en-US" sz="1800" dirty="0">
                <a:solidFill>
                  <a:srgbClr val="000099"/>
                </a:solidFill>
                <a:cs typeface="Times New Roman" pitchFamily="18" charset="0"/>
              </a:rPr>
              <a:t>library(</a:t>
            </a:r>
            <a:r>
              <a:rPr lang="en-US" sz="1800" dirty="0" err="1">
                <a:solidFill>
                  <a:srgbClr val="000099"/>
                </a:solidFill>
                <a:cs typeface="Times New Roman" pitchFamily="18" charset="0"/>
              </a:rPr>
              <a:t>factoextra</a:t>
            </a:r>
            <a:r>
              <a:rPr lang="en-US" sz="1800" dirty="0">
                <a:solidFill>
                  <a:srgbClr val="000099"/>
                </a:solidFill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sz="1800" dirty="0" err="1">
                <a:solidFill>
                  <a:srgbClr val="000099"/>
                </a:solidFill>
                <a:cs typeface="Times New Roman" pitchFamily="18" charset="0"/>
              </a:rPr>
              <a:t>fviz_nbclust</a:t>
            </a:r>
            <a:r>
              <a:rPr lang="en-US" sz="1800" dirty="0">
                <a:solidFill>
                  <a:srgbClr val="000099"/>
                </a:solidFill>
                <a:cs typeface="Times New Roman" pitchFamily="18" charset="0"/>
              </a:rPr>
              <a:t>(</a:t>
            </a:r>
            <a:r>
              <a:rPr lang="en-US" sz="1800" dirty="0" err="1">
                <a:solidFill>
                  <a:srgbClr val="000099"/>
                </a:solidFill>
                <a:cs typeface="Times New Roman" pitchFamily="18" charset="0"/>
              </a:rPr>
              <a:t>custsales_cl</a:t>
            </a:r>
            <a:r>
              <a:rPr lang="en-US" sz="1800" dirty="0">
                <a:solidFill>
                  <a:srgbClr val="000099"/>
                </a:solidFill>
                <a:cs typeface="Times New Roman" pitchFamily="18" charset="0"/>
              </a:rPr>
              <a:t>, </a:t>
            </a:r>
            <a:r>
              <a:rPr lang="en-US" sz="1800" dirty="0" err="1">
                <a:solidFill>
                  <a:srgbClr val="000099"/>
                </a:solidFill>
                <a:cs typeface="Times New Roman" pitchFamily="18" charset="0"/>
              </a:rPr>
              <a:t>kmeans,method</a:t>
            </a:r>
            <a:r>
              <a:rPr lang="en-US" sz="1800" dirty="0">
                <a:solidFill>
                  <a:srgbClr val="000099"/>
                </a:solidFill>
                <a:cs typeface="Times New Roman" pitchFamily="18" charset="0"/>
              </a:rPr>
              <a:t> = "</a:t>
            </a:r>
            <a:r>
              <a:rPr lang="en-US" sz="1800" dirty="0" err="1">
                <a:solidFill>
                  <a:srgbClr val="000099"/>
                </a:solidFill>
                <a:cs typeface="Times New Roman" pitchFamily="18" charset="0"/>
              </a:rPr>
              <a:t>wss</a:t>
            </a:r>
            <a:r>
              <a:rPr lang="en-US" sz="1800" dirty="0">
                <a:solidFill>
                  <a:srgbClr val="000099"/>
                </a:solidFill>
                <a:cs typeface="Times New Roman" pitchFamily="18" charset="0"/>
              </a:rPr>
              <a:t>")</a:t>
            </a:r>
          </a:p>
          <a:p>
            <a:pPr>
              <a:buNone/>
            </a:pPr>
            <a:endParaRPr lang="en-US" sz="1600" dirty="0">
              <a:solidFill>
                <a:srgbClr val="000099"/>
              </a:solidFill>
              <a:cs typeface="Times New Roman" pitchFamily="18" charset="0"/>
            </a:endParaRPr>
          </a:p>
          <a:p>
            <a:pPr>
              <a:buNone/>
            </a:pPr>
            <a:endParaRPr sz="1400" dirty="0">
              <a:cs typeface="Times New Roman" pitchFamily="18" charset="0"/>
            </a:endParaRPr>
          </a:p>
          <a:p>
            <a:pPr>
              <a:buNone/>
            </a:pPr>
            <a:endParaRPr sz="1400" dirty="0">
              <a:cs typeface="Times New Roman" pitchFamily="18" charset="0"/>
            </a:endParaRPr>
          </a:p>
          <a:p>
            <a:pPr>
              <a:buNone/>
            </a:pPr>
            <a:endParaRPr sz="1400" dirty="0">
              <a:solidFill>
                <a:schemeClr val="tx1"/>
              </a:solidFill>
              <a:cs typeface="Times New Roman" pitchFamily="18" charset="0"/>
            </a:endParaRPr>
          </a:p>
          <a:p>
            <a:pPr>
              <a:buNone/>
            </a:pPr>
            <a:r>
              <a:rPr lang="en-IN" sz="1400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endParaRPr lang="en-US" sz="1400" dirty="0">
              <a:cs typeface="Times New Roman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752600" y="2286000"/>
            <a:ext cx="8735888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 txBox="1">
            <a:spLocks/>
          </p:cNvSpPr>
          <p:nvPr/>
        </p:nvSpPr>
        <p:spPr bwMode="auto">
          <a:xfrm>
            <a:off x="1981200" y="15886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Eras Demi ITC" pitchFamily="34" charset="0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IN" sz="3200" kern="0" dirty="0">
                <a:solidFill>
                  <a:schemeClr val="accent2"/>
                </a:solidFill>
              </a:rPr>
              <a:t>K-Means Method in R</a:t>
            </a:r>
          </a:p>
          <a:p>
            <a:r>
              <a:rPr lang="en-IN" sz="2400" kern="0" dirty="0">
                <a:solidFill>
                  <a:schemeClr val="accent2"/>
                </a:solidFill>
              </a:rPr>
              <a:t>How to decide number of clusters?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973" y="2633237"/>
            <a:ext cx="6721154" cy="379125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28548" y="2971801"/>
            <a:ext cx="8292848" cy="2677656"/>
          </a:xfrm>
          <a:prstGeom prst="rect">
            <a:avLst/>
          </a:prstGeom>
          <a:noFill/>
          <a:ln>
            <a:solidFill>
              <a:srgbClr val="000099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Eras Demi ITC" panose="020B0805030504020804" pitchFamily="34" charset="0"/>
              </a:rPr>
              <a:t>For each k, calculate the total within-cluster sum of square (</a:t>
            </a:r>
            <a:r>
              <a:rPr lang="en-US" dirty="0" err="1">
                <a:latin typeface="Eras Demi ITC" panose="020B0805030504020804" pitchFamily="34" charset="0"/>
              </a:rPr>
              <a:t>wss</a:t>
            </a:r>
            <a:r>
              <a:rPr lang="en-US" dirty="0">
                <a:latin typeface="Eras Demi ITC" panose="020B0805030504020804" pitchFamily="34" charset="0"/>
              </a:rPr>
              <a:t>).</a:t>
            </a:r>
          </a:p>
          <a:p>
            <a:r>
              <a:rPr lang="en-US" dirty="0">
                <a:latin typeface="Eras Demi ITC" panose="020B0805030504020804" pitchFamily="34" charset="0"/>
              </a:rPr>
              <a:t>Plot the curve of </a:t>
            </a:r>
            <a:r>
              <a:rPr lang="en-US" dirty="0" err="1">
                <a:latin typeface="Eras Demi ITC" panose="020B0805030504020804" pitchFamily="34" charset="0"/>
              </a:rPr>
              <a:t>wss</a:t>
            </a:r>
            <a:r>
              <a:rPr lang="en-US" dirty="0">
                <a:latin typeface="Eras Demi ITC" panose="020B0805030504020804" pitchFamily="34" charset="0"/>
              </a:rPr>
              <a:t> according to the number of clusters k.</a:t>
            </a:r>
          </a:p>
          <a:p>
            <a:r>
              <a:rPr lang="en-US" dirty="0">
                <a:latin typeface="Eras Demi ITC" panose="020B0805030504020804" pitchFamily="34" charset="0"/>
              </a:rPr>
              <a:t>The location of a bend in the plot is generally </a:t>
            </a:r>
          </a:p>
          <a:p>
            <a:r>
              <a:rPr lang="en-US" dirty="0">
                <a:latin typeface="Eras Demi ITC" panose="020B0805030504020804" pitchFamily="34" charset="0"/>
              </a:rPr>
              <a:t>considered as an indicator of the appropriate number of clusters.</a:t>
            </a:r>
          </a:p>
          <a:p>
            <a:r>
              <a:rPr lang="en-US" dirty="0">
                <a:latin typeface="Eras Demi ITC" panose="020B0805030504020804" pitchFamily="34" charset="0"/>
              </a:rPr>
              <a:t>Here K= 3 or 4 is a good solution.</a:t>
            </a:r>
          </a:p>
          <a:p>
            <a:r>
              <a:rPr lang="en-US" dirty="0">
                <a:latin typeface="Eras Demi ITC" panose="020B0805030504020804" pitchFamily="34" charset="0"/>
              </a:rPr>
              <a:t>The method is termed as Elbow Method.</a:t>
            </a:r>
          </a:p>
          <a:p>
            <a:endParaRPr lang="en-US" dirty="0">
              <a:latin typeface="Eras Demi ITC" panose="020B0805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385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1143000"/>
          </a:xfrm>
        </p:spPr>
        <p:txBody>
          <a:bodyPr/>
          <a:lstStyle/>
          <a:p>
            <a:r>
              <a:rPr lang="en-IN" dirty="0">
                <a:solidFill>
                  <a:schemeClr val="accent2"/>
                </a:solidFill>
              </a:rPr>
              <a:t>k</a:t>
            </a:r>
            <a:r>
              <a:rPr dirty="0" err="1">
                <a:solidFill>
                  <a:schemeClr val="accent2"/>
                </a:solidFill>
              </a:rPr>
              <a:t>meansruns</a:t>
            </a:r>
            <a:r>
              <a:rPr dirty="0">
                <a:solidFill>
                  <a:schemeClr val="accent2"/>
                </a:solidFill>
              </a:rPr>
              <a:t>() in "</a:t>
            </a:r>
            <a:r>
              <a:rPr dirty="0" err="1">
                <a:solidFill>
                  <a:schemeClr val="accent2"/>
                </a:solidFill>
              </a:rPr>
              <a:t>fpc</a:t>
            </a:r>
            <a:r>
              <a:rPr dirty="0">
                <a:solidFill>
                  <a:schemeClr val="accent2"/>
                </a:solidFill>
              </a:rPr>
              <a:t>" Package</a:t>
            </a:r>
            <a:br>
              <a:rPr lang="en-IN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Finding Best K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 dirty="0"/>
              <a:t>Package: </a:t>
            </a:r>
            <a:r>
              <a:rPr sz="1800" dirty="0" err="1"/>
              <a:t>fpc</a:t>
            </a:r>
            <a:r>
              <a:rPr sz="1800" dirty="0"/>
              <a:t>:  Flexible Procedures for Clustering</a:t>
            </a:r>
            <a:endParaRPr sz="1800" b="1" dirty="0"/>
          </a:p>
          <a:p>
            <a:endParaRPr lang="en-US" sz="1800" dirty="0"/>
          </a:p>
          <a:p>
            <a:r>
              <a:rPr lang="en-US" sz="1800" dirty="0"/>
              <a:t>Performs K-means method for different values of ‘K’ and provides best value of K.</a:t>
            </a:r>
          </a:p>
          <a:p>
            <a:endParaRPr lang="en-US" sz="1800" dirty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sz="1800" dirty="0"/>
          </a:p>
          <a:p>
            <a:pPr>
              <a:buFont typeface="Wingdings" pitchFamily="2" charset="2"/>
              <a:buNone/>
            </a:pPr>
            <a:br>
              <a:rPr lang="en-US" sz="2400" dirty="0"/>
            </a:b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133600" y="3276600"/>
            <a:ext cx="739140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99"/>
                </a:solidFill>
                <a:latin typeface="Eras Demi ITC" pitchFamily="34" charset="0"/>
              </a:rPr>
              <a:t>R commands:</a:t>
            </a:r>
          </a:p>
          <a:p>
            <a:endParaRPr lang="en-US" dirty="0">
              <a:solidFill>
                <a:srgbClr val="000099"/>
              </a:solidFill>
              <a:latin typeface="Eras Demi ITC" pitchFamily="34" charset="0"/>
            </a:endParaRPr>
          </a:p>
          <a:p>
            <a:r>
              <a:rPr lang="en-US" dirty="0">
                <a:solidFill>
                  <a:srgbClr val="000099"/>
                </a:solidFill>
                <a:latin typeface="Eras Demi ITC" pitchFamily="34" charset="0"/>
              </a:rPr>
              <a:t>CL1&lt;-</a:t>
            </a:r>
            <a:r>
              <a:rPr lang="en-US" dirty="0" err="1">
                <a:solidFill>
                  <a:srgbClr val="000099"/>
                </a:solidFill>
                <a:latin typeface="Eras Demi ITC" pitchFamily="34" charset="0"/>
              </a:rPr>
              <a:t>kmeansruns</a:t>
            </a:r>
            <a:r>
              <a:rPr lang="en-US" dirty="0">
                <a:solidFill>
                  <a:srgbClr val="000099"/>
                </a:solidFill>
                <a:latin typeface="Eras Demi ITC" pitchFamily="34" charset="0"/>
              </a:rPr>
              <a:t>(</a:t>
            </a:r>
            <a:r>
              <a:rPr lang="en-US" dirty="0" err="1">
                <a:solidFill>
                  <a:srgbClr val="000099"/>
                </a:solidFill>
                <a:latin typeface="Eras Demi ITC" pitchFamily="34" charset="0"/>
              </a:rPr>
              <a:t>custsales_cl,krange</a:t>
            </a:r>
            <a:r>
              <a:rPr lang="en-US" dirty="0">
                <a:solidFill>
                  <a:srgbClr val="000099"/>
                </a:solidFill>
                <a:latin typeface="Eras Demi ITC" pitchFamily="34" charset="0"/>
              </a:rPr>
              <a:t>=2:10)</a:t>
            </a:r>
          </a:p>
          <a:p>
            <a:r>
              <a:rPr lang="en-US" dirty="0">
                <a:solidFill>
                  <a:srgbClr val="000099"/>
                </a:solidFill>
                <a:latin typeface="Eras Demi ITC" pitchFamily="34" charset="0"/>
              </a:rPr>
              <a:t>CL1$bestk</a:t>
            </a:r>
          </a:p>
          <a:p>
            <a:endParaRPr lang="en-US" dirty="0">
              <a:solidFill>
                <a:srgbClr val="000099"/>
              </a:solidFill>
              <a:latin typeface="Eras Demi ITC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Eras Demi ITC" pitchFamily="34" charset="0"/>
              </a:rPr>
              <a:t># Use this as only indicative.</a:t>
            </a:r>
          </a:p>
        </p:txBody>
      </p:sp>
    </p:spTree>
    <p:extLst>
      <p:ext uri="{BB962C8B-B14F-4D97-AF65-F5344CB8AC3E}">
        <p14:creationId xmlns:p14="http://schemas.microsoft.com/office/powerpoint/2010/main" val="1517134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2"/>
          <p:cNvSpPr>
            <a:spLocks noGrp="1"/>
          </p:cNvSpPr>
          <p:nvPr>
            <p:ph type="title"/>
          </p:nvPr>
        </p:nvSpPr>
        <p:spPr>
          <a:xfrm>
            <a:off x="2286000" y="152400"/>
            <a:ext cx="7696200" cy="1143000"/>
          </a:xfrm>
        </p:spPr>
        <p:txBody>
          <a:bodyPr/>
          <a:lstStyle/>
          <a:p>
            <a:r>
              <a:rPr lang="en-US" dirty="0">
                <a:solidFill>
                  <a:srgbClr val="000099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Visualizing Clusters</a:t>
            </a:r>
          </a:p>
        </p:txBody>
      </p:sp>
      <p:pic>
        <p:nvPicPr>
          <p:cNvPr id="51202" name="Picture 2" descr="https://apandre.files.wordpress.com/2011/08/clusterdistanc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91544" y="1772816"/>
            <a:ext cx="7810500" cy="39243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210674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2209800" y="2130426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Eras Demi ITC" pitchFamily="34" charset="0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ts val="5800"/>
              </a:lnSpc>
            </a:pPr>
            <a:r>
              <a:rPr lang="en-IN" dirty="0">
                <a:solidFill>
                  <a:schemeClr val="accent1"/>
                </a:solidFill>
              </a:rPr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3305633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62200" y="2209801"/>
            <a:ext cx="7772400" cy="136207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2"/>
                </a:solidFill>
              </a:rPr>
              <a:t>K- Means clustering method</a:t>
            </a:r>
          </a:p>
        </p:txBody>
      </p:sp>
    </p:spTree>
    <p:extLst>
      <p:ext uri="{BB962C8B-B14F-4D97-AF65-F5344CB8AC3E}">
        <p14:creationId xmlns:p14="http://schemas.microsoft.com/office/powerpoint/2010/main" val="4252754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K-Means Clustering is one of the most popular non-hierarchical clustering </a:t>
            </a:r>
            <a:r>
              <a:rPr dirty="0">
                <a:solidFill>
                  <a:schemeClr val="tx1"/>
                </a:solidFill>
              </a:rPr>
              <a:t>method.</a:t>
            </a:r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  <a:p>
            <a:r>
              <a:rPr lang="en-US" dirty="0"/>
              <a:t>K-Means method is suitable for large data sets and </a:t>
            </a:r>
            <a:r>
              <a:rPr dirty="0">
                <a:solidFill>
                  <a:schemeClr val="tx1"/>
                </a:solidFill>
              </a:rPr>
              <a:t>widely used </a:t>
            </a:r>
            <a:r>
              <a:rPr lang="en-US" dirty="0"/>
              <a:t>for customer segmentation in BFSI or retail domains.</a:t>
            </a:r>
          </a:p>
          <a:p>
            <a:endParaRPr lang="en-US" dirty="0"/>
          </a:p>
          <a:p>
            <a:r>
              <a:rPr lang="en-US" dirty="0"/>
              <a:t>The number of clusters (k) must be known a priori (though in reality this may not be the case). </a:t>
            </a:r>
          </a:p>
          <a:p>
            <a:endParaRPr dirty="0">
              <a:solidFill>
                <a:schemeClr val="tx1"/>
              </a:solidFill>
            </a:endParaRPr>
          </a:p>
          <a:p>
            <a:r>
              <a:rPr lang="en-US" dirty="0"/>
              <a:t>Alternatively, cluster solutions can be observed for different k and evaluated to get the best possible cluster solution.</a:t>
            </a:r>
          </a:p>
          <a:p>
            <a:endParaRPr lang="en-US" dirty="0"/>
          </a:p>
        </p:txBody>
      </p:sp>
      <p:sp>
        <p:nvSpPr>
          <p:cNvPr id="22532" name="TextBox 7"/>
          <p:cNvSpPr txBox="1">
            <a:spLocks noChangeArrowheads="1"/>
          </p:cNvSpPr>
          <p:nvPr/>
        </p:nvSpPr>
        <p:spPr bwMode="auto">
          <a:xfrm>
            <a:off x="4191000" y="3200401"/>
            <a:ext cx="30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   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981200" y="181428"/>
            <a:ext cx="8382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200" kern="0" dirty="0">
                <a:solidFill>
                  <a:schemeClr val="accent2"/>
                </a:solidFill>
                <a:latin typeface="Eras Demi ITC" pitchFamily="34" charset="0"/>
                <a:ea typeface="+mj-ea"/>
                <a:cs typeface="+mj-cs"/>
              </a:rPr>
              <a:t>K-Means Method</a:t>
            </a:r>
          </a:p>
        </p:txBody>
      </p:sp>
    </p:spTree>
    <p:extLst>
      <p:ext uri="{BB962C8B-B14F-4D97-AF65-F5344CB8AC3E}">
        <p14:creationId xmlns:p14="http://schemas.microsoft.com/office/powerpoint/2010/main" val="3979062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Define K </a:t>
            </a:r>
          </a:p>
          <a:p>
            <a:r>
              <a:rPr lang="en-US" sz="2400" dirty="0"/>
              <a:t>Define the Distance Measure</a:t>
            </a:r>
          </a:p>
          <a:p>
            <a:r>
              <a:rPr lang="en-US" sz="2400" dirty="0"/>
              <a:t>Select Initial Seeds</a:t>
            </a:r>
          </a:p>
          <a:p>
            <a:r>
              <a:rPr lang="en-US" sz="2400" dirty="0"/>
              <a:t>Execute Algorithm</a:t>
            </a:r>
          </a:p>
          <a:p>
            <a:r>
              <a:rPr lang="en-US" sz="2400" dirty="0"/>
              <a:t>Check the Output for</a:t>
            </a:r>
          </a:p>
          <a:p>
            <a:pPr lvl="1"/>
            <a:r>
              <a:rPr lang="en-US" sz="2000" dirty="0"/>
              <a:t>Cluster Contribution</a:t>
            </a:r>
          </a:p>
          <a:p>
            <a:pPr lvl="1"/>
            <a:r>
              <a:rPr lang="en-US" sz="2000" dirty="0"/>
              <a:t>R-squared 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 Within and Between Sum of Squares</a:t>
            </a:r>
            <a:endParaRPr lang="en-US" sz="2000" dirty="0"/>
          </a:p>
          <a:p>
            <a:r>
              <a:rPr lang="en-US" sz="2400" dirty="0"/>
              <a:t>Repeat the procedure for different K if criterion not satisfied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708565" y="181428"/>
            <a:ext cx="692727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IN" sz="3200" kern="0" dirty="0">
                <a:solidFill>
                  <a:schemeClr val="accent2"/>
                </a:solidFill>
                <a:latin typeface="Eras Demi ITC" pitchFamily="34" charset="0"/>
                <a:ea typeface="+mj-ea"/>
                <a:cs typeface="+mj-cs"/>
              </a:rPr>
              <a:t>Steps Involved in K-means Clustering</a:t>
            </a:r>
            <a:endParaRPr lang="en-US" sz="3200" kern="0" dirty="0">
              <a:solidFill>
                <a:schemeClr val="accent2"/>
              </a:solidFill>
              <a:latin typeface="Eras Demi ITC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02673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solidFill>
                  <a:schemeClr val="tx1"/>
                </a:solidFill>
              </a:rPr>
              <a:t>Clustering algorithms require a mathematical measure to assess  the similarity of a pair of observations or clusters.</a:t>
            </a:r>
          </a:p>
          <a:p>
            <a:endParaRPr dirty="0">
              <a:solidFill>
                <a:schemeClr val="tx1"/>
              </a:solidFill>
            </a:endParaRPr>
          </a:p>
          <a:p>
            <a:pPr>
              <a:buNone/>
            </a:pPr>
            <a:r>
              <a:rPr dirty="0">
                <a:solidFill>
                  <a:schemeClr val="tx1"/>
                </a:solidFill>
              </a:rPr>
              <a:t> </a:t>
            </a:r>
          </a:p>
          <a:p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</a:rPr>
              <a:t>Manhattan distance - The sum of the absolute differences in value for each variable ,it is calculated as, </a:t>
            </a:r>
          </a:p>
          <a:p>
            <a:pPr>
              <a:buNone/>
            </a:pPr>
            <a:r>
              <a:rPr dirty="0">
                <a:solidFill>
                  <a:schemeClr val="tx1"/>
                </a:solidFill>
              </a:rPr>
              <a:t>      </a:t>
            </a:r>
            <a:r>
              <a:rPr lang="es-ES" dirty="0">
                <a:solidFill>
                  <a:schemeClr val="tx1"/>
                </a:solidFill>
              </a:rPr>
              <a:t>d(x , y) = | a1-b1|+| a2-b2 |+…+| </a:t>
            </a:r>
            <a:r>
              <a:rPr lang="es-ES" dirty="0" err="1">
                <a:solidFill>
                  <a:schemeClr val="tx1"/>
                </a:solidFill>
              </a:rPr>
              <a:t>ap-bp</a:t>
            </a:r>
            <a:r>
              <a:rPr lang="es-ES" dirty="0">
                <a:solidFill>
                  <a:schemeClr val="tx1"/>
                </a:solidFill>
              </a:rPr>
              <a:t> |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</a:rPr>
              <a:t>Chebyshev distance - The maximum absolute difference in values for each variable </a:t>
            </a:r>
          </a:p>
          <a:p>
            <a:pPr>
              <a:buNone/>
            </a:pPr>
            <a:r>
              <a:rPr dirty="0">
                <a:solidFill>
                  <a:schemeClr val="tx1"/>
                </a:solidFill>
              </a:rPr>
              <a:t>      d(x , y) =Max ( | </a:t>
            </a:r>
            <a:r>
              <a:rPr dirty="0" err="1">
                <a:solidFill>
                  <a:schemeClr val="tx1"/>
                </a:solidFill>
              </a:rPr>
              <a:t>ai</a:t>
            </a:r>
            <a:r>
              <a:rPr dirty="0">
                <a:solidFill>
                  <a:schemeClr val="tx1"/>
                </a:solidFill>
              </a:rPr>
              <a:t>-bi |) </a:t>
            </a:r>
            <a:endParaRPr lang="es-ES" dirty="0">
              <a:solidFill>
                <a:schemeClr val="tx1"/>
              </a:solidFill>
            </a:endParaRPr>
          </a:p>
          <a:p>
            <a:endParaRPr sz="2400" dirty="0"/>
          </a:p>
        </p:txBody>
      </p:sp>
      <p:pic>
        <p:nvPicPr>
          <p:cNvPr id="4403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8600" y="2438400"/>
            <a:ext cx="4114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981200" y="181428"/>
            <a:ext cx="8382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200" kern="0" dirty="0">
                <a:solidFill>
                  <a:schemeClr val="accent2"/>
                </a:solidFill>
                <a:latin typeface="Eras Demi ITC" pitchFamily="34" charset="0"/>
                <a:ea typeface="+mj-ea"/>
                <a:cs typeface="+mj-cs"/>
              </a:rPr>
              <a:t>Distance Measures</a:t>
            </a:r>
          </a:p>
        </p:txBody>
      </p:sp>
    </p:spTree>
    <p:extLst>
      <p:ext uri="{BB962C8B-B14F-4D97-AF65-F5344CB8AC3E}">
        <p14:creationId xmlns:p14="http://schemas.microsoft.com/office/powerpoint/2010/main" val="2508717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1143000"/>
          </a:xfrm>
        </p:spPr>
        <p:txBody>
          <a:bodyPr/>
          <a:lstStyle/>
          <a:p>
            <a:r>
              <a:rPr dirty="0">
                <a:solidFill>
                  <a:schemeClr val="accent2"/>
                </a:solidFill>
              </a:rPr>
              <a:t>Distance Measures</a:t>
            </a:r>
            <a:r>
              <a:rPr lang="en-IN" dirty="0">
                <a:solidFill>
                  <a:schemeClr val="accent2"/>
                </a:solidFill>
              </a:rPr>
              <a:t>…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10942240" cy="4627563"/>
          </a:xfrm>
        </p:spPr>
        <p:txBody>
          <a:bodyPr>
            <a:normAutofit/>
          </a:bodyPr>
          <a:lstStyle/>
          <a:p>
            <a:r>
              <a:rPr dirty="0">
                <a:solidFill>
                  <a:schemeClr val="tx1"/>
                </a:solidFill>
              </a:rPr>
              <a:t>Squared Euclidean distance- The sum of squared differences between values of each variable .</a:t>
            </a:r>
          </a:p>
          <a:p>
            <a:endParaRPr dirty="0">
              <a:solidFill>
                <a:schemeClr val="tx1"/>
              </a:solidFill>
            </a:endParaRPr>
          </a:p>
          <a:p>
            <a:endParaRPr dirty="0">
              <a:solidFill>
                <a:schemeClr val="tx1"/>
              </a:solidFill>
            </a:endParaRPr>
          </a:p>
          <a:p>
            <a:pPr>
              <a:buNone/>
            </a:pPr>
            <a:endParaRPr dirty="0">
              <a:solidFill>
                <a:schemeClr val="tx1"/>
              </a:solidFill>
            </a:endParaRPr>
          </a:p>
          <a:p>
            <a:pPr>
              <a:buNone/>
            </a:pPr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</a:rPr>
              <a:t>d(x , y) = (a1-b1)</a:t>
            </a:r>
            <a:r>
              <a:rPr baseline="30000" dirty="0">
                <a:solidFill>
                  <a:schemeClr val="tx1"/>
                </a:solidFill>
              </a:rPr>
              <a:t>2</a:t>
            </a:r>
            <a:r>
              <a:rPr dirty="0">
                <a:solidFill>
                  <a:schemeClr val="tx1"/>
                </a:solidFill>
              </a:rPr>
              <a:t>+(a2-b2)</a:t>
            </a:r>
            <a:r>
              <a:rPr baseline="30000" dirty="0">
                <a:solidFill>
                  <a:schemeClr val="tx1"/>
                </a:solidFill>
              </a:rPr>
              <a:t>2</a:t>
            </a:r>
            <a:r>
              <a:rPr dirty="0">
                <a:solidFill>
                  <a:schemeClr val="tx1"/>
                </a:solidFill>
              </a:rPr>
              <a:t>+….+(</a:t>
            </a:r>
            <a:r>
              <a:rPr dirty="0" err="1">
                <a:solidFill>
                  <a:schemeClr val="tx1"/>
                </a:solidFill>
              </a:rPr>
              <a:t>ap-bp</a:t>
            </a:r>
            <a:r>
              <a:rPr dirty="0">
                <a:solidFill>
                  <a:schemeClr val="tx1"/>
                </a:solidFill>
              </a:rPr>
              <a:t>)</a:t>
            </a:r>
            <a:r>
              <a:rPr baseline="30000" dirty="0">
                <a:solidFill>
                  <a:schemeClr val="tx1"/>
                </a:solidFill>
              </a:rPr>
              <a:t>2</a:t>
            </a:r>
            <a:r>
              <a:rPr dirty="0">
                <a:solidFill>
                  <a:schemeClr val="tx1"/>
                </a:solidFill>
              </a:rPr>
              <a:t> </a:t>
            </a:r>
          </a:p>
          <a:p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</a:rPr>
              <a:t>The square root is defined as 'Euclidean Distance'.</a:t>
            </a:r>
          </a:p>
          <a:p>
            <a:endParaRPr dirty="0">
              <a:solidFill>
                <a:schemeClr val="tx1"/>
              </a:solidFill>
            </a:endParaRPr>
          </a:p>
          <a:p>
            <a:r>
              <a:rPr b="1" dirty="0">
                <a:solidFill>
                  <a:schemeClr val="tx1"/>
                </a:solidFill>
              </a:rPr>
              <a:t>'Euclidean Distance' is the most widely used distance measure  in cluster analysis.</a:t>
            </a:r>
          </a:p>
          <a:p>
            <a:endParaRPr sz="2400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8600" y="2060848"/>
            <a:ext cx="4114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18258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305800" cy="4525963"/>
          </a:xfrm>
        </p:spPr>
        <p:txBody>
          <a:bodyPr/>
          <a:lstStyle/>
          <a:p>
            <a:pPr>
              <a:buNone/>
            </a:pPr>
            <a:r>
              <a:rPr dirty="0">
                <a:solidFill>
                  <a:schemeClr val="tx1"/>
                </a:solidFill>
              </a:rPr>
              <a:t>There are different methods to decide initial seeds. Some of them</a:t>
            </a:r>
          </a:p>
          <a:p>
            <a:pPr>
              <a:buNone/>
            </a:pPr>
            <a:r>
              <a:rPr dirty="0">
                <a:solidFill>
                  <a:schemeClr val="tx1"/>
                </a:solidFill>
              </a:rPr>
              <a:t>are as follows, </a:t>
            </a:r>
          </a:p>
          <a:p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</a:rPr>
              <a:t>K-random observations </a:t>
            </a:r>
          </a:p>
          <a:p>
            <a:r>
              <a:rPr dirty="0">
                <a:solidFill>
                  <a:schemeClr val="tx1"/>
                </a:solidFill>
              </a:rPr>
              <a:t>First K observations</a:t>
            </a:r>
          </a:p>
          <a:p>
            <a:r>
              <a:rPr dirty="0">
                <a:solidFill>
                  <a:schemeClr val="tx1"/>
                </a:solidFill>
              </a:rPr>
              <a:t>Last K observations</a:t>
            </a:r>
          </a:p>
          <a:p>
            <a:r>
              <a:rPr dirty="0">
                <a:solidFill>
                  <a:schemeClr val="tx1"/>
                </a:solidFill>
              </a:rPr>
              <a:t>Partition the data into k partitions randomly and then use the partition  mean / median as initial seeds</a:t>
            </a:r>
          </a:p>
          <a:p>
            <a:endParaRPr dirty="0">
              <a:solidFill>
                <a:schemeClr val="tx1"/>
              </a:solidFill>
            </a:endParaRPr>
          </a:p>
          <a:p>
            <a:endParaRPr dirty="0">
              <a:solidFill>
                <a:schemeClr val="tx1"/>
              </a:solidFill>
            </a:endParaRPr>
          </a:p>
          <a:p>
            <a:endParaRPr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981200" y="1524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Eras Demi ITC" pitchFamily="34" charset="0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IN" sz="3200" kern="0" dirty="0">
                <a:solidFill>
                  <a:schemeClr val="accent2"/>
                </a:solidFill>
              </a:rPr>
              <a:t>Choice of Initial Seeds</a:t>
            </a:r>
          </a:p>
        </p:txBody>
      </p:sp>
    </p:spTree>
    <p:extLst>
      <p:ext uri="{BB962C8B-B14F-4D97-AF65-F5344CB8AC3E}">
        <p14:creationId xmlns:p14="http://schemas.microsoft.com/office/powerpoint/2010/main" val="2516403906"/>
      </p:ext>
    </p:extLst>
  </p:cSld>
  <p:clrMapOvr>
    <a:masterClrMapping/>
  </p:clrMapOvr>
</p:sld>
</file>

<file path=ppt/theme/theme1.xml><?xml version="1.0" encoding="utf-8"?>
<a:theme xmlns:a="http://schemas.openxmlformats.org/drawingml/2006/main" name="Edappy Insitute">
  <a:themeElements>
    <a:clrScheme name="i9_Blue Lime">
      <a:dk1>
        <a:srgbClr val="57565A"/>
      </a:dk1>
      <a:lt1>
        <a:sysClr val="window" lastClr="FFFFFF"/>
      </a:lt1>
      <a:dk2>
        <a:srgbClr val="8DC928"/>
      </a:dk2>
      <a:lt2>
        <a:srgbClr val="ABD22A"/>
      </a:lt2>
      <a:accent1>
        <a:srgbClr val="2099D8"/>
      </a:accent1>
      <a:accent2>
        <a:srgbClr val="239CCE"/>
      </a:accent2>
      <a:accent3>
        <a:srgbClr val="27A6C2"/>
      </a:accent3>
      <a:accent4>
        <a:srgbClr val="25B7AB"/>
      </a:accent4>
      <a:accent5>
        <a:srgbClr val="5BBE77"/>
      </a:accent5>
      <a:accent6>
        <a:srgbClr val="7EC44E"/>
      </a:accent6>
      <a:hlink>
        <a:srgbClr val="2F8299"/>
      </a:hlink>
      <a:folHlink>
        <a:srgbClr val="8C8C8C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Edappy Insitute" id="{9D19A4E5-2CCF-0744-A95C-4C14F5EC18F5}" vid="{F26C6AAD-6A78-4946-94D3-969AE1775E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1363</TotalTime>
  <Words>1743</Words>
  <Application>Microsoft Macintosh PowerPoint</Application>
  <PresentationFormat>Widescreen</PresentationFormat>
  <Paragraphs>365</Paragraphs>
  <Slides>30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</vt:lpstr>
      <vt:lpstr>Arial Black</vt:lpstr>
      <vt:lpstr>Calibri</vt:lpstr>
      <vt:lpstr>Eras Demi ITC</vt:lpstr>
      <vt:lpstr>Open Sans</vt:lpstr>
      <vt:lpstr>Open Sans Light</vt:lpstr>
      <vt:lpstr>Times New Roman</vt:lpstr>
      <vt:lpstr>Wingdings</vt:lpstr>
      <vt:lpstr>Edappy Insitute</vt:lpstr>
      <vt:lpstr>Worksheet</vt:lpstr>
      <vt:lpstr> CLUSTER ANALYSIS  K MEANS METHOD</vt:lpstr>
      <vt:lpstr>PowerPoint Presentation</vt:lpstr>
      <vt:lpstr> Visualizing Clusters</vt:lpstr>
      <vt:lpstr>K- Means clustering method</vt:lpstr>
      <vt:lpstr>PowerPoint Presentation</vt:lpstr>
      <vt:lpstr>PowerPoint Presentation</vt:lpstr>
      <vt:lpstr>PowerPoint Presentation</vt:lpstr>
      <vt:lpstr>Distance Measures…</vt:lpstr>
      <vt:lpstr>PowerPoint Presentation</vt:lpstr>
      <vt:lpstr>PowerPoint Presentation</vt:lpstr>
      <vt:lpstr>Cluster Analysis: Example for Discussing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</vt:lpstr>
      <vt:lpstr>     </vt:lpstr>
      <vt:lpstr>     </vt:lpstr>
      <vt:lpstr>     </vt:lpstr>
      <vt:lpstr>kmeansruns() in "fpc" Package Finding Best K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FONT CHECK!!!</dc:title>
  <dc:subject/>
  <dc:creator>Paul Penman</dc:creator>
  <cp:keywords/>
  <dc:description/>
  <cp:lastModifiedBy>Paul Penman</cp:lastModifiedBy>
  <cp:revision>125</cp:revision>
  <dcterms:created xsi:type="dcterms:W3CDTF">2020-05-29T15:06:42Z</dcterms:created>
  <dcterms:modified xsi:type="dcterms:W3CDTF">2024-03-28T17:58:39Z</dcterms:modified>
  <cp:category/>
</cp:coreProperties>
</file>