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3.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3.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5.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6.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7.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9.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0.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1.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2.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3.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4.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5.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16.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17.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18.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19.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7"/>
  </p:notesMasterIdLst>
  <p:sldIdLst>
    <p:sldId id="274" r:id="rId3"/>
    <p:sldId id="490" r:id="rId4"/>
    <p:sldId id="492" r:id="rId5"/>
    <p:sldId id="493" r:id="rId6"/>
    <p:sldId id="494" r:id="rId7"/>
    <p:sldId id="519" r:id="rId8"/>
    <p:sldId id="520" r:id="rId9"/>
    <p:sldId id="521" r:id="rId10"/>
    <p:sldId id="499" r:id="rId11"/>
    <p:sldId id="451" r:id="rId12"/>
    <p:sldId id="522" r:id="rId13"/>
    <p:sldId id="539" r:id="rId14"/>
    <p:sldId id="501" r:id="rId15"/>
    <p:sldId id="523" r:id="rId16"/>
    <p:sldId id="540" r:id="rId17"/>
    <p:sldId id="541" r:id="rId18"/>
    <p:sldId id="542" r:id="rId19"/>
    <p:sldId id="504" r:id="rId20"/>
    <p:sldId id="506" r:id="rId21"/>
    <p:sldId id="527" r:id="rId22"/>
    <p:sldId id="509" r:id="rId23"/>
    <p:sldId id="529" r:id="rId24"/>
    <p:sldId id="518" r:id="rId25"/>
    <p:sldId id="28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6D7D"/>
    <a:srgbClr val="A6A6A6"/>
    <a:srgbClr val="F7FBEF"/>
    <a:srgbClr val="FAEE94"/>
    <a:srgbClr val="FEEC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64" autoAdjust="0"/>
    <p:restoredTop sz="92891" autoAdjust="0"/>
  </p:normalViewPr>
  <p:slideViewPr>
    <p:cSldViewPr>
      <p:cViewPr varScale="1">
        <p:scale>
          <a:sx n="62" d="100"/>
          <a:sy n="62" d="100"/>
        </p:scale>
        <p:origin x="144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206CC1-918F-46E8-B031-9FC091FDB70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EA7ED5-AABA-442A-8B3A-5850D5C54A8E}">
      <dgm:prSet phldrT="[Text]" custT="1"/>
      <dgm:spPr/>
      <dgm:t>
        <a:bodyPr/>
        <a:lstStyle/>
        <a:p>
          <a:r>
            <a:rPr lang="en-US" sz="1600" b="1" dirty="0"/>
            <a:t>Background</a:t>
          </a:r>
        </a:p>
      </dgm:t>
    </dgm:pt>
    <dgm:pt modelId="{8C15848D-5B74-4DA8-B9D0-35A56D27A224}" type="parTrans" cxnId="{A795EF52-7547-4A79-9CBB-8A83EA300F2F}">
      <dgm:prSet/>
      <dgm:spPr/>
      <dgm:t>
        <a:bodyPr/>
        <a:lstStyle/>
        <a:p>
          <a:endParaRPr lang="en-US" sz="1600"/>
        </a:p>
      </dgm:t>
    </dgm:pt>
    <dgm:pt modelId="{A99019A5-F0D6-4249-B601-1C6FE5BE11D5}" type="sibTrans" cxnId="{A795EF52-7547-4A79-9CBB-8A83EA300F2F}">
      <dgm:prSet/>
      <dgm:spPr/>
      <dgm:t>
        <a:bodyPr/>
        <a:lstStyle/>
        <a:p>
          <a:endParaRPr lang="en-US" sz="1600"/>
        </a:p>
      </dgm:t>
    </dgm:pt>
    <dgm:pt modelId="{83E300A9-059E-4699-B169-FEECE8DF2D96}">
      <dgm:prSet phldrT="[Text]" custT="1"/>
      <dgm:spPr/>
      <dgm:t>
        <a:bodyPr/>
        <a:lstStyle/>
        <a:p>
          <a:r>
            <a:rPr lang="en-US" sz="1600" b="1" dirty="0"/>
            <a:t>Objective</a:t>
          </a:r>
        </a:p>
      </dgm:t>
    </dgm:pt>
    <dgm:pt modelId="{1B4CACC5-8511-48D4-AE5A-46BC722FABED}" type="parTrans" cxnId="{25B4A5E2-5E93-4ED0-82B3-CA7CBF98F2F1}">
      <dgm:prSet/>
      <dgm:spPr/>
      <dgm:t>
        <a:bodyPr/>
        <a:lstStyle/>
        <a:p>
          <a:endParaRPr lang="en-US" sz="1600"/>
        </a:p>
      </dgm:t>
    </dgm:pt>
    <dgm:pt modelId="{034345BA-E63F-4E83-A68D-4C585402B8F1}" type="sibTrans" cxnId="{25B4A5E2-5E93-4ED0-82B3-CA7CBF98F2F1}">
      <dgm:prSet/>
      <dgm:spPr/>
      <dgm:t>
        <a:bodyPr/>
        <a:lstStyle/>
        <a:p>
          <a:endParaRPr lang="en-US" sz="1600"/>
        </a:p>
      </dgm:t>
    </dgm:pt>
    <dgm:pt modelId="{CF75EA4F-3BC8-4061-B0A3-050B572C5FE8}">
      <dgm:prSet phldrT="[Text]" custT="1"/>
      <dgm:spPr/>
      <dgm:t>
        <a:bodyPr/>
        <a:lstStyle/>
        <a:p>
          <a:r>
            <a:rPr lang="en-US" sz="1600" b="1" dirty="0"/>
            <a:t>Available Information</a:t>
          </a:r>
        </a:p>
      </dgm:t>
    </dgm:pt>
    <dgm:pt modelId="{73500329-016A-4382-BDED-BEBD2536272E}" type="parTrans" cxnId="{13EF10C6-7E5C-4166-B313-091387BAE928}">
      <dgm:prSet/>
      <dgm:spPr/>
      <dgm:t>
        <a:bodyPr/>
        <a:lstStyle/>
        <a:p>
          <a:endParaRPr lang="en-US" sz="1600"/>
        </a:p>
      </dgm:t>
    </dgm:pt>
    <dgm:pt modelId="{48D13409-3654-4147-BFE9-1E9F65AF59B7}" type="sibTrans" cxnId="{13EF10C6-7E5C-4166-B313-091387BAE928}">
      <dgm:prSet/>
      <dgm:spPr/>
      <dgm:t>
        <a:bodyPr/>
        <a:lstStyle/>
        <a:p>
          <a:endParaRPr lang="en-US" sz="1600"/>
        </a:p>
      </dgm:t>
    </dgm:pt>
    <dgm:pt modelId="{81CE6530-7F48-4D85-A90C-AB70806F2713}">
      <dgm:prSet phldrT="[Text]" custT="1"/>
      <dgm:spPr/>
      <dgm:t>
        <a:bodyPr/>
        <a:lstStyle/>
        <a:p>
          <a:r>
            <a:rPr lang="en-US" sz="1600" dirty="0">
              <a:solidFill>
                <a:schemeClr val="tx1">
                  <a:lumMod val="75000"/>
                  <a:lumOff val="25000"/>
                </a:schemeClr>
              </a:solidFill>
            </a:rPr>
            <a:t>A typical retail transactional data from a UK retailer from 2010-11 </a:t>
          </a:r>
        </a:p>
      </dgm:t>
    </dgm:pt>
    <dgm:pt modelId="{2BA011DA-3C8C-4E43-8209-DCAB62C70684}" type="parTrans" cxnId="{86235B56-AD1C-4941-9471-00842A876E25}">
      <dgm:prSet/>
      <dgm:spPr/>
      <dgm:t>
        <a:bodyPr/>
        <a:lstStyle/>
        <a:p>
          <a:endParaRPr lang="en-US" sz="1600"/>
        </a:p>
      </dgm:t>
    </dgm:pt>
    <dgm:pt modelId="{73853B8C-4589-479F-BD27-896FF7BF1B72}" type="sibTrans" cxnId="{86235B56-AD1C-4941-9471-00842A876E25}">
      <dgm:prSet/>
      <dgm:spPr/>
      <dgm:t>
        <a:bodyPr/>
        <a:lstStyle/>
        <a:p>
          <a:endParaRPr lang="en-US" sz="1600"/>
        </a:p>
      </dgm:t>
    </dgm:pt>
    <dgm:pt modelId="{4EE5EDE8-EF01-4ABD-8046-C2EC266BA8D9}">
      <dgm:prSet phldrT="[Text]" custT="1"/>
      <dgm:spPr/>
      <dgm:t>
        <a:bodyPr/>
        <a:lstStyle/>
        <a:p>
          <a:r>
            <a:rPr lang="en-US" sz="1600" dirty="0">
              <a:solidFill>
                <a:schemeClr val="tx1">
                  <a:lumMod val="75000"/>
                  <a:lumOff val="25000"/>
                </a:schemeClr>
              </a:solidFill>
            </a:rPr>
            <a:t>To mine association rules and information about item sets </a:t>
          </a:r>
        </a:p>
      </dgm:t>
    </dgm:pt>
    <dgm:pt modelId="{34FC5C99-DEAB-4730-9141-F95FF38F64B4}" type="parTrans" cxnId="{C251BCF4-95CE-46AD-8C84-797A1F361D69}">
      <dgm:prSet/>
      <dgm:spPr/>
      <dgm:t>
        <a:bodyPr/>
        <a:lstStyle/>
        <a:p>
          <a:endParaRPr lang="en-US" sz="1600"/>
        </a:p>
      </dgm:t>
    </dgm:pt>
    <dgm:pt modelId="{3437C92F-142C-4D34-8C3C-22AEF935DEF2}" type="sibTrans" cxnId="{C251BCF4-95CE-46AD-8C84-797A1F361D69}">
      <dgm:prSet/>
      <dgm:spPr/>
      <dgm:t>
        <a:bodyPr/>
        <a:lstStyle/>
        <a:p>
          <a:endParaRPr lang="en-US" sz="1600"/>
        </a:p>
      </dgm:t>
    </dgm:pt>
    <dgm:pt modelId="{0A7A71E0-34A9-45B9-9F53-6010EE2629E4}">
      <dgm:prSet phldrT="[Text]" custT="1"/>
      <dgm:spPr/>
      <dgm:t>
        <a:bodyPr/>
        <a:lstStyle/>
        <a:p>
          <a:r>
            <a:rPr lang="en-US" sz="1600" b="1" dirty="0">
              <a:solidFill>
                <a:schemeClr val="tx1">
                  <a:lumMod val="75000"/>
                  <a:lumOff val="25000"/>
                </a:schemeClr>
              </a:solidFill>
            </a:rPr>
            <a:t>Data is collected for 1 year (365 days)</a:t>
          </a:r>
        </a:p>
      </dgm:t>
    </dgm:pt>
    <dgm:pt modelId="{277786D7-CD6C-4370-B649-AEAA08735182}" type="parTrans" cxnId="{61B18872-8351-4C8E-A5E4-4EA4E20DAE5D}">
      <dgm:prSet/>
      <dgm:spPr/>
      <dgm:t>
        <a:bodyPr/>
        <a:lstStyle/>
        <a:p>
          <a:endParaRPr lang="en-US" sz="1600"/>
        </a:p>
      </dgm:t>
    </dgm:pt>
    <dgm:pt modelId="{2C91B7D2-5C07-42B8-B930-DF881623F227}" type="sibTrans" cxnId="{61B18872-8351-4C8E-A5E4-4EA4E20DAE5D}">
      <dgm:prSet/>
      <dgm:spPr/>
      <dgm:t>
        <a:bodyPr/>
        <a:lstStyle/>
        <a:p>
          <a:endParaRPr lang="en-US" sz="1600"/>
        </a:p>
      </dgm:t>
    </dgm:pt>
    <dgm:pt modelId="{83154F69-6DAE-4A1D-9B41-61E63E626EED}">
      <dgm:prSet phldrT="[Text]" custT="1"/>
      <dgm:spPr/>
      <dgm:t>
        <a:bodyPr/>
        <a:lstStyle/>
        <a:p>
          <a:r>
            <a:rPr lang="en-US" sz="1600" b="1" dirty="0">
              <a:solidFill>
                <a:schemeClr val="tx1">
                  <a:lumMod val="75000"/>
                  <a:lumOff val="25000"/>
                </a:schemeClr>
              </a:solidFill>
            </a:rPr>
            <a:t>Total number of transactions is 541910</a:t>
          </a:r>
        </a:p>
      </dgm:t>
    </dgm:pt>
    <dgm:pt modelId="{6F2279DD-0942-4B87-8A55-3EDD624A4AE0}" type="parTrans" cxnId="{20BF09DE-AD9F-481C-98CA-3C7D6800C339}">
      <dgm:prSet/>
      <dgm:spPr/>
      <dgm:t>
        <a:bodyPr/>
        <a:lstStyle/>
        <a:p>
          <a:endParaRPr lang="en-US" sz="1600"/>
        </a:p>
      </dgm:t>
    </dgm:pt>
    <dgm:pt modelId="{9DB4326F-8E5F-4AB2-94A1-872DBD282AE7}" type="sibTrans" cxnId="{20BF09DE-AD9F-481C-98CA-3C7D6800C339}">
      <dgm:prSet/>
      <dgm:spPr/>
      <dgm:t>
        <a:bodyPr/>
        <a:lstStyle/>
        <a:p>
          <a:endParaRPr lang="en-US" sz="1600"/>
        </a:p>
      </dgm:t>
    </dgm:pt>
    <dgm:pt modelId="{1FB4363A-5DD2-4CBC-8409-2B3D7362D958}">
      <dgm:prSet phldrT="[Text]" custT="1"/>
      <dgm:spPr/>
      <dgm:t>
        <a:bodyPr/>
        <a:lstStyle/>
        <a:p>
          <a:r>
            <a:rPr lang="en-US" sz="1600" b="1" dirty="0">
              <a:solidFill>
                <a:schemeClr val="tx1">
                  <a:lumMod val="75000"/>
                  <a:lumOff val="25000"/>
                </a:schemeClr>
              </a:solidFill>
            </a:rPr>
            <a:t>Items are aggregated to 392 categories</a:t>
          </a:r>
        </a:p>
      </dgm:t>
    </dgm:pt>
    <dgm:pt modelId="{29C0F6BC-1763-4CBC-8260-73235023FAC5}" type="parTrans" cxnId="{D92B6CB8-4006-4833-B4FB-07307F822B6D}">
      <dgm:prSet/>
      <dgm:spPr/>
      <dgm:t>
        <a:bodyPr/>
        <a:lstStyle/>
        <a:p>
          <a:endParaRPr lang="en-US"/>
        </a:p>
      </dgm:t>
    </dgm:pt>
    <dgm:pt modelId="{12EA219A-5A5F-4ED5-ABD3-C64F325188A0}" type="sibTrans" cxnId="{D92B6CB8-4006-4833-B4FB-07307F822B6D}">
      <dgm:prSet/>
      <dgm:spPr/>
      <dgm:t>
        <a:bodyPr/>
        <a:lstStyle/>
        <a:p>
          <a:endParaRPr lang="en-US"/>
        </a:p>
      </dgm:t>
    </dgm:pt>
    <dgm:pt modelId="{E22D02C9-CAD7-4C26-976C-7F9C3D7FAA12}" type="pres">
      <dgm:prSet presAssocID="{76206CC1-918F-46E8-B031-9FC091FDB70E}" presName="linear" presStyleCnt="0">
        <dgm:presLayoutVars>
          <dgm:dir/>
          <dgm:animLvl val="lvl"/>
          <dgm:resizeHandles val="exact"/>
        </dgm:presLayoutVars>
      </dgm:prSet>
      <dgm:spPr/>
    </dgm:pt>
    <dgm:pt modelId="{9B880F8F-1058-4CD2-B20D-650A178A86B0}" type="pres">
      <dgm:prSet presAssocID="{0CEA7ED5-AABA-442A-8B3A-5850D5C54A8E}" presName="parentLin" presStyleCnt="0"/>
      <dgm:spPr/>
    </dgm:pt>
    <dgm:pt modelId="{583B3969-11FD-4684-ACBA-422AC2B53A7A}" type="pres">
      <dgm:prSet presAssocID="{0CEA7ED5-AABA-442A-8B3A-5850D5C54A8E}" presName="parentLeftMargin" presStyleLbl="node1" presStyleIdx="0" presStyleCnt="3"/>
      <dgm:spPr/>
    </dgm:pt>
    <dgm:pt modelId="{8DAC3478-3003-4361-B79A-A6299EE2FF11}" type="pres">
      <dgm:prSet presAssocID="{0CEA7ED5-AABA-442A-8B3A-5850D5C54A8E}" presName="parentText" presStyleLbl="node1" presStyleIdx="0" presStyleCnt="3" custScaleX="68302" custScaleY="82645">
        <dgm:presLayoutVars>
          <dgm:chMax val="0"/>
          <dgm:bulletEnabled val="1"/>
        </dgm:presLayoutVars>
      </dgm:prSet>
      <dgm:spPr/>
    </dgm:pt>
    <dgm:pt modelId="{59004E18-985D-4C03-8427-4AF3A8F9619C}" type="pres">
      <dgm:prSet presAssocID="{0CEA7ED5-AABA-442A-8B3A-5850D5C54A8E}" presName="negativeSpace" presStyleCnt="0"/>
      <dgm:spPr/>
    </dgm:pt>
    <dgm:pt modelId="{4E95708D-2D46-43E8-898E-C37C89092838}" type="pres">
      <dgm:prSet presAssocID="{0CEA7ED5-AABA-442A-8B3A-5850D5C54A8E}" presName="childText" presStyleLbl="conFgAcc1" presStyleIdx="0" presStyleCnt="3">
        <dgm:presLayoutVars>
          <dgm:bulletEnabled val="1"/>
        </dgm:presLayoutVars>
      </dgm:prSet>
      <dgm:spPr/>
    </dgm:pt>
    <dgm:pt modelId="{AE2CC641-B3D9-4C30-82D4-60031A31761A}" type="pres">
      <dgm:prSet presAssocID="{A99019A5-F0D6-4249-B601-1C6FE5BE11D5}" presName="spaceBetweenRectangles" presStyleCnt="0"/>
      <dgm:spPr/>
    </dgm:pt>
    <dgm:pt modelId="{EDB1C299-0C7B-4DAA-91AB-4E38E465CBEA}" type="pres">
      <dgm:prSet presAssocID="{83E300A9-059E-4699-B169-FEECE8DF2D96}" presName="parentLin" presStyleCnt="0"/>
      <dgm:spPr/>
    </dgm:pt>
    <dgm:pt modelId="{3474DB8A-EBD8-46EC-AAB7-FE9BE2CFA8D9}" type="pres">
      <dgm:prSet presAssocID="{83E300A9-059E-4699-B169-FEECE8DF2D96}" presName="parentLeftMargin" presStyleLbl="node1" presStyleIdx="0" presStyleCnt="3"/>
      <dgm:spPr/>
    </dgm:pt>
    <dgm:pt modelId="{75BB025E-9CB5-4C61-B1F0-A1523F6C16D8}" type="pres">
      <dgm:prSet presAssocID="{83E300A9-059E-4699-B169-FEECE8DF2D96}" presName="parentText" presStyleLbl="node1" presStyleIdx="1" presStyleCnt="3" custScaleX="68302" custScaleY="82645">
        <dgm:presLayoutVars>
          <dgm:chMax val="0"/>
          <dgm:bulletEnabled val="1"/>
        </dgm:presLayoutVars>
      </dgm:prSet>
      <dgm:spPr/>
    </dgm:pt>
    <dgm:pt modelId="{AD90FF33-7FD7-4076-B162-F1E0FE76D94C}" type="pres">
      <dgm:prSet presAssocID="{83E300A9-059E-4699-B169-FEECE8DF2D96}" presName="negativeSpace" presStyleCnt="0"/>
      <dgm:spPr/>
    </dgm:pt>
    <dgm:pt modelId="{5225D984-C2B9-4FAB-B6D8-231E1B13CD6C}" type="pres">
      <dgm:prSet presAssocID="{83E300A9-059E-4699-B169-FEECE8DF2D96}" presName="childText" presStyleLbl="conFgAcc1" presStyleIdx="1" presStyleCnt="3">
        <dgm:presLayoutVars>
          <dgm:bulletEnabled val="1"/>
        </dgm:presLayoutVars>
      </dgm:prSet>
      <dgm:spPr/>
    </dgm:pt>
    <dgm:pt modelId="{FF1CC903-80FA-4491-88AB-D3CC8B9ADF3A}" type="pres">
      <dgm:prSet presAssocID="{034345BA-E63F-4E83-A68D-4C585402B8F1}" presName="spaceBetweenRectangles" presStyleCnt="0"/>
      <dgm:spPr/>
    </dgm:pt>
    <dgm:pt modelId="{C80B7E03-A3F6-466C-9E49-AFB82C5C4887}" type="pres">
      <dgm:prSet presAssocID="{CF75EA4F-3BC8-4061-B0A3-050B572C5FE8}" presName="parentLin" presStyleCnt="0"/>
      <dgm:spPr/>
    </dgm:pt>
    <dgm:pt modelId="{E67F6A8F-B37E-4A64-BD29-966D55D5027A}" type="pres">
      <dgm:prSet presAssocID="{CF75EA4F-3BC8-4061-B0A3-050B572C5FE8}" presName="parentLeftMargin" presStyleLbl="node1" presStyleIdx="1" presStyleCnt="3"/>
      <dgm:spPr/>
    </dgm:pt>
    <dgm:pt modelId="{B8F30B94-A26D-4B73-B7CB-D459F6BF739F}" type="pres">
      <dgm:prSet presAssocID="{CF75EA4F-3BC8-4061-B0A3-050B572C5FE8}" presName="parentText" presStyleLbl="node1" presStyleIdx="2" presStyleCnt="3" custScaleX="68302" custScaleY="82645">
        <dgm:presLayoutVars>
          <dgm:chMax val="0"/>
          <dgm:bulletEnabled val="1"/>
        </dgm:presLayoutVars>
      </dgm:prSet>
      <dgm:spPr/>
    </dgm:pt>
    <dgm:pt modelId="{9E874675-220F-4B77-8013-1BA315901257}" type="pres">
      <dgm:prSet presAssocID="{CF75EA4F-3BC8-4061-B0A3-050B572C5FE8}" presName="negativeSpace" presStyleCnt="0"/>
      <dgm:spPr/>
    </dgm:pt>
    <dgm:pt modelId="{3753D266-28F0-4CB6-87FB-9C46871B9038}" type="pres">
      <dgm:prSet presAssocID="{CF75EA4F-3BC8-4061-B0A3-050B572C5FE8}" presName="childText" presStyleLbl="conFgAcc1" presStyleIdx="2" presStyleCnt="3">
        <dgm:presLayoutVars>
          <dgm:bulletEnabled val="1"/>
        </dgm:presLayoutVars>
      </dgm:prSet>
      <dgm:spPr/>
    </dgm:pt>
  </dgm:ptLst>
  <dgm:cxnLst>
    <dgm:cxn modelId="{FC041F03-ABF0-45B8-AFEB-172F2C2AB503}" type="presOf" srcId="{83E300A9-059E-4699-B169-FEECE8DF2D96}" destId="{75BB025E-9CB5-4C61-B1F0-A1523F6C16D8}" srcOrd="1" destOrd="0" presId="urn:microsoft.com/office/officeart/2005/8/layout/list1"/>
    <dgm:cxn modelId="{9E25B909-B8D8-49A8-ADEC-BC1C1D509A3B}" type="presOf" srcId="{83154F69-6DAE-4A1D-9B41-61E63E626EED}" destId="{3753D266-28F0-4CB6-87FB-9C46871B9038}" srcOrd="0" destOrd="0" presId="urn:microsoft.com/office/officeart/2005/8/layout/list1"/>
    <dgm:cxn modelId="{143CD91A-96D3-4C37-9778-F015F8AB5A65}" type="presOf" srcId="{CF75EA4F-3BC8-4061-B0A3-050B572C5FE8}" destId="{B8F30B94-A26D-4B73-B7CB-D459F6BF739F}" srcOrd="1" destOrd="0" presId="urn:microsoft.com/office/officeart/2005/8/layout/list1"/>
    <dgm:cxn modelId="{BE795A1D-022C-4D82-8136-25F9A91348ED}" type="presOf" srcId="{1FB4363A-5DD2-4CBC-8409-2B3D7362D958}" destId="{3753D266-28F0-4CB6-87FB-9C46871B9038}" srcOrd="0" destOrd="1" presId="urn:microsoft.com/office/officeart/2005/8/layout/list1"/>
    <dgm:cxn modelId="{795C0725-B13E-4349-A620-A5E92947F480}" type="presOf" srcId="{83E300A9-059E-4699-B169-FEECE8DF2D96}" destId="{3474DB8A-EBD8-46EC-AAB7-FE9BE2CFA8D9}" srcOrd="0" destOrd="0" presId="urn:microsoft.com/office/officeart/2005/8/layout/list1"/>
    <dgm:cxn modelId="{1AC8C725-2267-44C4-B7DB-6A0EFA1C8F77}" type="presOf" srcId="{CF75EA4F-3BC8-4061-B0A3-050B572C5FE8}" destId="{E67F6A8F-B37E-4A64-BD29-966D55D5027A}" srcOrd="0" destOrd="0" presId="urn:microsoft.com/office/officeart/2005/8/layout/list1"/>
    <dgm:cxn modelId="{3C011A35-69C7-408A-8873-F2C8011FA378}" type="presOf" srcId="{81CE6530-7F48-4D85-A90C-AB70806F2713}" destId="{4E95708D-2D46-43E8-898E-C37C89092838}" srcOrd="0" destOrd="0" presId="urn:microsoft.com/office/officeart/2005/8/layout/list1"/>
    <dgm:cxn modelId="{CFED6D5B-8961-4D04-A209-A0DCA0866AD6}" type="presOf" srcId="{4EE5EDE8-EF01-4ABD-8046-C2EC266BA8D9}" destId="{5225D984-C2B9-4FAB-B6D8-231E1B13CD6C}" srcOrd="0" destOrd="0" presId="urn:microsoft.com/office/officeart/2005/8/layout/list1"/>
    <dgm:cxn modelId="{0CDCC84E-6FC1-47AD-9369-AB697F20A3E3}" type="presOf" srcId="{0CEA7ED5-AABA-442A-8B3A-5850D5C54A8E}" destId="{583B3969-11FD-4684-ACBA-422AC2B53A7A}" srcOrd="0" destOrd="0" presId="urn:microsoft.com/office/officeart/2005/8/layout/list1"/>
    <dgm:cxn modelId="{61B18872-8351-4C8E-A5E4-4EA4E20DAE5D}" srcId="{CF75EA4F-3BC8-4061-B0A3-050B572C5FE8}" destId="{0A7A71E0-34A9-45B9-9F53-6010EE2629E4}" srcOrd="2" destOrd="0" parTransId="{277786D7-CD6C-4370-B649-AEAA08735182}" sibTransId="{2C91B7D2-5C07-42B8-B930-DF881623F227}"/>
    <dgm:cxn modelId="{A795EF52-7547-4A79-9CBB-8A83EA300F2F}" srcId="{76206CC1-918F-46E8-B031-9FC091FDB70E}" destId="{0CEA7ED5-AABA-442A-8B3A-5850D5C54A8E}" srcOrd="0" destOrd="0" parTransId="{8C15848D-5B74-4DA8-B9D0-35A56D27A224}" sibTransId="{A99019A5-F0D6-4249-B601-1C6FE5BE11D5}"/>
    <dgm:cxn modelId="{86235B56-AD1C-4941-9471-00842A876E25}" srcId="{0CEA7ED5-AABA-442A-8B3A-5850D5C54A8E}" destId="{81CE6530-7F48-4D85-A90C-AB70806F2713}" srcOrd="0" destOrd="0" parTransId="{2BA011DA-3C8C-4E43-8209-DCAB62C70684}" sibTransId="{73853B8C-4589-479F-BD27-896FF7BF1B72}"/>
    <dgm:cxn modelId="{D92B6CB8-4006-4833-B4FB-07307F822B6D}" srcId="{CF75EA4F-3BC8-4061-B0A3-050B572C5FE8}" destId="{1FB4363A-5DD2-4CBC-8409-2B3D7362D958}" srcOrd="1" destOrd="0" parTransId="{29C0F6BC-1763-4CBC-8260-73235023FAC5}" sibTransId="{12EA219A-5A5F-4ED5-ABD3-C64F325188A0}"/>
    <dgm:cxn modelId="{13EF10C6-7E5C-4166-B313-091387BAE928}" srcId="{76206CC1-918F-46E8-B031-9FC091FDB70E}" destId="{CF75EA4F-3BC8-4061-B0A3-050B572C5FE8}" srcOrd="2" destOrd="0" parTransId="{73500329-016A-4382-BDED-BEBD2536272E}" sibTransId="{48D13409-3654-4147-BFE9-1E9F65AF59B7}"/>
    <dgm:cxn modelId="{20BF09DE-AD9F-481C-98CA-3C7D6800C339}" srcId="{CF75EA4F-3BC8-4061-B0A3-050B572C5FE8}" destId="{83154F69-6DAE-4A1D-9B41-61E63E626EED}" srcOrd="0" destOrd="0" parTransId="{6F2279DD-0942-4B87-8A55-3EDD624A4AE0}" sibTransId="{9DB4326F-8E5F-4AB2-94A1-872DBD282AE7}"/>
    <dgm:cxn modelId="{25B4A5E2-5E93-4ED0-82B3-CA7CBF98F2F1}" srcId="{76206CC1-918F-46E8-B031-9FC091FDB70E}" destId="{83E300A9-059E-4699-B169-FEECE8DF2D96}" srcOrd="1" destOrd="0" parTransId="{1B4CACC5-8511-48D4-AE5A-46BC722FABED}" sibTransId="{034345BA-E63F-4E83-A68D-4C585402B8F1}"/>
    <dgm:cxn modelId="{EE16A8E2-D7AC-4355-9B9B-72203627028B}" type="presOf" srcId="{76206CC1-918F-46E8-B031-9FC091FDB70E}" destId="{E22D02C9-CAD7-4C26-976C-7F9C3D7FAA12}" srcOrd="0" destOrd="0" presId="urn:microsoft.com/office/officeart/2005/8/layout/list1"/>
    <dgm:cxn modelId="{CABB74E3-E304-4701-9DFA-8B146A9E4B15}" type="presOf" srcId="{0CEA7ED5-AABA-442A-8B3A-5850D5C54A8E}" destId="{8DAC3478-3003-4361-B79A-A6299EE2FF11}" srcOrd="1" destOrd="0" presId="urn:microsoft.com/office/officeart/2005/8/layout/list1"/>
    <dgm:cxn modelId="{C251BCF4-95CE-46AD-8C84-797A1F361D69}" srcId="{83E300A9-059E-4699-B169-FEECE8DF2D96}" destId="{4EE5EDE8-EF01-4ABD-8046-C2EC266BA8D9}" srcOrd="0" destOrd="0" parTransId="{34FC5C99-DEAB-4730-9141-F95FF38F64B4}" sibTransId="{3437C92F-142C-4D34-8C3C-22AEF935DEF2}"/>
    <dgm:cxn modelId="{D6C60EF5-5898-4553-B9EF-AB4630D95F41}" type="presOf" srcId="{0A7A71E0-34A9-45B9-9F53-6010EE2629E4}" destId="{3753D266-28F0-4CB6-87FB-9C46871B9038}" srcOrd="0" destOrd="2" presId="urn:microsoft.com/office/officeart/2005/8/layout/list1"/>
    <dgm:cxn modelId="{F517DB0F-6606-40C0-8A9C-8D7D48288D1C}" type="presParOf" srcId="{E22D02C9-CAD7-4C26-976C-7F9C3D7FAA12}" destId="{9B880F8F-1058-4CD2-B20D-650A178A86B0}" srcOrd="0" destOrd="0" presId="urn:microsoft.com/office/officeart/2005/8/layout/list1"/>
    <dgm:cxn modelId="{912FECA0-7A06-416D-A015-1DB8C4FD5E7F}" type="presParOf" srcId="{9B880F8F-1058-4CD2-B20D-650A178A86B0}" destId="{583B3969-11FD-4684-ACBA-422AC2B53A7A}" srcOrd="0" destOrd="0" presId="urn:microsoft.com/office/officeart/2005/8/layout/list1"/>
    <dgm:cxn modelId="{DE19FE90-AFE0-4A45-A0D0-FBA5035C7D32}" type="presParOf" srcId="{9B880F8F-1058-4CD2-B20D-650A178A86B0}" destId="{8DAC3478-3003-4361-B79A-A6299EE2FF11}" srcOrd="1" destOrd="0" presId="urn:microsoft.com/office/officeart/2005/8/layout/list1"/>
    <dgm:cxn modelId="{516737F7-1F53-4AB4-A6F5-7F8E11F616A1}" type="presParOf" srcId="{E22D02C9-CAD7-4C26-976C-7F9C3D7FAA12}" destId="{59004E18-985D-4C03-8427-4AF3A8F9619C}" srcOrd="1" destOrd="0" presId="urn:microsoft.com/office/officeart/2005/8/layout/list1"/>
    <dgm:cxn modelId="{714F0E43-5818-4137-B132-1257E33F4738}" type="presParOf" srcId="{E22D02C9-CAD7-4C26-976C-7F9C3D7FAA12}" destId="{4E95708D-2D46-43E8-898E-C37C89092838}" srcOrd="2" destOrd="0" presId="urn:microsoft.com/office/officeart/2005/8/layout/list1"/>
    <dgm:cxn modelId="{C9D56A1F-0412-49C4-8B81-4604E72CFDAC}" type="presParOf" srcId="{E22D02C9-CAD7-4C26-976C-7F9C3D7FAA12}" destId="{AE2CC641-B3D9-4C30-82D4-60031A31761A}" srcOrd="3" destOrd="0" presId="urn:microsoft.com/office/officeart/2005/8/layout/list1"/>
    <dgm:cxn modelId="{855A786D-D5B5-4451-B2EB-41337F50705A}" type="presParOf" srcId="{E22D02C9-CAD7-4C26-976C-7F9C3D7FAA12}" destId="{EDB1C299-0C7B-4DAA-91AB-4E38E465CBEA}" srcOrd="4" destOrd="0" presId="urn:microsoft.com/office/officeart/2005/8/layout/list1"/>
    <dgm:cxn modelId="{06C7DF59-E259-4E39-AB10-1AF2900FBDA3}" type="presParOf" srcId="{EDB1C299-0C7B-4DAA-91AB-4E38E465CBEA}" destId="{3474DB8A-EBD8-46EC-AAB7-FE9BE2CFA8D9}" srcOrd="0" destOrd="0" presId="urn:microsoft.com/office/officeart/2005/8/layout/list1"/>
    <dgm:cxn modelId="{EC203D97-F320-4253-BCD8-3DC48322C273}" type="presParOf" srcId="{EDB1C299-0C7B-4DAA-91AB-4E38E465CBEA}" destId="{75BB025E-9CB5-4C61-B1F0-A1523F6C16D8}" srcOrd="1" destOrd="0" presId="urn:microsoft.com/office/officeart/2005/8/layout/list1"/>
    <dgm:cxn modelId="{FA1B9245-BD94-43BF-AE65-07F48927C923}" type="presParOf" srcId="{E22D02C9-CAD7-4C26-976C-7F9C3D7FAA12}" destId="{AD90FF33-7FD7-4076-B162-F1E0FE76D94C}" srcOrd="5" destOrd="0" presId="urn:microsoft.com/office/officeart/2005/8/layout/list1"/>
    <dgm:cxn modelId="{195F2D73-FAC1-4885-96FE-275A53C8A095}" type="presParOf" srcId="{E22D02C9-CAD7-4C26-976C-7F9C3D7FAA12}" destId="{5225D984-C2B9-4FAB-B6D8-231E1B13CD6C}" srcOrd="6" destOrd="0" presId="urn:microsoft.com/office/officeart/2005/8/layout/list1"/>
    <dgm:cxn modelId="{8F02B849-8F90-441D-B563-BAB49B0DD5E9}" type="presParOf" srcId="{E22D02C9-CAD7-4C26-976C-7F9C3D7FAA12}" destId="{FF1CC903-80FA-4491-88AB-D3CC8B9ADF3A}" srcOrd="7" destOrd="0" presId="urn:microsoft.com/office/officeart/2005/8/layout/list1"/>
    <dgm:cxn modelId="{CE448B83-CB10-4432-AA0F-E9B93BB593F4}" type="presParOf" srcId="{E22D02C9-CAD7-4C26-976C-7F9C3D7FAA12}" destId="{C80B7E03-A3F6-466C-9E49-AFB82C5C4887}" srcOrd="8" destOrd="0" presId="urn:microsoft.com/office/officeart/2005/8/layout/list1"/>
    <dgm:cxn modelId="{C9F44F0C-8D89-4C09-A4EC-BD54C54F6A8C}" type="presParOf" srcId="{C80B7E03-A3F6-466C-9E49-AFB82C5C4887}" destId="{E67F6A8F-B37E-4A64-BD29-966D55D5027A}" srcOrd="0" destOrd="0" presId="urn:microsoft.com/office/officeart/2005/8/layout/list1"/>
    <dgm:cxn modelId="{3E53E989-0B1E-4ECD-B806-044ADEAB7652}" type="presParOf" srcId="{C80B7E03-A3F6-466C-9E49-AFB82C5C4887}" destId="{B8F30B94-A26D-4B73-B7CB-D459F6BF739F}" srcOrd="1" destOrd="0" presId="urn:microsoft.com/office/officeart/2005/8/layout/list1"/>
    <dgm:cxn modelId="{EAA428B9-AB67-4A28-8985-3805359C1416}" type="presParOf" srcId="{E22D02C9-CAD7-4C26-976C-7F9C3D7FAA12}" destId="{9E874675-220F-4B77-8013-1BA315901257}" srcOrd="9" destOrd="0" presId="urn:microsoft.com/office/officeart/2005/8/layout/list1"/>
    <dgm:cxn modelId="{F8D9972E-C552-4D9E-8624-910270891517}" type="presParOf" srcId="{E22D02C9-CAD7-4C26-976C-7F9C3D7FAA12}" destId="{3753D266-28F0-4CB6-87FB-9C46871B9038}"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5708D-2D46-43E8-898E-C37C89092838}">
      <dsp:nvSpPr>
        <dsp:cNvPr id="0" name=""/>
        <dsp:cNvSpPr/>
      </dsp:nvSpPr>
      <dsp:spPr>
        <a:xfrm>
          <a:off x="0" y="279935"/>
          <a:ext cx="6650182" cy="1115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6128" tIns="499872" rIns="51612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rPr>
            <a:t>A typical retail transactional data from a UK retailer from 2010-11 </a:t>
          </a:r>
        </a:p>
      </dsp:txBody>
      <dsp:txXfrm>
        <a:off x="0" y="279935"/>
        <a:ext cx="6650182" cy="1115100"/>
      </dsp:txXfrm>
    </dsp:sp>
    <dsp:sp modelId="{8DAC3478-3003-4361-B79A-A6299EE2FF11}">
      <dsp:nvSpPr>
        <dsp:cNvPr id="0" name=""/>
        <dsp:cNvSpPr/>
      </dsp:nvSpPr>
      <dsp:spPr>
        <a:xfrm>
          <a:off x="332509" y="48652"/>
          <a:ext cx="3179545" cy="5855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953" tIns="0" rIns="175953" bIns="0" numCol="1" spcCol="1270" anchor="ctr" anchorCtr="0">
          <a:noAutofit/>
        </a:bodyPr>
        <a:lstStyle/>
        <a:p>
          <a:pPr marL="0" lvl="0" indent="0" algn="l" defTabSz="711200">
            <a:lnSpc>
              <a:spcPct val="90000"/>
            </a:lnSpc>
            <a:spcBef>
              <a:spcPct val="0"/>
            </a:spcBef>
            <a:spcAft>
              <a:spcPct val="35000"/>
            </a:spcAft>
            <a:buNone/>
          </a:pPr>
          <a:r>
            <a:rPr lang="en-US" sz="1600" b="1" kern="1200" dirty="0"/>
            <a:t>Background</a:t>
          </a:r>
        </a:p>
      </dsp:txBody>
      <dsp:txXfrm>
        <a:off x="361092" y="77235"/>
        <a:ext cx="3122379" cy="528357"/>
      </dsp:txXfrm>
    </dsp:sp>
    <dsp:sp modelId="{5225D984-C2B9-4FAB-B6D8-231E1B13CD6C}">
      <dsp:nvSpPr>
        <dsp:cNvPr id="0" name=""/>
        <dsp:cNvSpPr/>
      </dsp:nvSpPr>
      <dsp:spPr>
        <a:xfrm>
          <a:off x="0" y="1755919"/>
          <a:ext cx="6650182" cy="869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6128" tIns="499872" rIns="51612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rPr>
            <a:t>To mine association rules and information about item sets </a:t>
          </a:r>
        </a:p>
      </dsp:txBody>
      <dsp:txXfrm>
        <a:off x="0" y="1755919"/>
        <a:ext cx="6650182" cy="869400"/>
      </dsp:txXfrm>
    </dsp:sp>
    <dsp:sp modelId="{75BB025E-9CB5-4C61-B1F0-A1523F6C16D8}">
      <dsp:nvSpPr>
        <dsp:cNvPr id="0" name=""/>
        <dsp:cNvSpPr/>
      </dsp:nvSpPr>
      <dsp:spPr>
        <a:xfrm>
          <a:off x="332509" y="1524635"/>
          <a:ext cx="3179545" cy="5855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953" tIns="0" rIns="175953" bIns="0" numCol="1" spcCol="1270" anchor="ctr" anchorCtr="0">
          <a:noAutofit/>
        </a:bodyPr>
        <a:lstStyle/>
        <a:p>
          <a:pPr marL="0" lvl="0" indent="0" algn="l" defTabSz="711200">
            <a:lnSpc>
              <a:spcPct val="90000"/>
            </a:lnSpc>
            <a:spcBef>
              <a:spcPct val="0"/>
            </a:spcBef>
            <a:spcAft>
              <a:spcPct val="35000"/>
            </a:spcAft>
            <a:buNone/>
          </a:pPr>
          <a:r>
            <a:rPr lang="en-US" sz="1600" b="1" kern="1200" dirty="0"/>
            <a:t>Objective</a:t>
          </a:r>
        </a:p>
      </dsp:txBody>
      <dsp:txXfrm>
        <a:off x="361092" y="1553218"/>
        <a:ext cx="3122379" cy="528357"/>
      </dsp:txXfrm>
    </dsp:sp>
    <dsp:sp modelId="{3753D266-28F0-4CB6-87FB-9C46871B9038}">
      <dsp:nvSpPr>
        <dsp:cNvPr id="0" name=""/>
        <dsp:cNvSpPr/>
      </dsp:nvSpPr>
      <dsp:spPr>
        <a:xfrm>
          <a:off x="0" y="2986202"/>
          <a:ext cx="6650182" cy="1398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6128" tIns="499872" rIns="516128"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Total number of transactions is 541910</a:t>
          </a:r>
        </a:p>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Items are aggregated to 392 categories</a:t>
          </a:r>
        </a:p>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Data is collected for 1 year (365 days)</a:t>
          </a:r>
        </a:p>
      </dsp:txBody>
      <dsp:txXfrm>
        <a:off x="0" y="2986202"/>
        <a:ext cx="6650182" cy="1398600"/>
      </dsp:txXfrm>
    </dsp:sp>
    <dsp:sp modelId="{B8F30B94-A26D-4B73-B7CB-D459F6BF739F}">
      <dsp:nvSpPr>
        <dsp:cNvPr id="0" name=""/>
        <dsp:cNvSpPr/>
      </dsp:nvSpPr>
      <dsp:spPr>
        <a:xfrm>
          <a:off x="332509" y="2754919"/>
          <a:ext cx="3179545" cy="5855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953" tIns="0" rIns="175953" bIns="0" numCol="1" spcCol="1270" anchor="ctr" anchorCtr="0">
          <a:noAutofit/>
        </a:bodyPr>
        <a:lstStyle/>
        <a:p>
          <a:pPr marL="0" lvl="0" indent="0" algn="l" defTabSz="711200">
            <a:lnSpc>
              <a:spcPct val="90000"/>
            </a:lnSpc>
            <a:spcBef>
              <a:spcPct val="0"/>
            </a:spcBef>
            <a:spcAft>
              <a:spcPct val="35000"/>
            </a:spcAft>
            <a:buNone/>
          </a:pPr>
          <a:r>
            <a:rPr lang="en-US" sz="1600" b="1" kern="1200" dirty="0"/>
            <a:t>Available Information</a:t>
          </a:r>
        </a:p>
      </dsp:txBody>
      <dsp:txXfrm>
        <a:off x="361092" y="2783502"/>
        <a:ext cx="3122379" cy="52835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12C832-6899-4D52-8260-C5CC79DDE091}" type="datetimeFigureOut">
              <a:rPr lang="en-US" smtClean="0"/>
              <a:pPr/>
              <a:t>25-May-24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4F34F9-F9B8-45B5-B52C-3FFE2C016DA5}" type="slidenum">
              <a:rPr lang="en-US" smtClean="0"/>
              <a:pPr/>
              <a:t>‹#›</a:t>
            </a:fld>
            <a:endParaRPr lang="en-US" dirty="0"/>
          </a:p>
        </p:txBody>
      </p:sp>
    </p:spTree>
    <p:extLst>
      <p:ext uri="{BB962C8B-B14F-4D97-AF65-F5344CB8AC3E}">
        <p14:creationId xmlns:p14="http://schemas.microsoft.com/office/powerpoint/2010/main" val="238739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75000"/>
                    <a:lumOff val="25000"/>
                  </a:schemeClr>
                </a:solidFill>
                <a:latin typeface="+mn-lt"/>
                <a:ea typeface="+mn-ea"/>
                <a:cs typeface="+mn-cs"/>
              </a:rPr>
              <a:t> </a:t>
            </a:r>
          </a:p>
        </p:txBody>
      </p:sp>
      <p:sp>
        <p:nvSpPr>
          <p:cNvPr id="4" name="Slide Number Placeholder 3"/>
          <p:cNvSpPr>
            <a:spLocks noGrp="1"/>
          </p:cNvSpPr>
          <p:nvPr>
            <p:ph type="sldNum" sz="quarter" idx="10"/>
          </p:nvPr>
        </p:nvSpPr>
        <p:spPr/>
        <p:txBody>
          <a:bodyPr/>
          <a:lstStyle/>
          <a:p>
            <a:fld id="{2D378808-0F9F-4F32-83AA-193B6757D805}" type="slidenum">
              <a:rPr lang="en-US" smtClean="0"/>
              <a:pPr/>
              <a:t>2</a:t>
            </a:fld>
            <a:endParaRPr lang="en-US" dirty="0"/>
          </a:p>
        </p:txBody>
      </p:sp>
    </p:spTree>
    <p:extLst>
      <p:ext uri="{BB962C8B-B14F-4D97-AF65-F5344CB8AC3E}">
        <p14:creationId xmlns:p14="http://schemas.microsoft.com/office/powerpoint/2010/main" val="3383768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4F34F9-F9B8-45B5-B52C-3FFE2C016DA5}" type="slidenum">
              <a:rPr lang="en-US" smtClean="0"/>
              <a:pPr/>
              <a:t>16</a:t>
            </a:fld>
            <a:endParaRPr lang="en-US" dirty="0"/>
          </a:p>
        </p:txBody>
      </p:sp>
    </p:spTree>
    <p:extLst>
      <p:ext uri="{BB962C8B-B14F-4D97-AF65-F5344CB8AC3E}">
        <p14:creationId xmlns:p14="http://schemas.microsoft.com/office/powerpoint/2010/main" val="588179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spcBef>
                <a:spcPct val="0"/>
              </a:spcBef>
              <a:spcAft>
                <a:spcPct val="0"/>
              </a:spcAft>
            </a:pPr>
            <a:endParaRPr lang="en-US" sz="900" dirty="0">
              <a:cs typeface="Times New Roman"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spcBef>
                <a:spcPct val="0"/>
              </a:spcBef>
              <a:spcAft>
                <a:spcPct val="0"/>
              </a:spcAft>
            </a:pPr>
            <a:endParaRPr lang="en-US" sz="900" dirty="0">
              <a:cs typeface="Times New Roman"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pPr/>
              <a:t>23</a:t>
            </a:fld>
            <a:endParaRPr lang="en-US" dirty="0"/>
          </a:p>
        </p:txBody>
      </p:sp>
    </p:spTree>
    <p:extLst>
      <p:ext uri="{BB962C8B-B14F-4D97-AF65-F5344CB8AC3E}">
        <p14:creationId xmlns:p14="http://schemas.microsoft.com/office/powerpoint/2010/main" val="3189036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pPr/>
              <a:t>24</a:t>
            </a:fld>
            <a:endParaRPr lang="en-US" dirty="0"/>
          </a:p>
        </p:txBody>
      </p:sp>
    </p:spTree>
    <p:extLst>
      <p:ext uri="{BB962C8B-B14F-4D97-AF65-F5344CB8AC3E}">
        <p14:creationId xmlns:p14="http://schemas.microsoft.com/office/powerpoint/2010/main" val="1943314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0" i="0"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latin typeface="+mn-lt"/>
                <a:ea typeface="+mn-ea"/>
                <a:cs typeface="+mn-cs"/>
              </a:rPr>
              <a:t> </a:t>
            </a:r>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pPr/>
              <a:t>9</a:t>
            </a:fld>
            <a:endParaRPr lang="en-US" dirty="0"/>
          </a:p>
        </p:txBody>
      </p:sp>
    </p:spTree>
    <p:extLst>
      <p:ext uri="{BB962C8B-B14F-4D97-AF65-F5344CB8AC3E}">
        <p14:creationId xmlns:p14="http://schemas.microsoft.com/office/powerpoint/2010/main" val="3715316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268952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slideMaster" Target="../slideMasters/slideMaster2.xml"/><Relationship Id="rId5" Type="http://schemas.openxmlformats.org/officeDocument/2006/relationships/tags" Target="../tags/tag36.xml"/><Relationship Id="rId4" Type="http://schemas.openxmlformats.org/officeDocument/2006/relationships/tags" Target="../tags/tag3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Master" Target="../slideMasters/slideMaster2.xml"/><Relationship Id="rId5" Type="http://schemas.openxmlformats.org/officeDocument/2006/relationships/tags" Target="../tags/tag41.xml"/><Relationship Id="rId4" Type="http://schemas.openxmlformats.org/officeDocument/2006/relationships/tags" Target="../tags/tag40.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custDataLst>
              <p:tags r:id="rId3"/>
            </p:custDataLst>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custDataLst>
              <p:tags r:id="rId4"/>
            </p:custDataLst>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5"/>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1440175452"/>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742991631"/>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4090519145"/>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custDataLst>
              <p:tags r:id="rId3"/>
            </p:custDataLst>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custDataLst>
              <p:tags r:id="rId4"/>
            </p:custDataLst>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5"/>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40511212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stStyle>
          <a:p>
            <a:r>
              <a:rPr lang="en-US" dirty="0"/>
              <a:t>Click to edit Master title style</a:t>
            </a:r>
          </a:p>
        </p:txBody>
      </p:sp>
      <p:sp>
        <p:nvSpPr>
          <p:cNvPr id="3" name="Content Placeholder 2"/>
          <p:cNvSpPr>
            <a:spLocks noGrp="1"/>
          </p:cNvSpPr>
          <p:nvPr>
            <p:ph idx="1"/>
            <p:custDataLst>
              <p:tags r:id="rId2"/>
            </p:custDataLst>
          </p:nvPr>
        </p:nvSpPr>
        <p:spPr/>
        <p:txBody>
          <a:bodyPr/>
          <a:lstStyle>
            <a:lvl1pPr>
              <a:defRPr lang="en-US" sz="2000" dirty="0" smtClean="0">
                <a:solidFill>
                  <a:schemeClr val="accent6">
                    <a:lumMod val="75000"/>
                  </a:schemeClr>
                </a:solidFill>
                <a:latin typeface="Eras Demi ITC" pitchFamily="34" charset="0"/>
                <a:ea typeface="+mn-ea"/>
                <a:cs typeface="+mn-cs"/>
              </a:defRPr>
            </a:lvl1pPr>
            <a:lvl2pPr>
              <a:defRPr lang="en-US" sz="2000" dirty="0" smtClean="0">
                <a:solidFill>
                  <a:schemeClr val="accent6">
                    <a:lumMod val="75000"/>
                  </a:schemeClr>
                </a:solidFill>
                <a:latin typeface="Eras Demi ITC" pitchFamily="34" charset="0"/>
                <a:ea typeface="+mn-ea"/>
                <a:cs typeface="+mn-cs"/>
              </a:defRPr>
            </a:lvl2pPr>
            <a:lvl3pPr>
              <a:defRPr lang="en-US" sz="2000" dirty="0" smtClean="0">
                <a:solidFill>
                  <a:schemeClr val="accent6">
                    <a:lumMod val="75000"/>
                  </a:schemeClr>
                </a:solidFill>
                <a:latin typeface="Eras Demi ITC" pitchFamily="34" charset="0"/>
                <a:ea typeface="+mn-ea"/>
                <a:cs typeface="+mn-cs"/>
              </a:defRPr>
            </a:lvl3pPr>
            <a:lvl4pPr>
              <a:defRPr lang="en-US" sz="2000" dirty="0" smtClean="0">
                <a:solidFill>
                  <a:schemeClr val="accent6">
                    <a:lumMod val="75000"/>
                  </a:schemeClr>
                </a:solidFill>
                <a:latin typeface="Eras Demi ITC" pitchFamily="34" charset="0"/>
                <a:ea typeface="+mn-ea"/>
                <a:cs typeface="+mn-cs"/>
              </a:defRPr>
            </a:lvl4pPr>
            <a:lvl5pPr>
              <a:defRPr lang="en-US" sz="2000" dirty="0">
                <a:solidFill>
                  <a:schemeClr val="accent6">
                    <a:lumMod val="75000"/>
                  </a:schemeClr>
                </a:solidFill>
                <a:latin typeface="Eras Demi ITC"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custDataLst>
              <p:tags r:id="rId3"/>
            </p:custDataLst>
          </p:nvPr>
        </p:nvSpPr>
        <p:spPr/>
        <p:txBody>
          <a:bodyPr/>
          <a:lstStyle>
            <a:lvl1pPr>
              <a:defRPr lang="es-ES" sz="1600" dirty="0">
                <a:solidFill>
                  <a:schemeClr val="accent6">
                    <a:lumMod val="75000"/>
                  </a:schemeClr>
                </a:solidFill>
                <a:latin typeface="Eras Demi ITC" pitchFamily="34" charset="0"/>
                <a:ea typeface="+mn-ea"/>
                <a:cs typeface="+mn-cs"/>
              </a:defRPr>
            </a:lvl1pPr>
          </a:lstStyle>
          <a:p>
            <a:endParaRPr lang="en-US" dirty="0">
              <a:solidFill>
                <a:srgbClr val="475A8D">
                  <a:lumMod val="75000"/>
                </a:srgbClr>
              </a:solidFill>
            </a:endParaRPr>
          </a:p>
        </p:txBody>
      </p:sp>
      <p:sp>
        <p:nvSpPr>
          <p:cNvPr id="5" name="Footer Placeholder 4"/>
          <p:cNvSpPr>
            <a:spLocks noGrp="1"/>
          </p:cNvSpPr>
          <p:nvPr>
            <p:ph type="ftr" sz="quarter" idx="11"/>
            <p:custDataLst>
              <p:tags r:id="rId4"/>
            </p:custDataLst>
          </p:nvPr>
        </p:nvSpPr>
        <p:spPr/>
        <p:txBody>
          <a:bodyPr/>
          <a:lstStyle>
            <a:lvl1pPr algn="ctr" rtl="0" fontAlgn="base">
              <a:spcBef>
                <a:spcPct val="0"/>
              </a:spcBef>
              <a:spcAft>
                <a:spcPct val="0"/>
              </a:spcAft>
              <a:defRPr lang="es-ES" sz="1600" kern="1200" dirty="0">
                <a:solidFill>
                  <a:schemeClr val="accent6">
                    <a:lumMod val="75000"/>
                  </a:schemeClr>
                </a:solidFill>
                <a:latin typeface="Eras Demi ITC" pitchFamily="34" charset="0"/>
                <a:ea typeface="+mn-ea"/>
                <a:cs typeface="+mn-cs"/>
              </a:defRPr>
            </a:lvl1pPr>
          </a:lstStyle>
          <a:p>
            <a:endParaRPr lang="en-US" dirty="0">
              <a:solidFill>
                <a:srgbClr val="475A8D">
                  <a:lumMod val="75000"/>
                </a:srgbClr>
              </a:solidFill>
            </a:endParaRPr>
          </a:p>
        </p:txBody>
      </p:sp>
      <p:sp>
        <p:nvSpPr>
          <p:cNvPr id="7" name="Slide Number Placeholder 6"/>
          <p:cNvSpPr>
            <a:spLocks noGrp="1" noChangeArrowheads="1"/>
          </p:cNvSpPr>
          <p:nvPr>
            <p:ph type="sldNum" sz="quarter" idx="4"/>
            <p:custDataLst>
              <p:tags r:id="rId5"/>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56077785"/>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3782658736"/>
      </p:ext>
    </p:extLst>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s-ES" dirty="0">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s-ES" dirty="0">
              <a:solidFill>
                <a:prstClr val="black"/>
              </a:solidFill>
            </a:endParaRPr>
          </a:p>
        </p:txBody>
      </p:sp>
      <p:sp>
        <p:nvSpPr>
          <p:cNvPr id="8" name="Rectangle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3627642504"/>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s-ES" dirty="0">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s-ES" dirty="0">
              <a:solidFill>
                <a:prstClr val="black"/>
              </a:solidFill>
            </a:endParaRPr>
          </a:p>
        </p:txBody>
      </p:sp>
      <p:sp>
        <p:nvSpPr>
          <p:cNvPr id="10" name="Rectangle 6"/>
          <p:cNvSpPr>
            <a:spLocks noGrp="1" noChangeArrowheads="1"/>
          </p:cNvSpPr>
          <p:nvPr>
            <p:ph type="sldNum" sz="quarter" idx="12"/>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354675383"/>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lvl1pPr>
              <a:defRPr/>
            </a:lvl1pPr>
          </a:lstStyle>
          <a:p>
            <a:endParaRPr lang="es-ES">
              <a:solidFill>
                <a:prstClr val="black"/>
              </a:solidFill>
            </a:endParaRPr>
          </a:p>
        </p:txBody>
      </p:sp>
      <p:sp>
        <p:nvSpPr>
          <p:cNvPr id="3" name="Footer Placeholder 2"/>
          <p:cNvSpPr>
            <a:spLocks noGrp="1"/>
          </p:cNvSpPr>
          <p:nvPr>
            <p:ph type="ftr" sz="quarter" idx="11"/>
            <p:custDataLst>
              <p:tags r:id="rId2"/>
            </p:custDataLst>
          </p:nvPr>
        </p:nvSpPr>
        <p:spPr/>
        <p:txBody>
          <a:bodyPr/>
          <a:lstStyle>
            <a:lvl1pPr>
              <a:defRPr/>
            </a:lvl1pPr>
          </a:lstStyle>
          <a:p>
            <a:endParaRPr lang="es-ES">
              <a:solidFill>
                <a:prstClr val="black"/>
              </a:solidFill>
            </a:endParaRPr>
          </a:p>
        </p:txBody>
      </p:sp>
      <p:sp>
        <p:nvSpPr>
          <p:cNvPr id="5" name="Rectangle 6"/>
          <p:cNvSpPr>
            <a:spLocks noGrp="1" noChangeArrowheads="1"/>
          </p:cNvSpPr>
          <p:nvPr>
            <p:ph type="sldNum" sz="quarter" idx="4"/>
            <p:custDataLst>
              <p:tags r:id="rId3"/>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a:solidFill>
                  <a:prstClr val="black">
                    <a:lumMod val="50000"/>
                    <a:lumOff val="50000"/>
                  </a:prstClr>
                </a:solidFill>
              </a:rPr>
              <a:pPr fontAlgn="base">
                <a:spcBef>
                  <a:spcPct val="0"/>
                </a:spcBef>
                <a:spcAft>
                  <a:spcPct val="0"/>
                </a:spcAft>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157736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stStyle>
          <a:p>
            <a:r>
              <a:rPr lang="en-US" dirty="0"/>
              <a:t>Click to edit Master title style</a:t>
            </a:r>
          </a:p>
        </p:txBody>
      </p:sp>
      <p:sp>
        <p:nvSpPr>
          <p:cNvPr id="3" name="Content Placeholder 2"/>
          <p:cNvSpPr>
            <a:spLocks noGrp="1"/>
          </p:cNvSpPr>
          <p:nvPr>
            <p:ph idx="1"/>
            <p:custDataLst>
              <p:tags r:id="rId2"/>
            </p:custDataLst>
          </p:nvPr>
        </p:nvSpPr>
        <p:spPr/>
        <p:txBody>
          <a:bodyPr/>
          <a:lstStyle>
            <a:lvl1pPr>
              <a:defRPr lang="en-US" sz="2000" dirty="0" smtClean="0">
                <a:solidFill>
                  <a:schemeClr val="accent6">
                    <a:lumMod val="75000"/>
                  </a:schemeClr>
                </a:solidFill>
                <a:latin typeface="Eras Demi ITC" pitchFamily="34" charset="0"/>
                <a:ea typeface="+mn-ea"/>
                <a:cs typeface="+mn-cs"/>
              </a:defRPr>
            </a:lvl1pPr>
            <a:lvl2pPr>
              <a:defRPr lang="en-US" sz="2000" dirty="0" smtClean="0">
                <a:solidFill>
                  <a:schemeClr val="accent6">
                    <a:lumMod val="75000"/>
                  </a:schemeClr>
                </a:solidFill>
                <a:latin typeface="Eras Demi ITC" pitchFamily="34" charset="0"/>
                <a:ea typeface="+mn-ea"/>
                <a:cs typeface="+mn-cs"/>
              </a:defRPr>
            </a:lvl2pPr>
            <a:lvl3pPr>
              <a:defRPr lang="en-US" sz="2000" dirty="0" smtClean="0">
                <a:solidFill>
                  <a:schemeClr val="accent6">
                    <a:lumMod val="75000"/>
                  </a:schemeClr>
                </a:solidFill>
                <a:latin typeface="Eras Demi ITC" pitchFamily="34" charset="0"/>
                <a:ea typeface="+mn-ea"/>
                <a:cs typeface="+mn-cs"/>
              </a:defRPr>
            </a:lvl3pPr>
            <a:lvl4pPr>
              <a:defRPr lang="en-US" sz="2000" dirty="0" smtClean="0">
                <a:solidFill>
                  <a:schemeClr val="accent6">
                    <a:lumMod val="75000"/>
                  </a:schemeClr>
                </a:solidFill>
                <a:latin typeface="Eras Demi ITC" pitchFamily="34" charset="0"/>
                <a:ea typeface="+mn-ea"/>
                <a:cs typeface="+mn-cs"/>
              </a:defRPr>
            </a:lvl4pPr>
            <a:lvl5pPr>
              <a:defRPr lang="en-US" sz="2000" dirty="0">
                <a:solidFill>
                  <a:schemeClr val="accent6">
                    <a:lumMod val="75000"/>
                  </a:schemeClr>
                </a:solidFill>
                <a:latin typeface="Eras Demi ITC"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custDataLst>
              <p:tags r:id="rId3"/>
            </p:custDataLst>
          </p:nvPr>
        </p:nvSpPr>
        <p:spPr/>
        <p:txBody>
          <a:bodyPr/>
          <a:lstStyle>
            <a:lvl1pPr>
              <a:defRPr lang="es-ES" sz="1600" dirty="0">
                <a:solidFill>
                  <a:schemeClr val="accent6">
                    <a:lumMod val="75000"/>
                  </a:schemeClr>
                </a:solidFill>
                <a:latin typeface="Eras Demi ITC" pitchFamily="34" charset="0"/>
                <a:ea typeface="+mn-ea"/>
                <a:cs typeface="+mn-cs"/>
              </a:defRPr>
            </a:lvl1pPr>
          </a:lstStyle>
          <a:p>
            <a:endParaRPr lang="en-US" dirty="0">
              <a:solidFill>
                <a:srgbClr val="475A8D">
                  <a:lumMod val="75000"/>
                </a:srgbClr>
              </a:solidFill>
            </a:endParaRPr>
          </a:p>
        </p:txBody>
      </p:sp>
      <p:sp>
        <p:nvSpPr>
          <p:cNvPr id="5" name="Footer Placeholder 4"/>
          <p:cNvSpPr>
            <a:spLocks noGrp="1"/>
          </p:cNvSpPr>
          <p:nvPr>
            <p:ph type="ftr" sz="quarter" idx="11"/>
            <p:custDataLst>
              <p:tags r:id="rId4"/>
            </p:custDataLst>
          </p:nvPr>
        </p:nvSpPr>
        <p:spPr/>
        <p:txBody>
          <a:bodyPr/>
          <a:lstStyle>
            <a:lvl1pPr algn="ctr" rtl="0" fontAlgn="base">
              <a:spcBef>
                <a:spcPct val="0"/>
              </a:spcBef>
              <a:spcAft>
                <a:spcPct val="0"/>
              </a:spcAft>
              <a:defRPr lang="es-ES" sz="1600" kern="1200" dirty="0">
                <a:solidFill>
                  <a:schemeClr val="accent6">
                    <a:lumMod val="75000"/>
                  </a:schemeClr>
                </a:solidFill>
                <a:latin typeface="Eras Demi ITC" pitchFamily="34" charset="0"/>
                <a:ea typeface="+mn-ea"/>
                <a:cs typeface="+mn-cs"/>
              </a:defRPr>
            </a:lvl1pPr>
          </a:lstStyle>
          <a:p>
            <a:endParaRPr lang="en-US" dirty="0">
              <a:solidFill>
                <a:srgbClr val="475A8D">
                  <a:lumMod val="75000"/>
                </a:srgbClr>
              </a:solidFill>
            </a:endParaRPr>
          </a:p>
        </p:txBody>
      </p:sp>
      <p:sp>
        <p:nvSpPr>
          <p:cNvPr id="7" name="Slide Number Placeholder 6"/>
          <p:cNvSpPr>
            <a:spLocks noGrp="1" noChangeArrowheads="1"/>
          </p:cNvSpPr>
          <p:nvPr>
            <p:ph type="sldNum" sz="quarter" idx="4"/>
            <p:custDataLst>
              <p:tags r:id="rId5"/>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252713545"/>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59336584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s-ES" dirty="0">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s-ES" dirty="0">
              <a:solidFill>
                <a:prstClr val="black"/>
              </a:solidFill>
            </a:endParaRPr>
          </a:p>
        </p:txBody>
      </p:sp>
      <p:sp>
        <p:nvSpPr>
          <p:cNvPr id="8" name="Rectangle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740604493"/>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s-ES" dirty="0">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s-ES" dirty="0">
              <a:solidFill>
                <a:prstClr val="black"/>
              </a:solidFill>
            </a:endParaRPr>
          </a:p>
        </p:txBody>
      </p:sp>
      <p:sp>
        <p:nvSpPr>
          <p:cNvPr id="10" name="Rectangle 6"/>
          <p:cNvSpPr>
            <a:spLocks noGrp="1" noChangeArrowheads="1"/>
          </p:cNvSpPr>
          <p:nvPr>
            <p:ph type="sldNum" sz="quarter" idx="12"/>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1894841391"/>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s-ES" dirty="0">
              <a:solidFill>
                <a:prstClr val="black"/>
              </a:solidFill>
            </a:endParaRPr>
          </a:p>
        </p:txBody>
      </p:sp>
      <p:sp>
        <p:nvSpPr>
          <p:cNvPr id="4" name="Footer Placeholder 3"/>
          <p:cNvSpPr>
            <a:spLocks noGrp="1"/>
          </p:cNvSpPr>
          <p:nvPr>
            <p:ph type="ftr" sz="quarter" idx="11"/>
          </p:nvPr>
        </p:nvSpPr>
        <p:spPr/>
        <p:txBody>
          <a:bodyPr/>
          <a:lstStyle>
            <a:lvl1pPr>
              <a:defRPr/>
            </a:lvl1pPr>
          </a:lstStyle>
          <a:p>
            <a:endParaRPr lang="es-ES" dirty="0">
              <a:solidFill>
                <a:prstClr val="black"/>
              </a:solidFill>
            </a:endParaRPr>
          </a:p>
        </p:txBody>
      </p:sp>
      <p:sp>
        <p:nvSpPr>
          <p:cNvPr id="6" name="Rectangle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709975112"/>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lvl1pPr>
              <a:defRPr/>
            </a:lvl1pPr>
          </a:lstStyle>
          <a:p>
            <a:endParaRPr lang="es-ES" dirty="0">
              <a:solidFill>
                <a:prstClr val="black"/>
              </a:solidFill>
            </a:endParaRPr>
          </a:p>
        </p:txBody>
      </p:sp>
      <p:sp>
        <p:nvSpPr>
          <p:cNvPr id="3" name="Footer Placeholder 2"/>
          <p:cNvSpPr>
            <a:spLocks noGrp="1"/>
          </p:cNvSpPr>
          <p:nvPr>
            <p:ph type="ftr" sz="quarter" idx="11"/>
            <p:custDataLst>
              <p:tags r:id="rId2"/>
            </p:custDataLst>
          </p:nvPr>
        </p:nvSpPr>
        <p:spPr/>
        <p:txBody>
          <a:bodyPr/>
          <a:lstStyle>
            <a:lvl1pPr>
              <a:defRPr/>
            </a:lvl1pPr>
          </a:lstStyle>
          <a:p>
            <a:endParaRPr lang="es-ES" dirty="0">
              <a:solidFill>
                <a:prstClr val="black"/>
              </a:solidFill>
            </a:endParaRPr>
          </a:p>
        </p:txBody>
      </p:sp>
      <p:sp>
        <p:nvSpPr>
          <p:cNvPr id="5" name="Rectangle 6"/>
          <p:cNvSpPr>
            <a:spLocks noGrp="1" noChangeArrowheads="1"/>
          </p:cNvSpPr>
          <p:nvPr>
            <p:ph type="sldNum" sz="quarter" idx="4"/>
            <p:custDataLst>
              <p:tags r:id="rId3"/>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47741578"/>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s-ES" dirty="0">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s-ES" dirty="0">
              <a:solidFill>
                <a:prstClr val="black"/>
              </a:solidFill>
            </a:endParaRPr>
          </a:p>
        </p:txBody>
      </p:sp>
      <p:sp>
        <p:nvSpPr>
          <p:cNvPr id="8" name="Rectangle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3816709058"/>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s-ES" dirty="0">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s-ES" dirty="0">
              <a:solidFill>
                <a:prstClr val="black"/>
              </a:solidFill>
            </a:endParaRPr>
          </a:p>
        </p:txBody>
      </p:sp>
      <p:sp>
        <p:nvSpPr>
          <p:cNvPr id="8" name="Rectangle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63880187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slideLayout" Target="../slideLayouts/slideLayout14.xml"/><Relationship Id="rId7" Type="http://schemas.openxmlformats.org/officeDocument/2006/relationships/theme" Target="../theme/theme2.xml"/><Relationship Id="rId12" Type="http://schemas.openxmlformats.org/officeDocument/2006/relationships/tags" Target="../tags/tag3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ags" Target="../tags/tag30.xml"/><Relationship Id="rId5" Type="http://schemas.openxmlformats.org/officeDocument/2006/relationships/slideLayout" Target="../slideLayouts/slideLayout16.xml"/><Relationship Id="rId10" Type="http://schemas.openxmlformats.org/officeDocument/2006/relationships/tags" Target="../tags/tag29.xml"/><Relationship Id="rId4" Type="http://schemas.openxmlformats.org/officeDocument/2006/relationships/slideLayout" Target="../slideLayouts/slideLayout15.xml"/><Relationship Id="rId9" Type="http://schemas.openxmlformats.org/officeDocument/2006/relationships/tags" Target="../tags/tag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custDataLst>
              <p:tags r:id="rId14"/>
            </p:custDataLst>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custDataLst>
              <p:tags r:id="rId15"/>
            </p:custDataLst>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j-lt"/>
              </a:defRPr>
            </a:lvl1pPr>
          </a:lstStyle>
          <a:p>
            <a:pPr fontAlgn="base">
              <a:spcBef>
                <a:spcPct val="0"/>
              </a:spcBef>
              <a:spcAft>
                <a:spcPct val="0"/>
              </a:spcAft>
            </a:pPr>
            <a:endParaRPr lang="es-ES" dirty="0">
              <a:solidFill>
                <a:prstClr val="black"/>
              </a:solidFill>
            </a:endParaRPr>
          </a:p>
        </p:txBody>
      </p:sp>
      <p:sp>
        <p:nvSpPr>
          <p:cNvPr id="1029" name="Rectangle 5"/>
          <p:cNvSpPr>
            <a:spLocks noGrp="1" noChangeArrowheads="1"/>
          </p:cNvSpPr>
          <p:nvPr>
            <p:ph type="ftr" sz="quarter" idx="3"/>
            <p:custDataLst>
              <p:tags r:id="rId16"/>
            </p:custDataLst>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j-lt"/>
              </a:defRPr>
            </a:lvl1pPr>
          </a:lstStyle>
          <a:p>
            <a:pPr fontAlgn="base">
              <a:spcBef>
                <a:spcPct val="0"/>
              </a:spcBef>
              <a:spcAft>
                <a:spcPct val="0"/>
              </a:spcAft>
            </a:pPr>
            <a:endParaRPr lang="es-ES" dirty="0">
              <a:solidFill>
                <a:prstClr val="black"/>
              </a:solidFill>
            </a:endParaRPr>
          </a:p>
        </p:txBody>
      </p:sp>
      <p:sp>
        <p:nvSpPr>
          <p:cNvPr id="7" name="Slide Number Placeholder 6"/>
          <p:cNvSpPr>
            <a:spLocks noGrp="1" noChangeArrowheads="1"/>
          </p:cNvSpPr>
          <p:nvPr>
            <p:ph type="sldNum" sz="quarter" idx="4"/>
            <p:custDataLst>
              <p:tags r:id="rId17"/>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000">
                <a:solidFill>
                  <a:schemeClr val="tx1">
                    <a:lumMod val="50000"/>
                    <a:lumOff val="50000"/>
                  </a:schemeClr>
                </a:solidFill>
                <a:latin typeface="+mj-lt"/>
              </a:defRPr>
            </a:lvl1pPr>
          </a:lstStyle>
          <a:p>
            <a:pPr fontAlgn="base">
              <a:spcBef>
                <a:spcPct val="0"/>
              </a:spcBef>
              <a:spcAft>
                <a:spcPct val="0"/>
              </a:spcAft>
            </a:pPr>
            <a:fld id="{D1C7D3AF-160E-4D12-BF31-4D5E44749C5D}" type="slidenum">
              <a:rPr lang="es-ES" smtClean="0"/>
              <a:pPr fontAlgn="base">
                <a:spcBef>
                  <a:spcPct val="0"/>
                </a:spcBef>
                <a:spcAft>
                  <a:spcPct val="0"/>
                </a:spcAft>
              </a:pPr>
              <a:t>‹#›</a:t>
            </a:fld>
            <a:endParaRPr lang="es-ES" dirty="0"/>
          </a:p>
        </p:txBody>
      </p:sp>
      <p:pic>
        <p:nvPicPr>
          <p:cNvPr id="9" name="Picture 8">
            <a:extLst>
              <a:ext uri="{FF2B5EF4-FFF2-40B4-BE49-F238E27FC236}">
                <a16:creationId xmlns:a16="http://schemas.microsoft.com/office/drawing/2014/main" id="{04A11A15-A6A3-4F4E-BDD6-CFCD49616BC7}"/>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6117431"/>
            <a:ext cx="604373" cy="731837"/>
          </a:xfrm>
          <a:prstGeom prst="rect">
            <a:avLst/>
          </a:prstGeom>
        </p:spPr>
      </p:pic>
    </p:spTree>
    <p:extLst>
      <p:ext uri="{BB962C8B-B14F-4D97-AF65-F5344CB8AC3E}">
        <p14:creationId xmlns:p14="http://schemas.microsoft.com/office/powerpoint/2010/main" val="3338487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p:transition>
  <p:hf hdr="0" ftr="0" dt="0"/>
  <p:txStyles>
    <p:titleStyle>
      <a:lvl1pPr algn="ctr" rtl="0" fontAlgn="base">
        <a:spcBef>
          <a:spcPct val="0"/>
        </a:spcBef>
        <a:spcAft>
          <a:spcPct val="0"/>
        </a:spcAft>
        <a:defRPr lang="es-ES" sz="4400" dirty="0" smtClean="0">
          <a:solidFill>
            <a:schemeClr val="accent6">
              <a:lumMod val="60000"/>
              <a:lumOff val="40000"/>
            </a:schemeClr>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1pPr>
      <a:lvl2pPr marL="742950" indent="-28575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2pPr>
      <a:lvl3pPr marL="11430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3pPr>
      <a:lvl4pPr marL="16002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4pPr>
      <a:lvl5pPr marL="20574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8"/>
            </p:custDataLst>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custDataLst>
              <p:tags r:id="rId9"/>
            </p:custDataLst>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custDataLst>
              <p:tags r:id="rId10"/>
            </p:custDataLst>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j-lt"/>
              </a:defRPr>
            </a:lvl1pPr>
          </a:lstStyle>
          <a:p>
            <a:pPr fontAlgn="base">
              <a:spcBef>
                <a:spcPct val="0"/>
              </a:spcBef>
              <a:spcAft>
                <a:spcPct val="0"/>
              </a:spcAft>
            </a:pPr>
            <a:endParaRPr lang="es-ES" dirty="0">
              <a:solidFill>
                <a:prstClr val="black"/>
              </a:solidFill>
            </a:endParaRPr>
          </a:p>
        </p:txBody>
      </p:sp>
      <p:sp>
        <p:nvSpPr>
          <p:cNvPr id="1029" name="Rectangle 5"/>
          <p:cNvSpPr>
            <a:spLocks noGrp="1" noChangeArrowheads="1"/>
          </p:cNvSpPr>
          <p:nvPr>
            <p:ph type="ftr" sz="quarter" idx="3"/>
            <p:custDataLst>
              <p:tags r:id="rId11"/>
            </p:custDataLst>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j-lt"/>
              </a:defRPr>
            </a:lvl1pPr>
          </a:lstStyle>
          <a:p>
            <a:pPr fontAlgn="base">
              <a:spcBef>
                <a:spcPct val="0"/>
              </a:spcBef>
              <a:spcAft>
                <a:spcPct val="0"/>
              </a:spcAft>
            </a:pPr>
            <a:endParaRPr lang="es-ES" dirty="0">
              <a:solidFill>
                <a:prstClr val="black"/>
              </a:solidFill>
            </a:endParaRPr>
          </a:p>
        </p:txBody>
      </p:sp>
      <p:sp>
        <p:nvSpPr>
          <p:cNvPr id="7" name="Slide Number Placeholder 6"/>
          <p:cNvSpPr>
            <a:spLocks noGrp="1" noChangeArrowheads="1"/>
          </p:cNvSpPr>
          <p:nvPr>
            <p:ph type="sldNum" sz="quarter" idx="4"/>
            <p:custDataLst>
              <p:tags r:id="rId12"/>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000">
                <a:solidFill>
                  <a:schemeClr val="tx1">
                    <a:lumMod val="50000"/>
                    <a:lumOff val="50000"/>
                  </a:schemeClr>
                </a:solidFill>
                <a:latin typeface="+mj-lt"/>
              </a:defRPr>
            </a:lvl1pPr>
          </a:lstStyle>
          <a:p>
            <a:pPr fontAlgn="base">
              <a:spcBef>
                <a:spcPct val="0"/>
              </a:spcBef>
              <a:spcAft>
                <a:spcPct val="0"/>
              </a:spcAft>
            </a:pPr>
            <a:fld id="{D1C7D3AF-160E-4D12-BF31-4D5E44749C5D}" type="slidenum">
              <a:rPr lang="es-ES" smtClean="0"/>
              <a:pPr fontAlgn="base">
                <a:spcBef>
                  <a:spcPct val="0"/>
                </a:spcBef>
                <a:spcAft>
                  <a:spcPct val="0"/>
                </a:spcAft>
              </a:pPr>
              <a:t>‹#›</a:t>
            </a:fld>
            <a:endParaRPr lang="es-ES" dirty="0"/>
          </a:p>
        </p:txBody>
      </p:sp>
    </p:spTree>
    <p:extLst>
      <p:ext uri="{BB962C8B-B14F-4D97-AF65-F5344CB8AC3E}">
        <p14:creationId xmlns:p14="http://schemas.microsoft.com/office/powerpoint/2010/main" val="24357251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ransition spd="slow">
    <p:push/>
  </p:transition>
  <p:hf hdr="0" ftr="0" dt="0"/>
  <p:txStyles>
    <p:titleStyle>
      <a:lvl1pPr algn="ctr" rtl="0" fontAlgn="base">
        <a:spcBef>
          <a:spcPct val="0"/>
        </a:spcBef>
        <a:spcAft>
          <a:spcPct val="0"/>
        </a:spcAft>
        <a:defRPr lang="es-ES" sz="4400" dirty="0" smtClean="0">
          <a:solidFill>
            <a:schemeClr val="accent6">
              <a:lumMod val="60000"/>
              <a:lumOff val="40000"/>
            </a:schemeClr>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1pPr>
      <a:lvl2pPr marL="742950" indent="-28575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2pPr>
      <a:lvl3pPr marL="11430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3pPr>
      <a:lvl4pPr marL="16002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4pPr>
      <a:lvl5pPr marL="20574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16.emf"/><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notesSlide" Target="../notesSlides/notesSlide9.xml"/><Relationship Id="rId5" Type="http://schemas.openxmlformats.org/officeDocument/2006/relationships/slideLayout" Target="../slideLayouts/slideLayout13.xml"/><Relationship Id="rId4" Type="http://schemas.openxmlformats.org/officeDocument/2006/relationships/tags" Target="../tags/tag82.xml"/></Relationships>
</file>

<file path=ppt/slides/_rels/slide11.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notesSlide" Target="../notesSlides/notesSlide10.xml"/><Relationship Id="rId5" Type="http://schemas.openxmlformats.org/officeDocument/2006/relationships/slideLayout" Target="../slideLayouts/slideLayout13.xml"/><Relationship Id="rId4" Type="http://schemas.openxmlformats.org/officeDocument/2006/relationships/tags" Target="../tags/tag86.xml"/></Relationships>
</file>

<file path=ppt/slides/_rels/slide12.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slideLayout" Target="../slideLayouts/slideLayout13.xml"/><Relationship Id="rId4" Type="http://schemas.openxmlformats.org/officeDocument/2006/relationships/tags" Target="../tags/tag90.xml"/></Relationships>
</file>

<file path=ppt/slides/_rels/slide13.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notesSlide" Target="../notesSlides/notesSlide11.xml"/><Relationship Id="rId5" Type="http://schemas.openxmlformats.org/officeDocument/2006/relationships/slideLayout" Target="../slideLayouts/slideLayout13.xml"/><Relationship Id="rId4" Type="http://schemas.openxmlformats.org/officeDocument/2006/relationships/tags" Target="../tags/tag94.xml"/></Relationships>
</file>

<file path=ppt/slides/_rels/slide14.xml.rels><?xml version="1.0" encoding="UTF-8" standalone="yes"?>
<Relationships xmlns="http://schemas.openxmlformats.org/package/2006/relationships"><Relationship Id="rId3" Type="http://schemas.openxmlformats.org/officeDocument/2006/relationships/tags" Target="../tags/tag97.xml"/><Relationship Id="rId7" Type="http://schemas.openxmlformats.org/officeDocument/2006/relationships/image" Target="../media/image17.png"/><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notesSlide" Target="../notesSlides/notesSlide12.xml"/><Relationship Id="rId5" Type="http://schemas.openxmlformats.org/officeDocument/2006/relationships/slideLayout" Target="../slideLayouts/slideLayout13.xml"/><Relationship Id="rId4" Type="http://schemas.openxmlformats.org/officeDocument/2006/relationships/tags" Target="../tags/tag98.xml"/></Relationships>
</file>

<file path=ppt/slides/_rels/slide15.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notesSlide" Target="../notesSlides/notesSlide13.xml"/><Relationship Id="rId4"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notesSlide" Target="../notesSlides/notesSlide14.xml"/><Relationship Id="rId5" Type="http://schemas.openxmlformats.org/officeDocument/2006/relationships/slideLayout" Target="../slideLayouts/slideLayout13.xml"/><Relationship Id="rId4" Type="http://schemas.openxmlformats.org/officeDocument/2006/relationships/tags" Target="../tags/tag111.xml"/></Relationships>
</file>

<file path=ppt/slides/_rels/slide19.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notesSlide" Target="../notesSlides/notesSlide15.xml"/><Relationship Id="rId5" Type="http://schemas.openxmlformats.org/officeDocument/2006/relationships/slideLayout" Target="../slideLayouts/slideLayout13.xml"/><Relationship Id="rId4" Type="http://schemas.openxmlformats.org/officeDocument/2006/relationships/tags" Target="../tags/tag115.xml"/></Relationships>
</file>

<file path=ppt/slides/_rels/slide2.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notesSlide" Target="../notesSlides/notesSlide1.xml"/><Relationship Id="rId4"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notesSlide" Target="../notesSlides/notesSlide16.xml"/><Relationship Id="rId5" Type="http://schemas.openxmlformats.org/officeDocument/2006/relationships/slideLayout" Target="../slideLayouts/slideLayout13.xml"/><Relationship Id="rId4" Type="http://schemas.openxmlformats.org/officeDocument/2006/relationships/tags" Target="../tags/tag119.xml"/></Relationships>
</file>

<file path=ppt/slides/_rels/slide21.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notesSlide" Target="../notesSlides/notesSlide17.xml"/><Relationship Id="rId5" Type="http://schemas.openxmlformats.org/officeDocument/2006/relationships/slideLayout" Target="../slideLayouts/slideLayout13.xml"/><Relationship Id="rId4" Type="http://schemas.openxmlformats.org/officeDocument/2006/relationships/tags" Target="../tags/tag123.xml"/></Relationships>
</file>

<file path=ppt/slides/_rels/slide22.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notesSlide" Target="../notesSlides/notesSlide18.xml"/><Relationship Id="rId5" Type="http://schemas.openxmlformats.org/officeDocument/2006/relationships/slideLayout" Target="../slideLayouts/slideLayout13.xml"/><Relationship Id="rId4" Type="http://schemas.openxmlformats.org/officeDocument/2006/relationships/tags" Target="../tags/tag127.xml"/></Relationships>
</file>

<file path=ppt/slides/_rels/slide23.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notesSlide" Target="../notesSlides/notesSlide19.xml"/><Relationship Id="rId5" Type="http://schemas.openxmlformats.org/officeDocument/2006/relationships/slideLayout" Target="../slideLayouts/slideLayout17.xml"/><Relationship Id="rId4" Type="http://schemas.openxmlformats.org/officeDocument/2006/relationships/tags" Target="../tags/tag131.xml"/></Relationships>
</file>

<file path=ppt/slides/_rels/slide24.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135.xml"/></Relationships>
</file>

<file path=ppt/slides/_rels/slide3.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tags" Target="../tags/tag54.xml"/></Relationships>
</file>

<file path=ppt/slides/_rels/slide4.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3.xml"/><Relationship Id="rId5" Type="http://schemas.openxmlformats.org/officeDocument/2006/relationships/slideLayout" Target="../slideLayouts/slideLayout13.xml"/><Relationship Id="rId4" Type="http://schemas.openxmlformats.org/officeDocument/2006/relationships/tags" Target="../tags/tag58.xml"/></Relationships>
</file>

<file path=ppt/slides/_rels/slide5.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4.xml"/><Relationship Id="rId5" Type="http://schemas.openxmlformats.org/officeDocument/2006/relationships/slideLayout" Target="../slideLayouts/slideLayout13.xml"/><Relationship Id="rId4" Type="http://schemas.openxmlformats.org/officeDocument/2006/relationships/tags" Target="../tags/tag62.xml"/></Relationships>
</file>

<file path=ppt/slides/_rels/slide6.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11.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notesSlide" Target="../notesSlides/notesSlide5.xml"/><Relationship Id="rId5" Type="http://schemas.openxmlformats.org/officeDocument/2006/relationships/slideLayout" Target="../slideLayouts/slideLayout13.xml"/><Relationship Id="rId4" Type="http://schemas.openxmlformats.org/officeDocument/2006/relationships/tags" Target="../tags/tag66.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69.xml"/><Relationship Id="rId7" Type="http://schemas.openxmlformats.org/officeDocument/2006/relationships/image" Target="../media/image12.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notesSlide" Target="../notesSlides/notesSlide6.xml"/><Relationship Id="rId5" Type="http://schemas.openxmlformats.org/officeDocument/2006/relationships/slideLayout" Target="../slideLayouts/slideLayout13.xml"/><Relationship Id="rId4" Type="http://schemas.openxmlformats.org/officeDocument/2006/relationships/tags" Target="../tags/tag70.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73.xml"/><Relationship Id="rId7" Type="http://schemas.openxmlformats.org/officeDocument/2006/relationships/image" Target="../media/image14.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notesSlide" Target="../notesSlides/notesSlide7.xml"/><Relationship Id="rId5" Type="http://schemas.openxmlformats.org/officeDocument/2006/relationships/slideLayout" Target="../slideLayouts/slideLayout13.xml"/><Relationship Id="rId4" Type="http://schemas.openxmlformats.org/officeDocument/2006/relationships/tags" Target="../tags/tag74.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tags" Target="../tags/tag77.xml"/><Relationship Id="rId7" Type="http://schemas.openxmlformats.org/officeDocument/2006/relationships/diagramData" Target="../diagrams/data1.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notesSlide" Target="../notesSlides/notesSlide8.xml"/><Relationship Id="rId11" Type="http://schemas.microsoft.com/office/2007/relationships/diagramDrawing" Target="../diagrams/drawing1.xml"/><Relationship Id="rId5" Type="http://schemas.openxmlformats.org/officeDocument/2006/relationships/slideLayout" Target="../slideLayouts/slideLayout13.xml"/><Relationship Id="rId10" Type="http://schemas.openxmlformats.org/officeDocument/2006/relationships/diagramColors" Target="../diagrams/colors1.xml"/><Relationship Id="rId4" Type="http://schemas.openxmlformats.org/officeDocument/2006/relationships/tags" Target="../tags/tag78.xml"/><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A4E81-4A2D-044E-8148-0904898C60CE}"/>
              </a:ext>
            </a:extLst>
          </p:cNvPr>
          <p:cNvSpPr>
            <a:spLocks noGrp="1"/>
          </p:cNvSpPr>
          <p:nvPr>
            <p:ph type="ctrTitle"/>
          </p:nvPr>
        </p:nvSpPr>
        <p:spPr/>
        <p:txBody>
          <a:bodyPr>
            <a:noAutofit/>
          </a:bodyPr>
          <a:lstStyle/>
          <a:p>
            <a:br>
              <a:rPr lang="es-ES" dirty="0">
                <a:solidFill>
                  <a:schemeClr val="accent1"/>
                </a:solidFill>
                <a:ea typeface="Open Sans" panose="020B0606030504020204" pitchFamily="34" charset="0"/>
                <a:cs typeface="Open Sans" panose="020B0606030504020204" pitchFamily="34" charset="0"/>
              </a:rPr>
            </a:br>
            <a:r>
              <a:rPr lang="en-US" b="1" dirty="0">
                <a:solidFill>
                  <a:srgbClr val="0070C0"/>
                </a:solidFill>
                <a:ea typeface="Open Sans" panose="020B0606030504020204" pitchFamily="34" charset="0"/>
                <a:cs typeface="Open Sans" panose="020B0606030504020204" pitchFamily="34" charset="0"/>
              </a:rPr>
              <a:t>ASSOCIATION RULES</a:t>
            </a:r>
            <a:br>
              <a:rPr lang="en-US" b="1" dirty="0">
                <a:solidFill>
                  <a:srgbClr val="0070C0"/>
                </a:solidFill>
                <a:ea typeface="Open Sans" panose="020B0606030504020204" pitchFamily="34" charset="0"/>
                <a:cs typeface="Open Sans" panose="020B0606030504020204" pitchFamily="34" charset="0"/>
              </a:rPr>
            </a:br>
            <a:r>
              <a:rPr lang="en-US" b="1" dirty="0">
                <a:solidFill>
                  <a:srgbClr val="0070C0"/>
                </a:solidFill>
                <a:ea typeface="Open Sans" panose="020B0606030504020204" pitchFamily="34" charset="0"/>
                <a:cs typeface="Open Sans" panose="020B0606030504020204" pitchFamily="34" charset="0"/>
              </a:rPr>
              <a:t>MARKET BASKET ANALYSIS USING PYTHON</a:t>
            </a:r>
          </a:p>
        </p:txBody>
      </p:sp>
      <p:grpSp>
        <p:nvGrpSpPr>
          <p:cNvPr id="3" name="object 21">
            <a:extLst>
              <a:ext uri="{FF2B5EF4-FFF2-40B4-BE49-F238E27FC236}">
                <a16:creationId xmlns:a16="http://schemas.microsoft.com/office/drawing/2014/main" id="{62A0760A-F9D6-9941-BB35-5F12AE507534}"/>
              </a:ext>
            </a:extLst>
          </p:cNvPr>
          <p:cNvGrpSpPr/>
          <p:nvPr/>
        </p:nvGrpSpPr>
        <p:grpSpPr>
          <a:xfrm>
            <a:off x="7164288" y="5949280"/>
            <a:ext cx="1513252" cy="401246"/>
            <a:chOff x="12227495" y="8878099"/>
            <a:chExt cx="2912110" cy="772160"/>
          </a:xfrm>
        </p:grpSpPr>
        <p:sp>
          <p:nvSpPr>
            <p:cNvPr id="5" name="object 22">
              <a:extLst>
                <a:ext uri="{FF2B5EF4-FFF2-40B4-BE49-F238E27FC236}">
                  <a16:creationId xmlns:a16="http://schemas.microsoft.com/office/drawing/2014/main" id="{26AD4541-040A-9449-9C79-0444185A7582}"/>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9234815C-41FC-184D-847F-50AB7CA2BEF0}"/>
                </a:ext>
              </a:extLst>
            </p:cNvPr>
            <p:cNvPicPr/>
            <p:nvPr/>
          </p:nvPicPr>
          <p:blipFill>
            <a:blip r:embed="rId2"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EE89EA51-B3A9-E143-9FA1-18CF3B3EF046}"/>
                </a:ext>
              </a:extLst>
            </p:cNvPr>
            <p:cNvPicPr/>
            <p:nvPr/>
          </p:nvPicPr>
          <p:blipFill>
            <a:blip r:embed="rId3"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5D0F0253-7232-B147-BC2D-3E3B553E2D50}"/>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66C2E180-15E2-1948-BF90-31335FF4A90C}"/>
                </a:ext>
              </a:extLst>
            </p:cNvPr>
            <p:cNvPicPr/>
            <p:nvPr/>
          </p:nvPicPr>
          <p:blipFill>
            <a:blip r:embed="rId4"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C7BFCC43-4AD2-FA45-9C20-3BA3CE1F52C6}"/>
                </a:ext>
              </a:extLst>
            </p:cNvPr>
            <p:cNvPicPr/>
            <p:nvPr/>
          </p:nvPicPr>
          <p:blipFill>
            <a:blip r:embed="rId5"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C7D692D4-A1C5-5141-9CDC-91BE749486D0}"/>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0DF853D8-4003-B24B-A6CC-36B6130E8C5A}"/>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8483863D-7F21-4548-857B-E7798AA17810}"/>
                </a:ext>
              </a:extLst>
            </p:cNvPr>
            <p:cNvPicPr/>
            <p:nvPr/>
          </p:nvPicPr>
          <p:blipFill>
            <a:blip r:embed="rId6"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178C77E6-8F2F-6447-90F8-3AB2B15DCA2C}"/>
                </a:ext>
              </a:extLst>
            </p:cNvPr>
            <p:cNvPicPr/>
            <p:nvPr/>
          </p:nvPicPr>
          <p:blipFill>
            <a:blip r:embed="rId7"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0BFF945E-7311-4946-AFAC-DEAEAFCA9FB4}"/>
                </a:ext>
              </a:extLst>
            </p:cNvPr>
            <p:cNvPicPr/>
            <p:nvPr/>
          </p:nvPicPr>
          <p:blipFill>
            <a:blip r:embed="rId8"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885AE0CB-A8C8-FC40-AEA5-97837D557FB5}"/>
                </a:ext>
              </a:extLst>
            </p:cNvPr>
            <p:cNvPicPr/>
            <p:nvPr/>
          </p:nvPicPr>
          <p:blipFill>
            <a:blip r:embed="rId9"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A78CA5D1-8593-BB41-8953-808A4E8CEC97}"/>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8" name="object 35">
              <a:extLst>
                <a:ext uri="{FF2B5EF4-FFF2-40B4-BE49-F238E27FC236}">
                  <a16:creationId xmlns:a16="http://schemas.microsoft.com/office/drawing/2014/main" id="{B8773BC2-C467-764E-BE7B-BC68ADB790BA}"/>
                </a:ext>
              </a:extLst>
            </p:cNvPr>
            <p:cNvPicPr/>
            <p:nvPr/>
          </p:nvPicPr>
          <p:blipFill>
            <a:blip r:embed="rId10"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4232090793"/>
      </p:ext>
    </p:extLst>
  </p:cSld>
  <p:clrMapOvr>
    <a:masterClrMapping/>
  </p:clrMapOvr>
  <mc:AlternateContent xmlns:mc="http://schemas.openxmlformats.org/markup-compatibility/2006" xmlns:p14="http://schemas.microsoft.com/office/powerpoint/2010/main">
    <mc:Choice Requires="p14">
      <p:transition spd="med" p14:dur="700" advTm="6669">
        <p:fade/>
      </p:transition>
    </mc:Choice>
    <mc:Fallback xmlns="">
      <p:transition spd="med" advTm="666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sz="3200" b="1" dirty="0">
                <a:solidFill>
                  <a:schemeClr val="accent1"/>
                </a:solidFill>
                <a:latin typeface="+mj-lt"/>
              </a:rPr>
              <a:t>Data Snapshot</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brima"/>
                <a:ea typeface="+mn-e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brima"/>
                <a:ea typeface="+mn-e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brima"/>
                <a:ea typeface="+mn-ea"/>
                <a:cs typeface="Arial"/>
              </a:endParaRPr>
            </a:p>
          </p:txBody>
        </p:sp>
      </p:grpSp>
      <p:sp>
        <p:nvSpPr>
          <p:cNvPr id="25" name="TextBox 24"/>
          <p:cNvSpPr txBox="1"/>
          <p:nvPr/>
        </p:nvSpPr>
        <p:spPr>
          <a:xfrm>
            <a:off x="3736320" y="1196752"/>
            <a:ext cx="16770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black">
                    <a:lumMod val="75000"/>
                    <a:lumOff val="25000"/>
                  </a:prstClr>
                </a:solidFill>
                <a:latin typeface="Ebrima"/>
                <a:cs typeface="Arial"/>
              </a:rPr>
              <a:t>ONLINE RETAIL</a:t>
            </a:r>
            <a:endParaRPr kumimoji="0" lang="en-US" sz="1600" b="1" i="0" u="none" strike="noStrike" kern="1200" cap="none" spc="0" normalizeH="0" baseline="0" noProof="0" dirty="0">
              <a:ln>
                <a:noFill/>
              </a:ln>
              <a:solidFill>
                <a:prstClr val="black">
                  <a:lumMod val="75000"/>
                  <a:lumOff val="25000"/>
                </a:prstClr>
              </a:solidFill>
              <a:effectLst/>
              <a:uLnTx/>
              <a:uFillTx/>
              <a:latin typeface="Ebrima"/>
              <a:ea typeface="+mn-ea"/>
              <a:cs typeface="Arial"/>
            </a:endParaRPr>
          </a:p>
        </p:txBody>
      </p:sp>
      <p:sp>
        <p:nvSpPr>
          <p:cNvPr id="2" name="Slide Number Placeholder 1"/>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lang="en-US" smtClean="0">
                <a:solidFill>
                  <a:prstClr val="black">
                    <a:lumMod val="50000"/>
                    <a:lumOff val="50000"/>
                  </a:prstClr>
                </a:solidFill>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prstClr val="black">
                  <a:lumMod val="50000"/>
                  <a:lumOff val="50000"/>
                </a:prstClr>
              </a:solidFill>
              <a:effectLst/>
              <a:uLnTx/>
              <a:uFillTx/>
              <a:latin typeface="Ebrima"/>
              <a:ea typeface="+mn-ea"/>
              <a:cs typeface="Arial"/>
            </a:endParaRPr>
          </a:p>
        </p:txBody>
      </p:sp>
      <p:sp>
        <p:nvSpPr>
          <p:cNvPr id="20" name="Left Brace 19">
            <a:extLst>
              <a:ext uri="{FF2B5EF4-FFF2-40B4-BE49-F238E27FC236}">
                <a16:creationId xmlns:a16="http://schemas.microsoft.com/office/drawing/2014/main" id="{17F6C108-FB54-4B52-BA07-96A0E668998B}"/>
              </a:ext>
            </a:extLst>
          </p:cNvPr>
          <p:cNvSpPr/>
          <p:nvPr/>
        </p:nvSpPr>
        <p:spPr>
          <a:xfrm>
            <a:off x="467544" y="2149801"/>
            <a:ext cx="343188" cy="28605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1" name="TextBox 20">
            <a:extLst>
              <a:ext uri="{FF2B5EF4-FFF2-40B4-BE49-F238E27FC236}">
                <a16:creationId xmlns:a16="http://schemas.microsoft.com/office/drawing/2014/main" id="{D002C815-B307-4955-A570-9E85BA7108BA}"/>
              </a:ext>
            </a:extLst>
          </p:cNvPr>
          <p:cNvSpPr txBox="1"/>
          <p:nvPr/>
        </p:nvSpPr>
        <p:spPr>
          <a:xfrm rot="16200000">
            <a:off x="-546721" y="3410812"/>
            <a:ext cx="1562778" cy="338554"/>
          </a:xfrm>
          <a:prstGeom prst="rect">
            <a:avLst/>
          </a:prstGeom>
          <a:noFill/>
        </p:spPr>
        <p:txBody>
          <a:bodyPr wrap="square" rtlCol="0">
            <a:spAutoFit/>
          </a:bodyPr>
          <a:lstStyle/>
          <a:p>
            <a:pPr algn="ctr"/>
            <a:r>
              <a:rPr lang="en-US" sz="1600" dirty="0">
                <a:solidFill>
                  <a:prstClr val="black"/>
                </a:solidFill>
                <a:latin typeface="Eras Demi ITC" pitchFamily="34" charset="0"/>
              </a:rPr>
              <a:t>Observations</a:t>
            </a:r>
          </a:p>
        </p:txBody>
      </p:sp>
      <p:sp>
        <p:nvSpPr>
          <p:cNvPr id="22" name="Left Brace 21">
            <a:extLst>
              <a:ext uri="{FF2B5EF4-FFF2-40B4-BE49-F238E27FC236}">
                <a16:creationId xmlns:a16="http://schemas.microsoft.com/office/drawing/2014/main" id="{AD218A4E-E2E0-4CB8-8A8A-15C5C5DFA3A4}"/>
              </a:ext>
            </a:extLst>
          </p:cNvPr>
          <p:cNvSpPr/>
          <p:nvPr/>
        </p:nvSpPr>
        <p:spPr>
          <a:xfrm rot="5400000">
            <a:off x="4501403" y="-1665212"/>
            <a:ext cx="133952" cy="67759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3" name="TextBox 22">
            <a:extLst>
              <a:ext uri="{FF2B5EF4-FFF2-40B4-BE49-F238E27FC236}">
                <a16:creationId xmlns:a16="http://schemas.microsoft.com/office/drawing/2014/main" id="{B2D81C1F-5DA5-41CC-A13B-FC4C89598322}"/>
              </a:ext>
            </a:extLst>
          </p:cNvPr>
          <p:cNvSpPr txBox="1"/>
          <p:nvPr/>
        </p:nvSpPr>
        <p:spPr>
          <a:xfrm>
            <a:off x="2579763" y="1412776"/>
            <a:ext cx="4003861" cy="198382"/>
          </a:xfrm>
          <a:prstGeom prst="rect">
            <a:avLst/>
          </a:prstGeom>
          <a:noFill/>
        </p:spPr>
        <p:txBody>
          <a:bodyPr wrap="square" rtlCol="0">
            <a:spAutoFit/>
          </a:bodyPr>
          <a:lstStyle/>
          <a:p>
            <a:pPr algn="ctr"/>
            <a:r>
              <a:rPr lang="en-US" sz="1600" dirty="0">
                <a:solidFill>
                  <a:prstClr val="black"/>
                </a:solidFill>
                <a:latin typeface="Eras Demi ITC" pitchFamily="34" charset="0"/>
              </a:rPr>
              <a:t>Variables</a:t>
            </a:r>
          </a:p>
        </p:txBody>
      </p:sp>
      <p:pic>
        <p:nvPicPr>
          <p:cNvPr id="6" name="Picture 5">
            <a:extLst>
              <a:ext uri="{FF2B5EF4-FFF2-40B4-BE49-F238E27FC236}">
                <a16:creationId xmlns:a16="http://schemas.microsoft.com/office/drawing/2014/main" id="{448F210D-1350-4121-A609-304FC7D844E8}"/>
              </a:ext>
            </a:extLst>
          </p:cNvPr>
          <p:cNvPicPr>
            <a:picLocks noChangeAspect="1"/>
          </p:cNvPicPr>
          <p:nvPr/>
        </p:nvPicPr>
        <p:blipFill>
          <a:blip r:embed="rId7"/>
          <a:stretch>
            <a:fillRect/>
          </a:stretch>
        </p:blipFill>
        <p:spPr>
          <a:xfrm>
            <a:off x="874331" y="1916831"/>
            <a:ext cx="7370078" cy="3285359"/>
          </a:xfrm>
          <a:prstGeom prst="rect">
            <a:avLst/>
          </a:prstGeom>
        </p:spPr>
      </p:pic>
      <p:graphicFrame>
        <p:nvGraphicFramePr>
          <p:cNvPr id="24" name="Table 23">
            <a:extLst>
              <a:ext uri="{FF2B5EF4-FFF2-40B4-BE49-F238E27FC236}">
                <a16:creationId xmlns:a16="http://schemas.microsoft.com/office/drawing/2014/main" id="{54DB7DD8-94F0-4DB3-AEFA-69034AD7D5D6}"/>
              </a:ext>
            </a:extLst>
          </p:cNvPr>
          <p:cNvGraphicFramePr>
            <a:graphicFrameLocks noGrp="1"/>
          </p:cNvGraphicFramePr>
          <p:nvPr>
            <p:extLst>
              <p:ext uri="{D42A27DB-BD31-4B8C-83A1-F6EECF244321}">
                <p14:modId xmlns:p14="http://schemas.microsoft.com/office/powerpoint/2010/main" val="3344113696"/>
              </p:ext>
            </p:extLst>
          </p:nvPr>
        </p:nvGraphicFramePr>
        <p:xfrm>
          <a:off x="755576" y="2708920"/>
          <a:ext cx="7560678" cy="4087639"/>
        </p:xfrm>
        <a:graphic>
          <a:graphicData uri="http://schemas.openxmlformats.org/drawingml/2006/table">
            <a:tbl>
              <a:tblPr/>
              <a:tblGrid>
                <a:gridCol w="1102196">
                  <a:extLst>
                    <a:ext uri="{9D8B030D-6E8A-4147-A177-3AD203B41FA5}">
                      <a16:colId xmlns:a16="http://schemas.microsoft.com/office/drawing/2014/main" val="3024987749"/>
                    </a:ext>
                  </a:extLst>
                </a:gridCol>
                <a:gridCol w="1875392">
                  <a:extLst>
                    <a:ext uri="{9D8B030D-6E8A-4147-A177-3AD203B41FA5}">
                      <a16:colId xmlns:a16="http://schemas.microsoft.com/office/drawing/2014/main" val="1984764944"/>
                    </a:ext>
                  </a:extLst>
                </a:gridCol>
                <a:gridCol w="1080120">
                  <a:extLst>
                    <a:ext uri="{9D8B030D-6E8A-4147-A177-3AD203B41FA5}">
                      <a16:colId xmlns:a16="http://schemas.microsoft.com/office/drawing/2014/main" val="1807831983"/>
                    </a:ext>
                  </a:extLst>
                </a:gridCol>
                <a:gridCol w="1613890">
                  <a:extLst>
                    <a:ext uri="{9D8B030D-6E8A-4147-A177-3AD203B41FA5}">
                      <a16:colId xmlns:a16="http://schemas.microsoft.com/office/drawing/2014/main" val="1143604494"/>
                    </a:ext>
                  </a:extLst>
                </a:gridCol>
                <a:gridCol w="1889080">
                  <a:extLst>
                    <a:ext uri="{9D8B030D-6E8A-4147-A177-3AD203B41FA5}">
                      <a16:colId xmlns:a16="http://schemas.microsoft.com/office/drawing/2014/main" val="4058383001"/>
                    </a:ext>
                  </a:extLst>
                </a:gridCol>
              </a:tblGrid>
              <a:tr h="46296">
                <a:tc>
                  <a:txBody>
                    <a:bodyPr/>
                    <a:lstStyle/>
                    <a:p>
                      <a:pPr algn="ctr" fontAlgn="ctr"/>
                      <a:r>
                        <a:rPr lang="en-IN" sz="1600" b="1" i="0" u="none" strike="noStrike" dirty="0">
                          <a:solidFill>
                            <a:srgbClr val="FFFFFF"/>
                          </a:solidFill>
                          <a:effectLst/>
                          <a:latin typeface="+mj-lt"/>
                        </a:rPr>
                        <a:t>Column</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Description</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Type</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Measurement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Possible Values</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extLst>
                  <a:ext uri="{0D108BD9-81ED-4DB2-BD59-A6C34878D82A}">
                    <a16:rowId xmlns:a16="http://schemas.microsoft.com/office/drawing/2014/main" val="3030707698"/>
                  </a:ext>
                </a:extLst>
              </a:tr>
              <a:tr h="225748">
                <a:tc>
                  <a:txBody>
                    <a:bodyPr/>
                    <a:lstStyle/>
                    <a:p>
                      <a:pPr algn="ctr" fontAlgn="ctr"/>
                      <a:r>
                        <a:rPr lang="en-US" sz="1600" b="0" i="0" u="none" strike="noStrike" dirty="0">
                          <a:solidFill>
                            <a:srgbClr val="000000"/>
                          </a:solidFill>
                          <a:effectLst/>
                          <a:latin typeface="+mj-lt"/>
                        </a:rPr>
                        <a:t>I</a:t>
                      </a:r>
                      <a:r>
                        <a:rPr lang="en-IN" sz="1600" b="0" i="0" u="none" strike="noStrike" dirty="0">
                          <a:solidFill>
                            <a:srgbClr val="000000"/>
                          </a:solidFill>
                          <a:effectLst/>
                          <a:latin typeface="+mj-lt"/>
                        </a:rPr>
                        <a:t>nvoiceNo</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Invoice Number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Numeric</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714886023"/>
                  </a:ext>
                </a:extLst>
              </a:tr>
              <a:tr h="444656">
                <a:tc>
                  <a:txBody>
                    <a:bodyPr/>
                    <a:lstStyle/>
                    <a:p>
                      <a:pPr algn="ctr" fontAlgn="ctr"/>
                      <a:r>
                        <a:rPr lang="en-US" sz="1600" b="0" i="0" u="none" strike="noStrike" dirty="0">
                          <a:solidFill>
                            <a:srgbClr val="000000"/>
                          </a:solidFill>
                          <a:effectLst/>
                          <a:latin typeface="+mj-lt"/>
                        </a:rPr>
                        <a:t>S</a:t>
                      </a:r>
                      <a:r>
                        <a:rPr lang="en-IN" sz="1600" b="0" i="0" u="none" strike="noStrike" dirty="0">
                          <a:solidFill>
                            <a:srgbClr val="000000"/>
                          </a:solidFill>
                          <a:effectLst/>
                          <a:latin typeface="+mj-lt"/>
                        </a:rPr>
                        <a:t>tockCode</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Stock Code</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Categorical</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911699614"/>
                  </a:ext>
                </a:extLst>
              </a:tr>
              <a:tr h="663563">
                <a:tc>
                  <a:txBody>
                    <a:bodyPr/>
                    <a:lstStyle/>
                    <a:p>
                      <a:pPr algn="ctr" fontAlgn="ctr"/>
                      <a:r>
                        <a:rPr lang="en-US" sz="1600" b="0" i="0" u="none" strike="noStrike" dirty="0">
                          <a:solidFill>
                            <a:srgbClr val="000000"/>
                          </a:solidFill>
                          <a:effectLst/>
                          <a:latin typeface="+mj-lt"/>
                        </a:rPr>
                        <a:t>D</a:t>
                      </a:r>
                      <a:r>
                        <a:rPr lang="en-IN" sz="1600" b="0" i="0" u="none" strike="noStrike" dirty="0">
                          <a:solidFill>
                            <a:srgbClr val="000000"/>
                          </a:solidFill>
                          <a:effectLst/>
                          <a:latin typeface="+mj-lt"/>
                        </a:rPr>
                        <a:t>escription</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Product Description</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mn-lt"/>
                          <a:ea typeface="+mn-ea"/>
                          <a:cs typeface="+mn-cs"/>
                        </a:rPr>
                        <a:t>Character</a:t>
                      </a:r>
                      <a:endParaRPr lang="en-IN" sz="1600" b="0" i="0" u="none" strike="noStrike" kern="1200" dirty="0">
                        <a:solidFill>
                          <a:srgbClr val="000000"/>
                        </a:solidFill>
                        <a:effectLst/>
                        <a:latin typeface="+mn-lt"/>
                        <a:ea typeface="+mn-ea"/>
                        <a:cs typeface="+mn-cs"/>
                      </a:endParaRP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mn-lt"/>
                          <a:ea typeface="+mn-ea"/>
                          <a:cs typeface="+mn-cs"/>
                        </a:rPr>
                        <a:t>WHITE HANGING HEART T-LIGHT HOLDER</a:t>
                      </a:r>
                      <a:r>
                        <a:rPr lang="en-IN" sz="1600" b="0" i="0" u="none" strike="noStrike" kern="1200" dirty="0">
                          <a:solidFill>
                            <a:srgbClr val="000000"/>
                          </a:solidFill>
                          <a:effectLst/>
                          <a:latin typeface="+mj-lt"/>
                          <a:ea typeface="+mn-ea"/>
                          <a:cs typeface="+mn-cs"/>
                        </a:rPr>
                        <a:t>, etc</a:t>
                      </a:r>
                      <a:endParaRPr lang="en-IN" sz="1600" b="0" i="0" u="none" strike="noStrike" kern="1200" dirty="0">
                        <a:solidFill>
                          <a:srgbClr val="000000"/>
                        </a:solidFill>
                        <a:effectLst/>
                        <a:latin typeface="+mn-lt"/>
                        <a:ea typeface="+mn-ea"/>
                        <a:cs typeface="+mn-cs"/>
                      </a:endParaRP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756206683"/>
                  </a:ext>
                </a:extLst>
              </a:tr>
              <a:tr h="663563">
                <a:tc>
                  <a:txBody>
                    <a:bodyPr/>
                    <a:lstStyle/>
                    <a:p>
                      <a:pPr algn="ctr" fontAlgn="ctr"/>
                      <a:r>
                        <a:rPr lang="en-US" sz="1600" b="0" i="0" u="none" strike="noStrike" dirty="0">
                          <a:solidFill>
                            <a:srgbClr val="000000"/>
                          </a:solidFill>
                          <a:effectLst/>
                          <a:latin typeface="+mj-lt"/>
                        </a:rPr>
                        <a:t>Q</a:t>
                      </a:r>
                      <a:r>
                        <a:rPr lang="en-IN" sz="1600" b="0" i="0" u="none" strike="noStrike" dirty="0">
                          <a:solidFill>
                            <a:srgbClr val="000000"/>
                          </a:solidFill>
                          <a:effectLst/>
                          <a:latin typeface="+mj-lt"/>
                        </a:rPr>
                        <a:t>uantity</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Quantity</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Positive and Negative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63779145"/>
                  </a:ext>
                </a:extLst>
              </a:tr>
              <a:tr h="225748">
                <a:tc>
                  <a:txBody>
                    <a:bodyPr/>
                    <a:lstStyle/>
                    <a:p>
                      <a:pPr algn="ctr" fontAlgn="ctr"/>
                      <a:r>
                        <a:rPr lang="en-US" sz="1600" b="0" i="0" u="none" strike="noStrike" dirty="0">
                          <a:solidFill>
                            <a:srgbClr val="000000"/>
                          </a:solidFill>
                          <a:effectLst/>
                          <a:latin typeface="+mj-lt"/>
                        </a:rPr>
                        <a:t>I</a:t>
                      </a:r>
                      <a:r>
                        <a:rPr lang="en-IN" sz="1600" b="0" i="0" u="none" strike="noStrike" dirty="0">
                          <a:solidFill>
                            <a:srgbClr val="000000"/>
                          </a:solidFill>
                          <a:effectLst/>
                          <a:latin typeface="+mj-lt"/>
                        </a:rPr>
                        <a:t>nvoiceDate</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Date of Invoice</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US" sz="1600" b="0" i="0" u="none" strike="noStrike" dirty="0">
                          <a:solidFill>
                            <a:srgbClr val="000000"/>
                          </a:solidFill>
                          <a:effectLst/>
                          <a:latin typeface="+mj-lt"/>
                        </a:rPr>
                        <a:t>D</a:t>
                      </a:r>
                      <a:r>
                        <a:rPr lang="en-IN" sz="1600" b="0" i="0" u="none" strike="noStrike" dirty="0">
                          <a:solidFill>
                            <a:srgbClr val="000000"/>
                          </a:solidFill>
                          <a:effectLst/>
                          <a:latin typeface="+mj-lt"/>
                        </a:rPr>
                        <a:t>ate</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dd-mm-</a:t>
                      </a:r>
                      <a:r>
                        <a:rPr lang="en-IN" sz="1600" b="0" i="0" u="none" strike="noStrike" dirty="0" err="1">
                          <a:solidFill>
                            <a:srgbClr val="000000"/>
                          </a:solidFill>
                          <a:effectLst/>
                          <a:latin typeface="+mj-lt"/>
                        </a:rPr>
                        <a:t>yyyy</a:t>
                      </a:r>
                      <a:r>
                        <a:rPr lang="en-IN" sz="1600" b="0" i="0" u="none" strike="noStrike" dirty="0">
                          <a:solidFill>
                            <a:srgbClr val="000000"/>
                          </a:solidFill>
                          <a:effectLst/>
                          <a:latin typeface="+mj-lt"/>
                        </a:rPr>
                        <a:t> </a:t>
                      </a:r>
                      <a:r>
                        <a:rPr lang="en-IN" sz="1600" b="0" i="0" u="none" strike="noStrike" dirty="0" err="1">
                          <a:solidFill>
                            <a:srgbClr val="000000"/>
                          </a:solidFill>
                          <a:effectLst/>
                          <a:latin typeface="+mj-lt"/>
                        </a:rPr>
                        <a:t>hh:mm</a:t>
                      </a:r>
                      <a:endParaRPr lang="en-IN" sz="1600" b="0" i="0" u="none" strike="noStrike" dirty="0">
                        <a:solidFill>
                          <a:srgbClr val="000000"/>
                        </a:solidFill>
                        <a:effectLst/>
                        <a:latin typeface="+mj-lt"/>
                      </a:endParaRP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rgbClr val="000000"/>
                          </a:solidFill>
                          <a:effectLst/>
                          <a:latin typeface="+mn-lt"/>
                          <a:ea typeface="+mn-ea"/>
                          <a:cs typeface="+mn-cs"/>
                        </a:rPr>
                        <a:t>01/12/2010 8:26 to 09/12/2011 12:50</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002402475"/>
                  </a:ext>
                </a:extLst>
              </a:tr>
              <a:tr h="225748">
                <a:tc>
                  <a:txBody>
                    <a:bodyPr/>
                    <a:lstStyle/>
                    <a:p>
                      <a:pPr algn="ctr" fontAlgn="ctr"/>
                      <a:r>
                        <a:rPr lang="en-US" sz="1600" b="0" i="0" u="none" strike="noStrike" dirty="0">
                          <a:solidFill>
                            <a:srgbClr val="000000"/>
                          </a:solidFill>
                          <a:effectLst/>
                          <a:latin typeface="+mj-lt"/>
                        </a:rPr>
                        <a:t>UnitPrice</a:t>
                      </a:r>
                      <a:endParaRPr lang="en-IN" sz="1600" b="0" i="0" u="none" strike="noStrike" dirty="0">
                        <a:solidFill>
                          <a:srgbClr val="000000"/>
                        </a:solidFill>
                        <a:effectLst/>
                        <a:latin typeface="+mj-lt"/>
                      </a:endParaRP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Price per unit of product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rgbClr val="000000"/>
                          </a:solidFill>
                          <a:effectLst/>
                          <a:latin typeface="+mn-lt"/>
                          <a:ea typeface="+mn-ea"/>
                          <a:cs typeface="+mn-cs"/>
                        </a:rPr>
                        <a:t>Positive and Negative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873529448"/>
                  </a:ext>
                </a:extLst>
              </a:tr>
              <a:tr h="225748">
                <a:tc>
                  <a:txBody>
                    <a:bodyPr/>
                    <a:lstStyle/>
                    <a:p>
                      <a:pPr algn="ctr" fontAlgn="ctr"/>
                      <a:r>
                        <a:rPr lang="en-US" sz="1600" b="0" i="0" u="none" strike="noStrike" dirty="0">
                          <a:solidFill>
                            <a:srgbClr val="000000"/>
                          </a:solidFill>
                          <a:effectLst/>
                          <a:latin typeface="+mj-lt"/>
                        </a:rPr>
                        <a:t>C</a:t>
                      </a:r>
                      <a:r>
                        <a:rPr lang="en-IN" sz="1600" b="0" i="0" u="none" strike="noStrike" dirty="0">
                          <a:solidFill>
                            <a:srgbClr val="000000"/>
                          </a:solidFill>
                          <a:effectLst/>
                          <a:latin typeface="+mj-lt"/>
                        </a:rPr>
                        <a:t>ustomerID</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Customer ID</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rgbClr val="000000"/>
                          </a:solidFill>
                          <a:effectLst/>
                          <a:latin typeface="+mn-lt"/>
                          <a:ea typeface="+mn-ea"/>
                          <a:cs typeface="+mn-cs"/>
                        </a:rPr>
                        <a:t>-</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141984447"/>
                  </a:ext>
                </a:extLst>
              </a:tr>
              <a:tr h="444656">
                <a:tc>
                  <a:txBody>
                    <a:bodyPr/>
                    <a:lstStyle/>
                    <a:p>
                      <a:pPr algn="ctr" fontAlgn="ctr"/>
                      <a:r>
                        <a:rPr lang="en-US" sz="1600" b="0" i="0" u="none" strike="noStrike" dirty="0">
                          <a:solidFill>
                            <a:srgbClr val="000000"/>
                          </a:solidFill>
                          <a:effectLst/>
                          <a:latin typeface="+mj-lt"/>
                        </a:rPr>
                        <a:t>C</a:t>
                      </a:r>
                      <a:r>
                        <a:rPr lang="en-IN" sz="1600" b="0" i="0" u="none" strike="noStrike" dirty="0">
                          <a:solidFill>
                            <a:srgbClr val="000000"/>
                          </a:solidFill>
                          <a:effectLst/>
                          <a:latin typeface="+mj-lt"/>
                        </a:rPr>
                        <a:t>ountry</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Country name</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kern="1200" dirty="0">
                          <a:solidFill>
                            <a:srgbClr val="000000"/>
                          </a:solidFill>
                          <a:effectLst/>
                          <a:latin typeface="+mn-lt"/>
                          <a:ea typeface="+mn-ea"/>
                          <a:cs typeface="+mn-cs"/>
                        </a:rPr>
                        <a:t>Categorical</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rgbClr val="000000"/>
                          </a:solidFill>
                          <a:effectLst/>
                          <a:latin typeface="+mn-lt"/>
                          <a:ea typeface="+mn-ea"/>
                          <a:cs typeface="+mn-cs"/>
                        </a:rPr>
                        <a:t>United Kingdom</a:t>
                      </a:r>
                      <a:r>
                        <a:rPr lang="en-IN" sz="1600" b="0" i="0" u="none" strike="noStrike" kern="1200" dirty="0">
                          <a:solidFill>
                            <a:srgbClr val="000000"/>
                          </a:solidFill>
                          <a:effectLst/>
                          <a:latin typeface="+mj-lt"/>
                          <a:ea typeface="+mn-ea"/>
                          <a:cs typeface="+mn-cs"/>
                        </a:rPr>
                        <a:t>, France, etc</a:t>
                      </a:r>
                      <a:endParaRPr lang="en-IN" sz="1600" b="0" i="0" u="none" strike="noStrike" kern="1200" dirty="0">
                        <a:solidFill>
                          <a:srgbClr val="000000"/>
                        </a:solidFill>
                        <a:effectLst/>
                        <a:latin typeface="+mn-lt"/>
                        <a:ea typeface="+mn-ea"/>
                        <a:cs typeface="+mn-cs"/>
                      </a:endParaRP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38</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1798168498"/>
                  </a:ext>
                </a:extLst>
              </a:tr>
            </a:tbl>
          </a:graphicData>
        </a:graphic>
      </p:graphicFrame>
    </p:spTree>
    <p:extLst>
      <p:ext uri="{BB962C8B-B14F-4D97-AF65-F5344CB8AC3E}">
        <p14:creationId xmlns:p14="http://schemas.microsoft.com/office/powerpoint/2010/main" val="18441153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4210828939"/>
              </p:ext>
            </p:extLst>
          </p:nvPr>
        </p:nvGraphicFramePr>
        <p:xfrm>
          <a:off x="555313" y="2543269"/>
          <a:ext cx="8033374" cy="131064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1125812">
                <a:tc>
                  <a:txBody>
                    <a:bodyPr/>
                    <a:lstStyle/>
                    <a:p>
                      <a:r>
                        <a:rPr lang="en-US" sz="1600" b="1" dirty="0">
                          <a:solidFill>
                            <a:schemeClr val="accent1"/>
                          </a:solidFill>
                          <a:latin typeface="Consolas" pitchFamily="49" charset="0"/>
                        </a:rPr>
                        <a:t>import pandas as pd</a:t>
                      </a:r>
                    </a:p>
                    <a:p>
                      <a:r>
                        <a:rPr lang="en-US" sz="1600" b="1" dirty="0">
                          <a:solidFill>
                            <a:schemeClr val="accent1"/>
                          </a:solidFill>
                          <a:latin typeface="Consolas" pitchFamily="49" charset="0"/>
                        </a:rPr>
                        <a:t>from mlxtend.frequent_patterns import apriori</a:t>
                      </a:r>
                    </a:p>
                    <a:p>
                      <a:r>
                        <a:rPr lang="en-US" sz="1600" b="1" dirty="0">
                          <a:solidFill>
                            <a:schemeClr val="accent1"/>
                          </a:solidFill>
                          <a:latin typeface="Consolas" pitchFamily="49" charset="0"/>
                        </a:rPr>
                        <a:t>from mlxtend.frequent_patterns import association_rules</a:t>
                      </a:r>
                    </a:p>
                    <a:p>
                      <a:r>
                        <a:rPr lang="en-US" sz="1600" dirty="0">
                          <a:solidFill>
                            <a:schemeClr val="accent1"/>
                          </a:solidFill>
                          <a:latin typeface="Consolas" pitchFamily="49" charset="0"/>
                        </a:rPr>
                        <a:t>df = </a:t>
                      </a:r>
                      <a:r>
                        <a:rPr lang="en-US" sz="1600" b="1" dirty="0">
                          <a:solidFill>
                            <a:schemeClr val="accent1"/>
                          </a:solidFill>
                          <a:latin typeface="Consolas" pitchFamily="49" charset="0"/>
                        </a:rPr>
                        <a:t>pd.read_excel</a:t>
                      </a:r>
                      <a:r>
                        <a:rPr lang="en-US" sz="1600" dirty="0">
                          <a:solidFill>
                            <a:schemeClr val="accent1"/>
                          </a:solidFill>
                          <a:latin typeface="Consolas" pitchFamily="49" charset="0"/>
                        </a:rPr>
                        <a:t>('Online Retail.xlsx')</a:t>
                      </a:r>
                    </a:p>
                    <a:p>
                      <a:r>
                        <a:rPr lang="en-US" sz="1600" dirty="0">
                          <a:solidFill>
                            <a:schemeClr val="accent1"/>
                          </a:solidFill>
                          <a:latin typeface="Consolas" pitchFamily="49" charset="0"/>
                        </a:rPr>
                        <a:t>df</a:t>
                      </a:r>
                      <a:r>
                        <a:rPr lang="en-US" sz="1600" b="1" dirty="0">
                          <a:solidFill>
                            <a:schemeClr val="accent1"/>
                          </a:solidFill>
                          <a:latin typeface="Consolas" pitchFamily="49" charset="0"/>
                        </a:rPr>
                        <a:t>.head()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Market Basket Analysis in Python</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550025" y="1583575"/>
            <a:ext cx="6131807" cy="338554"/>
          </a:xfrm>
          <a:prstGeom prst="rect">
            <a:avLst/>
          </a:prstGeom>
        </p:spPr>
        <p:txBody>
          <a:bodyPr wrap="none">
            <a:spAutoFit/>
          </a:bodyPr>
          <a:lstStyle/>
          <a:p>
            <a:r>
              <a:rPr lang="en-US" sz="1600" dirty="0">
                <a:latin typeface="Consolas" pitchFamily="49" charset="0"/>
              </a:rPr>
              <a:t>#Market Basket Analysis Using Apriori Recommendation</a:t>
            </a:r>
          </a:p>
        </p:txBody>
      </p:sp>
      <p:sp>
        <p:nvSpPr>
          <p:cNvPr id="27" name="Rectangle 26"/>
          <p:cNvSpPr/>
          <p:nvPr/>
        </p:nvSpPr>
        <p:spPr>
          <a:xfrm>
            <a:off x="550026" y="4089508"/>
            <a:ext cx="8033374" cy="1569660"/>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sz="2400" dirty="0">
                <a:solidFill>
                  <a:schemeClr val="tx1">
                    <a:lumMod val="75000"/>
                    <a:lumOff val="25000"/>
                  </a:schemeClr>
                </a:solidFill>
                <a:latin typeface="Vijaya" panose="02020604020202020204" pitchFamily="18" charset="0"/>
                <a:cs typeface="Vijaya" panose="02020604020202020204" pitchFamily="18" charset="0"/>
              </a:rPr>
              <a:t>We will be using library “</a:t>
            </a:r>
            <a:r>
              <a:rPr lang="en-US" sz="2400" b="1" dirty="0">
                <a:solidFill>
                  <a:schemeClr val="tx1">
                    <a:lumMod val="75000"/>
                    <a:lumOff val="25000"/>
                  </a:schemeClr>
                </a:solidFill>
                <a:latin typeface="Vijaya" panose="02020604020202020204" pitchFamily="18" charset="0"/>
                <a:cs typeface="Vijaya" panose="02020604020202020204" pitchFamily="18" charset="0"/>
              </a:rPr>
              <a:t>mlxtend</a:t>
            </a:r>
            <a:r>
              <a:rPr lang="en-US" sz="2400" dirty="0">
                <a:solidFill>
                  <a:schemeClr val="tx1">
                    <a:lumMod val="75000"/>
                    <a:lumOff val="25000"/>
                  </a:schemeClr>
                </a:solidFill>
                <a:latin typeface="Vijaya" panose="02020604020202020204" pitchFamily="18" charset="0"/>
                <a:cs typeface="Vijaya" panose="02020604020202020204" pitchFamily="18" charset="0"/>
              </a:rPr>
              <a:t>” for performing Market Basket Analysis in Python.</a:t>
            </a:r>
          </a:p>
          <a:p>
            <a:pPr marL="342900" indent="-342900">
              <a:buSzPct val="60000"/>
              <a:buFont typeface="Wingdings" panose="05000000000000000000" pitchFamily="2" charset="2"/>
              <a:buChar char="q"/>
            </a:pPr>
            <a:r>
              <a:rPr lang="en-US" sz="2400" dirty="0">
                <a:solidFill>
                  <a:schemeClr val="tx1">
                    <a:lumMod val="75000"/>
                    <a:lumOff val="25000"/>
                  </a:schemeClr>
                </a:solidFill>
                <a:latin typeface="Vijaya" panose="02020604020202020204" pitchFamily="18" charset="0"/>
                <a:cs typeface="Vijaya" panose="02020604020202020204" pitchFamily="18" charset="0"/>
              </a:rPr>
              <a:t>Library </a:t>
            </a:r>
            <a:r>
              <a:rPr lang="en-US" sz="2400" b="1" dirty="0">
                <a:solidFill>
                  <a:schemeClr val="tx1">
                    <a:lumMod val="75000"/>
                    <a:lumOff val="25000"/>
                  </a:schemeClr>
                </a:solidFill>
                <a:latin typeface="Vijaya" panose="02020604020202020204" pitchFamily="18" charset="0"/>
                <a:cs typeface="Vijaya" panose="02020604020202020204" pitchFamily="18" charset="0"/>
              </a:rPr>
              <a:t>“mlxtend”</a:t>
            </a:r>
            <a:r>
              <a:rPr lang="en-US" sz="2400" dirty="0">
                <a:solidFill>
                  <a:schemeClr val="tx1">
                    <a:lumMod val="75000"/>
                    <a:lumOff val="25000"/>
                  </a:schemeClr>
                </a:solidFill>
                <a:latin typeface="Vijaya" panose="02020604020202020204" pitchFamily="18" charset="0"/>
                <a:cs typeface="Vijaya" panose="02020604020202020204" pitchFamily="18" charset="0"/>
              </a:rPr>
              <a:t> is used</a:t>
            </a:r>
            <a:r>
              <a:rPr lang="en-US" sz="2400" dirty="0">
                <a:latin typeface="Vijaya" panose="02020604020202020204" pitchFamily="18" charset="0"/>
                <a:cs typeface="Vijaya" panose="02020604020202020204" pitchFamily="18" charset="0"/>
              </a:rPr>
              <a:t> </a:t>
            </a:r>
            <a:r>
              <a:rPr lang="en-US" sz="2400" dirty="0">
                <a:solidFill>
                  <a:schemeClr val="tx1">
                    <a:lumMod val="75000"/>
                    <a:lumOff val="25000"/>
                  </a:schemeClr>
                </a:solidFill>
                <a:latin typeface="Vijaya" panose="02020604020202020204" pitchFamily="18" charset="0"/>
                <a:cs typeface="Vijaya" panose="02020604020202020204" pitchFamily="18" charset="0"/>
              </a:rPr>
              <a:t>for extracting frequent itemsets with applications in association rule learning</a:t>
            </a:r>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11</a:t>
            </a:fld>
            <a:endParaRPr lang="en-US" dirty="0"/>
          </a:p>
        </p:txBody>
      </p:sp>
      <p:grpSp>
        <p:nvGrpSpPr>
          <p:cNvPr id="26" name="Group 25"/>
          <p:cNvGrpSpPr/>
          <p:nvPr/>
        </p:nvGrpSpPr>
        <p:grpSpPr>
          <a:xfrm>
            <a:off x="755576" y="5805264"/>
            <a:ext cx="7560840" cy="876195"/>
            <a:chOff x="827584" y="5949280"/>
            <a:chExt cx="8064896" cy="732179"/>
          </a:xfrm>
        </p:grpSpPr>
        <p:grpSp>
          <p:nvGrpSpPr>
            <p:cNvPr id="20" name="Group 19"/>
            <p:cNvGrpSpPr/>
            <p:nvPr/>
          </p:nvGrpSpPr>
          <p:grpSpPr>
            <a:xfrm>
              <a:off x="827584" y="6021288"/>
              <a:ext cx="8064896" cy="660171"/>
              <a:chOff x="1733143" y="5486400"/>
              <a:chExt cx="7178952" cy="914400"/>
            </a:xfrm>
          </p:grpSpPr>
          <p:sp>
            <p:nvSpPr>
              <p:cNvPr id="21" name="Rectangle 20"/>
              <p:cNvSpPr/>
              <p:nvPr/>
            </p:nvSpPr>
            <p:spPr>
              <a:xfrm>
                <a:off x="2285999" y="5486400"/>
                <a:ext cx="6626096"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b="1" i="0" u="none" strike="noStrike" kern="1200" cap="none" spc="0" normalizeH="0" baseline="0" noProof="0" dirty="0">
                    <a:ln>
                      <a:noFill/>
                    </a:ln>
                    <a:solidFill>
                      <a:schemeClr val="accent6"/>
                    </a:solidFill>
                    <a:effectLst/>
                    <a:uLnTx/>
                    <a:uFillTx/>
                    <a:ea typeface="+mn-ea"/>
                    <a:cs typeface="Arial"/>
                  </a:rPr>
                  <a:t>Data Source : </a:t>
                </a:r>
                <a:r>
                  <a:rPr lang="en-US" sz="1200" b="1" dirty="0">
                    <a:solidFill>
                      <a:schemeClr val="accent6"/>
                    </a:solidFill>
                    <a:cs typeface="Arial"/>
                  </a:rPr>
                  <a:t>Dr Daqing Chen, Director: Public Analytics group. chend '@' lsbu.ac.uk, School of Engineering, London South Bank University, London SE1 0AA, UK, </a:t>
                </a:r>
                <a:r>
                  <a:rPr lang="en-US" sz="1200" b="1" dirty="0"/>
                  <a:t> </a:t>
                </a:r>
                <a:r>
                  <a:rPr lang="en-US" sz="1200" b="1" dirty="0">
                    <a:solidFill>
                      <a:schemeClr val="accent6"/>
                    </a:solidFill>
                    <a:cs typeface="Arial"/>
                  </a:rPr>
                  <a:t>UCI Machine Learning Repository [http://archive.ics.uci.edu/ml]. Irvine, CA: University of California, School of Information and Computer Science</a:t>
                </a:r>
              </a:p>
            </p:txBody>
          </p:sp>
          <p:sp>
            <p:nvSpPr>
              <p:cNvPr id="22" name="Rectangle 21"/>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ea typeface="+mn-ea"/>
                    <a:cs typeface="Arial"/>
                  </a:rPr>
                  <a:t>*</a:t>
                </a:r>
                <a:endParaRPr kumimoji="0" lang="en-US" sz="2000" b="1" i="0" u="none" strike="noStrike" kern="1200" cap="none" spc="0" normalizeH="0" baseline="0" noProof="0" dirty="0">
                  <a:ln>
                    <a:noFill/>
                  </a:ln>
                  <a:solidFill>
                    <a:prstClr val="white"/>
                  </a:solidFill>
                  <a:effectLst/>
                  <a:uLnTx/>
                  <a:uFillTx/>
                  <a:ea typeface="+mn-ea"/>
                  <a:cs typeface="Arial"/>
                </a:endParaRPr>
              </a:p>
            </p:txBody>
          </p:sp>
        </p:grpSp>
        <p:sp>
          <p:nvSpPr>
            <p:cNvPr id="23" name="Rectangle 22"/>
            <p:cNvSpPr/>
            <p:nvPr/>
          </p:nvSpPr>
          <p:spPr>
            <a:xfrm>
              <a:off x="1547664" y="5949280"/>
              <a:ext cx="7128793" cy="218610"/>
            </a:xfrm>
            <a:prstGeom prst="rect">
              <a:avLst/>
            </a:prstGeom>
          </p:spPr>
          <p:txBody>
            <a:bodyPr wrap="square">
              <a:spAutoFit/>
            </a:bodyPr>
            <a:lstStyle/>
            <a:p>
              <a:endParaRPr lang="en-US" sz="1100" b="1" dirty="0">
                <a:solidFill>
                  <a:schemeClr val="accent6"/>
                </a:solidFill>
              </a:endParaRPr>
            </a:p>
          </p:txBody>
        </p:sp>
      </p:grpSp>
      <p:graphicFrame>
        <p:nvGraphicFramePr>
          <p:cNvPr id="25" name="Table 24">
            <a:extLst>
              <a:ext uri="{FF2B5EF4-FFF2-40B4-BE49-F238E27FC236}">
                <a16:creationId xmlns:a16="http://schemas.microsoft.com/office/drawing/2014/main" id="{C9F45AB8-DEE0-4536-A04F-092AEB86A8DB}"/>
              </a:ext>
            </a:extLst>
          </p:cNvPr>
          <p:cNvGraphicFramePr>
            <a:graphicFrameLocks noGrp="1"/>
          </p:cNvGraphicFramePr>
          <p:nvPr>
            <p:extLst>
              <p:ext uri="{D42A27DB-BD31-4B8C-83A1-F6EECF244321}">
                <p14:modId xmlns:p14="http://schemas.microsoft.com/office/powerpoint/2010/main" val="752751613"/>
              </p:ext>
            </p:extLst>
          </p:nvPr>
        </p:nvGraphicFramePr>
        <p:xfrm>
          <a:off x="555313" y="1941978"/>
          <a:ext cx="8033374" cy="33528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328698">
                <a:tc>
                  <a:txBody>
                    <a:bodyPr/>
                    <a:lstStyle/>
                    <a:p>
                      <a:r>
                        <a:rPr lang="en-US" sz="1600" b="1" dirty="0">
                          <a:solidFill>
                            <a:schemeClr val="accent1"/>
                          </a:solidFill>
                          <a:latin typeface="Consolas" pitchFamily="49" charset="0"/>
                        </a:rPr>
                        <a:t>pip install mlxtend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196311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EF2797-ABBB-4920-A7CA-6FCD3A1E2E2B}"/>
              </a:ext>
            </a:extLst>
          </p:cNvPr>
          <p:cNvSpPr>
            <a:spLocks noGrp="1"/>
          </p:cNvSpPr>
          <p:nvPr>
            <p:ph type="sldNum" sz="quarter" idx="4"/>
          </p:nvPr>
        </p:nvSpPr>
        <p:spPr/>
        <p:txBody>
          <a:bodyPr/>
          <a:lstStyle/>
          <a:p>
            <a:pPr fontAlgn="base">
              <a:spcBef>
                <a:spcPct val="0"/>
              </a:spcBef>
              <a:spcAft>
                <a:spcPct val="0"/>
              </a:spcAft>
            </a:pPr>
            <a:fld id="{D1C7D3AF-160E-4D12-BF31-4D5E44749C5D}" type="slidenum">
              <a:rPr lang="en-US" smtClean="0"/>
              <a:pPr fontAlgn="base">
                <a:spcBef>
                  <a:spcPct val="0"/>
                </a:spcBef>
                <a:spcAft>
                  <a:spcPct val="0"/>
                </a:spcAft>
              </a:pPr>
              <a:t>12</a:t>
            </a:fld>
            <a:endParaRPr lang="en-US" dirty="0"/>
          </a:p>
        </p:txBody>
      </p:sp>
      <p:sp>
        <p:nvSpPr>
          <p:cNvPr id="5" name="Rectangle 2">
            <a:extLst>
              <a:ext uri="{FF2B5EF4-FFF2-40B4-BE49-F238E27FC236}">
                <a16:creationId xmlns:a16="http://schemas.microsoft.com/office/drawing/2014/main" id="{23B74CC1-F5AF-4CAF-B5A7-AB0D05C9A697}"/>
              </a:ext>
            </a:extLst>
          </p:cNvPr>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Market Basket Analysis in Python</a:t>
            </a:r>
          </a:p>
        </p:txBody>
      </p:sp>
      <p:grpSp>
        <p:nvGrpSpPr>
          <p:cNvPr id="6" name="Group 15">
            <a:extLst>
              <a:ext uri="{FF2B5EF4-FFF2-40B4-BE49-F238E27FC236}">
                <a16:creationId xmlns:a16="http://schemas.microsoft.com/office/drawing/2014/main" id="{ED480F01-4670-4653-AC84-BA5CBE790D3E}"/>
              </a:ext>
            </a:extLst>
          </p:cNvPr>
          <p:cNvGrpSpPr/>
          <p:nvPr/>
        </p:nvGrpSpPr>
        <p:grpSpPr>
          <a:xfrm>
            <a:off x="1991225" y="1155160"/>
            <a:ext cx="5161551" cy="52403"/>
            <a:chOff x="1991225" y="1155160"/>
            <a:chExt cx="5161551" cy="52403"/>
          </a:xfrm>
        </p:grpSpPr>
        <p:sp>
          <p:nvSpPr>
            <p:cNvPr id="7" name="Rectangle 6">
              <a:extLst>
                <a:ext uri="{FF2B5EF4-FFF2-40B4-BE49-F238E27FC236}">
                  <a16:creationId xmlns:a16="http://schemas.microsoft.com/office/drawing/2014/main" id="{9E467A89-B3A5-41D6-80FD-C73D9720767E}"/>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8" name="Rectangle 7">
              <a:extLst>
                <a:ext uri="{FF2B5EF4-FFF2-40B4-BE49-F238E27FC236}">
                  <a16:creationId xmlns:a16="http://schemas.microsoft.com/office/drawing/2014/main" id="{0BF82BA5-C996-47F6-BF58-AE901DB22F4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9" name="Rectangle 8">
              <a:extLst>
                <a:ext uri="{FF2B5EF4-FFF2-40B4-BE49-F238E27FC236}">
                  <a16:creationId xmlns:a16="http://schemas.microsoft.com/office/drawing/2014/main" id="{4453815A-8AD0-46BF-9AAF-6ECADB00F1B0}"/>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11" name="Rectangle 10">
            <a:extLst>
              <a:ext uri="{FF2B5EF4-FFF2-40B4-BE49-F238E27FC236}">
                <a16:creationId xmlns:a16="http://schemas.microsoft.com/office/drawing/2014/main" id="{A36C7707-3CA3-4E78-B5D2-6BBAB70A36A0}"/>
              </a:ext>
            </a:extLst>
          </p:cNvPr>
          <p:cNvSpPr/>
          <p:nvPr/>
        </p:nvSpPr>
        <p:spPr>
          <a:xfrm>
            <a:off x="71500" y="1569772"/>
            <a:ext cx="1194558" cy="338554"/>
          </a:xfrm>
          <a:prstGeom prst="rect">
            <a:avLst/>
          </a:prstGeom>
        </p:spPr>
        <p:txBody>
          <a:bodyPr wrap="none">
            <a:spAutoFit/>
          </a:bodyPr>
          <a:lstStyle/>
          <a:p>
            <a:r>
              <a:rPr lang="en-US" sz="1600" dirty="0">
                <a:latin typeface="Consolas" pitchFamily="49" charset="0"/>
              </a:rPr>
              <a:t># Output:</a:t>
            </a:r>
          </a:p>
        </p:txBody>
      </p:sp>
      <p:graphicFrame>
        <p:nvGraphicFramePr>
          <p:cNvPr id="13" name="Table 12">
            <a:extLst>
              <a:ext uri="{FF2B5EF4-FFF2-40B4-BE49-F238E27FC236}">
                <a16:creationId xmlns:a16="http://schemas.microsoft.com/office/drawing/2014/main" id="{C4BD7CE4-CF2A-4B56-B1EF-9BB260289B32}"/>
              </a:ext>
            </a:extLst>
          </p:cNvPr>
          <p:cNvGraphicFramePr>
            <a:graphicFrameLocks noGrp="1"/>
          </p:cNvGraphicFramePr>
          <p:nvPr>
            <p:extLst>
              <p:ext uri="{D42A27DB-BD31-4B8C-83A1-F6EECF244321}">
                <p14:modId xmlns:p14="http://schemas.microsoft.com/office/powerpoint/2010/main" val="1993390960"/>
              </p:ext>
            </p:extLst>
          </p:nvPr>
        </p:nvGraphicFramePr>
        <p:xfrm>
          <a:off x="71500" y="2008910"/>
          <a:ext cx="9000999" cy="1799736"/>
        </p:xfrm>
        <a:graphic>
          <a:graphicData uri="http://schemas.openxmlformats.org/drawingml/2006/table">
            <a:tbl>
              <a:tblPr>
                <a:tableStyleId>{5C22544A-7EE6-4342-B048-85BDC9FD1C3A}</a:tableStyleId>
              </a:tblPr>
              <a:tblGrid>
                <a:gridCol w="413675">
                  <a:extLst>
                    <a:ext uri="{9D8B030D-6E8A-4147-A177-3AD203B41FA5}">
                      <a16:colId xmlns:a16="http://schemas.microsoft.com/office/drawing/2014/main" val="948158586"/>
                    </a:ext>
                  </a:extLst>
                </a:gridCol>
                <a:gridCol w="713233">
                  <a:extLst>
                    <a:ext uri="{9D8B030D-6E8A-4147-A177-3AD203B41FA5}">
                      <a16:colId xmlns:a16="http://schemas.microsoft.com/office/drawing/2014/main" val="3050623993"/>
                    </a:ext>
                  </a:extLst>
                </a:gridCol>
                <a:gridCol w="741762">
                  <a:extLst>
                    <a:ext uri="{9D8B030D-6E8A-4147-A177-3AD203B41FA5}">
                      <a16:colId xmlns:a16="http://schemas.microsoft.com/office/drawing/2014/main" val="2553216809"/>
                    </a:ext>
                  </a:extLst>
                </a:gridCol>
                <a:gridCol w="2838666">
                  <a:extLst>
                    <a:ext uri="{9D8B030D-6E8A-4147-A177-3AD203B41FA5}">
                      <a16:colId xmlns:a16="http://schemas.microsoft.com/office/drawing/2014/main" val="1554925583"/>
                    </a:ext>
                  </a:extLst>
                </a:gridCol>
                <a:gridCol w="613381">
                  <a:extLst>
                    <a:ext uri="{9D8B030D-6E8A-4147-A177-3AD203B41FA5}">
                      <a16:colId xmlns:a16="http://schemas.microsoft.com/office/drawing/2014/main" val="2674956644"/>
                    </a:ext>
                  </a:extLst>
                </a:gridCol>
                <a:gridCol w="1112643">
                  <a:extLst>
                    <a:ext uri="{9D8B030D-6E8A-4147-A177-3AD203B41FA5}">
                      <a16:colId xmlns:a16="http://schemas.microsoft.com/office/drawing/2014/main" val="2523908508"/>
                    </a:ext>
                  </a:extLst>
                </a:gridCol>
                <a:gridCol w="656174">
                  <a:extLst>
                    <a:ext uri="{9D8B030D-6E8A-4147-A177-3AD203B41FA5}">
                      <a16:colId xmlns:a16="http://schemas.microsoft.com/office/drawing/2014/main" val="1792771724"/>
                    </a:ext>
                  </a:extLst>
                </a:gridCol>
                <a:gridCol w="827350">
                  <a:extLst>
                    <a:ext uri="{9D8B030D-6E8A-4147-A177-3AD203B41FA5}">
                      <a16:colId xmlns:a16="http://schemas.microsoft.com/office/drawing/2014/main" val="445388654"/>
                    </a:ext>
                  </a:extLst>
                </a:gridCol>
                <a:gridCol w="1084115">
                  <a:extLst>
                    <a:ext uri="{9D8B030D-6E8A-4147-A177-3AD203B41FA5}">
                      <a16:colId xmlns:a16="http://schemas.microsoft.com/office/drawing/2014/main" val="4002288969"/>
                    </a:ext>
                  </a:extLst>
                </a:gridCol>
              </a:tblGrid>
              <a:tr h="299956">
                <a:tc>
                  <a:txBody>
                    <a:bodyPr/>
                    <a:lstStyle/>
                    <a:p>
                      <a:pPr algn="r" fontAlgn="b"/>
                      <a:r>
                        <a:rPr lang="en-IN" sz="1000" u="none" strike="noStrike" dirty="0">
                          <a:effectLst/>
                          <a:latin typeface="Consolas" panose="020B0609020204030204" pitchFamily="49" charset="0"/>
                        </a:rPr>
                        <a:t>Index</a:t>
                      </a:r>
                      <a:endParaRPr lang="en-IN" sz="1000" b="0" i="0" u="none" strike="noStrike" dirty="0">
                        <a:solidFill>
                          <a:srgbClr val="000000"/>
                        </a:solidFill>
                        <a:effectLst/>
                        <a:latin typeface="Consolas" panose="020B0609020204030204" pitchFamily="49" charset="0"/>
                      </a:endParaRPr>
                    </a:p>
                  </a:txBody>
                  <a:tcPr marL="7620" marR="7620" marT="7620" marB="0" anchor="b">
                    <a:lnL w="9525" cap="flat" cmpd="sng" algn="ctr">
                      <a:solidFill>
                        <a:schemeClr val="accent1"/>
                      </a:solidFill>
                      <a:prstDash val="solid"/>
                      <a:round/>
                      <a:headEnd type="none" w="med" len="med"/>
                      <a:tailEnd type="none" w="med" len="med"/>
                    </a:lnL>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InvoiceNo</a:t>
                      </a:r>
                      <a:endParaRPr lang="en-IN" sz="1000" b="0" i="0" u="none" strike="noStrike" dirty="0">
                        <a:solidFill>
                          <a:srgbClr val="000000"/>
                        </a:solidFill>
                        <a:effectLst/>
                        <a:latin typeface="Consolas" panose="020B0609020204030204" pitchFamily="49" charset="0"/>
                      </a:endParaRPr>
                    </a:p>
                  </a:txBody>
                  <a:tcPr marL="7620" marR="7620" marT="7620"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StockCode</a:t>
                      </a:r>
                      <a:endParaRPr lang="en-IN" sz="1000" b="0" i="0" u="none" strike="noStrike" dirty="0">
                        <a:solidFill>
                          <a:srgbClr val="000000"/>
                        </a:solidFill>
                        <a:effectLst/>
                        <a:latin typeface="Consolas" panose="020B0609020204030204" pitchFamily="49" charset="0"/>
                      </a:endParaRPr>
                    </a:p>
                  </a:txBody>
                  <a:tcPr marL="7620" marR="7620" marT="7620"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Description</a:t>
                      </a:r>
                      <a:endParaRPr lang="en-IN" sz="1000" b="0" i="0" u="none" strike="noStrike" dirty="0">
                        <a:solidFill>
                          <a:srgbClr val="000000"/>
                        </a:solidFill>
                        <a:effectLst/>
                        <a:latin typeface="Consolas" panose="020B0609020204030204" pitchFamily="49" charset="0"/>
                      </a:endParaRPr>
                    </a:p>
                  </a:txBody>
                  <a:tcPr marL="7620" marR="7620" marT="7620"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Quantity</a:t>
                      </a:r>
                      <a:endParaRPr lang="en-IN" sz="1000" b="0" i="0" u="none" strike="noStrike" dirty="0">
                        <a:solidFill>
                          <a:srgbClr val="000000"/>
                        </a:solidFill>
                        <a:effectLst/>
                        <a:latin typeface="Consolas" panose="020B0609020204030204" pitchFamily="49" charset="0"/>
                      </a:endParaRPr>
                    </a:p>
                  </a:txBody>
                  <a:tcPr marL="7620" marR="7620" marT="7620"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InvoiceDate</a:t>
                      </a:r>
                      <a:endParaRPr lang="en-IN" sz="1000" b="0" i="0" u="none" strike="noStrike" dirty="0">
                        <a:solidFill>
                          <a:srgbClr val="000000"/>
                        </a:solidFill>
                        <a:effectLst/>
                        <a:latin typeface="Consolas" panose="020B0609020204030204" pitchFamily="49" charset="0"/>
                      </a:endParaRPr>
                    </a:p>
                  </a:txBody>
                  <a:tcPr marL="7620" marR="7620" marT="7620"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UnitPrice</a:t>
                      </a:r>
                      <a:endParaRPr lang="en-IN" sz="1000" b="0" i="0" u="none" strike="noStrike" dirty="0">
                        <a:solidFill>
                          <a:srgbClr val="000000"/>
                        </a:solidFill>
                        <a:effectLst/>
                        <a:latin typeface="Consolas" panose="020B0609020204030204" pitchFamily="49" charset="0"/>
                      </a:endParaRPr>
                    </a:p>
                  </a:txBody>
                  <a:tcPr marL="7620" marR="7620" marT="7620"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CustomerID</a:t>
                      </a:r>
                      <a:endParaRPr lang="en-IN" sz="1000" b="0" i="0" u="none" strike="noStrike" dirty="0">
                        <a:solidFill>
                          <a:srgbClr val="000000"/>
                        </a:solidFill>
                        <a:effectLst/>
                        <a:latin typeface="Consolas" panose="020B0609020204030204" pitchFamily="49" charset="0"/>
                      </a:endParaRPr>
                    </a:p>
                  </a:txBody>
                  <a:tcPr marL="7620" marR="7620" marT="7620"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Country</a:t>
                      </a:r>
                      <a:endParaRPr lang="en-IN" sz="1000" b="0" i="0" u="none" strike="noStrike" dirty="0">
                        <a:solidFill>
                          <a:srgbClr val="000000"/>
                        </a:solidFill>
                        <a:effectLst/>
                        <a:latin typeface="Consolas" panose="020B0609020204030204" pitchFamily="49" charset="0"/>
                      </a:endParaRPr>
                    </a:p>
                  </a:txBody>
                  <a:tcPr marL="7620" marR="7620" marT="7620" marB="0" anchor="b">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noFill/>
                  </a:tcPr>
                </a:tc>
                <a:extLst>
                  <a:ext uri="{0D108BD9-81ED-4DB2-BD59-A6C34878D82A}">
                    <a16:rowId xmlns:a16="http://schemas.microsoft.com/office/drawing/2014/main" val="253985413"/>
                  </a:ext>
                </a:extLst>
              </a:tr>
              <a:tr h="299956">
                <a:tc>
                  <a:txBody>
                    <a:bodyPr/>
                    <a:lstStyle/>
                    <a:p>
                      <a:pPr algn="r" fontAlgn="b"/>
                      <a:r>
                        <a:rPr lang="en-IN" sz="1000" u="none" strike="noStrike" dirty="0">
                          <a:effectLst/>
                          <a:latin typeface="Consolas" panose="020B0609020204030204" pitchFamily="49" charset="0"/>
                        </a:rPr>
                        <a:t>0</a:t>
                      </a:r>
                      <a:endParaRPr lang="en-IN" sz="1000" b="0" i="0" u="none" strike="noStrike" dirty="0">
                        <a:solidFill>
                          <a:srgbClr val="000000"/>
                        </a:solidFill>
                        <a:effectLst/>
                        <a:latin typeface="Consolas" panose="020B0609020204030204" pitchFamily="49" charset="0"/>
                      </a:endParaRPr>
                    </a:p>
                  </a:txBody>
                  <a:tcPr marL="7620" marR="7620" marT="7620" marB="0" anchor="b">
                    <a:lnL w="9525" cap="flat" cmpd="sng" algn="ctr">
                      <a:solidFill>
                        <a:schemeClr val="accent1"/>
                      </a:solidFill>
                      <a:prstDash val="solid"/>
                      <a:round/>
                      <a:headEnd type="none" w="med" len="med"/>
                      <a:tailEnd type="none" w="med" len="med"/>
                    </a:lnL>
                    <a:noFill/>
                  </a:tcPr>
                </a:tc>
                <a:tc>
                  <a:txBody>
                    <a:bodyPr/>
                    <a:lstStyle/>
                    <a:p>
                      <a:pPr algn="r" fontAlgn="b"/>
                      <a:r>
                        <a:rPr lang="en-IN" sz="1000" u="none" strike="noStrike" dirty="0">
                          <a:effectLst/>
                          <a:latin typeface="Consolas" panose="020B0609020204030204" pitchFamily="49" charset="0"/>
                        </a:rPr>
                        <a:t>536365</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85123A</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US" sz="1000" u="none" strike="noStrike" dirty="0">
                          <a:effectLst/>
                          <a:latin typeface="Consolas" panose="020B0609020204030204" pitchFamily="49" charset="0"/>
                        </a:rPr>
                        <a:t>WHITE HANGING HEART T-LIGHT HOLDER</a:t>
                      </a:r>
                      <a:endParaRPr lang="en-US"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6</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01-12-2010 8.26</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2.55</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17850</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United Kingdom</a:t>
                      </a:r>
                      <a:endParaRPr lang="en-IN" sz="1000" b="0" i="0" u="none" strike="noStrike" dirty="0">
                        <a:solidFill>
                          <a:srgbClr val="000000"/>
                        </a:solidFill>
                        <a:effectLst/>
                        <a:latin typeface="Consolas" panose="020B0609020204030204" pitchFamily="49" charset="0"/>
                      </a:endParaRPr>
                    </a:p>
                  </a:txBody>
                  <a:tcPr marL="7620" marR="7620" marT="7620" marB="0" anchor="b">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3764740633"/>
                  </a:ext>
                </a:extLst>
              </a:tr>
              <a:tr h="299956">
                <a:tc>
                  <a:txBody>
                    <a:bodyPr/>
                    <a:lstStyle/>
                    <a:p>
                      <a:pPr algn="r" fontAlgn="b"/>
                      <a:r>
                        <a:rPr lang="en-IN" sz="1000" u="none" strike="noStrike" dirty="0">
                          <a:effectLst/>
                          <a:latin typeface="Consolas" panose="020B0609020204030204" pitchFamily="49" charset="0"/>
                        </a:rPr>
                        <a:t>1</a:t>
                      </a:r>
                      <a:endParaRPr lang="en-IN" sz="1000" b="0" i="0" u="none" strike="noStrike" dirty="0">
                        <a:solidFill>
                          <a:srgbClr val="000000"/>
                        </a:solidFill>
                        <a:effectLst/>
                        <a:latin typeface="Consolas" panose="020B0609020204030204" pitchFamily="49" charset="0"/>
                      </a:endParaRPr>
                    </a:p>
                  </a:txBody>
                  <a:tcPr marL="7620" marR="7620" marT="7620" marB="0" anchor="b">
                    <a:lnL w="9525" cap="flat" cmpd="sng" algn="ctr">
                      <a:solidFill>
                        <a:schemeClr val="accent1"/>
                      </a:solidFill>
                      <a:prstDash val="solid"/>
                      <a:round/>
                      <a:headEnd type="none" w="med" len="med"/>
                      <a:tailEnd type="none" w="med" len="med"/>
                    </a:lnL>
                    <a:noFill/>
                  </a:tcPr>
                </a:tc>
                <a:tc>
                  <a:txBody>
                    <a:bodyPr/>
                    <a:lstStyle/>
                    <a:p>
                      <a:pPr algn="r" fontAlgn="b"/>
                      <a:r>
                        <a:rPr lang="en-IN" sz="1000" u="none" strike="noStrike" dirty="0">
                          <a:effectLst/>
                          <a:latin typeface="Consolas" panose="020B0609020204030204" pitchFamily="49" charset="0"/>
                        </a:rPr>
                        <a:t>536365</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71053</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WHITE METAL LANTERN</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6</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01-12-2010 8.26</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3.39</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17850</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United Kingdom</a:t>
                      </a:r>
                      <a:endParaRPr lang="en-IN" sz="1000" b="0" i="0" u="none" strike="noStrike" dirty="0">
                        <a:solidFill>
                          <a:srgbClr val="000000"/>
                        </a:solidFill>
                        <a:effectLst/>
                        <a:latin typeface="Consolas" panose="020B0609020204030204" pitchFamily="49" charset="0"/>
                      </a:endParaRPr>
                    </a:p>
                  </a:txBody>
                  <a:tcPr marL="7620" marR="7620" marT="7620" marB="0" anchor="b">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2838436971"/>
                  </a:ext>
                </a:extLst>
              </a:tr>
              <a:tr h="299956">
                <a:tc>
                  <a:txBody>
                    <a:bodyPr/>
                    <a:lstStyle/>
                    <a:p>
                      <a:pPr algn="r" fontAlgn="b"/>
                      <a:r>
                        <a:rPr lang="en-IN" sz="1000" u="none" strike="noStrike" dirty="0">
                          <a:effectLst/>
                          <a:latin typeface="Consolas" panose="020B0609020204030204" pitchFamily="49" charset="0"/>
                        </a:rPr>
                        <a:t>2</a:t>
                      </a:r>
                      <a:endParaRPr lang="en-IN" sz="1000" b="0" i="0" u="none" strike="noStrike" dirty="0">
                        <a:solidFill>
                          <a:srgbClr val="000000"/>
                        </a:solidFill>
                        <a:effectLst/>
                        <a:latin typeface="Consolas" panose="020B0609020204030204" pitchFamily="49" charset="0"/>
                      </a:endParaRPr>
                    </a:p>
                  </a:txBody>
                  <a:tcPr marL="7620" marR="7620" marT="7620" marB="0" anchor="b">
                    <a:lnL w="9525" cap="flat" cmpd="sng" algn="ctr">
                      <a:solidFill>
                        <a:schemeClr val="accent1"/>
                      </a:solidFill>
                      <a:prstDash val="solid"/>
                      <a:round/>
                      <a:headEnd type="none" w="med" len="med"/>
                      <a:tailEnd type="none" w="med" len="med"/>
                    </a:lnL>
                    <a:noFill/>
                  </a:tcPr>
                </a:tc>
                <a:tc>
                  <a:txBody>
                    <a:bodyPr/>
                    <a:lstStyle/>
                    <a:p>
                      <a:pPr algn="r" fontAlgn="b"/>
                      <a:r>
                        <a:rPr lang="en-IN" sz="1000" u="none" strike="noStrike" dirty="0">
                          <a:effectLst/>
                          <a:latin typeface="Consolas" panose="020B0609020204030204" pitchFamily="49" charset="0"/>
                        </a:rPr>
                        <a:t>536365</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84406B</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US" sz="1000" u="none" strike="noStrike" dirty="0">
                          <a:effectLst/>
                          <a:latin typeface="Consolas" panose="020B0609020204030204" pitchFamily="49" charset="0"/>
                        </a:rPr>
                        <a:t>CREAM CUPID HEARTS COAT HANGER</a:t>
                      </a:r>
                      <a:endParaRPr lang="en-US"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8</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01-12-2010 8.26</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2.75</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17850</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United Kingdom</a:t>
                      </a:r>
                      <a:endParaRPr lang="en-IN" sz="1000" b="0" i="0" u="none" strike="noStrike" dirty="0">
                        <a:solidFill>
                          <a:srgbClr val="000000"/>
                        </a:solidFill>
                        <a:effectLst/>
                        <a:latin typeface="Consolas" panose="020B0609020204030204" pitchFamily="49" charset="0"/>
                      </a:endParaRPr>
                    </a:p>
                  </a:txBody>
                  <a:tcPr marL="7620" marR="7620" marT="7620" marB="0" anchor="b">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3185661348"/>
                  </a:ext>
                </a:extLst>
              </a:tr>
              <a:tr h="299956">
                <a:tc>
                  <a:txBody>
                    <a:bodyPr/>
                    <a:lstStyle/>
                    <a:p>
                      <a:pPr algn="r" fontAlgn="b"/>
                      <a:r>
                        <a:rPr lang="en-IN" sz="1000" u="none" strike="noStrike" dirty="0">
                          <a:effectLst/>
                          <a:latin typeface="Consolas" panose="020B0609020204030204" pitchFamily="49" charset="0"/>
                        </a:rPr>
                        <a:t>3</a:t>
                      </a:r>
                      <a:endParaRPr lang="en-IN" sz="1000" b="0" i="0" u="none" strike="noStrike" dirty="0">
                        <a:solidFill>
                          <a:srgbClr val="000000"/>
                        </a:solidFill>
                        <a:effectLst/>
                        <a:latin typeface="Consolas" panose="020B0609020204030204" pitchFamily="49" charset="0"/>
                      </a:endParaRPr>
                    </a:p>
                  </a:txBody>
                  <a:tcPr marL="7620" marR="7620" marT="7620" marB="0" anchor="b">
                    <a:lnL w="9525" cap="flat" cmpd="sng" algn="ctr">
                      <a:solidFill>
                        <a:schemeClr val="accent1"/>
                      </a:solidFill>
                      <a:prstDash val="solid"/>
                      <a:round/>
                      <a:headEnd type="none" w="med" len="med"/>
                      <a:tailEnd type="none" w="med" len="med"/>
                    </a:lnL>
                    <a:noFill/>
                  </a:tcPr>
                </a:tc>
                <a:tc>
                  <a:txBody>
                    <a:bodyPr/>
                    <a:lstStyle/>
                    <a:p>
                      <a:pPr algn="r" fontAlgn="b"/>
                      <a:r>
                        <a:rPr lang="en-IN" sz="1000" u="none" strike="noStrike" dirty="0">
                          <a:effectLst/>
                          <a:latin typeface="Consolas" panose="020B0609020204030204" pitchFamily="49" charset="0"/>
                        </a:rPr>
                        <a:t>536365</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84029G</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US" sz="1000" u="none" strike="noStrike" dirty="0">
                          <a:effectLst/>
                          <a:latin typeface="Consolas" panose="020B0609020204030204" pitchFamily="49" charset="0"/>
                        </a:rPr>
                        <a:t>KNITTED UNION FLAG HOT WATER BOTTLE</a:t>
                      </a:r>
                      <a:endParaRPr lang="en-US"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6</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01-12-2010 8.26</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3.39</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17850</a:t>
                      </a:r>
                      <a:endParaRPr lang="en-IN" sz="1000" b="0" i="0" u="none" strike="noStrike" dirty="0">
                        <a:solidFill>
                          <a:srgbClr val="000000"/>
                        </a:solidFill>
                        <a:effectLst/>
                        <a:latin typeface="Consolas" panose="020B0609020204030204" pitchFamily="49" charset="0"/>
                      </a:endParaRPr>
                    </a:p>
                  </a:txBody>
                  <a:tcPr marL="7620" marR="7620" marT="7620" marB="0" anchor="b">
                    <a:noFill/>
                  </a:tcPr>
                </a:tc>
                <a:tc>
                  <a:txBody>
                    <a:bodyPr/>
                    <a:lstStyle/>
                    <a:p>
                      <a:pPr algn="r" fontAlgn="b"/>
                      <a:r>
                        <a:rPr lang="en-IN" sz="1000" u="none" strike="noStrike" dirty="0">
                          <a:effectLst/>
                          <a:latin typeface="Consolas" panose="020B0609020204030204" pitchFamily="49" charset="0"/>
                        </a:rPr>
                        <a:t>United Kingdom</a:t>
                      </a:r>
                      <a:endParaRPr lang="en-IN" sz="1000" b="0" i="0" u="none" strike="noStrike" dirty="0">
                        <a:solidFill>
                          <a:srgbClr val="000000"/>
                        </a:solidFill>
                        <a:effectLst/>
                        <a:latin typeface="Consolas" panose="020B0609020204030204" pitchFamily="49" charset="0"/>
                      </a:endParaRPr>
                    </a:p>
                  </a:txBody>
                  <a:tcPr marL="7620" marR="7620" marT="7620" marB="0" anchor="b">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2206644151"/>
                  </a:ext>
                </a:extLst>
              </a:tr>
              <a:tr h="299956">
                <a:tc>
                  <a:txBody>
                    <a:bodyPr/>
                    <a:lstStyle/>
                    <a:p>
                      <a:pPr algn="r" fontAlgn="b"/>
                      <a:r>
                        <a:rPr lang="en-IN" sz="1000" u="none" strike="noStrike" dirty="0">
                          <a:effectLst/>
                          <a:latin typeface="Consolas" panose="020B0609020204030204" pitchFamily="49" charset="0"/>
                        </a:rPr>
                        <a:t>4</a:t>
                      </a:r>
                      <a:endParaRPr lang="en-IN" sz="1000" b="0" i="0" u="none" strike="noStrike" dirty="0">
                        <a:solidFill>
                          <a:srgbClr val="000000"/>
                        </a:solidFill>
                        <a:effectLst/>
                        <a:latin typeface="Consolas" panose="020B0609020204030204" pitchFamily="49" charset="0"/>
                      </a:endParaRPr>
                    </a:p>
                  </a:txBody>
                  <a:tcPr marL="7620" marR="7620" marT="7620" marB="0" anchor="b">
                    <a:lnL w="9525" cap="flat" cmpd="sng" algn="ctr">
                      <a:solidFill>
                        <a:schemeClr val="accent1"/>
                      </a:solidFill>
                      <a:prstDash val="solid"/>
                      <a:round/>
                      <a:headEnd type="none" w="med" len="med"/>
                      <a:tailEnd type="none" w="med" len="med"/>
                    </a:lnL>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536365</a:t>
                      </a:r>
                      <a:endParaRPr lang="en-IN" sz="1000" b="0" i="0" u="none" strike="noStrike" dirty="0">
                        <a:solidFill>
                          <a:srgbClr val="000000"/>
                        </a:solidFill>
                        <a:effectLst/>
                        <a:latin typeface="Consolas" panose="020B0609020204030204" pitchFamily="49" charset="0"/>
                      </a:endParaRPr>
                    </a:p>
                  </a:txBody>
                  <a:tcPr marL="7620" marR="7620" marT="7620"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84029E</a:t>
                      </a:r>
                      <a:endParaRPr lang="en-IN" sz="1000" b="0" i="0" u="none" strike="noStrike" dirty="0">
                        <a:solidFill>
                          <a:srgbClr val="000000"/>
                        </a:solidFill>
                        <a:effectLst/>
                        <a:latin typeface="Consolas" panose="020B0609020204030204" pitchFamily="49" charset="0"/>
                      </a:endParaRPr>
                    </a:p>
                  </a:txBody>
                  <a:tcPr marL="7620" marR="7620" marT="7620" marB="0" anchor="b">
                    <a:lnB w="9525" cap="flat" cmpd="sng" algn="ctr">
                      <a:solidFill>
                        <a:schemeClr val="accent1"/>
                      </a:solidFill>
                      <a:prstDash val="solid"/>
                      <a:round/>
                      <a:headEnd type="none" w="med" len="med"/>
                      <a:tailEnd type="none" w="med" len="med"/>
                    </a:lnB>
                    <a:noFill/>
                  </a:tcPr>
                </a:tc>
                <a:tc>
                  <a:txBody>
                    <a:bodyPr/>
                    <a:lstStyle/>
                    <a:p>
                      <a:pPr algn="r" fontAlgn="b"/>
                      <a:r>
                        <a:rPr lang="en-US" sz="1000" u="none" strike="noStrike" dirty="0">
                          <a:effectLst/>
                          <a:latin typeface="Consolas" panose="020B0609020204030204" pitchFamily="49" charset="0"/>
                        </a:rPr>
                        <a:t>RED WOOLLY HOTTIE WHITE HEART.</a:t>
                      </a:r>
                      <a:endParaRPr lang="en-US" sz="1000" b="0" i="0" u="none" strike="noStrike" dirty="0">
                        <a:solidFill>
                          <a:srgbClr val="000000"/>
                        </a:solidFill>
                        <a:effectLst/>
                        <a:latin typeface="Consolas" panose="020B0609020204030204" pitchFamily="49" charset="0"/>
                      </a:endParaRPr>
                    </a:p>
                  </a:txBody>
                  <a:tcPr marL="7620" marR="7620" marT="7620"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6</a:t>
                      </a:r>
                      <a:endParaRPr lang="en-IN" sz="1000" b="0" i="0" u="none" strike="noStrike" dirty="0">
                        <a:solidFill>
                          <a:srgbClr val="000000"/>
                        </a:solidFill>
                        <a:effectLst/>
                        <a:latin typeface="Consolas" panose="020B0609020204030204" pitchFamily="49" charset="0"/>
                      </a:endParaRPr>
                    </a:p>
                  </a:txBody>
                  <a:tcPr marL="7620" marR="7620" marT="7620"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01-12-2010 8.26</a:t>
                      </a:r>
                      <a:endParaRPr lang="en-IN" sz="1000" b="0" i="0" u="none" strike="noStrike" dirty="0">
                        <a:solidFill>
                          <a:srgbClr val="000000"/>
                        </a:solidFill>
                        <a:effectLst/>
                        <a:latin typeface="Consolas" panose="020B0609020204030204" pitchFamily="49" charset="0"/>
                      </a:endParaRPr>
                    </a:p>
                  </a:txBody>
                  <a:tcPr marL="7620" marR="7620" marT="7620"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3.39</a:t>
                      </a:r>
                      <a:endParaRPr lang="en-IN" sz="1000" b="0" i="0" u="none" strike="noStrike" dirty="0">
                        <a:solidFill>
                          <a:srgbClr val="000000"/>
                        </a:solidFill>
                        <a:effectLst/>
                        <a:latin typeface="Consolas" panose="020B0609020204030204" pitchFamily="49" charset="0"/>
                      </a:endParaRPr>
                    </a:p>
                  </a:txBody>
                  <a:tcPr marL="7620" marR="7620" marT="7620"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17850</a:t>
                      </a:r>
                      <a:endParaRPr lang="en-IN" sz="1000" b="0" i="0" u="none" strike="noStrike" dirty="0">
                        <a:solidFill>
                          <a:srgbClr val="000000"/>
                        </a:solidFill>
                        <a:effectLst/>
                        <a:latin typeface="Consolas" panose="020B0609020204030204" pitchFamily="49" charset="0"/>
                      </a:endParaRPr>
                    </a:p>
                  </a:txBody>
                  <a:tcPr marL="7620" marR="7620" marT="7620"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United Kingdom</a:t>
                      </a:r>
                      <a:endParaRPr lang="en-IN" sz="1000" b="0" i="0" u="none" strike="noStrike" dirty="0">
                        <a:solidFill>
                          <a:srgbClr val="000000"/>
                        </a:solidFill>
                        <a:effectLst/>
                        <a:latin typeface="Consolas" panose="020B0609020204030204" pitchFamily="49" charset="0"/>
                      </a:endParaRPr>
                    </a:p>
                  </a:txBody>
                  <a:tcPr marL="7620" marR="7620" marT="7620" marB="0" anchor="b">
                    <a:lnR w="9525" cap="flat" cmpd="sng" algn="ctr">
                      <a:solidFill>
                        <a:schemeClr val="accent1"/>
                      </a:solidFill>
                      <a:prstDash val="solid"/>
                      <a:round/>
                      <a:headEnd type="none" w="med" len="med"/>
                      <a:tailEnd type="none" w="med" len="med"/>
                    </a:lnR>
                    <a:lnB w="952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884820656"/>
                  </a:ext>
                </a:extLst>
              </a:tr>
            </a:tbl>
          </a:graphicData>
        </a:graphic>
      </p:graphicFrame>
    </p:spTree>
    <p:extLst>
      <p:ext uri="{BB962C8B-B14F-4D97-AF65-F5344CB8AC3E}">
        <p14:creationId xmlns:p14="http://schemas.microsoft.com/office/powerpoint/2010/main" val="2012717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2476270858"/>
              </p:ext>
            </p:extLst>
          </p:nvPr>
        </p:nvGraphicFramePr>
        <p:xfrm>
          <a:off x="555313" y="1915179"/>
          <a:ext cx="8033374" cy="1971021"/>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1971021">
                <a:tc>
                  <a:txBody>
                    <a:bodyPr/>
                    <a:lstStyle/>
                    <a:p>
                      <a:r>
                        <a:rPr lang="en-US" sz="1600" b="1" i="0" dirty="0">
                          <a:solidFill>
                            <a:schemeClr val="accent1"/>
                          </a:solidFill>
                          <a:latin typeface="Consolas" pitchFamily="49" charset="0"/>
                        </a:rPr>
                        <a:t>import seaborn as sns</a:t>
                      </a:r>
                    </a:p>
                    <a:p>
                      <a:r>
                        <a:rPr lang="en-US" sz="1600" b="1" i="0" dirty="0">
                          <a:solidFill>
                            <a:schemeClr val="accent1"/>
                          </a:solidFill>
                          <a:latin typeface="Consolas" pitchFamily="49" charset="0"/>
                        </a:rPr>
                        <a:t>import matplotlib.pyplot as plt</a:t>
                      </a:r>
                    </a:p>
                    <a:p>
                      <a:endParaRPr lang="en-US" sz="1600" i="0" dirty="0">
                        <a:solidFill>
                          <a:schemeClr val="accent1"/>
                        </a:solidFill>
                        <a:latin typeface="Consolas" pitchFamily="49" charset="0"/>
                      </a:endParaRPr>
                    </a:p>
                    <a:p>
                      <a:r>
                        <a:rPr lang="en-US" sz="1600" b="1" i="0" dirty="0">
                          <a:solidFill>
                            <a:schemeClr val="accent1"/>
                          </a:solidFill>
                          <a:latin typeface="Consolas" pitchFamily="49" charset="0"/>
                        </a:rPr>
                        <a:t>sns.countplot</a:t>
                      </a:r>
                      <a:r>
                        <a:rPr lang="en-US" sz="1600" i="0" dirty="0">
                          <a:solidFill>
                            <a:schemeClr val="accent1"/>
                          </a:solidFill>
                          <a:latin typeface="Consolas" pitchFamily="49" charset="0"/>
                        </a:rPr>
                        <a:t>(</a:t>
                      </a:r>
                      <a:r>
                        <a:rPr lang="en-US" sz="1600" b="1" i="0" dirty="0">
                          <a:solidFill>
                            <a:schemeClr val="accent1"/>
                          </a:solidFill>
                          <a:latin typeface="Consolas" pitchFamily="49" charset="0"/>
                        </a:rPr>
                        <a:t>x</a:t>
                      </a:r>
                      <a:r>
                        <a:rPr lang="en-US" sz="1600" i="0" dirty="0">
                          <a:solidFill>
                            <a:schemeClr val="accent1"/>
                          </a:solidFill>
                          <a:latin typeface="Consolas" pitchFamily="49" charset="0"/>
                        </a:rPr>
                        <a:t> = 'Description', </a:t>
                      </a:r>
                      <a:r>
                        <a:rPr lang="en-US" sz="1600" b="1" i="0" dirty="0">
                          <a:solidFill>
                            <a:schemeClr val="accent1"/>
                          </a:solidFill>
                          <a:latin typeface="Consolas" pitchFamily="49" charset="0"/>
                        </a:rPr>
                        <a:t>data</a:t>
                      </a:r>
                      <a:r>
                        <a:rPr lang="en-US" sz="1600" i="0" dirty="0">
                          <a:solidFill>
                            <a:schemeClr val="accent1"/>
                          </a:solidFill>
                          <a:latin typeface="Consolas" pitchFamily="49" charset="0"/>
                        </a:rPr>
                        <a:t> = df, </a:t>
                      </a:r>
                      <a:r>
                        <a:rPr lang="en-US" sz="1600" b="1" i="0" dirty="0">
                          <a:solidFill>
                            <a:schemeClr val="accent1"/>
                          </a:solidFill>
                          <a:latin typeface="Consolas" pitchFamily="49" charset="0"/>
                        </a:rPr>
                        <a:t>order</a:t>
                      </a:r>
                      <a:r>
                        <a:rPr lang="en-US" sz="1600" i="0" dirty="0">
                          <a:solidFill>
                            <a:schemeClr val="accent1"/>
                          </a:solidFill>
                          <a:latin typeface="Consolas" pitchFamily="49" charset="0"/>
                        </a:rPr>
                        <a:t> = df['Description']</a:t>
                      </a:r>
                      <a:r>
                        <a:rPr lang="en-US" sz="1600" b="1" i="0" dirty="0">
                          <a:solidFill>
                            <a:schemeClr val="accent1"/>
                          </a:solidFill>
                          <a:latin typeface="Consolas" pitchFamily="49" charset="0"/>
                        </a:rPr>
                        <a:t>.value_counts().iloc</a:t>
                      </a:r>
                      <a:r>
                        <a:rPr lang="en-US" sz="1600" i="0" dirty="0">
                          <a:solidFill>
                            <a:schemeClr val="accent1"/>
                          </a:solidFill>
                          <a:latin typeface="Consolas" pitchFamily="49" charset="0"/>
                        </a:rPr>
                        <a:t>[:10].index)</a:t>
                      </a:r>
                    </a:p>
                    <a:p>
                      <a:r>
                        <a:rPr lang="en-US" sz="1600" b="1" i="0" dirty="0">
                          <a:solidFill>
                            <a:schemeClr val="accent1"/>
                          </a:solidFill>
                          <a:latin typeface="Consolas" pitchFamily="49" charset="0"/>
                        </a:rPr>
                        <a:t>plt.xticks</a:t>
                      </a:r>
                      <a:r>
                        <a:rPr lang="en-US" sz="1600" i="0" dirty="0">
                          <a:solidFill>
                            <a:schemeClr val="accent1"/>
                          </a:solidFill>
                          <a:latin typeface="Consolas" pitchFamily="49" charset="0"/>
                        </a:rPr>
                        <a:t>(rotation=90)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Visualise Item Frequency</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550025" y="1583575"/>
            <a:ext cx="2428870" cy="338554"/>
          </a:xfrm>
          <a:prstGeom prst="rect">
            <a:avLst/>
          </a:prstGeom>
        </p:spPr>
        <p:txBody>
          <a:bodyPr wrap="none">
            <a:spAutoFit/>
          </a:bodyPr>
          <a:lstStyle/>
          <a:p>
            <a:r>
              <a:rPr lang="en-US" sz="1600" dirty="0">
                <a:latin typeface="Consolas" pitchFamily="49" charset="0"/>
              </a:rPr>
              <a:t>#Item Frequency Plot</a:t>
            </a:r>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13</a:t>
            </a:fld>
            <a:endParaRPr lang="en-US" dirty="0"/>
          </a:p>
        </p:txBody>
      </p:sp>
      <p:grpSp>
        <p:nvGrpSpPr>
          <p:cNvPr id="39" name="Group 38"/>
          <p:cNvGrpSpPr/>
          <p:nvPr/>
        </p:nvGrpSpPr>
        <p:grpSpPr>
          <a:xfrm>
            <a:off x="693913" y="3514798"/>
            <a:ext cx="7992887" cy="1036680"/>
            <a:chOff x="971600" y="2421610"/>
            <a:chExt cx="7992887" cy="1036680"/>
          </a:xfrm>
        </p:grpSpPr>
        <p:grpSp>
          <p:nvGrpSpPr>
            <p:cNvPr id="6" name="Group 21"/>
            <p:cNvGrpSpPr/>
            <p:nvPr/>
          </p:nvGrpSpPr>
          <p:grpSpPr>
            <a:xfrm>
              <a:off x="971600" y="2421610"/>
              <a:ext cx="7992887" cy="1036680"/>
              <a:chOff x="2338632" y="3526748"/>
              <a:chExt cx="6412915" cy="1036680"/>
            </a:xfrm>
            <a:solidFill>
              <a:schemeClr val="bg1"/>
            </a:solidFill>
          </p:grpSpPr>
          <p:sp>
            <p:nvSpPr>
              <p:cNvPr id="24" name="Rectangle 23"/>
              <p:cNvSpPr/>
              <p:nvPr/>
            </p:nvSpPr>
            <p:spPr>
              <a:xfrm>
                <a:off x="2712954" y="3732431"/>
                <a:ext cx="6038593" cy="830997"/>
              </a:xfrm>
              <a:prstGeom prst="rect">
                <a:avLst/>
              </a:prstGeom>
              <a:grpFill/>
              <a:ln w="3175">
                <a:solidFill>
                  <a:schemeClr val="accent3"/>
                </a:solidFill>
              </a:ln>
            </p:spPr>
            <p:txBody>
              <a:bodyPr wrap="square">
                <a:spAutoFit/>
              </a:bodyPr>
              <a:lstStyle/>
              <a:p>
                <a:pPr>
                  <a:buSzPct val="60000"/>
                  <a:buFont typeface="Wingdings" pitchFamily="2" charset="2"/>
                  <a:buChar char="q"/>
                </a:pPr>
                <a:r>
                  <a:rPr lang="en-US" sz="2400" b="1" dirty="0">
                    <a:solidFill>
                      <a:schemeClr val="tx1">
                        <a:lumMod val="75000"/>
                        <a:lumOff val="25000"/>
                      </a:schemeClr>
                    </a:solidFill>
                    <a:latin typeface="Vijaya" pitchFamily="34" charset="0"/>
                    <a:cs typeface="Vijaya" pitchFamily="34" charset="0"/>
                  </a:rPr>
                  <a:t>  sns.countplot()</a:t>
                </a:r>
                <a:r>
                  <a:rPr lang="en-US" sz="2400" dirty="0">
                    <a:solidFill>
                      <a:schemeClr val="tx1">
                        <a:lumMod val="75000"/>
                        <a:lumOff val="25000"/>
                      </a:schemeClr>
                    </a:solidFill>
                    <a:latin typeface="Vijaya" pitchFamily="34" charset="0"/>
                    <a:cs typeface="Vijaya" pitchFamily="34" charset="0"/>
                  </a:rPr>
                  <a:t> calculates item frequency and returns a barplot.</a:t>
                </a:r>
              </a:p>
              <a:p>
                <a:pPr>
                  <a:buSzPct val="60000"/>
                  <a:buFont typeface="Wingdings" pitchFamily="2" charset="2"/>
                  <a:buChar char="q"/>
                </a:pPr>
                <a:r>
                  <a:rPr lang="en-US" sz="2400" dirty="0">
                    <a:solidFill>
                      <a:schemeClr val="tx1">
                        <a:lumMod val="75000"/>
                        <a:lumOff val="25000"/>
                      </a:schemeClr>
                    </a:solidFill>
                    <a:latin typeface="Vijaya" pitchFamily="34" charset="0"/>
                    <a:cs typeface="Vijaya" pitchFamily="34" charset="0"/>
                  </a:rPr>
                  <a:t>  </a:t>
                </a:r>
                <a:r>
                  <a:rPr lang="en-US" sz="2400" b="1" dirty="0">
                    <a:solidFill>
                      <a:schemeClr val="tx1">
                        <a:lumMod val="75000"/>
                        <a:lumOff val="25000"/>
                      </a:schemeClr>
                    </a:solidFill>
                    <a:latin typeface="Vijaya" pitchFamily="34" charset="0"/>
                    <a:cs typeface="Vijaya" pitchFamily="34" charset="0"/>
                  </a:rPr>
                  <a:t>order = </a:t>
                </a:r>
                <a:r>
                  <a:rPr lang="en-US" sz="2400" dirty="0">
                    <a:solidFill>
                      <a:schemeClr val="tx1">
                        <a:lumMod val="75000"/>
                        <a:lumOff val="25000"/>
                      </a:schemeClr>
                    </a:solidFill>
                    <a:latin typeface="Vijaya" pitchFamily="34" charset="0"/>
                    <a:cs typeface="Vijaya" pitchFamily="34" charset="0"/>
                  </a:rPr>
                  <a:t>used to plot the categorical levels in specific order</a:t>
                </a:r>
              </a:p>
            </p:txBody>
          </p:sp>
          <p:cxnSp>
            <p:nvCxnSpPr>
              <p:cNvPr id="29" name="Straight Arrow Connector 28"/>
              <p:cNvCxnSpPr/>
              <p:nvPr/>
            </p:nvCxnSpPr>
            <p:spPr>
              <a:xfrm flipV="1">
                <a:off x="2338632" y="3526748"/>
                <a:ext cx="0" cy="503334"/>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p:nvPr/>
          </p:nvCxnSpPr>
          <p:spPr>
            <a:xfrm flipH="1">
              <a:off x="971600" y="2924944"/>
              <a:ext cx="454394" cy="0"/>
            </a:xfrm>
            <a:prstGeom prst="straightConnector1">
              <a:avLst/>
            </a:prstGeom>
            <a:solidFill>
              <a:schemeClr val="bg1"/>
            </a:solid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50965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Item Frequency Plot</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14</a:t>
            </a:fld>
            <a:endParaRPr lang="en-US" dirty="0"/>
          </a:p>
        </p:txBody>
      </p:sp>
      <p:sp>
        <p:nvSpPr>
          <p:cNvPr id="11" name="Rectangle 10"/>
          <p:cNvSpPr/>
          <p:nvPr/>
        </p:nvSpPr>
        <p:spPr>
          <a:xfrm>
            <a:off x="539552" y="1434262"/>
            <a:ext cx="1082348" cy="338554"/>
          </a:xfrm>
          <a:prstGeom prst="rect">
            <a:avLst/>
          </a:prstGeom>
        </p:spPr>
        <p:txBody>
          <a:bodyPr wrap="none">
            <a:spAutoFit/>
          </a:bodyPr>
          <a:lstStyle/>
          <a:p>
            <a:r>
              <a:rPr lang="en-US" sz="1600" dirty="0">
                <a:latin typeface="Consolas" pitchFamily="49" charset="0"/>
              </a:rPr>
              <a:t># Output</a:t>
            </a:r>
          </a:p>
        </p:txBody>
      </p:sp>
      <p:sp>
        <p:nvSpPr>
          <p:cNvPr id="12" name="Rectangle 11"/>
          <p:cNvSpPr/>
          <p:nvPr/>
        </p:nvSpPr>
        <p:spPr>
          <a:xfrm>
            <a:off x="5370868" y="1895023"/>
            <a:ext cx="3635896" cy="1200329"/>
          </a:xfrm>
          <a:prstGeom prst="rect">
            <a:avLst/>
          </a:prstGeom>
          <a:solidFill>
            <a:schemeClr val="bg1"/>
          </a:solidFill>
          <a:ln w="3175">
            <a:solidFill>
              <a:schemeClr val="accent3"/>
            </a:solidFill>
          </a:ln>
        </p:spPr>
        <p:txBody>
          <a:bodyPr wrap="square">
            <a:spAutoFit/>
          </a:bodyPr>
          <a:lstStyle/>
          <a:p>
            <a:r>
              <a:rPr lang="en-US" sz="2400" b="1" dirty="0">
                <a:solidFill>
                  <a:schemeClr val="tx1">
                    <a:lumMod val="75000"/>
                    <a:lumOff val="25000"/>
                  </a:schemeClr>
                </a:solidFill>
                <a:latin typeface="Vijaya" pitchFamily="34" charset="0"/>
                <a:cs typeface="Vijaya" pitchFamily="34" charset="0"/>
              </a:rPr>
              <a:t>Interpretation:</a:t>
            </a:r>
          </a:p>
          <a:p>
            <a:r>
              <a:rPr lang="en-US" sz="2400" dirty="0">
                <a:solidFill>
                  <a:schemeClr val="tx1">
                    <a:lumMod val="75000"/>
                    <a:lumOff val="25000"/>
                  </a:schemeClr>
                </a:solidFill>
                <a:latin typeface="Vijaya" pitchFamily="34" charset="0"/>
                <a:cs typeface="Vijaya" pitchFamily="34" charset="0"/>
              </a:rPr>
              <a:t>The plot shows items by frequency</a:t>
            </a:r>
          </a:p>
          <a:p>
            <a:r>
              <a:rPr lang="en-US" sz="2400" dirty="0">
                <a:solidFill>
                  <a:schemeClr val="tx1">
                    <a:lumMod val="75000"/>
                    <a:lumOff val="25000"/>
                  </a:schemeClr>
                </a:solidFill>
                <a:latin typeface="Vijaya" pitchFamily="34" charset="0"/>
                <a:cs typeface="Vijaya" pitchFamily="34" charset="0"/>
              </a:rPr>
              <a:t> in a descending order. </a:t>
            </a:r>
          </a:p>
        </p:txBody>
      </p:sp>
      <p:pic>
        <p:nvPicPr>
          <p:cNvPr id="2" name="Picture 1">
            <a:extLst>
              <a:ext uri="{FF2B5EF4-FFF2-40B4-BE49-F238E27FC236}">
                <a16:creationId xmlns:a16="http://schemas.microsoft.com/office/drawing/2014/main" id="{2823ACB9-FFE7-46E2-9A4F-9592FB67047E}"/>
              </a:ext>
            </a:extLst>
          </p:cNvPr>
          <p:cNvPicPr>
            <a:picLocks noChangeAspect="1"/>
          </p:cNvPicPr>
          <p:nvPr/>
        </p:nvPicPr>
        <p:blipFill>
          <a:blip r:embed="rId7"/>
          <a:stretch>
            <a:fillRect/>
          </a:stretch>
        </p:blipFill>
        <p:spPr>
          <a:xfrm>
            <a:off x="228745" y="1895023"/>
            <a:ext cx="5017643" cy="4270281"/>
          </a:xfrm>
          <a:prstGeom prst="rect">
            <a:avLst/>
          </a:prstGeom>
          <a:ln>
            <a:solidFill>
              <a:schemeClr val="accent1"/>
            </a:solidFill>
          </a:ln>
        </p:spPr>
      </p:pic>
    </p:spTree>
    <p:extLst>
      <p:ext uri="{BB962C8B-B14F-4D97-AF65-F5344CB8AC3E}">
        <p14:creationId xmlns:p14="http://schemas.microsoft.com/office/powerpoint/2010/main" val="8409984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CBA7F06-F8B7-486B-B231-11AEB9A9B9B9}"/>
              </a:ext>
            </a:extLst>
          </p:cNvPr>
          <p:cNvGraphicFramePr>
            <a:graphicFrameLocks noGrp="1"/>
          </p:cNvGraphicFramePr>
          <p:nvPr>
            <p:extLst>
              <p:ext uri="{D42A27DB-BD31-4B8C-83A1-F6EECF244321}">
                <p14:modId xmlns:p14="http://schemas.microsoft.com/office/powerpoint/2010/main" val="2042734293"/>
              </p:ext>
            </p:extLst>
          </p:nvPr>
        </p:nvGraphicFramePr>
        <p:xfrm>
          <a:off x="555313" y="4293096"/>
          <a:ext cx="8033374" cy="131064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06596">
                <a:tc>
                  <a:txBody>
                    <a:bodyPr/>
                    <a:lstStyle/>
                    <a:p>
                      <a:r>
                        <a:rPr lang="en-US" sz="1600" b="0" dirty="0">
                          <a:solidFill>
                            <a:schemeClr val="accent1"/>
                          </a:solidFill>
                          <a:latin typeface="Consolas" pitchFamily="49" charset="0"/>
                        </a:rPr>
                        <a:t>basket = (df[df['Country'] =="France"]</a:t>
                      </a:r>
                    </a:p>
                    <a:p>
                      <a:r>
                        <a:rPr lang="en-US" sz="1600" b="0" dirty="0">
                          <a:solidFill>
                            <a:schemeClr val="accent1"/>
                          </a:solidFill>
                          <a:latin typeface="Consolas" pitchFamily="49" charset="0"/>
                        </a:rPr>
                        <a:t>          </a:t>
                      </a:r>
                      <a:r>
                        <a:rPr lang="en-US" sz="1600" b="1" dirty="0">
                          <a:solidFill>
                            <a:schemeClr val="accent1"/>
                          </a:solidFill>
                          <a:latin typeface="Consolas" pitchFamily="49" charset="0"/>
                        </a:rPr>
                        <a:t>.groupby</a:t>
                      </a:r>
                      <a:r>
                        <a:rPr lang="en-US" sz="1600" b="0" dirty="0">
                          <a:solidFill>
                            <a:schemeClr val="accent1"/>
                          </a:solidFill>
                          <a:latin typeface="Consolas" pitchFamily="49" charset="0"/>
                        </a:rPr>
                        <a:t>(['InvoiceNo', 'Description'])['Quantity']</a:t>
                      </a:r>
                    </a:p>
                    <a:p>
                      <a:r>
                        <a:rPr lang="en-US" sz="1600" b="0" dirty="0">
                          <a:solidFill>
                            <a:schemeClr val="accent1"/>
                          </a:solidFill>
                          <a:latin typeface="Consolas" pitchFamily="49" charset="0"/>
                        </a:rPr>
                        <a:t>          </a:t>
                      </a:r>
                      <a:r>
                        <a:rPr lang="en-US" sz="1600" b="1" dirty="0">
                          <a:solidFill>
                            <a:schemeClr val="accent1"/>
                          </a:solidFill>
                          <a:latin typeface="Consolas" pitchFamily="49" charset="0"/>
                        </a:rPr>
                        <a:t>.sum().unstack().reset_index().fillna(0)</a:t>
                      </a:r>
                    </a:p>
                    <a:p>
                      <a:r>
                        <a:rPr lang="en-US" sz="1600" b="0" dirty="0">
                          <a:solidFill>
                            <a:schemeClr val="accent1"/>
                          </a:solidFill>
                          <a:latin typeface="Consolas" pitchFamily="49" charset="0"/>
                        </a:rPr>
                        <a:t>          </a:t>
                      </a:r>
                      <a:r>
                        <a:rPr lang="en-US" sz="1600" b="1" dirty="0">
                          <a:solidFill>
                            <a:schemeClr val="accent1"/>
                          </a:solidFill>
                          <a:latin typeface="Consolas" pitchFamily="49" charset="0"/>
                        </a:rPr>
                        <a:t>.set_index</a:t>
                      </a:r>
                      <a:r>
                        <a:rPr lang="en-US" sz="1600" b="0" dirty="0">
                          <a:solidFill>
                            <a:schemeClr val="accent1"/>
                          </a:solidFill>
                          <a:latin typeface="Consolas" pitchFamily="49" charset="0"/>
                        </a:rPr>
                        <a:t>('InvoiceNo'))</a:t>
                      </a:r>
                    </a:p>
                    <a:p>
                      <a:r>
                        <a:rPr lang="en-US" sz="1600" b="0" dirty="0">
                          <a:solidFill>
                            <a:schemeClr val="accent1"/>
                          </a:solidFill>
                          <a:latin typeface="Consolas" pitchFamily="49" charset="0"/>
                        </a:rPr>
                        <a:t>basket</a:t>
                      </a:r>
                      <a:r>
                        <a:rPr lang="en-US" sz="1600" b="1" dirty="0">
                          <a:solidFill>
                            <a:schemeClr val="accent1"/>
                          </a:solidFill>
                          <a:latin typeface="Consolas" pitchFamily="49" charset="0"/>
                        </a:rPr>
                        <a:t>.head()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8" name="Rectangle 7">
            <a:extLst>
              <a:ext uri="{FF2B5EF4-FFF2-40B4-BE49-F238E27FC236}">
                <a16:creationId xmlns:a16="http://schemas.microsoft.com/office/drawing/2014/main" id="{349E1123-5D30-4222-87EF-4E14BF4F915C}"/>
              </a:ext>
            </a:extLst>
          </p:cNvPr>
          <p:cNvSpPr/>
          <p:nvPr/>
        </p:nvSpPr>
        <p:spPr>
          <a:xfrm>
            <a:off x="554748" y="5676200"/>
            <a:ext cx="8033374" cy="707886"/>
          </a:xfrm>
          <a:prstGeom prst="rect">
            <a:avLst/>
          </a:prstGeom>
          <a:solidFill>
            <a:schemeClr val="bg1"/>
          </a:solidFill>
          <a:ln w="3175">
            <a:solidFill>
              <a:schemeClr val="accent3"/>
            </a:solidFill>
          </a:ln>
        </p:spPr>
        <p:txBody>
          <a:bodyPr wrap="square">
            <a:spAutoFit/>
          </a:bodyPr>
          <a:lstStyle/>
          <a:p>
            <a:pPr>
              <a:buSzPct val="60000"/>
              <a:buFont typeface="Wingdings" pitchFamily="2" charset="2"/>
              <a:buChar char="q"/>
            </a:pPr>
            <a:r>
              <a:rPr lang="en-US" sz="2000" dirty="0">
                <a:solidFill>
                  <a:schemeClr val="tx1">
                    <a:lumMod val="75000"/>
                    <a:lumOff val="25000"/>
                  </a:schemeClr>
                </a:solidFill>
                <a:latin typeface="Vijaya" pitchFamily="34" charset="0"/>
                <a:cs typeface="Vijaya" pitchFamily="34" charset="0"/>
              </a:rPr>
              <a:t>   After the cleanup, consolidation of the items into 1 transaction per row with each product is done.</a:t>
            </a:r>
          </a:p>
        </p:txBody>
      </p:sp>
      <p:sp>
        <p:nvSpPr>
          <p:cNvPr id="2" name="Title 1">
            <a:extLst>
              <a:ext uri="{FF2B5EF4-FFF2-40B4-BE49-F238E27FC236}">
                <a16:creationId xmlns:a16="http://schemas.microsoft.com/office/drawing/2014/main" id="{9520CADA-C1EE-427F-89CA-3CDBEC6E9B41}"/>
              </a:ext>
            </a:extLst>
          </p:cNvPr>
          <p:cNvSpPr>
            <a:spLocks noGrp="1"/>
          </p:cNvSpPr>
          <p:nvPr>
            <p:ph type="title"/>
          </p:nvPr>
        </p:nvSpPr>
        <p:spPr>
          <a:xfrm>
            <a:off x="457200" y="-36909"/>
            <a:ext cx="8229600" cy="1143000"/>
          </a:xfrm>
        </p:spPr>
        <p:txBody>
          <a:bodyPr/>
          <a:lstStyle/>
          <a:p>
            <a:r>
              <a:rPr lang="en-IN" sz="3200" b="1" dirty="0">
                <a:solidFill>
                  <a:schemeClr val="accent1"/>
                </a:solidFill>
                <a:latin typeface="+mj-lt"/>
              </a:rPr>
              <a:t>Basic Data Cleanup</a:t>
            </a:r>
          </a:p>
        </p:txBody>
      </p:sp>
      <p:sp>
        <p:nvSpPr>
          <p:cNvPr id="4" name="Slide Number Placeholder 3">
            <a:extLst>
              <a:ext uri="{FF2B5EF4-FFF2-40B4-BE49-F238E27FC236}">
                <a16:creationId xmlns:a16="http://schemas.microsoft.com/office/drawing/2014/main" id="{B589E023-7324-4D8D-BC30-5F3B49E43FDA}"/>
              </a:ext>
            </a:extLst>
          </p:cNvPr>
          <p:cNvSpPr>
            <a:spLocks noGrp="1"/>
          </p:cNvSpPr>
          <p:nvPr>
            <p:ph type="sldNum" sz="quarter" idx="4"/>
          </p:nvPr>
        </p:nvSpPr>
        <p:spPr/>
        <p:txBody>
          <a:bodyPr/>
          <a:lstStyle/>
          <a:p>
            <a:pPr fontAlgn="base">
              <a:spcBef>
                <a:spcPct val="0"/>
              </a:spcBef>
              <a:spcAft>
                <a:spcPct val="0"/>
              </a:spcAft>
            </a:pPr>
            <a:fld id="{D1C7D3AF-160E-4D12-BF31-4D5E44749C5D}" type="slidenum">
              <a:rPr lang="en-US" smtClean="0"/>
              <a:pPr fontAlgn="base">
                <a:spcBef>
                  <a:spcPct val="0"/>
                </a:spcBef>
                <a:spcAft>
                  <a:spcPct val="0"/>
                </a:spcAft>
              </a:pPr>
              <a:t>15</a:t>
            </a:fld>
            <a:endParaRPr lang="en-US" dirty="0"/>
          </a:p>
        </p:txBody>
      </p:sp>
      <p:graphicFrame>
        <p:nvGraphicFramePr>
          <p:cNvPr id="5" name="Table 4">
            <a:extLst>
              <a:ext uri="{FF2B5EF4-FFF2-40B4-BE49-F238E27FC236}">
                <a16:creationId xmlns:a16="http://schemas.microsoft.com/office/drawing/2014/main" id="{D26C287C-D280-4953-B8C6-39B710FA5A37}"/>
              </a:ext>
            </a:extLst>
          </p:cNvPr>
          <p:cNvGraphicFramePr>
            <a:graphicFrameLocks noGrp="1"/>
          </p:cNvGraphicFramePr>
          <p:nvPr>
            <p:extLst>
              <p:ext uri="{D42A27DB-BD31-4B8C-83A1-F6EECF244321}">
                <p14:modId xmlns:p14="http://schemas.microsoft.com/office/powerpoint/2010/main" val="1601533055"/>
              </p:ext>
            </p:extLst>
          </p:nvPr>
        </p:nvGraphicFramePr>
        <p:xfrm>
          <a:off x="555313" y="1420660"/>
          <a:ext cx="8033374" cy="106680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06596">
                <a:tc>
                  <a:txBody>
                    <a:bodyPr/>
                    <a:lstStyle/>
                    <a:p>
                      <a:r>
                        <a:rPr lang="en-US" sz="1600" b="0" dirty="0">
                          <a:solidFill>
                            <a:schemeClr val="accent1"/>
                          </a:solidFill>
                          <a:latin typeface="Consolas" pitchFamily="49" charset="0"/>
                        </a:rPr>
                        <a:t>df['Description'] = df['Description']</a:t>
                      </a:r>
                      <a:r>
                        <a:rPr lang="en-US" sz="1600" b="1" dirty="0">
                          <a:solidFill>
                            <a:schemeClr val="accent1"/>
                          </a:solidFill>
                          <a:latin typeface="Consolas" pitchFamily="49" charset="0"/>
                        </a:rPr>
                        <a:t>.str.strip()</a:t>
                      </a:r>
                    </a:p>
                    <a:p>
                      <a:r>
                        <a:rPr lang="en-US" sz="1600" b="0" dirty="0" err="1">
                          <a:solidFill>
                            <a:schemeClr val="accent1"/>
                          </a:solidFill>
                          <a:latin typeface="Consolas" pitchFamily="49" charset="0"/>
                        </a:rPr>
                        <a:t>df</a:t>
                      </a:r>
                      <a:r>
                        <a:rPr lang="en-US" sz="1600" b="1" dirty="0" err="1">
                          <a:solidFill>
                            <a:schemeClr val="accent1"/>
                          </a:solidFill>
                          <a:latin typeface="Consolas" pitchFamily="49" charset="0"/>
                        </a:rPr>
                        <a:t>.dropna</a:t>
                      </a:r>
                      <a:r>
                        <a:rPr lang="en-US" sz="1600" b="0" dirty="0">
                          <a:solidFill>
                            <a:schemeClr val="accent1"/>
                          </a:solidFill>
                          <a:latin typeface="Consolas" pitchFamily="49" charset="0"/>
                        </a:rPr>
                        <a:t>(</a:t>
                      </a:r>
                      <a:r>
                        <a:rPr lang="en-US" sz="1600" b="1" dirty="0">
                          <a:solidFill>
                            <a:schemeClr val="accent1"/>
                          </a:solidFill>
                          <a:latin typeface="Consolas" pitchFamily="49" charset="0"/>
                        </a:rPr>
                        <a:t>axis</a:t>
                      </a:r>
                      <a:r>
                        <a:rPr lang="en-US" sz="1600" b="0" dirty="0">
                          <a:solidFill>
                            <a:schemeClr val="accent1"/>
                          </a:solidFill>
                          <a:latin typeface="Consolas" pitchFamily="49" charset="0"/>
                        </a:rPr>
                        <a:t>=0, </a:t>
                      </a:r>
                      <a:r>
                        <a:rPr lang="en-US" sz="1600" b="1" dirty="0">
                          <a:solidFill>
                            <a:schemeClr val="accent1"/>
                          </a:solidFill>
                          <a:latin typeface="Consolas" pitchFamily="49" charset="0"/>
                        </a:rPr>
                        <a:t>subset</a:t>
                      </a:r>
                      <a:r>
                        <a:rPr lang="en-US" sz="1600" b="0" dirty="0">
                          <a:solidFill>
                            <a:schemeClr val="accent1"/>
                          </a:solidFill>
                          <a:latin typeface="Consolas" pitchFamily="49" charset="0"/>
                        </a:rPr>
                        <a:t>=['InvoiceNo'], </a:t>
                      </a:r>
                      <a:r>
                        <a:rPr lang="en-US" sz="1600" b="1" dirty="0">
                          <a:solidFill>
                            <a:schemeClr val="accent1"/>
                          </a:solidFill>
                          <a:latin typeface="Consolas" pitchFamily="49" charset="0"/>
                        </a:rPr>
                        <a:t>inplace</a:t>
                      </a:r>
                      <a:r>
                        <a:rPr lang="en-US" sz="1600" b="0" dirty="0">
                          <a:solidFill>
                            <a:schemeClr val="accent1"/>
                          </a:solidFill>
                          <a:latin typeface="Consolas" pitchFamily="49" charset="0"/>
                        </a:rPr>
                        <a:t>=True)</a:t>
                      </a:r>
                    </a:p>
                    <a:p>
                      <a:r>
                        <a:rPr lang="en-US" sz="1600" b="0" dirty="0">
                          <a:solidFill>
                            <a:schemeClr val="accent1"/>
                          </a:solidFill>
                          <a:latin typeface="Consolas" pitchFamily="49" charset="0"/>
                        </a:rPr>
                        <a:t>df['InvoiceNo'] = df['InvoiceNo']</a:t>
                      </a:r>
                      <a:r>
                        <a:rPr lang="en-US" sz="1600" b="1" dirty="0">
                          <a:solidFill>
                            <a:schemeClr val="accent1"/>
                          </a:solidFill>
                          <a:latin typeface="Consolas" pitchFamily="49" charset="0"/>
                        </a:rPr>
                        <a:t>.astype('str')</a:t>
                      </a:r>
                    </a:p>
                    <a:p>
                      <a:r>
                        <a:rPr lang="en-US" sz="1600" b="0" dirty="0">
                          <a:solidFill>
                            <a:schemeClr val="accent1"/>
                          </a:solidFill>
                          <a:latin typeface="Consolas" pitchFamily="49" charset="0"/>
                        </a:rPr>
                        <a:t>df = df[~df['InvoiceNo']</a:t>
                      </a:r>
                      <a:r>
                        <a:rPr lang="en-US" sz="1600" b="1" dirty="0">
                          <a:solidFill>
                            <a:schemeClr val="accent1"/>
                          </a:solidFill>
                          <a:latin typeface="Consolas" pitchFamily="49" charset="0"/>
                        </a:rPr>
                        <a:t>.str.contains</a:t>
                      </a:r>
                      <a:r>
                        <a:rPr lang="en-US" sz="1600" b="0" dirty="0">
                          <a:solidFill>
                            <a:schemeClr val="accent1"/>
                          </a:solidFill>
                          <a:latin typeface="Consolas" pitchFamily="49" charset="0"/>
                        </a:rPr>
                        <a:t>('C')]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6" name="Rectangle 5">
            <a:extLst>
              <a:ext uri="{FF2B5EF4-FFF2-40B4-BE49-F238E27FC236}">
                <a16:creationId xmlns:a16="http://schemas.microsoft.com/office/drawing/2014/main" id="{1484268D-E652-4F9C-A466-33D45ADDE902}"/>
              </a:ext>
            </a:extLst>
          </p:cNvPr>
          <p:cNvSpPr/>
          <p:nvPr/>
        </p:nvSpPr>
        <p:spPr>
          <a:xfrm>
            <a:off x="554748" y="2579420"/>
            <a:ext cx="8033374" cy="1631216"/>
          </a:xfrm>
          <a:prstGeom prst="rect">
            <a:avLst/>
          </a:prstGeom>
          <a:solidFill>
            <a:schemeClr val="bg1"/>
          </a:solidFill>
          <a:ln w="3175">
            <a:solidFill>
              <a:schemeClr val="accent3"/>
            </a:solidFill>
          </a:ln>
        </p:spPr>
        <p:txBody>
          <a:bodyPr wrap="square">
            <a:spAutoFit/>
          </a:bodyPr>
          <a:lstStyle/>
          <a:p>
            <a:pPr>
              <a:buSzPct val="60000"/>
              <a:buFont typeface="Wingdings" pitchFamily="2" charset="2"/>
              <a:buChar char="q"/>
            </a:pPr>
            <a:r>
              <a:rPr lang="en-US" sz="2000" dirty="0">
                <a:solidFill>
                  <a:schemeClr val="tx1">
                    <a:lumMod val="75000"/>
                    <a:lumOff val="25000"/>
                  </a:schemeClr>
                </a:solidFill>
                <a:latin typeface="Vijaya" pitchFamily="34" charset="0"/>
                <a:cs typeface="Vijaya" pitchFamily="34" charset="0"/>
              </a:rPr>
              <a:t> </a:t>
            </a:r>
            <a:r>
              <a:rPr lang="en-US" sz="2000" b="1" dirty="0">
                <a:solidFill>
                  <a:schemeClr val="tx1">
                    <a:lumMod val="75000"/>
                    <a:lumOff val="25000"/>
                  </a:schemeClr>
                </a:solidFill>
                <a:latin typeface="Vijaya" pitchFamily="34" charset="0"/>
                <a:cs typeface="Vijaya" pitchFamily="34" charset="0"/>
              </a:rPr>
              <a:t>strip()</a:t>
            </a:r>
            <a:r>
              <a:rPr lang="en-US" sz="2000" dirty="0">
                <a:solidFill>
                  <a:schemeClr val="tx1">
                    <a:lumMod val="75000"/>
                    <a:lumOff val="25000"/>
                  </a:schemeClr>
                </a:solidFill>
                <a:latin typeface="Vijaya" pitchFamily="34" charset="0"/>
                <a:cs typeface="Vijaya" pitchFamily="34" charset="0"/>
              </a:rPr>
              <a:t> returns a copy of the string with both leading and trailing characters removed .</a:t>
            </a:r>
          </a:p>
          <a:p>
            <a:pPr>
              <a:buSzPct val="60000"/>
              <a:buFont typeface="Wingdings" pitchFamily="2" charset="2"/>
              <a:buChar char="q"/>
            </a:pPr>
            <a:r>
              <a:rPr lang="en-US" sz="2000" dirty="0">
                <a:solidFill>
                  <a:schemeClr val="tx1">
                    <a:lumMod val="75000"/>
                    <a:lumOff val="25000"/>
                  </a:schemeClr>
                </a:solidFill>
                <a:latin typeface="Vijaya" pitchFamily="34" charset="0"/>
                <a:cs typeface="Vijaya" pitchFamily="34" charset="0"/>
              </a:rPr>
              <a:t> </a:t>
            </a:r>
            <a:r>
              <a:rPr lang="en-US" sz="2000" b="1" dirty="0">
                <a:solidFill>
                  <a:schemeClr val="tx1">
                    <a:lumMod val="75000"/>
                    <a:lumOff val="25000"/>
                  </a:schemeClr>
                </a:solidFill>
                <a:latin typeface="Vijaya" pitchFamily="34" charset="0"/>
                <a:cs typeface="Vijaya" pitchFamily="34" charset="0"/>
              </a:rPr>
              <a:t>dropna()</a:t>
            </a:r>
            <a:r>
              <a:rPr lang="en-US" sz="2000" dirty="0">
                <a:solidFill>
                  <a:schemeClr val="tx1">
                    <a:lumMod val="75000"/>
                    <a:lumOff val="25000"/>
                  </a:schemeClr>
                </a:solidFill>
                <a:latin typeface="Vijaya" pitchFamily="34" charset="0"/>
                <a:cs typeface="Vijaya" pitchFamily="34" charset="0"/>
              </a:rPr>
              <a:t> removes all the missing values and a new object is returned which does not have any NaN values present in it.</a:t>
            </a:r>
          </a:p>
          <a:p>
            <a:pPr>
              <a:buSzPct val="60000"/>
              <a:buFont typeface="Wingdings" pitchFamily="2" charset="2"/>
              <a:buChar char="q"/>
            </a:pPr>
            <a:r>
              <a:rPr lang="en-US" sz="2000" dirty="0">
                <a:solidFill>
                  <a:schemeClr val="tx1">
                    <a:lumMod val="75000"/>
                    <a:lumOff val="25000"/>
                  </a:schemeClr>
                </a:solidFill>
                <a:latin typeface="Vijaya" pitchFamily="34" charset="0"/>
                <a:cs typeface="Vijaya" pitchFamily="34" charset="0"/>
              </a:rPr>
              <a:t> </a:t>
            </a:r>
            <a:r>
              <a:rPr lang="en-US" sz="2000" b="1" dirty="0">
                <a:solidFill>
                  <a:schemeClr val="tx1">
                    <a:lumMod val="75000"/>
                    <a:lumOff val="25000"/>
                  </a:schemeClr>
                </a:solidFill>
                <a:latin typeface="Vijaya" pitchFamily="34" charset="0"/>
                <a:cs typeface="Vijaya" pitchFamily="34" charset="0"/>
              </a:rPr>
              <a:t>contains() </a:t>
            </a:r>
            <a:r>
              <a:rPr lang="en-US" sz="2000" dirty="0">
                <a:solidFill>
                  <a:schemeClr val="tx1">
                    <a:lumMod val="75000"/>
                    <a:lumOff val="25000"/>
                  </a:schemeClr>
                </a:solidFill>
                <a:latin typeface="Vijaya" pitchFamily="34" charset="0"/>
                <a:cs typeface="Vijaya" pitchFamily="34" charset="0"/>
              </a:rPr>
              <a:t>function is used to test if pattern or regex is contained within a string of a Series or Index. Here it is used to remove rows where ‘</a:t>
            </a:r>
            <a:r>
              <a:rPr lang="en-US" sz="2000" dirty="0" err="1">
                <a:solidFill>
                  <a:schemeClr val="tx1">
                    <a:lumMod val="75000"/>
                    <a:lumOff val="25000"/>
                  </a:schemeClr>
                </a:solidFill>
                <a:latin typeface="Vijaya" pitchFamily="34" charset="0"/>
                <a:cs typeface="Vijaya" pitchFamily="34" charset="0"/>
              </a:rPr>
              <a:t>InvoiceNo</a:t>
            </a:r>
            <a:r>
              <a:rPr lang="en-US" sz="2000" dirty="0">
                <a:solidFill>
                  <a:schemeClr val="tx1">
                    <a:lumMod val="75000"/>
                    <a:lumOff val="25000"/>
                  </a:schemeClr>
                </a:solidFill>
                <a:latin typeface="Vijaya" pitchFamily="34" charset="0"/>
                <a:cs typeface="Vijaya" pitchFamily="34" charset="0"/>
              </a:rPr>
              <a:t>. Contains ‘C’</a:t>
            </a:r>
          </a:p>
        </p:txBody>
      </p:sp>
      <p:grpSp>
        <p:nvGrpSpPr>
          <p:cNvPr id="9" name="Group 15">
            <a:extLst>
              <a:ext uri="{FF2B5EF4-FFF2-40B4-BE49-F238E27FC236}">
                <a16:creationId xmlns:a16="http://schemas.microsoft.com/office/drawing/2014/main" id="{FA6BE851-D17A-47C5-9217-0002C6DED952}"/>
              </a:ext>
            </a:extLst>
          </p:cNvPr>
          <p:cNvGrpSpPr/>
          <p:nvPr/>
        </p:nvGrpSpPr>
        <p:grpSpPr>
          <a:xfrm>
            <a:off x="1991225" y="980728"/>
            <a:ext cx="5161551" cy="52403"/>
            <a:chOff x="1991225" y="1155160"/>
            <a:chExt cx="5161551" cy="52403"/>
          </a:xfrm>
        </p:grpSpPr>
        <p:sp>
          <p:nvSpPr>
            <p:cNvPr id="10" name="Rectangle 9">
              <a:extLst>
                <a:ext uri="{FF2B5EF4-FFF2-40B4-BE49-F238E27FC236}">
                  <a16:creationId xmlns:a16="http://schemas.microsoft.com/office/drawing/2014/main" id="{EFB04CEF-EAB0-45B4-B708-F63A98EC14DB}"/>
                </a:ext>
              </a:extLst>
            </p:cNvPr>
            <p:cNvSpPr/>
            <p:nvPr>
              <p:custDataLst>
                <p:tags r:id="rId1"/>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a:extLst>
                <a:ext uri="{FF2B5EF4-FFF2-40B4-BE49-F238E27FC236}">
                  <a16:creationId xmlns:a16="http://schemas.microsoft.com/office/drawing/2014/main" id="{27536204-C9D7-44C4-ACB7-148A55D4B0B4}"/>
                </a:ext>
              </a:extLst>
            </p:cNvPr>
            <p:cNvSpPr/>
            <p:nvPr>
              <p:custDataLst>
                <p:tags r:id="rId2"/>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a:extLst>
                <a:ext uri="{FF2B5EF4-FFF2-40B4-BE49-F238E27FC236}">
                  <a16:creationId xmlns:a16="http://schemas.microsoft.com/office/drawing/2014/main" id="{561FC565-700C-47BB-8C49-5B37B6F01043}"/>
                </a:ext>
              </a:extLst>
            </p:cNvPr>
            <p:cNvSpPr/>
            <p:nvPr>
              <p:custDataLst>
                <p:tags r:id="rId3"/>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3" name="Rectangle 12">
            <a:extLst>
              <a:ext uri="{FF2B5EF4-FFF2-40B4-BE49-F238E27FC236}">
                <a16:creationId xmlns:a16="http://schemas.microsoft.com/office/drawing/2014/main" id="{EF91419A-6477-4EF8-A92C-E8CB4700B5AE}"/>
              </a:ext>
            </a:extLst>
          </p:cNvPr>
          <p:cNvSpPr/>
          <p:nvPr/>
        </p:nvSpPr>
        <p:spPr>
          <a:xfrm>
            <a:off x="550025" y="1052736"/>
            <a:ext cx="3887603" cy="338554"/>
          </a:xfrm>
          <a:prstGeom prst="rect">
            <a:avLst/>
          </a:prstGeom>
        </p:spPr>
        <p:txBody>
          <a:bodyPr wrap="none">
            <a:spAutoFit/>
          </a:bodyPr>
          <a:lstStyle/>
          <a:p>
            <a:r>
              <a:rPr lang="en-US" sz="1600" dirty="0">
                <a:latin typeface="Consolas" pitchFamily="49" charset="0"/>
              </a:rPr>
              <a:t># Data Cleaning and Consolidation</a:t>
            </a:r>
          </a:p>
        </p:txBody>
      </p:sp>
    </p:spTree>
    <p:extLst>
      <p:ext uri="{BB962C8B-B14F-4D97-AF65-F5344CB8AC3E}">
        <p14:creationId xmlns:p14="http://schemas.microsoft.com/office/powerpoint/2010/main" val="34045561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71992C-C314-4611-A5F2-E62FD6BB1A70}"/>
              </a:ext>
            </a:extLst>
          </p:cNvPr>
          <p:cNvSpPr>
            <a:spLocks noGrp="1"/>
          </p:cNvSpPr>
          <p:nvPr>
            <p:ph type="sldNum" sz="quarter" idx="4"/>
          </p:nvPr>
        </p:nvSpPr>
        <p:spPr/>
        <p:txBody>
          <a:bodyPr/>
          <a:lstStyle/>
          <a:p>
            <a:pPr fontAlgn="base">
              <a:spcBef>
                <a:spcPct val="0"/>
              </a:spcBef>
              <a:spcAft>
                <a:spcPct val="0"/>
              </a:spcAft>
            </a:pPr>
            <a:fld id="{D1C7D3AF-160E-4D12-BF31-4D5E44749C5D}" type="slidenum">
              <a:rPr lang="en-US" smtClean="0"/>
              <a:pPr fontAlgn="base">
                <a:spcBef>
                  <a:spcPct val="0"/>
                </a:spcBef>
                <a:spcAft>
                  <a:spcPct val="0"/>
                </a:spcAft>
              </a:pPr>
              <a:t>16</a:t>
            </a:fld>
            <a:endParaRPr lang="en-US" dirty="0"/>
          </a:p>
        </p:txBody>
      </p:sp>
      <p:graphicFrame>
        <p:nvGraphicFramePr>
          <p:cNvPr id="5" name="Table 4">
            <a:extLst>
              <a:ext uri="{FF2B5EF4-FFF2-40B4-BE49-F238E27FC236}">
                <a16:creationId xmlns:a16="http://schemas.microsoft.com/office/drawing/2014/main" id="{47575ECA-BEF8-49B7-A854-BB8D3256D327}"/>
              </a:ext>
            </a:extLst>
          </p:cNvPr>
          <p:cNvGraphicFramePr>
            <a:graphicFrameLocks noGrp="1"/>
          </p:cNvGraphicFramePr>
          <p:nvPr>
            <p:extLst>
              <p:ext uri="{D42A27DB-BD31-4B8C-83A1-F6EECF244321}">
                <p14:modId xmlns:p14="http://schemas.microsoft.com/office/powerpoint/2010/main" val="4254867626"/>
              </p:ext>
            </p:extLst>
          </p:nvPr>
        </p:nvGraphicFramePr>
        <p:xfrm>
          <a:off x="117251" y="1844824"/>
          <a:ext cx="8909497" cy="2484275"/>
        </p:xfrm>
        <a:graphic>
          <a:graphicData uri="http://schemas.openxmlformats.org/drawingml/2006/table">
            <a:tbl>
              <a:tblPr>
                <a:tableStyleId>{5C22544A-7EE6-4342-B048-85BDC9FD1C3A}</a:tableStyleId>
              </a:tblPr>
              <a:tblGrid>
                <a:gridCol w="854349">
                  <a:extLst>
                    <a:ext uri="{9D8B030D-6E8A-4147-A177-3AD203B41FA5}">
                      <a16:colId xmlns:a16="http://schemas.microsoft.com/office/drawing/2014/main" val="1486079762"/>
                    </a:ext>
                  </a:extLst>
                </a:gridCol>
                <a:gridCol w="972852">
                  <a:extLst>
                    <a:ext uri="{9D8B030D-6E8A-4147-A177-3AD203B41FA5}">
                      <a16:colId xmlns:a16="http://schemas.microsoft.com/office/drawing/2014/main" val="3047785578"/>
                    </a:ext>
                  </a:extLst>
                </a:gridCol>
                <a:gridCol w="1072160">
                  <a:extLst>
                    <a:ext uri="{9D8B030D-6E8A-4147-A177-3AD203B41FA5}">
                      <a16:colId xmlns:a16="http://schemas.microsoft.com/office/drawing/2014/main" val="124663052"/>
                    </a:ext>
                  </a:extLst>
                </a:gridCol>
                <a:gridCol w="1464782">
                  <a:extLst>
                    <a:ext uri="{9D8B030D-6E8A-4147-A177-3AD203B41FA5}">
                      <a16:colId xmlns:a16="http://schemas.microsoft.com/office/drawing/2014/main" val="3436736095"/>
                    </a:ext>
                  </a:extLst>
                </a:gridCol>
                <a:gridCol w="649336">
                  <a:extLst>
                    <a:ext uri="{9D8B030D-6E8A-4147-A177-3AD203B41FA5}">
                      <a16:colId xmlns:a16="http://schemas.microsoft.com/office/drawing/2014/main" val="1990426588"/>
                    </a:ext>
                  </a:extLst>
                </a:gridCol>
                <a:gridCol w="1177866">
                  <a:extLst>
                    <a:ext uri="{9D8B030D-6E8A-4147-A177-3AD203B41FA5}">
                      <a16:colId xmlns:a16="http://schemas.microsoft.com/office/drawing/2014/main" val="4039815573"/>
                    </a:ext>
                  </a:extLst>
                </a:gridCol>
                <a:gridCol w="694639">
                  <a:extLst>
                    <a:ext uri="{9D8B030D-6E8A-4147-A177-3AD203B41FA5}">
                      <a16:colId xmlns:a16="http://schemas.microsoft.com/office/drawing/2014/main" val="4282761481"/>
                    </a:ext>
                  </a:extLst>
                </a:gridCol>
                <a:gridCol w="875849">
                  <a:extLst>
                    <a:ext uri="{9D8B030D-6E8A-4147-A177-3AD203B41FA5}">
                      <a16:colId xmlns:a16="http://schemas.microsoft.com/office/drawing/2014/main" val="871560614"/>
                    </a:ext>
                  </a:extLst>
                </a:gridCol>
                <a:gridCol w="1147664">
                  <a:extLst>
                    <a:ext uri="{9D8B030D-6E8A-4147-A177-3AD203B41FA5}">
                      <a16:colId xmlns:a16="http://schemas.microsoft.com/office/drawing/2014/main" val="827490879"/>
                    </a:ext>
                  </a:extLst>
                </a:gridCol>
              </a:tblGrid>
              <a:tr h="952469">
                <a:tc>
                  <a:txBody>
                    <a:bodyPr/>
                    <a:lstStyle/>
                    <a:p>
                      <a:pPr algn="l" fontAlgn="b"/>
                      <a:r>
                        <a:rPr lang="en-IN" sz="1100" u="none" strike="noStrike" dirty="0">
                          <a:effectLst/>
                          <a:latin typeface="Consolas" panose="020B0609020204030204" pitchFamily="49" charset="0"/>
                        </a:rPr>
                        <a:t>Description</a:t>
                      </a:r>
                      <a:endParaRPr lang="en-IN" sz="1100" b="0" i="0" u="none" strike="noStrike" dirty="0">
                        <a:solidFill>
                          <a:srgbClr val="333333"/>
                        </a:solidFill>
                        <a:effectLst/>
                        <a:latin typeface="Consolas" panose="020B0609020204030204" pitchFamily="49" charset="0"/>
                      </a:endParaRPr>
                    </a:p>
                  </a:txBody>
                  <a:tcPr marL="7620" marR="7620" marT="7620" marB="0" anchor="b">
                    <a:lnL w="9525" cap="flat" cmpd="sng" algn="ctr">
                      <a:solidFill>
                        <a:schemeClr val="accent1"/>
                      </a:solidFill>
                      <a:prstDash val="solid"/>
                      <a:round/>
                      <a:headEnd type="none" w="med" len="med"/>
                      <a:tailEnd type="none" w="med" len="med"/>
                    </a:lnL>
                    <a:lnT w="9525" cap="flat" cmpd="sng" algn="ctr">
                      <a:solidFill>
                        <a:schemeClr val="accent1"/>
                      </a:solidFill>
                      <a:prstDash val="solid"/>
                      <a:round/>
                      <a:headEnd type="none" w="med" len="med"/>
                      <a:tailEnd type="none" w="med" len="med"/>
                    </a:lnT>
                    <a:noFill/>
                  </a:tcPr>
                </a:tc>
                <a:tc>
                  <a:txBody>
                    <a:bodyPr/>
                    <a:lstStyle/>
                    <a:p>
                      <a:pPr algn="l" fontAlgn="b"/>
                      <a:r>
                        <a:rPr lang="en-IN" sz="1100" u="none" strike="noStrike" dirty="0">
                          <a:effectLst/>
                          <a:latin typeface="Consolas" panose="020B0609020204030204" pitchFamily="49" charset="0"/>
                        </a:rPr>
                        <a:t>10 COLOUR SPACEBOY PEN</a:t>
                      </a:r>
                      <a:endParaRPr lang="en-IN" sz="1100" b="0" i="0" u="none" strike="noStrike" dirty="0">
                        <a:solidFill>
                          <a:srgbClr val="333333"/>
                        </a:solidFill>
                        <a:effectLst/>
                        <a:latin typeface="Consolas" panose="020B0609020204030204" pitchFamily="49" charset="0"/>
                      </a:endParaRPr>
                    </a:p>
                  </a:txBody>
                  <a:tcPr marL="7620" marR="7620" marT="7620" marB="0" anchor="b">
                    <a:lnT w="9525" cap="flat" cmpd="sng" algn="ctr">
                      <a:solidFill>
                        <a:schemeClr val="accent1"/>
                      </a:solidFill>
                      <a:prstDash val="solid"/>
                      <a:round/>
                      <a:headEnd type="none" w="med" len="med"/>
                      <a:tailEnd type="none" w="med" len="med"/>
                    </a:lnT>
                    <a:noFill/>
                  </a:tcPr>
                </a:tc>
                <a:tc>
                  <a:txBody>
                    <a:bodyPr/>
                    <a:lstStyle/>
                    <a:p>
                      <a:pPr algn="l" fontAlgn="b"/>
                      <a:r>
                        <a:rPr lang="en-IN" sz="1100" u="none" strike="noStrike" dirty="0">
                          <a:effectLst/>
                          <a:latin typeface="Consolas" panose="020B0609020204030204" pitchFamily="49" charset="0"/>
                        </a:rPr>
                        <a:t>12 COLOURED PARTY BALLOONS</a:t>
                      </a:r>
                      <a:endParaRPr lang="en-IN" sz="1100" b="0" i="0" u="none" strike="noStrike" dirty="0">
                        <a:solidFill>
                          <a:srgbClr val="333333"/>
                        </a:solidFill>
                        <a:effectLst/>
                        <a:latin typeface="Consolas" panose="020B0609020204030204" pitchFamily="49" charset="0"/>
                      </a:endParaRPr>
                    </a:p>
                  </a:txBody>
                  <a:tcPr marL="7620" marR="7620" marT="7620" marB="0" anchor="b">
                    <a:lnT w="9525" cap="flat" cmpd="sng" algn="ctr">
                      <a:solidFill>
                        <a:schemeClr val="accent1"/>
                      </a:solidFill>
                      <a:prstDash val="solid"/>
                      <a:round/>
                      <a:headEnd type="none" w="med" len="med"/>
                      <a:tailEnd type="none" w="med" len="med"/>
                    </a:lnT>
                    <a:noFill/>
                  </a:tcPr>
                </a:tc>
                <a:tc>
                  <a:txBody>
                    <a:bodyPr/>
                    <a:lstStyle/>
                    <a:p>
                      <a:pPr algn="l" fontAlgn="b"/>
                      <a:r>
                        <a:rPr lang="en-US" sz="1100" u="none" strike="noStrike" dirty="0">
                          <a:effectLst/>
                          <a:latin typeface="Consolas" panose="020B0609020204030204" pitchFamily="49" charset="0"/>
                        </a:rPr>
                        <a:t>12 EGG HOUSE PAINTED WOOD</a:t>
                      </a:r>
                      <a:endParaRPr lang="en-US" sz="1100" b="0" i="0" u="none" strike="noStrike" dirty="0">
                        <a:solidFill>
                          <a:srgbClr val="333333"/>
                        </a:solidFill>
                        <a:effectLst/>
                        <a:latin typeface="Consolas" panose="020B0609020204030204" pitchFamily="49" charset="0"/>
                      </a:endParaRPr>
                    </a:p>
                  </a:txBody>
                  <a:tcPr marL="7620" marR="7620" marT="7620" marB="0" anchor="b">
                    <a:lnT w="9525" cap="flat" cmpd="sng" algn="ctr">
                      <a:solidFill>
                        <a:schemeClr val="accent1"/>
                      </a:solidFill>
                      <a:prstDash val="solid"/>
                      <a:round/>
                      <a:headEnd type="none" w="med" len="med"/>
                      <a:tailEnd type="none" w="med" len="med"/>
                    </a:lnT>
                    <a:noFill/>
                  </a:tcPr>
                </a:tc>
                <a:tc>
                  <a:txBody>
                    <a:bodyPr/>
                    <a:lstStyle/>
                    <a:p>
                      <a:pPr algn="l" fontAlgn="b"/>
                      <a:r>
                        <a:rPr lang="en-US" sz="1100" u="none" strike="noStrike" dirty="0">
                          <a:effectLst/>
                          <a:latin typeface="Consolas" panose="020B0609020204030204" pitchFamily="49" charset="0"/>
                        </a:rPr>
                        <a:t>12 MESSAGE CARDS WITH ENVELOPES</a:t>
                      </a:r>
                      <a:endParaRPr lang="en-US" sz="1100" b="0" i="0" u="none" strike="noStrike" dirty="0">
                        <a:solidFill>
                          <a:srgbClr val="333333"/>
                        </a:solidFill>
                        <a:effectLst/>
                        <a:latin typeface="Consolas" panose="020B0609020204030204" pitchFamily="49" charset="0"/>
                      </a:endParaRPr>
                    </a:p>
                  </a:txBody>
                  <a:tcPr marL="7620" marR="7620" marT="7620" marB="0" anchor="b">
                    <a:lnT w="9525" cap="flat" cmpd="sng" algn="ctr">
                      <a:solidFill>
                        <a:schemeClr val="accent1"/>
                      </a:solidFill>
                      <a:prstDash val="solid"/>
                      <a:round/>
                      <a:headEnd type="none" w="med" len="med"/>
                      <a:tailEnd type="none" w="med" len="med"/>
                    </a:lnT>
                    <a:noFill/>
                  </a:tcPr>
                </a:tc>
                <a:tc>
                  <a:txBody>
                    <a:bodyPr/>
                    <a:lstStyle/>
                    <a:p>
                      <a:pPr algn="l" fontAlgn="b"/>
                      <a:r>
                        <a:rPr lang="en-US" sz="1100" u="none" strike="noStrike" dirty="0">
                          <a:effectLst/>
                          <a:latin typeface="Consolas" panose="020B0609020204030204" pitchFamily="49" charset="0"/>
                        </a:rPr>
                        <a:t>12 PENCIL SMALL TUBE WOODLAND</a:t>
                      </a:r>
                      <a:endParaRPr lang="en-US" sz="1100" b="0" i="0" u="none" strike="noStrike" dirty="0">
                        <a:solidFill>
                          <a:srgbClr val="333333"/>
                        </a:solidFill>
                        <a:effectLst/>
                        <a:latin typeface="Consolas" panose="020B0609020204030204" pitchFamily="49" charset="0"/>
                      </a:endParaRPr>
                    </a:p>
                  </a:txBody>
                  <a:tcPr marL="7620" marR="7620" marT="7620" marB="0" anchor="b">
                    <a:lnT w="9525" cap="flat" cmpd="sng" algn="ctr">
                      <a:solidFill>
                        <a:schemeClr val="accent1"/>
                      </a:solidFill>
                      <a:prstDash val="solid"/>
                      <a:round/>
                      <a:headEnd type="none" w="med" len="med"/>
                      <a:tailEnd type="none" w="med" len="med"/>
                    </a:lnT>
                    <a:noFill/>
                  </a:tcPr>
                </a:tc>
                <a:tc>
                  <a:txBody>
                    <a:bodyPr/>
                    <a:lstStyle/>
                    <a:p>
                      <a:pPr algn="l" fontAlgn="b"/>
                      <a:r>
                        <a:rPr lang="en-IN" sz="1100" u="none" strike="noStrike" dirty="0">
                          <a:effectLst/>
                          <a:latin typeface="Consolas" panose="020B0609020204030204" pitchFamily="49" charset="0"/>
                        </a:rPr>
                        <a:t>12 PENCILS SMALL TUBE RED RETROSPOT</a:t>
                      </a:r>
                      <a:endParaRPr lang="en-IN" sz="1100" b="0" i="0" u="none" strike="noStrike" dirty="0">
                        <a:solidFill>
                          <a:srgbClr val="333333"/>
                        </a:solidFill>
                        <a:effectLst/>
                        <a:latin typeface="Consolas" panose="020B0609020204030204" pitchFamily="49" charset="0"/>
                      </a:endParaRPr>
                    </a:p>
                  </a:txBody>
                  <a:tcPr marL="7620" marR="7620" marT="7620" marB="0" anchor="b">
                    <a:lnT w="9525" cap="flat" cmpd="sng" algn="ctr">
                      <a:solidFill>
                        <a:schemeClr val="accent1"/>
                      </a:solidFill>
                      <a:prstDash val="solid"/>
                      <a:round/>
                      <a:headEnd type="none" w="med" len="med"/>
                      <a:tailEnd type="none" w="med" len="med"/>
                    </a:lnT>
                    <a:noFill/>
                  </a:tcPr>
                </a:tc>
                <a:tc>
                  <a:txBody>
                    <a:bodyPr/>
                    <a:lstStyle/>
                    <a:p>
                      <a:pPr algn="l" fontAlgn="b"/>
                      <a:r>
                        <a:rPr lang="en-US" sz="1100" u="none" strike="noStrike" dirty="0">
                          <a:effectLst/>
                          <a:latin typeface="Consolas" panose="020B0609020204030204" pitchFamily="49" charset="0"/>
                        </a:rPr>
                        <a:t>12 PENCILS SMALL TUBE SKULL</a:t>
                      </a:r>
                      <a:endParaRPr lang="en-US" sz="1100" b="0" i="0" u="none" strike="noStrike" dirty="0">
                        <a:solidFill>
                          <a:srgbClr val="333333"/>
                        </a:solidFill>
                        <a:effectLst/>
                        <a:latin typeface="Consolas" panose="020B0609020204030204" pitchFamily="49" charset="0"/>
                      </a:endParaRPr>
                    </a:p>
                  </a:txBody>
                  <a:tcPr marL="7620" marR="7620" marT="7620" marB="0" anchor="b">
                    <a:lnT w="9525" cap="flat" cmpd="sng" algn="ctr">
                      <a:solidFill>
                        <a:schemeClr val="accent1"/>
                      </a:solidFill>
                      <a:prstDash val="solid"/>
                      <a:round/>
                      <a:headEnd type="none" w="med" len="med"/>
                      <a:tailEnd type="none" w="med" len="med"/>
                    </a:lnT>
                    <a:noFill/>
                  </a:tcPr>
                </a:tc>
                <a:tc>
                  <a:txBody>
                    <a:bodyPr/>
                    <a:lstStyle/>
                    <a:p>
                      <a:pPr algn="l" fontAlgn="b"/>
                      <a:r>
                        <a:rPr lang="en-IN" sz="1100" u="none" strike="noStrike" dirty="0">
                          <a:effectLst/>
                          <a:latin typeface="Consolas" panose="020B0609020204030204" pitchFamily="49" charset="0"/>
                        </a:rPr>
                        <a:t>12 PENCILS TALL TUBE POSY</a:t>
                      </a:r>
                      <a:endParaRPr lang="en-IN" sz="1100" b="0" i="0" u="none" strike="noStrike" dirty="0">
                        <a:solidFill>
                          <a:srgbClr val="333333"/>
                        </a:solidFill>
                        <a:effectLst/>
                        <a:latin typeface="Consolas" panose="020B0609020204030204" pitchFamily="49" charset="0"/>
                      </a:endParaRPr>
                    </a:p>
                  </a:txBody>
                  <a:tcPr marL="7620" marR="7620" marT="7620" marB="0" anchor="b">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noFill/>
                  </a:tcPr>
                </a:tc>
                <a:extLst>
                  <a:ext uri="{0D108BD9-81ED-4DB2-BD59-A6C34878D82A}">
                    <a16:rowId xmlns:a16="http://schemas.microsoft.com/office/drawing/2014/main" val="1856588732"/>
                  </a:ext>
                </a:extLst>
              </a:tr>
              <a:tr h="255301">
                <a:tc>
                  <a:txBody>
                    <a:bodyPr/>
                    <a:lstStyle/>
                    <a:p>
                      <a:pPr algn="l" fontAlgn="b"/>
                      <a:r>
                        <a:rPr lang="en-IN" sz="1100" u="none" strike="noStrike" dirty="0">
                          <a:effectLst/>
                          <a:latin typeface="Consolas" panose="020B0609020204030204" pitchFamily="49" charset="0"/>
                        </a:rPr>
                        <a:t>InvoiceNo</a:t>
                      </a:r>
                      <a:endParaRPr lang="en-IN" sz="1100" b="0" i="0" u="none" strike="noStrike" dirty="0">
                        <a:solidFill>
                          <a:srgbClr val="333333"/>
                        </a:solidFill>
                        <a:effectLst/>
                        <a:latin typeface="Consolas" panose="020B0609020204030204" pitchFamily="49" charset="0"/>
                      </a:endParaRPr>
                    </a:p>
                  </a:txBody>
                  <a:tcPr marL="7620" marR="7620" marT="7620" marB="0" anchor="b">
                    <a:lnL w="9525" cap="flat" cmpd="sng" algn="ctr">
                      <a:solidFill>
                        <a:schemeClr val="accent1"/>
                      </a:solidFill>
                      <a:prstDash val="solid"/>
                      <a:round/>
                      <a:headEnd type="none" w="med" len="med"/>
                      <a:tailEnd type="none" w="med" len="med"/>
                    </a:lnL>
                    <a:noFill/>
                  </a:tcPr>
                </a:tc>
                <a:tc>
                  <a:txBody>
                    <a:bodyPr/>
                    <a:lstStyle/>
                    <a:p>
                      <a:pPr algn="l" fontAlgn="b"/>
                      <a:endParaRPr lang="en-IN" sz="1100" b="0" i="0" u="none" strike="noStrike" dirty="0">
                        <a:solidFill>
                          <a:srgbClr val="333333"/>
                        </a:solidFill>
                        <a:effectLst/>
                        <a:latin typeface="Consolas" panose="020B0609020204030204" pitchFamily="49" charset="0"/>
                      </a:endParaRPr>
                    </a:p>
                  </a:txBody>
                  <a:tcPr marL="7620" marR="7620" marT="7620" marB="0" anchor="b">
                    <a:noFill/>
                  </a:tcPr>
                </a:tc>
                <a:tc>
                  <a:txBody>
                    <a:bodyPr/>
                    <a:lstStyle/>
                    <a:p>
                      <a:pPr algn="l" fontAlgn="b"/>
                      <a:endParaRPr lang="en-IN" sz="1100" b="0" i="0" u="none" strike="noStrike" dirty="0">
                        <a:solidFill>
                          <a:srgbClr val="333333"/>
                        </a:solidFill>
                        <a:effectLst/>
                        <a:latin typeface="Consolas" panose="020B0609020204030204" pitchFamily="49" charset="0"/>
                      </a:endParaRPr>
                    </a:p>
                  </a:txBody>
                  <a:tcPr marL="7620" marR="7620" marT="7620" marB="0" anchor="b">
                    <a:noFill/>
                  </a:tcPr>
                </a:tc>
                <a:tc>
                  <a:txBody>
                    <a:bodyPr/>
                    <a:lstStyle/>
                    <a:p>
                      <a:pPr algn="l" fontAlgn="b"/>
                      <a:endParaRPr lang="en-IN" sz="1100" b="0" i="0" u="none" strike="noStrike" dirty="0">
                        <a:solidFill>
                          <a:srgbClr val="333333"/>
                        </a:solidFill>
                        <a:effectLst/>
                        <a:latin typeface="Consolas" panose="020B0609020204030204" pitchFamily="49" charset="0"/>
                      </a:endParaRPr>
                    </a:p>
                  </a:txBody>
                  <a:tcPr marL="7620" marR="7620" marT="7620" marB="0" anchor="b">
                    <a:noFill/>
                  </a:tcPr>
                </a:tc>
                <a:tc>
                  <a:txBody>
                    <a:bodyPr/>
                    <a:lstStyle/>
                    <a:p>
                      <a:pPr algn="l" fontAlgn="b"/>
                      <a:endParaRPr lang="en-IN" sz="1100" b="0" i="0" u="none" strike="noStrike" dirty="0">
                        <a:solidFill>
                          <a:srgbClr val="333333"/>
                        </a:solidFill>
                        <a:effectLst/>
                        <a:latin typeface="Consolas" panose="020B0609020204030204" pitchFamily="49" charset="0"/>
                      </a:endParaRPr>
                    </a:p>
                  </a:txBody>
                  <a:tcPr marL="7620" marR="7620" marT="7620" marB="0" anchor="b">
                    <a:noFill/>
                  </a:tcPr>
                </a:tc>
                <a:tc>
                  <a:txBody>
                    <a:bodyPr/>
                    <a:lstStyle/>
                    <a:p>
                      <a:pPr algn="l" fontAlgn="b"/>
                      <a:endParaRPr lang="en-IN" sz="1100" b="0" i="0" u="none" strike="noStrike" dirty="0">
                        <a:solidFill>
                          <a:srgbClr val="333333"/>
                        </a:solidFill>
                        <a:effectLst/>
                        <a:latin typeface="Consolas" panose="020B0609020204030204" pitchFamily="49" charset="0"/>
                      </a:endParaRPr>
                    </a:p>
                  </a:txBody>
                  <a:tcPr marL="7620" marR="7620" marT="7620" marB="0" anchor="b">
                    <a:noFill/>
                  </a:tcPr>
                </a:tc>
                <a:tc>
                  <a:txBody>
                    <a:bodyPr/>
                    <a:lstStyle/>
                    <a:p>
                      <a:pPr algn="l" fontAlgn="b"/>
                      <a:endParaRPr lang="en-IN" sz="1100" b="0" i="0" u="none" strike="noStrike" dirty="0">
                        <a:solidFill>
                          <a:srgbClr val="333333"/>
                        </a:solidFill>
                        <a:effectLst/>
                        <a:latin typeface="Consolas" panose="020B0609020204030204" pitchFamily="49" charset="0"/>
                      </a:endParaRPr>
                    </a:p>
                  </a:txBody>
                  <a:tcPr marL="7620" marR="7620" marT="7620" marB="0" anchor="b">
                    <a:noFill/>
                  </a:tcPr>
                </a:tc>
                <a:tc>
                  <a:txBody>
                    <a:bodyPr/>
                    <a:lstStyle/>
                    <a:p>
                      <a:pPr algn="l" fontAlgn="b"/>
                      <a:endParaRPr lang="en-IN" sz="1100" b="0" i="0" u="none" strike="noStrike" dirty="0">
                        <a:solidFill>
                          <a:srgbClr val="333333"/>
                        </a:solidFill>
                        <a:effectLst/>
                        <a:latin typeface="Consolas" panose="020B0609020204030204" pitchFamily="49" charset="0"/>
                      </a:endParaRPr>
                    </a:p>
                  </a:txBody>
                  <a:tcPr marL="7620" marR="7620" marT="7620" marB="0" anchor="b">
                    <a:noFill/>
                  </a:tcPr>
                </a:tc>
                <a:tc>
                  <a:txBody>
                    <a:bodyPr/>
                    <a:lstStyle/>
                    <a:p>
                      <a:pPr algn="l" fontAlgn="b"/>
                      <a:endParaRPr lang="en-IN" sz="1100" b="0" i="0" u="none" strike="noStrike" dirty="0">
                        <a:solidFill>
                          <a:srgbClr val="333333"/>
                        </a:solidFill>
                        <a:effectLst/>
                        <a:latin typeface="Consolas" panose="020B0609020204030204" pitchFamily="49" charset="0"/>
                      </a:endParaRPr>
                    </a:p>
                  </a:txBody>
                  <a:tcPr marL="7620" marR="7620" marT="7620" marB="0" anchor="b">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1747477536"/>
                  </a:ext>
                </a:extLst>
              </a:tr>
              <a:tr h="255301">
                <a:tc>
                  <a:txBody>
                    <a:bodyPr/>
                    <a:lstStyle/>
                    <a:p>
                      <a:pPr algn="l" fontAlgn="t"/>
                      <a:r>
                        <a:rPr lang="en-IN" sz="1100" u="none" strike="noStrike" dirty="0">
                          <a:effectLst/>
                          <a:latin typeface="Consolas" panose="020B0609020204030204" pitchFamily="49" charset="0"/>
                        </a:rPr>
                        <a:t>536370</a:t>
                      </a:r>
                      <a:endParaRPr lang="en-IN" sz="1100" b="0" i="0" u="none" strike="noStrike" dirty="0">
                        <a:solidFill>
                          <a:srgbClr val="333333"/>
                        </a:solidFill>
                        <a:effectLst/>
                        <a:latin typeface="Consolas" panose="020B0609020204030204" pitchFamily="49" charset="0"/>
                      </a:endParaRPr>
                    </a:p>
                  </a:txBody>
                  <a:tcPr marL="7620" marR="7620" marT="7620" marB="0">
                    <a:lnL w="9525" cap="flat" cmpd="sng" algn="ctr">
                      <a:solidFill>
                        <a:schemeClr val="accent1"/>
                      </a:solidFill>
                      <a:prstDash val="solid"/>
                      <a:round/>
                      <a:headEnd type="none" w="med" len="med"/>
                      <a:tailEnd type="none" w="med" len="med"/>
                    </a:lnL>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1858569862"/>
                  </a:ext>
                </a:extLst>
              </a:tr>
              <a:tr h="255301">
                <a:tc>
                  <a:txBody>
                    <a:bodyPr/>
                    <a:lstStyle/>
                    <a:p>
                      <a:pPr algn="l" fontAlgn="t"/>
                      <a:r>
                        <a:rPr lang="en-IN" sz="1100" u="none" strike="noStrike" dirty="0">
                          <a:effectLst/>
                          <a:latin typeface="Consolas" panose="020B0609020204030204" pitchFamily="49" charset="0"/>
                        </a:rPr>
                        <a:t>536852</a:t>
                      </a:r>
                      <a:endParaRPr lang="en-IN" sz="1100" b="0" i="0" u="none" strike="noStrike" dirty="0">
                        <a:solidFill>
                          <a:srgbClr val="333333"/>
                        </a:solidFill>
                        <a:effectLst/>
                        <a:latin typeface="Consolas" panose="020B0609020204030204" pitchFamily="49" charset="0"/>
                      </a:endParaRPr>
                    </a:p>
                  </a:txBody>
                  <a:tcPr marL="7620" marR="7620" marT="7620" marB="0">
                    <a:lnL w="9525" cap="flat" cmpd="sng" algn="ctr">
                      <a:solidFill>
                        <a:schemeClr val="accent1"/>
                      </a:solidFill>
                      <a:prstDash val="solid"/>
                      <a:round/>
                      <a:headEnd type="none" w="med" len="med"/>
                      <a:tailEnd type="none" w="med" len="med"/>
                    </a:lnL>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1357177315"/>
                  </a:ext>
                </a:extLst>
              </a:tr>
              <a:tr h="255301">
                <a:tc>
                  <a:txBody>
                    <a:bodyPr/>
                    <a:lstStyle/>
                    <a:p>
                      <a:pPr algn="l" fontAlgn="t"/>
                      <a:r>
                        <a:rPr lang="en-IN" sz="1100" u="none" strike="noStrike" dirty="0">
                          <a:effectLst/>
                          <a:latin typeface="Consolas" panose="020B0609020204030204" pitchFamily="49" charset="0"/>
                        </a:rPr>
                        <a:t>536974</a:t>
                      </a:r>
                      <a:endParaRPr lang="en-IN" sz="1100" b="0" i="0" u="none" strike="noStrike" dirty="0">
                        <a:solidFill>
                          <a:srgbClr val="333333"/>
                        </a:solidFill>
                        <a:effectLst/>
                        <a:latin typeface="Consolas" panose="020B0609020204030204" pitchFamily="49" charset="0"/>
                      </a:endParaRPr>
                    </a:p>
                  </a:txBody>
                  <a:tcPr marL="7620" marR="7620" marT="7620" marB="0">
                    <a:lnL w="9525" cap="flat" cmpd="sng" algn="ctr">
                      <a:solidFill>
                        <a:schemeClr val="accent1"/>
                      </a:solidFill>
                      <a:prstDash val="solid"/>
                      <a:round/>
                      <a:headEnd type="none" w="med" len="med"/>
                      <a:tailEnd type="none" w="med" len="med"/>
                    </a:lnL>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332368178"/>
                  </a:ext>
                </a:extLst>
              </a:tr>
              <a:tr h="255301">
                <a:tc>
                  <a:txBody>
                    <a:bodyPr/>
                    <a:lstStyle/>
                    <a:p>
                      <a:pPr algn="l" fontAlgn="t"/>
                      <a:r>
                        <a:rPr lang="en-IN" sz="1100" u="none" strike="noStrike" dirty="0">
                          <a:effectLst/>
                          <a:latin typeface="Consolas" panose="020B0609020204030204" pitchFamily="49" charset="0"/>
                        </a:rPr>
                        <a:t>537065</a:t>
                      </a:r>
                      <a:endParaRPr lang="en-IN" sz="1100" b="0" i="0" u="none" strike="noStrike" dirty="0">
                        <a:solidFill>
                          <a:srgbClr val="333333"/>
                        </a:solidFill>
                        <a:effectLst/>
                        <a:latin typeface="Consolas" panose="020B0609020204030204" pitchFamily="49" charset="0"/>
                      </a:endParaRPr>
                    </a:p>
                  </a:txBody>
                  <a:tcPr marL="7620" marR="7620" marT="7620" marB="0">
                    <a:lnL w="9525" cap="flat" cmpd="sng" algn="ctr">
                      <a:solidFill>
                        <a:schemeClr val="accent1"/>
                      </a:solidFill>
                      <a:prstDash val="solid"/>
                      <a:round/>
                      <a:headEnd type="none" w="med" len="med"/>
                      <a:tailEnd type="none" w="med" len="med"/>
                    </a:lnL>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3072513700"/>
                  </a:ext>
                </a:extLst>
              </a:tr>
              <a:tr h="255301">
                <a:tc>
                  <a:txBody>
                    <a:bodyPr/>
                    <a:lstStyle/>
                    <a:p>
                      <a:pPr algn="l" fontAlgn="t"/>
                      <a:r>
                        <a:rPr lang="en-IN" sz="1100" u="none" strike="noStrike" dirty="0">
                          <a:effectLst/>
                          <a:latin typeface="Consolas" panose="020B0609020204030204" pitchFamily="49" charset="0"/>
                        </a:rPr>
                        <a:t>537463</a:t>
                      </a:r>
                      <a:endParaRPr lang="en-IN" sz="1100" b="0" i="0" u="none" strike="noStrike" dirty="0">
                        <a:solidFill>
                          <a:srgbClr val="333333"/>
                        </a:solidFill>
                        <a:effectLst/>
                        <a:latin typeface="Consolas" panose="020B0609020204030204" pitchFamily="49" charset="0"/>
                      </a:endParaRPr>
                    </a:p>
                  </a:txBody>
                  <a:tcPr marL="7620" marR="7620" marT="7620" marB="0">
                    <a:lnL w="9525" cap="flat" cmpd="sng" algn="ctr">
                      <a:solidFill>
                        <a:schemeClr val="accent1"/>
                      </a:solidFill>
                      <a:prstDash val="solid"/>
                      <a:round/>
                      <a:headEnd type="none" w="med" len="med"/>
                      <a:tailEnd type="none" w="med" len="med"/>
                    </a:lnL>
                    <a:lnB w="9525" cap="flat" cmpd="sng" algn="ctr">
                      <a:solidFill>
                        <a:schemeClr val="accent1"/>
                      </a:solidFill>
                      <a:prstDash val="solid"/>
                      <a:round/>
                      <a:headEnd type="none" w="med" len="med"/>
                      <a:tailEnd type="none" w="med" len="med"/>
                    </a:lnB>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lnB w="9525" cap="flat" cmpd="sng" algn="ctr">
                      <a:solidFill>
                        <a:schemeClr val="accent1"/>
                      </a:solidFill>
                      <a:prstDash val="solid"/>
                      <a:round/>
                      <a:headEnd type="none" w="med" len="med"/>
                      <a:tailEnd type="none" w="med" len="med"/>
                    </a:lnB>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lnB w="9525" cap="flat" cmpd="sng" algn="ctr">
                      <a:solidFill>
                        <a:schemeClr val="accent1"/>
                      </a:solidFill>
                      <a:prstDash val="solid"/>
                      <a:round/>
                      <a:headEnd type="none" w="med" len="med"/>
                      <a:tailEnd type="none" w="med" len="med"/>
                    </a:lnB>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lnB w="9525" cap="flat" cmpd="sng" algn="ctr">
                      <a:solidFill>
                        <a:schemeClr val="accent1"/>
                      </a:solidFill>
                      <a:prstDash val="solid"/>
                      <a:round/>
                      <a:headEnd type="none" w="med" len="med"/>
                      <a:tailEnd type="none" w="med" len="med"/>
                    </a:lnB>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lnB w="9525" cap="flat" cmpd="sng" algn="ctr">
                      <a:solidFill>
                        <a:schemeClr val="accent1"/>
                      </a:solidFill>
                      <a:prstDash val="solid"/>
                      <a:round/>
                      <a:headEnd type="none" w="med" len="med"/>
                      <a:tailEnd type="none" w="med" len="med"/>
                    </a:lnB>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lnB w="9525" cap="flat" cmpd="sng" algn="ctr">
                      <a:solidFill>
                        <a:schemeClr val="accent1"/>
                      </a:solidFill>
                      <a:prstDash val="solid"/>
                      <a:round/>
                      <a:headEnd type="none" w="med" len="med"/>
                      <a:tailEnd type="none" w="med" len="med"/>
                    </a:lnB>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lnB w="9525" cap="flat" cmpd="sng" algn="ctr">
                      <a:solidFill>
                        <a:schemeClr val="accent1"/>
                      </a:solidFill>
                      <a:prstDash val="solid"/>
                      <a:round/>
                      <a:headEnd type="none" w="med" len="med"/>
                      <a:tailEnd type="none" w="med" len="med"/>
                    </a:lnB>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lnB w="9525" cap="flat" cmpd="sng" algn="ctr">
                      <a:solidFill>
                        <a:schemeClr val="accent1"/>
                      </a:solidFill>
                      <a:prstDash val="solid"/>
                      <a:round/>
                      <a:headEnd type="none" w="med" len="med"/>
                      <a:tailEnd type="none" w="med" len="med"/>
                    </a:lnB>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Consolas" panose="020B0609020204030204" pitchFamily="49" charset="0"/>
                          <a:ea typeface="+mn-ea"/>
                          <a:cs typeface="Arial"/>
                        </a:rPr>
                        <a:t>0.0</a:t>
                      </a:r>
                      <a:endParaRPr kumimoji="0" lang="en-IN" sz="1100" b="0" i="0" u="none" strike="noStrike" kern="1200" cap="none" spc="0" normalizeH="0" baseline="0" noProof="0" dirty="0">
                        <a:ln>
                          <a:noFill/>
                        </a:ln>
                        <a:solidFill>
                          <a:srgbClr val="333333"/>
                        </a:solidFill>
                        <a:effectLst/>
                        <a:uLnTx/>
                        <a:uFillTx/>
                        <a:latin typeface="Consolas" panose="020B0609020204030204" pitchFamily="49" charset="0"/>
                        <a:ea typeface="+mn-ea"/>
                        <a:cs typeface="Arial"/>
                      </a:endParaRPr>
                    </a:p>
                  </a:txBody>
                  <a:tcPr marL="7620" marR="7620" marT="7620" marB="0">
                    <a:lnR w="9525" cap="flat" cmpd="sng" algn="ctr">
                      <a:solidFill>
                        <a:schemeClr val="accent1"/>
                      </a:solidFill>
                      <a:prstDash val="solid"/>
                      <a:round/>
                      <a:headEnd type="none" w="med" len="med"/>
                      <a:tailEnd type="none" w="med" len="med"/>
                    </a:lnR>
                    <a:lnB w="952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01271362"/>
                  </a:ext>
                </a:extLst>
              </a:tr>
            </a:tbl>
          </a:graphicData>
        </a:graphic>
      </p:graphicFrame>
      <p:sp>
        <p:nvSpPr>
          <p:cNvPr id="6" name="Rectangle 5">
            <a:extLst>
              <a:ext uri="{FF2B5EF4-FFF2-40B4-BE49-F238E27FC236}">
                <a16:creationId xmlns:a16="http://schemas.microsoft.com/office/drawing/2014/main" id="{A7299DAD-5BBD-48EA-9B7D-302661F41237}"/>
              </a:ext>
            </a:extLst>
          </p:cNvPr>
          <p:cNvSpPr/>
          <p:nvPr/>
        </p:nvSpPr>
        <p:spPr>
          <a:xfrm>
            <a:off x="539552" y="1412776"/>
            <a:ext cx="1194558" cy="338554"/>
          </a:xfrm>
          <a:prstGeom prst="rect">
            <a:avLst/>
          </a:prstGeom>
        </p:spPr>
        <p:txBody>
          <a:bodyPr wrap="none">
            <a:spAutoFit/>
          </a:bodyPr>
          <a:lstStyle/>
          <a:p>
            <a:r>
              <a:rPr lang="en-US" sz="1600" dirty="0">
                <a:latin typeface="Consolas" pitchFamily="49" charset="0"/>
              </a:rPr>
              <a:t># Output:</a:t>
            </a:r>
          </a:p>
        </p:txBody>
      </p:sp>
      <p:sp>
        <p:nvSpPr>
          <p:cNvPr id="7" name="Title 1">
            <a:extLst>
              <a:ext uri="{FF2B5EF4-FFF2-40B4-BE49-F238E27FC236}">
                <a16:creationId xmlns:a16="http://schemas.microsoft.com/office/drawing/2014/main" id="{C8D226A9-7261-4872-9209-8C3644F33683}"/>
              </a:ext>
            </a:extLst>
          </p:cNvPr>
          <p:cNvSpPr>
            <a:spLocks noGrp="1"/>
          </p:cNvSpPr>
          <p:nvPr>
            <p:ph type="title"/>
          </p:nvPr>
        </p:nvSpPr>
        <p:spPr>
          <a:xfrm>
            <a:off x="457199" y="0"/>
            <a:ext cx="8229600" cy="1143000"/>
          </a:xfrm>
        </p:spPr>
        <p:txBody>
          <a:bodyPr/>
          <a:lstStyle/>
          <a:p>
            <a:r>
              <a:rPr lang="en-IN" sz="3200" b="1" dirty="0">
                <a:solidFill>
                  <a:schemeClr val="accent1"/>
                </a:solidFill>
                <a:latin typeface="+mj-lt"/>
              </a:rPr>
              <a:t>Basic Data Cleanup</a:t>
            </a:r>
          </a:p>
        </p:txBody>
      </p:sp>
      <p:grpSp>
        <p:nvGrpSpPr>
          <p:cNvPr id="8" name="Group 15">
            <a:extLst>
              <a:ext uri="{FF2B5EF4-FFF2-40B4-BE49-F238E27FC236}">
                <a16:creationId xmlns:a16="http://schemas.microsoft.com/office/drawing/2014/main" id="{4CCE7B16-4FFB-49C8-8213-7FD9679E817D}"/>
              </a:ext>
            </a:extLst>
          </p:cNvPr>
          <p:cNvGrpSpPr/>
          <p:nvPr/>
        </p:nvGrpSpPr>
        <p:grpSpPr>
          <a:xfrm>
            <a:off x="1991225" y="980728"/>
            <a:ext cx="5161551" cy="52403"/>
            <a:chOff x="1991225" y="1155160"/>
            <a:chExt cx="5161551" cy="52403"/>
          </a:xfrm>
        </p:grpSpPr>
        <p:sp>
          <p:nvSpPr>
            <p:cNvPr id="9" name="Rectangle 8">
              <a:extLst>
                <a:ext uri="{FF2B5EF4-FFF2-40B4-BE49-F238E27FC236}">
                  <a16:creationId xmlns:a16="http://schemas.microsoft.com/office/drawing/2014/main" id="{47296EA6-4AD5-4A01-B77E-C1995020441B}"/>
                </a:ext>
              </a:extLst>
            </p:cNvPr>
            <p:cNvSpPr/>
            <p:nvPr>
              <p:custDataLst>
                <p:tags r:id="rId1"/>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a:extLst>
                <a:ext uri="{FF2B5EF4-FFF2-40B4-BE49-F238E27FC236}">
                  <a16:creationId xmlns:a16="http://schemas.microsoft.com/office/drawing/2014/main" id="{0A83173E-B478-449B-912A-D6B6EA9CB7FD}"/>
                </a:ext>
              </a:extLst>
            </p:cNvPr>
            <p:cNvSpPr/>
            <p:nvPr>
              <p:custDataLst>
                <p:tags r:id="rId2"/>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a:extLst>
                <a:ext uri="{FF2B5EF4-FFF2-40B4-BE49-F238E27FC236}">
                  <a16:creationId xmlns:a16="http://schemas.microsoft.com/office/drawing/2014/main" id="{9A00E5BC-303B-4527-BE08-52423A6E5B5A}"/>
                </a:ext>
              </a:extLst>
            </p:cNvPr>
            <p:cNvSpPr/>
            <p:nvPr>
              <p:custDataLst>
                <p:tags r:id="rId3"/>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Tree>
    <p:extLst>
      <p:ext uri="{BB962C8B-B14F-4D97-AF65-F5344CB8AC3E}">
        <p14:creationId xmlns:p14="http://schemas.microsoft.com/office/powerpoint/2010/main" val="360109956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924856-6E70-4BD8-98F3-7FC2F3974086}"/>
              </a:ext>
            </a:extLst>
          </p:cNvPr>
          <p:cNvSpPr>
            <a:spLocks noGrp="1"/>
          </p:cNvSpPr>
          <p:nvPr>
            <p:ph type="sldNum" sz="quarter" idx="4"/>
          </p:nvPr>
        </p:nvSpPr>
        <p:spPr/>
        <p:txBody>
          <a:bodyPr/>
          <a:lstStyle/>
          <a:p>
            <a:pPr fontAlgn="base">
              <a:spcBef>
                <a:spcPct val="0"/>
              </a:spcBef>
              <a:spcAft>
                <a:spcPct val="0"/>
              </a:spcAft>
            </a:pPr>
            <a:fld id="{D1C7D3AF-160E-4D12-BF31-4D5E44749C5D}" type="slidenum">
              <a:rPr lang="en-US" smtClean="0"/>
              <a:pPr fontAlgn="base">
                <a:spcBef>
                  <a:spcPct val="0"/>
                </a:spcBef>
                <a:spcAft>
                  <a:spcPct val="0"/>
                </a:spcAft>
              </a:pPr>
              <a:t>17</a:t>
            </a:fld>
            <a:endParaRPr lang="en-US" dirty="0"/>
          </a:p>
        </p:txBody>
      </p:sp>
      <p:sp>
        <p:nvSpPr>
          <p:cNvPr id="5" name="Title 1">
            <a:extLst>
              <a:ext uri="{FF2B5EF4-FFF2-40B4-BE49-F238E27FC236}">
                <a16:creationId xmlns:a16="http://schemas.microsoft.com/office/drawing/2014/main" id="{BDF3A359-7E4E-4CC8-9A1C-C2761FD61D94}"/>
              </a:ext>
            </a:extLst>
          </p:cNvPr>
          <p:cNvSpPr>
            <a:spLocks noGrp="1"/>
          </p:cNvSpPr>
          <p:nvPr>
            <p:ph type="title"/>
          </p:nvPr>
        </p:nvSpPr>
        <p:spPr>
          <a:xfrm>
            <a:off x="457200" y="-27384"/>
            <a:ext cx="8229600" cy="1143000"/>
          </a:xfrm>
        </p:spPr>
        <p:txBody>
          <a:bodyPr/>
          <a:lstStyle/>
          <a:p>
            <a:r>
              <a:rPr lang="en-IN" sz="3200" b="1" dirty="0">
                <a:solidFill>
                  <a:schemeClr val="accent1"/>
                </a:solidFill>
                <a:latin typeface="+mj-lt"/>
              </a:rPr>
              <a:t>Consolidation of items</a:t>
            </a:r>
          </a:p>
        </p:txBody>
      </p:sp>
      <p:graphicFrame>
        <p:nvGraphicFramePr>
          <p:cNvPr id="6" name="Table 5">
            <a:extLst>
              <a:ext uri="{FF2B5EF4-FFF2-40B4-BE49-F238E27FC236}">
                <a16:creationId xmlns:a16="http://schemas.microsoft.com/office/drawing/2014/main" id="{EFA905DD-4D26-4048-8571-7B1D34041BAF}"/>
              </a:ext>
            </a:extLst>
          </p:cNvPr>
          <p:cNvGraphicFramePr>
            <a:graphicFrameLocks noGrp="1"/>
          </p:cNvGraphicFramePr>
          <p:nvPr>
            <p:extLst>
              <p:ext uri="{D42A27DB-BD31-4B8C-83A1-F6EECF244321}">
                <p14:modId xmlns:p14="http://schemas.microsoft.com/office/powerpoint/2010/main" val="671172109"/>
              </p:ext>
            </p:extLst>
          </p:nvPr>
        </p:nvGraphicFramePr>
        <p:xfrm>
          <a:off x="555313" y="1308575"/>
          <a:ext cx="8033374" cy="20421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06596">
                <a:tc>
                  <a:txBody>
                    <a:bodyPr/>
                    <a:lstStyle/>
                    <a:p>
                      <a:r>
                        <a:rPr lang="en-US" sz="1600" b="1" dirty="0">
                          <a:solidFill>
                            <a:schemeClr val="accent1"/>
                          </a:solidFill>
                          <a:latin typeface="Consolas" pitchFamily="49" charset="0"/>
                        </a:rPr>
                        <a:t>def</a:t>
                      </a:r>
                      <a:r>
                        <a:rPr lang="en-US" sz="1600" b="0" dirty="0">
                          <a:solidFill>
                            <a:schemeClr val="accent1"/>
                          </a:solidFill>
                          <a:latin typeface="Consolas" pitchFamily="49" charset="0"/>
                        </a:rPr>
                        <a:t> encode_units(x):</a:t>
                      </a:r>
                    </a:p>
                    <a:p>
                      <a:r>
                        <a:rPr lang="en-US" sz="1600" b="0" dirty="0">
                          <a:solidFill>
                            <a:schemeClr val="accent1"/>
                          </a:solidFill>
                          <a:latin typeface="Consolas" pitchFamily="49" charset="0"/>
                        </a:rPr>
                        <a:t>    if x &lt;= 0:</a:t>
                      </a:r>
                    </a:p>
                    <a:p>
                      <a:r>
                        <a:rPr lang="en-US" sz="1600" b="0" dirty="0">
                          <a:solidFill>
                            <a:schemeClr val="accent1"/>
                          </a:solidFill>
                          <a:latin typeface="Consolas" pitchFamily="49" charset="0"/>
                        </a:rPr>
                        <a:t>        </a:t>
                      </a:r>
                      <a:r>
                        <a:rPr lang="en-US" sz="1600" b="1" dirty="0">
                          <a:solidFill>
                            <a:schemeClr val="accent1"/>
                          </a:solidFill>
                          <a:latin typeface="Consolas" pitchFamily="49" charset="0"/>
                        </a:rPr>
                        <a:t>return</a:t>
                      </a:r>
                      <a:r>
                        <a:rPr lang="en-US" sz="1600" b="0" dirty="0">
                          <a:solidFill>
                            <a:schemeClr val="accent1"/>
                          </a:solidFill>
                          <a:latin typeface="Consolas" pitchFamily="49" charset="0"/>
                        </a:rPr>
                        <a:t> 0</a:t>
                      </a:r>
                    </a:p>
                    <a:p>
                      <a:r>
                        <a:rPr lang="en-US" sz="1600" b="0" dirty="0">
                          <a:solidFill>
                            <a:schemeClr val="accent1"/>
                          </a:solidFill>
                          <a:latin typeface="Consolas" pitchFamily="49" charset="0"/>
                        </a:rPr>
                        <a:t>    if x &gt;= 1:</a:t>
                      </a:r>
                    </a:p>
                    <a:p>
                      <a:r>
                        <a:rPr lang="en-US" sz="1600" b="0" dirty="0">
                          <a:solidFill>
                            <a:schemeClr val="accent1"/>
                          </a:solidFill>
                          <a:latin typeface="Consolas" pitchFamily="49" charset="0"/>
                        </a:rPr>
                        <a:t>        </a:t>
                      </a:r>
                      <a:r>
                        <a:rPr lang="en-US" sz="1600" b="1" dirty="0">
                          <a:solidFill>
                            <a:schemeClr val="accent1"/>
                          </a:solidFill>
                          <a:latin typeface="Consolas" pitchFamily="49" charset="0"/>
                        </a:rPr>
                        <a:t>return</a:t>
                      </a:r>
                      <a:r>
                        <a:rPr lang="en-US" sz="1600" b="0" dirty="0">
                          <a:solidFill>
                            <a:schemeClr val="accent1"/>
                          </a:solidFill>
                          <a:latin typeface="Consolas" pitchFamily="49" charset="0"/>
                        </a:rPr>
                        <a:t> 1</a:t>
                      </a:r>
                    </a:p>
                    <a:p>
                      <a:endParaRPr lang="en-US" sz="1600" b="0" dirty="0">
                        <a:solidFill>
                          <a:schemeClr val="accent1"/>
                        </a:solidFill>
                        <a:latin typeface="Consolas" pitchFamily="49" charset="0"/>
                      </a:endParaRPr>
                    </a:p>
                    <a:p>
                      <a:r>
                        <a:rPr lang="en-US" sz="1600" b="0" dirty="0">
                          <a:solidFill>
                            <a:schemeClr val="accent1"/>
                          </a:solidFill>
                          <a:latin typeface="Consolas" pitchFamily="49" charset="0"/>
                        </a:rPr>
                        <a:t>basket_sets = basket</a:t>
                      </a:r>
                      <a:r>
                        <a:rPr lang="en-US" sz="1600" b="1" dirty="0">
                          <a:solidFill>
                            <a:schemeClr val="accent1"/>
                          </a:solidFill>
                          <a:latin typeface="Consolas" pitchFamily="49" charset="0"/>
                        </a:rPr>
                        <a:t>.applymap</a:t>
                      </a:r>
                      <a:r>
                        <a:rPr lang="en-US" sz="1600" b="0" dirty="0">
                          <a:solidFill>
                            <a:schemeClr val="accent1"/>
                          </a:solidFill>
                          <a:latin typeface="Consolas" pitchFamily="49" charset="0"/>
                        </a:rPr>
                        <a:t>(encode_units)</a:t>
                      </a:r>
                    </a:p>
                    <a:p>
                      <a:r>
                        <a:rPr lang="en-US" sz="1600" b="0" dirty="0">
                          <a:solidFill>
                            <a:schemeClr val="accent1"/>
                          </a:solidFill>
                          <a:latin typeface="Consolas" pitchFamily="49" charset="0"/>
                        </a:rPr>
                        <a:t>basket_sets</a:t>
                      </a:r>
                      <a:r>
                        <a:rPr lang="en-US" sz="1600" b="1" dirty="0">
                          <a:solidFill>
                            <a:schemeClr val="accent1"/>
                          </a:solidFill>
                          <a:latin typeface="Consolas" pitchFamily="49" charset="0"/>
                        </a:rPr>
                        <a:t>.drop</a:t>
                      </a:r>
                      <a:r>
                        <a:rPr lang="en-US" sz="1600" b="0" dirty="0">
                          <a:solidFill>
                            <a:schemeClr val="accent1"/>
                          </a:solidFill>
                          <a:latin typeface="Consolas" pitchFamily="49" charset="0"/>
                        </a:rPr>
                        <a:t>('POSTAGE', </a:t>
                      </a:r>
                      <a:r>
                        <a:rPr lang="en-US" sz="1600" b="1" dirty="0">
                          <a:solidFill>
                            <a:schemeClr val="accent1"/>
                          </a:solidFill>
                          <a:latin typeface="Consolas" pitchFamily="49" charset="0"/>
                        </a:rPr>
                        <a:t>inplace</a:t>
                      </a:r>
                      <a:r>
                        <a:rPr lang="en-US" sz="1600" b="0" dirty="0">
                          <a:solidFill>
                            <a:schemeClr val="accent1"/>
                          </a:solidFill>
                          <a:latin typeface="Consolas" pitchFamily="49" charset="0"/>
                        </a:rPr>
                        <a:t>=True, </a:t>
                      </a:r>
                      <a:r>
                        <a:rPr lang="en-US" sz="1600" b="1" dirty="0">
                          <a:solidFill>
                            <a:schemeClr val="accent1"/>
                          </a:solidFill>
                          <a:latin typeface="Consolas" pitchFamily="49" charset="0"/>
                        </a:rPr>
                        <a:t>axis</a:t>
                      </a:r>
                      <a:r>
                        <a:rPr lang="en-US" sz="1600" b="0" dirty="0">
                          <a:solidFill>
                            <a:schemeClr val="accent1"/>
                          </a:solidFill>
                          <a:latin typeface="Consolas" pitchFamily="49" charset="0"/>
                        </a:rPr>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7" name="Rectangle 6">
            <a:extLst>
              <a:ext uri="{FF2B5EF4-FFF2-40B4-BE49-F238E27FC236}">
                <a16:creationId xmlns:a16="http://schemas.microsoft.com/office/drawing/2014/main" id="{69499709-65F7-40BD-A7D0-B7BBC67F220C}"/>
              </a:ext>
            </a:extLst>
          </p:cNvPr>
          <p:cNvSpPr/>
          <p:nvPr/>
        </p:nvSpPr>
        <p:spPr>
          <a:xfrm>
            <a:off x="581706" y="3409582"/>
            <a:ext cx="7462727" cy="1569660"/>
          </a:xfrm>
          <a:prstGeom prst="rect">
            <a:avLst/>
          </a:prstGeom>
          <a:solidFill>
            <a:schemeClr val="bg1"/>
          </a:solidFill>
          <a:ln w="3175">
            <a:solidFill>
              <a:schemeClr val="accent3"/>
            </a:solidFill>
          </a:ln>
        </p:spPr>
        <p:txBody>
          <a:bodyPr wrap="square">
            <a:spAutoFit/>
          </a:bodyPr>
          <a:lstStyle/>
          <a:p>
            <a:pPr>
              <a:buSzPct val="60000"/>
              <a:buFont typeface="Wingdings" pitchFamily="2" charset="2"/>
              <a:buChar char="q"/>
            </a:pPr>
            <a:r>
              <a:rPr lang="en-US" sz="2400" dirty="0">
                <a:solidFill>
                  <a:schemeClr val="tx1">
                    <a:lumMod val="75000"/>
                    <a:lumOff val="25000"/>
                  </a:schemeClr>
                </a:solidFill>
                <a:latin typeface="Vijaya" pitchFamily="34" charset="0"/>
                <a:cs typeface="Vijaya" pitchFamily="34" charset="0"/>
              </a:rPr>
              <a:t>  </a:t>
            </a:r>
            <a:r>
              <a:rPr lang="en-US" sz="2400" b="1" dirty="0">
                <a:solidFill>
                  <a:schemeClr val="tx1">
                    <a:lumMod val="75000"/>
                    <a:lumOff val="25000"/>
                  </a:schemeClr>
                </a:solidFill>
                <a:latin typeface="Vijaya" pitchFamily="34" charset="0"/>
                <a:cs typeface="Vijaya" pitchFamily="34" charset="0"/>
              </a:rPr>
              <a:t>applymap() </a:t>
            </a:r>
            <a:r>
              <a:rPr lang="en-US" sz="2400" dirty="0">
                <a:solidFill>
                  <a:schemeClr val="tx1">
                    <a:lumMod val="75000"/>
                    <a:lumOff val="25000"/>
                  </a:schemeClr>
                </a:solidFill>
                <a:latin typeface="Vijaya" pitchFamily="34" charset="0"/>
                <a:cs typeface="Vijaya" pitchFamily="34" charset="0"/>
              </a:rPr>
              <a:t>method applies a function that accepts and returns a scalar to every element of a DataFrame.</a:t>
            </a:r>
          </a:p>
          <a:p>
            <a:pPr>
              <a:buSzPct val="60000"/>
              <a:buFont typeface="Wingdings" pitchFamily="2" charset="2"/>
              <a:buChar char="q"/>
            </a:pPr>
            <a:r>
              <a:rPr lang="en-US" sz="2400" dirty="0">
                <a:solidFill>
                  <a:schemeClr val="tx1">
                    <a:lumMod val="75000"/>
                    <a:lumOff val="25000"/>
                  </a:schemeClr>
                </a:solidFill>
                <a:latin typeface="Vijaya" pitchFamily="34" charset="0"/>
                <a:cs typeface="Vijaya" pitchFamily="34" charset="0"/>
              </a:rPr>
              <a:t>This way, we generated a data frame that shows us whether a particular items is bought or not.</a:t>
            </a:r>
          </a:p>
        </p:txBody>
      </p:sp>
      <p:graphicFrame>
        <p:nvGraphicFramePr>
          <p:cNvPr id="8" name="Table 7">
            <a:extLst>
              <a:ext uri="{FF2B5EF4-FFF2-40B4-BE49-F238E27FC236}">
                <a16:creationId xmlns:a16="http://schemas.microsoft.com/office/drawing/2014/main" id="{02BB916A-90B3-4BF4-9864-F363F2148CCA}"/>
              </a:ext>
            </a:extLst>
          </p:cNvPr>
          <p:cNvGraphicFramePr>
            <a:graphicFrameLocks noGrp="1"/>
          </p:cNvGraphicFramePr>
          <p:nvPr>
            <p:extLst>
              <p:ext uri="{D42A27DB-BD31-4B8C-83A1-F6EECF244321}">
                <p14:modId xmlns:p14="http://schemas.microsoft.com/office/powerpoint/2010/main" val="498407733"/>
              </p:ext>
            </p:extLst>
          </p:nvPr>
        </p:nvGraphicFramePr>
        <p:xfrm>
          <a:off x="555313" y="5062561"/>
          <a:ext cx="8033374" cy="72008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720080">
                <a:tc>
                  <a:txBody>
                    <a:bodyPr/>
                    <a:lstStyle/>
                    <a:p>
                      <a:r>
                        <a:rPr lang="en-US" sz="1600" b="0" kern="1200" dirty="0">
                          <a:solidFill>
                            <a:schemeClr val="accent1"/>
                          </a:solidFill>
                          <a:latin typeface="Consolas" pitchFamily="49" charset="0"/>
                          <a:ea typeface="+mn-ea"/>
                          <a:cs typeface="+mn-cs"/>
                        </a:rPr>
                        <a:t>frequent_itemsets = apriori(basket_sets, min_support=0.07, use_colnames=True)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9" name="Rectangle 8">
            <a:extLst>
              <a:ext uri="{FF2B5EF4-FFF2-40B4-BE49-F238E27FC236}">
                <a16:creationId xmlns:a16="http://schemas.microsoft.com/office/drawing/2014/main" id="{46816849-D50F-474F-9A3A-9107F7F005ED}"/>
              </a:ext>
            </a:extLst>
          </p:cNvPr>
          <p:cNvSpPr/>
          <p:nvPr/>
        </p:nvSpPr>
        <p:spPr>
          <a:xfrm>
            <a:off x="581706" y="5949280"/>
            <a:ext cx="8033374" cy="830997"/>
          </a:xfrm>
          <a:prstGeom prst="rect">
            <a:avLst/>
          </a:prstGeom>
          <a:solidFill>
            <a:schemeClr val="bg1"/>
          </a:solidFill>
          <a:ln w="3175">
            <a:solidFill>
              <a:schemeClr val="accent3"/>
            </a:solidFill>
          </a:ln>
        </p:spPr>
        <p:txBody>
          <a:bodyPr wrap="square">
            <a:spAutoFit/>
          </a:bodyPr>
          <a:lstStyle/>
          <a:p>
            <a:pPr>
              <a:buSzPct val="60000"/>
              <a:buFont typeface="Wingdings" pitchFamily="2" charset="2"/>
              <a:buChar char="q"/>
            </a:pPr>
            <a:r>
              <a:rPr lang="en-US" sz="2400" dirty="0">
                <a:solidFill>
                  <a:schemeClr val="tx1">
                    <a:lumMod val="75000"/>
                    <a:lumOff val="25000"/>
                  </a:schemeClr>
                </a:solidFill>
                <a:latin typeface="Vijaya" pitchFamily="34" charset="0"/>
                <a:cs typeface="Vijaya" pitchFamily="34" charset="0"/>
              </a:rPr>
              <a:t> Once data is structured properly, frequent item sets that have a support of at least 7% is generated.</a:t>
            </a:r>
          </a:p>
        </p:txBody>
      </p:sp>
      <p:grpSp>
        <p:nvGrpSpPr>
          <p:cNvPr id="10" name="Group 15">
            <a:extLst>
              <a:ext uri="{FF2B5EF4-FFF2-40B4-BE49-F238E27FC236}">
                <a16:creationId xmlns:a16="http://schemas.microsoft.com/office/drawing/2014/main" id="{6EF0C061-C7BA-49D0-9B65-48E7E5138A69}"/>
              </a:ext>
            </a:extLst>
          </p:cNvPr>
          <p:cNvGrpSpPr/>
          <p:nvPr/>
        </p:nvGrpSpPr>
        <p:grpSpPr>
          <a:xfrm>
            <a:off x="1991225" y="908720"/>
            <a:ext cx="5161551" cy="52403"/>
            <a:chOff x="1991225" y="1155160"/>
            <a:chExt cx="5161551" cy="52403"/>
          </a:xfrm>
        </p:grpSpPr>
        <p:sp>
          <p:nvSpPr>
            <p:cNvPr id="11" name="Rectangle 10">
              <a:extLst>
                <a:ext uri="{FF2B5EF4-FFF2-40B4-BE49-F238E27FC236}">
                  <a16:creationId xmlns:a16="http://schemas.microsoft.com/office/drawing/2014/main" id="{17A1050E-A86C-4B25-AEB1-B5E42A4051B3}"/>
                </a:ext>
              </a:extLst>
            </p:cNvPr>
            <p:cNvSpPr/>
            <p:nvPr>
              <p:custDataLst>
                <p:tags r:id="rId1"/>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a:extLst>
                <a:ext uri="{FF2B5EF4-FFF2-40B4-BE49-F238E27FC236}">
                  <a16:creationId xmlns:a16="http://schemas.microsoft.com/office/drawing/2014/main" id="{D6597EA8-FD8A-4F6C-BD1D-721732C48C9D}"/>
                </a:ext>
              </a:extLst>
            </p:cNvPr>
            <p:cNvSpPr/>
            <p:nvPr>
              <p:custDataLst>
                <p:tags r:id="rId2"/>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a:extLst>
                <a:ext uri="{FF2B5EF4-FFF2-40B4-BE49-F238E27FC236}">
                  <a16:creationId xmlns:a16="http://schemas.microsoft.com/office/drawing/2014/main" id="{AE2D0EAF-55BF-4E8B-ADE0-FEB51921DF19}"/>
                </a:ext>
              </a:extLst>
            </p:cNvPr>
            <p:cNvSpPr/>
            <p:nvPr>
              <p:custDataLst>
                <p:tags r:id="rId3"/>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4" name="Rectangle 13">
            <a:extLst>
              <a:ext uri="{FF2B5EF4-FFF2-40B4-BE49-F238E27FC236}">
                <a16:creationId xmlns:a16="http://schemas.microsoft.com/office/drawing/2014/main" id="{43239EC2-7207-4A1D-91E9-3C41DA8649B5}"/>
              </a:ext>
            </a:extLst>
          </p:cNvPr>
          <p:cNvSpPr/>
          <p:nvPr/>
        </p:nvSpPr>
        <p:spPr>
          <a:xfrm>
            <a:off x="569130" y="1050999"/>
            <a:ext cx="2428870" cy="338554"/>
          </a:xfrm>
          <a:prstGeom prst="rect">
            <a:avLst/>
          </a:prstGeom>
        </p:spPr>
        <p:txBody>
          <a:bodyPr wrap="none">
            <a:spAutoFit/>
          </a:bodyPr>
          <a:lstStyle/>
          <a:p>
            <a:r>
              <a:rPr lang="en-US" sz="1600" dirty="0">
                <a:latin typeface="Consolas" pitchFamily="49" charset="0"/>
              </a:rPr>
              <a:t># Data consolidation</a:t>
            </a:r>
          </a:p>
        </p:txBody>
      </p:sp>
    </p:spTree>
    <p:extLst>
      <p:ext uri="{BB962C8B-B14F-4D97-AF65-F5344CB8AC3E}">
        <p14:creationId xmlns:p14="http://schemas.microsoft.com/office/powerpoint/2010/main" val="27659393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2032921280"/>
              </p:ext>
            </p:extLst>
          </p:nvPr>
        </p:nvGraphicFramePr>
        <p:xfrm>
          <a:off x="555313" y="1412776"/>
          <a:ext cx="8033374" cy="57912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06596">
                <a:tc>
                  <a:txBody>
                    <a:bodyPr/>
                    <a:lstStyle/>
                    <a:p>
                      <a:r>
                        <a:rPr lang="en-US" sz="1600" b="0" dirty="0">
                          <a:solidFill>
                            <a:schemeClr val="accent1"/>
                          </a:solidFill>
                          <a:latin typeface="Consolas" pitchFamily="49" charset="0"/>
                        </a:rPr>
                        <a:t>rules = </a:t>
                      </a:r>
                      <a:r>
                        <a:rPr lang="en-US" sz="1600" b="1" dirty="0">
                          <a:solidFill>
                            <a:schemeClr val="accent1"/>
                          </a:solidFill>
                          <a:latin typeface="Consolas" pitchFamily="49" charset="0"/>
                        </a:rPr>
                        <a:t>association_rules</a:t>
                      </a:r>
                      <a:r>
                        <a:rPr lang="en-US" sz="1600" b="0" dirty="0">
                          <a:solidFill>
                            <a:schemeClr val="accent1"/>
                          </a:solidFill>
                          <a:latin typeface="Consolas" pitchFamily="49" charset="0"/>
                        </a:rPr>
                        <a:t>(frequent_itemsets, </a:t>
                      </a:r>
                      <a:r>
                        <a:rPr lang="en-US" sz="1600" b="1" dirty="0">
                          <a:solidFill>
                            <a:schemeClr val="accent1"/>
                          </a:solidFill>
                          <a:latin typeface="Consolas" pitchFamily="49" charset="0"/>
                        </a:rPr>
                        <a:t>metric</a:t>
                      </a:r>
                      <a:r>
                        <a:rPr lang="en-US" sz="1600" b="0" dirty="0">
                          <a:solidFill>
                            <a:schemeClr val="accent1"/>
                          </a:solidFill>
                          <a:latin typeface="Consolas" pitchFamily="49" charset="0"/>
                        </a:rPr>
                        <a:t>="lift", </a:t>
                      </a:r>
                      <a:r>
                        <a:rPr lang="en-US" sz="1600" b="1" dirty="0">
                          <a:solidFill>
                            <a:schemeClr val="accent1"/>
                          </a:solidFill>
                          <a:latin typeface="Consolas" pitchFamily="49" charset="0"/>
                        </a:rPr>
                        <a:t>min_threshold</a:t>
                      </a:r>
                      <a:r>
                        <a:rPr lang="en-US" sz="1600" b="0" dirty="0">
                          <a:solidFill>
                            <a:schemeClr val="accent1"/>
                          </a:solidFill>
                          <a:latin typeface="Consolas" pitchFamily="49" charset="0"/>
                        </a:rPr>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 y="116632"/>
            <a:ext cx="9052560" cy="810805"/>
          </a:xfrm>
        </p:spPr>
        <p:txBody>
          <a:bodyPr>
            <a:normAutofit/>
          </a:bodyPr>
          <a:lstStyle/>
          <a:p>
            <a:r>
              <a:rPr lang="en-US" sz="3200" b="1" dirty="0">
                <a:solidFill>
                  <a:schemeClr val="accent1"/>
                </a:solidFill>
                <a:latin typeface="+mj-lt"/>
              </a:rPr>
              <a:t>Get and Display the Rules</a:t>
            </a:r>
          </a:p>
        </p:txBody>
      </p:sp>
      <p:grpSp>
        <p:nvGrpSpPr>
          <p:cNvPr id="4" name="Group 15"/>
          <p:cNvGrpSpPr/>
          <p:nvPr/>
        </p:nvGrpSpPr>
        <p:grpSpPr>
          <a:xfrm>
            <a:off x="1991225" y="980728"/>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550025" y="1052736"/>
            <a:ext cx="1755609" cy="338554"/>
          </a:xfrm>
          <a:prstGeom prst="rect">
            <a:avLst/>
          </a:prstGeom>
        </p:spPr>
        <p:txBody>
          <a:bodyPr wrap="none">
            <a:spAutoFit/>
          </a:bodyPr>
          <a:lstStyle/>
          <a:p>
            <a:r>
              <a:rPr lang="en-US" sz="1600" dirty="0">
                <a:latin typeface="Consolas" pitchFamily="49" charset="0"/>
              </a:rPr>
              <a:t>#Get the Rules</a:t>
            </a:r>
          </a:p>
        </p:txBody>
      </p:sp>
      <p:sp>
        <p:nvSpPr>
          <p:cNvPr id="23" name="Rectangle 22"/>
          <p:cNvSpPr/>
          <p:nvPr/>
        </p:nvSpPr>
        <p:spPr>
          <a:xfrm>
            <a:off x="550026" y="2030007"/>
            <a:ext cx="8033374" cy="830997"/>
          </a:xfrm>
          <a:prstGeom prst="rect">
            <a:avLst/>
          </a:prstGeom>
          <a:solidFill>
            <a:schemeClr val="bg1"/>
          </a:solidFill>
          <a:ln w="3175">
            <a:solidFill>
              <a:schemeClr val="accent3"/>
            </a:solidFill>
          </a:ln>
        </p:spPr>
        <p:txBody>
          <a:bodyPr wrap="square">
            <a:spAutoFit/>
          </a:bodyPr>
          <a:lstStyle/>
          <a:p>
            <a:pPr>
              <a:buSzPct val="60000"/>
              <a:buFont typeface="Wingdings" pitchFamily="2" charset="2"/>
              <a:buChar char="q"/>
            </a:pPr>
            <a:r>
              <a:rPr lang="en-US" sz="2400" b="1" dirty="0">
                <a:solidFill>
                  <a:schemeClr val="tx1">
                    <a:lumMod val="75000"/>
                    <a:lumOff val="25000"/>
                  </a:schemeClr>
                </a:solidFill>
                <a:latin typeface="Vijaya" pitchFamily="34" charset="0"/>
                <a:cs typeface="Vijaya" pitchFamily="34" charset="0"/>
              </a:rPr>
              <a:t> association_rules() </a:t>
            </a:r>
            <a:r>
              <a:rPr lang="en-US" sz="2400" dirty="0">
                <a:solidFill>
                  <a:schemeClr val="tx1">
                    <a:lumMod val="75000"/>
                    <a:lumOff val="25000"/>
                  </a:schemeClr>
                </a:solidFill>
                <a:latin typeface="Vijaya" pitchFamily="34" charset="0"/>
                <a:cs typeface="Vijaya" pitchFamily="34" charset="0"/>
              </a:rPr>
              <a:t>generate the rules with their corresponding support, confidence and lift.</a:t>
            </a:r>
          </a:p>
        </p:txBody>
      </p:sp>
      <p:sp>
        <p:nvSpPr>
          <p:cNvPr id="25" name="Rectangle 24"/>
          <p:cNvSpPr/>
          <p:nvPr/>
        </p:nvSpPr>
        <p:spPr>
          <a:xfrm>
            <a:off x="519911" y="2852936"/>
            <a:ext cx="2092239" cy="338554"/>
          </a:xfrm>
          <a:prstGeom prst="rect">
            <a:avLst/>
          </a:prstGeom>
        </p:spPr>
        <p:txBody>
          <a:bodyPr wrap="none">
            <a:spAutoFit/>
          </a:bodyPr>
          <a:lstStyle/>
          <a:p>
            <a:r>
              <a:rPr lang="en-US" sz="1600" dirty="0">
                <a:latin typeface="Consolas" pitchFamily="49" charset="0"/>
              </a:rPr>
              <a:t>#Show Top 5 Rules</a:t>
            </a:r>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18</a:t>
            </a:fld>
            <a:endParaRPr lang="en-US" dirty="0"/>
          </a:p>
        </p:txBody>
      </p:sp>
      <p:graphicFrame>
        <p:nvGraphicFramePr>
          <p:cNvPr id="27" name="Table 26">
            <a:extLst>
              <a:ext uri="{FF2B5EF4-FFF2-40B4-BE49-F238E27FC236}">
                <a16:creationId xmlns:a16="http://schemas.microsoft.com/office/drawing/2014/main" id="{E33824A3-EEAA-407E-88F1-E6A2DD12613F}"/>
              </a:ext>
            </a:extLst>
          </p:cNvPr>
          <p:cNvGraphicFramePr>
            <a:graphicFrameLocks noGrp="1"/>
          </p:cNvGraphicFramePr>
          <p:nvPr>
            <p:extLst>
              <p:ext uri="{D42A27DB-BD31-4B8C-83A1-F6EECF244321}">
                <p14:modId xmlns:p14="http://schemas.microsoft.com/office/powerpoint/2010/main" val="1354397743"/>
              </p:ext>
            </p:extLst>
          </p:nvPr>
        </p:nvGraphicFramePr>
        <p:xfrm>
          <a:off x="544621" y="3212976"/>
          <a:ext cx="8033374" cy="365125"/>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365125">
                <a:tc>
                  <a:txBody>
                    <a:bodyPr/>
                    <a:lstStyle/>
                    <a:p>
                      <a:r>
                        <a:rPr lang="en-US" sz="1600" b="0" dirty="0">
                          <a:solidFill>
                            <a:schemeClr val="accent1"/>
                          </a:solidFill>
                          <a:latin typeface="Consolas" pitchFamily="49" charset="0"/>
                        </a:rPr>
                        <a:t>rules</a:t>
                      </a:r>
                      <a:r>
                        <a:rPr lang="en-US" sz="1600" b="1" dirty="0">
                          <a:solidFill>
                            <a:schemeClr val="accent1"/>
                          </a:solidFill>
                          <a:latin typeface="Consolas" pitchFamily="49" charset="0"/>
                        </a:rPr>
                        <a:t>.head()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graphicFrame>
        <p:nvGraphicFramePr>
          <p:cNvPr id="12" name="Table 11">
            <a:extLst>
              <a:ext uri="{FF2B5EF4-FFF2-40B4-BE49-F238E27FC236}">
                <a16:creationId xmlns:a16="http://schemas.microsoft.com/office/drawing/2014/main" id="{023593C3-60BF-469B-B35C-52F2E76051E5}"/>
              </a:ext>
            </a:extLst>
          </p:cNvPr>
          <p:cNvGraphicFramePr>
            <a:graphicFrameLocks noGrp="1"/>
          </p:cNvGraphicFramePr>
          <p:nvPr>
            <p:extLst>
              <p:ext uri="{D42A27DB-BD31-4B8C-83A1-F6EECF244321}">
                <p14:modId xmlns:p14="http://schemas.microsoft.com/office/powerpoint/2010/main" val="3756453969"/>
              </p:ext>
            </p:extLst>
          </p:nvPr>
        </p:nvGraphicFramePr>
        <p:xfrm>
          <a:off x="526911" y="3952515"/>
          <a:ext cx="8509585" cy="2430594"/>
        </p:xfrm>
        <a:graphic>
          <a:graphicData uri="http://schemas.openxmlformats.org/drawingml/2006/table">
            <a:tbl>
              <a:tblPr>
                <a:tableStyleId>{5C22544A-7EE6-4342-B048-85BDC9FD1C3A}</a:tableStyleId>
              </a:tblPr>
              <a:tblGrid>
                <a:gridCol w="373961">
                  <a:extLst>
                    <a:ext uri="{9D8B030D-6E8A-4147-A177-3AD203B41FA5}">
                      <a16:colId xmlns:a16="http://schemas.microsoft.com/office/drawing/2014/main" val="3513085012"/>
                    </a:ext>
                  </a:extLst>
                </a:gridCol>
                <a:gridCol w="1869009">
                  <a:extLst>
                    <a:ext uri="{9D8B030D-6E8A-4147-A177-3AD203B41FA5}">
                      <a16:colId xmlns:a16="http://schemas.microsoft.com/office/drawing/2014/main" val="167777119"/>
                    </a:ext>
                  </a:extLst>
                </a:gridCol>
                <a:gridCol w="1416470">
                  <a:extLst>
                    <a:ext uri="{9D8B030D-6E8A-4147-A177-3AD203B41FA5}">
                      <a16:colId xmlns:a16="http://schemas.microsoft.com/office/drawing/2014/main" val="3454349629"/>
                    </a:ext>
                  </a:extLst>
                </a:gridCol>
                <a:gridCol w="720080">
                  <a:extLst>
                    <a:ext uri="{9D8B030D-6E8A-4147-A177-3AD203B41FA5}">
                      <a16:colId xmlns:a16="http://schemas.microsoft.com/office/drawing/2014/main" val="3872405657"/>
                    </a:ext>
                  </a:extLst>
                </a:gridCol>
                <a:gridCol w="648072">
                  <a:extLst>
                    <a:ext uri="{9D8B030D-6E8A-4147-A177-3AD203B41FA5}">
                      <a16:colId xmlns:a16="http://schemas.microsoft.com/office/drawing/2014/main" val="1160031952"/>
                    </a:ext>
                  </a:extLst>
                </a:gridCol>
                <a:gridCol w="677058">
                  <a:extLst>
                    <a:ext uri="{9D8B030D-6E8A-4147-A177-3AD203B41FA5}">
                      <a16:colId xmlns:a16="http://schemas.microsoft.com/office/drawing/2014/main" val="247240424"/>
                    </a:ext>
                  </a:extLst>
                </a:gridCol>
                <a:gridCol w="677058">
                  <a:extLst>
                    <a:ext uri="{9D8B030D-6E8A-4147-A177-3AD203B41FA5}">
                      <a16:colId xmlns:a16="http://schemas.microsoft.com/office/drawing/2014/main" val="3208286743"/>
                    </a:ext>
                  </a:extLst>
                </a:gridCol>
                <a:gridCol w="677058">
                  <a:extLst>
                    <a:ext uri="{9D8B030D-6E8A-4147-A177-3AD203B41FA5}">
                      <a16:colId xmlns:a16="http://schemas.microsoft.com/office/drawing/2014/main" val="1371214699"/>
                    </a:ext>
                  </a:extLst>
                </a:gridCol>
                <a:gridCol w="677058">
                  <a:extLst>
                    <a:ext uri="{9D8B030D-6E8A-4147-A177-3AD203B41FA5}">
                      <a16:colId xmlns:a16="http://schemas.microsoft.com/office/drawing/2014/main" val="1819093751"/>
                    </a:ext>
                  </a:extLst>
                </a:gridCol>
                <a:gridCol w="773761">
                  <a:extLst>
                    <a:ext uri="{9D8B030D-6E8A-4147-A177-3AD203B41FA5}">
                      <a16:colId xmlns:a16="http://schemas.microsoft.com/office/drawing/2014/main" val="1846305150"/>
                    </a:ext>
                  </a:extLst>
                </a:gridCol>
              </a:tblGrid>
              <a:tr h="405099">
                <a:tc>
                  <a:txBody>
                    <a:bodyPr/>
                    <a:lstStyle/>
                    <a:p>
                      <a:pPr algn="r" fontAlgn="b"/>
                      <a:r>
                        <a:rPr lang="en-IN" sz="800" u="none" strike="noStrike" dirty="0">
                          <a:effectLst/>
                          <a:latin typeface="Consolas" panose="020B0609020204030204" pitchFamily="49" charset="0"/>
                        </a:rPr>
                        <a:t>Index</a:t>
                      </a:r>
                      <a:endParaRPr lang="en-IN" sz="800" b="0" i="0" u="none" strike="noStrike" dirty="0">
                        <a:solidFill>
                          <a:srgbClr val="000000"/>
                        </a:solidFill>
                        <a:effectLst/>
                        <a:latin typeface="Consolas" panose="020B0609020204030204" pitchFamily="49" charset="0"/>
                      </a:endParaRPr>
                    </a:p>
                  </a:txBody>
                  <a:tcPr marL="5154" marR="5154" marT="5154" marB="0" anchor="b">
                    <a:lnL w="9525" cap="flat" cmpd="sng" algn="ctr">
                      <a:solidFill>
                        <a:schemeClr val="accent1"/>
                      </a:solidFill>
                      <a:prstDash val="solid"/>
                      <a:round/>
                      <a:headEnd type="none" w="med" len="med"/>
                      <a:tailEnd type="none" w="med" len="med"/>
                    </a:lnL>
                    <a:lnT w="9525" cap="flat" cmpd="sng" algn="ctr">
                      <a:solidFill>
                        <a:schemeClr val="accent1"/>
                      </a:solidFill>
                      <a:prstDash val="solid"/>
                      <a:round/>
                      <a:headEnd type="none" w="med" len="med"/>
                      <a:tailEnd type="none" w="med" len="med"/>
                    </a:lnT>
                    <a:noFill/>
                  </a:tcPr>
                </a:tc>
                <a:tc>
                  <a:txBody>
                    <a:bodyPr/>
                    <a:lstStyle/>
                    <a:p>
                      <a:pPr algn="r" fontAlgn="b"/>
                      <a:r>
                        <a:rPr lang="en-IN" sz="800" u="none" strike="noStrike" dirty="0">
                          <a:effectLst/>
                          <a:latin typeface="Consolas" panose="020B0609020204030204" pitchFamily="49" charset="0"/>
                        </a:rPr>
                        <a:t>antecedents</a:t>
                      </a:r>
                      <a:endParaRPr lang="en-IN" sz="800" b="0" i="0" u="none" strike="noStrike" dirty="0">
                        <a:solidFill>
                          <a:srgbClr val="000000"/>
                        </a:solidFill>
                        <a:effectLst/>
                        <a:latin typeface="Consolas" panose="020B0609020204030204" pitchFamily="49" charset="0"/>
                      </a:endParaRPr>
                    </a:p>
                  </a:txBody>
                  <a:tcPr marL="5154" marR="5154" marT="5154" marB="0" anchor="b">
                    <a:lnT w="9525" cap="flat" cmpd="sng" algn="ctr">
                      <a:solidFill>
                        <a:schemeClr val="accent1"/>
                      </a:solidFill>
                      <a:prstDash val="solid"/>
                      <a:round/>
                      <a:headEnd type="none" w="med" len="med"/>
                      <a:tailEnd type="none" w="med" len="med"/>
                    </a:lnT>
                    <a:noFill/>
                  </a:tcPr>
                </a:tc>
                <a:tc>
                  <a:txBody>
                    <a:bodyPr/>
                    <a:lstStyle/>
                    <a:p>
                      <a:pPr algn="r" fontAlgn="b"/>
                      <a:r>
                        <a:rPr lang="en-IN" sz="800" u="none" strike="noStrike" dirty="0">
                          <a:effectLst/>
                          <a:latin typeface="Consolas" panose="020B0609020204030204" pitchFamily="49" charset="0"/>
                        </a:rPr>
                        <a:t>consequents</a:t>
                      </a:r>
                      <a:endParaRPr lang="en-IN" sz="800" b="0" i="0" u="none" strike="noStrike" dirty="0">
                        <a:solidFill>
                          <a:srgbClr val="000000"/>
                        </a:solidFill>
                        <a:effectLst/>
                        <a:latin typeface="Consolas" panose="020B0609020204030204" pitchFamily="49" charset="0"/>
                      </a:endParaRPr>
                    </a:p>
                  </a:txBody>
                  <a:tcPr marL="5154" marR="5154" marT="5154" marB="0" anchor="b">
                    <a:lnT w="9525" cap="flat" cmpd="sng" algn="ctr">
                      <a:solidFill>
                        <a:schemeClr val="accent1"/>
                      </a:solidFill>
                      <a:prstDash val="solid"/>
                      <a:round/>
                      <a:headEnd type="none" w="med" len="med"/>
                      <a:tailEnd type="none" w="med" len="med"/>
                    </a:lnT>
                    <a:noFill/>
                  </a:tcPr>
                </a:tc>
                <a:tc>
                  <a:txBody>
                    <a:bodyPr/>
                    <a:lstStyle/>
                    <a:p>
                      <a:pPr algn="r" fontAlgn="b"/>
                      <a:r>
                        <a:rPr lang="en-IN" sz="800" u="none" strike="noStrike" dirty="0">
                          <a:effectLst/>
                          <a:latin typeface="Consolas" panose="020B0609020204030204" pitchFamily="49" charset="0"/>
                        </a:rPr>
                        <a:t>antecedent support</a:t>
                      </a:r>
                      <a:endParaRPr lang="en-IN" sz="800" b="0" i="0" u="none" strike="noStrike" dirty="0">
                        <a:solidFill>
                          <a:srgbClr val="000000"/>
                        </a:solidFill>
                        <a:effectLst/>
                        <a:latin typeface="Consolas" panose="020B0609020204030204" pitchFamily="49" charset="0"/>
                      </a:endParaRPr>
                    </a:p>
                  </a:txBody>
                  <a:tcPr marL="5154" marR="5154" marT="5154" marB="0" anchor="b">
                    <a:lnT w="9525" cap="flat" cmpd="sng" algn="ctr">
                      <a:solidFill>
                        <a:schemeClr val="accent1"/>
                      </a:solidFill>
                      <a:prstDash val="solid"/>
                      <a:round/>
                      <a:headEnd type="none" w="med" len="med"/>
                      <a:tailEnd type="none" w="med" len="med"/>
                    </a:lnT>
                    <a:noFill/>
                  </a:tcPr>
                </a:tc>
                <a:tc>
                  <a:txBody>
                    <a:bodyPr/>
                    <a:lstStyle/>
                    <a:p>
                      <a:pPr algn="r" fontAlgn="b"/>
                      <a:r>
                        <a:rPr lang="en-IN" sz="800" u="none" strike="noStrike" dirty="0">
                          <a:effectLst/>
                          <a:latin typeface="Consolas" panose="020B0609020204030204" pitchFamily="49" charset="0"/>
                        </a:rPr>
                        <a:t>consequent support</a:t>
                      </a:r>
                      <a:endParaRPr lang="en-IN" sz="800" b="0" i="0" u="none" strike="noStrike" dirty="0">
                        <a:solidFill>
                          <a:srgbClr val="000000"/>
                        </a:solidFill>
                        <a:effectLst/>
                        <a:latin typeface="Consolas" panose="020B0609020204030204" pitchFamily="49" charset="0"/>
                      </a:endParaRPr>
                    </a:p>
                  </a:txBody>
                  <a:tcPr marL="5154" marR="5154" marT="5154" marB="0" anchor="b">
                    <a:lnT w="9525" cap="flat" cmpd="sng" algn="ctr">
                      <a:solidFill>
                        <a:schemeClr val="accent1"/>
                      </a:solidFill>
                      <a:prstDash val="solid"/>
                      <a:round/>
                      <a:headEnd type="none" w="med" len="med"/>
                      <a:tailEnd type="none" w="med" len="med"/>
                    </a:lnT>
                    <a:noFill/>
                  </a:tcPr>
                </a:tc>
                <a:tc>
                  <a:txBody>
                    <a:bodyPr/>
                    <a:lstStyle/>
                    <a:p>
                      <a:pPr algn="r" fontAlgn="b"/>
                      <a:r>
                        <a:rPr lang="en-IN" sz="800" u="none" strike="noStrike" dirty="0">
                          <a:effectLst/>
                          <a:latin typeface="Consolas" panose="020B0609020204030204" pitchFamily="49" charset="0"/>
                        </a:rPr>
                        <a:t>support</a:t>
                      </a:r>
                      <a:endParaRPr lang="en-IN" sz="800" b="0" i="0" u="none" strike="noStrike" dirty="0">
                        <a:solidFill>
                          <a:srgbClr val="000000"/>
                        </a:solidFill>
                        <a:effectLst/>
                        <a:latin typeface="Consolas" panose="020B0609020204030204" pitchFamily="49" charset="0"/>
                      </a:endParaRPr>
                    </a:p>
                  </a:txBody>
                  <a:tcPr marL="5154" marR="5154" marT="5154" marB="0" anchor="b">
                    <a:lnT w="9525" cap="flat" cmpd="sng" algn="ctr">
                      <a:solidFill>
                        <a:schemeClr val="accent1"/>
                      </a:solidFill>
                      <a:prstDash val="solid"/>
                      <a:round/>
                      <a:headEnd type="none" w="med" len="med"/>
                      <a:tailEnd type="none" w="med" len="med"/>
                    </a:lnT>
                    <a:noFill/>
                  </a:tcPr>
                </a:tc>
                <a:tc>
                  <a:txBody>
                    <a:bodyPr/>
                    <a:lstStyle/>
                    <a:p>
                      <a:pPr algn="r" fontAlgn="b"/>
                      <a:r>
                        <a:rPr lang="en-IN" sz="800" u="none" strike="noStrike" dirty="0">
                          <a:effectLst/>
                          <a:latin typeface="Consolas" panose="020B0609020204030204" pitchFamily="49" charset="0"/>
                        </a:rPr>
                        <a:t>confidence</a:t>
                      </a:r>
                      <a:endParaRPr lang="en-IN" sz="800" b="0" i="0" u="none" strike="noStrike" dirty="0">
                        <a:solidFill>
                          <a:srgbClr val="000000"/>
                        </a:solidFill>
                        <a:effectLst/>
                        <a:latin typeface="Consolas" panose="020B0609020204030204" pitchFamily="49" charset="0"/>
                      </a:endParaRPr>
                    </a:p>
                  </a:txBody>
                  <a:tcPr marL="5154" marR="5154" marT="5154" marB="0" anchor="b">
                    <a:lnT w="9525" cap="flat" cmpd="sng" algn="ctr">
                      <a:solidFill>
                        <a:schemeClr val="accent1"/>
                      </a:solidFill>
                      <a:prstDash val="solid"/>
                      <a:round/>
                      <a:headEnd type="none" w="med" len="med"/>
                      <a:tailEnd type="none" w="med" len="med"/>
                    </a:lnT>
                    <a:noFill/>
                  </a:tcPr>
                </a:tc>
                <a:tc>
                  <a:txBody>
                    <a:bodyPr/>
                    <a:lstStyle/>
                    <a:p>
                      <a:pPr algn="r" fontAlgn="b"/>
                      <a:r>
                        <a:rPr lang="en-IN" sz="800" u="none" strike="noStrike" dirty="0">
                          <a:effectLst/>
                          <a:latin typeface="Consolas" panose="020B0609020204030204" pitchFamily="49" charset="0"/>
                        </a:rPr>
                        <a:t>lift</a:t>
                      </a:r>
                      <a:endParaRPr lang="en-IN" sz="800" b="0" i="0" u="none" strike="noStrike" dirty="0">
                        <a:solidFill>
                          <a:srgbClr val="000000"/>
                        </a:solidFill>
                        <a:effectLst/>
                        <a:latin typeface="Consolas" panose="020B0609020204030204" pitchFamily="49" charset="0"/>
                      </a:endParaRPr>
                    </a:p>
                  </a:txBody>
                  <a:tcPr marL="5154" marR="5154" marT="5154" marB="0" anchor="b">
                    <a:lnT w="9525" cap="flat" cmpd="sng" algn="ctr">
                      <a:solidFill>
                        <a:schemeClr val="accent1"/>
                      </a:solidFill>
                      <a:prstDash val="solid"/>
                      <a:round/>
                      <a:headEnd type="none" w="med" len="med"/>
                      <a:tailEnd type="none" w="med" len="med"/>
                    </a:lnT>
                    <a:noFill/>
                  </a:tcPr>
                </a:tc>
                <a:tc>
                  <a:txBody>
                    <a:bodyPr/>
                    <a:lstStyle/>
                    <a:p>
                      <a:pPr algn="r" fontAlgn="b"/>
                      <a:r>
                        <a:rPr lang="en-IN" sz="800" u="none" strike="noStrike" dirty="0">
                          <a:effectLst/>
                          <a:latin typeface="Consolas" panose="020B0609020204030204" pitchFamily="49" charset="0"/>
                        </a:rPr>
                        <a:t>leverage</a:t>
                      </a:r>
                      <a:endParaRPr lang="en-IN" sz="800" b="0" i="0" u="none" strike="noStrike" dirty="0">
                        <a:solidFill>
                          <a:srgbClr val="000000"/>
                        </a:solidFill>
                        <a:effectLst/>
                        <a:latin typeface="Consolas" panose="020B0609020204030204" pitchFamily="49" charset="0"/>
                      </a:endParaRPr>
                    </a:p>
                  </a:txBody>
                  <a:tcPr marL="5154" marR="5154" marT="5154" marB="0" anchor="b">
                    <a:lnT w="9525" cap="flat" cmpd="sng" algn="ctr">
                      <a:solidFill>
                        <a:schemeClr val="accent1"/>
                      </a:solidFill>
                      <a:prstDash val="solid"/>
                      <a:round/>
                      <a:headEnd type="none" w="med" len="med"/>
                      <a:tailEnd type="none" w="med" len="med"/>
                    </a:lnT>
                    <a:noFill/>
                  </a:tcPr>
                </a:tc>
                <a:tc>
                  <a:txBody>
                    <a:bodyPr/>
                    <a:lstStyle/>
                    <a:p>
                      <a:pPr algn="r" fontAlgn="b"/>
                      <a:r>
                        <a:rPr lang="en-IN" sz="800" u="none" strike="noStrike" dirty="0">
                          <a:effectLst/>
                          <a:latin typeface="Consolas" panose="020B0609020204030204" pitchFamily="49" charset="0"/>
                        </a:rPr>
                        <a:t>conviction</a:t>
                      </a:r>
                      <a:endParaRPr lang="en-IN" sz="800" b="0" i="0" u="none" strike="noStrike" dirty="0">
                        <a:solidFill>
                          <a:srgbClr val="000000"/>
                        </a:solidFill>
                        <a:effectLst/>
                        <a:latin typeface="Consolas" panose="020B0609020204030204" pitchFamily="49" charset="0"/>
                      </a:endParaRPr>
                    </a:p>
                  </a:txBody>
                  <a:tcPr marL="5154" marR="5154" marT="5154" marB="0" anchor="b">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noFill/>
                  </a:tcPr>
                </a:tc>
                <a:extLst>
                  <a:ext uri="{0D108BD9-81ED-4DB2-BD59-A6C34878D82A}">
                    <a16:rowId xmlns:a16="http://schemas.microsoft.com/office/drawing/2014/main" val="888772535"/>
                  </a:ext>
                </a:extLst>
              </a:tr>
              <a:tr h="405099">
                <a:tc>
                  <a:txBody>
                    <a:bodyPr/>
                    <a:lstStyle/>
                    <a:p>
                      <a:pPr algn="r" fontAlgn="b"/>
                      <a:r>
                        <a:rPr lang="en-IN" sz="800" u="none" strike="noStrike" dirty="0">
                          <a:effectLst/>
                          <a:latin typeface="Consolas" panose="020B0609020204030204" pitchFamily="49" charset="0"/>
                        </a:rPr>
                        <a:t>0</a:t>
                      </a:r>
                      <a:endParaRPr lang="en-IN" sz="800" b="0" i="0" u="none" strike="noStrike" dirty="0">
                        <a:solidFill>
                          <a:srgbClr val="000000"/>
                        </a:solidFill>
                        <a:effectLst/>
                        <a:latin typeface="Consolas" panose="020B0609020204030204" pitchFamily="49" charset="0"/>
                      </a:endParaRPr>
                    </a:p>
                  </a:txBody>
                  <a:tcPr marL="5154" marR="5154" marT="5154" marB="0" anchor="b">
                    <a:lnL w="9525" cap="flat" cmpd="sng" algn="ctr">
                      <a:solidFill>
                        <a:schemeClr val="accent1"/>
                      </a:solidFill>
                      <a:prstDash val="solid"/>
                      <a:round/>
                      <a:headEnd type="none" w="med" len="med"/>
                      <a:tailEnd type="none" w="med" len="med"/>
                    </a:lnL>
                    <a:noFill/>
                  </a:tcPr>
                </a:tc>
                <a:tc>
                  <a:txBody>
                    <a:bodyPr/>
                    <a:lstStyle/>
                    <a:p>
                      <a:pPr algn="r" fontAlgn="b"/>
                      <a:r>
                        <a:rPr lang="en-IN" sz="800" u="none" strike="noStrike" dirty="0">
                          <a:effectLst/>
                          <a:latin typeface="Consolas" panose="020B0609020204030204" pitchFamily="49" charset="0"/>
                        </a:rPr>
                        <a:t>frozenset({'ALARM CLOCK BAKELIKE PINK'})</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frozenset({'ALARM CLOCK BAKELIKE GREEN'})</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0.102040816</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0.096938776</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0.073979592</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0.725</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7.478947368</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0.06408788</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3.283858998</a:t>
                      </a:r>
                      <a:endParaRPr lang="en-IN" sz="800" b="0" i="0" u="none" strike="noStrike" dirty="0">
                        <a:solidFill>
                          <a:srgbClr val="000000"/>
                        </a:solidFill>
                        <a:effectLst/>
                        <a:latin typeface="Consolas" panose="020B0609020204030204" pitchFamily="49" charset="0"/>
                      </a:endParaRPr>
                    </a:p>
                  </a:txBody>
                  <a:tcPr marL="5154" marR="5154" marT="5154" marB="0" anchor="b">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3941886260"/>
                  </a:ext>
                </a:extLst>
              </a:tr>
              <a:tr h="405099">
                <a:tc>
                  <a:txBody>
                    <a:bodyPr/>
                    <a:lstStyle/>
                    <a:p>
                      <a:pPr algn="r" fontAlgn="b"/>
                      <a:r>
                        <a:rPr lang="en-IN" sz="800" u="none" strike="noStrike" dirty="0">
                          <a:effectLst/>
                          <a:latin typeface="Consolas" panose="020B0609020204030204" pitchFamily="49" charset="0"/>
                        </a:rPr>
                        <a:t>1</a:t>
                      </a:r>
                      <a:endParaRPr lang="en-IN" sz="800" b="0" i="0" u="none" strike="noStrike" dirty="0">
                        <a:solidFill>
                          <a:srgbClr val="000000"/>
                        </a:solidFill>
                        <a:effectLst/>
                        <a:latin typeface="Consolas" panose="020B0609020204030204" pitchFamily="49" charset="0"/>
                      </a:endParaRPr>
                    </a:p>
                  </a:txBody>
                  <a:tcPr marL="5154" marR="5154" marT="5154" marB="0" anchor="b">
                    <a:lnL w="9525" cap="flat" cmpd="sng" algn="ctr">
                      <a:solidFill>
                        <a:schemeClr val="accent1"/>
                      </a:solidFill>
                      <a:prstDash val="solid"/>
                      <a:round/>
                      <a:headEnd type="none" w="med" len="med"/>
                      <a:tailEnd type="none" w="med" len="med"/>
                    </a:lnL>
                    <a:noFill/>
                  </a:tcPr>
                </a:tc>
                <a:tc>
                  <a:txBody>
                    <a:bodyPr/>
                    <a:lstStyle/>
                    <a:p>
                      <a:pPr algn="r" fontAlgn="b"/>
                      <a:r>
                        <a:rPr lang="en-IN" sz="800" u="none" strike="noStrike" dirty="0">
                          <a:effectLst/>
                          <a:latin typeface="Consolas" panose="020B0609020204030204" pitchFamily="49" charset="0"/>
                        </a:rPr>
                        <a:t>frozenset({'ALARM CLOCK BAKELIKE GREEN'})</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frozenset({'ALARM CLOCK BAKELIKE PINK'})</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0.096938776</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0.102040816</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0.073979592</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0.763157895</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7.478947368</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0.06408788</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3.79138322</a:t>
                      </a:r>
                      <a:endParaRPr lang="en-IN" sz="800" b="0" i="0" u="none" strike="noStrike" dirty="0">
                        <a:solidFill>
                          <a:srgbClr val="000000"/>
                        </a:solidFill>
                        <a:effectLst/>
                        <a:latin typeface="Consolas" panose="020B0609020204030204" pitchFamily="49" charset="0"/>
                      </a:endParaRPr>
                    </a:p>
                  </a:txBody>
                  <a:tcPr marL="5154" marR="5154" marT="5154" marB="0" anchor="b">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834600443"/>
                  </a:ext>
                </a:extLst>
              </a:tr>
              <a:tr h="405099">
                <a:tc>
                  <a:txBody>
                    <a:bodyPr/>
                    <a:lstStyle/>
                    <a:p>
                      <a:pPr algn="r" fontAlgn="b"/>
                      <a:r>
                        <a:rPr lang="en-IN" sz="800" u="none" strike="noStrike" dirty="0">
                          <a:effectLst/>
                          <a:latin typeface="Consolas" panose="020B0609020204030204" pitchFamily="49" charset="0"/>
                        </a:rPr>
                        <a:t>2</a:t>
                      </a:r>
                      <a:endParaRPr lang="en-IN" sz="800" b="0" i="0" u="none" strike="noStrike" dirty="0">
                        <a:solidFill>
                          <a:srgbClr val="000000"/>
                        </a:solidFill>
                        <a:effectLst/>
                        <a:latin typeface="Consolas" panose="020B0609020204030204" pitchFamily="49" charset="0"/>
                      </a:endParaRPr>
                    </a:p>
                  </a:txBody>
                  <a:tcPr marL="5154" marR="5154" marT="5154" marB="0" anchor="b">
                    <a:lnL w="9525" cap="flat" cmpd="sng" algn="ctr">
                      <a:solidFill>
                        <a:schemeClr val="accent1"/>
                      </a:solidFill>
                      <a:prstDash val="solid"/>
                      <a:round/>
                      <a:headEnd type="none" w="med" len="med"/>
                      <a:tailEnd type="none" w="med" len="med"/>
                    </a:lnL>
                    <a:noFill/>
                  </a:tcPr>
                </a:tc>
                <a:tc>
                  <a:txBody>
                    <a:bodyPr/>
                    <a:lstStyle/>
                    <a:p>
                      <a:pPr algn="r" fontAlgn="b"/>
                      <a:r>
                        <a:rPr lang="en-IN" sz="800" u="none" strike="noStrike" dirty="0">
                          <a:effectLst/>
                          <a:latin typeface="Consolas" panose="020B0609020204030204" pitchFamily="49" charset="0"/>
                        </a:rPr>
                        <a:t>frozenset({'ALARM CLOCK BAKELIKE RED'})</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frozenset({'ALARM CLOCK BAKELIKE GREEN'})</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0.094387755</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0.096938776</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0.079081633</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0.837837838</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8.642958748</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0.069931799</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5.568877551</a:t>
                      </a:r>
                      <a:endParaRPr lang="en-IN" sz="800" b="0" i="0" u="none" strike="noStrike" dirty="0">
                        <a:solidFill>
                          <a:srgbClr val="000000"/>
                        </a:solidFill>
                        <a:effectLst/>
                        <a:latin typeface="Consolas" panose="020B0609020204030204" pitchFamily="49" charset="0"/>
                      </a:endParaRPr>
                    </a:p>
                  </a:txBody>
                  <a:tcPr marL="5154" marR="5154" marT="5154" marB="0" anchor="b">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2804381919"/>
                  </a:ext>
                </a:extLst>
              </a:tr>
              <a:tr h="405099">
                <a:tc>
                  <a:txBody>
                    <a:bodyPr/>
                    <a:lstStyle/>
                    <a:p>
                      <a:pPr algn="r" fontAlgn="b"/>
                      <a:r>
                        <a:rPr lang="en-IN" sz="800" u="none" strike="noStrike" dirty="0">
                          <a:effectLst/>
                          <a:latin typeface="Consolas" panose="020B0609020204030204" pitchFamily="49" charset="0"/>
                        </a:rPr>
                        <a:t>3</a:t>
                      </a:r>
                      <a:endParaRPr lang="en-IN" sz="800" b="0" i="0" u="none" strike="noStrike" dirty="0">
                        <a:solidFill>
                          <a:srgbClr val="000000"/>
                        </a:solidFill>
                        <a:effectLst/>
                        <a:latin typeface="Consolas" panose="020B0609020204030204" pitchFamily="49" charset="0"/>
                      </a:endParaRPr>
                    </a:p>
                  </a:txBody>
                  <a:tcPr marL="5154" marR="5154" marT="5154" marB="0" anchor="b">
                    <a:lnL w="9525" cap="flat" cmpd="sng" algn="ctr">
                      <a:solidFill>
                        <a:schemeClr val="accent1"/>
                      </a:solidFill>
                      <a:prstDash val="solid"/>
                      <a:round/>
                      <a:headEnd type="none" w="med" len="med"/>
                      <a:tailEnd type="none" w="med" len="med"/>
                    </a:lnL>
                    <a:noFill/>
                  </a:tcPr>
                </a:tc>
                <a:tc>
                  <a:txBody>
                    <a:bodyPr/>
                    <a:lstStyle/>
                    <a:p>
                      <a:pPr algn="r" fontAlgn="b"/>
                      <a:r>
                        <a:rPr lang="en-IN" sz="800" u="none" strike="noStrike" dirty="0">
                          <a:effectLst/>
                          <a:latin typeface="Consolas" panose="020B0609020204030204" pitchFamily="49" charset="0"/>
                        </a:rPr>
                        <a:t>frozenset({'ALARM CLOCK BAKELIKE GREEN'})</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frozenset({'ALARM CLOCK BAKELIKE RED'})</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0.096938776</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0.094387755</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0.079081633</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0.815789474</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8.642958748</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0.069931799</a:t>
                      </a:r>
                      <a:endParaRPr lang="en-IN" sz="800" b="0" i="0" u="none" strike="noStrike" dirty="0">
                        <a:solidFill>
                          <a:srgbClr val="000000"/>
                        </a:solidFill>
                        <a:effectLst/>
                        <a:latin typeface="Consolas" panose="020B0609020204030204" pitchFamily="49" charset="0"/>
                      </a:endParaRPr>
                    </a:p>
                  </a:txBody>
                  <a:tcPr marL="5154" marR="5154" marT="5154" marB="0" anchor="b">
                    <a:noFill/>
                  </a:tcPr>
                </a:tc>
                <a:tc>
                  <a:txBody>
                    <a:bodyPr/>
                    <a:lstStyle/>
                    <a:p>
                      <a:pPr algn="r" fontAlgn="b"/>
                      <a:r>
                        <a:rPr lang="en-IN" sz="800" u="none" strike="noStrike" dirty="0">
                          <a:effectLst/>
                          <a:latin typeface="Consolas" panose="020B0609020204030204" pitchFamily="49" charset="0"/>
                        </a:rPr>
                        <a:t>4.916180758</a:t>
                      </a:r>
                      <a:endParaRPr lang="en-IN" sz="800" b="0" i="0" u="none" strike="noStrike" dirty="0">
                        <a:solidFill>
                          <a:srgbClr val="000000"/>
                        </a:solidFill>
                        <a:effectLst/>
                        <a:latin typeface="Consolas" panose="020B0609020204030204" pitchFamily="49" charset="0"/>
                      </a:endParaRPr>
                    </a:p>
                  </a:txBody>
                  <a:tcPr marL="5154" marR="5154" marT="5154" marB="0" anchor="b">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3449545080"/>
                  </a:ext>
                </a:extLst>
              </a:tr>
              <a:tr h="405099">
                <a:tc>
                  <a:txBody>
                    <a:bodyPr/>
                    <a:lstStyle/>
                    <a:p>
                      <a:pPr algn="r" fontAlgn="b"/>
                      <a:r>
                        <a:rPr lang="en-IN" sz="800" u="none" strike="noStrike" dirty="0">
                          <a:effectLst/>
                          <a:latin typeface="Consolas" panose="020B0609020204030204" pitchFamily="49" charset="0"/>
                        </a:rPr>
                        <a:t>4</a:t>
                      </a:r>
                      <a:endParaRPr lang="en-IN" sz="800" b="0" i="0" u="none" strike="noStrike" dirty="0">
                        <a:solidFill>
                          <a:srgbClr val="000000"/>
                        </a:solidFill>
                        <a:effectLst/>
                        <a:latin typeface="Consolas" panose="020B0609020204030204" pitchFamily="49" charset="0"/>
                      </a:endParaRPr>
                    </a:p>
                  </a:txBody>
                  <a:tcPr marL="5154" marR="5154" marT="5154" marB="0" anchor="b">
                    <a:lnL w="9525" cap="flat" cmpd="sng" algn="ctr">
                      <a:solidFill>
                        <a:schemeClr val="accent1"/>
                      </a:solidFill>
                      <a:prstDash val="solid"/>
                      <a:round/>
                      <a:headEnd type="none" w="med" len="med"/>
                      <a:tailEnd type="none" w="med" len="med"/>
                    </a:lnL>
                    <a:lnB w="9525" cap="flat" cmpd="sng" algn="ctr">
                      <a:solidFill>
                        <a:schemeClr val="accent1"/>
                      </a:solidFill>
                      <a:prstDash val="solid"/>
                      <a:round/>
                      <a:headEnd type="none" w="med" len="med"/>
                      <a:tailEnd type="none" w="med" len="med"/>
                    </a:lnB>
                    <a:noFill/>
                  </a:tcPr>
                </a:tc>
                <a:tc>
                  <a:txBody>
                    <a:bodyPr/>
                    <a:lstStyle/>
                    <a:p>
                      <a:pPr algn="r" fontAlgn="b"/>
                      <a:r>
                        <a:rPr lang="en-IN" sz="800" u="none" strike="noStrike" dirty="0">
                          <a:effectLst/>
                          <a:latin typeface="Consolas" panose="020B0609020204030204" pitchFamily="49" charset="0"/>
                        </a:rPr>
                        <a:t>frozenset({'POSTAGE'})</a:t>
                      </a:r>
                      <a:endParaRPr lang="en-IN" sz="800" b="0" i="0" u="none" strike="noStrike" dirty="0">
                        <a:solidFill>
                          <a:srgbClr val="000000"/>
                        </a:solidFill>
                        <a:effectLst/>
                        <a:latin typeface="Consolas" panose="020B0609020204030204" pitchFamily="49" charset="0"/>
                      </a:endParaRPr>
                    </a:p>
                  </a:txBody>
                  <a:tcPr marL="5154" marR="5154" marT="5154" marB="0" anchor="b">
                    <a:lnB w="9525" cap="flat" cmpd="sng" algn="ctr">
                      <a:solidFill>
                        <a:schemeClr val="accent1"/>
                      </a:solidFill>
                      <a:prstDash val="solid"/>
                      <a:round/>
                      <a:headEnd type="none" w="med" len="med"/>
                      <a:tailEnd type="none" w="med" len="med"/>
                    </a:lnB>
                    <a:noFill/>
                  </a:tcPr>
                </a:tc>
                <a:tc>
                  <a:txBody>
                    <a:bodyPr/>
                    <a:lstStyle/>
                    <a:p>
                      <a:pPr algn="r" fontAlgn="b"/>
                      <a:r>
                        <a:rPr lang="en-IN" sz="800" u="none" strike="noStrike" dirty="0">
                          <a:effectLst/>
                          <a:latin typeface="Consolas" panose="020B0609020204030204" pitchFamily="49" charset="0"/>
                        </a:rPr>
                        <a:t>frozenset({'ALARM CLOCK BAKELIKE GREEN'})</a:t>
                      </a:r>
                      <a:endParaRPr lang="en-IN" sz="800" b="0" i="0" u="none" strike="noStrike" dirty="0">
                        <a:solidFill>
                          <a:srgbClr val="000000"/>
                        </a:solidFill>
                        <a:effectLst/>
                        <a:latin typeface="Consolas" panose="020B0609020204030204" pitchFamily="49" charset="0"/>
                      </a:endParaRPr>
                    </a:p>
                  </a:txBody>
                  <a:tcPr marL="5154" marR="5154" marT="5154" marB="0" anchor="b">
                    <a:lnB w="9525" cap="flat" cmpd="sng" algn="ctr">
                      <a:solidFill>
                        <a:schemeClr val="accent1"/>
                      </a:solidFill>
                      <a:prstDash val="solid"/>
                      <a:round/>
                      <a:headEnd type="none" w="med" len="med"/>
                      <a:tailEnd type="none" w="med" len="med"/>
                    </a:lnB>
                    <a:noFill/>
                  </a:tcPr>
                </a:tc>
                <a:tc>
                  <a:txBody>
                    <a:bodyPr/>
                    <a:lstStyle/>
                    <a:p>
                      <a:pPr algn="r" fontAlgn="b"/>
                      <a:r>
                        <a:rPr lang="en-IN" sz="800" u="none" strike="noStrike" dirty="0">
                          <a:effectLst/>
                          <a:latin typeface="Consolas" panose="020B0609020204030204" pitchFamily="49" charset="0"/>
                        </a:rPr>
                        <a:t>0.765306122</a:t>
                      </a:r>
                      <a:endParaRPr lang="en-IN" sz="800" b="0" i="0" u="none" strike="noStrike" dirty="0">
                        <a:solidFill>
                          <a:srgbClr val="000000"/>
                        </a:solidFill>
                        <a:effectLst/>
                        <a:latin typeface="Consolas" panose="020B0609020204030204" pitchFamily="49" charset="0"/>
                      </a:endParaRPr>
                    </a:p>
                  </a:txBody>
                  <a:tcPr marL="5154" marR="5154" marT="5154" marB="0" anchor="b">
                    <a:lnB w="9525" cap="flat" cmpd="sng" algn="ctr">
                      <a:solidFill>
                        <a:schemeClr val="accent1"/>
                      </a:solidFill>
                      <a:prstDash val="solid"/>
                      <a:round/>
                      <a:headEnd type="none" w="med" len="med"/>
                      <a:tailEnd type="none" w="med" len="med"/>
                    </a:lnB>
                    <a:noFill/>
                  </a:tcPr>
                </a:tc>
                <a:tc>
                  <a:txBody>
                    <a:bodyPr/>
                    <a:lstStyle/>
                    <a:p>
                      <a:pPr algn="r" fontAlgn="b"/>
                      <a:r>
                        <a:rPr lang="en-IN" sz="800" u="none" strike="noStrike" dirty="0">
                          <a:effectLst/>
                          <a:latin typeface="Consolas" panose="020B0609020204030204" pitchFamily="49" charset="0"/>
                        </a:rPr>
                        <a:t>0.096938776</a:t>
                      </a:r>
                      <a:endParaRPr lang="en-IN" sz="800" b="0" i="0" u="none" strike="noStrike" dirty="0">
                        <a:solidFill>
                          <a:srgbClr val="000000"/>
                        </a:solidFill>
                        <a:effectLst/>
                        <a:latin typeface="Consolas" panose="020B0609020204030204" pitchFamily="49" charset="0"/>
                      </a:endParaRPr>
                    </a:p>
                  </a:txBody>
                  <a:tcPr marL="5154" marR="5154" marT="5154" marB="0" anchor="b">
                    <a:lnB w="9525" cap="flat" cmpd="sng" algn="ctr">
                      <a:solidFill>
                        <a:schemeClr val="accent1"/>
                      </a:solidFill>
                      <a:prstDash val="solid"/>
                      <a:round/>
                      <a:headEnd type="none" w="med" len="med"/>
                      <a:tailEnd type="none" w="med" len="med"/>
                    </a:lnB>
                    <a:noFill/>
                  </a:tcPr>
                </a:tc>
                <a:tc>
                  <a:txBody>
                    <a:bodyPr/>
                    <a:lstStyle/>
                    <a:p>
                      <a:pPr algn="r" fontAlgn="b"/>
                      <a:r>
                        <a:rPr lang="en-IN" sz="800" u="none" strike="noStrike" dirty="0">
                          <a:effectLst/>
                          <a:latin typeface="Consolas" panose="020B0609020204030204" pitchFamily="49" charset="0"/>
                        </a:rPr>
                        <a:t>0.084183673</a:t>
                      </a:r>
                      <a:endParaRPr lang="en-IN" sz="800" b="0" i="0" u="none" strike="noStrike" dirty="0">
                        <a:solidFill>
                          <a:srgbClr val="000000"/>
                        </a:solidFill>
                        <a:effectLst/>
                        <a:latin typeface="Consolas" panose="020B0609020204030204" pitchFamily="49" charset="0"/>
                      </a:endParaRPr>
                    </a:p>
                  </a:txBody>
                  <a:tcPr marL="5154" marR="5154" marT="5154" marB="0" anchor="b">
                    <a:lnB w="9525" cap="flat" cmpd="sng" algn="ctr">
                      <a:solidFill>
                        <a:schemeClr val="accent1"/>
                      </a:solidFill>
                      <a:prstDash val="solid"/>
                      <a:round/>
                      <a:headEnd type="none" w="med" len="med"/>
                      <a:tailEnd type="none" w="med" len="med"/>
                    </a:lnB>
                    <a:noFill/>
                  </a:tcPr>
                </a:tc>
                <a:tc>
                  <a:txBody>
                    <a:bodyPr/>
                    <a:lstStyle/>
                    <a:p>
                      <a:pPr algn="r" fontAlgn="b"/>
                      <a:r>
                        <a:rPr lang="en-IN" sz="800" u="none" strike="noStrike" dirty="0">
                          <a:effectLst/>
                          <a:latin typeface="Consolas" panose="020B0609020204030204" pitchFamily="49" charset="0"/>
                        </a:rPr>
                        <a:t>0.11</a:t>
                      </a:r>
                      <a:endParaRPr lang="en-IN" sz="800" b="0" i="0" u="none" strike="noStrike" dirty="0">
                        <a:solidFill>
                          <a:srgbClr val="000000"/>
                        </a:solidFill>
                        <a:effectLst/>
                        <a:latin typeface="Consolas" panose="020B0609020204030204" pitchFamily="49" charset="0"/>
                      </a:endParaRPr>
                    </a:p>
                  </a:txBody>
                  <a:tcPr marL="5154" marR="5154" marT="5154" marB="0" anchor="b">
                    <a:lnB w="9525" cap="flat" cmpd="sng" algn="ctr">
                      <a:solidFill>
                        <a:schemeClr val="accent1"/>
                      </a:solidFill>
                      <a:prstDash val="solid"/>
                      <a:round/>
                      <a:headEnd type="none" w="med" len="med"/>
                      <a:tailEnd type="none" w="med" len="med"/>
                    </a:lnB>
                    <a:noFill/>
                  </a:tcPr>
                </a:tc>
                <a:tc>
                  <a:txBody>
                    <a:bodyPr/>
                    <a:lstStyle/>
                    <a:p>
                      <a:pPr algn="r" fontAlgn="b"/>
                      <a:r>
                        <a:rPr lang="en-IN" sz="800" u="none" strike="noStrike" dirty="0">
                          <a:effectLst/>
                          <a:latin typeface="Consolas" panose="020B0609020204030204" pitchFamily="49" charset="0"/>
                        </a:rPr>
                        <a:t>1.134736842</a:t>
                      </a:r>
                      <a:endParaRPr lang="en-IN" sz="800" b="0" i="0" u="none" strike="noStrike" dirty="0">
                        <a:solidFill>
                          <a:srgbClr val="000000"/>
                        </a:solidFill>
                        <a:effectLst/>
                        <a:latin typeface="Consolas" panose="020B0609020204030204" pitchFamily="49" charset="0"/>
                      </a:endParaRPr>
                    </a:p>
                  </a:txBody>
                  <a:tcPr marL="5154" marR="5154" marT="5154" marB="0" anchor="b">
                    <a:lnB w="9525" cap="flat" cmpd="sng" algn="ctr">
                      <a:solidFill>
                        <a:schemeClr val="accent1"/>
                      </a:solidFill>
                      <a:prstDash val="solid"/>
                      <a:round/>
                      <a:headEnd type="none" w="med" len="med"/>
                      <a:tailEnd type="none" w="med" len="med"/>
                    </a:lnB>
                    <a:noFill/>
                  </a:tcPr>
                </a:tc>
                <a:tc>
                  <a:txBody>
                    <a:bodyPr/>
                    <a:lstStyle/>
                    <a:p>
                      <a:pPr algn="r" fontAlgn="b"/>
                      <a:r>
                        <a:rPr lang="en-IN" sz="800" u="none" strike="noStrike" dirty="0">
                          <a:effectLst/>
                          <a:latin typeface="Consolas" panose="020B0609020204030204" pitchFamily="49" charset="0"/>
                        </a:rPr>
                        <a:t>0.009995835</a:t>
                      </a:r>
                      <a:endParaRPr lang="en-IN" sz="800" b="0" i="0" u="none" strike="noStrike" dirty="0">
                        <a:solidFill>
                          <a:srgbClr val="000000"/>
                        </a:solidFill>
                        <a:effectLst/>
                        <a:latin typeface="Consolas" panose="020B0609020204030204" pitchFamily="49" charset="0"/>
                      </a:endParaRPr>
                    </a:p>
                  </a:txBody>
                  <a:tcPr marL="5154" marR="5154" marT="5154" marB="0" anchor="b">
                    <a:lnB w="9525" cap="flat" cmpd="sng" algn="ctr">
                      <a:solidFill>
                        <a:schemeClr val="accent1"/>
                      </a:solidFill>
                      <a:prstDash val="solid"/>
                      <a:round/>
                      <a:headEnd type="none" w="med" len="med"/>
                      <a:tailEnd type="none" w="med" len="med"/>
                    </a:lnB>
                    <a:noFill/>
                  </a:tcPr>
                </a:tc>
                <a:tc>
                  <a:txBody>
                    <a:bodyPr/>
                    <a:lstStyle/>
                    <a:p>
                      <a:pPr algn="r" fontAlgn="b"/>
                      <a:r>
                        <a:rPr lang="en-IN" sz="800" u="none" strike="noStrike" dirty="0">
                          <a:effectLst/>
                          <a:latin typeface="Consolas" panose="020B0609020204030204" pitchFamily="49" charset="0"/>
                        </a:rPr>
                        <a:t>1.014675533</a:t>
                      </a:r>
                      <a:endParaRPr lang="en-IN" sz="800" b="0" i="0" u="none" strike="noStrike" dirty="0">
                        <a:solidFill>
                          <a:srgbClr val="000000"/>
                        </a:solidFill>
                        <a:effectLst/>
                        <a:latin typeface="Consolas" panose="020B0609020204030204" pitchFamily="49" charset="0"/>
                      </a:endParaRPr>
                    </a:p>
                  </a:txBody>
                  <a:tcPr marL="5154" marR="5154" marT="5154" marB="0" anchor="b">
                    <a:lnR w="9525" cap="flat" cmpd="sng" algn="ctr">
                      <a:solidFill>
                        <a:schemeClr val="accent1"/>
                      </a:solidFill>
                      <a:prstDash val="solid"/>
                      <a:round/>
                      <a:headEnd type="none" w="med" len="med"/>
                      <a:tailEnd type="none" w="med" len="med"/>
                    </a:lnR>
                    <a:lnB w="952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997483445"/>
                  </a:ext>
                </a:extLst>
              </a:tr>
            </a:tbl>
          </a:graphicData>
        </a:graphic>
      </p:graphicFrame>
      <p:sp>
        <p:nvSpPr>
          <p:cNvPr id="20" name="Rectangle 19">
            <a:extLst>
              <a:ext uri="{FF2B5EF4-FFF2-40B4-BE49-F238E27FC236}">
                <a16:creationId xmlns:a16="http://schemas.microsoft.com/office/drawing/2014/main" id="{9B6EE84F-E238-436B-8D07-884D73EBFAB0}"/>
              </a:ext>
            </a:extLst>
          </p:cNvPr>
          <p:cNvSpPr/>
          <p:nvPr/>
        </p:nvSpPr>
        <p:spPr>
          <a:xfrm>
            <a:off x="535545" y="3594502"/>
            <a:ext cx="1194558" cy="338554"/>
          </a:xfrm>
          <a:prstGeom prst="rect">
            <a:avLst/>
          </a:prstGeom>
        </p:spPr>
        <p:txBody>
          <a:bodyPr wrap="none">
            <a:spAutoFit/>
          </a:bodyPr>
          <a:lstStyle/>
          <a:p>
            <a:r>
              <a:rPr lang="en-US" sz="1600" dirty="0">
                <a:latin typeface="Consolas" pitchFamily="49" charset="0"/>
              </a:rPr>
              <a:t># Output:</a:t>
            </a:r>
          </a:p>
        </p:txBody>
      </p:sp>
    </p:spTree>
    <p:extLst>
      <p:ext uri="{BB962C8B-B14F-4D97-AF65-F5344CB8AC3E}">
        <p14:creationId xmlns:p14="http://schemas.microsoft.com/office/powerpoint/2010/main" val="68791015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2785370702"/>
              </p:ext>
            </p:extLst>
          </p:nvPr>
        </p:nvGraphicFramePr>
        <p:xfrm>
          <a:off x="555313" y="1551635"/>
          <a:ext cx="8033374" cy="57912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06596">
                <a:tc>
                  <a:txBody>
                    <a:bodyPr/>
                    <a:lstStyle/>
                    <a:p>
                      <a:r>
                        <a:rPr lang="en-US" sz="1600" b="0" dirty="0">
                          <a:solidFill>
                            <a:schemeClr val="accent1"/>
                          </a:solidFill>
                          <a:latin typeface="Consolas" pitchFamily="49" charset="0"/>
                        </a:rPr>
                        <a:t>rules[ (rules['lift'] &gt;= 6) &amp;</a:t>
                      </a:r>
                    </a:p>
                    <a:p>
                      <a:r>
                        <a:rPr lang="en-US" sz="1600" b="0" dirty="0">
                          <a:solidFill>
                            <a:schemeClr val="accent1"/>
                          </a:solidFill>
                          <a:latin typeface="Consolas" pitchFamily="49" charset="0"/>
                        </a:rPr>
                        <a:t>       (rules['confidence'] &gt;= 0.8)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 y="274048"/>
            <a:ext cx="9052560" cy="810805"/>
          </a:xfrm>
        </p:spPr>
        <p:txBody>
          <a:bodyPr>
            <a:normAutofit/>
          </a:bodyPr>
          <a:lstStyle/>
          <a:p>
            <a:r>
              <a:rPr lang="en-US" sz="3200" b="1" dirty="0">
                <a:solidFill>
                  <a:schemeClr val="accent1"/>
                </a:solidFill>
                <a:latin typeface="+mj-lt"/>
              </a:rPr>
              <a:t>Manage How the Rules are Displayed</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550025" y="1220030"/>
            <a:ext cx="1867819" cy="338554"/>
          </a:xfrm>
          <a:prstGeom prst="rect">
            <a:avLst/>
          </a:prstGeom>
        </p:spPr>
        <p:txBody>
          <a:bodyPr wrap="none">
            <a:spAutoFit/>
          </a:bodyPr>
          <a:lstStyle/>
          <a:p>
            <a:r>
              <a:rPr lang="en-US" sz="1600" dirty="0">
                <a:latin typeface="Consolas" pitchFamily="49" charset="0"/>
              </a:rPr>
              <a:t>#Sort the Rules</a:t>
            </a:r>
          </a:p>
        </p:txBody>
      </p:sp>
      <p:sp>
        <p:nvSpPr>
          <p:cNvPr id="23" name="Rectangle 22"/>
          <p:cNvSpPr/>
          <p:nvPr/>
        </p:nvSpPr>
        <p:spPr>
          <a:xfrm>
            <a:off x="550026" y="2204864"/>
            <a:ext cx="7890910" cy="707886"/>
          </a:xfrm>
          <a:prstGeom prst="rect">
            <a:avLst/>
          </a:prstGeom>
          <a:solidFill>
            <a:schemeClr val="bg1"/>
          </a:solidFill>
          <a:ln w="3175">
            <a:solidFill>
              <a:schemeClr val="accent3"/>
            </a:solidFill>
          </a:ln>
        </p:spPr>
        <p:txBody>
          <a:bodyPr wrap="square">
            <a:spAutoFit/>
          </a:bodyPr>
          <a:lstStyle/>
          <a:p>
            <a:pPr>
              <a:buSzPct val="60000"/>
              <a:buFont typeface="Wingdings" pitchFamily="2" charset="2"/>
              <a:buChar char="q"/>
            </a:pPr>
            <a:r>
              <a:rPr lang="en-US" sz="2000" dirty="0">
                <a:solidFill>
                  <a:schemeClr val="tx1">
                    <a:lumMod val="75000"/>
                    <a:lumOff val="25000"/>
                  </a:schemeClr>
                </a:solidFill>
                <a:latin typeface="Vijaya" pitchFamily="34" charset="0"/>
                <a:cs typeface="Vijaya" pitchFamily="34" charset="0"/>
              </a:rPr>
              <a:t>   Dataframe can be filtered using standard pandas code. In this case, rules with high lift (&gt;6) and high confidence (&gt;8) are displayed.</a:t>
            </a:r>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19</a:t>
            </a:fld>
            <a:endParaRPr lang="en-US" dirty="0"/>
          </a:p>
        </p:txBody>
      </p:sp>
      <p:graphicFrame>
        <p:nvGraphicFramePr>
          <p:cNvPr id="7" name="Table 6">
            <a:extLst>
              <a:ext uri="{FF2B5EF4-FFF2-40B4-BE49-F238E27FC236}">
                <a16:creationId xmlns:a16="http://schemas.microsoft.com/office/drawing/2014/main" id="{5752CDF1-99CF-4823-97C7-BCE8B09C5F5E}"/>
              </a:ext>
            </a:extLst>
          </p:cNvPr>
          <p:cNvGraphicFramePr>
            <a:graphicFrameLocks noGrp="1"/>
          </p:cNvGraphicFramePr>
          <p:nvPr>
            <p:extLst>
              <p:ext uri="{D42A27DB-BD31-4B8C-83A1-F6EECF244321}">
                <p14:modId xmlns:p14="http://schemas.microsoft.com/office/powerpoint/2010/main" val="2853766328"/>
              </p:ext>
            </p:extLst>
          </p:nvPr>
        </p:nvGraphicFramePr>
        <p:xfrm>
          <a:off x="478060" y="3287448"/>
          <a:ext cx="7962875" cy="3237896"/>
        </p:xfrm>
        <a:graphic>
          <a:graphicData uri="http://schemas.openxmlformats.org/drawingml/2006/table">
            <a:tbl>
              <a:tblPr>
                <a:tableStyleId>{5C22544A-7EE6-4342-B048-85BDC9FD1C3A}</a:tableStyleId>
              </a:tblPr>
              <a:tblGrid>
                <a:gridCol w="434112">
                  <a:extLst>
                    <a:ext uri="{9D8B030D-6E8A-4147-A177-3AD203B41FA5}">
                      <a16:colId xmlns:a16="http://schemas.microsoft.com/office/drawing/2014/main" val="1906581874"/>
                    </a:ext>
                  </a:extLst>
                </a:gridCol>
                <a:gridCol w="1264067">
                  <a:extLst>
                    <a:ext uri="{9D8B030D-6E8A-4147-A177-3AD203B41FA5}">
                      <a16:colId xmlns:a16="http://schemas.microsoft.com/office/drawing/2014/main" val="2418890409"/>
                    </a:ext>
                  </a:extLst>
                </a:gridCol>
                <a:gridCol w="1224136">
                  <a:extLst>
                    <a:ext uri="{9D8B030D-6E8A-4147-A177-3AD203B41FA5}">
                      <a16:colId xmlns:a16="http://schemas.microsoft.com/office/drawing/2014/main" val="1501056058"/>
                    </a:ext>
                  </a:extLst>
                </a:gridCol>
                <a:gridCol w="739577">
                  <a:extLst>
                    <a:ext uri="{9D8B030D-6E8A-4147-A177-3AD203B41FA5}">
                      <a16:colId xmlns:a16="http://schemas.microsoft.com/office/drawing/2014/main" val="891169126"/>
                    </a:ext>
                  </a:extLst>
                </a:gridCol>
                <a:gridCol w="792088">
                  <a:extLst>
                    <a:ext uri="{9D8B030D-6E8A-4147-A177-3AD203B41FA5}">
                      <a16:colId xmlns:a16="http://schemas.microsoft.com/office/drawing/2014/main" val="742381572"/>
                    </a:ext>
                  </a:extLst>
                </a:gridCol>
                <a:gridCol w="648072">
                  <a:extLst>
                    <a:ext uri="{9D8B030D-6E8A-4147-A177-3AD203B41FA5}">
                      <a16:colId xmlns:a16="http://schemas.microsoft.com/office/drawing/2014/main" val="451306653"/>
                    </a:ext>
                  </a:extLst>
                </a:gridCol>
                <a:gridCol w="720080">
                  <a:extLst>
                    <a:ext uri="{9D8B030D-6E8A-4147-A177-3AD203B41FA5}">
                      <a16:colId xmlns:a16="http://schemas.microsoft.com/office/drawing/2014/main" val="2265195596"/>
                    </a:ext>
                  </a:extLst>
                </a:gridCol>
                <a:gridCol w="648072">
                  <a:extLst>
                    <a:ext uri="{9D8B030D-6E8A-4147-A177-3AD203B41FA5}">
                      <a16:colId xmlns:a16="http://schemas.microsoft.com/office/drawing/2014/main" val="2231290809"/>
                    </a:ext>
                  </a:extLst>
                </a:gridCol>
                <a:gridCol w="700583">
                  <a:extLst>
                    <a:ext uri="{9D8B030D-6E8A-4147-A177-3AD203B41FA5}">
                      <a16:colId xmlns:a16="http://schemas.microsoft.com/office/drawing/2014/main" val="4138068293"/>
                    </a:ext>
                  </a:extLst>
                </a:gridCol>
                <a:gridCol w="792088">
                  <a:extLst>
                    <a:ext uri="{9D8B030D-6E8A-4147-A177-3AD203B41FA5}">
                      <a16:colId xmlns:a16="http://schemas.microsoft.com/office/drawing/2014/main" val="1575468692"/>
                    </a:ext>
                  </a:extLst>
                </a:gridCol>
              </a:tblGrid>
              <a:tr h="360276">
                <a:tc>
                  <a:txBody>
                    <a:bodyPr/>
                    <a:lstStyle/>
                    <a:p>
                      <a:pPr algn="r" fontAlgn="b"/>
                      <a:r>
                        <a:rPr lang="en-IN" sz="1000" u="none" strike="noStrike" dirty="0">
                          <a:effectLst/>
                          <a:latin typeface="Consolas" panose="020B0609020204030204" pitchFamily="49" charset="0"/>
                        </a:rPr>
                        <a:t>Index</a:t>
                      </a:r>
                      <a:endParaRPr lang="en-IN" sz="1000" b="0" i="0" u="none" strike="noStrike" dirty="0">
                        <a:solidFill>
                          <a:srgbClr val="000000"/>
                        </a:solidFill>
                        <a:effectLst/>
                        <a:latin typeface="Consolas" panose="020B0609020204030204" pitchFamily="49" charset="0"/>
                      </a:endParaRPr>
                    </a:p>
                  </a:txBody>
                  <a:tcPr marL="7506" marR="7506" marT="7506" marB="0" anchor="b">
                    <a:lnL w="9525" cap="flat" cmpd="sng" algn="ctr">
                      <a:solidFill>
                        <a:schemeClr val="accent1"/>
                      </a:solidFill>
                      <a:prstDash val="solid"/>
                      <a:round/>
                      <a:headEnd type="none" w="med" len="med"/>
                      <a:tailEnd type="none" w="med" len="med"/>
                    </a:lnL>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antecedents</a:t>
                      </a:r>
                      <a:endParaRPr lang="en-IN" sz="1000" b="0" i="0" u="none" strike="noStrike" dirty="0">
                        <a:solidFill>
                          <a:srgbClr val="000000"/>
                        </a:solidFill>
                        <a:effectLst/>
                        <a:latin typeface="Consolas" panose="020B0609020204030204" pitchFamily="49" charset="0"/>
                      </a:endParaRPr>
                    </a:p>
                  </a:txBody>
                  <a:tcPr marL="7506" marR="7506" marT="7506"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consequents</a:t>
                      </a:r>
                      <a:endParaRPr lang="en-IN" sz="1000" b="0" i="0" u="none" strike="noStrike" dirty="0">
                        <a:solidFill>
                          <a:srgbClr val="000000"/>
                        </a:solidFill>
                        <a:effectLst/>
                        <a:latin typeface="Consolas" panose="020B0609020204030204" pitchFamily="49" charset="0"/>
                      </a:endParaRPr>
                    </a:p>
                  </a:txBody>
                  <a:tcPr marL="7506" marR="7506" marT="7506"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antecedent support</a:t>
                      </a:r>
                      <a:endParaRPr lang="en-IN" sz="1000" b="0" i="0" u="none" strike="noStrike" dirty="0">
                        <a:solidFill>
                          <a:srgbClr val="000000"/>
                        </a:solidFill>
                        <a:effectLst/>
                        <a:latin typeface="Consolas" panose="020B0609020204030204" pitchFamily="49" charset="0"/>
                      </a:endParaRPr>
                    </a:p>
                  </a:txBody>
                  <a:tcPr marL="7506" marR="7506" marT="7506"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consequent support</a:t>
                      </a:r>
                      <a:endParaRPr lang="en-IN" sz="1000" b="0" i="0" u="none" strike="noStrike" dirty="0">
                        <a:solidFill>
                          <a:srgbClr val="000000"/>
                        </a:solidFill>
                        <a:effectLst/>
                        <a:latin typeface="Consolas" panose="020B0609020204030204" pitchFamily="49" charset="0"/>
                      </a:endParaRPr>
                    </a:p>
                  </a:txBody>
                  <a:tcPr marL="7506" marR="7506" marT="7506"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support</a:t>
                      </a:r>
                      <a:endParaRPr lang="en-IN" sz="1000" b="0" i="0" u="none" strike="noStrike" dirty="0">
                        <a:solidFill>
                          <a:srgbClr val="000000"/>
                        </a:solidFill>
                        <a:effectLst/>
                        <a:latin typeface="Consolas" panose="020B0609020204030204" pitchFamily="49" charset="0"/>
                      </a:endParaRPr>
                    </a:p>
                  </a:txBody>
                  <a:tcPr marL="7506" marR="7506" marT="7506"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confidence</a:t>
                      </a:r>
                      <a:endParaRPr lang="en-IN" sz="1000" b="0" i="0" u="none" strike="noStrike" dirty="0">
                        <a:solidFill>
                          <a:srgbClr val="000000"/>
                        </a:solidFill>
                        <a:effectLst/>
                        <a:latin typeface="Consolas" panose="020B0609020204030204" pitchFamily="49" charset="0"/>
                      </a:endParaRPr>
                    </a:p>
                  </a:txBody>
                  <a:tcPr marL="7506" marR="7506" marT="7506"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lift</a:t>
                      </a:r>
                      <a:endParaRPr lang="en-IN" sz="1000" b="0" i="0" u="none" strike="noStrike" dirty="0">
                        <a:solidFill>
                          <a:srgbClr val="000000"/>
                        </a:solidFill>
                        <a:effectLst/>
                        <a:latin typeface="Consolas" panose="020B0609020204030204" pitchFamily="49" charset="0"/>
                      </a:endParaRPr>
                    </a:p>
                  </a:txBody>
                  <a:tcPr marL="7506" marR="7506" marT="7506"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leverage</a:t>
                      </a:r>
                      <a:endParaRPr lang="en-IN" sz="1000" b="0" i="0" u="none" strike="noStrike" dirty="0">
                        <a:solidFill>
                          <a:srgbClr val="000000"/>
                        </a:solidFill>
                        <a:effectLst/>
                        <a:latin typeface="Consolas" panose="020B0609020204030204" pitchFamily="49" charset="0"/>
                      </a:endParaRPr>
                    </a:p>
                  </a:txBody>
                  <a:tcPr marL="7506" marR="7506" marT="7506"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conviction</a:t>
                      </a:r>
                      <a:endParaRPr lang="en-IN" sz="1000" b="0" i="0" u="none" strike="noStrike" dirty="0">
                        <a:solidFill>
                          <a:srgbClr val="000000"/>
                        </a:solidFill>
                        <a:effectLst/>
                        <a:latin typeface="Consolas" panose="020B0609020204030204" pitchFamily="49" charset="0"/>
                      </a:endParaRPr>
                    </a:p>
                  </a:txBody>
                  <a:tcPr marL="7506" marR="7506" marT="7506" marB="0" anchor="b">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noFill/>
                  </a:tcPr>
                </a:tc>
                <a:extLst>
                  <a:ext uri="{0D108BD9-81ED-4DB2-BD59-A6C34878D82A}">
                    <a16:rowId xmlns:a16="http://schemas.microsoft.com/office/drawing/2014/main" val="3304686970"/>
                  </a:ext>
                </a:extLst>
              </a:tr>
              <a:tr h="565385">
                <a:tc>
                  <a:txBody>
                    <a:bodyPr/>
                    <a:lstStyle/>
                    <a:p>
                      <a:pPr algn="r" fontAlgn="b"/>
                      <a:r>
                        <a:rPr lang="en-IN" sz="1000" u="none" strike="noStrike" dirty="0">
                          <a:effectLst/>
                          <a:latin typeface="Consolas" panose="020B0609020204030204" pitchFamily="49" charset="0"/>
                        </a:rPr>
                        <a:t>2</a:t>
                      </a:r>
                      <a:endParaRPr lang="en-IN" sz="1000" b="0" i="0" u="none" strike="noStrike" dirty="0">
                        <a:solidFill>
                          <a:srgbClr val="000000"/>
                        </a:solidFill>
                        <a:effectLst/>
                        <a:latin typeface="Consolas" panose="020B0609020204030204" pitchFamily="49" charset="0"/>
                      </a:endParaRPr>
                    </a:p>
                  </a:txBody>
                  <a:tcPr marL="7506" marR="7506" marT="7506" marB="0" anchor="b">
                    <a:lnL w="9525" cap="flat" cmpd="sng" algn="ctr">
                      <a:solidFill>
                        <a:schemeClr val="accent1"/>
                      </a:solidFill>
                      <a:prstDash val="solid"/>
                      <a:round/>
                      <a:headEnd type="none" w="med" len="med"/>
                      <a:tailEnd type="none" w="med" len="med"/>
                    </a:lnL>
                    <a:noFill/>
                  </a:tcPr>
                </a:tc>
                <a:tc>
                  <a:txBody>
                    <a:bodyPr/>
                    <a:lstStyle/>
                    <a:p>
                      <a:pPr algn="r" fontAlgn="b"/>
                      <a:r>
                        <a:rPr lang="en-IN" sz="1000" u="none" strike="noStrike" dirty="0">
                          <a:effectLst/>
                          <a:latin typeface="Consolas" panose="020B0609020204030204" pitchFamily="49" charset="0"/>
                        </a:rPr>
                        <a:t>frozenset({'ALARM CLOCK BAKELIKE GREEN'})</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frozenset({'ALARM CLOCK BAKELIKE RED'})</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0.0969388</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0.0943878</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0.0790816</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0.8157895</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8.6429587</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0.0699318</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4.9161808</a:t>
                      </a:r>
                      <a:endParaRPr lang="en-IN" sz="1000" b="0" i="0" u="none" strike="noStrike" dirty="0">
                        <a:solidFill>
                          <a:srgbClr val="000000"/>
                        </a:solidFill>
                        <a:effectLst/>
                        <a:latin typeface="Consolas" panose="020B0609020204030204" pitchFamily="49" charset="0"/>
                      </a:endParaRPr>
                    </a:p>
                  </a:txBody>
                  <a:tcPr marL="7506" marR="7506" marT="7506" marB="0" anchor="b">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3845167261"/>
                  </a:ext>
                </a:extLst>
              </a:tr>
              <a:tr h="576064">
                <a:tc>
                  <a:txBody>
                    <a:bodyPr/>
                    <a:lstStyle/>
                    <a:p>
                      <a:pPr algn="r" fontAlgn="b"/>
                      <a:r>
                        <a:rPr lang="en-IN" sz="1000" u="none" strike="noStrike" dirty="0">
                          <a:effectLst/>
                          <a:latin typeface="Consolas" panose="020B0609020204030204" pitchFamily="49" charset="0"/>
                        </a:rPr>
                        <a:t>3</a:t>
                      </a:r>
                      <a:endParaRPr lang="en-IN" sz="1000" b="0" i="0" u="none" strike="noStrike" dirty="0">
                        <a:solidFill>
                          <a:srgbClr val="000000"/>
                        </a:solidFill>
                        <a:effectLst/>
                        <a:latin typeface="Consolas" panose="020B0609020204030204" pitchFamily="49" charset="0"/>
                      </a:endParaRPr>
                    </a:p>
                  </a:txBody>
                  <a:tcPr marL="7506" marR="7506" marT="7506" marB="0" anchor="b">
                    <a:lnL w="9525" cap="flat" cmpd="sng" algn="ctr">
                      <a:solidFill>
                        <a:schemeClr val="accent1"/>
                      </a:solidFill>
                      <a:prstDash val="solid"/>
                      <a:round/>
                      <a:headEnd type="none" w="med" len="med"/>
                      <a:tailEnd type="none" w="med" len="med"/>
                    </a:lnL>
                    <a:noFill/>
                  </a:tcPr>
                </a:tc>
                <a:tc>
                  <a:txBody>
                    <a:bodyPr/>
                    <a:lstStyle/>
                    <a:p>
                      <a:pPr algn="r" fontAlgn="b"/>
                      <a:r>
                        <a:rPr lang="en-IN" sz="1000" u="none" strike="noStrike" dirty="0">
                          <a:effectLst/>
                          <a:latin typeface="Consolas" panose="020B0609020204030204" pitchFamily="49" charset="0"/>
                        </a:rPr>
                        <a:t>frozenset({'ALARM CLOCK BAKELIKE RED'})</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frozenset({'ALARM CLOCK BAKELIKE GREEN'})</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0.0943878</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0.0969388</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0.0790816</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0.8378378</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8.6429587</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0.0699318</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5.5688776</a:t>
                      </a:r>
                      <a:endParaRPr lang="en-IN" sz="1000" b="0" i="0" u="none" strike="noStrike" dirty="0">
                        <a:solidFill>
                          <a:srgbClr val="000000"/>
                        </a:solidFill>
                        <a:effectLst/>
                        <a:latin typeface="Consolas" panose="020B0609020204030204" pitchFamily="49" charset="0"/>
                      </a:endParaRPr>
                    </a:p>
                  </a:txBody>
                  <a:tcPr marL="7506" marR="7506" marT="7506" marB="0" anchor="b">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1929003923"/>
                  </a:ext>
                </a:extLst>
              </a:tr>
              <a:tr h="576064">
                <a:tc>
                  <a:txBody>
                    <a:bodyPr/>
                    <a:lstStyle/>
                    <a:p>
                      <a:pPr algn="r" fontAlgn="b"/>
                      <a:r>
                        <a:rPr lang="en-IN" sz="1000" u="none" strike="noStrike" dirty="0">
                          <a:effectLst/>
                          <a:latin typeface="Consolas" panose="020B0609020204030204" pitchFamily="49" charset="0"/>
                        </a:rPr>
                        <a:t>17</a:t>
                      </a:r>
                      <a:endParaRPr lang="en-IN" sz="1000" b="0" i="0" u="none" strike="noStrike" dirty="0">
                        <a:solidFill>
                          <a:srgbClr val="000000"/>
                        </a:solidFill>
                        <a:effectLst/>
                        <a:latin typeface="Consolas" panose="020B0609020204030204" pitchFamily="49" charset="0"/>
                      </a:endParaRPr>
                    </a:p>
                  </a:txBody>
                  <a:tcPr marL="7506" marR="7506" marT="7506" marB="0" anchor="b">
                    <a:lnL w="9525" cap="flat" cmpd="sng" algn="ctr">
                      <a:solidFill>
                        <a:schemeClr val="accent1"/>
                      </a:solidFill>
                      <a:prstDash val="solid"/>
                      <a:round/>
                      <a:headEnd type="none" w="med" len="med"/>
                      <a:tailEnd type="none" w="med" len="med"/>
                    </a:lnL>
                    <a:noFill/>
                  </a:tcPr>
                </a:tc>
                <a:tc>
                  <a:txBody>
                    <a:bodyPr/>
                    <a:lstStyle/>
                    <a:p>
                      <a:pPr algn="r" fontAlgn="b"/>
                      <a:r>
                        <a:rPr lang="en-US" sz="1000" u="none" strike="noStrike" dirty="0">
                          <a:effectLst/>
                          <a:latin typeface="Consolas" panose="020B0609020204030204" pitchFamily="49" charset="0"/>
                        </a:rPr>
                        <a:t>frozenset({'SET/6 RED SPOTTY PAPER PLATES'})</a:t>
                      </a:r>
                      <a:endParaRPr lang="en-US"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frozenset({'SET/20 RED RETROSPOT PAPER NAPKINS'})</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0.127551</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0.1326531</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0.1020408</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0.8</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6.0307692</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0.0851208</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4.3367347</a:t>
                      </a:r>
                      <a:endParaRPr lang="en-IN" sz="1000" b="0" i="0" u="none" strike="noStrike" dirty="0">
                        <a:solidFill>
                          <a:srgbClr val="000000"/>
                        </a:solidFill>
                        <a:effectLst/>
                        <a:latin typeface="Consolas" panose="020B0609020204030204" pitchFamily="49" charset="0"/>
                      </a:endParaRPr>
                    </a:p>
                  </a:txBody>
                  <a:tcPr marL="7506" marR="7506" marT="7506" marB="0" anchor="b">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3449351256"/>
                  </a:ext>
                </a:extLst>
              </a:tr>
              <a:tr h="576064">
                <a:tc>
                  <a:txBody>
                    <a:bodyPr/>
                    <a:lstStyle/>
                    <a:p>
                      <a:pPr algn="r" fontAlgn="b"/>
                      <a:r>
                        <a:rPr lang="en-IN" sz="1000" u="none" strike="noStrike" dirty="0">
                          <a:effectLst/>
                          <a:latin typeface="Consolas" panose="020B0609020204030204" pitchFamily="49" charset="0"/>
                        </a:rPr>
                        <a:t>18</a:t>
                      </a:r>
                      <a:endParaRPr lang="en-IN" sz="1000" b="0" i="0" u="none" strike="noStrike" dirty="0">
                        <a:solidFill>
                          <a:srgbClr val="000000"/>
                        </a:solidFill>
                        <a:effectLst/>
                        <a:latin typeface="Consolas" panose="020B0609020204030204" pitchFamily="49" charset="0"/>
                      </a:endParaRPr>
                    </a:p>
                  </a:txBody>
                  <a:tcPr marL="7506" marR="7506" marT="7506" marB="0" anchor="b">
                    <a:lnL w="9525" cap="flat" cmpd="sng" algn="ctr">
                      <a:solidFill>
                        <a:schemeClr val="accent1"/>
                      </a:solidFill>
                      <a:prstDash val="solid"/>
                      <a:round/>
                      <a:headEnd type="none" w="med" len="med"/>
                      <a:tailEnd type="none" w="med" len="med"/>
                    </a:lnL>
                    <a:noFill/>
                  </a:tcPr>
                </a:tc>
                <a:tc>
                  <a:txBody>
                    <a:bodyPr/>
                    <a:lstStyle/>
                    <a:p>
                      <a:pPr algn="r" fontAlgn="b"/>
                      <a:r>
                        <a:rPr lang="en-US" sz="1000" u="none" strike="noStrike" dirty="0">
                          <a:effectLst/>
                          <a:latin typeface="Consolas" panose="020B0609020204030204" pitchFamily="49" charset="0"/>
                        </a:rPr>
                        <a:t>frozenset({'SET/6 RED SPOTTY PAPER PLATES'})</a:t>
                      </a:r>
                      <a:endParaRPr lang="en-US"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US" sz="1000" u="none" strike="noStrike" dirty="0">
                          <a:effectLst/>
                          <a:latin typeface="Consolas" panose="020B0609020204030204" pitchFamily="49" charset="0"/>
                        </a:rPr>
                        <a:t>frozenset({'SET/6 RED SPOTTY PAPER CUPS'})</a:t>
                      </a:r>
                      <a:endParaRPr lang="en-US"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0.127551</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0.1377551</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0.122449</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0.96</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6.9688889</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0.1048782</a:t>
                      </a:r>
                      <a:endParaRPr lang="en-IN" sz="1000" b="0" i="0" u="none" strike="noStrike" dirty="0">
                        <a:solidFill>
                          <a:srgbClr val="000000"/>
                        </a:solidFill>
                        <a:effectLst/>
                        <a:latin typeface="Consolas" panose="020B0609020204030204" pitchFamily="49" charset="0"/>
                      </a:endParaRPr>
                    </a:p>
                  </a:txBody>
                  <a:tcPr marL="7506" marR="7506" marT="7506" marB="0" anchor="b">
                    <a:noFill/>
                  </a:tcPr>
                </a:tc>
                <a:tc>
                  <a:txBody>
                    <a:bodyPr/>
                    <a:lstStyle/>
                    <a:p>
                      <a:pPr algn="r" fontAlgn="b"/>
                      <a:r>
                        <a:rPr lang="en-IN" sz="1000" u="none" strike="noStrike" dirty="0">
                          <a:effectLst/>
                          <a:latin typeface="Consolas" panose="020B0609020204030204" pitchFamily="49" charset="0"/>
                        </a:rPr>
                        <a:t>21.556122</a:t>
                      </a:r>
                      <a:endParaRPr lang="en-IN" sz="1000" b="0" i="0" u="none" strike="noStrike" dirty="0">
                        <a:solidFill>
                          <a:srgbClr val="000000"/>
                        </a:solidFill>
                        <a:effectLst/>
                        <a:latin typeface="Consolas" panose="020B0609020204030204" pitchFamily="49" charset="0"/>
                      </a:endParaRPr>
                    </a:p>
                  </a:txBody>
                  <a:tcPr marL="7506" marR="7506" marT="7506" marB="0" anchor="b">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1668454175"/>
                  </a:ext>
                </a:extLst>
              </a:tr>
              <a:tr h="584043">
                <a:tc>
                  <a:txBody>
                    <a:bodyPr/>
                    <a:lstStyle/>
                    <a:p>
                      <a:pPr algn="r" fontAlgn="b"/>
                      <a:r>
                        <a:rPr lang="en-IN" sz="1000" u="none" strike="noStrike" dirty="0">
                          <a:effectLst/>
                          <a:latin typeface="Consolas" panose="020B0609020204030204" pitchFamily="49" charset="0"/>
                        </a:rPr>
                        <a:t>19</a:t>
                      </a:r>
                      <a:endParaRPr lang="en-IN" sz="1000" b="0" i="0" u="none" strike="noStrike" dirty="0">
                        <a:solidFill>
                          <a:srgbClr val="000000"/>
                        </a:solidFill>
                        <a:effectLst/>
                        <a:latin typeface="Consolas" panose="020B0609020204030204" pitchFamily="49" charset="0"/>
                      </a:endParaRPr>
                    </a:p>
                  </a:txBody>
                  <a:tcPr marL="7506" marR="7506" marT="7506" marB="0" anchor="b">
                    <a:lnL w="9525" cap="flat" cmpd="sng" algn="ctr">
                      <a:solidFill>
                        <a:schemeClr val="accent1"/>
                      </a:solidFill>
                      <a:prstDash val="solid"/>
                      <a:round/>
                      <a:headEnd type="none" w="med" len="med"/>
                      <a:tailEnd type="none" w="med" len="med"/>
                    </a:lnL>
                    <a:lnB w="9525" cap="flat" cmpd="sng" algn="ctr">
                      <a:solidFill>
                        <a:schemeClr val="accent1"/>
                      </a:solidFill>
                      <a:prstDash val="solid"/>
                      <a:round/>
                      <a:headEnd type="none" w="med" len="med"/>
                      <a:tailEnd type="none" w="med" len="med"/>
                    </a:lnB>
                    <a:noFill/>
                  </a:tcPr>
                </a:tc>
                <a:tc>
                  <a:txBody>
                    <a:bodyPr/>
                    <a:lstStyle/>
                    <a:p>
                      <a:pPr algn="r" fontAlgn="b"/>
                      <a:r>
                        <a:rPr lang="en-US" sz="1000" u="none" strike="noStrike" dirty="0">
                          <a:effectLst/>
                          <a:latin typeface="Consolas" panose="020B0609020204030204" pitchFamily="49" charset="0"/>
                        </a:rPr>
                        <a:t>frozenset({'SET/6 RED SPOTTY PAPER CUPS'})</a:t>
                      </a:r>
                      <a:endParaRPr lang="en-US" sz="1000" b="0" i="0" u="none" strike="noStrike" dirty="0">
                        <a:solidFill>
                          <a:srgbClr val="000000"/>
                        </a:solidFill>
                        <a:effectLst/>
                        <a:latin typeface="Consolas" panose="020B0609020204030204" pitchFamily="49" charset="0"/>
                      </a:endParaRPr>
                    </a:p>
                  </a:txBody>
                  <a:tcPr marL="7506" marR="7506" marT="7506" marB="0" anchor="b">
                    <a:lnB w="9525" cap="flat" cmpd="sng" algn="ctr">
                      <a:solidFill>
                        <a:schemeClr val="accent1"/>
                      </a:solidFill>
                      <a:prstDash val="solid"/>
                      <a:round/>
                      <a:headEnd type="none" w="med" len="med"/>
                      <a:tailEnd type="none" w="med" len="med"/>
                    </a:lnB>
                    <a:noFill/>
                  </a:tcPr>
                </a:tc>
                <a:tc>
                  <a:txBody>
                    <a:bodyPr/>
                    <a:lstStyle/>
                    <a:p>
                      <a:pPr algn="r" fontAlgn="b"/>
                      <a:r>
                        <a:rPr lang="en-US" sz="1000" u="none" strike="noStrike" dirty="0">
                          <a:effectLst/>
                          <a:latin typeface="Consolas" panose="020B0609020204030204" pitchFamily="49" charset="0"/>
                        </a:rPr>
                        <a:t>frozenset({'SET/6 RED SPOTTY PAPER PLATES'})</a:t>
                      </a:r>
                      <a:endParaRPr lang="en-US" sz="1000" b="0" i="0" u="none" strike="noStrike" dirty="0">
                        <a:solidFill>
                          <a:srgbClr val="000000"/>
                        </a:solidFill>
                        <a:effectLst/>
                        <a:latin typeface="Consolas" panose="020B0609020204030204" pitchFamily="49" charset="0"/>
                      </a:endParaRPr>
                    </a:p>
                  </a:txBody>
                  <a:tcPr marL="7506" marR="7506" marT="7506"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0.1377551</a:t>
                      </a:r>
                      <a:endParaRPr lang="en-IN" sz="1000" b="0" i="0" u="none" strike="noStrike" dirty="0">
                        <a:solidFill>
                          <a:srgbClr val="000000"/>
                        </a:solidFill>
                        <a:effectLst/>
                        <a:latin typeface="Consolas" panose="020B0609020204030204" pitchFamily="49" charset="0"/>
                      </a:endParaRPr>
                    </a:p>
                  </a:txBody>
                  <a:tcPr marL="7506" marR="7506" marT="7506"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0.127551</a:t>
                      </a:r>
                      <a:endParaRPr lang="en-IN" sz="1000" b="0" i="0" u="none" strike="noStrike" dirty="0">
                        <a:solidFill>
                          <a:srgbClr val="000000"/>
                        </a:solidFill>
                        <a:effectLst/>
                        <a:latin typeface="Consolas" panose="020B0609020204030204" pitchFamily="49" charset="0"/>
                      </a:endParaRPr>
                    </a:p>
                  </a:txBody>
                  <a:tcPr marL="7506" marR="7506" marT="7506"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0.122449</a:t>
                      </a:r>
                      <a:endParaRPr lang="en-IN" sz="1000" b="0" i="0" u="none" strike="noStrike" dirty="0">
                        <a:solidFill>
                          <a:srgbClr val="000000"/>
                        </a:solidFill>
                        <a:effectLst/>
                        <a:latin typeface="Consolas" panose="020B0609020204030204" pitchFamily="49" charset="0"/>
                      </a:endParaRPr>
                    </a:p>
                  </a:txBody>
                  <a:tcPr marL="7506" marR="7506" marT="7506"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0.8888889</a:t>
                      </a:r>
                      <a:endParaRPr lang="en-IN" sz="1000" b="0" i="0" u="none" strike="noStrike" dirty="0">
                        <a:solidFill>
                          <a:srgbClr val="000000"/>
                        </a:solidFill>
                        <a:effectLst/>
                        <a:latin typeface="Consolas" panose="020B0609020204030204" pitchFamily="49" charset="0"/>
                      </a:endParaRPr>
                    </a:p>
                  </a:txBody>
                  <a:tcPr marL="7506" marR="7506" marT="7506"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6.9688889</a:t>
                      </a:r>
                      <a:endParaRPr lang="en-IN" sz="1000" b="0" i="0" u="none" strike="noStrike" dirty="0">
                        <a:solidFill>
                          <a:srgbClr val="000000"/>
                        </a:solidFill>
                        <a:effectLst/>
                        <a:latin typeface="Consolas" panose="020B0609020204030204" pitchFamily="49" charset="0"/>
                      </a:endParaRPr>
                    </a:p>
                  </a:txBody>
                  <a:tcPr marL="7506" marR="7506" marT="7506"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0.1048782</a:t>
                      </a:r>
                      <a:endParaRPr lang="en-IN" sz="1000" b="0" i="0" u="none" strike="noStrike" dirty="0">
                        <a:solidFill>
                          <a:srgbClr val="000000"/>
                        </a:solidFill>
                        <a:effectLst/>
                        <a:latin typeface="Consolas" panose="020B0609020204030204" pitchFamily="49" charset="0"/>
                      </a:endParaRPr>
                    </a:p>
                  </a:txBody>
                  <a:tcPr marL="7506" marR="7506" marT="7506"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7.8520408</a:t>
                      </a:r>
                      <a:endParaRPr lang="en-IN" sz="1000" b="0" i="0" u="none" strike="noStrike" dirty="0">
                        <a:solidFill>
                          <a:srgbClr val="000000"/>
                        </a:solidFill>
                        <a:effectLst/>
                        <a:latin typeface="Consolas" panose="020B0609020204030204" pitchFamily="49" charset="0"/>
                      </a:endParaRPr>
                    </a:p>
                  </a:txBody>
                  <a:tcPr marL="7506" marR="7506" marT="7506" marB="0" anchor="b">
                    <a:lnR w="9525" cap="flat" cmpd="sng" algn="ctr">
                      <a:solidFill>
                        <a:schemeClr val="accent1"/>
                      </a:solidFill>
                      <a:prstDash val="solid"/>
                      <a:round/>
                      <a:headEnd type="none" w="med" len="med"/>
                      <a:tailEnd type="none" w="med" len="med"/>
                    </a:lnR>
                    <a:lnB w="952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152730077"/>
                  </a:ext>
                </a:extLst>
              </a:tr>
            </a:tbl>
          </a:graphicData>
        </a:graphic>
      </p:graphicFrame>
      <p:sp>
        <p:nvSpPr>
          <p:cNvPr id="16" name="Rectangle 15">
            <a:extLst>
              <a:ext uri="{FF2B5EF4-FFF2-40B4-BE49-F238E27FC236}">
                <a16:creationId xmlns:a16="http://schemas.microsoft.com/office/drawing/2014/main" id="{192F8626-25B1-458B-8603-28115158C9FC}"/>
              </a:ext>
            </a:extLst>
          </p:cNvPr>
          <p:cNvSpPr/>
          <p:nvPr/>
        </p:nvSpPr>
        <p:spPr>
          <a:xfrm>
            <a:off x="539552" y="2946430"/>
            <a:ext cx="1194558" cy="338554"/>
          </a:xfrm>
          <a:prstGeom prst="rect">
            <a:avLst/>
          </a:prstGeom>
        </p:spPr>
        <p:txBody>
          <a:bodyPr wrap="none">
            <a:spAutoFit/>
          </a:bodyPr>
          <a:lstStyle/>
          <a:p>
            <a:r>
              <a:rPr lang="en-US" sz="1600" dirty="0">
                <a:latin typeface="Consolas" pitchFamily="49" charset="0"/>
              </a:rPr>
              <a:t># Output:</a:t>
            </a:r>
          </a:p>
        </p:txBody>
      </p:sp>
      <p:sp>
        <p:nvSpPr>
          <p:cNvPr id="20" name="Rectangle 19">
            <a:extLst>
              <a:ext uri="{FF2B5EF4-FFF2-40B4-BE49-F238E27FC236}">
                <a16:creationId xmlns:a16="http://schemas.microsoft.com/office/drawing/2014/main" id="{BF190BDF-131C-4B2B-8D7D-27BD1D3701C9}"/>
              </a:ext>
            </a:extLst>
          </p:cNvPr>
          <p:cNvSpPr/>
          <p:nvPr/>
        </p:nvSpPr>
        <p:spPr>
          <a:xfrm>
            <a:off x="478060" y="5489937"/>
            <a:ext cx="7962874" cy="1323439"/>
          </a:xfrm>
          <a:prstGeom prst="rect">
            <a:avLst/>
          </a:prstGeom>
          <a:solidFill>
            <a:schemeClr val="bg1"/>
          </a:solidFill>
          <a:ln w="3175">
            <a:solidFill>
              <a:schemeClr val="accent3"/>
            </a:solidFill>
          </a:ln>
        </p:spPr>
        <p:txBody>
          <a:bodyPr wrap="square">
            <a:spAutoFit/>
          </a:bodyPr>
          <a:lstStyle/>
          <a:p>
            <a:r>
              <a:rPr lang="en-US" sz="2000" b="1" dirty="0">
                <a:solidFill>
                  <a:schemeClr val="tx1">
                    <a:lumMod val="75000"/>
                    <a:lumOff val="25000"/>
                  </a:schemeClr>
                </a:solidFill>
                <a:latin typeface="Vijaya" pitchFamily="34" charset="0"/>
                <a:cs typeface="Vijaya" pitchFamily="34" charset="0"/>
              </a:rPr>
              <a:t>Interpretation:</a:t>
            </a:r>
          </a:p>
          <a:p>
            <a:pPr marL="342900" indent="-342900">
              <a:buSzPct val="60000"/>
              <a:buFont typeface="Wingdings" panose="05000000000000000000" pitchFamily="2" charset="2"/>
              <a:buChar char="Ø"/>
            </a:pPr>
            <a:r>
              <a:rPr lang="en-US" sz="2000" dirty="0">
                <a:solidFill>
                  <a:schemeClr val="tx1">
                    <a:lumMod val="75000"/>
                    <a:lumOff val="25000"/>
                  </a:schemeClr>
                </a:solidFill>
                <a:latin typeface="Vijaya" pitchFamily="34" charset="0"/>
                <a:cs typeface="Vijaya" pitchFamily="34" charset="0"/>
              </a:rPr>
              <a:t>Green and red alarm clocks are purchased together and the red paper cups, napkins and plates are purchased together in a manner that is higher than the overall probability would suggest</a:t>
            </a:r>
          </a:p>
        </p:txBody>
      </p:sp>
    </p:spTree>
    <p:extLst>
      <p:ext uri="{BB962C8B-B14F-4D97-AF65-F5344CB8AC3E}">
        <p14:creationId xmlns:p14="http://schemas.microsoft.com/office/powerpoint/2010/main" val="261828880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60"/>
            <a:ext cx="8229600" cy="1143000"/>
          </a:xfrm>
        </p:spPr>
        <p:txBody>
          <a:bodyPr/>
          <a:lstStyle/>
          <a:p>
            <a:r>
              <a:rPr lang="en-US" sz="3200" b="1" dirty="0">
                <a:solidFill>
                  <a:schemeClr val="accent1"/>
                </a:solidFill>
                <a:latin typeface="+mj-lt"/>
              </a:rPr>
              <a:t>Contents</a:t>
            </a:r>
          </a:p>
        </p:txBody>
      </p:sp>
      <p:sp>
        <p:nvSpPr>
          <p:cNvPr id="3" name="Content Placeholder 2"/>
          <p:cNvSpPr>
            <a:spLocks noGrp="1"/>
          </p:cNvSpPr>
          <p:nvPr>
            <p:ph idx="1"/>
          </p:nvPr>
        </p:nvSpPr>
        <p:spPr>
          <a:xfrm>
            <a:off x="457200" y="1600200"/>
            <a:ext cx="8229600" cy="4266912"/>
          </a:xfrm>
        </p:spPr>
        <p:txBody>
          <a:bodyPr>
            <a:normAutofit/>
          </a:bodyPr>
          <a:lstStyle/>
          <a:p>
            <a:pPr marL="0" lvl="0" indent="0" fontAlgn="base">
              <a:lnSpc>
                <a:spcPct val="100000"/>
              </a:lnSpc>
              <a:spcAft>
                <a:spcPct val="0"/>
              </a:spcAft>
              <a:buNone/>
            </a:pPr>
            <a:endParaRPr lang="en-US" sz="2000" b="1" kern="0" dirty="0">
              <a:solidFill>
                <a:schemeClr val="tx1">
                  <a:lumMod val="50000"/>
                  <a:lumOff val="50000"/>
                </a:schemeClr>
              </a:solidFill>
              <a:latin typeface="+mn-lt"/>
            </a:endParaRPr>
          </a:p>
          <a:p>
            <a:pPr marL="457200" lvl="0" indent="-457200" fontAlgn="base">
              <a:lnSpc>
                <a:spcPct val="100000"/>
              </a:lnSpc>
              <a:spcAft>
                <a:spcPct val="0"/>
              </a:spcAft>
              <a:buFont typeface="+mj-lt"/>
              <a:buAutoNum type="arabicPeriod"/>
            </a:pPr>
            <a:r>
              <a:rPr lang="en-US" sz="2000" b="1" kern="0" dirty="0">
                <a:solidFill>
                  <a:schemeClr val="tx1">
                    <a:lumMod val="50000"/>
                    <a:lumOff val="50000"/>
                  </a:schemeClr>
                </a:solidFill>
                <a:latin typeface="+mn-lt"/>
              </a:rPr>
              <a:t>Introduction to Market Basket Analysis </a:t>
            </a:r>
          </a:p>
          <a:p>
            <a:pPr marL="914400" lvl="1" indent="-514350" fontAlgn="base">
              <a:lnSpc>
                <a:spcPct val="100000"/>
              </a:lnSpc>
              <a:spcAft>
                <a:spcPct val="0"/>
              </a:spcAft>
              <a:buFont typeface="+mj-lt"/>
              <a:buAutoNum type="romanLcPeriod"/>
            </a:pPr>
            <a:r>
              <a:rPr lang="en-US" sz="2000" b="1" kern="0" dirty="0">
                <a:solidFill>
                  <a:schemeClr val="tx1">
                    <a:lumMod val="50000"/>
                    <a:lumOff val="50000"/>
                  </a:schemeClr>
                </a:solidFill>
                <a:latin typeface="+mn-lt"/>
              </a:rPr>
              <a:t>Uses</a:t>
            </a:r>
          </a:p>
          <a:p>
            <a:pPr marL="914400" lvl="1" indent="-514350" fontAlgn="base">
              <a:lnSpc>
                <a:spcPct val="100000"/>
              </a:lnSpc>
              <a:spcAft>
                <a:spcPct val="0"/>
              </a:spcAft>
              <a:buFont typeface="+mj-lt"/>
              <a:buAutoNum type="romanLcPeriod"/>
            </a:pPr>
            <a:r>
              <a:rPr lang="en-US" sz="2000" b="1" kern="0" dirty="0">
                <a:solidFill>
                  <a:schemeClr val="tx1">
                    <a:lumMod val="50000"/>
                    <a:lumOff val="50000"/>
                  </a:schemeClr>
                </a:solidFill>
                <a:latin typeface="+mn-lt"/>
              </a:rPr>
              <a:t>Definitions and Terminology</a:t>
            </a:r>
          </a:p>
          <a:p>
            <a:pPr marL="457200" lvl="0" indent="-457200" fontAlgn="base">
              <a:lnSpc>
                <a:spcPct val="100000"/>
              </a:lnSpc>
              <a:spcAft>
                <a:spcPct val="0"/>
              </a:spcAft>
              <a:buFont typeface="+mj-lt"/>
              <a:buAutoNum type="arabicPeriod"/>
            </a:pPr>
            <a:r>
              <a:rPr lang="en-US" sz="2000" b="1" kern="0" dirty="0">
                <a:solidFill>
                  <a:schemeClr val="tx1">
                    <a:lumMod val="50000"/>
                    <a:lumOff val="50000"/>
                  </a:schemeClr>
                </a:solidFill>
                <a:latin typeface="+mn-lt"/>
              </a:rPr>
              <a:t>Rule Evaluation</a:t>
            </a:r>
          </a:p>
          <a:p>
            <a:pPr marL="914400" lvl="1" indent="-514350" fontAlgn="base">
              <a:lnSpc>
                <a:spcPct val="100000"/>
              </a:lnSpc>
              <a:spcAft>
                <a:spcPct val="0"/>
              </a:spcAft>
              <a:buFont typeface="+mj-lt"/>
              <a:buAutoNum type="romanLcPeriod"/>
            </a:pPr>
            <a:r>
              <a:rPr lang="en-US" sz="2000" b="1" kern="0" dirty="0">
                <a:solidFill>
                  <a:schemeClr val="tx1">
                    <a:lumMod val="50000"/>
                    <a:lumOff val="50000"/>
                  </a:schemeClr>
                </a:solidFill>
                <a:latin typeface="+mn-lt"/>
              </a:rPr>
              <a:t>Support</a:t>
            </a:r>
          </a:p>
          <a:p>
            <a:pPr marL="914400" lvl="1" indent="-514350" fontAlgn="base">
              <a:lnSpc>
                <a:spcPct val="100000"/>
              </a:lnSpc>
              <a:spcAft>
                <a:spcPct val="0"/>
              </a:spcAft>
              <a:buFont typeface="+mj-lt"/>
              <a:buAutoNum type="romanLcPeriod"/>
            </a:pPr>
            <a:r>
              <a:rPr lang="en-US" sz="2000" b="1" kern="0" dirty="0">
                <a:solidFill>
                  <a:schemeClr val="tx1">
                    <a:lumMod val="50000"/>
                    <a:lumOff val="50000"/>
                  </a:schemeClr>
                </a:solidFill>
                <a:latin typeface="+mn-lt"/>
              </a:rPr>
              <a:t>Confidence</a:t>
            </a:r>
          </a:p>
          <a:p>
            <a:pPr marL="914400" lvl="1" indent="-514350" fontAlgn="base">
              <a:lnSpc>
                <a:spcPct val="100000"/>
              </a:lnSpc>
              <a:spcAft>
                <a:spcPct val="0"/>
              </a:spcAft>
              <a:buFont typeface="+mj-lt"/>
              <a:buAutoNum type="romanLcPeriod"/>
            </a:pPr>
            <a:r>
              <a:rPr lang="en-US" sz="2000" b="1" kern="0" dirty="0">
                <a:solidFill>
                  <a:schemeClr val="tx1">
                    <a:lumMod val="50000"/>
                    <a:lumOff val="50000"/>
                  </a:schemeClr>
                </a:solidFill>
                <a:latin typeface="+mn-lt"/>
              </a:rPr>
              <a:t>Lift </a:t>
            </a:r>
          </a:p>
          <a:p>
            <a:pPr marL="457200" lvl="0" indent="-457200" fontAlgn="base">
              <a:lnSpc>
                <a:spcPct val="100000"/>
              </a:lnSpc>
              <a:spcAft>
                <a:spcPct val="0"/>
              </a:spcAft>
              <a:buFont typeface="+mj-lt"/>
              <a:buAutoNum type="arabicPeriod"/>
            </a:pPr>
            <a:r>
              <a:rPr lang="en-US" b="1" dirty="0">
                <a:solidFill>
                  <a:schemeClr val="tx1">
                    <a:lumMod val="50000"/>
                    <a:lumOff val="50000"/>
                  </a:schemeClr>
                </a:solidFill>
                <a:latin typeface="+mn-lt"/>
              </a:rPr>
              <a:t>Market Basket Analysis in Python</a:t>
            </a:r>
            <a:endParaRPr lang="en-US" sz="2000" b="1" kern="0" dirty="0">
              <a:solidFill>
                <a:schemeClr val="tx1">
                  <a:lumMod val="50000"/>
                  <a:lumOff val="50000"/>
                </a:schemeClr>
              </a:solidFill>
              <a:latin typeface="+mn-lt"/>
            </a:endParaRPr>
          </a:p>
        </p:txBody>
      </p:sp>
      <p:grpSp>
        <p:nvGrpSpPr>
          <p:cNvPr id="4" name="Group 3"/>
          <p:cNvGrpSpPr/>
          <p:nvPr/>
        </p:nvGrpSpPr>
        <p:grpSpPr>
          <a:xfrm>
            <a:off x="1991225" y="1155160"/>
            <a:ext cx="5161551" cy="52403"/>
            <a:chOff x="1991225" y="1155160"/>
            <a:chExt cx="5161551" cy="52403"/>
          </a:xfrm>
        </p:grpSpPr>
        <p:sp>
          <p:nvSpPr>
            <p:cNvPr id="5" name="Rectangle 4"/>
            <p:cNvSpPr/>
            <p:nvPr>
              <p:custDataLst>
                <p:tags r:id="rId1"/>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6" name="Rectangle 5"/>
            <p:cNvSpPr/>
            <p:nvPr>
              <p:custDataLst>
                <p:tags r:id="rId2"/>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7" name="Rectangle 6"/>
            <p:cNvSpPr/>
            <p:nvPr>
              <p:custDataLst>
                <p:tags r:id="rId3"/>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75132851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20</a:t>
            </a:fld>
            <a:endParaRPr lang="en-US" dirty="0"/>
          </a:p>
        </p:txBody>
      </p:sp>
      <p:sp>
        <p:nvSpPr>
          <p:cNvPr id="14" name="Rectangle 2">
            <a:extLst>
              <a:ext uri="{FF2B5EF4-FFF2-40B4-BE49-F238E27FC236}">
                <a16:creationId xmlns:a16="http://schemas.microsoft.com/office/drawing/2014/main" id="{8F53F097-D230-4ADD-819C-A9C652D15961}"/>
              </a:ext>
            </a:extLst>
          </p:cNvPr>
          <p:cNvSpPr txBox="1">
            <a:spLocks noChangeArrowheads="1"/>
          </p:cNvSpPr>
          <p:nvPr>
            <p:custDataLst>
              <p:tags r:id="rId1"/>
            </p:custDataLst>
          </p:nvPr>
        </p:nvSpPr>
        <p:spPr bwMode="auto">
          <a:xfrm>
            <a:off x="45720" y="274048"/>
            <a:ext cx="9052560" cy="81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b="1" kern="0" dirty="0">
                <a:solidFill>
                  <a:schemeClr val="accent1"/>
                </a:solidFill>
                <a:latin typeface="+mj-lt"/>
              </a:rPr>
              <a:t>Manage How the Rules are Displayed</a:t>
            </a:r>
          </a:p>
        </p:txBody>
      </p:sp>
      <p:graphicFrame>
        <p:nvGraphicFramePr>
          <p:cNvPr id="15" name="Table 14">
            <a:extLst>
              <a:ext uri="{FF2B5EF4-FFF2-40B4-BE49-F238E27FC236}">
                <a16:creationId xmlns:a16="http://schemas.microsoft.com/office/drawing/2014/main" id="{FCC44E2E-10A8-4A0D-BBDD-4A29AE24DCDD}"/>
              </a:ext>
            </a:extLst>
          </p:cNvPr>
          <p:cNvGraphicFramePr>
            <a:graphicFrameLocks noGrp="1"/>
          </p:cNvGraphicFramePr>
          <p:nvPr>
            <p:extLst>
              <p:ext uri="{D42A27DB-BD31-4B8C-83A1-F6EECF244321}">
                <p14:modId xmlns:p14="http://schemas.microsoft.com/office/powerpoint/2010/main" val="3594502562"/>
              </p:ext>
            </p:extLst>
          </p:nvPr>
        </p:nvGraphicFramePr>
        <p:xfrm>
          <a:off x="555313" y="1683941"/>
          <a:ext cx="8033374" cy="106680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06596">
                <a:tc>
                  <a:txBody>
                    <a:bodyPr/>
                    <a:lstStyle/>
                    <a:p>
                      <a:r>
                        <a:rPr lang="en-US" sz="1600" b="0" dirty="0">
                          <a:solidFill>
                            <a:schemeClr val="accent1"/>
                          </a:solidFill>
                          <a:latin typeface="Consolas" pitchFamily="49" charset="0"/>
                        </a:rPr>
                        <a:t>basket['ALARM CLOCK BAKELIKE GREEN']</a:t>
                      </a:r>
                      <a:r>
                        <a:rPr lang="en-US" sz="1600" b="1" dirty="0">
                          <a:solidFill>
                            <a:schemeClr val="accent1"/>
                          </a:solidFill>
                          <a:latin typeface="Consolas" pitchFamily="49" charset="0"/>
                        </a:rPr>
                        <a:t>.sum()</a:t>
                      </a:r>
                    </a:p>
                    <a:p>
                      <a:r>
                        <a:rPr lang="en-US" sz="1600" b="0" dirty="0">
                          <a:solidFill>
                            <a:schemeClr val="tx1"/>
                          </a:solidFill>
                          <a:latin typeface="Consolas" pitchFamily="49" charset="0"/>
                        </a:rPr>
                        <a:t>340.0</a:t>
                      </a:r>
                    </a:p>
                    <a:p>
                      <a:r>
                        <a:rPr lang="nb-NO" sz="1600" b="0" dirty="0">
                          <a:solidFill>
                            <a:schemeClr val="accent1"/>
                          </a:solidFill>
                          <a:latin typeface="Consolas" pitchFamily="49" charset="0"/>
                        </a:rPr>
                        <a:t>basket['ALARM CLOCK BAKELIKE RED']</a:t>
                      </a:r>
                      <a:r>
                        <a:rPr lang="nb-NO" sz="1600" b="1" dirty="0">
                          <a:solidFill>
                            <a:schemeClr val="accent1"/>
                          </a:solidFill>
                          <a:latin typeface="Consolas" pitchFamily="49" charset="0"/>
                        </a:rPr>
                        <a:t>.sum()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onsolas" pitchFamily="49" charset="0"/>
                        </a:rPr>
                        <a:t>316.0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6" name="Rectangle 15">
            <a:extLst>
              <a:ext uri="{FF2B5EF4-FFF2-40B4-BE49-F238E27FC236}">
                <a16:creationId xmlns:a16="http://schemas.microsoft.com/office/drawing/2014/main" id="{3F8B34B0-6F20-4BC3-94F3-6EE733EDB671}"/>
              </a:ext>
            </a:extLst>
          </p:cNvPr>
          <p:cNvSpPr/>
          <p:nvPr/>
        </p:nvSpPr>
        <p:spPr>
          <a:xfrm>
            <a:off x="555313" y="2930168"/>
            <a:ext cx="8033374" cy="1938992"/>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sz="2400" dirty="0">
                <a:solidFill>
                  <a:schemeClr val="tx1">
                    <a:lumMod val="75000"/>
                    <a:lumOff val="25000"/>
                  </a:schemeClr>
                </a:solidFill>
                <a:latin typeface="Vijaya" pitchFamily="34" charset="0"/>
                <a:cs typeface="Vijaya" pitchFamily="34" charset="0"/>
              </a:rPr>
              <a:t>In order to check how much opportunity is there to use the popularity of one product to drive sales of another, their sum is calculated.</a:t>
            </a:r>
          </a:p>
          <a:p>
            <a:pPr marL="342900" indent="-342900">
              <a:buSzPct val="60000"/>
              <a:buFont typeface="Wingdings" panose="05000000000000000000" pitchFamily="2" charset="2"/>
              <a:buChar char="q"/>
            </a:pPr>
            <a:r>
              <a:rPr lang="en-US" sz="2400" dirty="0">
                <a:solidFill>
                  <a:schemeClr val="tx1">
                    <a:lumMod val="75000"/>
                    <a:lumOff val="25000"/>
                  </a:schemeClr>
                </a:solidFill>
                <a:latin typeface="Vijaya" pitchFamily="34" charset="0"/>
                <a:cs typeface="Vijaya" pitchFamily="34" charset="0"/>
              </a:rPr>
              <a:t>For example, it can be seen that 340 Green Alarm clocks are sold but only 316 Red Alarm clocks are sold, hence maybe selling of Red Alarm Clock can be increased through recommendations</a:t>
            </a:r>
          </a:p>
        </p:txBody>
      </p:sp>
    </p:spTree>
    <p:extLst>
      <p:ext uri="{BB962C8B-B14F-4D97-AF65-F5344CB8AC3E}">
        <p14:creationId xmlns:p14="http://schemas.microsoft.com/office/powerpoint/2010/main" val="23437680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p:cNvGraphicFramePr>
            <a:graphicFrameLocks noGrp="1"/>
          </p:cNvGraphicFramePr>
          <p:nvPr>
            <p:extLst>
              <p:ext uri="{D42A27DB-BD31-4B8C-83A1-F6EECF244321}">
                <p14:modId xmlns:p14="http://schemas.microsoft.com/office/powerpoint/2010/main" val="4084191929"/>
              </p:ext>
            </p:extLst>
          </p:nvPr>
        </p:nvGraphicFramePr>
        <p:xfrm>
          <a:off x="555313" y="1340768"/>
          <a:ext cx="8033374" cy="32613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06596">
                <a:tc>
                  <a:txBody>
                    <a:bodyPr/>
                    <a:lstStyle/>
                    <a:p>
                      <a:r>
                        <a:rPr lang="en-US" sz="1600" b="0" dirty="0">
                          <a:solidFill>
                            <a:schemeClr val="accent1"/>
                          </a:solidFill>
                          <a:latin typeface="Consolas" pitchFamily="49" charset="0"/>
                        </a:rPr>
                        <a:t>basket2 = (df[df['Country'] =="Germany"]</a:t>
                      </a:r>
                    </a:p>
                    <a:p>
                      <a:r>
                        <a:rPr lang="en-US" sz="1600" b="0" dirty="0">
                          <a:solidFill>
                            <a:schemeClr val="accent1"/>
                          </a:solidFill>
                          <a:latin typeface="Consolas" pitchFamily="49" charset="0"/>
                        </a:rPr>
                        <a:t>          </a:t>
                      </a:r>
                      <a:r>
                        <a:rPr lang="en-US" sz="1600" b="1" dirty="0">
                          <a:solidFill>
                            <a:schemeClr val="accent1"/>
                          </a:solidFill>
                          <a:latin typeface="Consolas" pitchFamily="49" charset="0"/>
                        </a:rPr>
                        <a:t>.groupby</a:t>
                      </a:r>
                      <a:r>
                        <a:rPr lang="en-US" sz="1600" b="0" dirty="0">
                          <a:solidFill>
                            <a:schemeClr val="accent1"/>
                          </a:solidFill>
                          <a:latin typeface="Consolas" pitchFamily="49" charset="0"/>
                        </a:rPr>
                        <a:t>(['InvoiceNo', 'Description'])['Quantity']</a:t>
                      </a:r>
                    </a:p>
                    <a:p>
                      <a:r>
                        <a:rPr lang="en-US" sz="1600" b="0" dirty="0">
                          <a:solidFill>
                            <a:schemeClr val="accent1"/>
                          </a:solidFill>
                          <a:latin typeface="Consolas" pitchFamily="49" charset="0"/>
                        </a:rPr>
                        <a:t>          </a:t>
                      </a:r>
                      <a:r>
                        <a:rPr lang="en-US" sz="1600" b="1" dirty="0">
                          <a:solidFill>
                            <a:schemeClr val="accent1"/>
                          </a:solidFill>
                          <a:latin typeface="Consolas" pitchFamily="49" charset="0"/>
                        </a:rPr>
                        <a:t>.sum().unstack().reset_index().fillna(0)</a:t>
                      </a:r>
                    </a:p>
                    <a:p>
                      <a:r>
                        <a:rPr lang="en-US" sz="1600" b="1" dirty="0">
                          <a:solidFill>
                            <a:schemeClr val="accent1"/>
                          </a:solidFill>
                          <a:latin typeface="Consolas" pitchFamily="49" charset="0"/>
                        </a:rPr>
                        <a:t>          .set_index</a:t>
                      </a:r>
                      <a:r>
                        <a:rPr lang="en-US" sz="1600" b="0" dirty="0">
                          <a:solidFill>
                            <a:schemeClr val="accent1"/>
                          </a:solidFill>
                          <a:latin typeface="Consolas" pitchFamily="49" charset="0"/>
                        </a:rPr>
                        <a:t>('InvoiceNo'))</a:t>
                      </a:r>
                    </a:p>
                    <a:p>
                      <a:r>
                        <a:rPr lang="en-US" sz="1600" b="0" dirty="0">
                          <a:solidFill>
                            <a:schemeClr val="accent1"/>
                          </a:solidFill>
                          <a:latin typeface="Consolas" pitchFamily="49" charset="0"/>
                        </a:rPr>
                        <a:t>basket_sets2 = basket2</a:t>
                      </a:r>
                      <a:r>
                        <a:rPr lang="en-US" sz="1600" b="1" dirty="0">
                          <a:solidFill>
                            <a:schemeClr val="accent1"/>
                          </a:solidFill>
                          <a:latin typeface="Consolas" pitchFamily="49" charset="0"/>
                        </a:rPr>
                        <a:t>.applymap</a:t>
                      </a:r>
                      <a:r>
                        <a:rPr lang="en-US" sz="1600" b="0" dirty="0">
                          <a:solidFill>
                            <a:schemeClr val="accent1"/>
                          </a:solidFill>
                          <a:latin typeface="Consolas" pitchFamily="49" charset="0"/>
                        </a:rPr>
                        <a:t>(encode_units)</a:t>
                      </a:r>
                    </a:p>
                    <a:p>
                      <a:r>
                        <a:rPr lang="en-US" sz="1600" b="0" dirty="0">
                          <a:solidFill>
                            <a:schemeClr val="accent1"/>
                          </a:solidFill>
                          <a:latin typeface="Consolas" pitchFamily="49" charset="0"/>
                        </a:rPr>
                        <a:t>basket_sets2</a:t>
                      </a:r>
                      <a:r>
                        <a:rPr lang="en-US" sz="1600" b="1" dirty="0">
                          <a:solidFill>
                            <a:schemeClr val="accent1"/>
                          </a:solidFill>
                          <a:latin typeface="Consolas" pitchFamily="49" charset="0"/>
                        </a:rPr>
                        <a:t>.drop</a:t>
                      </a:r>
                      <a:r>
                        <a:rPr lang="en-US" sz="1600" b="0" dirty="0">
                          <a:solidFill>
                            <a:schemeClr val="accent1"/>
                          </a:solidFill>
                          <a:latin typeface="Consolas" pitchFamily="49" charset="0"/>
                        </a:rPr>
                        <a:t>('POSTAGE', </a:t>
                      </a:r>
                      <a:r>
                        <a:rPr lang="en-US" sz="1600" b="1" dirty="0">
                          <a:solidFill>
                            <a:schemeClr val="accent1"/>
                          </a:solidFill>
                          <a:latin typeface="Consolas" pitchFamily="49" charset="0"/>
                        </a:rPr>
                        <a:t>inplace</a:t>
                      </a:r>
                      <a:r>
                        <a:rPr lang="en-US" sz="1600" b="0" dirty="0">
                          <a:solidFill>
                            <a:schemeClr val="accent1"/>
                          </a:solidFill>
                          <a:latin typeface="Consolas" pitchFamily="49" charset="0"/>
                        </a:rPr>
                        <a:t>=True, </a:t>
                      </a:r>
                      <a:r>
                        <a:rPr lang="en-US" sz="1600" b="1" dirty="0">
                          <a:solidFill>
                            <a:schemeClr val="accent1"/>
                          </a:solidFill>
                          <a:latin typeface="Consolas" pitchFamily="49" charset="0"/>
                        </a:rPr>
                        <a:t>axis</a:t>
                      </a:r>
                      <a:r>
                        <a:rPr lang="en-US" sz="1600" b="0" dirty="0">
                          <a:solidFill>
                            <a:schemeClr val="accent1"/>
                          </a:solidFill>
                          <a:latin typeface="Consolas" pitchFamily="49" charset="0"/>
                        </a:rPr>
                        <a:t>=1)</a:t>
                      </a:r>
                    </a:p>
                    <a:p>
                      <a:r>
                        <a:rPr lang="en-US" sz="1600" b="0" dirty="0">
                          <a:solidFill>
                            <a:schemeClr val="accent1"/>
                          </a:solidFill>
                          <a:latin typeface="Consolas" pitchFamily="49" charset="0"/>
                        </a:rPr>
                        <a:t>frequent_itemsets2 = </a:t>
                      </a:r>
                      <a:r>
                        <a:rPr lang="en-US" sz="1600" b="1" dirty="0">
                          <a:solidFill>
                            <a:schemeClr val="accent1"/>
                          </a:solidFill>
                          <a:latin typeface="Consolas" pitchFamily="49" charset="0"/>
                        </a:rPr>
                        <a:t>apriori</a:t>
                      </a:r>
                      <a:r>
                        <a:rPr lang="en-US" sz="1600" b="0" dirty="0">
                          <a:solidFill>
                            <a:schemeClr val="accent1"/>
                          </a:solidFill>
                          <a:latin typeface="Consolas" pitchFamily="49" charset="0"/>
                        </a:rPr>
                        <a:t>(basket_sets2, </a:t>
                      </a:r>
                      <a:r>
                        <a:rPr lang="en-US" sz="1600" b="1" dirty="0">
                          <a:solidFill>
                            <a:schemeClr val="accent1"/>
                          </a:solidFill>
                          <a:latin typeface="Consolas" pitchFamily="49" charset="0"/>
                        </a:rPr>
                        <a:t>min_support</a:t>
                      </a:r>
                      <a:r>
                        <a:rPr lang="en-US" sz="1600" b="0" dirty="0">
                          <a:solidFill>
                            <a:schemeClr val="accent1"/>
                          </a:solidFill>
                          <a:latin typeface="Consolas" pitchFamily="49" charset="0"/>
                        </a:rPr>
                        <a:t>=0.05, </a:t>
                      </a:r>
                      <a:r>
                        <a:rPr lang="en-US" sz="1600" b="1" dirty="0">
                          <a:solidFill>
                            <a:schemeClr val="accent1"/>
                          </a:solidFill>
                          <a:latin typeface="Consolas" pitchFamily="49" charset="0"/>
                        </a:rPr>
                        <a:t>use_colnames</a:t>
                      </a:r>
                      <a:r>
                        <a:rPr lang="en-US" sz="1600" b="0" dirty="0">
                          <a:solidFill>
                            <a:schemeClr val="accent1"/>
                          </a:solidFill>
                          <a:latin typeface="Consolas" pitchFamily="49" charset="0"/>
                        </a:rPr>
                        <a:t>=True)</a:t>
                      </a:r>
                    </a:p>
                    <a:p>
                      <a:r>
                        <a:rPr lang="en-US" sz="1600" b="0" dirty="0">
                          <a:solidFill>
                            <a:schemeClr val="accent1"/>
                          </a:solidFill>
                          <a:latin typeface="Consolas" pitchFamily="49" charset="0"/>
                        </a:rPr>
                        <a:t>rules2 = </a:t>
                      </a:r>
                      <a:r>
                        <a:rPr lang="en-US" sz="1600" b="1" dirty="0">
                          <a:solidFill>
                            <a:schemeClr val="accent1"/>
                          </a:solidFill>
                          <a:latin typeface="Consolas" pitchFamily="49" charset="0"/>
                        </a:rPr>
                        <a:t>association_rules</a:t>
                      </a:r>
                      <a:r>
                        <a:rPr lang="en-US" sz="1600" b="0" dirty="0">
                          <a:solidFill>
                            <a:schemeClr val="accent1"/>
                          </a:solidFill>
                          <a:latin typeface="Consolas" pitchFamily="49" charset="0"/>
                        </a:rPr>
                        <a:t>(frequent_itemsets2, </a:t>
                      </a:r>
                      <a:r>
                        <a:rPr lang="en-US" sz="1600" b="1" dirty="0">
                          <a:solidFill>
                            <a:schemeClr val="accent1"/>
                          </a:solidFill>
                          <a:latin typeface="Consolas" pitchFamily="49" charset="0"/>
                        </a:rPr>
                        <a:t>metric</a:t>
                      </a:r>
                      <a:r>
                        <a:rPr lang="en-US" sz="1600" b="0" dirty="0">
                          <a:solidFill>
                            <a:schemeClr val="accent1"/>
                          </a:solidFill>
                          <a:latin typeface="Consolas" pitchFamily="49" charset="0"/>
                        </a:rPr>
                        <a:t>="lift", </a:t>
                      </a:r>
                      <a:r>
                        <a:rPr lang="en-US" sz="1600" b="1" dirty="0">
                          <a:solidFill>
                            <a:schemeClr val="accent1"/>
                          </a:solidFill>
                          <a:latin typeface="Consolas" pitchFamily="49" charset="0"/>
                        </a:rPr>
                        <a:t>min_threshold</a:t>
                      </a:r>
                      <a:r>
                        <a:rPr lang="en-US" sz="1600" b="0" dirty="0">
                          <a:solidFill>
                            <a:schemeClr val="accent1"/>
                          </a:solidFill>
                          <a:latin typeface="Consolas" pitchFamily="49" charset="0"/>
                        </a:rPr>
                        <a:t>=1)</a:t>
                      </a:r>
                    </a:p>
                    <a:p>
                      <a:endParaRPr lang="en-US" sz="1600" b="0" dirty="0">
                        <a:solidFill>
                          <a:schemeClr val="accent1"/>
                        </a:solidFill>
                        <a:latin typeface="Consolas" pitchFamily="49" charset="0"/>
                      </a:endParaRPr>
                    </a:p>
                    <a:p>
                      <a:r>
                        <a:rPr lang="en-US" sz="1600" b="0" dirty="0">
                          <a:solidFill>
                            <a:schemeClr val="accent1"/>
                          </a:solidFill>
                          <a:latin typeface="Consolas" pitchFamily="49" charset="0"/>
                        </a:rPr>
                        <a:t>rules2[ (rules2['lift'] &gt;= 4) &amp;</a:t>
                      </a:r>
                    </a:p>
                    <a:p>
                      <a:r>
                        <a:rPr lang="en-US" sz="1600" b="0" dirty="0">
                          <a:solidFill>
                            <a:schemeClr val="accent1"/>
                          </a:solidFill>
                          <a:latin typeface="Consolas" pitchFamily="49" charset="0"/>
                        </a:rPr>
                        <a:t>        (rules2['confidence'] &gt;= 0.5)]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 y="282842"/>
            <a:ext cx="9052560" cy="810805"/>
          </a:xfrm>
        </p:spPr>
        <p:txBody>
          <a:bodyPr>
            <a:normAutofit/>
          </a:bodyPr>
          <a:lstStyle/>
          <a:p>
            <a:r>
              <a:rPr lang="en-US" sz="3200" b="1" dirty="0">
                <a:solidFill>
                  <a:schemeClr val="accent1"/>
                </a:solidFill>
                <a:latin typeface="+mj-lt"/>
              </a:rPr>
              <a:t>Combinations by country</a:t>
            </a:r>
          </a:p>
        </p:txBody>
      </p:sp>
      <p:grpSp>
        <p:nvGrpSpPr>
          <p:cNvPr id="3" name="Group 15"/>
          <p:cNvGrpSpPr/>
          <p:nvPr/>
        </p:nvGrpSpPr>
        <p:grpSpPr>
          <a:xfrm>
            <a:off x="1991225" y="107234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4" name="Group 19"/>
          <p:cNvGrpSpPr/>
          <p:nvPr/>
        </p:nvGrpSpPr>
        <p:grpSpPr>
          <a:xfrm>
            <a:off x="899592" y="4509120"/>
            <a:ext cx="7560840" cy="1340821"/>
            <a:chOff x="2303108" y="7610873"/>
            <a:chExt cx="6343650" cy="1340821"/>
          </a:xfrm>
        </p:grpSpPr>
        <p:grpSp>
          <p:nvGrpSpPr>
            <p:cNvPr id="5" name="Group 20"/>
            <p:cNvGrpSpPr/>
            <p:nvPr/>
          </p:nvGrpSpPr>
          <p:grpSpPr>
            <a:xfrm>
              <a:off x="2303108" y="7610873"/>
              <a:ext cx="6343650" cy="1340821"/>
              <a:chOff x="2303108" y="6303924"/>
              <a:chExt cx="6343650" cy="1340821"/>
            </a:xfrm>
            <a:solidFill>
              <a:schemeClr val="bg1"/>
            </a:solidFill>
          </p:grpSpPr>
          <p:sp>
            <p:nvSpPr>
              <p:cNvPr id="23" name="Rectangle 22"/>
              <p:cNvSpPr/>
              <p:nvPr/>
            </p:nvSpPr>
            <p:spPr>
              <a:xfrm>
                <a:off x="2623667" y="6444416"/>
                <a:ext cx="6023091" cy="1200329"/>
              </a:xfrm>
              <a:prstGeom prst="rect">
                <a:avLst/>
              </a:prstGeom>
              <a:grpFill/>
              <a:ln w="3175">
                <a:solidFill>
                  <a:schemeClr val="accent3"/>
                </a:solidFill>
              </a:ln>
            </p:spPr>
            <p:txBody>
              <a:bodyPr wrap="square">
                <a:spAutoFit/>
              </a:bodyPr>
              <a:lstStyle/>
              <a:p>
                <a:pPr>
                  <a:buSzPct val="60000"/>
                  <a:buFont typeface="Wingdings" pitchFamily="2" charset="2"/>
                  <a:buChar char="q"/>
                </a:pPr>
                <a:r>
                  <a:rPr lang="en-US" sz="2400" dirty="0">
                    <a:solidFill>
                      <a:schemeClr val="tx1">
                        <a:lumMod val="75000"/>
                        <a:lumOff val="25000"/>
                      </a:schemeClr>
                    </a:solidFill>
                    <a:latin typeface="Vijaya" pitchFamily="34" charset="0"/>
                    <a:cs typeface="Vijaya" pitchFamily="34" charset="0"/>
                  </a:rPr>
                  <a:t> It is interesting to see how the combinations vary by country of purchase.</a:t>
                </a:r>
              </a:p>
              <a:p>
                <a:pPr>
                  <a:buSzPct val="60000"/>
                  <a:buFont typeface="Wingdings" pitchFamily="2" charset="2"/>
                  <a:buChar char="q"/>
                </a:pPr>
                <a:r>
                  <a:rPr lang="en-US" sz="2400" dirty="0">
                    <a:solidFill>
                      <a:schemeClr val="tx1">
                        <a:lumMod val="75000"/>
                        <a:lumOff val="25000"/>
                      </a:schemeClr>
                    </a:solidFill>
                    <a:latin typeface="Vijaya" pitchFamily="34" charset="0"/>
                    <a:cs typeface="Vijaya" pitchFamily="34" charset="0"/>
                  </a:rPr>
                  <a:t> Here, some popular combinations in Germany are displayed</a:t>
                </a:r>
              </a:p>
            </p:txBody>
          </p:sp>
          <p:cxnSp>
            <p:nvCxnSpPr>
              <p:cNvPr id="24" name="Straight Arrow Connector 23"/>
              <p:cNvCxnSpPr>
                <a:cxnSpLocks/>
              </p:cNvCxnSpPr>
              <p:nvPr/>
            </p:nvCxnSpPr>
            <p:spPr>
              <a:xfrm flipV="1">
                <a:off x="2303108" y="6303924"/>
                <a:ext cx="0" cy="494436"/>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flipH="1">
              <a:off x="2303108" y="8105308"/>
              <a:ext cx="320559" cy="0"/>
            </a:xfrm>
            <a:prstGeom prst="straightConnector1">
              <a:avLst/>
            </a:prstGeom>
            <a:solidFill>
              <a:schemeClr val="bg1"/>
            </a:solid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3598596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22</a:t>
            </a:fld>
            <a:endParaRPr lang="en-US" dirty="0"/>
          </a:p>
        </p:txBody>
      </p:sp>
      <p:sp>
        <p:nvSpPr>
          <p:cNvPr id="11" name="Rectangle 2">
            <a:extLst>
              <a:ext uri="{FF2B5EF4-FFF2-40B4-BE49-F238E27FC236}">
                <a16:creationId xmlns:a16="http://schemas.microsoft.com/office/drawing/2014/main" id="{CACB32B2-94E7-4269-9240-D9AEA57F9003}"/>
              </a:ext>
            </a:extLst>
          </p:cNvPr>
          <p:cNvSpPr>
            <a:spLocks noGrp="1" noChangeArrowheads="1"/>
          </p:cNvSpPr>
          <p:nvPr>
            <p:ph type="title"/>
            <p:custDataLst>
              <p:tags r:id="rId1"/>
            </p:custDataLst>
          </p:nvPr>
        </p:nvSpPr>
        <p:spPr>
          <a:xfrm>
            <a:off x="45720" y="274048"/>
            <a:ext cx="9052560" cy="810805"/>
          </a:xfrm>
        </p:spPr>
        <p:txBody>
          <a:bodyPr>
            <a:normAutofit/>
          </a:bodyPr>
          <a:lstStyle/>
          <a:p>
            <a:r>
              <a:rPr lang="en-US" sz="3200" b="1" dirty="0">
                <a:solidFill>
                  <a:schemeClr val="accent1"/>
                </a:solidFill>
                <a:latin typeface="+mj-lt"/>
              </a:rPr>
              <a:t>Combinations by country</a:t>
            </a:r>
          </a:p>
        </p:txBody>
      </p:sp>
      <p:sp>
        <p:nvSpPr>
          <p:cNvPr id="13" name="Rectangle 12">
            <a:extLst>
              <a:ext uri="{FF2B5EF4-FFF2-40B4-BE49-F238E27FC236}">
                <a16:creationId xmlns:a16="http://schemas.microsoft.com/office/drawing/2014/main" id="{F87C3B5E-2097-493F-851B-FC9A3B996342}"/>
              </a:ext>
            </a:extLst>
          </p:cNvPr>
          <p:cNvSpPr/>
          <p:nvPr/>
        </p:nvSpPr>
        <p:spPr>
          <a:xfrm>
            <a:off x="539552" y="1412776"/>
            <a:ext cx="1194558" cy="338554"/>
          </a:xfrm>
          <a:prstGeom prst="rect">
            <a:avLst/>
          </a:prstGeom>
        </p:spPr>
        <p:txBody>
          <a:bodyPr wrap="none">
            <a:spAutoFit/>
          </a:bodyPr>
          <a:lstStyle/>
          <a:p>
            <a:r>
              <a:rPr lang="en-US" sz="1600" dirty="0">
                <a:latin typeface="Consolas" pitchFamily="49" charset="0"/>
              </a:rPr>
              <a:t># Output:</a:t>
            </a:r>
          </a:p>
        </p:txBody>
      </p:sp>
      <p:sp>
        <p:nvSpPr>
          <p:cNvPr id="14" name="Rectangle 13">
            <a:extLst>
              <a:ext uri="{FF2B5EF4-FFF2-40B4-BE49-F238E27FC236}">
                <a16:creationId xmlns:a16="http://schemas.microsoft.com/office/drawing/2014/main" id="{9E32AB83-6788-438C-9A98-B5588C2CF119}"/>
              </a:ext>
            </a:extLst>
          </p:cNvPr>
          <p:cNvSpPr/>
          <p:nvPr/>
        </p:nvSpPr>
        <p:spPr>
          <a:xfrm>
            <a:off x="395536" y="4131369"/>
            <a:ext cx="8604448" cy="1200329"/>
          </a:xfrm>
          <a:prstGeom prst="rect">
            <a:avLst/>
          </a:prstGeom>
          <a:solidFill>
            <a:schemeClr val="bg1"/>
          </a:solidFill>
          <a:ln w="3175">
            <a:solidFill>
              <a:schemeClr val="accent3"/>
            </a:solidFill>
          </a:ln>
        </p:spPr>
        <p:txBody>
          <a:bodyPr wrap="square">
            <a:spAutoFit/>
          </a:bodyPr>
          <a:lstStyle/>
          <a:p>
            <a:pPr>
              <a:buSzPct val="60000"/>
            </a:pPr>
            <a:r>
              <a:rPr lang="en-US" sz="2400" b="1" dirty="0">
                <a:solidFill>
                  <a:schemeClr val="tx1">
                    <a:lumMod val="75000"/>
                    <a:lumOff val="25000"/>
                  </a:schemeClr>
                </a:solidFill>
                <a:latin typeface="Vijaya" pitchFamily="34" charset="0"/>
                <a:cs typeface="Vijaya" pitchFamily="34" charset="0"/>
              </a:rPr>
              <a:t>Interpretation :</a:t>
            </a:r>
          </a:p>
          <a:p>
            <a:pPr marL="342900" indent="-342900">
              <a:buSzPct val="60000"/>
              <a:buFont typeface="Wingdings" panose="05000000000000000000" pitchFamily="2" charset="2"/>
              <a:buChar char="Ø"/>
            </a:pPr>
            <a:r>
              <a:rPr lang="en-US" sz="2400" dirty="0">
                <a:solidFill>
                  <a:schemeClr val="tx1">
                    <a:lumMod val="75000"/>
                    <a:lumOff val="25000"/>
                  </a:schemeClr>
                </a:solidFill>
                <a:latin typeface="Vijaya" pitchFamily="34" charset="0"/>
                <a:cs typeface="Vijaya" pitchFamily="34" charset="0"/>
              </a:rPr>
              <a:t>It can be inferred that Germans like Plasters in Tin </a:t>
            </a:r>
            <a:r>
              <a:rPr lang="en-US" sz="2400" dirty="0" err="1">
                <a:solidFill>
                  <a:schemeClr val="tx1">
                    <a:lumMod val="75000"/>
                    <a:lumOff val="25000"/>
                  </a:schemeClr>
                </a:solidFill>
                <a:latin typeface="Vijaya" pitchFamily="34" charset="0"/>
                <a:cs typeface="Vijaya" pitchFamily="34" charset="0"/>
              </a:rPr>
              <a:t>Spaceboy</a:t>
            </a:r>
            <a:r>
              <a:rPr lang="en-US" sz="2400" dirty="0">
                <a:solidFill>
                  <a:schemeClr val="tx1">
                    <a:lumMod val="75000"/>
                    <a:lumOff val="25000"/>
                  </a:schemeClr>
                </a:solidFill>
                <a:latin typeface="Vijaya" pitchFamily="34" charset="0"/>
                <a:cs typeface="Vijaya" pitchFamily="34" charset="0"/>
              </a:rPr>
              <a:t> and Woodland Animals.</a:t>
            </a:r>
          </a:p>
        </p:txBody>
      </p:sp>
      <p:graphicFrame>
        <p:nvGraphicFramePr>
          <p:cNvPr id="12" name="Table 11">
            <a:extLst>
              <a:ext uri="{FF2B5EF4-FFF2-40B4-BE49-F238E27FC236}">
                <a16:creationId xmlns:a16="http://schemas.microsoft.com/office/drawing/2014/main" id="{09AF294A-D621-4438-A366-D5DADE9D91E7}"/>
              </a:ext>
            </a:extLst>
          </p:cNvPr>
          <p:cNvGraphicFramePr>
            <a:graphicFrameLocks noGrp="1"/>
          </p:cNvGraphicFramePr>
          <p:nvPr>
            <p:extLst>
              <p:ext uri="{D42A27DB-BD31-4B8C-83A1-F6EECF244321}">
                <p14:modId xmlns:p14="http://schemas.microsoft.com/office/powerpoint/2010/main" val="2753566829"/>
              </p:ext>
            </p:extLst>
          </p:nvPr>
        </p:nvGraphicFramePr>
        <p:xfrm>
          <a:off x="395536" y="1772816"/>
          <a:ext cx="8604448" cy="2208799"/>
        </p:xfrm>
        <a:graphic>
          <a:graphicData uri="http://schemas.openxmlformats.org/drawingml/2006/table">
            <a:tbl>
              <a:tblPr>
                <a:tableStyleId>{5C22544A-7EE6-4342-B048-85BDC9FD1C3A}</a:tableStyleId>
              </a:tblPr>
              <a:tblGrid>
                <a:gridCol w="377608">
                  <a:extLst>
                    <a:ext uri="{9D8B030D-6E8A-4147-A177-3AD203B41FA5}">
                      <a16:colId xmlns:a16="http://schemas.microsoft.com/office/drawing/2014/main" val="4074782061"/>
                    </a:ext>
                  </a:extLst>
                </a:gridCol>
                <a:gridCol w="1289074">
                  <a:extLst>
                    <a:ext uri="{9D8B030D-6E8A-4147-A177-3AD203B41FA5}">
                      <a16:colId xmlns:a16="http://schemas.microsoft.com/office/drawing/2014/main" val="2489258779"/>
                    </a:ext>
                  </a:extLst>
                </a:gridCol>
                <a:gridCol w="1145843">
                  <a:extLst>
                    <a:ext uri="{9D8B030D-6E8A-4147-A177-3AD203B41FA5}">
                      <a16:colId xmlns:a16="http://schemas.microsoft.com/office/drawing/2014/main" val="1625460845"/>
                    </a:ext>
                  </a:extLst>
                </a:gridCol>
                <a:gridCol w="780209">
                  <a:extLst>
                    <a:ext uri="{9D8B030D-6E8A-4147-A177-3AD203B41FA5}">
                      <a16:colId xmlns:a16="http://schemas.microsoft.com/office/drawing/2014/main" val="1497471269"/>
                    </a:ext>
                  </a:extLst>
                </a:gridCol>
                <a:gridCol w="820878">
                  <a:extLst>
                    <a:ext uri="{9D8B030D-6E8A-4147-A177-3AD203B41FA5}">
                      <a16:colId xmlns:a16="http://schemas.microsoft.com/office/drawing/2014/main" val="2711967708"/>
                    </a:ext>
                  </a:extLst>
                </a:gridCol>
                <a:gridCol w="895503">
                  <a:extLst>
                    <a:ext uri="{9D8B030D-6E8A-4147-A177-3AD203B41FA5}">
                      <a16:colId xmlns:a16="http://schemas.microsoft.com/office/drawing/2014/main" val="1557628390"/>
                    </a:ext>
                  </a:extLst>
                </a:gridCol>
                <a:gridCol w="820878">
                  <a:extLst>
                    <a:ext uri="{9D8B030D-6E8A-4147-A177-3AD203B41FA5}">
                      <a16:colId xmlns:a16="http://schemas.microsoft.com/office/drawing/2014/main" val="2410178565"/>
                    </a:ext>
                  </a:extLst>
                </a:gridCol>
                <a:gridCol w="820878">
                  <a:extLst>
                    <a:ext uri="{9D8B030D-6E8A-4147-A177-3AD203B41FA5}">
                      <a16:colId xmlns:a16="http://schemas.microsoft.com/office/drawing/2014/main" val="344149943"/>
                    </a:ext>
                  </a:extLst>
                </a:gridCol>
                <a:gridCol w="820878">
                  <a:extLst>
                    <a:ext uri="{9D8B030D-6E8A-4147-A177-3AD203B41FA5}">
                      <a16:colId xmlns:a16="http://schemas.microsoft.com/office/drawing/2014/main" val="2912346362"/>
                    </a:ext>
                  </a:extLst>
                </a:gridCol>
                <a:gridCol w="832699">
                  <a:extLst>
                    <a:ext uri="{9D8B030D-6E8A-4147-A177-3AD203B41FA5}">
                      <a16:colId xmlns:a16="http://schemas.microsoft.com/office/drawing/2014/main" val="193985322"/>
                    </a:ext>
                  </a:extLst>
                </a:gridCol>
              </a:tblGrid>
              <a:tr h="361851">
                <a:tc>
                  <a:txBody>
                    <a:bodyPr/>
                    <a:lstStyle/>
                    <a:p>
                      <a:pPr algn="r" fontAlgn="b"/>
                      <a:r>
                        <a:rPr lang="en-IN" sz="1000" u="none" strike="noStrike" dirty="0">
                          <a:effectLst/>
                          <a:latin typeface="Consolas" panose="020B0609020204030204" pitchFamily="49" charset="0"/>
                        </a:rPr>
                        <a:t>Index</a:t>
                      </a:r>
                      <a:endParaRPr lang="en-IN" sz="1000" b="0" i="0" u="none" strike="noStrike" dirty="0">
                        <a:solidFill>
                          <a:srgbClr val="000000"/>
                        </a:solidFill>
                        <a:effectLst/>
                        <a:latin typeface="Consolas" panose="020B0609020204030204" pitchFamily="49" charset="0"/>
                      </a:endParaRPr>
                    </a:p>
                  </a:txBody>
                  <a:tcPr marL="7539" marR="7539" marT="7539" marB="0" anchor="b">
                    <a:lnL w="9525" cap="flat" cmpd="sng" algn="ctr">
                      <a:solidFill>
                        <a:schemeClr val="accent1"/>
                      </a:solidFill>
                      <a:prstDash val="solid"/>
                      <a:round/>
                      <a:headEnd type="none" w="med" len="med"/>
                      <a:tailEnd type="none" w="med" len="med"/>
                    </a:lnL>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antecedents</a:t>
                      </a:r>
                      <a:endParaRPr lang="en-IN" sz="1000" b="0" i="0" u="none" strike="noStrike" dirty="0">
                        <a:solidFill>
                          <a:srgbClr val="000000"/>
                        </a:solidFill>
                        <a:effectLst/>
                        <a:latin typeface="Consolas" panose="020B0609020204030204" pitchFamily="49" charset="0"/>
                      </a:endParaRPr>
                    </a:p>
                  </a:txBody>
                  <a:tcPr marL="7539" marR="7539" marT="7539"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consequents</a:t>
                      </a:r>
                      <a:endParaRPr lang="en-IN" sz="1000" b="0" i="0" u="none" strike="noStrike" dirty="0">
                        <a:solidFill>
                          <a:srgbClr val="000000"/>
                        </a:solidFill>
                        <a:effectLst/>
                        <a:latin typeface="Consolas" panose="020B0609020204030204" pitchFamily="49" charset="0"/>
                      </a:endParaRPr>
                    </a:p>
                  </a:txBody>
                  <a:tcPr marL="7539" marR="7539" marT="7539"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antecedent support</a:t>
                      </a:r>
                      <a:endParaRPr lang="en-IN" sz="1000" b="0" i="0" u="none" strike="noStrike" dirty="0">
                        <a:solidFill>
                          <a:srgbClr val="000000"/>
                        </a:solidFill>
                        <a:effectLst/>
                        <a:latin typeface="Consolas" panose="020B0609020204030204" pitchFamily="49" charset="0"/>
                      </a:endParaRPr>
                    </a:p>
                  </a:txBody>
                  <a:tcPr marL="7539" marR="7539" marT="7539"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consequent support</a:t>
                      </a:r>
                      <a:endParaRPr lang="en-IN" sz="1000" b="0" i="0" u="none" strike="noStrike" dirty="0">
                        <a:solidFill>
                          <a:srgbClr val="000000"/>
                        </a:solidFill>
                        <a:effectLst/>
                        <a:latin typeface="Consolas" panose="020B0609020204030204" pitchFamily="49" charset="0"/>
                      </a:endParaRPr>
                    </a:p>
                  </a:txBody>
                  <a:tcPr marL="7539" marR="7539" marT="7539"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support</a:t>
                      </a:r>
                      <a:endParaRPr lang="en-IN" sz="1000" b="0" i="0" u="none" strike="noStrike" dirty="0">
                        <a:solidFill>
                          <a:srgbClr val="000000"/>
                        </a:solidFill>
                        <a:effectLst/>
                        <a:latin typeface="Consolas" panose="020B0609020204030204" pitchFamily="49" charset="0"/>
                      </a:endParaRPr>
                    </a:p>
                  </a:txBody>
                  <a:tcPr marL="7539" marR="7539" marT="7539"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confidence</a:t>
                      </a:r>
                      <a:endParaRPr lang="en-IN" sz="1000" b="0" i="0" u="none" strike="noStrike" dirty="0">
                        <a:solidFill>
                          <a:srgbClr val="000000"/>
                        </a:solidFill>
                        <a:effectLst/>
                        <a:latin typeface="Consolas" panose="020B0609020204030204" pitchFamily="49" charset="0"/>
                      </a:endParaRPr>
                    </a:p>
                  </a:txBody>
                  <a:tcPr marL="7539" marR="7539" marT="7539"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lift</a:t>
                      </a:r>
                      <a:endParaRPr lang="en-IN" sz="1000" b="0" i="0" u="none" strike="noStrike" dirty="0">
                        <a:solidFill>
                          <a:srgbClr val="000000"/>
                        </a:solidFill>
                        <a:effectLst/>
                        <a:latin typeface="Consolas" panose="020B0609020204030204" pitchFamily="49" charset="0"/>
                      </a:endParaRPr>
                    </a:p>
                  </a:txBody>
                  <a:tcPr marL="7539" marR="7539" marT="7539"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leverage</a:t>
                      </a:r>
                      <a:endParaRPr lang="en-IN" sz="1000" b="0" i="0" u="none" strike="noStrike" dirty="0">
                        <a:solidFill>
                          <a:srgbClr val="000000"/>
                        </a:solidFill>
                        <a:effectLst/>
                        <a:latin typeface="Consolas" panose="020B0609020204030204" pitchFamily="49" charset="0"/>
                      </a:endParaRPr>
                    </a:p>
                  </a:txBody>
                  <a:tcPr marL="7539" marR="7539" marT="7539" marB="0" anchor="b">
                    <a:lnT w="9525" cap="flat" cmpd="sng" algn="ctr">
                      <a:solidFill>
                        <a:schemeClr val="accent1"/>
                      </a:solidFill>
                      <a:prstDash val="solid"/>
                      <a:round/>
                      <a:headEnd type="none" w="med" len="med"/>
                      <a:tailEnd type="none" w="med" len="med"/>
                    </a:lnT>
                    <a:noFill/>
                  </a:tcPr>
                </a:tc>
                <a:tc>
                  <a:txBody>
                    <a:bodyPr/>
                    <a:lstStyle/>
                    <a:p>
                      <a:pPr algn="r" fontAlgn="b"/>
                      <a:r>
                        <a:rPr lang="en-IN" sz="1000" u="none" strike="noStrike" dirty="0">
                          <a:effectLst/>
                          <a:latin typeface="Consolas" panose="020B0609020204030204" pitchFamily="49" charset="0"/>
                        </a:rPr>
                        <a:t>conviction</a:t>
                      </a:r>
                      <a:endParaRPr lang="en-IN" sz="1000" b="0" i="0" u="none" strike="noStrike" dirty="0">
                        <a:solidFill>
                          <a:srgbClr val="000000"/>
                        </a:solidFill>
                        <a:effectLst/>
                        <a:latin typeface="Consolas" panose="020B0609020204030204" pitchFamily="49" charset="0"/>
                      </a:endParaRPr>
                    </a:p>
                  </a:txBody>
                  <a:tcPr marL="7539" marR="7539" marT="7539" marB="0" anchor="b">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noFill/>
                  </a:tcPr>
                </a:tc>
                <a:extLst>
                  <a:ext uri="{0D108BD9-81ED-4DB2-BD59-A6C34878D82A}">
                    <a16:rowId xmlns:a16="http://schemas.microsoft.com/office/drawing/2014/main" val="2609528175"/>
                  </a:ext>
                </a:extLst>
              </a:tr>
              <a:tr h="670932">
                <a:tc>
                  <a:txBody>
                    <a:bodyPr/>
                    <a:lstStyle/>
                    <a:p>
                      <a:pPr algn="r" fontAlgn="b"/>
                      <a:r>
                        <a:rPr lang="en-IN" sz="1000" u="none" strike="noStrike" dirty="0">
                          <a:effectLst/>
                          <a:latin typeface="Consolas" panose="020B0609020204030204" pitchFamily="49" charset="0"/>
                        </a:rPr>
                        <a:t>1</a:t>
                      </a:r>
                      <a:endParaRPr lang="en-IN" sz="1000" b="0" i="0" u="none" strike="noStrike" dirty="0">
                        <a:solidFill>
                          <a:srgbClr val="000000"/>
                        </a:solidFill>
                        <a:effectLst/>
                        <a:latin typeface="Consolas" panose="020B0609020204030204" pitchFamily="49" charset="0"/>
                      </a:endParaRPr>
                    </a:p>
                  </a:txBody>
                  <a:tcPr marL="7539" marR="7539" marT="7539" marB="0" anchor="b">
                    <a:lnL w="9525" cap="flat" cmpd="sng" algn="ctr">
                      <a:solidFill>
                        <a:schemeClr val="accent1"/>
                      </a:solidFill>
                      <a:prstDash val="solid"/>
                      <a:round/>
                      <a:headEnd type="none" w="med" len="med"/>
                      <a:tailEnd type="none" w="med" len="med"/>
                    </a:lnL>
                    <a:noFill/>
                  </a:tcPr>
                </a:tc>
                <a:tc>
                  <a:txBody>
                    <a:bodyPr/>
                    <a:lstStyle/>
                    <a:p>
                      <a:pPr algn="r" fontAlgn="b"/>
                      <a:r>
                        <a:rPr lang="en-US" sz="1000" u="none" strike="noStrike" dirty="0">
                          <a:effectLst/>
                          <a:latin typeface="Consolas" panose="020B0609020204030204" pitchFamily="49" charset="0"/>
                        </a:rPr>
                        <a:t>frozenset({'PLASTERS IN TIN CIRCUS PARADE'})</a:t>
                      </a:r>
                      <a:endParaRPr lang="en-US" sz="1000" b="0" i="0" u="none" strike="noStrike" dirty="0">
                        <a:solidFill>
                          <a:srgbClr val="000000"/>
                        </a:solidFill>
                        <a:effectLst/>
                        <a:latin typeface="Consolas" panose="020B0609020204030204" pitchFamily="49" charset="0"/>
                      </a:endParaRPr>
                    </a:p>
                  </a:txBody>
                  <a:tcPr marL="7539" marR="7539" marT="7539" marB="0" anchor="b">
                    <a:noFill/>
                  </a:tcPr>
                </a:tc>
                <a:tc>
                  <a:txBody>
                    <a:bodyPr/>
                    <a:lstStyle/>
                    <a:p>
                      <a:pPr algn="r" fontAlgn="b"/>
                      <a:r>
                        <a:rPr lang="en-IN" sz="1000" u="none" strike="noStrike" dirty="0">
                          <a:effectLst/>
                          <a:latin typeface="Consolas" panose="020B0609020204030204" pitchFamily="49" charset="0"/>
                        </a:rPr>
                        <a:t>frozenset({'PLASTERS IN TIN WOODLAND ANIMALS'})</a:t>
                      </a:r>
                      <a:endParaRPr lang="en-IN" sz="1000" b="0" i="0" u="none" strike="noStrike" dirty="0">
                        <a:solidFill>
                          <a:srgbClr val="000000"/>
                        </a:solidFill>
                        <a:effectLst/>
                        <a:latin typeface="Consolas" panose="020B0609020204030204" pitchFamily="49" charset="0"/>
                      </a:endParaRPr>
                    </a:p>
                  </a:txBody>
                  <a:tcPr marL="7539" marR="7539" marT="7539" marB="0" anchor="b">
                    <a:noFill/>
                  </a:tcPr>
                </a:tc>
                <a:tc>
                  <a:txBody>
                    <a:bodyPr/>
                    <a:lstStyle/>
                    <a:p>
                      <a:pPr algn="r" fontAlgn="b"/>
                      <a:r>
                        <a:rPr lang="en-IN" sz="1000" u="none" strike="noStrike" dirty="0">
                          <a:effectLst/>
                          <a:latin typeface="Consolas" panose="020B0609020204030204" pitchFamily="49" charset="0"/>
                        </a:rPr>
                        <a:t>0.1159737</a:t>
                      </a:r>
                      <a:endParaRPr lang="en-IN" sz="1000" b="0" i="0" u="none" strike="noStrike" dirty="0">
                        <a:solidFill>
                          <a:srgbClr val="000000"/>
                        </a:solidFill>
                        <a:effectLst/>
                        <a:latin typeface="Consolas" panose="020B0609020204030204" pitchFamily="49" charset="0"/>
                      </a:endParaRPr>
                    </a:p>
                  </a:txBody>
                  <a:tcPr marL="7539" marR="7539" marT="7539" marB="0" anchor="b">
                    <a:noFill/>
                  </a:tcPr>
                </a:tc>
                <a:tc>
                  <a:txBody>
                    <a:bodyPr/>
                    <a:lstStyle/>
                    <a:p>
                      <a:pPr algn="r" fontAlgn="b"/>
                      <a:r>
                        <a:rPr lang="en-IN" sz="1000" u="none" strike="noStrike" dirty="0">
                          <a:effectLst/>
                          <a:latin typeface="Consolas" panose="020B0609020204030204" pitchFamily="49" charset="0"/>
                        </a:rPr>
                        <a:t>0.1378556</a:t>
                      </a:r>
                      <a:endParaRPr lang="en-IN" sz="1000" b="0" i="0" u="none" strike="noStrike" dirty="0">
                        <a:solidFill>
                          <a:srgbClr val="000000"/>
                        </a:solidFill>
                        <a:effectLst/>
                        <a:latin typeface="Consolas" panose="020B0609020204030204" pitchFamily="49" charset="0"/>
                      </a:endParaRPr>
                    </a:p>
                  </a:txBody>
                  <a:tcPr marL="7539" marR="7539" marT="7539" marB="0" anchor="b">
                    <a:noFill/>
                  </a:tcPr>
                </a:tc>
                <a:tc>
                  <a:txBody>
                    <a:bodyPr/>
                    <a:lstStyle/>
                    <a:p>
                      <a:pPr algn="r" fontAlgn="b"/>
                      <a:r>
                        <a:rPr lang="en-IN" sz="1000" u="none" strike="noStrike" dirty="0">
                          <a:effectLst/>
                          <a:latin typeface="Consolas" panose="020B0609020204030204" pitchFamily="49" charset="0"/>
                        </a:rPr>
                        <a:t>0.067833698</a:t>
                      </a:r>
                      <a:endParaRPr lang="en-IN" sz="1000" b="0" i="0" u="none" strike="noStrike" dirty="0">
                        <a:solidFill>
                          <a:srgbClr val="000000"/>
                        </a:solidFill>
                        <a:effectLst/>
                        <a:latin typeface="Consolas" panose="020B0609020204030204" pitchFamily="49" charset="0"/>
                      </a:endParaRPr>
                    </a:p>
                  </a:txBody>
                  <a:tcPr marL="7539" marR="7539" marT="7539" marB="0" anchor="b">
                    <a:noFill/>
                  </a:tcPr>
                </a:tc>
                <a:tc>
                  <a:txBody>
                    <a:bodyPr/>
                    <a:lstStyle/>
                    <a:p>
                      <a:pPr algn="r" fontAlgn="b"/>
                      <a:r>
                        <a:rPr lang="en-IN" sz="1000" u="none" strike="noStrike" dirty="0">
                          <a:effectLst/>
                          <a:latin typeface="Consolas" panose="020B0609020204030204" pitchFamily="49" charset="0"/>
                        </a:rPr>
                        <a:t>0.58490566</a:t>
                      </a:r>
                      <a:endParaRPr lang="en-IN" sz="1000" b="0" i="0" u="none" strike="noStrike" dirty="0">
                        <a:solidFill>
                          <a:srgbClr val="000000"/>
                        </a:solidFill>
                        <a:effectLst/>
                        <a:latin typeface="Consolas" panose="020B0609020204030204" pitchFamily="49" charset="0"/>
                      </a:endParaRPr>
                    </a:p>
                  </a:txBody>
                  <a:tcPr marL="7539" marR="7539" marT="7539" marB="0" anchor="b">
                    <a:noFill/>
                  </a:tcPr>
                </a:tc>
                <a:tc>
                  <a:txBody>
                    <a:bodyPr/>
                    <a:lstStyle/>
                    <a:p>
                      <a:pPr algn="r" fontAlgn="b"/>
                      <a:r>
                        <a:rPr lang="en-IN" sz="1000" u="none" strike="noStrike" dirty="0">
                          <a:effectLst/>
                          <a:latin typeface="Consolas" panose="020B0609020204030204" pitchFamily="49" charset="0"/>
                        </a:rPr>
                        <a:t>4.242887092</a:t>
                      </a:r>
                      <a:endParaRPr lang="en-IN" sz="1000" b="0" i="0" u="none" strike="noStrike" dirty="0">
                        <a:solidFill>
                          <a:srgbClr val="000000"/>
                        </a:solidFill>
                        <a:effectLst/>
                        <a:latin typeface="Consolas" panose="020B0609020204030204" pitchFamily="49" charset="0"/>
                      </a:endParaRPr>
                    </a:p>
                  </a:txBody>
                  <a:tcPr marL="7539" marR="7539" marT="7539" marB="0" anchor="b">
                    <a:noFill/>
                  </a:tcPr>
                </a:tc>
                <a:tc>
                  <a:txBody>
                    <a:bodyPr/>
                    <a:lstStyle/>
                    <a:p>
                      <a:pPr algn="r" fontAlgn="b"/>
                      <a:r>
                        <a:rPr lang="en-IN" sz="1000" u="none" strike="noStrike" dirty="0">
                          <a:effectLst/>
                          <a:latin typeface="Consolas" panose="020B0609020204030204" pitchFamily="49" charset="0"/>
                        </a:rPr>
                        <a:t>0.051846071</a:t>
                      </a:r>
                      <a:endParaRPr lang="en-IN" sz="1000" b="0" i="0" u="none" strike="noStrike" dirty="0">
                        <a:solidFill>
                          <a:srgbClr val="000000"/>
                        </a:solidFill>
                        <a:effectLst/>
                        <a:latin typeface="Consolas" panose="020B0609020204030204" pitchFamily="49" charset="0"/>
                      </a:endParaRPr>
                    </a:p>
                  </a:txBody>
                  <a:tcPr marL="7539" marR="7539" marT="7539" marB="0" anchor="b">
                    <a:noFill/>
                  </a:tcPr>
                </a:tc>
                <a:tc>
                  <a:txBody>
                    <a:bodyPr/>
                    <a:lstStyle/>
                    <a:p>
                      <a:pPr algn="r" fontAlgn="b"/>
                      <a:r>
                        <a:rPr lang="en-IN" sz="1000" u="none" strike="noStrike" dirty="0">
                          <a:effectLst/>
                          <a:latin typeface="Consolas" panose="020B0609020204030204" pitchFamily="49" charset="0"/>
                        </a:rPr>
                        <a:t>2.076984285</a:t>
                      </a:r>
                      <a:endParaRPr lang="en-IN" sz="1000" b="0" i="0" u="none" strike="noStrike" dirty="0">
                        <a:solidFill>
                          <a:srgbClr val="000000"/>
                        </a:solidFill>
                        <a:effectLst/>
                        <a:latin typeface="Consolas" panose="020B0609020204030204" pitchFamily="49" charset="0"/>
                      </a:endParaRPr>
                    </a:p>
                  </a:txBody>
                  <a:tcPr marL="7539" marR="7539" marT="7539" marB="0" anchor="b">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2629804327"/>
                  </a:ext>
                </a:extLst>
              </a:tr>
              <a:tr h="670932">
                <a:tc>
                  <a:txBody>
                    <a:bodyPr/>
                    <a:lstStyle/>
                    <a:p>
                      <a:pPr algn="r" fontAlgn="b"/>
                      <a:r>
                        <a:rPr lang="en-IN" sz="1000" u="none" strike="noStrike" dirty="0">
                          <a:effectLst/>
                          <a:latin typeface="Consolas" panose="020B0609020204030204" pitchFamily="49" charset="0"/>
                        </a:rPr>
                        <a:t>7</a:t>
                      </a:r>
                      <a:endParaRPr lang="en-IN" sz="1000" b="0" i="0" u="none" strike="noStrike" dirty="0">
                        <a:solidFill>
                          <a:srgbClr val="000000"/>
                        </a:solidFill>
                        <a:effectLst/>
                        <a:latin typeface="Consolas" panose="020B0609020204030204" pitchFamily="49" charset="0"/>
                      </a:endParaRPr>
                    </a:p>
                  </a:txBody>
                  <a:tcPr marL="7539" marR="7539" marT="7539" marB="0" anchor="b">
                    <a:lnL w="9525" cap="flat" cmpd="sng" algn="ctr">
                      <a:solidFill>
                        <a:schemeClr val="accent1"/>
                      </a:solidFill>
                      <a:prstDash val="solid"/>
                      <a:round/>
                      <a:headEnd type="none" w="med" len="med"/>
                      <a:tailEnd type="none" w="med" len="med"/>
                    </a:lnL>
                    <a:noFill/>
                  </a:tcPr>
                </a:tc>
                <a:tc>
                  <a:txBody>
                    <a:bodyPr/>
                    <a:lstStyle/>
                    <a:p>
                      <a:pPr algn="r" fontAlgn="b"/>
                      <a:r>
                        <a:rPr lang="en-IN" sz="1000" u="none" strike="noStrike" dirty="0">
                          <a:effectLst/>
                          <a:latin typeface="Consolas" panose="020B0609020204030204" pitchFamily="49" charset="0"/>
                        </a:rPr>
                        <a:t>frozenset({'PLASTERS IN TIN SPACEBOY'})</a:t>
                      </a:r>
                      <a:endParaRPr lang="en-IN" sz="1000" b="0" i="0" u="none" strike="noStrike" dirty="0">
                        <a:solidFill>
                          <a:srgbClr val="000000"/>
                        </a:solidFill>
                        <a:effectLst/>
                        <a:latin typeface="Consolas" panose="020B0609020204030204" pitchFamily="49" charset="0"/>
                      </a:endParaRPr>
                    </a:p>
                  </a:txBody>
                  <a:tcPr marL="7539" marR="7539" marT="7539" marB="0" anchor="b">
                    <a:noFill/>
                  </a:tcPr>
                </a:tc>
                <a:tc>
                  <a:txBody>
                    <a:bodyPr/>
                    <a:lstStyle/>
                    <a:p>
                      <a:pPr algn="r" fontAlgn="b"/>
                      <a:r>
                        <a:rPr lang="en-IN" sz="1000" u="none" strike="noStrike" dirty="0">
                          <a:effectLst/>
                          <a:latin typeface="Consolas" panose="020B0609020204030204" pitchFamily="49" charset="0"/>
                        </a:rPr>
                        <a:t>frozenset({'PLASTERS IN TIN WOODLAND ANIMALS'})</a:t>
                      </a:r>
                      <a:endParaRPr lang="en-IN" sz="1000" b="0" i="0" u="none" strike="noStrike" dirty="0">
                        <a:solidFill>
                          <a:srgbClr val="000000"/>
                        </a:solidFill>
                        <a:effectLst/>
                        <a:latin typeface="Consolas" panose="020B0609020204030204" pitchFamily="49" charset="0"/>
                      </a:endParaRPr>
                    </a:p>
                  </a:txBody>
                  <a:tcPr marL="7539" marR="7539" marT="7539" marB="0" anchor="b">
                    <a:noFill/>
                  </a:tcPr>
                </a:tc>
                <a:tc>
                  <a:txBody>
                    <a:bodyPr/>
                    <a:lstStyle/>
                    <a:p>
                      <a:pPr algn="r" fontAlgn="b"/>
                      <a:r>
                        <a:rPr lang="en-IN" sz="1000" u="none" strike="noStrike" dirty="0">
                          <a:effectLst/>
                          <a:latin typeface="Consolas" panose="020B0609020204030204" pitchFamily="49" charset="0"/>
                        </a:rPr>
                        <a:t>0.107221</a:t>
                      </a:r>
                      <a:endParaRPr lang="en-IN" sz="1000" b="0" i="0" u="none" strike="noStrike" dirty="0">
                        <a:solidFill>
                          <a:srgbClr val="000000"/>
                        </a:solidFill>
                        <a:effectLst/>
                        <a:latin typeface="Consolas" panose="020B0609020204030204" pitchFamily="49" charset="0"/>
                      </a:endParaRPr>
                    </a:p>
                  </a:txBody>
                  <a:tcPr marL="7539" marR="7539" marT="7539" marB="0" anchor="b">
                    <a:noFill/>
                  </a:tcPr>
                </a:tc>
                <a:tc>
                  <a:txBody>
                    <a:bodyPr/>
                    <a:lstStyle/>
                    <a:p>
                      <a:pPr algn="r" fontAlgn="b"/>
                      <a:r>
                        <a:rPr lang="en-IN" sz="1000" u="none" strike="noStrike" dirty="0">
                          <a:effectLst/>
                          <a:latin typeface="Consolas" panose="020B0609020204030204" pitchFamily="49" charset="0"/>
                        </a:rPr>
                        <a:t>0.1378556</a:t>
                      </a:r>
                      <a:endParaRPr lang="en-IN" sz="1000" b="0" i="0" u="none" strike="noStrike" dirty="0">
                        <a:solidFill>
                          <a:srgbClr val="000000"/>
                        </a:solidFill>
                        <a:effectLst/>
                        <a:latin typeface="Consolas" panose="020B0609020204030204" pitchFamily="49" charset="0"/>
                      </a:endParaRPr>
                    </a:p>
                  </a:txBody>
                  <a:tcPr marL="7539" marR="7539" marT="7539" marB="0" anchor="b">
                    <a:noFill/>
                  </a:tcPr>
                </a:tc>
                <a:tc>
                  <a:txBody>
                    <a:bodyPr/>
                    <a:lstStyle/>
                    <a:p>
                      <a:pPr algn="r" fontAlgn="b"/>
                      <a:r>
                        <a:rPr lang="en-IN" sz="1000" u="none" strike="noStrike" dirty="0">
                          <a:effectLst/>
                          <a:latin typeface="Consolas" panose="020B0609020204030204" pitchFamily="49" charset="0"/>
                        </a:rPr>
                        <a:t>0.061269147</a:t>
                      </a:r>
                      <a:endParaRPr lang="en-IN" sz="1000" b="0" i="0" u="none" strike="noStrike" dirty="0">
                        <a:solidFill>
                          <a:srgbClr val="000000"/>
                        </a:solidFill>
                        <a:effectLst/>
                        <a:latin typeface="Consolas" panose="020B0609020204030204" pitchFamily="49" charset="0"/>
                      </a:endParaRPr>
                    </a:p>
                  </a:txBody>
                  <a:tcPr marL="7539" marR="7539" marT="7539" marB="0" anchor="b">
                    <a:noFill/>
                  </a:tcPr>
                </a:tc>
                <a:tc>
                  <a:txBody>
                    <a:bodyPr/>
                    <a:lstStyle/>
                    <a:p>
                      <a:pPr algn="r" fontAlgn="b"/>
                      <a:r>
                        <a:rPr lang="en-IN" sz="1000" u="none" strike="noStrike" dirty="0">
                          <a:effectLst/>
                          <a:latin typeface="Consolas" panose="020B0609020204030204" pitchFamily="49" charset="0"/>
                        </a:rPr>
                        <a:t>0.571428571</a:t>
                      </a:r>
                      <a:endParaRPr lang="en-IN" sz="1000" b="0" i="0" u="none" strike="noStrike" dirty="0">
                        <a:solidFill>
                          <a:srgbClr val="000000"/>
                        </a:solidFill>
                        <a:effectLst/>
                        <a:latin typeface="Consolas" panose="020B0609020204030204" pitchFamily="49" charset="0"/>
                      </a:endParaRPr>
                    </a:p>
                  </a:txBody>
                  <a:tcPr marL="7539" marR="7539" marT="7539" marB="0" anchor="b">
                    <a:noFill/>
                  </a:tcPr>
                </a:tc>
                <a:tc>
                  <a:txBody>
                    <a:bodyPr/>
                    <a:lstStyle/>
                    <a:p>
                      <a:pPr algn="r" fontAlgn="b"/>
                      <a:r>
                        <a:rPr lang="en-IN" sz="1000" u="none" strike="noStrike" dirty="0">
                          <a:effectLst/>
                          <a:latin typeface="Consolas" panose="020B0609020204030204" pitchFamily="49" charset="0"/>
                        </a:rPr>
                        <a:t>4.145124717</a:t>
                      </a:r>
                      <a:endParaRPr lang="en-IN" sz="1000" b="0" i="0" u="none" strike="noStrike" dirty="0">
                        <a:solidFill>
                          <a:srgbClr val="000000"/>
                        </a:solidFill>
                        <a:effectLst/>
                        <a:latin typeface="Consolas" panose="020B0609020204030204" pitchFamily="49" charset="0"/>
                      </a:endParaRPr>
                    </a:p>
                  </a:txBody>
                  <a:tcPr marL="7539" marR="7539" marT="7539" marB="0" anchor="b">
                    <a:noFill/>
                  </a:tcPr>
                </a:tc>
                <a:tc>
                  <a:txBody>
                    <a:bodyPr/>
                    <a:lstStyle/>
                    <a:p>
                      <a:pPr algn="r" fontAlgn="b"/>
                      <a:r>
                        <a:rPr lang="en-IN" sz="1000" u="none" strike="noStrike" dirty="0">
                          <a:effectLst/>
                          <a:latin typeface="Consolas" panose="020B0609020204030204" pitchFamily="49" charset="0"/>
                        </a:rPr>
                        <a:t>0.046488133</a:t>
                      </a:r>
                      <a:endParaRPr lang="en-IN" sz="1000" b="0" i="0" u="none" strike="noStrike" dirty="0">
                        <a:solidFill>
                          <a:srgbClr val="000000"/>
                        </a:solidFill>
                        <a:effectLst/>
                        <a:latin typeface="Consolas" panose="020B0609020204030204" pitchFamily="49" charset="0"/>
                      </a:endParaRPr>
                    </a:p>
                  </a:txBody>
                  <a:tcPr marL="7539" marR="7539" marT="7539" marB="0" anchor="b">
                    <a:noFill/>
                  </a:tcPr>
                </a:tc>
                <a:tc>
                  <a:txBody>
                    <a:bodyPr/>
                    <a:lstStyle/>
                    <a:p>
                      <a:pPr algn="r" fontAlgn="b"/>
                      <a:r>
                        <a:rPr lang="en-IN" sz="1000" u="none" strike="noStrike" dirty="0">
                          <a:effectLst/>
                          <a:latin typeface="Consolas" panose="020B0609020204030204" pitchFamily="49" charset="0"/>
                        </a:rPr>
                        <a:t>2.011670314</a:t>
                      </a:r>
                      <a:endParaRPr lang="en-IN" sz="1000" b="0" i="0" u="none" strike="noStrike" dirty="0">
                        <a:solidFill>
                          <a:srgbClr val="000000"/>
                        </a:solidFill>
                        <a:effectLst/>
                        <a:latin typeface="Consolas" panose="020B0609020204030204" pitchFamily="49" charset="0"/>
                      </a:endParaRPr>
                    </a:p>
                  </a:txBody>
                  <a:tcPr marL="7539" marR="7539" marT="7539" marB="0" anchor="b">
                    <a:lnR w="9525"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166357097"/>
                  </a:ext>
                </a:extLst>
              </a:tr>
              <a:tr h="505084">
                <a:tc>
                  <a:txBody>
                    <a:bodyPr/>
                    <a:lstStyle/>
                    <a:p>
                      <a:pPr algn="r" fontAlgn="b"/>
                      <a:r>
                        <a:rPr lang="en-IN" sz="1000" u="none" strike="noStrike" dirty="0">
                          <a:effectLst/>
                          <a:latin typeface="Consolas" panose="020B0609020204030204" pitchFamily="49" charset="0"/>
                        </a:rPr>
                        <a:t>11</a:t>
                      </a:r>
                      <a:endParaRPr lang="en-IN" sz="1000" b="0" i="0" u="none" strike="noStrike" dirty="0">
                        <a:solidFill>
                          <a:srgbClr val="000000"/>
                        </a:solidFill>
                        <a:effectLst/>
                        <a:latin typeface="Consolas" panose="020B0609020204030204" pitchFamily="49" charset="0"/>
                      </a:endParaRPr>
                    </a:p>
                  </a:txBody>
                  <a:tcPr marL="7539" marR="7539" marT="7539" marB="0" anchor="b">
                    <a:lnL w="9525" cap="flat" cmpd="sng" algn="ctr">
                      <a:solidFill>
                        <a:schemeClr val="accent1"/>
                      </a:solidFill>
                      <a:prstDash val="solid"/>
                      <a:round/>
                      <a:headEnd type="none" w="med" len="med"/>
                      <a:tailEnd type="none" w="med" len="med"/>
                    </a:lnL>
                    <a:lnB w="9525" cap="flat" cmpd="sng" algn="ctr">
                      <a:solidFill>
                        <a:schemeClr val="accent1"/>
                      </a:solidFill>
                      <a:prstDash val="solid"/>
                      <a:round/>
                      <a:headEnd type="none" w="med" len="med"/>
                      <a:tailEnd type="none" w="med" len="med"/>
                    </a:lnB>
                    <a:noFill/>
                  </a:tcPr>
                </a:tc>
                <a:tc>
                  <a:txBody>
                    <a:bodyPr/>
                    <a:lstStyle/>
                    <a:p>
                      <a:pPr algn="r" fontAlgn="b"/>
                      <a:r>
                        <a:rPr lang="en-US" sz="1000" u="none" strike="noStrike" dirty="0">
                          <a:effectLst/>
                          <a:latin typeface="Consolas" panose="020B0609020204030204" pitchFamily="49" charset="0"/>
                        </a:rPr>
                        <a:t>frozenset({'RED RETROSPOT CHARLOTTE BAG'})</a:t>
                      </a:r>
                      <a:endParaRPr lang="en-US" sz="1000" b="0" i="0" u="none" strike="noStrike" dirty="0">
                        <a:solidFill>
                          <a:srgbClr val="000000"/>
                        </a:solidFill>
                        <a:effectLst/>
                        <a:latin typeface="Consolas" panose="020B0609020204030204" pitchFamily="49" charset="0"/>
                      </a:endParaRPr>
                    </a:p>
                  </a:txBody>
                  <a:tcPr marL="7539" marR="7539" marT="7539"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frozenset({'WOODLAND CHARLOTTE BAG'})</a:t>
                      </a:r>
                      <a:endParaRPr lang="en-IN" sz="1000" b="0" i="0" u="none" strike="noStrike" dirty="0">
                        <a:solidFill>
                          <a:srgbClr val="000000"/>
                        </a:solidFill>
                        <a:effectLst/>
                        <a:latin typeface="Consolas" panose="020B0609020204030204" pitchFamily="49" charset="0"/>
                      </a:endParaRPr>
                    </a:p>
                  </a:txBody>
                  <a:tcPr marL="7539" marR="7539" marT="7539"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0.0700219</a:t>
                      </a:r>
                      <a:endParaRPr lang="en-IN" sz="1000" b="0" i="0" u="none" strike="noStrike" dirty="0">
                        <a:solidFill>
                          <a:srgbClr val="000000"/>
                        </a:solidFill>
                        <a:effectLst/>
                        <a:latin typeface="Consolas" panose="020B0609020204030204" pitchFamily="49" charset="0"/>
                      </a:endParaRPr>
                    </a:p>
                  </a:txBody>
                  <a:tcPr marL="7539" marR="7539" marT="7539"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0.1269147</a:t>
                      </a:r>
                      <a:endParaRPr lang="en-IN" sz="1000" b="0" i="0" u="none" strike="noStrike" dirty="0">
                        <a:solidFill>
                          <a:srgbClr val="000000"/>
                        </a:solidFill>
                        <a:effectLst/>
                        <a:latin typeface="Consolas" panose="020B0609020204030204" pitchFamily="49" charset="0"/>
                      </a:endParaRPr>
                    </a:p>
                  </a:txBody>
                  <a:tcPr marL="7539" marR="7539" marT="7539"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0.059080963</a:t>
                      </a:r>
                      <a:endParaRPr lang="en-IN" sz="1000" b="0" i="0" u="none" strike="noStrike" dirty="0">
                        <a:solidFill>
                          <a:srgbClr val="000000"/>
                        </a:solidFill>
                        <a:effectLst/>
                        <a:latin typeface="Consolas" panose="020B0609020204030204" pitchFamily="49" charset="0"/>
                      </a:endParaRPr>
                    </a:p>
                  </a:txBody>
                  <a:tcPr marL="7539" marR="7539" marT="7539"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0.84375</a:t>
                      </a:r>
                      <a:endParaRPr lang="en-IN" sz="1000" b="0" i="0" u="none" strike="noStrike" dirty="0">
                        <a:solidFill>
                          <a:srgbClr val="000000"/>
                        </a:solidFill>
                        <a:effectLst/>
                        <a:latin typeface="Consolas" panose="020B0609020204030204" pitchFamily="49" charset="0"/>
                      </a:endParaRPr>
                    </a:p>
                  </a:txBody>
                  <a:tcPr marL="7539" marR="7539" marT="7539"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6.648168103</a:t>
                      </a:r>
                      <a:endParaRPr lang="en-IN" sz="1000" b="0" i="0" u="none" strike="noStrike" dirty="0">
                        <a:solidFill>
                          <a:srgbClr val="000000"/>
                        </a:solidFill>
                        <a:effectLst/>
                        <a:latin typeface="Consolas" panose="020B0609020204030204" pitchFamily="49" charset="0"/>
                      </a:endParaRPr>
                    </a:p>
                  </a:txBody>
                  <a:tcPr marL="7539" marR="7539" marT="7539"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0.050194159</a:t>
                      </a:r>
                      <a:endParaRPr lang="en-IN" sz="1000" b="0" i="0" u="none" strike="noStrike" dirty="0">
                        <a:solidFill>
                          <a:srgbClr val="000000"/>
                        </a:solidFill>
                        <a:effectLst/>
                        <a:latin typeface="Consolas" panose="020B0609020204030204" pitchFamily="49" charset="0"/>
                      </a:endParaRPr>
                    </a:p>
                  </a:txBody>
                  <a:tcPr marL="7539" marR="7539" marT="7539" marB="0" anchor="b">
                    <a:lnB w="9525" cap="flat" cmpd="sng" algn="ctr">
                      <a:solidFill>
                        <a:schemeClr val="accent1"/>
                      </a:solidFill>
                      <a:prstDash val="solid"/>
                      <a:round/>
                      <a:headEnd type="none" w="med" len="med"/>
                      <a:tailEnd type="none" w="med" len="med"/>
                    </a:lnB>
                    <a:noFill/>
                  </a:tcPr>
                </a:tc>
                <a:tc>
                  <a:txBody>
                    <a:bodyPr/>
                    <a:lstStyle/>
                    <a:p>
                      <a:pPr algn="r" fontAlgn="b"/>
                      <a:r>
                        <a:rPr lang="en-IN" sz="1000" u="none" strike="noStrike" dirty="0">
                          <a:effectLst/>
                          <a:latin typeface="Consolas" panose="020B0609020204030204" pitchFamily="49" charset="0"/>
                        </a:rPr>
                        <a:t>5.587746171</a:t>
                      </a:r>
                      <a:endParaRPr lang="en-IN" sz="1000" b="0" i="0" u="none" strike="noStrike" dirty="0">
                        <a:solidFill>
                          <a:srgbClr val="000000"/>
                        </a:solidFill>
                        <a:effectLst/>
                        <a:latin typeface="Consolas" panose="020B0609020204030204" pitchFamily="49" charset="0"/>
                      </a:endParaRPr>
                    </a:p>
                  </a:txBody>
                  <a:tcPr marL="7539" marR="7539" marT="7539" marB="0" anchor="b">
                    <a:lnR w="9525" cap="flat" cmpd="sng" algn="ctr">
                      <a:solidFill>
                        <a:schemeClr val="accent1"/>
                      </a:solidFill>
                      <a:prstDash val="solid"/>
                      <a:round/>
                      <a:headEnd type="none" w="med" len="med"/>
                      <a:tailEnd type="none" w="med" len="med"/>
                    </a:lnR>
                    <a:lnB w="952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751847946"/>
                  </a:ext>
                </a:extLst>
              </a:tr>
            </a:tbl>
          </a:graphicData>
        </a:graphic>
      </p:graphicFrame>
    </p:spTree>
    <p:extLst>
      <p:ext uri="{BB962C8B-B14F-4D97-AF65-F5344CB8AC3E}">
        <p14:creationId xmlns:p14="http://schemas.microsoft.com/office/powerpoint/2010/main" val="29523748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457200" y="402554"/>
            <a:ext cx="8229600" cy="670086"/>
          </a:xfrm>
          <a:prstGeom prst="rect">
            <a:avLst/>
          </a:prstGeom>
        </p:spPr>
        <p:txBody>
          <a:bodyPr/>
          <a:lstStyle>
            <a:lvl1pPr algn="ctr" rtl="0" fontAlgn="base">
              <a:spcBef>
                <a:spcPct val="0"/>
              </a:spcBef>
              <a:spcAft>
                <a:spcPct val="0"/>
              </a:spcAft>
              <a:defRPr lang="es-ES" sz="4400" dirty="0" smtClean="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b="1" dirty="0">
                <a:solidFill>
                  <a:schemeClr val="accent1"/>
                </a:solidFill>
                <a:latin typeface="+mj-lt"/>
              </a:rPr>
              <a:t>Quick Recap</a:t>
            </a:r>
          </a:p>
        </p:txBody>
      </p:sp>
      <p:grpSp>
        <p:nvGrpSpPr>
          <p:cNvPr id="3" name="Group 7"/>
          <p:cNvGrpSpPr/>
          <p:nvPr/>
        </p:nvGrpSpPr>
        <p:grpSpPr>
          <a:xfrm>
            <a:off x="1991225" y="1155160"/>
            <a:ext cx="5161551" cy="52403"/>
            <a:chOff x="1991225" y="1155160"/>
            <a:chExt cx="5161551" cy="52403"/>
          </a:xfrm>
        </p:grpSpPr>
        <p:sp>
          <p:nvSpPr>
            <p:cNvPr id="9" name="Rectangle 8"/>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0" name="Rectangle 9"/>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1" name="Rectangle 10"/>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4" name="Group 11"/>
          <p:cNvGrpSpPr/>
          <p:nvPr/>
        </p:nvGrpSpPr>
        <p:grpSpPr>
          <a:xfrm>
            <a:off x="448853" y="1854789"/>
            <a:ext cx="8246295" cy="2925455"/>
            <a:chOff x="1414481" y="1436605"/>
            <a:chExt cx="6815119" cy="3386478"/>
          </a:xfrm>
        </p:grpSpPr>
        <p:sp>
          <p:nvSpPr>
            <p:cNvPr id="13" name="Freeform 12"/>
            <p:cNvSpPr/>
            <p:nvPr/>
          </p:nvSpPr>
          <p:spPr>
            <a:xfrm>
              <a:off x="3007280" y="1436605"/>
              <a:ext cx="5222320" cy="1939785"/>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Mathematical modeling technique based upon the theory that if you buy a certain group of items, you are likely to buy another group of items</a:t>
              </a:r>
            </a:p>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Transactions, Support, Confidence and Lift are the key concepts used in this analysis</a:t>
              </a:r>
            </a:p>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The analysis is performed by creating and studying rules based on different itemsets</a:t>
              </a:r>
            </a:p>
          </p:txBody>
        </p:sp>
        <p:sp>
          <p:nvSpPr>
            <p:cNvPr id="14" name="Freeform 13"/>
            <p:cNvSpPr/>
            <p:nvPr/>
          </p:nvSpPr>
          <p:spPr>
            <a:xfrm>
              <a:off x="1414481" y="1436605"/>
              <a:ext cx="1592797" cy="1939785"/>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chemeClr val="accent4">
                <a:lumMod val="75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6178" tIns="85698" rIns="116178" bIns="85698" numCol="1" spcCol="1270" anchor="ctr" anchorCtr="0">
              <a:noAutofit/>
            </a:bodyPr>
            <a:lstStyle/>
            <a:p>
              <a:pPr lvl="0" algn="ctr" defTabSz="711200">
                <a:lnSpc>
                  <a:spcPct val="90000"/>
                </a:lnSpc>
                <a:spcBef>
                  <a:spcPct val="0"/>
                </a:spcBef>
                <a:spcAft>
                  <a:spcPct val="35000"/>
                </a:spcAft>
              </a:pPr>
              <a:r>
                <a:rPr lang="en-US" sz="1600" b="1" dirty="0"/>
                <a:t>Market Basket Analysis</a:t>
              </a:r>
              <a:endParaRPr lang="en-US" sz="1600" b="1" kern="1200" dirty="0"/>
            </a:p>
          </p:txBody>
        </p:sp>
        <p:sp>
          <p:nvSpPr>
            <p:cNvPr id="15" name="Freeform 14"/>
            <p:cNvSpPr/>
            <p:nvPr/>
          </p:nvSpPr>
          <p:spPr>
            <a:xfrm>
              <a:off x="3007281" y="3562634"/>
              <a:ext cx="5222318" cy="1260449"/>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4335878"/>
                <a:satOff val="-2165"/>
                <a:lumOff val="102"/>
                <a:alphaOff val="0"/>
              </a:schemeClr>
            </a:lnRef>
            <a:fillRef idx="1">
              <a:schemeClr val="accent5">
                <a:tint val="40000"/>
                <a:alpha val="90000"/>
                <a:hueOff val="4335878"/>
                <a:satOff val="-2165"/>
                <a:lumOff val="102"/>
                <a:alphaOff val="0"/>
              </a:schemeClr>
            </a:fillRef>
            <a:effectRef idx="0">
              <a:schemeClr val="accent5">
                <a:tint val="40000"/>
                <a:alpha val="90000"/>
                <a:hueOff val="4335878"/>
                <a:satOff val="-2165"/>
                <a:lumOff val="102"/>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285750" indent="-285750">
                <a:buFont typeface="Arial" pitchFamily="34" charset="0"/>
                <a:buChar char="•"/>
              </a:pPr>
              <a:r>
                <a:rPr lang="en-US" sz="1600" dirty="0">
                  <a:solidFill>
                    <a:schemeClr val="tx1">
                      <a:lumMod val="75000"/>
                      <a:lumOff val="25000"/>
                    </a:schemeClr>
                  </a:solidFill>
                </a:rPr>
                <a:t>Library </a:t>
              </a:r>
              <a:r>
                <a:rPr lang="en-US" sz="1600" b="1" dirty="0">
                  <a:solidFill>
                    <a:schemeClr val="tx1">
                      <a:lumMod val="75000"/>
                      <a:lumOff val="25000"/>
                    </a:schemeClr>
                  </a:solidFill>
                  <a:latin typeface="Consolas" pitchFamily="49" charset="0"/>
                </a:rPr>
                <a:t>mlxtend </a:t>
              </a:r>
              <a:r>
                <a:rPr lang="en-US" sz="1600" dirty="0">
                  <a:solidFill>
                    <a:schemeClr val="tx1">
                      <a:lumMod val="75000"/>
                      <a:lumOff val="25000"/>
                    </a:schemeClr>
                  </a:solidFill>
                </a:rPr>
                <a:t>is used for undertaking MBA in Python</a:t>
              </a:r>
            </a:p>
            <a:p>
              <a:pPr marL="285750" indent="-285750">
                <a:buFont typeface="Arial" pitchFamily="34" charset="0"/>
                <a:buChar char="•"/>
              </a:pPr>
              <a:r>
                <a:rPr lang="en-US" sz="1600" b="1" dirty="0">
                  <a:solidFill>
                    <a:schemeClr val="tx1">
                      <a:lumMod val="75000"/>
                      <a:lumOff val="25000"/>
                    </a:schemeClr>
                  </a:solidFill>
                  <a:latin typeface="Consolas" pitchFamily="49" charset="0"/>
                </a:rPr>
                <a:t>sns.countplot() </a:t>
              </a:r>
              <a:r>
                <a:rPr lang="en-US" sz="1600" dirty="0">
                  <a:solidFill>
                    <a:schemeClr val="tx1">
                      <a:lumMod val="75000"/>
                      <a:lumOff val="25000"/>
                    </a:schemeClr>
                  </a:solidFill>
                </a:rPr>
                <a:t>plots frequency</a:t>
              </a:r>
            </a:p>
            <a:p>
              <a:pPr marL="285750" indent="-285750">
                <a:buFont typeface="Arial" pitchFamily="34" charset="0"/>
                <a:buChar char="•"/>
              </a:pPr>
              <a:r>
                <a:rPr lang="en-US" sz="1600" b="1" dirty="0">
                  <a:solidFill>
                    <a:schemeClr val="tx1">
                      <a:lumMod val="75000"/>
                      <a:lumOff val="25000"/>
                    </a:schemeClr>
                  </a:solidFill>
                  <a:latin typeface="Consolas" pitchFamily="49" charset="0"/>
                </a:rPr>
                <a:t>apriori() </a:t>
              </a:r>
              <a:r>
                <a:rPr lang="en-US" sz="1600" dirty="0">
                  <a:solidFill>
                    <a:schemeClr val="tx1">
                      <a:lumMod val="75000"/>
                      <a:lumOff val="25000"/>
                    </a:schemeClr>
                  </a:solidFill>
                </a:rPr>
                <a:t>builds frequent items</a:t>
              </a:r>
            </a:p>
            <a:p>
              <a:pPr marL="285750" indent="-285750">
                <a:buFont typeface="Arial" pitchFamily="34" charset="0"/>
                <a:buChar char="•"/>
              </a:pPr>
              <a:r>
                <a:rPr lang="en-US" sz="1600" b="1" dirty="0">
                  <a:solidFill>
                    <a:schemeClr val="tx1">
                      <a:lumMod val="75000"/>
                      <a:lumOff val="25000"/>
                    </a:schemeClr>
                  </a:solidFill>
                  <a:latin typeface="Consolas" pitchFamily="49" charset="0"/>
                </a:rPr>
                <a:t>association_rules() </a:t>
              </a:r>
              <a:r>
                <a:rPr lang="en-US" sz="1600" dirty="0">
                  <a:solidFill>
                    <a:schemeClr val="tx1">
                      <a:lumMod val="75000"/>
                      <a:lumOff val="25000"/>
                    </a:schemeClr>
                  </a:solidFill>
                </a:rPr>
                <a:t>builds the rules</a:t>
              </a:r>
            </a:p>
          </p:txBody>
        </p:sp>
        <p:sp>
          <p:nvSpPr>
            <p:cNvPr id="16" name="Freeform 15"/>
            <p:cNvSpPr/>
            <p:nvPr/>
          </p:nvSpPr>
          <p:spPr>
            <a:xfrm>
              <a:off x="1414481" y="3562634"/>
              <a:ext cx="1592797" cy="1260449"/>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3961231"/>
                <a:satOff val="-20173"/>
                <a:lumOff val="3725"/>
                <a:alphaOff val="0"/>
              </a:schemeClr>
            </a:fillRef>
            <a:effectRef idx="0">
              <a:schemeClr val="accent5">
                <a:hueOff val="3961231"/>
                <a:satOff val="-20173"/>
                <a:lumOff val="3725"/>
                <a:alphaOff val="0"/>
              </a:schemeClr>
            </a:effectRef>
            <a:fontRef idx="minor">
              <a:schemeClr val="lt1"/>
            </a:fontRef>
          </p:style>
          <p:txBody>
            <a:bodyPr spcFirstLastPara="0" vert="horz" wrap="square" lIns="116178" tIns="85698" rIns="116178" bIns="85698" numCol="1" spcCol="1270" anchor="ctr" anchorCtr="0">
              <a:noAutofit/>
            </a:bodyPr>
            <a:lstStyle/>
            <a:p>
              <a:pPr lvl="0" algn="ctr" defTabSz="711200">
                <a:lnSpc>
                  <a:spcPct val="90000"/>
                </a:lnSpc>
                <a:spcBef>
                  <a:spcPct val="0"/>
                </a:spcBef>
                <a:spcAft>
                  <a:spcPct val="35000"/>
                </a:spcAft>
              </a:pPr>
              <a:r>
                <a:rPr lang="en-US" sz="1600" b="1" dirty="0"/>
                <a:t>Market Basket Analysis in Python</a:t>
              </a:r>
            </a:p>
          </p:txBody>
        </p:sp>
      </p:grpSp>
      <p:sp>
        <p:nvSpPr>
          <p:cNvPr id="19" name="TextBox 18"/>
          <p:cNvSpPr txBox="1"/>
          <p:nvPr/>
        </p:nvSpPr>
        <p:spPr>
          <a:xfrm>
            <a:off x="457201" y="1371600"/>
            <a:ext cx="8077199" cy="417037"/>
          </a:xfrm>
          <a:prstGeom prst="rect">
            <a:avLst/>
          </a:prstGeom>
          <a:noFill/>
        </p:spPr>
        <p:txBody>
          <a:bodyPr wrap="square" rtlCol="0">
            <a:spAutoFit/>
          </a:bodyPr>
          <a:lstStyle/>
          <a:p>
            <a:pPr>
              <a:lnSpc>
                <a:spcPct val="150000"/>
              </a:lnSpc>
            </a:pPr>
            <a:r>
              <a:rPr lang="en-US" sz="1600" dirty="0">
                <a:solidFill>
                  <a:schemeClr val="tx1">
                    <a:lumMod val="75000"/>
                    <a:lumOff val="25000"/>
                  </a:schemeClr>
                </a:solidFill>
              </a:rPr>
              <a:t>In this session, we learnt </a:t>
            </a:r>
            <a:r>
              <a:rPr lang="en-US" sz="1600" b="1" dirty="0">
                <a:solidFill>
                  <a:schemeClr val="tx1">
                    <a:lumMod val="75000"/>
                    <a:lumOff val="25000"/>
                  </a:schemeClr>
                </a:solidFill>
              </a:rPr>
              <a:t>Market Basket Analysis:</a:t>
            </a:r>
            <a:endParaRPr lang="en-US" sz="1600" dirty="0">
              <a:solidFill>
                <a:schemeClr val="tx1">
                  <a:lumMod val="75000"/>
                  <a:lumOff val="25000"/>
                </a:schemeClr>
              </a:solidFill>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326221049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custDataLst>
              <p:tags r:id="rId1"/>
            </p:custDataLst>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nSpc>
                <a:spcPts val="5800"/>
              </a:lnSpc>
            </a:pPr>
            <a:r>
              <a:rPr lang="en-IN" b="1" kern="1200" dirty="0">
                <a:solidFill>
                  <a:schemeClr val="accent1"/>
                </a:solidFill>
                <a:latin typeface="+mj-lt"/>
              </a:rPr>
              <a:t>THANK YOU!</a:t>
            </a:r>
          </a:p>
        </p:txBody>
      </p:sp>
      <p:sp>
        <p:nvSpPr>
          <p:cNvPr id="3" name="Rectangle 2"/>
          <p:cNvSpPr/>
          <p:nvPr>
            <p:custDataLst>
              <p:tags r:id="rId2"/>
            </p:custDataLst>
          </p:nvPr>
        </p:nvSpPr>
        <p:spPr>
          <a:xfrm>
            <a:off x="0" y="5589240"/>
            <a:ext cx="3156758" cy="4692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custDataLst>
              <p:tags r:id="rId3"/>
            </p:custDataLst>
          </p:nvPr>
        </p:nvSpPr>
        <p:spPr>
          <a:xfrm>
            <a:off x="3357554" y="5589240"/>
            <a:ext cx="2371719" cy="4692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custDataLst>
              <p:tags r:id="rId4"/>
            </p:custDataLst>
          </p:nvPr>
        </p:nvSpPr>
        <p:spPr>
          <a:xfrm>
            <a:off x="5987242" y="5589240"/>
            <a:ext cx="3156758" cy="4692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p:cNvSpPr>
            <a:spLocks noGrp="1"/>
          </p:cNvSpPr>
          <p:nvPr>
            <p:ph type="sldNum" sz="quarter" idx="4"/>
          </p:nvPr>
        </p:nvSpPr>
        <p:spPr/>
        <p:txBody>
          <a:bodyPr/>
          <a:lstStyle/>
          <a:p>
            <a:pPr fontAlgn="base">
              <a:spcBef>
                <a:spcPct val="0"/>
              </a:spcBef>
              <a:spcAft>
                <a:spcPct val="0"/>
              </a:spcAft>
            </a:pPr>
            <a:fld id="{D1C7D3AF-160E-4D12-BF31-4D5E44749C5D}" type="slidenum">
              <a:rPr lang="es-ES" smtClean="0"/>
              <a:pPr fontAlgn="base">
                <a:spcBef>
                  <a:spcPct val="0"/>
                </a:spcBef>
                <a:spcAft>
                  <a:spcPct val="0"/>
                </a:spcAft>
              </a:pPr>
              <a:t>24</a:t>
            </a:fld>
            <a:endParaRPr lang="es-ES" dirty="0"/>
          </a:p>
        </p:txBody>
      </p:sp>
    </p:spTree>
    <p:extLst>
      <p:ext uri="{BB962C8B-B14F-4D97-AF65-F5344CB8AC3E}">
        <p14:creationId xmlns:p14="http://schemas.microsoft.com/office/powerpoint/2010/main" val="25281182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Introduction to Market Basket Analysis</a:t>
            </a: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1" name="Rectangle 20"/>
          <p:cNvSpPr/>
          <p:nvPr/>
        </p:nvSpPr>
        <p:spPr>
          <a:xfrm>
            <a:off x="522206" y="1647885"/>
            <a:ext cx="8099589" cy="4110677"/>
          </a:xfrm>
          <a:prstGeom prst="rect">
            <a:avLst/>
          </a:prstGeom>
        </p:spPr>
        <p:txBody>
          <a:bodyPr>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The most widely used area of application for association rules is </a:t>
            </a:r>
            <a:r>
              <a:rPr lang="en-US" sz="1600" b="1" dirty="0">
                <a:solidFill>
                  <a:schemeClr val="tx1">
                    <a:lumMod val="75000"/>
                    <a:lumOff val="25000"/>
                  </a:schemeClr>
                </a:solidFill>
              </a:rPr>
              <a:t>Market Basket Analysis</a:t>
            </a:r>
          </a:p>
          <a:p>
            <a:pPr marL="285750" indent="-285750">
              <a:lnSpc>
                <a:spcPct val="150000"/>
              </a:lnSpc>
              <a:buFont typeface="Arial" pitchFamily="34" charset="0"/>
              <a:buChar char="•"/>
            </a:pPr>
            <a:endParaRPr lang="en-US" sz="1600" b="1" dirty="0">
              <a:solidFill>
                <a:schemeClr val="tx1">
                  <a:lumMod val="75000"/>
                  <a:lumOff val="25000"/>
                </a:schemeClr>
              </a:solidFill>
            </a:endParaRPr>
          </a:p>
          <a:p>
            <a:pPr marL="285750" indent="-285750">
              <a:lnSpc>
                <a:spcPct val="150000"/>
              </a:lnSpc>
              <a:buFont typeface="Arial" pitchFamily="34" charset="0"/>
              <a:buChar char="•"/>
            </a:pPr>
            <a:endParaRPr lang="en-US" sz="1600" b="1" dirty="0">
              <a:solidFill>
                <a:schemeClr val="tx1">
                  <a:lumMod val="75000"/>
                  <a:lumOff val="25000"/>
                </a:schemeClr>
              </a:solidFill>
            </a:endParaRPr>
          </a:p>
          <a:p>
            <a:pPr marL="285750" indent="-285750">
              <a:lnSpc>
                <a:spcPct val="150000"/>
              </a:lnSpc>
              <a:buFont typeface="Arial" pitchFamily="34" charset="0"/>
              <a:buChar char="•"/>
            </a:pPr>
            <a:endParaRPr lang="en-US" sz="1600" b="1" dirty="0">
              <a:solidFill>
                <a:schemeClr val="tx1">
                  <a:lumMod val="75000"/>
                  <a:lumOff val="25000"/>
                </a:schemeClr>
              </a:solidFill>
            </a:endParaRPr>
          </a:p>
          <a:p>
            <a:pPr marL="285750" indent="-285750">
              <a:lnSpc>
                <a:spcPct val="150000"/>
              </a:lnSpc>
              <a:buFont typeface="Arial" pitchFamily="34" charset="0"/>
              <a:buChar char="•"/>
            </a:pPr>
            <a:endParaRPr lang="en-US" sz="1600" b="1" dirty="0">
              <a:solidFill>
                <a:schemeClr val="tx1">
                  <a:lumMod val="75000"/>
                  <a:lumOff val="25000"/>
                </a:schemeClr>
              </a:solidFill>
            </a:endParaRPr>
          </a:p>
          <a:p>
            <a:pPr marL="285750" indent="-285750">
              <a:lnSpc>
                <a:spcPct val="150000"/>
              </a:lnSpc>
              <a:buFont typeface="Arial" pitchFamily="34" charset="0"/>
              <a:buChar char="•"/>
            </a:pPr>
            <a:endParaRPr lang="en-US" sz="1600" b="1" dirty="0">
              <a:solidFill>
                <a:schemeClr val="tx1">
                  <a:lumMod val="75000"/>
                  <a:lumOff val="25000"/>
                </a:schemeClr>
              </a:solidFill>
            </a:endParaRPr>
          </a:p>
          <a:p>
            <a:pPr marL="285750" indent="-285750">
              <a:lnSpc>
                <a:spcPct val="150000"/>
              </a:lnSpc>
              <a:buFont typeface="Arial" pitchFamily="34" charset="0"/>
              <a:buChar char="•"/>
            </a:pPr>
            <a:endParaRPr lang="en-US" sz="1600" b="1" dirty="0">
              <a:solidFill>
                <a:schemeClr val="tx1">
                  <a:lumMod val="75000"/>
                  <a:lumOff val="25000"/>
                </a:schemeClr>
              </a:solidFill>
            </a:endParaRPr>
          </a:p>
          <a:p>
            <a:pPr marL="285750" indent="-285750">
              <a:lnSpc>
                <a:spcPct val="150000"/>
              </a:lnSpc>
              <a:buFont typeface="Arial" pitchFamily="34" charset="0"/>
              <a:buChar char="•"/>
            </a:pPr>
            <a:r>
              <a:rPr lang="en-US" sz="1600" dirty="0">
                <a:solidFill>
                  <a:schemeClr val="tx1">
                    <a:lumMod val="75000"/>
                    <a:lumOff val="25000"/>
                  </a:schemeClr>
                </a:solidFill>
              </a:rPr>
              <a:t>It is used to </a:t>
            </a:r>
            <a:r>
              <a:rPr lang="en-US" sz="1600" b="1" dirty="0">
                <a:solidFill>
                  <a:schemeClr val="tx1">
                    <a:lumMod val="75000"/>
                    <a:lumOff val="25000"/>
                  </a:schemeClr>
                </a:solidFill>
              </a:rPr>
              <a:t>analyze the customer purchasing behavior and helps in increasing the sales and maintain inventory </a:t>
            </a:r>
            <a:r>
              <a:rPr lang="en-US" sz="1600" dirty="0">
                <a:solidFill>
                  <a:schemeClr val="tx1">
                    <a:lumMod val="75000"/>
                    <a:lumOff val="25000"/>
                  </a:schemeClr>
                </a:solidFill>
              </a:rPr>
              <a:t>by focusing on the point of sale transaction data</a:t>
            </a:r>
          </a:p>
          <a:p>
            <a:pPr marL="285750" indent="-285750">
              <a:lnSpc>
                <a:spcPct val="150000"/>
              </a:lnSpc>
              <a:buFont typeface="Arial" pitchFamily="34" charset="0"/>
              <a:buChar char="•"/>
            </a:pPr>
            <a:endParaRPr lang="en-US" sz="1600" b="1" dirty="0">
              <a:solidFill>
                <a:schemeClr val="tx1">
                  <a:lumMod val="75000"/>
                  <a:lumOff val="25000"/>
                </a:schemeClr>
              </a:solidFill>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3</a:t>
            </a:fld>
            <a:endParaRPr lang="en-US" dirty="0"/>
          </a:p>
        </p:txBody>
      </p:sp>
      <p:sp>
        <p:nvSpPr>
          <p:cNvPr id="10" name="Rectangle 9">
            <a:extLst>
              <a:ext uri="{FF2B5EF4-FFF2-40B4-BE49-F238E27FC236}">
                <a16:creationId xmlns:a16="http://schemas.microsoft.com/office/drawing/2014/main" id="{49E641B0-3B45-4CF5-B9F9-E0681ABE1904}"/>
              </a:ext>
            </a:extLst>
          </p:cNvPr>
          <p:cNvSpPr/>
          <p:nvPr/>
        </p:nvSpPr>
        <p:spPr>
          <a:xfrm>
            <a:off x="1571328" y="2492896"/>
            <a:ext cx="6048672" cy="1872208"/>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711200">
              <a:lnSpc>
                <a:spcPct val="150000"/>
              </a:lnSpc>
              <a:spcBef>
                <a:spcPct val="0"/>
              </a:spcBef>
              <a:spcAft>
                <a:spcPct val="35000"/>
              </a:spcAft>
            </a:pPr>
            <a:r>
              <a:rPr lang="en-US" sz="1600" dirty="0">
                <a:solidFill>
                  <a:schemeClr val="tx1">
                    <a:lumMod val="75000"/>
                    <a:lumOff val="25000"/>
                  </a:schemeClr>
                </a:solidFill>
              </a:rPr>
              <a:t>Market Basket Analysis (Association Analysis) is a </a:t>
            </a:r>
            <a:r>
              <a:rPr lang="en-US" sz="1600" b="1" dirty="0">
                <a:solidFill>
                  <a:schemeClr val="tx1">
                    <a:lumMod val="75000"/>
                    <a:lumOff val="25000"/>
                  </a:schemeClr>
                </a:solidFill>
              </a:rPr>
              <a:t>mathematical modeling technique based upon the theory that if you buy a certain group of items, you are likely to buy another group of items</a:t>
            </a:r>
          </a:p>
        </p:txBody>
      </p:sp>
    </p:spTree>
    <p:extLst>
      <p:ext uri="{BB962C8B-B14F-4D97-AF65-F5344CB8AC3E}">
        <p14:creationId xmlns:p14="http://schemas.microsoft.com/office/powerpoint/2010/main" val="14505250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Market Basket Analysis – Uses</a:t>
            </a: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6" name="Group 12"/>
          <p:cNvGrpSpPr/>
          <p:nvPr/>
        </p:nvGrpSpPr>
        <p:grpSpPr>
          <a:xfrm>
            <a:off x="1304777" y="1648908"/>
            <a:ext cx="6534445" cy="969962"/>
            <a:chOff x="1304777" y="1497554"/>
            <a:chExt cx="6534445" cy="969962"/>
          </a:xfrm>
        </p:grpSpPr>
        <p:sp>
          <p:nvSpPr>
            <p:cNvPr id="4" name="Freeform 3"/>
            <p:cNvSpPr/>
            <p:nvPr/>
          </p:nvSpPr>
          <p:spPr>
            <a:xfrm>
              <a:off x="3118480" y="1497554"/>
              <a:ext cx="4720742" cy="969962"/>
            </a:xfrm>
            <a:custGeom>
              <a:avLst/>
              <a:gdLst>
                <a:gd name="connsiteX0" fmla="*/ 177830 w 1066958"/>
                <a:gd name="connsiteY0" fmla="*/ 0 h 4720742"/>
                <a:gd name="connsiteX1" fmla="*/ 889128 w 1066958"/>
                <a:gd name="connsiteY1" fmla="*/ 0 h 4720742"/>
                <a:gd name="connsiteX2" fmla="*/ 1066958 w 1066958"/>
                <a:gd name="connsiteY2" fmla="*/ 177830 h 4720742"/>
                <a:gd name="connsiteX3" fmla="*/ 1066958 w 1066958"/>
                <a:gd name="connsiteY3" fmla="*/ 4720742 h 4720742"/>
                <a:gd name="connsiteX4" fmla="*/ 1066958 w 1066958"/>
                <a:gd name="connsiteY4" fmla="*/ 4720742 h 4720742"/>
                <a:gd name="connsiteX5" fmla="*/ 0 w 1066958"/>
                <a:gd name="connsiteY5" fmla="*/ 4720742 h 4720742"/>
                <a:gd name="connsiteX6" fmla="*/ 0 w 1066958"/>
                <a:gd name="connsiteY6" fmla="*/ 4720742 h 4720742"/>
                <a:gd name="connsiteX7" fmla="*/ 0 w 1066958"/>
                <a:gd name="connsiteY7" fmla="*/ 177830 h 4720742"/>
                <a:gd name="connsiteX8" fmla="*/ 177830 w 1066958"/>
                <a:gd name="connsiteY8" fmla="*/ 0 h 4720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958" h="4720742">
                  <a:moveTo>
                    <a:pt x="1066958" y="786807"/>
                  </a:moveTo>
                  <a:lnTo>
                    <a:pt x="1066958" y="3933935"/>
                  </a:lnTo>
                  <a:cubicBezTo>
                    <a:pt x="1066958" y="4368478"/>
                    <a:pt x="1048963" y="4720742"/>
                    <a:pt x="1026766" y="4720742"/>
                  </a:cubicBezTo>
                  <a:lnTo>
                    <a:pt x="0" y="4720742"/>
                  </a:lnTo>
                  <a:lnTo>
                    <a:pt x="0" y="4720742"/>
                  </a:lnTo>
                  <a:lnTo>
                    <a:pt x="0" y="0"/>
                  </a:lnTo>
                  <a:lnTo>
                    <a:pt x="0" y="0"/>
                  </a:lnTo>
                  <a:lnTo>
                    <a:pt x="1026766" y="0"/>
                  </a:lnTo>
                  <a:cubicBezTo>
                    <a:pt x="1048963" y="0"/>
                    <a:pt x="1066958" y="352264"/>
                    <a:pt x="1066958" y="786807"/>
                  </a:cubicBezTo>
                  <a:close/>
                </a:path>
              </a:pathLst>
            </a:custGeom>
            <a:solidFill>
              <a:srgbClr val="F2FAEC"/>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5909" rIns="299734" bIns="175911" numCol="1" spcCol="1270" anchor="ctr" anchorCtr="0">
              <a:noAutofit/>
            </a:bodyPr>
            <a:lstStyle/>
            <a:p>
              <a:pPr marL="171450" lvl="1" indent="-171450" algn="l" defTabSz="711200">
                <a:lnSpc>
                  <a:spcPct val="150000"/>
                </a:lnSpc>
                <a:spcBef>
                  <a:spcPct val="0"/>
                </a:spcBef>
                <a:spcAft>
                  <a:spcPct val="15000"/>
                </a:spcAft>
                <a:buChar char="••"/>
              </a:pPr>
              <a:r>
                <a:rPr lang="en-US" sz="1600" kern="1200" dirty="0">
                  <a:solidFill>
                    <a:schemeClr val="tx1">
                      <a:lumMod val="75000"/>
                      <a:lumOff val="25000"/>
                    </a:schemeClr>
                  </a:solidFill>
                </a:rPr>
                <a:t>Develop combo offers based on products bought together</a:t>
              </a:r>
            </a:p>
          </p:txBody>
        </p:sp>
        <p:sp>
          <p:nvSpPr>
            <p:cNvPr id="5" name="Freeform 4"/>
            <p:cNvSpPr/>
            <p:nvPr/>
          </p:nvSpPr>
          <p:spPr>
            <a:xfrm>
              <a:off x="1304777" y="1527063"/>
              <a:ext cx="1813703" cy="910942"/>
            </a:xfrm>
            <a:custGeom>
              <a:avLst/>
              <a:gdLst>
                <a:gd name="connsiteX0" fmla="*/ 0 w 1813703"/>
                <a:gd name="connsiteY0" fmla="*/ 151827 h 910942"/>
                <a:gd name="connsiteX1" fmla="*/ 151827 w 1813703"/>
                <a:gd name="connsiteY1" fmla="*/ 0 h 910942"/>
                <a:gd name="connsiteX2" fmla="*/ 1661876 w 1813703"/>
                <a:gd name="connsiteY2" fmla="*/ 0 h 910942"/>
                <a:gd name="connsiteX3" fmla="*/ 1813703 w 1813703"/>
                <a:gd name="connsiteY3" fmla="*/ 151827 h 910942"/>
                <a:gd name="connsiteX4" fmla="*/ 1813703 w 1813703"/>
                <a:gd name="connsiteY4" fmla="*/ 759115 h 910942"/>
                <a:gd name="connsiteX5" fmla="*/ 1661876 w 1813703"/>
                <a:gd name="connsiteY5" fmla="*/ 910942 h 910942"/>
                <a:gd name="connsiteX6" fmla="*/ 151827 w 1813703"/>
                <a:gd name="connsiteY6" fmla="*/ 910942 h 910942"/>
                <a:gd name="connsiteX7" fmla="*/ 0 w 1813703"/>
                <a:gd name="connsiteY7" fmla="*/ 759115 h 910942"/>
                <a:gd name="connsiteX8" fmla="*/ 0 w 1813703"/>
                <a:gd name="connsiteY8" fmla="*/ 151827 h 91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3703" h="910942">
                  <a:moveTo>
                    <a:pt x="0" y="151827"/>
                  </a:moveTo>
                  <a:cubicBezTo>
                    <a:pt x="0" y="67975"/>
                    <a:pt x="67975" y="0"/>
                    <a:pt x="151827" y="0"/>
                  </a:cubicBezTo>
                  <a:lnTo>
                    <a:pt x="1661876" y="0"/>
                  </a:lnTo>
                  <a:cubicBezTo>
                    <a:pt x="1745728" y="0"/>
                    <a:pt x="1813703" y="67975"/>
                    <a:pt x="1813703" y="151827"/>
                  </a:cubicBezTo>
                  <a:lnTo>
                    <a:pt x="1813703" y="759115"/>
                  </a:lnTo>
                  <a:cubicBezTo>
                    <a:pt x="1813703" y="842967"/>
                    <a:pt x="1745728" y="910942"/>
                    <a:pt x="1661876" y="910942"/>
                  </a:cubicBezTo>
                  <a:lnTo>
                    <a:pt x="151827" y="910942"/>
                  </a:lnTo>
                  <a:cubicBezTo>
                    <a:pt x="67975" y="910942"/>
                    <a:pt x="0" y="842967"/>
                    <a:pt x="0" y="759115"/>
                  </a:cubicBezTo>
                  <a:lnTo>
                    <a:pt x="0" y="151827"/>
                  </a:lnTo>
                  <a:close/>
                </a:path>
              </a:pathLst>
            </a:custGeom>
            <a:noFill/>
            <a:ln w="38100">
              <a:solidFill>
                <a:schemeClr val="accent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5429" tIns="74949" rIns="105429" bIns="74949" numCol="1" spcCol="1270" anchor="ctr" anchorCtr="0">
              <a:noAutofit/>
            </a:bodyPr>
            <a:lstStyle/>
            <a:p>
              <a:pPr lvl="0" algn="ctr" defTabSz="711200">
                <a:lnSpc>
                  <a:spcPct val="90000"/>
                </a:lnSpc>
                <a:spcBef>
                  <a:spcPct val="0"/>
                </a:spcBef>
                <a:spcAft>
                  <a:spcPct val="35000"/>
                </a:spcAft>
              </a:pPr>
              <a:r>
                <a:rPr lang="en-US" sz="1600" b="1" kern="1200" dirty="0">
                  <a:solidFill>
                    <a:schemeClr val="tx1">
                      <a:lumMod val="75000"/>
                      <a:lumOff val="25000"/>
                    </a:schemeClr>
                  </a:solidFill>
                </a:rPr>
                <a:t>Product Building</a:t>
              </a:r>
            </a:p>
          </p:txBody>
        </p:sp>
      </p:grpSp>
      <p:grpSp>
        <p:nvGrpSpPr>
          <p:cNvPr id="13" name="Group 13"/>
          <p:cNvGrpSpPr/>
          <p:nvPr/>
        </p:nvGrpSpPr>
        <p:grpSpPr>
          <a:xfrm>
            <a:off x="1304777" y="2782551"/>
            <a:ext cx="6534445" cy="969962"/>
            <a:chOff x="1304777" y="2631197"/>
            <a:chExt cx="6534445" cy="969962"/>
          </a:xfrm>
        </p:grpSpPr>
        <p:sp>
          <p:nvSpPr>
            <p:cNvPr id="7" name="Freeform 6"/>
            <p:cNvSpPr/>
            <p:nvPr/>
          </p:nvSpPr>
          <p:spPr>
            <a:xfrm>
              <a:off x="3118480" y="2631197"/>
              <a:ext cx="4720742" cy="969962"/>
            </a:xfrm>
            <a:custGeom>
              <a:avLst/>
              <a:gdLst>
                <a:gd name="connsiteX0" fmla="*/ 177830 w 1066958"/>
                <a:gd name="connsiteY0" fmla="*/ 0 h 4720742"/>
                <a:gd name="connsiteX1" fmla="*/ 889128 w 1066958"/>
                <a:gd name="connsiteY1" fmla="*/ 0 h 4720742"/>
                <a:gd name="connsiteX2" fmla="*/ 1066958 w 1066958"/>
                <a:gd name="connsiteY2" fmla="*/ 177830 h 4720742"/>
                <a:gd name="connsiteX3" fmla="*/ 1066958 w 1066958"/>
                <a:gd name="connsiteY3" fmla="*/ 4720742 h 4720742"/>
                <a:gd name="connsiteX4" fmla="*/ 1066958 w 1066958"/>
                <a:gd name="connsiteY4" fmla="*/ 4720742 h 4720742"/>
                <a:gd name="connsiteX5" fmla="*/ 0 w 1066958"/>
                <a:gd name="connsiteY5" fmla="*/ 4720742 h 4720742"/>
                <a:gd name="connsiteX6" fmla="*/ 0 w 1066958"/>
                <a:gd name="connsiteY6" fmla="*/ 4720742 h 4720742"/>
                <a:gd name="connsiteX7" fmla="*/ 0 w 1066958"/>
                <a:gd name="connsiteY7" fmla="*/ 177830 h 4720742"/>
                <a:gd name="connsiteX8" fmla="*/ 177830 w 1066958"/>
                <a:gd name="connsiteY8" fmla="*/ 0 h 4720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958" h="4720742">
                  <a:moveTo>
                    <a:pt x="1066958" y="786807"/>
                  </a:moveTo>
                  <a:lnTo>
                    <a:pt x="1066958" y="3933935"/>
                  </a:lnTo>
                  <a:cubicBezTo>
                    <a:pt x="1066958" y="4368478"/>
                    <a:pt x="1048963" y="4720742"/>
                    <a:pt x="1026766" y="4720742"/>
                  </a:cubicBezTo>
                  <a:lnTo>
                    <a:pt x="0" y="4720742"/>
                  </a:lnTo>
                  <a:lnTo>
                    <a:pt x="0" y="4720742"/>
                  </a:lnTo>
                  <a:lnTo>
                    <a:pt x="0" y="0"/>
                  </a:lnTo>
                  <a:lnTo>
                    <a:pt x="0" y="0"/>
                  </a:lnTo>
                  <a:lnTo>
                    <a:pt x="1026766" y="0"/>
                  </a:lnTo>
                  <a:cubicBezTo>
                    <a:pt x="1048963" y="0"/>
                    <a:pt x="1066958" y="352264"/>
                    <a:pt x="1066958" y="786807"/>
                  </a:cubicBezTo>
                  <a:close/>
                </a:path>
              </a:pathLst>
            </a:custGeom>
            <a:solidFill>
              <a:srgbClr val="EBEEF5"/>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5909" rIns="299734" bIns="175911" numCol="1" spcCol="1270" anchor="ctr" anchorCtr="0">
              <a:noAutofit/>
            </a:bodyPr>
            <a:lstStyle/>
            <a:p>
              <a:pPr marL="171450" lvl="1" indent="-171450" algn="l" defTabSz="711200">
                <a:lnSpc>
                  <a:spcPct val="150000"/>
                </a:lnSpc>
                <a:spcBef>
                  <a:spcPct val="0"/>
                </a:spcBef>
                <a:spcAft>
                  <a:spcPct val="15000"/>
                </a:spcAft>
                <a:buChar char="••"/>
              </a:pPr>
              <a:r>
                <a:rPr lang="en-US" altLang="zh-CN" sz="1600" kern="1200" dirty="0">
                  <a:solidFill>
                    <a:schemeClr val="tx1">
                      <a:lumMod val="75000"/>
                      <a:lumOff val="25000"/>
                    </a:schemeClr>
                  </a:solidFill>
                  <a:ea typeface="宋体" pitchFamily="2" charset="-122"/>
                  <a:sym typeface="Wingdings" pitchFamily="2" charset="2"/>
                </a:rPr>
                <a:t>Organise and place associated products/categories nearby inside a store</a:t>
              </a:r>
              <a:endParaRPr lang="en-US" sz="1600" kern="1200" dirty="0">
                <a:solidFill>
                  <a:schemeClr val="tx1">
                    <a:lumMod val="75000"/>
                    <a:lumOff val="25000"/>
                  </a:schemeClr>
                </a:solidFill>
              </a:endParaRPr>
            </a:p>
          </p:txBody>
        </p:sp>
        <p:sp>
          <p:nvSpPr>
            <p:cNvPr id="8" name="Freeform 7"/>
            <p:cNvSpPr/>
            <p:nvPr/>
          </p:nvSpPr>
          <p:spPr>
            <a:xfrm>
              <a:off x="1304777" y="2660706"/>
              <a:ext cx="1813703" cy="910942"/>
            </a:xfrm>
            <a:custGeom>
              <a:avLst/>
              <a:gdLst>
                <a:gd name="connsiteX0" fmla="*/ 0 w 1813703"/>
                <a:gd name="connsiteY0" fmla="*/ 151827 h 910942"/>
                <a:gd name="connsiteX1" fmla="*/ 151827 w 1813703"/>
                <a:gd name="connsiteY1" fmla="*/ 0 h 910942"/>
                <a:gd name="connsiteX2" fmla="*/ 1661876 w 1813703"/>
                <a:gd name="connsiteY2" fmla="*/ 0 h 910942"/>
                <a:gd name="connsiteX3" fmla="*/ 1813703 w 1813703"/>
                <a:gd name="connsiteY3" fmla="*/ 151827 h 910942"/>
                <a:gd name="connsiteX4" fmla="*/ 1813703 w 1813703"/>
                <a:gd name="connsiteY4" fmla="*/ 759115 h 910942"/>
                <a:gd name="connsiteX5" fmla="*/ 1661876 w 1813703"/>
                <a:gd name="connsiteY5" fmla="*/ 910942 h 910942"/>
                <a:gd name="connsiteX6" fmla="*/ 151827 w 1813703"/>
                <a:gd name="connsiteY6" fmla="*/ 910942 h 910942"/>
                <a:gd name="connsiteX7" fmla="*/ 0 w 1813703"/>
                <a:gd name="connsiteY7" fmla="*/ 759115 h 910942"/>
                <a:gd name="connsiteX8" fmla="*/ 0 w 1813703"/>
                <a:gd name="connsiteY8" fmla="*/ 151827 h 91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3703" h="910942">
                  <a:moveTo>
                    <a:pt x="0" y="151827"/>
                  </a:moveTo>
                  <a:cubicBezTo>
                    <a:pt x="0" y="67975"/>
                    <a:pt x="67975" y="0"/>
                    <a:pt x="151827" y="0"/>
                  </a:cubicBezTo>
                  <a:lnTo>
                    <a:pt x="1661876" y="0"/>
                  </a:lnTo>
                  <a:cubicBezTo>
                    <a:pt x="1745728" y="0"/>
                    <a:pt x="1813703" y="67975"/>
                    <a:pt x="1813703" y="151827"/>
                  </a:cubicBezTo>
                  <a:lnTo>
                    <a:pt x="1813703" y="759115"/>
                  </a:lnTo>
                  <a:cubicBezTo>
                    <a:pt x="1813703" y="842967"/>
                    <a:pt x="1745728" y="910942"/>
                    <a:pt x="1661876" y="910942"/>
                  </a:cubicBezTo>
                  <a:lnTo>
                    <a:pt x="151827" y="910942"/>
                  </a:lnTo>
                  <a:cubicBezTo>
                    <a:pt x="67975" y="910942"/>
                    <a:pt x="0" y="842967"/>
                    <a:pt x="0" y="759115"/>
                  </a:cubicBezTo>
                  <a:lnTo>
                    <a:pt x="0" y="151827"/>
                  </a:lnTo>
                  <a:close/>
                </a:path>
              </a:pathLst>
            </a:custGeom>
            <a:noFill/>
            <a:ln w="38100">
              <a:solidFill>
                <a:schemeClr val="accent6">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5429" tIns="74949" rIns="105429" bIns="74949" numCol="1" spcCol="1270" anchor="ctr" anchorCtr="0">
              <a:noAutofit/>
            </a:bodyPr>
            <a:lstStyle/>
            <a:p>
              <a:pPr lvl="0" algn="ctr" defTabSz="711200">
                <a:lnSpc>
                  <a:spcPct val="90000"/>
                </a:lnSpc>
                <a:spcBef>
                  <a:spcPct val="0"/>
                </a:spcBef>
                <a:spcAft>
                  <a:spcPct val="35000"/>
                </a:spcAft>
              </a:pPr>
              <a:r>
                <a:rPr lang="en-US" sz="1600" b="1" kern="1200" dirty="0">
                  <a:solidFill>
                    <a:schemeClr val="tx1">
                      <a:lumMod val="75000"/>
                      <a:lumOff val="25000"/>
                    </a:schemeClr>
                  </a:solidFill>
                </a:rPr>
                <a:t>Optimisation</a:t>
              </a:r>
            </a:p>
          </p:txBody>
        </p:sp>
      </p:grpSp>
      <p:grpSp>
        <p:nvGrpSpPr>
          <p:cNvPr id="14" name="Group 14"/>
          <p:cNvGrpSpPr/>
          <p:nvPr/>
        </p:nvGrpSpPr>
        <p:grpSpPr>
          <a:xfrm>
            <a:off x="1304777" y="3916194"/>
            <a:ext cx="6534445" cy="969962"/>
            <a:chOff x="1304777" y="3764840"/>
            <a:chExt cx="6534445" cy="969962"/>
          </a:xfrm>
        </p:grpSpPr>
        <p:sp>
          <p:nvSpPr>
            <p:cNvPr id="9" name="Freeform 8"/>
            <p:cNvSpPr/>
            <p:nvPr/>
          </p:nvSpPr>
          <p:spPr>
            <a:xfrm>
              <a:off x="3118480" y="3764840"/>
              <a:ext cx="4720742" cy="969962"/>
            </a:xfrm>
            <a:custGeom>
              <a:avLst/>
              <a:gdLst>
                <a:gd name="connsiteX0" fmla="*/ 177830 w 1066958"/>
                <a:gd name="connsiteY0" fmla="*/ 0 h 4720742"/>
                <a:gd name="connsiteX1" fmla="*/ 889128 w 1066958"/>
                <a:gd name="connsiteY1" fmla="*/ 0 h 4720742"/>
                <a:gd name="connsiteX2" fmla="*/ 1066958 w 1066958"/>
                <a:gd name="connsiteY2" fmla="*/ 177830 h 4720742"/>
                <a:gd name="connsiteX3" fmla="*/ 1066958 w 1066958"/>
                <a:gd name="connsiteY3" fmla="*/ 4720742 h 4720742"/>
                <a:gd name="connsiteX4" fmla="*/ 1066958 w 1066958"/>
                <a:gd name="connsiteY4" fmla="*/ 4720742 h 4720742"/>
                <a:gd name="connsiteX5" fmla="*/ 0 w 1066958"/>
                <a:gd name="connsiteY5" fmla="*/ 4720742 h 4720742"/>
                <a:gd name="connsiteX6" fmla="*/ 0 w 1066958"/>
                <a:gd name="connsiteY6" fmla="*/ 4720742 h 4720742"/>
                <a:gd name="connsiteX7" fmla="*/ 0 w 1066958"/>
                <a:gd name="connsiteY7" fmla="*/ 177830 h 4720742"/>
                <a:gd name="connsiteX8" fmla="*/ 177830 w 1066958"/>
                <a:gd name="connsiteY8" fmla="*/ 0 h 4720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958" h="4720742">
                  <a:moveTo>
                    <a:pt x="1066958" y="786807"/>
                  </a:moveTo>
                  <a:lnTo>
                    <a:pt x="1066958" y="3933935"/>
                  </a:lnTo>
                  <a:cubicBezTo>
                    <a:pt x="1066958" y="4368478"/>
                    <a:pt x="1048963" y="4720742"/>
                    <a:pt x="1026766" y="4720742"/>
                  </a:cubicBezTo>
                  <a:lnTo>
                    <a:pt x="0" y="4720742"/>
                  </a:lnTo>
                  <a:lnTo>
                    <a:pt x="0" y="4720742"/>
                  </a:lnTo>
                  <a:lnTo>
                    <a:pt x="0" y="0"/>
                  </a:lnTo>
                  <a:lnTo>
                    <a:pt x="0" y="0"/>
                  </a:lnTo>
                  <a:lnTo>
                    <a:pt x="1026766" y="0"/>
                  </a:lnTo>
                  <a:cubicBezTo>
                    <a:pt x="1048963" y="0"/>
                    <a:pt x="1066958" y="352264"/>
                    <a:pt x="1066958" y="786807"/>
                  </a:cubicBezTo>
                  <a:close/>
                </a:path>
              </a:pathLst>
            </a:custGeom>
            <a:solidFill>
              <a:schemeClr val="accent4">
                <a:lumMod val="20000"/>
                <a:lumOff val="8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5910" rIns="299734" bIns="175910" numCol="1" spcCol="1270" anchor="ctr" anchorCtr="0">
              <a:noAutofit/>
            </a:bodyPr>
            <a:lstStyle/>
            <a:p>
              <a:pPr marL="171450" lvl="1" indent="-171450" algn="l" defTabSz="711200">
                <a:lnSpc>
                  <a:spcPct val="150000"/>
                </a:lnSpc>
                <a:spcBef>
                  <a:spcPct val="0"/>
                </a:spcBef>
                <a:spcAft>
                  <a:spcPct val="15000"/>
                </a:spcAft>
                <a:buChar char="••"/>
              </a:pPr>
              <a:r>
                <a:rPr lang="en-US" altLang="zh-CN" sz="1600" kern="1200" dirty="0">
                  <a:solidFill>
                    <a:schemeClr val="tx1">
                      <a:lumMod val="75000"/>
                      <a:lumOff val="25000"/>
                    </a:schemeClr>
                  </a:solidFill>
                  <a:ea typeface="宋体" pitchFamily="2" charset="-122"/>
                  <a:sym typeface="Wingdings" pitchFamily="2" charset="2"/>
                </a:rPr>
                <a:t>Determine the layout of the catalog of an ecommerce site</a:t>
              </a:r>
              <a:endParaRPr lang="en-US" sz="1600" kern="1200" dirty="0">
                <a:solidFill>
                  <a:schemeClr val="tx1">
                    <a:lumMod val="75000"/>
                    <a:lumOff val="25000"/>
                  </a:schemeClr>
                </a:solidFill>
              </a:endParaRPr>
            </a:p>
          </p:txBody>
        </p:sp>
        <p:sp>
          <p:nvSpPr>
            <p:cNvPr id="10" name="Freeform 9"/>
            <p:cNvSpPr/>
            <p:nvPr/>
          </p:nvSpPr>
          <p:spPr>
            <a:xfrm>
              <a:off x="1304777" y="3794350"/>
              <a:ext cx="1813703" cy="910942"/>
            </a:xfrm>
            <a:custGeom>
              <a:avLst/>
              <a:gdLst>
                <a:gd name="connsiteX0" fmla="*/ 0 w 1813703"/>
                <a:gd name="connsiteY0" fmla="*/ 151827 h 910942"/>
                <a:gd name="connsiteX1" fmla="*/ 151827 w 1813703"/>
                <a:gd name="connsiteY1" fmla="*/ 0 h 910942"/>
                <a:gd name="connsiteX2" fmla="*/ 1661876 w 1813703"/>
                <a:gd name="connsiteY2" fmla="*/ 0 h 910942"/>
                <a:gd name="connsiteX3" fmla="*/ 1813703 w 1813703"/>
                <a:gd name="connsiteY3" fmla="*/ 151827 h 910942"/>
                <a:gd name="connsiteX4" fmla="*/ 1813703 w 1813703"/>
                <a:gd name="connsiteY4" fmla="*/ 759115 h 910942"/>
                <a:gd name="connsiteX5" fmla="*/ 1661876 w 1813703"/>
                <a:gd name="connsiteY5" fmla="*/ 910942 h 910942"/>
                <a:gd name="connsiteX6" fmla="*/ 151827 w 1813703"/>
                <a:gd name="connsiteY6" fmla="*/ 910942 h 910942"/>
                <a:gd name="connsiteX7" fmla="*/ 0 w 1813703"/>
                <a:gd name="connsiteY7" fmla="*/ 759115 h 910942"/>
                <a:gd name="connsiteX8" fmla="*/ 0 w 1813703"/>
                <a:gd name="connsiteY8" fmla="*/ 151827 h 91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3703" h="910942">
                  <a:moveTo>
                    <a:pt x="0" y="151827"/>
                  </a:moveTo>
                  <a:cubicBezTo>
                    <a:pt x="0" y="67975"/>
                    <a:pt x="67975" y="0"/>
                    <a:pt x="151827" y="0"/>
                  </a:cubicBezTo>
                  <a:lnTo>
                    <a:pt x="1661876" y="0"/>
                  </a:lnTo>
                  <a:cubicBezTo>
                    <a:pt x="1745728" y="0"/>
                    <a:pt x="1813703" y="67975"/>
                    <a:pt x="1813703" y="151827"/>
                  </a:cubicBezTo>
                  <a:lnTo>
                    <a:pt x="1813703" y="759115"/>
                  </a:lnTo>
                  <a:cubicBezTo>
                    <a:pt x="1813703" y="842967"/>
                    <a:pt x="1745728" y="910942"/>
                    <a:pt x="1661876" y="910942"/>
                  </a:cubicBezTo>
                  <a:lnTo>
                    <a:pt x="151827" y="910942"/>
                  </a:lnTo>
                  <a:cubicBezTo>
                    <a:pt x="67975" y="910942"/>
                    <a:pt x="0" y="842967"/>
                    <a:pt x="0" y="759115"/>
                  </a:cubicBezTo>
                  <a:lnTo>
                    <a:pt x="0" y="151827"/>
                  </a:lnTo>
                  <a:close/>
                </a:path>
              </a:pathLst>
            </a:custGeom>
            <a:noFill/>
            <a:ln w="38100">
              <a:solidFill>
                <a:schemeClr val="accent4">
                  <a:lumMod val="5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5429" tIns="74949" rIns="105429" bIns="74949" numCol="1" spcCol="1270" anchor="ctr" anchorCtr="0">
              <a:noAutofit/>
            </a:bodyPr>
            <a:lstStyle/>
            <a:p>
              <a:pPr lvl="0" algn="ctr" defTabSz="711200">
                <a:lnSpc>
                  <a:spcPct val="90000"/>
                </a:lnSpc>
                <a:spcBef>
                  <a:spcPct val="0"/>
                </a:spcBef>
                <a:spcAft>
                  <a:spcPct val="35000"/>
                </a:spcAft>
              </a:pPr>
              <a:r>
                <a:rPr lang="en-US" sz="1600" b="1" kern="1200" dirty="0">
                  <a:solidFill>
                    <a:schemeClr val="tx1">
                      <a:lumMod val="75000"/>
                      <a:lumOff val="25000"/>
                    </a:schemeClr>
                  </a:solidFill>
                </a:rPr>
                <a:t>Advertising and Marketing</a:t>
              </a:r>
            </a:p>
          </p:txBody>
        </p:sp>
      </p:grpSp>
      <p:grpSp>
        <p:nvGrpSpPr>
          <p:cNvPr id="15" name="Group 19"/>
          <p:cNvGrpSpPr/>
          <p:nvPr/>
        </p:nvGrpSpPr>
        <p:grpSpPr>
          <a:xfrm>
            <a:off x="1304777" y="5049838"/>
            <a:ext cx="6534445" cy="969962"/>
            <a:chOff x="1304777" y="4898484"/>
            <a:chExt cx="6534445" cy="969962"/>
          </a:xfrm>
        </p:grpSpPr>
        <p:sp>
          <p:nvSpPr>
            <p:cNvPr id="11" name="Freeform 10"/>
            <p:cNvSpPr/>
            <p:nvPr/>
          </p:nvSpPr>
          <p:spPr>
            <a:xfrm>
              <a:off x="3118480" y="4898484"/>
              <a:ext cx="4720742" cy="969962"/>
            </a:xfrm>
            <a:custGeom>
              <a:avLst/>
              <a:gdLst>
                <a:gd name="connsiteX0" fmla="*/ 177830 w 1066958"/>
                <a:gd name="connsiteY0" fmla="*/ 0 h 4720742"/>
                <a:gd name="connsiteX1" fmla="*/ 889128 w 1066958"/>
                <a:gd name="connsiteY1" fmla="*/ 0 h 4720742"/>
                <a:gd name="connsiteX2" fmla="*/ 1066958 w 1066958"/>
                <a:gd name="connsiteY2" fmla="*/ 177830 h 4720742"/>
                <a:gd name="connsiteX3" fmla="*/ 1066958 w 1066958"/>
                <a:gd name="connsiteY3" fmla="*/ 4720742 h 4720742"/>
                <a:gd name="connsiteX4" fmla="*/ 1066958 w 1066958"/>
                <a:gd name="connsiteY4" fmla="*/ 4720742 h 4720742"/>
                <a:gd name="connsiteX5" fmla="*/ 0 w 1066958"/>
                <a:gd name="connsiteY5" fmla="*/ 4720742 h 4720742"/>
                <a:gd name="connsiteX6" fmla="*/ 0 w 1066958"/>
                <a:gd name="connsiteY6" fmla="*/ 4720742 h 4720742"/>
                <a:gd name="connsiteX7" fmla="*/ 0 w 1066958"/>
                <a:gd name="connsiteY7" fmla="*/ 177830 h 4720742"/>
                <a:gd name="connsiteX8" fmla="*/ 177830 w 1066958"/>
                <a:gd name="connsiteY8" fmla="*/ 0 h 4720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958" h="4720742">
                  <a:moveTo>
                    <a:pt x="1066958" y="786807"/>
                  </a:moveTo>
                  <a:lnTo>
                    <a:pt x="1066958" y="3933935"/>
                  </a:lnTo>
                  <a:cubicBezTo>
                    <a:pt x="1066958" y="4368478"/>
                    <a:pt x="1048963" y="4720742"/>
                    <a:pt x="1026766" y="4720742"/>
                  </a:cubicBezTo>
                  <a:lnTo>
                    <a:pt x="0" y="4720742"/>
                  </a:lnTo>
                  <a:lnTo>
                    <a:pt x="0" y="4720742"/>
                  </a:lnTo>
                  <a:lnTo>
                    <a:pt x="0" y="0"/>
                  </a:lnTo>
                  <a:lnTo>
                    <a:pt x="0" y="0"/>
                  </a:lnTo>
                  <a:lnTo>
                    <a:pt x="1026766" y="0"/>
                  </a:lnTo>
                  <a:cubicBezTo>
                    <a:pt x="1048963" y="0"/>
                    <a:pt x="1066958" y="352264"/>
                    <a:pt x="1066958" y="786807"/>
                  </a:cubicBezTo>
                  <a:close/>
                </a:path>
              </a:pathLst>
            </a:custGeom>
            <a:solidFill>
              <a:srgbClr val="E8F5F8"/>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5910" rIns="299734" bIns="175910" numCol="1" spcCol="1270" anchor="ctr" anchorCtr="0">
              <a:noAutofit/>
            </a:bodyPr>
            <a:lstStyle/>
            <a:p>
              <a:pPr marL="171450" lvl="1" indent="-171450" algn="l" defTabSz="711200">
                <a:lnSpc>
                  <a:spcPct val="150000"/>
                </a:lnSpc>
                <a:spcBef>
                  <a:spcPct val="0"/>
                </a:spcBef>
                <a:spcAft>
                  <a:spcPct val="15000"/>
                </a:spcAft>
                <a:buChar char="••"/>
              </a:pPr>
              <a:r>
                <a:rPr lang="en-US" altLang="zh-CN" sz="1600" kern="1200" dirty="0">
                  <a:solidFill>
                    <a:schemeClr val="tx1">
                      <a:lumMod val="75000"/>
                      <a:lumOff val="25000"/>
                    </a:schemeClr>
                  </a:solidFill>
                  <a:ea typeface="宋体" pitchFamily="2" charset="-122"/>
                  <a:sym typeface="Wingdings" pitchFamily="2" charset="2"/>
                </a:rPr>
                <a:t>Control inventory based on product demands and what products sell together</a:t>
              </a:r>
              <a:endParaRPr lang="en-US" sz="1600" kern="1200" dirty="0">
                <a:solidFill>
                  <a:schemeClr val="tx1">
                    <a:lumMod val="75000"/>
                    <a:lumOff val="25000"/>
                  </a:schemeClr>
                </a:solidFill>
              </a:endParaRPr>
            </a:p>
          </p:txBody>
        </p:sp>
        <p:sp>
          <p:nvSpPr>
            <p:cNvPr id="12" name="Freeform 11"/>
            <p:cNvSpPr/>
            <p:nvPr/>
          </p:nvSpPr>
          <p:spPr>
            <a:xfrm>
              <a:off x="1304777" y="4927994"/>
              <a:ext cx="1813703" cy="910942"/>
            </a:xfrm>
            <a:custGeom>
              <a:avLst/>
              <a:gdLst>
                <a:gd name="connsiteX0" fmla="*/ 0 w 1813703"/>
                <a:gd name="connsiteY0" fmla="*/ 151827 h 910942"/>
                <a:gd name="connsiteX1" fmla="*/ 151827 w 1813703"/>
                <a:gd name="connsiteY1" fmla="*/ 0 h 910942"/>
                <a:gd name="connsiteX2" fmla="*/ 1661876 w 1813703"/>
                <a:gd name="connsiteY2" fmla="*/ 0 h 910942"/>
                <a:gd name="connsiteX3" fmla="*/ 1813703 w 1813703"/>
                <a:gd name="connsiteY3" fmla="*/ 151827 h 910942"/>
                <a:gd name="connsiteX4" fmla="*/ 1813703 w 1813703"/>
                <a:gd name="connsiteY4" fmla="*/ 759115 h 910942"/>
                <a:gd name="connsiteX5" fmla="*/ 1661876 w 1813703"/>
                <a:gd name="connsiteY5" fmla="*/ 910942 h 910942"/>
                <a:gd name="connsiteX6" fmla="*/ 151827 w 1813703"/>
                <a:gd name="connsiteY6" fmla="*/ 910942 h 910942"/>
                <a:gd name="connsiteX7" fmla="*/ 0 w 1813703"/>
                <a:gd name="connsiteY7" fmla="*/ 759115 h 910942"/>
                <a:gd name="connsiteX8" fmla="*/ 0 w 1813703"/>
                <a:gd name="connsiteY8" fmla="*/ 151827 h 91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3703" h="910942">
                  <a:moveTo>
                    <a:pt x="0" y="151827"/>
                  </a:moveTo>
                  <a:cubicBezTo>
                    <a:pt x="0" y="67975"/>
                    <a:pt x="67975" y="0"/>
                    <a:pt x="151827" y="0"/>
                  </a:cubicBezTo>
                  <a:lnTo>
                    <a:pt x="1661876" y="0"/>
                  </a:lnTo>
                  <a:cubicBezTo>
                    <a:pt x="1745728" y="0"/>
                    <a:pt x="1813703" y="67975"/>
                    <a:pt x="1813703" y="151827"/>
                  </a:cubicBezTo>
                  <a:lnTo>
                    <a:pt x="1813703" y="759115"/>
                  </a:lnTo>
                  <a:cubicBezTo>
                    <a:pt x="1813703" y="842967"/>
                    <a:pt x="1745728" y="910942"/>
                    <a:pt x="1661876" y="910942"/>
                  </a:cubicBezTo>
                  <a:lnTo>
                    <a:pt x="151827" y="910942"/>
                  </a:lnTo>
                  <a:cubicBezTo>
                    <a:pt x="67975" y="910942"/>
                    <a:pt x="0" y="842967"/>
                    <a:pt x="0" y="759115"/>
                  </a:cubicBezTo>
                  <a:lnTo>
                    <a:pt x="0" y="151827"/>
                  </a:lnTo>
                  <a:close/>
                </a:path>
              </a:pathLst>
            </a:custGeom>
            <a:noFill/>
            <a:ln w="38100">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5429" tIns="74949" rIns="105429" bIns="74949" numCol="1" spcCol="1270" anchor="ctr" anchorCtr="0">
              <a:noAutofit/>
            </a:bodyPr>
            <a:lstStyle/>
            <a:p>
              <a:pPr lvl="0" algn="ctr" defTabSz="711200">
                <a:lnSpc>
                  <a:spcPct val="90000"/>
                </a:lnSpc>
                <a:spcBef>
                  <a:spcPct val="0"/>
                </a:spcBef>
                <a:spcAft>
                  <a:spcPct val="35000"/>
                </a:spcAft>
              </a:pPr>
              <a:r>
                <a:rPr lang="en-US" sz="1600" b="1" kern="1200" dirty="0">
                  <a:solidFill>
                    <a:schemeClr val="tx1">
                      <a:lumMod val="75000"/>
                      <a:lumOff val="25000"/>
                    </a:schemeClr>
                  </a:solidFill>
                </a:rPr>
                <a:t>Inventory Management</a:t>
              </a:r>
            </a:p>
          </p:txBody>
        </p:sp>
      </p:gr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26522108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Definitions and Terminology</a:t>
            </a: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aphicFrame>
        <p:nvGraphicFramePr>
          <p:cNvPr id="11" name="Content Placeholder 9"/>
          <p:cNvGraphicFramePr>
            <a:graphicFrameLocks/>
          </p:cNvGraphicFramePr>
          <p:nvPr>
            <p:extLst>
              <p:ext uri="{D42A27DB-BD31-4B8C-83A1-F6EECF244321}">
                <p14:modId xmlns:p14="http://schemas.microsoft.com/office/powerpoint/2010/main" val="3717377123"/>
              </p:ext>
            </p:extLst>
          </p:nvPr>
        </p:nvGraphicFramePr>
        <p:xfrm>
          <a:off x="723900" y="1524000"/>
          <a:ext cx="7696200" cy="4395724"/>
        </p:xfrm>
        <a:graphic>
          <a:graphicData uri="http://schemas.openxmlformats.org/drawingml/2006/table">
            <a:tbl>
              <a:tblPr firstRow="1" bandRow="1">
                <a:tableStyleId>{5940675A-B579-460E-94D1-54222C63F5DA}</a:tableStyleId>
              </a:tblPr>
              <a:tblGrid>
                <a:gridCol w="1863291">
                  <a:extLst>
                    <a:ext uri="{9D8B030D-6E8A-4147-A177-3AD203B41FA5}">
                      <a16:colId xmlns:a16="http://schemas.microsoft.com/office/drawing/2014/main" val="20000"/>
                    </a:ext>
                  </a:extLst>
                </a:gridCol>
                <a:gridCol w="5832909">
                  <a:extLst>
                    <a:ext uri="{9D8B030D-6E8A-4147-A177-3AD203B41FA5}">
                      <a16:colId xmlns:a16="http://schemas.microsoft.com/office/drawing/2014/main" val="20001"/>
                    </a:ext>
                  </a:extLst>
                </a:gridCol>
              </a:tblGrid>
              <a:tr h="508000">
                <a:tc>
                  <a:txBody>
                    <a:bodyPr/>
                    <a:lstStyle/>
                    <a:p>
                      <a:pPr>
                        <a:lnSpc>
                          <a:spcPct val="150000"/>
                        </a:lnSpc>
                      </a:pPr>
                      <a:r>
                        <a:rPr lang="en-US" sz="1600" b="1" dirty="0">
                          <a:solidFill>
                            <a:schemeClr val="tx1">
                              <a:lumMod val="75000"/>
                              <a:lumOff val="25000"/>
                            </a:schemeClr>
                          </a:solidFill>
                        </a:rPr>
                        <a:t>Term</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nSpc>
                          <a:spcPct val="150000"/>
                        </a:lnSpc>
                      </a:pPr>
                      <a:r>
                        <a:rPr lang="en-US" sz="1600" b="1" dirty="0">
                          <a:solidFill>
                            <a:schemeClr val="tx1">
                              <a:lumMod val="75000"/>
                              <a:lumOff val="25000"/>
                            </a:schemeClr>
                          </a:solidFill>
                        </a:rPr>
                        <a:t>Definition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508000">
                <a:tc>
                  <a:txBody>
                    <a:bodyPr/>
                    <a:lstStyle/>
                    <a:p>
                      <a:pPr>
                        <a:lnSpc>
                          <a:spcPct val="150000"/>
                        </a:lnSpc>
                      </a:pPr>
                      <a:r>
                        <a:rPr lang="en-US" sz="1600" b="1" dirty="0">
                          <a:solidFill>
                            <a:schemeClr val="accent1"/>
                          </a:solidFill>
                        </a:rPr>
                        <a:t>Transactions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nSpc>
                          <a:spcPct val="150000"/>
                        </a:lnSpc>
                      </a:pPr>
                      <a:r>
                        <a:rPr lang="en-US" sz="1600" dirty="0">
                          <a:solidFill>
                            <a:schemeClr val="tx1">
                              <a:lumMod val="75000"/>
                              <a:lumOff val="25000"/>
                            </a:schemeClr>
                          </a:solidFill>
                        </a:rPr>
                        <a:t>A set of items (Item set)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1"/>
                  </a:ext>
                </a:extLst>
              </a:tr>
              <a:tr h="1320800">
                <a:tc>
                  <a:txBody>
                    <a:bodyPr/>
                    <a:lstStyle/>
                    <a:p>
                      <a:pPr>
                        <a:lnSpc>
                          <a:spcPct val="150000"/>
                        </a:lnSpc>
                      </a:pPr>
                      <a:r>
                        <a:rPr lang="en-US" sz="1600" b="1" kern="1200" dirty="0">
                          <a:solidFill>
                            <a:schemeClr val="accent1"/>
                          </a:solidFill>
                          <a:latin typeface="+mn-lt"/>
                          <a:ea typeface="+mn-ea"/>
                          <a:cs typeface="+mn-cs"/>
                        </a:rPr>
                        <a:t>Support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nSpc>
                          <a:spcPct val="150000"/>
                        </a:lnSpc>
                      </a:pPr>
                      <a:r>
                        <a:rPr lang="en-US" sz="1600" dirty="0">
                          <a:solidFill>
                            <a:schemeClr val="tx1">
                              <a:lumMod val="75000"/>
                              <a:lumOff val="25000"/>
                            </a:schemeClr>
                          </a:solidFill>
                        </a:rPr>
                        <a:t>Ratio of </a:t>
                      </a:r>
                      <a:r>
                        <a:rPr lang="en-US" sz="1600" b="1" dirty="0">
                          <a:solidFill>
                            <a:schemeClr val="tx1">
                              <a:lumMod val="75000"/>
                              <a:lumOff val="25000"/>
                            </a:schemeClr>
                          </a:solidFill>
                        </a:rPr>
                        <a:t>number of times two or more items occur together</a:t>
                      </a:r>
                      <a:r>
                        <a:rPr lang="en-US" sz="1600" dirty="0">
                          <a:solidFill>
                            <a:schemeClr val="tx1">
                              <a:lumMod val="75000"/>
                              <a:lumOff val="25000"/>
                            </a:schemeClr>
                          </a:solidFill>
                        </a:rPr>
                        <a:t> to </a:t>
                      </a:r>
                      <a:r>
                        <a:rPr lang="en-US" sz="1600" b="1" dirty="0">
                          <a:solidFill>
                            <a:schemeClr val="tx1">
                              <a:lumMod val="75000"/>
                              <a:lumOff val="25000"/>
                            </a:schemeClr>
                          </a:solidFill>
                        </a:rPr>
                        <a:t>the total number of transactions</a:t>
                      </a:r>
                    </a:p>
                    <a:p>
                      <a:pPr>
                        <a:lnSpc>
                          <a:spcPct val="150000"/>
                        </a:lnSpc>
                      </a:pPr>
                      <a:r>
                        <a:rPr lang="en-US" sz="1600" dirty="0">
                          <a:solidFill>
                            <a:schemeClr val="tx1">
                              <a:lumMod val="75000"/>
                              <a:lumOff val="25000"/>
                            </a:schemeClr>
                          </a:solidFill>
                        </a:rPr>
                        <a:t>Support can be thought of as  P(A and B)</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2"/>
                  </a:ext>
                </a:extLst>
              </a:tr>
              <a:tr h="91440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1" kern="1200" dirty="0">
                          <a:solidFill>
                            <a:schemeClr val="accent1"/>
                          </a:solidFill>
                          <a:latin typeface="+mn-lt"/>
                          <a:ea typeface="+mn-ea"/>
                          <a:cs typeface="+mn-cs"/>
                        </a:rPr>
                        <a:t>Confidence</a:t>
                      </a:r>
                    </a:p>
                    <a:p>
                      <a:pPr>
                        <a:lnSpc>
                          <a:spcPct val="150000"/>
                        </a:lnSpc>
                      </a:pPr>
                      <a:endParaRPr lang="en-US" sz="1600" b="1" kern="1200" dirty="0">
                        <a:solidFill>
                          <a:schemeClr val="accent1"/>
                        </a:solidFill>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nSpc>
                          <a:spcPct val="150000"/>
                        </a:lnSpc>
                      </a:pPr>
                      <a:r>
                        <a:rPr lang="en-US" sz="1600" b="0" dirty="0">
                          <a:solidFill>
                            <a:schemeClr val="tx1">
                              <a:lumMod val="75000"/>
                              <a:lumOff val="25000"/>
                            </a:schemeClr>
                          </a:solidFill>
                        </a:rPr>
                        <a:t>Conditional probability that </a:t>
                      </a:r>
                      <a:r>
                        <a:rPr lang="en-US" sz="1600" b="1" dirty="0">
                          <a:solidFill>
                            <a:schemeClr val="tx1">
                              <a:lumMod val="75000"/>
                              <a:lumOff val="25000"/>
                            </a:schemeClr>
                          </a:solidFill>
                        </a:rPr>
                        <a:t>a randomly  selected transaction will include Item B given Item A</a:t>
                      </a:r>
                    </a:p>
                    <a:p>
                      <a:pPr>
                        <a:lnSpc>
                          <a:spcPct val="150000"/>
                        </a:lnSpc>
                      </a:pPr>
                      <a:r>
                        <a:rPr lang="en-US" sz="1600" b="1" dirty="0">
                          <a:solidFill>
                            <a:schemeClr val="tx1">
                              <a:lumMod val="75000"/>
                              <a:lumOff val="25000"/>
                            </a:schemeClr>
                          </a:solidFill>
                        </a:rPr>
                        <a:t>P(B|A) </a:t>
                      </a:r>
                      <a:r>
                        <a:rPr lang="en-US" sz="1600" b="0" dirty="0">
                          <a:solidFill>
                            <a:schemeClr val="tx1">
                              <a:lumMod val="75000"/>
                              <a:lumOff val="25000"/>
                            </a:schemeClr>
                          </a:solidFill>
                        </a:rPr>
                        <a:t>(written</a:t>
                      </a:r>
                      <a:r>
                        <a:rPr lang="en-US" sz="1600" b="0" baseline="0" dirty="0">
                          <a:solidFill>
                            <a:schemeClr val="tx1">
                              <a:lumMod val="75000"/>
                              <a:lumOff val="25000"/>
                            </a:schemeClr>
                          </a:solidFill>
                        </a:rPr>
                        <a:t> as A =&gt; B)</a:t>
                      </a:r>
                      <a:endParaRPr lang="en-US" sz="1600" b="1" dirty="0">
                        <a:solidFill>
                          <a:schemeClr val="tx1">
                            <a:lumMod val="75000"/>
                            <a:lumOff val="25000"/>
                          </a:schemeClr>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3"/>
                  </a:ext>
                </a:extLst>
              </a:tr>
              <a:tr h="914400">
                <a:tc>
                  <a:txBody>
                    <a:bodyPr/>
                    <a:lstStyle/>
                    <a:p>
                      <a:pPr>
                        <a:lnSpc>
                          <a:spcPct val="150000"/>
                        </a:lnSpc>
                      </a:pPr>
                      <a:r>
                        <a:rPr lang="en-US" sz="1600" b="1" kern="1200" dirty="0">
                          <a:solidFill>
                            <a:schemeClr val="accent1"/>
                          </a:solidFill>
                          <a:latin typeface="+mn-lt"/>
                          <a:ea typeface="+mn-ea"/>
                          <a:cs typeface="+mn-cs"/>
                        </a:rPr>
                        <a:t>Lift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nSpc>
                          <a:spcPct val="150000"/>
                        </a:lnSpc>
                      </a:pPr>
                      <a:r>
                        <a:rPr lang="en-US" sz="1600" dirty="0">
                          <a:solidFill>
                            <a:schemeClr val="tx1">
                              <a:lumMod val="75000"/>
                              <a:lumOff val="25000"/>
                            </a:schemeClr>
                          </a:solidFill>
                        </a:rPr>
                        <a:t>Ratio of the </a:t>
                      </a:r>
                      <a:r>
                        <a:rPr lang="en-US" sz="1600" b="1" dirty="0">
                          <a:solidFill>
                            <a:schemeClr val="tx1">
                              <a:lumMod val="75000"/>
                              <a:lumOff val="25000"/>
                            </a:schemeClr>
                          </a:solidFill>
                        </a:rPr>
                        <a:t>probability of Items A and B occurring together (Joint probability)</a:t>
                      </a:r>
                      <a:r>
                        <a:rPr lang="en-US" sz="1600" dirty="0">
                          <a:solidFill>
                            <a:schemeClr val="tx1">
                              <a:lumMod val="75000"/>
                              <a:lumOff val="25000"/>
                            </a:schemeClr>
                          </a:solidFill>
                        </a:rPr>
                        <a:t> to </a:t>
                      </a:r>
                      <a:r>
                        <a:rPr lang="en-US" sz="1600" b="1" dirty="0">
                          <a:solidFill>
                            <a:schemeClr val="tx1">
                              <a:lumMod val="75000"/>
                              <a:lumOff val="25000"/>
                            </a:schemeClr>
                          </a:solidFill>
                        </a:rPr>
                        <a:t>the</a:t>
                      </a:r>
                      <a:r>
                        <a:rPr lang="en-US" sz="1600" b="1" baseline="0" dirty="0">
                          <a:solidFill>
                            <a:schemeClr val="tx1">
                              <a:lumMod val="75000"/>
                              <a:lumOff val="25000"/>
                            </a:schemeClr>
                          </a:solidFill>
                        </a:rPr>
                        <a:t> </a:t>
                      </a:r>
                      <a:r>
                        <a:rPr lang="en-US" sz="1600" b="1" dirty="0">
                          <a:solidFill>
                            <a:schemeClr val="tx1">
                              <a:lumMod val="75000"/>
                              <a:lumOff val="25000"/>
                            </a:schemeClr>
                          </a:solidFill>
                        </a:rPr>
                        <a:t>product of P(A) and P(B)</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18647571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116632"/>
            <a:ext cx="8229600" cy="810805"/>
          </a:xfrm>
        </p:spPr>
        <p:txBody>
          <a:bodyPr/>
          <a:lstStyle/>
          <a:p>
            <a:r>
              <a:rPr lang="en-US" sz="3200" b="1" dirty="0">
                <a:solidFill>
                  <a:schemeClr val="accent1"/>
                </a:solidFill>
                <a:latin typeface="+mj-lt"/>
              </a:rPr>
              <a:t>Rule Evaluation – Support </a:t>
            </a:r>
          </a:p>
        </p:txBody>
      </p:sp>
      <p:grpSp>
        <p:nvGrpSpPr>
          <p:cNvPr id="3" name="Group 15"/>
          <p:cNvGrpSpPr/>
          <p:nvPr/>
        </p:nvGrpSpPr>
        <p:grpSpPr>
          <a:xfrm>
            <a:off x="1991225" y="90872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aphicFrame>
        <p:nvGraphicFramePr>
          <p:cNvPr id="24" name="Group 5"/>
          <p:cNvGraphicFramePr>
            <a:graphicFrameLocks/>
          </p:cNvGraphicFramePr>
          <p:nvPr>
            <p:extLst>
              <p:ext uri="{D42A27DB-BD31-4B8C-83A1-F6EECF244321}">
                <p14:modId xmlns:p14="http://schemas.microsoft.com/office/powerpoint/2010/main" val="3338853652"/>
              </p:ext>
            </p:extLst>
          </p:nvPr>
        </p:nvGraphicFramePr>
        <p:xfrm>
          <a:off x="1115616" y="1196752"/>
          <a:ext cx="7277100" cy="2072958"/>
        </p:xfrm>
        <a:graphic>
          <a:graphicData uri="http://schemas.openxmlformats.org/drawingml/2006/table">
            <a:tbl>
              <a:tblPr/>
              <a:tblGrid>
                <a:gridCol w="1723524">
                  <a:extLst>
                    <a:ext uri="{9D8B030D-6E8A-4147-A177-3AD203B41FA5}">
                      <a16:colId xmlns:a16="http://schemas.microsoft.com/office/drawing/2014/main" val="20000"/>
                    </a:ext>
                  </a:extLst>
                </a:gridCol>
                <a:gridCol w="1687883">
                  <a:extLst>
                    <a:ext uri="{9D8B030D-6E8A-4147-A177-3AD203B41FA5}">
                      <a16:colId xmlns:a16="http://schemas.microsoft.com/office/drawing/2014/main" val="20001"/>
                    </a:ext>
                  </a:extLst>
                </a:gridCol>
                <a:gridCol w="1687883">
                  <a:extLst>
                    <a:ext uri="{9D8B030D-6E8A-4147-A177-3AD203B41FA5}">
                      <a16:colId xmlns:a16="http://schemas.microsoft.com/office/drawing/2014/main" val="20002"/>
                    </a:ext>
                  </a:extLst>
                </a:gridCol>
                <a:gridCol w="1687883">
                  <a:extLst>
                    <a:ext uri="{9D8B030D-6E8A-4147-A177-3AD203B41FA5}">
                      <a16:colId xmlns:a16="http://schemas.microsoft.com/office/drawing/2014/main" val="20003"/>
                    </a:ext>
                  </a:extLst>
                </a:gridCol>
                <a:gridCol w="489927">
                  <a:extLst>
                    <a:ext uri="{9D8B030D-6E8A-4147-A177-3AD203B41FA5}">
                      <a16:colId xmlns:a16="http://schemas.microsoft.com/office/drawing/2014/main" val="20004"/>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Transaction No.</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1</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2</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3</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100</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Diaper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Chocolate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3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101</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Milk</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Chocolate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Shampoo</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102</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Wine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Vodka</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3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103</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Cheese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Diaper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104</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Ice Cream</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Diaper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6</a:t>
            </a:fld>
            <a:endParaRPr lang="en-US" dirty="0"/>
          </a:p>
        </p:txBody>
      </p:sp>
      <p:sp>
        <p:nvSpPr>
          <p:cNvPr id="20" name="Rectangle 19"/>
          <p:cNvSpPr/>
          <p:nvPr/>
        </p:nvSpPr>
        <p:spPr>
          <a:xfrm>
            <a:off x="1144508" y="3779748"/>
            <a:ext cx="2491388" cy="338554"/>
          </a:xfrm>
          <a:prstGeom prst="rect">
            <a:avLst/>
          </a:prstGeom>
        </p:spPr>
        <p:txBody>
          <a:bodyPr wrap="none">
            <a:spAutoFit/>
          </a:bodyPr>
          <a:lstStyle/>
          <a:p>
            <a:r>
              <a:rPr lang="en-US" sz="1600" dirty="0">
                <a:solidFill>
                  <a:schemeClr val="tx1">
                    <a:lumMod val="75000"/>
                    <a:lumOff val="25000"/>
                  </a:schemeClr>
                </a:solidFill>
              </a:rPr>
              <a:t>Support of {Diaper, Beer} </a:t>
            </a:r>
            <a:endParaRPr lang="en-IN" sz="1600" dirty="0"/>
          </a:p>
        </p:txBody>
      </p:sp>
      <p:grpSp>
        <p:nvGrpSpPr>
          <p:cNvPr id="25" name="Group 24"/>
          <p:cNvGrpSpPr/>
          <p:nvPr/>
        </p:nvGrpSpPr>
        <p:grpSpPr>
          <a:xfrm>
            <a:off x="2339752" y="3356992"/>
            <a:ext cx="1296144" cy="504056"/>
            <a:chOff x="1835696" y="3356992"/>
            <a:chExt cx="1296144" cy="504056"/>
          </a:xfrm>
        </p:grpSpPr>
        <p:sp>
          <p:nvSpPr>
            <p:cNvPr id="21" name="TextBox 20"/>
            <p:cNvSpPr txBox="1"/>
            <p:nvPr/>
          </p:nvSpPr>
          <p:spPr>
            <a:xfrm>
              <a:off x="1835696" y="3356992"/>
              <a:ext cx="1296144" cy="338554"/>
            </a:xfrm>
            <a:prstGeom prst="rect">
              <a:avLst/>
            </a:prstGeom>
            <a:noFill/>
          </p:spPr>
          <p:txBody>
            <a:bodyPr wrap="square" rtlCol="0">
              <a:spAutoFit/>
            </a:bodyPr>
            <a:lstStyle/>
            <a:p>
              <a:r>
                <a:rPr lang="en-IN" sz="1600" b="1" dirty="0"/>
                <a:t>  A         B</a:t>
              </a:r>
            </a:p>
          </p:txBody>
        </p:sp>
        <p:sp>
          <p:nvSpPr>
            <p:cNvPr id="22" name="Down Arrow 21"/>
            <p:cNvSpPr/>
            <p:nvPr/>
          </p:nvSpPr>
          <p:spPr>
            <a:xfrm>
              <a:off x="2051720" y="3717032"/>
              <a:ext cx="72008" cy="144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Down Arrow 22"/>
            <p:cNvSpPr/>
            <p:nvPr/>
          </p:nvSpPr>
          <p:spPr>
            <a:xfrm>
              <a:off x="2699792" y="3717032"/>
              <a:ext cx="72008" cy="144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16" name="Rectangle 15">
            <a:extLst>
              <a:ext uri="{FF2B5EF4-FFF2-40B4-BE49-F238E27FC236}">
                <a16:creationId xmlns:a16="http://schemas.microsoft.com/office/drawing/2014/main" id="{49E641B0-3B45-4CF5-B9F9-E0681ABE1904}"/>
              </a:ext>
            </a:extLst>
          </p:cNvPr>
          <p:cNvSpPr/>
          <p:nvPr/>
        </p:nvSpPr>
        <p:spPr>
          <a:xfrm>
            <a:off x="1547664" y="5229200"/>
            <a:ext cx="5040560" cy="720080"/>
          </a:xfrm>
          <a:prstGeom prst="rect">
            <a:avLst/>
          </a:prstGeom>
          <a:solidFill>
            <a:srgbClr val="F7FBEF"/>
          </a:solidFill>
          <a:ln w="3175" cap="flat" cmpd="sng" algn="ctr">
            <a:solidFill>
              <a:schemeClr val="accent2"/>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solidFill>
                  <a:schemeClr val="tx1">
                    <a:lumMod val="75000"/>
                    <a:lumOff val="25000"/>
                  </a:schemeClr>
                </a:solidFill>
              </a:rPr>
              <a:t>Support of {Diaper, Beer} is 3/5</a:t>
            </a:r>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554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5539" name="Picture 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259632" y="4293096"/>
            <a:ext cx="6466670" cy="504056"/>
          </a:xfrm>
          <a:prstGeom prst="rect">
            <a:avLst/>
          </a:prstGeom>
          <a:noFill/>
        </p:spPr>
      </p:pic>
      <p:sp>
        <p:nvSpPr>
          <p:cNvPr id="65541" name="Rectangle 5"/>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240699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116632"/>
            <a:ext cx="8229600" cy="810805"/>
          </a:xfrm>
        </p:spPr>
        <p:txBody>
          <a:bodyPr/>
          <a:lstStyle/>
          <a:p>
            <a:r>
              <a:rPr lang="en-US" sz="3200" b="1" dirty="0">
                <a:solidFill>
                  <a:schemeClr val="accent1"/>
                </a:solidFill>
                <a:latin typeface="+mj-lt"/>
              </a:rPr>
              <a:t>Rule Evaluation – Confidence</a:t>
            </a:r>
          </a:p>
        </p:txBody>
      </p:sp>
      <p:grpSp>
        <p:nvGrpSpPr>
          <p:cNvPr id="3" name="Group 15"/>
          <p:cNvGrpSpPr/>
          <p:nvPr/>
        </p:nvGrpSpPr>
        <p:grpSpPr>
          <a:xfrm>
            <a:off x="1991225" y="980728"/>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aphicFrame>
        <p:nvGraphicFramePr>
          <p:cNvPr id="24" name="Group 5"/>
          <p:cNvGraphicFramePr>
            <a:graphicFrameLocks/>
          </p:cNvGraphicFramePr>
          <p:nvPr>
            <p:extLst>
              <p:ext uri="{D42A27DB-BD31-4B8C-83A1-F6EECF244321}">
                <p14:modId xmlns:p14="http://schemas.microsoft.com/office/powerpoint/2010/main" val="1115600268"/>
              </p:ext>
            </p:extLst>
          </p:nvPr>
        </p:nvGraphicFramePr>
        <p:xfrm>
          <a:off x="899592" y="1268760"/>
          <a:ext cx="7277100" cy="2072958"/>
        </p:xfrm>
        <a:graphic>
          <a:graphicData uri="http://schemas.openxmlformats.org/drawingml/2006/table">
            <a:tbl>
              <a:tblPr/>
              <a:tblGrid>
                <a:gridCol w="1723524">
                  <a:extLst>
                    <a:ext uri="{9D8B030D-6E8A-4147-A177-3AD203B41FA5}">
                      <a16:colId xmlns:a16="http://schemas.microsoft.com/office/drawing/2014/main" val="20000"/>
                    </a:ext>
                  </a:extLst>
                </a:gridCol>
                <a:gridCol w="1687883">
                  <a:extLst>
                    <a:ext uri="{9D8B030D-6E8A-4147-A177-3AD203B41FA5}">
                      <a16:colId xmlns:a16="http://schemas.microsoft.com/office/drawing/2014/main" val="20001"/>
                    </a:ext>
                  </a:extLst>
                </a:gridCol>
                <a:gridCol w="1687883">
                  <a:extLst>
                    <a:ext uri="{9D8B030D-6E8A-4147-A177-3AD203B41FA5}">
                      <a16:colId xmlns:a16="http://schemas.microsoft.com/office/drawing/2014/main" val="20002"/>
                    </a:ext>
                  </a:extLst>
                </a:gridCol>
                <a:gridCol w="1687883">
                  <a:extLst>
                    <a:ext uri="{9D8B030D-6E8A-4147-A177-3AD203B41FA5}">
                      <a16:colId xmlns:a16="http://schemas.microsoft.com/office/drawing/2014/main" val="20003"/>
                    </a:ext>
                  </a:extLst>
                </a:gridCol>
                <a:gridCol w="489927">
                  <a:extLst>
                    <a:ext uri="{9D8B030D-6E8A-4147-A177-3AD203B41FA5}">
                      <a16:colId xmlns:a16="http://schemas.microsoft.com/office/drawing/2014/main" val="20004"/>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Transaction No.</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1</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2</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3</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100</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Diaper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Chocolate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3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101</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Milk</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Chocolate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Shampoo</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102</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Wine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Vodka</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3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103</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Cheese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Diaper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104</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Ice Cream</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Diaper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7</a:t>
            </a:fld>
            <a:endParaRPr lang="en-US"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2051" name="Rectangle 3"/>
          <p:cNvSpPr>
            <a:spLocks noChangeArrowheads="1"/>
          </p:cNvSpPr>
          <p:nvPr/>
        </p:nvSpPr>
        <p:spPr bwMode="auto">
          <a:xfrm>
            <a:off x="0" y="866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Rectangle 13">
            <a:extLst>
              <a:ext uri="{FF2B5EF4-FFF2-40B4-BE49-F238E27FC236}">
                <a16:creationId xmlns:a16="http://schemas.microsoft.com/office/drawing/2014/main" id="{49E641B0-3B45-4CF5-B9F9-E0681ABE1904}"/>
              </a:ext>
            </a:extLst>
          </p:cNvPr>
          <p:cNvSpPr/>
          <p:nvPr/>
        </p:nvSpPr>
        <p:spPr>
          <a:xfrm>
            <a:off x="683568" y="4509120"/>
            <a:ext cx="7776864" cy="2016224"/>
          </a:xfrm>
          <a:prstGeom prst="rect">
            <a:avLst/>
          </a:prstGeom>
          <a:solidFill>
            <a:srgbClr val="F7FBEF"/>
          </a:solidFill>
          <a:ln w="3175" cap="flat" cmpd="sng" algn="ctr">
            <a:solidFill>
              <a:schemeClr val="accent2"/>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b="1" dirty="0">
              <a:solidFill>
                <a:schemeClr val="tx1">
                  <a:lumMod val="75000"/>
                  <a:lumOff val="25000"/>
                </a:schemeClr>
              </a:solidFill>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52" name="Picture 4"/>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827584" y="4797152"/>
            <a:ext cx="7575812" cy="1512168"/>
          </a:xfrm>
          <a:prstGeom prst="rect">
            <a:avLst/>
          </a:prstGeom>
          <a:noFill/>
        </p:spPr>
      </p:pic>
      <p:sp>
        <p:nvSpPr>
          <p:cNvPr id="2054" name="Rectangle 6"/>
          <p:cNvSpPr>
            <a:spLocks noChangeArrowheads="1"/>
          </p:cNvSpPr>
          <p:nvPr/>
        </p:nvSpPr>
        <p:spPr bwMode="auto">
          <a:xfrm>
            <a:off x="0" y="1419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73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7347" name="Rectangle 3"/>
          <p:cNvSpPr>
            <a:spLocks noChangeArrowheads="1"/>
          </p:cNvSpPr>
          <p:nvPr/>
        </p:nvSpPr>
        <p:spPr bwMode="auto">
          <a:xfrm>
            <a:off x="0" y="866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734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7348" name="Picture 4"/>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826678" y="3572790"/>
            <a:ext cx="7417730" cy="648298"/>
          </a:xfrm>
          <a:prstGeom prst="rect">
            <a:avLst/>
          </a:prstGeom>
          <a:noFill/>
        </p:spPr>
      </p:pic>
      <p:sp>
        <p:nvSpPr>
          <p:cNvPr id="57350" name="Rectangle 6"/>
          <p:cNvSpPr>
            <a:spLocks noChangeArrowheads="1"/>
          </p:cNvSpPr>
          <p:nvPr/>
        </p:nvSpPr>
        <p:spPr bwMode="auto">
          <a:xfrm>
            <a:off x="0" y="866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592740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116632"/>
            <a:ext cx="8229600" cy="810805"/>
          </a:xfrm>
        </p:spPr>
        <p:txBody>
          <a:bodyPr/>
          <a:lstStyle/>
          <a:p>
            <a:r>
              <a:rPr lang="en-US" sz="3200" b="1" dirty="0">
                <a:solidFill>
                  <a:schemeClr val="accent1"/>
                </a:solidFill>
                <a:latin typeface="+mj-lt"/>
              </a:rPr>
              <a:t>Rule Evaluation – Lift</a:t>
            </a:r>
          </a:p>
        </p:txBody>
      </p:sp>
      <p:grpSp>
        <p:nvGrpSpPr>
          <p:cNvPr id="3" name="Group 15"/>
          <p:cNvGrpSpPr/>
          <p:nvPr/>
        </p:nvGrpSpPr>
        <p:grpSpPr>
          <a:xfrm>
            <a:off x="1991225" y="90872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aphicFrame>
        <p:nvGraphicFramePr>
          <p:cNvPr id="24" name="Group 5"/>
          <p:cNvGraphicFramePr>
            <a:graphicFrameLocks/>
          </p:cNvGraphicFramePr>
          <p:nvPr>
            <p:extLst>
              <p:ext uri="{D42A27DB-BD31-4B8C-83A1-F6EECF244321}">
                <p14:modId xmlns:p14="http://schemas.microsoft.com/office/powerpoint/2010/main" val="318356651"/>
              </p:ext>
            </p:extLst>
          </p:nvPr>
        </p:nvGraphicFramePr>
        <p:xfrm>
          <a:off x="1043608" y="1196752"/>
          <a:ext cx="7277100" cy="2072958"/>
        </p:xfrm>
        <a:graphic>
          <a:graphicData uri="http://schemas.openxmlformats.org/drawingml/2006/table">
            <a:tbl>
              <a:tblPr/>
              <a:tblGrid>
                <a:gridCol w="1723524">
                  <a:extLst>
                    <a:ext uri="{9D8B030D-6E8A-4147-A177-3AD203B41FA5}">
                      <a16:colId xmlns:a16="http://schemas.microsoft.com/office/drawing/2014/main" val="20000"/>
                    </a:ext>
                  </a:extLst>
                </a:gridCol>
                <a:gridCol w="1388394">
                  <a:extLst>
                    <a:ext uri="{9D8B030D-6E8A-4147-A177-3AD203B41FA5}">
                      <a16:colId xmlns:a16="http://schemas.microsoft.com/office/drawing/2014/main" val="20001"/>
                    </a:ext>
                  </a:extLst>
                </a:gridCol>
                <a:gridCol w="1388394">
                  <a:extLst>
                    <a:ext uri="{9D8B030D-6E8A-4147-A177-3AD203B41FA5}">
                      <a16:colId xmlns:a16="http://schemas.microsoft.com/office/drawing/2014/main" val="20002"/>
                    </a:ext>
                  </a:extLst>
                </a:gridCol>
                <a:gridCol w="1388394">
                  <a:extLst>
                    <a:ext uri="{9D8B030D-6E8A-4147-A177-3AD203B41FA5}">
                      <a16:colId xmlns:a16="http://schemas.microsoft.com/office/drawing/2014/main" val="20003"/>
                    </a:ext>
                  </a:extLst>
                </a:gridCol>
                <a:gridCol w="1388394">
                  <a:extLst>
                    <a:ext uri="{9D8B030D-6E8A-4147-A177-3AD203B41FA5}">
                      <a16:colId xmlns:a16="http://schemas.microsoft.com/office/drawing/2014/main" val="20004"/>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Transaction No.</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1</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2</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3</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4</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100</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kern="1200" cap="none" normalizeH="0" baseline="0" dirty="0">
                          <a:ln>
                            <a:noFill/>
                          </a:ln>
                          <a:solidFill>
                            <a:schemeClr val="tx1">
                              <a:lumMod val="75000"/>
                              <a:lumOff val="25000"/>
                            </a:schemeClr>
                          </a:solidFill>
                          <a:effectLst/>
                          <a:latin typeface="+mn-lt"/>
                          <a:ea typeface="宋体" pitchFamily="2" charset="-122"/>
                          <a:cs typeface="+mn-cs"/>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Diaper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Chocolate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3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101</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Milk</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Chocolate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Shampoo</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102</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Milk</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Vodka</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Chocolate</a:t>
                      </a:r>
                      <a:endParaRPr kumimoji="0" lang="zh-CN" altLang="en-US" sz="1600" b="1"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3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103</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kern="1200" cap="none" normalizeH="0" baseline="0" dirty="0">
                          <a:ln>
                            <a:noFill/>
                          </a:ln>
                          <a:solidFill>
                            <a:schemeClr val="tx1">
                              <a:lumMod val="75000"/>
                              <a:lumOff val="25000"/>
                            </a:schemeClr>
                          </a:solidFill>
                          <a:effectLst/>
                          <a:latin typeface="+mn-lt"/>
                          <a:ea typeface="宋体" pitchFamily="2" charset="-122"/>
                          <a:cs typeface="+mn-cs"/>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Milk</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kern="1200" cap="none" normalizeH="0" baseline="0" dirty="0">
                          <a:ln>
                            <a:noFill/>
                          </a:ln>
                          <a:solidFill>
                            <a:schemeClr val="tx1">
                              <a:lumMod val="75000"/>
                              <a:lumOff val="25000"/>
                            </a:schemeClr>
                          </a:solidFill>
                          <a:effectLst/>
                          <a:latin typeface="+mn-lt"/>
                          <a:ea typeface="宋体" pitchFamily="2" charset="-122"/>
                          <a:cs typeface="+mn-cs"/>
                        </a:rPr>
                        <a:t>Diaper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Chocolate</a:t>
                      </a:r>
                      <a:endParaRPr kumimoji="0" lang="zh-CN" altLang="en-US" sz="1600" b="1"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104</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Milk</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kern="1200" cap="none" normalizeH="0" baseline="0" dirty="0">
                          <a:ln>
                            <a:noFill/>
                          </a:ln>
                          <a:solidFill>
                            <a:schemeClr val="tx1">
                              <a:lumMod val="75000"/>
                              <a:lumOff val="25000"/>
                            </a:schemeClr>
                          </a:solidFill>
                          <a:effectLst/>
                          <a:latin typeface="+mn-lt"/>
                          <a:ea typeface="宋体" pitchFamily="2" charset="-122"/>
                          <a:cs typeface="+mn-cs"/>
                        </a:rPr>
                        <a:t>Diaper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kern="1200" cap="none" normalizeH="0" baseline="0" dirty="0">
                          <a:ln>
                            <a:noFill/>
                          </a:ln>
                          <a:solidFill>
                            <a:schemeClr val="tx1">
                              <a:lumMod val="75000"/>
                              <a:lumOff val="25000"/>
                            </a:schemeClr>
                          </a:solidFill>
                          <a:effectLst/>
                          <a:latin typeface="+mn-lt"/>
                          <a:ea typeface="宋体" pitchFamily="2" charset="-122"/>
                          <a:cs typeface="+mn-cs"/>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8</a:t>
            </a:fld>
            <a:endParaRPr lang="en-US" dirty="0"/>
          </a:p>
        </p:txBody>
      </p:sp>
      <p:sp>
        <p:nvSpPr>
          <p:cNvPr id="1024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401" name="Picture 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619672" y="3844280"/>
            <a:ext cx="2990850" cy="304800"/>
          </a:xfrm>
          <a:prstGeom prst="rect">
            <a:avLst/>
          </a:prstGeom>
          <a:noFill/>
        </p:spPr>
      </p:pic>
      <p:sp>
        <p:nvSpPr>
          <p:cNvPr id="102403" name="Rectangle 3"/>
          <p:cNvSpPr>
            <a:spLocks noChangeArrowheads="1"/>
          </p:cNvSpPr>
          <p:nvPr/>
        </p:nvSpPr>
        <p:spPr bwMode="auto">
          <a:xfrm>
            <a:off x="0" y="762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20" name="Group 19"/>
          <p:cNvGrpSpPr/>
          <p:nvPr/>
        </p:nvGrpSpPr>
        <p:grpSpPr>
          <a:xfrm>
            <a:off x="2915816" y="3356992"/>
            <a:ext cx="1800200" cy="504056"/>
            <a:chOff x="1835696" y="3356992"/>
            <a:chExt cx="1296144" cy="504056"/>
          </a:xfrm>
        </p:grpSpPr>
        <p:sp>
          <p:nvSpPr>
            <p:cNvPr id="22" name="TextBox 21"/>
            <p:cNvSpPr txBox="1"/>
            <p:nvPr/>
          </p:nvSpPr>
          <p:spPr>
            <a:xfrm>
              <a:off x="1835696" y="3356992"/>
              <a:ext cx="1296144" cy="338554"/>
            </a:xfrm>
            <a:prstGeom prst="rect">
              <a:avLst/>
            </a:prstGeom>
            <a:noFill/>
          </p:spPr>
          <p:txBody>
            <a:bodyPr wrap="square" rtlCol="0">
              <a:spAutoFit/>
            </a:bodyPr>
            <a:lstStyle/>
            <a:p>
              <a:r>
                <a:rPr lang="en-IN" sz="1600" b="1" dirty="0"/>
                <a:t>  A                  B</a:t>
              </a:r>
            </a:p>
          </p:txBody>
        </p:sp>
        <p:sp>
          <p:nvSpPr>
            <p:cNvPr id="23" name="Down Arrow 22"/>
            <p:cNvSpPr/>
            <p:nvPr/>
          </p:nvSpPr>
          <p:spPr>
            <a:xfrm>
              <a:off x="1991233" y="3717032"/>
              <a:ext cx="72008" cy="144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Down Arrow 24"/>
            <p:cNvSpPr/>
            <p:nvPr/>
          </p:nvSpPr>
          <p:spPr>
            <a:xfrm>
              <a:off x="2820765" y="3717032"/>
              <a:ext cx="72008" cy="144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24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102406" name="Rectangle 6"/>
          <p:cNvSpPr>
            <a:spLocks noChangeArrowheads="1"/>
          </p:cNvSpPr>
          <p:nvPr/>
        </p:nvSpPr>
        <p:spPr bwMode="auto">
          <a:xfrm>
            <a:off x="0" y="150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25">
            <a:extLst>
              <a:ext uri="{FF2B5EF4-FFF2-40B4-BE49-F238E27FC236}">
                <a16:creationId xmlns:a16="http://schemas.microsoft.com/office/drawing/2014/main" id="{49E641B0-3B45-4CF5-B9F9-E0681ABE1904}"/>
              </a:ext>
            </a:extLst>
          </p:cNvPr>
          <p:cNvSpPr/>
          <p:nvPr/>
        </p:nvSpPr>
        <p:spPr>
          <a:xfrm>
            <a:off x="1907704" y="5445224"/>
            <a:ext cx="5760640" cy="1152128"/>
          </a:xfrm>
          <a:prstGeom prst="rect">
            <a:avLst/>
          </a:prstGeom>
          <a:solidFill>
            <a:srgbClr val="F7FBEF"/>
          </a:solidFill>
          <a:ln w="3175" cap="flat" cmpd="sng" algn="ctr">
            <a:solidFill>
              <a:schemeClr val="accent2"/>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solidFill>
                  <a:schemeClr val="tx1">
                    <a:lumMod val="75000"/>
                    <a:lumOff val="25000"/>
                  </a:schemeClr>
                </a:solidFill>
              </a:rPr>
              <a:t>Lift &lt; 1 indicates Chocolate is  decreasing the chance of Milk purchase </a:t>
            </a:r>
          </a:p>
          <a:p>
            <a:pPr algn="ctr"/>
            <a:r>
              <a:rPr lang="en-US" sz="1600" b="1" dirty="0">
                <a:solidFill>
                  <a:schemeClr val="tx1">
                    <a:lumMod val="75000"/>
                    <a:lumOff val="25000"/>
                  </a:schemeClr>
                </a:solidFill>
              </a:rPr>
              <a:t> </a:t>
            </a:r>
          </a:p>
        </p:txBody>
      </p:sp>
      <p:sp>
        <p:nvSpPr>
          <p:cNvPr id="10240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407" name="Picture 7"/>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187624" y="4221088"/>
            <a:ext cx="4000500" cy="1047750"/>
          </a:xfrm>
          <a:prstGeom prst="rect">
            <a:avLst/>
          </a:prstGeom>
          <a:noFill/>
        </p:spPr>
      </p:pic>
      <p:sp>
        <p:nvSpPr>
          <p:cNvPr id="102409" name="Rectangle 9"/>
          <p:cNvSpPr>
            <a:spLocks noChangeArrowheads="1"/>
          </p:cNvSpPr>
          <p:nvPr/>
        </p:nvSpPr>
        <p:spPr bwMode="auto">
          <a:xfrm>
            <a:off x="0" y="150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609386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sz="3200" b="1" dirty="0">
                <a:solidFill>
                  <a:schemeClr val="accent1"/>
                </a:solidFill>
                <a:latin typeface="+mj-lt"/>
              </a:rPr>
              <a:t>Case Study </a:t>
            </a:r>
            <a:r>
              <a:rPr lang="en-US" sz="3200" b="1" dirty="0">
                <a:solidFill>
                  <a:schemeClr val="accent1"/>
                </a:solidFill>
                <a:latin typeface="+mj-lt"/>
              </a:rPr>
              <a:t>–</a:t>
            </a:r>
            <a:r>
              <a:rPr sz="3200" b="1" dirty="0">
                <a:solidFill>
                  <a:schemeClr val="accent1"/>
                </a:solidFill>
                <a:latin typeface="+mj-lt"/>
              </a:rPr>
              <a:t> </a:t>
            </a:r>
            <a:r>
              <a:rPr lang="en-US" sz="3200" b="1" dirty="0">
                <a:solidFill>
                  <a:schemeClr val="accent1"/>
                </a:solidFill>
                <a:latin typeface="+mj-lt"/>
              </a:rPr>
              <a:t>Online Retail Data</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Diagram 4"/>
          <p:cNvGraphicFramePr/>
          <p:nvPr>
            <p:extLst>
              <p:ext uri="{D42A27DB-BD31-4B8C-83A1-F6EECF244321}">
                <p14:modId xmlns:p14="http://schemas.microsoft.com/office/powerpoint/2010/main" val="2358903331"/>
              </p:ext>
            </p:extLst>
          </p:nvPr>
        </p:nvGraphicFramePr>
        <p:xfrm>
          <a:off x="1246909" y="1627280"/>
          <a:ext cx="6650182" cy="44334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4191000" y="1219200"/>
            <a:ext cx="4840244" cy="369332"/>
          </a:xfrm>
          <a:prstGeom prst="rect">
            <a:avLst/>
          </a:prstGeom>
          <a:noFill/>
        </p:spPr>
        <p:txBody>
          <a:bodyPr wrap="square" rtlCol="0">
            <a:spAutoFit/>
          </a:bodyPr>
          <a:lstStyle/>
          <a:p>
            <a:endParaRPr lang="en-US" dirty="0">
              <a:solidFill>
                <a:srgbClr val="FF0000"/>
              </a:solidFill>
            </a:endParaRPr>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2131112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6&quot;/&gt;&lt;lineCharCount val=&quot;17&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8882435E-24CE-4E5C-971F-1DA8057FDCD5}&quot;/&gt;&lt;isInvalidForFieldText val=&quot;0&quot;/&gt;&lt;Image&gt;&lt;filename val=&quot;C:\Users\Dell\AppData\Local\Temp\CP1156608419281Session\CPTrustFolder1156608419296\PPTImport1156618459906\data\asimages\{8882435E-24CE-4E5C-971F-1DA8057FDCD5}_16.png&quot;/&gt;&lt;left val=&quot;48&quot;/&gt;&lt;top val=&quot;28&quot;/&gt;&lt;width val=&quot;865&quot;/&gt;&lt;height val=&quot;95&quot;/&gt;&lt;hasText val=&quot;1&quot;/&gt;&lt;/Image&gt;&lt;/ThreeDShape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1&quot;/&gt;&lt;lineCharCount val=&quot;10&quot;/&gt;&lt;/TableIndex&gt;&lt;/ShapeTextInfo&gt;"/>
  <p:tag name="HTML_SHAPEINFO" val="&lt;ThreeDShapeInfo&gt;&lt;uuid val=&quot;{6DB62BF1-FE9A-4A5E-B50F-B5018FD65EB7}&quot;/&gt;&lt;isInvalidForFieldText val=&quot;0&quot;/&gt;&lt;Image&gt;&lt;filename val=&quot;C:\Users\Dell\AppData\Local\Temp\CP1156608419281Session\CPTrustFolder1156608419296\PPTImport1156618459906\data\asimages\{6DB62BF1-FE9A-4A5E-B50F-B5018FD65EB7}_23.png&quot;/&gt;&lt;left val=&quot;72&quot;/&gt;&lt;top val=&quot;224&quot;/&gt;&lt;width val=&quot;817&quot;/&gt;&lt;height val=&quot;155&quot;/&gt;&lt;hasText val=&quot;1&quot;/&gt;&lt;/Image&gt;&lt;/ThreeDShapeInfo&gt;"/>
</p:tagLst>
</file>

<file path=ppt/tags/tag133.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55&quot;/&gt;&lt;lineCharCount val=&quot;14&quot;/&gt;&lt;lineCharCount val=&quot;13&quot;/&gt;&lt;lineCharCount val=&quot;13&quot;/&gt;&lt;lineCharCount val=&quot;1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6&quot;/&gt;&lt;lineCharCount val=&quot;1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55&quot;/&gt;&lt;lineCharCount val=&quot;14&quot;/&gt;&lt;lineCharCount val=&quot;13&quot;/&gt;&lt;lineCharCount val=&quot;13&quot;/&gt;&lt;lineCharCount val=&quot;12&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Diseño predeterminado">
  <a:themeElements>
    <a:clrScheme name="AA">
      <a:dk1>
        <a:sysClr val="windowText" lastClr="000000"/>
      </a:dk1>
      <a:lt1>
        <a:sysClr val="window" lastClr="FFFFFF"/>
      </a:lt1>
      <a:dk2>
        <a:srgbClr val="663300"/>
      </a:dk2>
      <a:lt2>
        <a:srgbClr val="EEECE1"/>
      </a:lt2>
      <a:accent1>
        <a:srgbClr val="3891A7"/>
      </a:accent1>
      <a:accent2>
        <a:srgbClr val="FEB80A"/>
      </a:accent2>
      <a:accent3>
        <a:srgbClr val="C32D2E"/>
      </a:accent3>
      <a:accent4>
        <a:srgbClr val="92D050"/>
      </a:accent4>
      <a:accent5>
        <a:srgbClr val="663300"/>
      </a:accent5>
      <a:accent6>
        <a:srgbClr val="475A8D"/>
      </a:accent6>
      <a:hlink>
        <a:srgbClr val="0000FF"/>
      </a:hlink>
      <a:folHlink>
        <a:srgbClr val="800080"/>
      </a:folHlink>
    </a:clrScheme>
    <a:fontScheme name="AA Trial 1">
      <a:majorFont>
        <a:latin typeface="Ebrima"/>
        <a:ea typeface=""/>
        <a:cs typeface="Arial"/>
      </a:majorFont>
      <a:minorFont>
        <a:latin typeface="Ebri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eño predeterminado">
  <a:themeElements>
    <a:clrScheme name="AA">
      <a:dk1>
        <a:sysClr val="windowText" lastClr="000000"/>
      </a:dk1>
      <a:lt1>
        <a:sysClr val="window" lastClr="FFFFFF"/>
      </a:lt1>
      <a:dk2>
        <a:srgbClr val="663300"/>
      </a:dk2>
      <a:lt2>
        <a:srgbClr val="EEECE1"/>
      </a:lt2>
      <a:accent1>
        <a:srgbClr val="3891A7"/>
      </a:accent1>
      <a:accent2>
        <a:srgbClr val="FEB80A"/>
      </a:accent2>
      <a:accent3>
        <a:srgbClr val="C32D2E"/>
      </a:accent3>
      <a:accent4>
        <a:srgbClr val="92D050"/>
      </a:accent4>
      <a:accent5>
        <a:srgbClr val="663300"/>
      </a:accent5>
      <a:accent6>
        <a:srgbClr val="475A8D"/>
      </a:accent6>
      <a:hlink>
        <a:srgbClr val="0000FF"/>
      </a:hlink>
      <a:folHlink>
        <a:srgbClr val="800080"/>
      </a:folHlink>
    </a:clrScheme>
    <a:fontScheme name="AA Trial 1">
      <a:majorFont>
        <a:latin typeface="Ebrima"/>
        <a:ea typeface=""/>
        <a:cs typeface="Arial"/>
      </a:majorFont>
      <a:minorFont>
        <a:latin typeface="Ebri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19925</TotalTime>
  <Words>2261</Words>
  <Application>Microsoft Office PowerPoint</Application>
  <PresentationFormat>On-screen Show (4:3)</PresentationFormat>
  <Paragraphs>613</Paragraphs>
  <Slides>24</Slides>
  <Notes>20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24</vt:i4>
      </vt:variant>
    </vt:vector>
  </HeadingPairs>
  <TitlesOfParts>
    <vt:vector size="37" baseType="lpstr">
      <vt:lpstr>宋体</vt:lpstr>
      <vt:lpstr>Arial</vt:lpstr>
      <vt:lpstr>Calibri</vt:lpstr>
      <vt:lpstr>Cambria Math</vt:lpstr>
      <vt:lpstr>Consolas</vt:lpstr>
      <vt:lpstr>Ebrima</vt:lpstr>
      <vt:lpstr>Eras Demi ITC</vt:lpstr>
      <vt:lpstr>Open Sans</vt:lpstr>
      <vt:lpstr>Times New Roman</vt:lpstr>
      <vt:lpstr>Vijaya</vt:lpstr>
      <vt:lpstr>Wingdings</vt:lpstr>
      <vt:lpstr>Diseño predeterminado</vt:lpstr>
      <vt:lpstr>1_Diseño predeterminado</vt:lpstr>
      <vt:lpstr> ASSOCIATION RULES MARKET BASKET ANALYSIS USING PYTHON</vt:lpstr>
      <vt:lpstr>Contents</vt:lpstr>
      <vt:lpstr>Introduction to Market Basket Analysis</vt:lpstr>
      <vt:lpstr>Market Basket Analysis – Uses</vt:lpstr>
      <vt:lpstr>Definitions and Terminology</vt:lpstr>
      <vt:lpstr>Rule Evaluation – Support </vt:lpstr>
      <vt:lpstr>Rule Evaluation – Confidence</vt:lpstr>
      <vt:lpstr>Rule Evaluation – Lift</vt:lpstr>
      <vt:lpstr>Case Study – Online Retail Data</vt:lpstr>
      <vt:lpstr>Data Snapshot</vt:lpstr>
      <vt:lpstr>Market Basket Analysis in Python</vt:lpstr>
      <vt:lpstr>Market Basket Analysis in Python</vt:lpstr>
      <vt:lpstr>Visualise Item Frequency</vt:lpstr>
      <vt:lpstr>Item Frequency Plot</vt:lpstr>
      <vt:lpstr>Basic Data Cleanup</vt:lpstr>
      <vt:lpstr>Basic Data Cleanup</vt:lpstr>
      <vt:lpstr>Consolidation of items</vt:lpstr>
      <vt:lpstr>Get and Display the Rules</vt:lpstr>
      <vt:lpstr>Manage How the Rules are Displayed</vt:lpstr>
      <vt:lpstr>PowerPoint Presentation</vt:lpstr>
      <vt:lpstr>Combinations by country</vt:lpstr>
      <vt:lpstr>Combinations by country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Dell</dc:creator>
  <cp:lastModifiedBy>Snigdha Pain</cp:lastModifiedBy>
  <cp:revision>2372</cp:revision>
  <dcterms:created xsi:type="dcterms:W3CDTF">2006-08-16T00:00:00Z</dcterms:created>
  <dcterms:modified xsi:type="dcterms:W3CDTF">2024-05-25T09:16:30Z</dcterms:modified>
</cp:coreProperties>
</file>