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74" r:id="rId2"/>
    <p:sldId id="492" r:id="rId3"/>
    <p:sldId id="494" r:id="rId4"/>
    <p:sldId id="519" r:id="rId5"/>
    <p:sldId id="520" r:id="rId6"/>
    <p:sldId id="521" r:id="rId7"/>
    <p:sldId id="610" r:id="rId8"/>
    <p:sldId id="515" r:id="rId9"/>
    <p:sldId id="532" r:id="rId10"/>
    <p:sldId id="516" r:id="rId11"/>
    <p:sldId id="611" r:id="rId12"/>
    <p:sldId id="537" r:id="rId13"/>
    <p:sldId id="538" r:id="rId14"/>
    <p:sldId id="534" r:id="rId15"/>
    <p:sldId id="535" r:id="rId16"/>
    <p:sldId id="3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7FBEF"/>
    <a:srgbClr val="FAEE94"/>
    <a:srgbClr val="FE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 autoAdjust="0"/>
    <p:restoredTop sz="92891" autoAdjust="0"/>
  </p:normalViewPr>
  <p:slideViewPr>
    <p:cSldViewPr>
      <p:cViewPr varScale="1">
        <p:scale>
          <a:sx n="101" d="100"/>
          <a:sy n="101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Transactions data collected from point of sales is generally in long format. Arules package requires the data to be in wide format. </a:t>
          </a: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To convert available data to a format suitable for association analysis and conduct analysis via arules package in R</a:t>
          </a: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0" dirty="0">
              <a:solidFill>
                <a:schemeClr val="tx1">
                  <a:lumMod val="75000"/>
                  <a:lumOff val="25000"/>
                </a:schemeClr>
              </a:solidFill>
            </a:rPr>
            <a:t>Each transaction is given a unique ID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D3D81F41-D241-47A7-A892-3881C4084015}">
      <dgm:prSet phldrT="[Text]" custT="1"/>
      <dgm:spPr/>
      <dgm:t>
        <a:bodyPr/>
        <a:lstStyle/>
        <a:p>
          <a:r>
            <a:rPr lang="en-US" sz="1600" b="0" dirty="0">
              <a:solidFill>
                <a:schemeClr val="tx1">
                  <a:lumMod val="75000"/>
                  <a:lumOff val="25000"/>
                </a:schemeClr>
              </a:solidFill>
            </a:rPr>
            <a:t>Items basket contains five items, items purchased during each transaction are recorded</a:t>
          </a:r>
        </a:p>
      </dgm:t>
    </dgm:pt>
    <dgm:pt modelId="{5612ACAA-30F4-45C7-9E7A-646CB88F22F2}" type="parTrans" cxnId="{0DF87614-75F1-42BF-BC16-8FC44C1EDECD}">
      <dgm:prSet/>
      <dgm:spPr/>
      <dgm:t>
        <a:bodyPr/>
        <a:lstStyle/>
        <a:p>
          <a:endParaRPr lang="en-US"/>
        </a:p>
      </dgm:t>
    </dgm:pt>
    <dgm:pt modelId="{EEB89AEB-ADF6-450D-86ED-1098BD06560E}" type="sibTrans" cxnId="{0DF87614-75F1-42BF-BC16-8FC44C1EDECD}">
      <dgm:prSet/>
      <dgm:spPr/>
      <dgm:t>
        <a:bodyPr/>
        <a:lstStyle/>
        <a:p>
          <a:endParaRPr lang="en-US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 custScaleY="82645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 custScaleY="82645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 custScaleY="82645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DF87614-75F1-42BF-BC16-8FC44C1EDECD}" srcId="{CF75EA4F-3BC8-4061-B0A3-050B572C5FE8}" destId="{D3D81F41-D241-47A7-A892-3881C4084015}" srcOrd="1" destOrd="0" parTransId="{5612ACAA-30F4-45C7-9E7A-646CB88F22F2}" sibTransId="{EEB89AEB-ADF6-450D-86ED-1098BD06560E}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8ADBE35A-F972-4C1E-A490-2622AEBF14F8}" type="presOf" srcId="{D3D81F41-D241-47A7-A892-3881C4084015}" destId="{3753D266-28F0-4CB6-87FB-9C46871B9038}" srcOrd="0" destOrd="1" presId="urn:microsoft.com/office/officeart/2005/8/layout/list1"/>
    <dgm:cxn modelId="{52BD0A5B-582E-41D7-81D2-50A5A5ECA9F6}" type="presOf" srcId="{0CEA7ED5-AABA-442A-8B3A-5850D5C54A8E}" destId="{8DAC3478-3003-4361-B79A-A6299EE2FF11}" srcOrd="1" destOrd="0" presId="urn:microsoft.com/office/officeart/2005/8/layout/list1"/>
    <dgm:cxn modelId="{E7F3C288-8FB8-4CE2-A125-0D9336F96271}" type="presOf" srcId="{0CEA7ED5-AABA-442A-8B3A-5850D5C54A8E}" destId="{583B3969-11FD-4684-ACBA-422AC2B53A7A}" srcOrd="0" destOrd="0" presId="urn:microsoft.com/office/officeart/2005/8/layout/list1"/>
    <dgm:cxn modelId="{2AB79B92-8780-4F91-8FCF-D37E4C4ED630}" type="presOf" srcId="{CF75EA4F-3BC8-4061-B0A3-050B572C5FE8}" destId="{E67F6A8F-B37E-4A64-BD29-966D55D5027A}" srcOrd="0" destOrd="0" presId="urn:microsoft.com/office/officeart/2005/8/layout/list1"/>
    <dgm:cxn modelId="{273BC797-A8A5-4A00-81DE-FA76249F7A58}" type="presOf" srcId="{83E300A9-059E-4699-B169-FEECE8DF2D96}" destId="{3474DB8A-EBD8-46EC-AAB7-FE9BE2CFA8D9}" srcOrd="0" destOrd="0" presId="urn:microsoft.com/office/officeart/2005/8/layout/list1"/>
    <dgm:cxn modelId="{29AAA099-8E25-4906-8010-855E35E1A4F9}" type="presOf" srcId="{CF75EA4F-3BC8-4061-B0A3-050B572C5FE8}" destId="{B8F30B94-A26D-4B73-B7CB-D459F6BF739F}" srcOrd="1" destOrd="0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1C0D36C8-DAF8-4FEA-B17A-72DC3652B4DA}" type="presOf" srcId="{4EE5EDE8-EF01-4ABD-8046-C2EC266BA8D9}" destId="{5225D984-C2B9-4FAB-B6D8-231E1B13CD6C}" srcOrd="0" destOrd="0" presId="urn:microsoft.com/office/officeart/2005/8/layout/list1"/>
    <dgm:cxn modelId="{20BF09DE-AD9F-481C-98CA-3C7D6800C339}" srcId="{CF75EA4F-3BC8-4061-B0A3-050B572C5FE8}" destId="{83154F69-6DAE-4A1D-9B41-61E63E626EED}" srcOrd="0" destOrd="0" parTransId="{6F2279DD-0942-4B87-8A55-3EDD624A4AE0}" sibTransId="{9DB4326F-8E5F-4AB2-94A1-872DBD282AE7}"/>
    <dgm:cxn modelId="{8EB825DF-2098-4C4B-8A33-1C8884A53EAD}" type="presOf" srcId="{83154F69-6DAE-4A1D-9B41-61E63E626EED}" destId="{3753D266-28F0-4CB6-87FB-9C46871B9038}" srcOrd="0" destOrd="0" presId="urn:microsoft.com/office/officeart/2005/8/layout/list1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FC723BE4-273F-479A-8484-6CEAE0C465DA}" type="presOf" srcId="{76206CC1-918F-46E8-B031-9FC091FDB70E}" destId="{E22D02C9-CAD7-4C26-976C-7F9C3D7FAA12}" srcOrd="0" destOrd="0" presId="urn:microsoft.com/office/officeart/2005/8/layout/list1"/>
    <dgm:cxn modelId="{57C42EE6-9E13-4FEE-8897-BEA7CAF62E3D}" type="presOf" srcId="{83E300A9-059E-4699-B169-FEECE8DF2D96}" destId="{75BB025E-9CB5-4C61-B1F0-A1523F6C16D8}" srcOrd="1" destOrd="0" presId="urn:microsoft.com/office/officeart/2005/8/layout/list1"/>
    <dgm:cxn modelId="{BB953AEE-5AFE-42C8-AE93-E9E3E608232F}" type="presOf" srcId="{81CE6530-7F48-4D85-A90C-AB70806F2713}" destId="{4E95708D-2D46-43E8-898E-C37C89092838}" srcOrd="0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FB816EB1-139E-46C1-98A5-31E9D69BD42C}" type="presParOf" srcId="{E22D02C9-CAD7-4C26-976C-7F9C3D7FAA12}" destId="{9B880F8F-1058-4CD2-B20D-650A178A86B0}" srcOrd="0" destOrd="0" presId="urn:microsoft.com/office/officeart/2005/8/layout/list1"/>
    <dgm:cxn modelId="{FA5AC2F0-2B2F-4BD1-9518-4983C1C1406C}" type="presParOf" srcId="{9B880F8F-1058-4CD2-B20D-650A178A86B0}" destId="{583B3969-11FD-4684-ACBA-422AC2B53A7A}" srcOrd="0" destOrd="0" presId="urn:microsoft.com/office/officeart/2005/8/layout/list1"/>
    <dgm:cxn modelId="{5B8B8EA7-C01E-4453-9713-FF9E1380E510}" type="presParOf" srcId="{9B880F8F-1058-4CD2-B20D-650A178A86B0}" destId="{8DAC3478-3003-4361-B79A-A6299EE2FF11}" srcOrd="1" destOrd="0" presId="urn:microsoft.com/office/officeart/2005/8/layout/list1"/>
    <dgm:cxn modelId="{E45B1E40-C682-413F-9FA2-52B21961ED65}" type="presParOf" srcId="{E22D02C9-CAD7-4C26-976C-7F9C3D7FAA12}" destId="{59004E18-985D-4C03-8427-4AF3A8F9619C}" srcOrd="1" destOrd="0" presId="urn:microsoft.com/office/officeart/2005/8/layout/list1"/>
    <dgm:cxn modelId="{DE69BFDE-7C73-4B18-AF37-68E80BDFB13A}" type="presParOf" srcId="{E22D02C9-CAD7-4C26-976C-7F9C3D7FAA12}" destId="{4E95708D-2D46-43E8-898E-C37C89092838}" srcOrd="2" destOrd="0" presId="urn:microsoft.com/office/officeart/2005/8/layout/list1"/>
    <dgm:cxn modelId="{9F7E5C2C-E730-4FEC-B5A6-3C4F333E35C0}" type="presParOf" srcId="{E22D02C9-CAD7-4C26-976C-7F9C3D7FAA12}" destId="{AE2CC641-B3D9-4C30-82D4-60031A31761A}" srcOrd="3" destOrd="0" presId="urn:microsoft.com/office/officeart/2005/8/layout/list1"/>
    <dgm:cxn modelId="{8339C698-44D6-41B7-AABE-B1BDB6CD185C}" type="presParOf" srcId="{E22D02C9-CAD7-4C26-976C-7F9C3D7FAA12}" destId="{EDB1C299-0C7B-4DAA-91AB-4E38E465CBEA}" srcOrd="4" destOrd="0" presId="urn:microsoft.com/office/officeart/2005/8/layout/list1"/>
    <dgm:cxn modelId="{4031201B-5BEA-4DBF-8BF5-8EF77F51806C}" type="presParOf" srcId="{EDB1C299-0C7B-4DAA-91AB-4E38E465CBEA}" destId="{3474DB8A-EBD8-46EC-AAB7-FE9BE2CFA8D9}" srcOrd="0" destOrd="0" presId="urn:microsoft.com/office/officeart/2005/8/layout/list1"/>
    <dgm:cxn modelId="{909AAA31-8B03-4DAF-A05E-55472F31C357}" type="presParOf" srcId="{EDB1C299-0C7B-4DAA-91AB-4E38E465CBEA}" destId="{75BB025E-9CB5-4C61-B1F0-A1523F6C16D8}" srcOrd="1" destOrd="0" presId="urn:microsoft.com/office/officeart/2005/8/layout/list1"/>
    <dgm:cxn modelId="{C5551BEA-F5D7-485D-B97D-34FF8CC89338}" type="presParOf" srcId="{E22D02C9-CAD7-4C26-976C-7F9C3D7FAA12}" destId="{AD90FF33-7FD7-4076-B162-F1E0FE76D94C}" srcOrd="5" destOrd="0" presId="urn:microsoft.com/office/officeart/2005/8/layout/list1"/>
    <dgm:cxn modelId="{D1C1F1F3-617F-4D85-8908-5222FA7587CC}" type="presParOf" srcId="{E22D02C9-CAD7-4C26-976C-7F9C3D7FAA12}" destId="{5225D984-C2B9-4FAB-B6D8-231E1B13CD6C}" srcOrd="6" destOrd="0" presId="urn:microsoft.com/office/officeart/2005/8/layout/list1"/>
    <dgm:cxn modelId="{7B831FD6-8A36-436B-B4FE-465D02FA4F4A}" type="presParOf" srcId="{E22D02C9-CAD7-4C26-976C-7F9C3D7FAA12}" destId="{FF1CC903-80FA-4491-88AB-D3CC8B9ADF3A}" srcOrd="7" destOrd="0" presId="urn:microsoft.com/office/officeart/2005/8/layout/list1"/>
    <dgm:cxn modelId="{BA204EFE-1378-4B7A-826D-DE27A98E98A6}" type="presParOf" srcId="{E22D02C9-CAD7-4C26-976C-7F9C3D7FAA12}" destId="{C80B7E03-A3F6-466C-9E49-AFB82C5C4887}" srcOrd="8" destOrd="0" presId="urn:microsoft.com/office/officeart/2005/8/layout/list1"/>
    <dgm:cxn modelId="{FED09FF7-A2E9-48C7-842F-93F3819A7A47}" type="presParOf" srcId="{C80B7E03-A3F6-466C-9E49-AFB82C5C4887}" destId="{E67F6A8F-B37E-4A64-BD29-966D55D5027A}" srcOrd="0" destOrd="0" presId="urn:microsoft.com/office/officeart/2005/8/layout/list1"/>
    <dgm:cxn modelId="{8E7A3849-2D11-4714-9782-1A4862AE0D1B}" type="presParOf" srcId="{C80B7E03-A3F6-466C-9E49-AFB82C5C4887}" destId="{B8F30B94-A26D-4B73-B7CB-D459F6BF739F}" srcOrd="1" destOrd="0" presId="urn:microsoft.com/office/officeart/2005/8/layout/list1"/>
    <dgm:cxn modelId="{98C1D20A-0113-43BB-9B9C-2A405430F0D3}" type="presParOf" srcId="{E22D02C9-CAD7-4C26-976C-7F9C3D7FAA12}" destId="{9E874675-220F-4B77-8013-1BA315901257}" srcOrd="9" destOrd="0" presId="urn:microsoft.com/office/officeart/2005/8/layout/list1"/>
    <dgm:cxn modelId="{B3B574F1-84B3-41DD-9D52-C778DD9F5961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216110"/>
          <a:ext cx="6552728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458216" rIns="5085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Transactions data collected from point of sales is generally in long format. Arules package requires the data to be in wide format. </a:t>
          </a:r>
        </a:p>
      </dsp:txBody>
      <dsp:txXfrm>
        <a:off x="0" y="216110"/>
        <a:ext cx="6552728" cy="1247400"/>
      </dsp:txXfrm>
    </dsp:sp>
    <dsp:sp modelId="{8DAC3478-3003-4361-B79A-A6299EE2FF11}">
      <dsp:nvSpPr>
        <dsp:cNvPr id="0" name=""/>
        <dsp:cNvSpPr/>
      </dsp:nvSpPr>
      <dsp:spPr>
        <a:xfrm>
          <a:off x="327636" y="4100"/>
          <a:ext cx="3132950" cy="536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353837" y="30301"/>
        <a:ext cx="3080548" cy="484327"/>
      </dsp:txXfrm>
    </dsp:sp>
    <dsp:sp modelId="{5225D984-C2B9-4FAB-B6D8-231E1B13CD6C}">
      <dsp:nvSpPr>
        <dsp:cNvPr id="0" name=""/>
        <dsp:cNvSpPr/>
      </dsp:nvSpPr>
      <dsp:spPr>
        <a:xfrm>
          <a:off x="0" y="1794319"/>
          <a:ext cx="6552728" cy="1022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458216" rIns="5085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convert available data to a format suitable for association analysis and conduct analysis via arules package in R</a:t>
          </a:r>
        </a:p>
      </dsp:txBody>
      <dsp:txXfrm>
        <a:off x="0" y="1794319"/>
        <a:ext cx="6552728" cy="1022175"/>
      </dsp:txXfrm>
    </dsp:sp>
    <dsp:sp modelId="{75BB025E-9CB5-4C61-B1F0-A1523F6C16D8}">
      <dsp:nvSpPr>
        <dsp:cNvPr id="0" name=""/>
        <dsp:cNvSpPr/>
      </dsp:nvSpPr>
      <dsp:spPr>
        <a:xfrm>
          <a:off x="327636" y="1582310"/>
          <a:ext cx="3132950" cy="536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353837" y="1608511"/>
        <a:ext cx="3080548" cy="484327"/>
      </dsp:txXfrm>
    </dsp:sp>
    <dsp:sp modelId="{3753D266-28F0-4CB6-87FB-9C46871B9038}">
      <dsp:nvSpPr>
        <dsp:cNvPr id="0" name=""/>
        <dsp:cNvSpPr/>
      </dsp:nvSpPr>
      <dsp:spPr>
        <a:xfrm>
          <a:off x="0" y="3147304"/>
          <a:ext cx="655272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565" tIns="458216" rIns="50856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Each transaction is given a unique 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tx1">
                  <a:lumMod val="75000"/>
                  <a:lumOff val="25000"/>
                </a:schemeClr>
              </a:solidFill>
            </a:rPr>
            <a:t>Items basket contains five items, items purchased during each transaction are recorded</a:t>
          </a:r>
        </a:p>
      </dsp:txBody>
      <dsp:txXfrm>
        <a:off x="0" y="3147304"/>
        <a:ext cx="6552728" cy="1282049"/>
      </dsp:txXfrm>
    </dsp:sp>
    <dsp:sp modelId="{B8F30B94-A26D-4B73-B7CB-D459F6BF739F}">
      <dsp:nvSpPr>
        <dsp:cNvPr id="0" name=""/>
        <dsp:cNvSpPr/>
      </dsp:nvSpPr>
      <dsp:spPr>
        <a:xfrm>
          <a:off x="327636" y="2935294"/>
          <a:ext cx="3132950" cy="5367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374" tIns="0" rIns="17337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353837" y="2961495"/>
        <a:ext cx="3080548" cy="48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2C832-6899-4D52-8260-C5CC79DDE091}" type="datetimeFigureOut">
              <a:rPr lang="en-US" smtClean="0"/>
              <a:pPr/>
              <a:t>5/23/24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F34F9-F9B8-45B5-B52C-3FFE2C016D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84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52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2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1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0" i="0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31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8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4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8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1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75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7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212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lang="es-ES" sz="16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1600" kern="12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</a:lstStyle>
          <a:p>
            <a:endParaRPr lang="en-US" dirty="0">
              <a:solidFill>
                <a:srgbClr val="475A8D">
                  <a:lumMod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5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778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5873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42504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  <p:custDataLst>
              <p:tags r:id="rId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ES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538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7"/>
            </p:custDataLst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8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  <p:custDataLst>
              <p:tags r:id="rId9"/>
            </p:custDataLst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  <p:custDataLst>
              <p:tags r:id="rId10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  <p:custDataLst>
              <p:tags r:id="rId11"/>
            </p:custDataLst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C7D3AF-160E-4D12-BF31-4D5E44749C5D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7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slow">
    <p:push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lang="es-ES" sz="4400" dirty="0" smtClean="0">
          <a:solidFill>
            <a:schemeClr val="accent6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lang="es-ES" sz="2000" dirty="0" smtClean="0">
          <a:solidFill>
            <a:schemeClr val="accent6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16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17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1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7" Type="http://schemas.openxmlformats.org/officeDocument/2006/relationships/image" Target="../media/image19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image" Target="../media/image10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7.xml"/><Relationship Id="rId7" Type="http://schemas.openxmlformats.org/officeDocument/2006/relationships/image" Target="../media/image1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41.xml"/><Relationship Id="rId7" Type="http://schemas.openxmlformats.org/officeDocument/2006/relationships/diagramData" Target="../diagrams/data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6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2.xml"/><Relationship Id="rId9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1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ASSOCIATION RULES</a:t>
            </a:r>
            <a:b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 dirty="0">
                <a:solidFill>
                  <a:srgbClr val="0070C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MARKET BASKET ANALYSIS</a:t>
            </a:r>
          </a:p>
        </p:txBody>
      </p:sp>
      <p:grpSp>
        <p:nvGrpSpPr>
          <p:cNvPr id="3" name="object 21">
            <a:extLst>
              <a:ext uri="{FF2B5EF4-FFF2-40B4-BE49-F238E27FC236}">
                <a16:creationId xmlns:a16="http://schemas.microsoft.com/office/drawing/2014/main" id="{62A0760A-F9D6-9941-BB35-5F12AE507534}"/>
              </a:ext>
            </a:extLst>
          </p:cNvPr>
          <p:cNvGrpSpPr/>
          <p:nvPr/>
        </p:nvGrpSpPr>
        <p:grpSpPr>
          <a:xfrm>
            <a:off x="7164288" y="5949280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26AD4541-040A-9449-9C79-0444185A7582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9234815C-41FC-184D-847F-50AB7CA2BE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EE89EA51-B3A9-E143-9FA1-18CF3B3EF0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5D0F0253-7232-B147-BC2D-3E3B553E2D50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66C2E180-15E2-1948-BF90-31335FF4A9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C7BFCC43-4AD2-FA45-9C20-3BA3CE1F52C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C7D692D4-A1C5-5141-9CDC-91BE749486D0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0DF853D8-4003-B24B-A6CC-36B6130E8C5A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8483863D-7F21-4548-857B-E7798AA1781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178C77E6-8F2F-6447-90F8-3AB2B15DCA2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BFF945E-7311-4946-AFAC-DEAEAFCA9FB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885AE0CB-A8C8-FC40-AEA5-97837D557FB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A78CA5D1-8593-BB41-8953-808A4E8CEC97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B8773BC2-C467-764E-BE7B-BC68ADB790B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2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57868"/>
              </p:ext>
            </p:extLst>
          </p:nvPr>
        </p:nvGraphicFramePr>
        <p:xfrm>
          <a:off x="555313" y="1484784"/>
          <a:ext cx="8033374" cy="1066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library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arules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trans&lt;-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read.transactions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("Transactions Data for MBA.csv",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format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="single",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sep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=",",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cols=c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("id","item"),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header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=TRUE)</a:t>
                      </a:r>
                    </a:p>
                    <a:p>
                      <a:endParaRPr lang="en-US" sz="1600" b="0" dirty="0">
                        <a:solidFill>
                          <a:srgbClr val="0070C0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116632"/>
            <a:ext cx="9052560" cy="81080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Data Conversion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980728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162000" y="2810635"/>
            <a:ext cx="8730480" cy="344709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read.transactions()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 package arules reads a transactions data file and creates a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transaction object.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format=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indicates the format of the dataset.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"single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"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  <a:sym typeface="Wingdings" pitchFamily="2" charset="2"/>
              </a:rPr>
              <a:t>implies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each line 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corresponds to a single item, containing at least ids for the transaction and the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item.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"basket“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implies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  <a:sym typeface="Wingdings" pitchFamily="2" charset="2"/>
              </a:rPr>
              <a:t> each line in the transaction data file represents a 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  <a:sym typeface="Wingdings" pitchFamily="2" charset="2"/>
              </a:rPr>
              <a:t>     transaction where the items (item labels) are separated by the characters specified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  <a:sym typeface="Wingdings" pitchFamily="2" charset="2"/>
              </a:rPr>
              <a:t>     by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  <a:sym typeface="Wingdings" pitchFamily="2" charset="2"/>
              </a:rPr>
              <a:t>sep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  <a:sym typeface="Wingdings" pitchFamily="2" charset="2"/>
              </a:rPr>
              <a:t>.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  <a:sym typeface="Wingdings" pitchFamily="2" charset="2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For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"single"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format,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cols=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is a numeric or character vector of length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two giving the numbers or names of the columns (fields) with the transaction and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 item ids, respectively.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sep=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is a character string specifying how fields are separated in the data file. The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default ("") splits at whitespaces.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0025" y="1124744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#Convert the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29161"/>
              </p:ext>
            </p:extLst>
          </p:nvPr>
        </p:nvGraphicFramePr>
        <p:xfrm>
          <a:off x="555313" y="1484784"/>
          <a:ext cx="8033374" cy="338554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inspect(trans)</a:t>
                      </a:r>
                      <a:endParaRPr lang="en-US" sz="1600" b="0" dirty="0">
                        <a:solidFill>
                          <a:srgbClr val="0070C0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116632"/>
            <a:ext cx="9052560" cy="81080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Data Conversion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980728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50025" y="1124744"/>
            <a:ext cx="43364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#The converted data looks as follows: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50997-F641-52DC-1474-36021A07F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6444" y="2141713"/>
            <a:ext cx="3531111" cy="3897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221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116632"/>
            <a:ext cx="9052560" cy="81080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Association Analysis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980728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9552" y="1498104"/>
          <a:ext cx="8033374" cy="37852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52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itemFrequencyPlot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(trans,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topN=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5,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type=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"absolute")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611560" y="1124744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#Visualise Frequency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36317" y="1872844"/>
            <a:ext cx="6984777" cy="12311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itemFrequencyPlot()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calculates item frequency and returns a barplot.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topN=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instructs R to plot only top N highest item frequency or lift 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type=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is a character string indicating whether item frequencies should 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be displayed relative or absolute.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B96553-D7B5-421B-8A00-C71A2B52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51188" t="17719" r="3430" b="31095"/>
          <a:stretch>
            <a:fillRect/>
          </a:stretch>
        </p:blipFill>
        <p:spPr bwMode="auto">
          <a:xfrm>
            <a:off x="647564" y="3295111"/>
            <a:ext cx="5400600" cy="342477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BF0FB-5CCC-4A83-9EC5-0325D6C45E7F}"/>
              </a:ext>
            </a:extLst>
          </p:cNvPr>
          <p:cNvSpPr/>
          <p:nvPr/>
        </p:nvSpPr>
        <p:spPr>
          <a:xfrm>
            <a:off x="6145952" y="3295111"/>
            <a:ext cx="2677432" cy="163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Interpretation: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The plot shows items by frequency in a descending order.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6EBFC-48B7-4506-872C-E56F0EC04BC6}"/>
              </a:ext>
            </a:extLst>
          </p:cNvPr>
          <p:cNvSpPr/>
          <p:nvPr/>
        </p:nvSpPr>
        <p:spPr>
          <a:xfrm>
            <a:off x="550025" y="292494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</p:spTree>
    <p:extLst>
      <p:ext uri="{BB962C8B-B14F-4D97-AF65-F5344CB8AC3E}">
        <p14:creationId xmlns:p14="http://schemas.microsoft.com/office/powerpoint/2010/main" val="2923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116632"/>
            <a:ext cx="9052560" cy="81080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Association Analysis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980728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39552" y="1714128"/>
          <a:ext cx="8033374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59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rules&lt;-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apriori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(trans,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parameter=list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supp=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0.001,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conf=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0.8)) 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inspect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rules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[1:5])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03065" y="1295342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#Get the Rules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3026" y="3053928"/>
            <a:ext cx="7526342" cy="169277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  <a:buFont typeface="Wingdings" pitchFamily="2" charset="2"/>
              <a:buChar char="q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apriori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()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is used to mine frequent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itemsets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, association rules or </a:t>
            </a:r>
          </a:p>
          <a:p>
            <a:pPr>
              <a:buSzPct val="6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association hyperedges using this algorithm with specified support </a:t>
            </a:r>
          </a:p>
          <a:p>
            <a:pPr>
              <a:buSzPct val="6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and confidence</a:t>
            </a:r>
          </a:p>
          <a:p>
            <a:pPr>
              <a:buSzPct val="60000"/>
              <a:buFont typeface="Wingdings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inspect()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in package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arules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displays association and  additional </a:t>
            </a:r>
          </a:p>
          <a:p>
            <a:pPr>
              <a:buSzPct val="6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information formatted for online inspection</a:t>
            </a:r>
          </a:p>
        </p:txBody>
      </p:sp>
    </p:spTree>
    <p:extLst>
      <p:ext uri="{BB962C8B-B14F-4D97-AF65-F5344CB8AC3E}">
        <p14:creationId xmlns:p14="http://schemas.microsoft.com/office/powerpoint/2010/main" val="164997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Association Analysis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7" cstate="print"/>
          <a:srcRect l="51114" t="15376" r="10071" b="46234"/>
          <a:stretch>
            <a:fillRect/>
          </a:stretch>
        </p:blipFill>
        <p:spPr bwMode="auto">
          <a:xfrm>
            <a:off x="611560" y="1927327"/>
            <a:ext cx="5616624" cy="312327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5633" y="1476728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" y="5162649"/>
            <a:ext cx="8990776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Interpretation:</a:t>
            </a:r>
          </a:p>
          <a:p>
            <a:pPr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The output displays parameter specification, algorithmic control and absolute minimum</a:t>
            </a: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 support count.</a:t>
            </a:r>
          </a:p>
          <a:p>
            <a:pPr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It also lists down tasks performed and time taken to complete them.</a:t>
            </a:r>
          </a:p>
          <a:p>
            <a:pPr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We are interested in knowing how many rules are created; Here 5 rules are created.</a:t>
            </a:r>
          </a:p>
        </p:txBody>
      </p:sp>
    </p:spTree>
    <p:extLst>
      <p:ext uri="{BB962C8B-B14F-4D97-AF65-F5344CB8AC3E}">
        <p14:creationId xmlns:p14="http://schemas.microsoft.com/office/powerpoint/2010/main" val="23635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" y="274048"/>
            <a:ext cx="905256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Association Analysis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7" cstate="print"/>
          <a:srcRect l="50924" t="55638" r="18373" b="33064"/>
          <a:stretch>
            <a:fillRect/>
          </a:stretch>
        </p:blipFill>
        <p:spPr bwMode="auto">
          <a:xfrm>
            <a:off x="640160" y="2096366"/>
            <a:ext cx="7656851" cy="15841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40160" y="4028871"/>
            <a:ext cx="7704856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ijaya" pitchFamily="34" charset="0"/>
              <a:cs typeface="Vijaya" pitchFamily="34" charset="0"/>
            </a:endParaRPr>
          </a:p>
          <a:p>
            <a:pPr marL="342900" indent="-342900">
              <a:buSzPct val="600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inspect()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returns list of lhs and rhs items, their support, confidence and lift values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Vijaya" pitchFamily="34" charset="0"/>
              <a:cs typeface="Vijaya" pitchFamily="34" charset="0"/>
            </a:endParaRPr>
          </a:p>
          <a:p>
            <a:pPr marL="342900" indent="-342900">
              <a:buSzPct val="6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Questions: 1) Find rules any with confidence=1</a:t>
            </a:r>
          </a:p>
          <a:p>
            <a:pPr>
              <a:buSzPct val="6000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                        2) Find top 3 rules based on highest Lift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560" y="1628800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</p:spTree>
    <p:extLst>
      <p:ext uri="{BB962C8B-B14F-4D97-AF65-F5344CB8AC3E}">
        <p14:creationId xmlns:p14="http://schemas.microsoft.com/office/powerpoint/2010/main" val="32832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657350" y="2455070"/>
            <a:ext cx="5829300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4350"/>
              </a:lnSpc>
            </a:pPr>
            <a:r>
              <a:rPr lang="en-IN" sz="3300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16446026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Introduction to Market Basket Analysis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522206" y="1647885"/>
            <a:ext cx="8099589" cy="41106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widely used area of application for association rules is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Basket Analysis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used to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the customer purchasing behavior and helps in increasing the sales and maintain inventory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focusing on the point of sale transaction data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E641B0-3B45-4CF5-B9F9-E0681ABE1904}"/>
              </a:ext>
            </a:extLst>
          </p:cNvPr>
          <p:cNvSpPr/>
          <p:nvPr/>
        </p:nvSpPr>
        <p:spPr>
          <a:xfrm>
            <a:off x="1691680" y="2564904"/>
            <a:ext cx="6048672" cy="1872208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Basket Analysis (Association Analysis) is a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mathematical modeling technique based upon the theory that if you buy a certain group of items, you are likely to buy another group of items</a:t>
            </a:r>
          </a:p>
        </p:txBody>
      </p:sp>
    </p:spTree>
    <p:extLst>
      <p:ext uri="{BB962C8B-B14F-4D97-AF65-F5344CB8AC3E}">
        <p14:creationId xmlns:p14="http://schemas.microsoft.com/office/powerpoint/2010/main" val="145052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Definitions and Terminology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377123"/>
              </p:ext>
            </p:extLst>
          </p:nvPr>
        </p:nvGraphicFramePr>
        <p:xfrm>
          <a:off x="723900" y="1524000"/>
          <a:ext cx="7696200" cy="440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set of items (Item set)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Ratio of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times two or more items occur together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to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total number of transactions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 can be thought of as  P(A and 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Confidence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6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Conditional probability that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randomly  selected transaction will include Item B given Item A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P(B|A) </a:t>
                      </a:r>
                      <a:r>
                        <a:rPr lang="en-US" sz="1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(written</a:t>
                      </a:r>
                      <a:r>
                        <a:rPr lang="en-US" sz="16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as A =&gt; B)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Lift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Ratio of the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probability of Items A and B occurring together (Joint probability)</a:t>
                      </a:r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</a:t>
                      </a:r>
                      <a:r>
                        <a:rPr lang="en-US" sz="16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product of P(A) and P(B)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7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6632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Rule Evaluation – Support 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90872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4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853652"/>
              </p:ext>
            </p:extLst>
          </p:nvPr>
        </p:nvGraphicFramePr>
        <p:xfrm>
          <a:off x="1115616" y="1196752"/>
          <a:ext cx="7277100" cy="2072958"/>
        </p:xfrm>
        <a:graphic>
          <a:graphicData uri="http://schemas.openxmlformats.org/drawingml/2006/table">
            <a:tbl>
              <a:tblPr/>
              <a:tblGrid>
                <a:gridCol w="172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Transaction No.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Shampoo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Wine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Vodka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Cheese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Ice Cream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1144508" y="3779748"/>
            <a:ext cx="24913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of {Diaper, Beer} </a:t>
            </a:r>
            <a:endParaRPr lang="en-IN" sz="1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39752" y="3356992"/>
            <a:ext cx="1296144" cy="504056"/>
            <a:chOff x="1835696" y="3356992"/>
            <a:chExt cx="1296144" cy="504056"/>
          </a:xfrm>
        </p:grpSpPr>
        <p:sp>
          <p:nvSpPr>
            <p:cNvPr id="21" name="TextBox 20"/>
            <p:cNvSpPr txBox="1"/>
            <p:nvPr/>
          </p:nvSpPr>
          <p:spPr>
            <a:xfrm>
              <a:off x="1835696" y="335699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  A         B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2051720" y="3717032"/>
              <a:ext cx="72008" cy="144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2699792" y="3717032"/>
              <a:ext cx="72008" cy="144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641B0-3B45-4CF5-B9F9-E0681ABE1904}"/>
              </a:ext>
            </a:extLst>
          </p:cNvPr>
          <p:cNvSpPr/>
          <p:nvPr/>
        </p:nvSpPr>
        <p:spPr>
          <a:xfrm>
            <a:off x="1547664" y="5229200"/>
            <a:ext cx="5040560" cy="720080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of {Diaper, Beer} is 3/5</a:t>
            </a:r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4293096"/>
            <a:ext cx="6466670" cy="504056"/>
          </a:xfrm>
          <a:prstGeom prst="rect">
            <a:avLst/>
          </a:prstGeom>
          <a:noFill/>
        </p:spPr>
      </p:pic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6632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Rule Evaluation – Confidence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980728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4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600268"/>
              </p:ext>
            </p:extLst>
          </p:nvPr>
        </p:nvGraphicFramePr>
        <p:xfrm>
          <a:off x="899592" y="1268760"/>
          <a:ext cx="7277100" cy="2072958"/>
        </p:xfrm>
        <a:graphic>
          <a:graphicData uri="http://schemas.openxmlformats.org/drawingml/2006/table">
            <a:tbl>
              <a:tblPr/>
              <a:tblGrid>
                <a:gridCol w="172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Transaction No.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…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Shampoo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Wine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Vodka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Cheese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Ice Cream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641B0-3B45-4CF5-B9F9-E0681ABE1904}"/>
              </a:ext>
            </a:extLst>
          </p:cNvPr>
          <p:cNvSpPr/>
          <p:nvPr/>
        </p:nvSpPr>
        <p:spPr>
          <a:xfrm>
            <a:off x="683568" y="4509120"/>
            <a:ext cx="7776864" cy="2016224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4797152"/>
            <a:ext cx="7575812" cy="1512168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6678" y="3572790"/>
            <a:ext cx="7417730" cy="648298"/>
          </a:xfrm>
          <a:prstGeom prst="rect">
            <a:avLst/>
          </a:prstGeom>
          <a:noFill/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16632"/>
            <a:ext cx="8229600" cy="810805"/>
          </a:xfrm>
        </p:spPr>
        <p:txBody>
          <a:bodyPr/>
          <a:lstStyle/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Rule Evaluation – Lift</a:t>
            </a:r>
          </a:p>
        </p:txBody>
      </p:sp>
      <p:grpSp>
        <p:nvGrpSpPr>
          <p:cNvPr id="3" name="Group 15"/>
          <p:cNvGrpSpPr/>
          <p:nvPr/>
        </p:nvGrpSpPr>
        <p:grpSpPr>
          <a:xfrm>
            <a:off x="1991225" y="90872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4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994431"/>
              </p:ext>
            </p:extLst>
          </p:nvPr>
        </p:nvGraphicFramePr>
        <p:xfrm>
          <a:off x="1043608" y="1196752"/>
          <a:ext cx="7277100" cy="2072958"/>
        </p:xfrm>
        <a:graphic>
          <a:graphicData uri="http://schemas.openxmlformats.org/drawingml/2006/table">
            <a:tbl>
              <a:tblPr/>
              <a:tblGrid>
                <a:gridCol w="1723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8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Transaction No.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Item 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Shampoo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Vodka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Chocolate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104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Milk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Diaper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Beer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3844280"/>
            <a:ext cx="2990850" cy="304800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915816" y="3356992"/>
            <a:ext cx="1800200" cy="504056"/>
            <a:chOff x="1835696" y="3356992"/>
            <a:chExt cx="1296144" cy="504056"/>
          </a:xfrm>
        </p:grpSpPr>
        <p:sp>
          <p:nvSpPr>
            <p:cNvPr id="22" name="TextBox 21"/>
            <p:cNvSpPr txBox="1"/>
            <p:nvPr/>
          </p:nvSpPr>
          <p:spPr>
            <a:xfrm>
              <a:off x="1835696" y="3356992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  A                  B</a:t>
              </a: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1991233" y="3717032"/>
              <a:ext cx="72008" cy="144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2820765" y="3717032"/>
              <a:ext cx="72008" cy="1440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1504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E641B0-3B45-4CF5-B9F9-E0681ABE1904}"/>
              </a:ext>
            </a:extLst>
          </p:cNvPr>
          <p:cNvSpPr/>
          <p:nvPr/>
        </p:nvSpPr>
        <p:spPr>
          <a:xfrm>
            <a:off x="1907704" y="5445224"/>
            <a:ext cx="5760640" cy="1152128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2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Lift &lt; 1 indicates Chocolate is  decreasing the chance of Milk purchase 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221088"/>
            <a:ext cx="4000500" cy="1047750"/>
          </a:xfrm>
          <a:prstGeom prst="rect">
            <a:avLst/>
          </a:prstGeom>
          <a:noFill/>
        </p:spPr>
      </p:pic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1504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3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a typeface="宋体" pitchFamily="2" charset="-122"/>
              </a:rPr>
              <a:t>Using MBA for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84784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Support can be used for initial recommendations or to determine the layout of the catalog of an ecommerce site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  <a:sym typeface="Wingdings" pitchFamily="2" charset="2"/>
            </a:endParaRPr>
          </a:p>
          <a:p>
            <a:r>
              <a:rPr lang="en-US" altLang="zh-CN" dirty="0">
                <a:ea typeface="宋体" pitchFamily="2" charset="-122"/>
                <a:sym typeface="Wingdings" pitchFamily="2" charset="2"/>
              </a:rPr>
              <a:t>Confidence can be used to provide recommendations based on first product purchase.</a:t>
            </a:r>
          </a:p>
          <a:p>
            <a:pPr marL="0" indent="0">
              <a:buNone/>
            </a:pPr>
            <a:endParaRPr lang="en-US" altLang="zh-CN" dirty="0">
              <a:ea typeface="宋体" pitchFamily="2" charset="-122"/>
              <a:sym typeface="Wingdings" pitchFamily="2" charset="2"/>
            </a:endParaRPr>
          </a:p>
          <a:p>
            <a:r>
              <a:rPr lang="en-US" altLang="zh-CN" dirty="0">
                <a:ea typeface="宋体" pitchFamily="2" charset="-122"/>
                <a:sym typeface="Wingdings" pitchFamily="2" charset="2"/>
              </a:rPr>
              <a:t> Use rules only if lift is greater than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3106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sz="3200" b="1" dirty="0">
                <a:solidFill>
                  <a:schemeClr val="accent1"/>
                </a:solidFill>
                <a:latin typeface="+mj-lt"/>
              </a:rPr>
              <a:t>Case Study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Diagram 4"/>
          <p:cNvGraphicFramePr/>
          <p:nvPr/>
        </p:nvGraphicFramePr>
        <p:xfrm>
          <a:off x="1187624" y="1627280"/>
          <a:ext cx="6552728" cy="443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1000" y="1219200"/>
            <a:ext cx="48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048"/>
            <a:ext cx="8229600" cy="810805"/>
          </a:xfrm>
        </p:spPr>
        <p:txBody>
          <a:bodyPr/>
          <a:lstStyle/>
          <a:p>
            <a:r>
              <a:rPr sz="3200" b="1" dirty="0">
                <a:solidFill>
                  <a:schemeClr val="accent1"/>
                </a:solidFill>
                <a:latin typeface="+mj-lt"/>
              </a:rPr>
              <a:t>Data Snapshot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6" name="Group 15"/>
          <p:cNvGrpSpPr/>
          <p:nvPr/>
        </p:nvGrpSpPr>
        <p:grpSpPr>
          <a:xfrm>
            <a:off x="1991225" y="1155160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91000" y="1219200"/>
            <a:ext cx="484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7" cstate="print"/>
          <a:srcRect l="1933" t="24609" r="88659" b="26173"/>
          <a:stretch>
            <a:fillRect/>
          </a:stretch>
        </p:blipFill>
        <p:spPr bwMode="auto">
          <a:xfrm>
            <a:off x="3419872" y="1988840"/>
            <a:ext cx="1224136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827584" y="1340768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Transactions Data for MBA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47664" y="4293096"/>
          <a:ext cx="5976664" cy="149454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253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0608">
                  <a:extLst>
                    <a:ext uri="{9D8B030D-6E8A-4147-A177-3AD203B41FA5}">
                      <a16:colId xmlns:a16="http://schemas.microsoft.com/office/drawing/2014/main" val="1320496492"/>
                    </a:ext>
                  </a:extLst>
                </a:gridCol>
                <a:gridCol w="1353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4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Measurement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Transaction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Integers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Items purchased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A,B,C,D,E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8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17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55&quot;/&gt;&lt;lineCharCount val=&quot;14&quot;/&gt;&lt;lineCharCount val=&quot;13&quot;/&gt;&lt;lineCharCount val=&quot;13&quot;/&gt;&lt;lineCharCount val=&quot;1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1_Diseño predeterminado">
  <a:themeElements>
    <a:clrScheme name="AA">
      <a:dk1>
        <a:sysClr val="windowText" lastClr="000000"/>
      </a:dk1>
      <a:lt1>
        <a:sysClr val="window" lastClr="FFFFFF"/>
      </a:lt1>
      <a:dk2>
        <a:srgbClr val="663300"/>
      </a:dk2>
      <a:lt2>
        <a:srgbClr val="EEECE1"/>
      </a:lt2>
      <a:accent1>
        <a:srgbClr val="3891A7"/>
      </a:accent1>
      <a:accent2>
        <a:srgbClr val="FEB80A"/>
      </a:accent2>
      <a:accent3>
        <a:srgbClr val="C32D2E"/>
      </a:accent3>
      <a:accent4>
        <a:srgbClr val="92D050"/>
      </a:accent4>
      <a:accent5>
        <a:srgbClr val="663300"/>
      </a:accent5>
      <a:accent6>
        <a:srgbClr val="475A8D"/>
      </a:accent6>
      <a:hlink>
        <a:srgbClr val="0000FF"/>
      </a:hlink>
      <a:folHlink>
        <a:srgbClr val="800080"/>
      </a:folHlink>
    </a:clrScheme>
    <a:fontScheme name="AA Trial 1">
      <a:majorFont>
        <a:latin typeface="Ebrima"/>
        <a:ea typeface=""/>
        <a:cs typeface="Arial"/>
      </a:majorFont>
      <a:minorFont>
        <a:latin typeface="Ebri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18135</TotalTime>
  <Words>960</Words>
  <Application>Microsoft Macintosh PowerPoint</Application>
  <PresentationFormat>On-screen Show (4:3)</PresentationFormat>
  <Paragraphs>217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宋体</vt:lpstr>
      <vt:lpstr>Arial</vt:lpstr>
      <vt:lpstr>Calibri</vt:lpstr>
      <vt:lpstr>Cambria Math</vt:lpstr>
      <vt:lpstr>Consolas</vt:lpstr>
      <vt:lpstr>Ebrima</vt:lpstr>
      <vt:lpstr>Eras Demi ITC</vt:lpstr>
      <vt:lpstr>Open Sans</vt:lpstr>
      <vt:lpstr>Times New Roman</vt:lpstr>
      <vt:lpstr>Vijaya</vt:lpstr>
      <vt:lpstr>Wingdings</vt:lpstr>
      <vt:lpstr>1_Diseño predeterminado</vt:lpstr>
      <vt:lpstr> ASSOCIATION RULES MARKET BASKET ANALYSIS</vt:lpstr>
      <vt:lpstr>Introduction to Market Basket Analysis</vt:lpstr>
      <vt:lpstr>Definitions and Terminology</vt:lpstr>
      <vt:lpstr>Rule Evaluation – Support </vt:lpstr>
      <vt:lpstr>Rule Evaluation – Confidence</vt:lpstr>
      <vt:lpstr>Rule Evaluation – Lift</vt:lpstr>
      <vt:lpstr>Using MBA for Recommendations</vt:lpstr>
      <vt:lpstr>Case Study</vt:lpstr>
      <vt:lpstr>Data Snapshot</vt:lpstr>
      <vt:lpstr>Data Conversion</vt:lpstr>
      <vt:lpstr>Data Conversion</vt:lpstr>
      <vt:lpstr>Association Analysis</vt:lpstr>
      <vt:lpstr>Association Analysis</vt:lpstr>
      <vt:lpstr>Association Analysis</vt:lpstr>
      <vt:lpstr>Association Analysis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Dell</dc:creator>
  <cp:lastModifiedBy>Vinayak Deshpande</cp:lastModifiedBy>
  <cp:revision>2299</cp:revision>
  <dcterms:created xsi:type="dcterms:W3CDTF">2006-08-16T00:00:00Z</dcterms:created>
  <dcterms:modified xsi:type="dcterms:W3CDTF">2024-05-23T07:14:04Z</dcterms:modified>
</cp:coreProperties>
</file>