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4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7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8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9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0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1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2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3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  <p:sldMasterId id="2147483708" r:id="rId4"/>
  </p:sldMasterIdLst>
  <p:notesMasterIdLst>
    <p:notesMasterId r:id="rId30"/>
  </p:notesMasterIdLst>
  <p:handoutMasterIdLst>
    <p:handoutMasterId r:id="rId31"/>
  </p:handoutMasterIdLst>
  <p:sldIdLst>
    <p:sldId id="274" r:id="rId5"/>
    <p:sldId id="406" r:id="rId6"/>
    <p:sldId id="329" r:id="rId7"/>
    <p:sldId id="332" r:id="rId8"/>
    <p:sldId id="367" r:id="rId9"/>
    <p:sldId id="381" r:id="rId10"/>
    <p:sldId id="382" r:id="rId11"/>
    <p:sldId id="436" r:id="rId12"/>
    <p:sldId id="435" r:id="rId13"/>
    <p:sldId id="437" r:id="rId14"/>
    <p:sldId id="428" r:id="rId15"/>
    <p:sldId id="429" r:id="rId16"/>
    <p:sldId id="432" r:id="rId17"/>
    <p:sldId id="433" r:id="rId18"/>
    <p:sldId id="431" r:id="rId19"/>
    <p:sldId id="438" r:id="rId20"/>
    <p:sldId id="452" r:id="rId21"/>
    <p:sldId id="439" r:id="rId22"/>
    <p:sldId id="440" r:id="rId23"/>
    <p:sldId id="462" r:id="rId24"/>
    <p:sldId id="464" r:id="rId25"/>
    <p:sldId id="442" r:id="rId26"/>
    <p:sldId id="453" r:id="rId27"/>
    <p:sldId id="454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551"/>
    <a:srgbClr val="475A8D"/>
    <a:srgbClr val="EEECE1"/>
    <a:srgbClr val="F88631"/>
    <a:srgbClr val="BBDDA3"/>
    <a:srgbClr val="FFFFFF"/>
    <a:srgbClr val="3891A7"/>
    <a:srgbClr val="CEDCE1"/>
    <a:srgbClr val="000000"/>
    <a:srgbClr val="F7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 autoAdjust="0"/>
    <p:restoredTop sz="94313" autoAdjust="0"/>
  </p:normalViewPr>
  <p:slideViewPr>
    <p:cSldViewPr>
      <p:cViewPr varScale="1">
        <p:scale>
          <a:sx n="103" d="100"/>
          <a:sy n="103" d="100"/>
        </p:scale>
        <p:origin x="13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5.xml"/><Relationship Id="rId3" Type="http://schemas.openxmlformats.org/officeDocument/2006/relationships/slide" Target="slides/slide8.xml"/><Relationship Id="rId7" Type="http://schemas.openxmlformats.org/officeDocument/2006/relationships/slide" Target="slides/slide13.xml"/><Relationship Id="rId12" Type="http://schemas.openxmlformats.org/officeDocument/2006/relationships/slide" Target="slides/slide19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1.xml"/><Relationship Id="rId11" Type="http://schemas.openxmlformats.org/officeDocument/2006/relationships/slide" Target="slides/slide18.xml"/><Relationship Id="rId5" Type="http://schemas.openxmlformats.org/officeDocument/2006/relationships/slide" Target="slides/slide10.xml"/><Relationship Id="rId10" Type="http://schemas.openxmlformats.org/officeDocument/2006/relationships/slide" Target="slides/slide17.xml"/><Relationship Id="rId4" Type="http://schemas.openxmlformats.org/officeDocument/2006/relationships/slide" Target="slides/slide9.xml"/><Relationship Id="rId9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The company XYZ carried out Annual Performance Appraisal process which is a routine HR process. 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</a:rPr>
            <a:t>To understand the employee sentiments and incorporate recommendations in the current performance appraisal process. 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A54D7AB3-B444-40DF-882D-35A789D096B6}">
      <dgm:prSet phldrT="[Text]" custT="1"/>
      <dgm:spPr/>
      <dgm:t>
        <a:bodyPr/>
        <a:lstStyle/>
        <a:p>
          <a:r>
            <a:rPr 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Feedback and comments from the employees were stored in a text document.</a:t>
          </a:r>
        </a:p>
      </dgm:t>
    </dgm:pt>
    <dgm:pt modelId="{F6C6AC84-88FB-4427-AE7A-B2514DBEC1DA}" type="parTrans" cxnId="{4E9FF254-EBF6-4409-80A3-DD6C383B5120}">
      <dgm:prSet/>
      <dgm:spPr/>
      <dgm:t>
        <a:bodyPr/>
        <a:lstStyle/>
        <a:p>
          <a:endParaRPr lang="en-IN"/>
        </a:p>
      </dgm:t>
    </dgm:pt>
    <dgm:pt modelId="{D7EFDC14-739A-4492-9242-9D87141226C7}" type="sibTrans" cxnId="{4E9FF254-EBF6-4409-80A3-DD6C383B5120}">
      <dgm:prSet/>
      <dgm:spPr/>
      <dgm:t>
        <a:bodyPr/>
        <a:lstStyle/>
        <a:p>
          <a:endParaRPr lang="en-IN"/>
        </a:p>
      </dgm:t>
    </dgm:pt>
    <dgm:pt modelId="{D073D292-15C6-45CB-866C-DA8B89703472}">
      <dgm:prSet custT="1"/>
      <dgm:spPr/>
      <dgm:t>
        <a:bodyPr/>
        <a:lstStyle/>
        <a:p>
          <a:r>
            <a: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The employees were asked to give feedback about the overall process and questions used for assessing their performance level.</a:t>
          </a:r>
        </a:p>
      </dgm:t>
    </dgm:pt>
    <dgm:pt modelId="{61FCDBDB-1063-4662-BDA6-CC839B7786A4}" type="parTrans" cxnId="{3E247C49-C5E4-49CD-9458-DF3951D345DD}">
      <dgm:prSet/>
      <dgm:spPr/>
      <dgm:t>
        <a:bodyPr/>
        <a:lstStyle/>
        <a:p>
          <a:endParaRPr lang="en-IN"/>
        </a:p>
      </dgm:t>
    </dgm:pt>
    <dgm:pt modelId="{8438D392-33A6-4CEC-B19C-90AED89D4147}" type="sibTrans" cxnId="{3E247C49-C5E4-49CD-9458-DF3951D345DD}">
      <dgm:prSet/>
      <dgm:spPr/>
      <dgm:t>
        <a:bodyPr/>
        <a:lstStyle/>
        <a:p>
          <a:endParaRPr lang="en-IN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548334-DF15-4AD2-A555-F89B4EE943DA}" type="presOf" srcId="{4EE5EDE8-EF01-4ABD-8046-C2EC266BA8D9}" destId="{5225D984-C2B9-4FAB-B6D8-231E1B13CD6C}" srcOrd="0" destOrd="0" presId="urn:microsoft.com/office/officeart/2005/8/layout/list1"/>
    <dgm:cxn modelId="{3E247C49-C5E4-49CD-9458-DF3951D345DD}" srcId="{0CEA7ED5-AABA-442A-8B3A-5850D5C54A8E}" destId="{D073D292-15C6-45CB-866C-DA8B89703472}" srcOrd="1" destOrd="0" parTransId="{61FCDBDB-1063-4662-BDA6-CC839B7786A4}" sibTransId="{8438D392-33A6-4CEC-B19C-90AED89D4147}"/>
    <dgm:cxn modelId="{291E9950-906E-4ECB-8845-61DEA1B01EE7}" type="presOf" srcId="{76206CC1-918F-46E8-B031-9FC091FDB70E}" destId="{E22D02C9-CAD7-4C26-976C-7F9C3D7FAA12}" srcOrd="0" destOrd="0" presId="urn:microsoft.com/office/officeart/2005/8/layout/list1"/>
    <dgm:cxn modelId="{512C5151-039A-48F4-ACE6-2013280C7A02}" type="presOf" srcId="{CF75EA4F-3BC8-4061-B0A3-050B572C5FE8}" destId="{E67F6A8F-B37E-4A64-BD29-966D55D5027A}" srcOrd="0" destOrd="0" presId="urn:microsoft.com/office/officeart/2005/8/layout/list1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4E9FF254-EBF6-4409-80A3-DD6C383B5120}" srcId="{CF75EA4F-3BC8-4061-B0A3-050B572C5FE8}" destId="{A54D7AB3-B444-40DF-882D-35A789D096B6}" srcOrd="0" destOrd="0" parTransId="{F6C6AC84-88FB-4427-AE7A-B2514DBEC1DA}" sibTransId="{D7EFDC14-739A-4492-9242-9D87141226C7}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A43F5469-3385-4D94-90AF-25C7B4BFD788}" type="presOf" srcId="{83E300A9-059E-4699-B169-FEECE8DF2D96}" destId="{75BB025E-9CB5-4C61-B1F0-A1523F6C16D8}" srcOrd="1" destOrd="0" presId="urn:microsoft.com/office/officeart/2005/8/layout/list1"/>
    <dgm:cxn modelId="{E856767B-1004-4F5A-8DBB-4DCE789AD150}" type="presOf" srcId="{0CEA7ED5-AABA-442A-8B3A-5850D5C54A8E}" destId="{583B3969-11FD-4684-ACBA-422AC2B53A7A}" srcOrd="0" destOrd="0" presId="urn:microsoft.com/office/officeart/2005/8/layout/list1"/>
    <dgm:cxn modelId="{DEBC3E85-A4B8-4004-B78E-B9C0069FD943}" type="presOf" srcId="{83E300A9-059E-4699-B169-FEECE8DF2D96}" destId="{3474DB8A-EBD8-46EC-AAB7-FE9BE2CFA8D9}" srcOrd="0" destOrd="0" presId="urn:microsoft.com/office/officeart/2005/8/layout/list1"/>
    <dgm:cxn modelId="{A4B78D96-AA24-479E-907B-A557175DE9FB}" type="presOf" srcId="{81CE6530-7F48-4D85-A90C-AB70806F2713}" destId="{4E95708D-2D46-43E8-898E-C37C89092838}" srcOrd="0" destOrd="0" presId="urn:microsoft.com/office/officeart/2005/8/layout/list1"/>
    <dgm:cxn modelId="{472EC9A8-FB3B-4050-A90F-3B50B6EDB84D}" type="presOf" srcId="{D073D292-15C6-45CB-866C-DA8B89703472}" destId="{4E95708D-2D46-43E8-898E-C37C89092838}" srcOrd="0" destOrd="1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ED2CA1C8-1549-4AFA-ADF3-6DE35D645F58}" type="presOf" srcId="{0CEA7ED5-AABA-442A-8B3A-5850D5C54A8E}" destId="{8DAC3478-3003-4361-B79A-A6299EE2FF11}" srcOrd="1" destOrd="0" presId="urn:microsoft.com/office/officeart/2005/8/layout/list1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99BA06E3-8785-4964-93A4-97904E9696DF}" type="presOf" srcId="{CF75EA4F-3BC8-4061-B0A3-050B572C5FE8}" destId="{B8F30B94-A26D-4B73-B7CB-D459F6BF739F}" srcOrd="1" destOrd="0" presId="urn:microsoft.com/office/officeart/2005/8/layout/list1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79FD85F9-0C67-47F4-9972-5E2E47C317D5}" type="presOf" srcId="{A54D7AB3-B444-40DF-882D-35A789D096B6}" destId="{3753D266-28F0-4CB6-87FB-9C46871B9038}" srcOrd="0" destOrd="0" presId="urn:microsoft.com/office/officeart/2005/8/layout/list1"/>
    <dgm:cxn modelId="{30CF8A6D-4195-49B1-BE21-D15D76411687}" type="presParOf" srcId="{E22D02C9-CAD7-4C26-976C-7F9C3D7FAA12}" destId="{9B880F8F-1058-4CD2-B20D-650A178A86B0}" srcOrd="0" destOrd="0" presId="urn:microsoft.com/office/officeart/2005/8/layout/list1"/>
    <dgm:cxn modelId="{3B072DD3-ED86-4CC7-B311-D6644AFE5273}" type="presParOf" srcId="{9B880F8F-1058-4CD2-B20D-650A178A86B0}" destId="{583B3969-11FD-4684-ACBA-422AC2B53A7A}" srcOrd="0" destOrd="0" presId="urn:microsoft.com/office/officeart/2005/8/layout/list1"/>
    <dgm:cxn modelId="{4AE7C7FE-0D95-46D7-9CAB-9B644D7CE1BB}" type="presParOf" srcId="{9B880F8F-1058-4CD2-B20D-650A178A86B0}" destId="{8DAC3478-3003-4361-B79A-A6299EE2FF11}" srcOrd="1" destOrd="0" presId="urn:microsoft.com/office/officeart/2005/8/layout/list1"/>
    <dgm:cxn modelId="{5F38CBF4-7C76-44F7-A2B3-83AFA9928178}" type="presParOf" srcId="{E22D02C9-CAD7-4C26-976C-7F9C3D7FAA12}" destId="{59004E18-985D-4C03-8427-4AF3A8F9619C}" srcOrd="1" destOrd="0" presId="urn:microsoft.com/office/officeart/2005/8/layout/list1"/>
    <dgm:cxn modelId="{3FD7CADC-1361-487A-9ED3-3BE627D90243}" type="presParOf" srcId="{E22D02C9-CAD7-4C26-976C-7F9C3D7FAA12}" destId="{4E95708D-2D46-43E8-898E-C37C89092838}" srcOrd="2" destOrd="0" presId="urn:microsoft.com/office/officeart/2005/8/layout/list1"/>
    <dgm:cxn modelId="{5E318CD5-F98C-40EB-9A0B-A3013876C46E}" type="presParOf" srcId="{E22D02C9-CAD7-4C26-976C-7F9C3D7FAA12}" destId="{AE2CC641-B3D9-4C30-82D4-60031A31761A}" srcOrd="3" destOrd="0" presId="urn:microsoft.com/office/officeart/2005/8/layout/list1"/>
    <dgm:cxn modelId="{FD35F7D9-624B-4152-B035-C69BC7F35A52}" type="presParOf" srcId="{E22D02C9-CAD7-4C26-976C-7F9C3D7FAA12}" destId="{EDB1C299-0C7B-4DAA-91AB-4E38E465CBEA}" srcOrd="4" destOrd="0" presId="urn:microsoft.com/office/officeart/2005/8/layout/list1"/>
    <dgm:cxn modelId="{D44B8A2D-3C1C-4FB0-BEDB-72164121DD56}" type="presParOf" srcId="{EDB1C299-0C7B-4DAA-91AB-4E38E465CBEA}" destId="{3474DB8A-EBD8-46EC-AAB7-FE9BE2CFA8D9}" srcOrd="0" destOrd="0" presId="urn:microsoft.com/office/officeart/2005/8/layout/list1"/>
    <dgm:cxn modelId="{AFBAC81F-74B7-4BE3-98BC-AC54833843BB}" type="presParOf" srcId="{EDB1C299-0C7B-4DAA-91AB-4E38E465CBEA}" destId="{75BB025E-9CB5-4C61-B1F0-A1523F6C16D8}" srcOrd="1" destOrd="0" presId="urn:microsoft.com/office/officeart/2005/8/layout/list1"/>
    <dgm:cxn modelId="{AA6928C1-C09A-4C15-BD49-9C5D6C82622D}" type="presParOf" srcId="{E22D02C9-CAD7-4C26-976C-7F9C3D7FAA12}" destId="{AD90FF33-7FD7-4076-B162-F1E0FE76D94C}" srcOrd="5" destOrd="0" presId="urn:microsoft.com/office/officeart/2005/8/layout/list1"/>
    <dgm:cxn modelId="{A97B25F6-85EE-4433-90C0-6ABB34FFD296}" type="presParOf" srcId="{E22D02C9-CAD7-4C26-976C-7F9C3D7FAA12}" destId="{5225D984-C2B9-4FAB-B6D8-231E1B13CD6C}" srcOrd="6" destOrd="0" presId="urn:microsoft.com/office/officeart/2005/8/layout/list1"/>
    <dgm:cxn modelId="{DC8BF853-591F-4058-B0C2-C4A02E962376}" type="presParOf" srcId="{E22D02C9-CAD7-4C26-976C-7F9C3D7FAA12}" destId="{FF1CC903-80FA-4491-88AB-D3CC8B9ADF3A}" srcOrd="7" destOrd="0" presId="urn:microsoft.com/office/officeart/2005/8/layout/list1"/>
    <dgm:cxn modelId="{50693F8F-FFFD-4D7A-9989-70E41D7EACCB}" type="presParOf" srcId="{E22D02C9-CAD7-4C26-976C-7F9C3D7FAA12}" destId="{C80B7E03-A3F6-466C-9E49-AFB82C5C4887}" srcOrd="8" destOrd="0" presId="urn:microsoft.com/office/officeart/2005/8/layout/list1"/>
    <dgm:cxn modelId="{CDA99A0D-1F6B-41D4-81D1-BCFBB0C62C86}" type="presParOf" srcId="{C80B7E03-A3F6-466C-9E49-AFB82C5C4887}" destId="{E67F6A8F-B37E-4A64-BD29-966D55D5027A}" srcOrd="0" destOrd="0" presId="urn:microsoft.com/office/officeart/2005/8/layout/list1"/>
    <dgm:cxn modelId="{DBE410A6-D5E7-4D09-A600-E8DFBA634DEA}" type="presParOf" srcId="{C80B7E03-A3F6-466C-9E49-AFB82C5C4887}" destId="{B8F30B94-A26D-4B73-B7CB-D459F6BF739F}" srcOrd="1" destOrd="0" presId="urn:microsoft.com/office/officeart/2005/8/layout/list1"/>
    <dgm:cxn modelId="{B75D2FF2-B599-4FF1-A1C9-87FB973EEABB}" type="presParOf" srcId="{E22D02C9-CAD7-4C26-976C-7F9C3D7FAA12}" destId="{9E874675-220F-4B77-8013-1BA315901257}" srcOrd="9" destOrd="0" presId="urn:microsoft.com/office/officeart/2005/8/layout/list1"/>
    <dgm:cxn modelId="{A58F369A-98C7-4077-95E5-23EEBA05382B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355679"/>
          <a:ext cx="7315200" cy="154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99872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The company XYZ carried out Annual Performance Appraisal process which is a routine HR process. 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The employees were asked to give feedback about the overall process and questions used for assessing their performance level.</a:t>
          </a:r>
        </a:p>
      </dsp:txBody>
      <dsp:txXfrm>
        <a:off x="0" y="355679"/>
        <a:ext cx="7315200" cy="1549800"/>
      </dsp:txXfrm>
    </dsp:sp>
    <dsp:sp modelId="{8DAC3478-3003-4361-B79A-A6299EE2FF11}">
      <dsp:nvSpPr>
        <dsp:cNvPr id="0" name=""/>
        <dsp:cNvSpPr/>
      </dsp:nvSpPr>
      <dsp:spPr>
        <a:xfrm>
          <a:off x="365760" y="1439"/>
          <a:ext cx="349749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400345" y="36024"/>
        <a:ext cx="3428329" cy="639310"/>
      </dsp:txXfrm>
    </dsp:sp>
    <dsp:sp modelId="{5225D984-C2B9-4FAB-B6D8-231E1B13CD6C}">
      <dsp:nvSpPr>
        <dsp:cNvPr id="0" name=""/>
        <dsp:cNvSpPr/>
      </dsp:nvSpPr>
      <dsp:spPr>
        <a:xfrm>
          <a:off x="0" y="2389319"/>
          <a:ext cx="73152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99872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understand the employee sentiments and incorporate recommendations in the current performance appraisal process. 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2389319"/>
        <a:ext cx="7315200" cy="1077300"/>
      </dsp:txXfrm>
    </dsp:sp>
    <dsp:sp modelId="{75BB025E-9CB5-4C61-B1F0-A1523F6C16D8}">
      <dsp:nvSpPr>
        <dsp:cNvPr id="0" name=""/>
        <dsp:cNvSpPr/>
      </dsp:nvSpPr>
      <dsp:spPr>
        <a:xfrm>
          <a:off x="365760" y="2035079"/>
          <a:ext cx="349749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400345" y="2069664"/>
        <a:ext cx="3428329" cy="639310"/>
      </dsp:txXfrm>
    </dsp:sp>
    <dsp:sp modelId="{3753D266-28F0-4CB6-87FB-9C46871B9038}">
      <dsp:nvSpPr>
        <dsp:cNvPr id="0" name=""/>
        <dsp:cNvSpPr/>
      </dsp:nvSpPr>
      <dsp:spPr>
        <a:xfrm>
          <a:off x="0" y="3950460"/>
          <a:ext cx="73152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99872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Feedback and comments from the employees were stored in a text document.</a:t>
          </a:r>
        </a:p>
      </dsp:txBody>
      <dsp:txXfrm>
        <a:off x="0" y="3950460"/>
        <a:ext cx="7315200" cy="1077300"/>
      </dsp:txXfrm>
    </dsp:sp>
    <dsp:sp modelId="{B8F30B94-A26D-4B73-B7CB-D459F6BF739F}">
      <dsp:nvSpPr>
        <dsp:cNvPr id="0" name=""/>
        <dsp:cNvSpPr/>
      </dsp:nvSpPr>
      <dsp:spPr>
        <a:xfrm>
          <a:off x="365760" y="3596220"/>
          <a:ext cx="349749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400345" y="3630805"/>
        <a:ext cx="3428329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1876C-7B8A-463D-A870-997498CD99E7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A529-D28B-45D3-BA15-51F59579F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98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BC867-2197-4B29-A8AD-3F9EA77533E1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AF43-9F80-42EB-85FE-9CAAC23F1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6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9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56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3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2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1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55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5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8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97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52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641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160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1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9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5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1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3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3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B0FF0104-7CCD-4F49-840C-98080ECF886C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8394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4EAE7-848B-47CE-B4F6-DAAF6EA51562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0379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CA3B6-4872-4A10-86AD-13512688CE05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29968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0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0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24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85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75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A7003EEB-EF6C-48D9-B09B-CE4B15ADF56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06724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70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8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E8D9-D83B-4585-83E5-04850845E6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24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26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4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74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1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69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685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00122F79-0410-4154-A554-02F012F6D4F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7614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55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73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05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09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6453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66886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95190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B0A43-5A89-4926-AB1F-C8906E0212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3"/>
            <a:ext cx="604373" cy="7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69027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0A64AB-6139-4988-B71E-54D4E1592C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3"/>
            <a:ext cx="604373" cy="7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6523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031C0417-39EE-4652-A340-17E4321E8978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13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BC49E27A-0B0A-48E8-BF9E-7ACBD526876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1770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637C8003-4E35-44E6-8809-93E4AEF7A5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004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r"/>
            <a:fld id="{2A600F5C-2392-4D29-AC93-3974B7E074F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6107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5D8AD-8DE8-4AF6-BE82-5455CE28B772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91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C8D18-34B0-40E3-8577-74A6A1E9B1B6}" type="slidenum">
              <a:rPr lang="es-ES">
                <a:solidFill>
                  <a:prstClr val="black"/>
                </a:solidFill>
              </a:rPr>
              <a:pPr/>
              <a:t>‹#›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6187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slideLayout" Target="../slideLayouts/slideLayout36.xml"/><Relationship Id="rId7" Type="http://schemas.openxmlformats.org/officeDocument/2006/relationships/tags" Target="../tags/tag19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11" Type="http://schemas.openxmlformats.org/officeDocument/2006/relationships/tags" Target="../tags/tag23.xml"/><Relationship Id="rId5" Type="http://schemas.openxmlformats.org/officeDocument/2006/relationships/slideLayout" Target="../slideLayouts/slideLayout38.xml"/><Relationship Id="rId10" Type="http://schemas.openxmlformats.org/officeDocument/2006/relationships/tags" Target="../tags/tag22.xml"/><Relationship Id="rId4" Type="http://schemas.openxmlformats.org/officeDocument/2006/relationships/slideLayout" Target="../slideLayouts/slideLayout37.xml"/><Relationship Id="rId9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defRPr lang="es-E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r"/>
            <a:fld id="{D1C7D3AF-160E-4D12-BF31-4D5E44749C5D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Eras Demi ITC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Eras Demi ITC" pitchFamily="34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DBE8D9-D83B-4585-83E5-04850845E6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4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611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9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0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3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ransition spd="slow">
    <p:push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79.xml"/><Relationship Id="rId7" Type="http://schemas.openxmlformats.org/officeDocument/2006/relationships/image" Target="../media/image15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18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19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20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21.em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22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23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24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25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47.xml"/><Relationship Id="rId7" Type="http://schemas.openxmlformats.org/officeDocument/2006/relationships/diagramData" Target="../diagrams/data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8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2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1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1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 Mining</a:t>
            </a:r>
            <a:b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HR Appraisal Process Data</a:t>
            </a:r>
          </a:p>
        </p:txBody>
      </p:sp>
      <p:grpSp>
        <p:nvGrpSpPr>
          <p:cNvPr id="3" name="object 21">
            <a:extLst>
              <a:ext uri="{FF2B5EF4-FFF2-40B4-BE49-F238E27FC236}">
                <a16:creationId xmlns:a16="http://schemas.microsoft.com/office/drawing/2014/main" id="{62A0760A-F9D6-9941-BB35-5F12AE507534}"/>
              </a:ext>
            </a:extLst>
          </p:cNvPr>
          <p:cNvGrpSpPr/>
          <p:nvPr/>
        </p:nvGrpSpPr>
        <p:grpSpPr>
          <a:xfrm>
            <a:off x="7164288" y="5949280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26AD4541-040A-9449-9C79-0444185A7582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9234815C-41FC-184D-847F-50AB7CA2BEF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EE89EA51-B3A9-E143-9FA1-18CF3B3EF04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5D0F0253-7232-B147-BC2D-3E3B553E2D50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66C2E180-15E2-1948-BF90-31335FF4A9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C7BFCC43-4AD2-FA45-9C20-3BA3CE1F52C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C7D692D4-A1C5-5141-9CDC-91BE749486D0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0DF853D8-4003-B24B-A6CC-36B6130E8C5A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8483863D-7F21-4548-857B-E7798AA1781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178C77E6-8F2F-6447-90F8-3AB2B15DCA2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BFF945E-7311-4946-AFAC-DEAEAFCA9FB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885AE0CB-A8C8-FC40-AEA5-97837D557FB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A78CA5D1-8593-BB41-8953-808A4E8CEC97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B8773BC2-C467-764E-BE7B-BC68ADB790B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68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685800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8382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IN" sz="1600" dirty="0">
                <a:latin typeface="Consolas" pitchFamily="49" charset="0"/>
              </a:rPr>
              <a:t>Clean the Corpus for further analysis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16C648B-FEE5-4996-B632-D5240DDE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70164"/>
              </p:ext>
            </p:extLst>
          </p:nvPr>
        </p:nvGraphicFramePr>
        <p:xfrm>
          <a:off x="653426" y="1171403"/>
          <a:ext cx="8033374" cy="100999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&lt;-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tm_map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removeWords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stopwords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english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writeLines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as.character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[[3]]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IN" sz="1600" dirty="0">
                          <a:solidFill>
                            <a:srgbClr val="0070C0"/>
                          </a:solidFill>
                          <a:latin typeface="Consolas" pitchFamily="49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happy process salary increment low compared previous years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4DD0DEE-7C3E-48F7-8A78-9F73A48DC050}"/>
              </a:ext>
            </a:extLst>
          </p:cNvPr>
          <p:cNvSpPr/>
          <p:nvPr/>
        </p:nvSpPr>
        <p:spPr>
          <a:xfrm>
            <a:off x="653426" y="3810000"/>
            <a:ext cx="7728574" cy="224676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removeWords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, </a:t>
            </a: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stopwords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("</a:t>
            </a: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english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")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remove stop words like: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i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, me, our and, the, is, etc.  There are more than 100 in-built English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Stopwords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in R. Use </a:t>
            </a: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stopwords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("</a:t>
            </a: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english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")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to view the list of these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stopwords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.</a:t>
            </a:r>
          </a:p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If you wish to remove specific words from the corpus, use </a:t>
            </a: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tm_map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(</a:t>
            </a: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corp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, </a:t>
            </a: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removeWords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, "word")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. Here “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process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” word is removed.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7070B78-0BD1-4F7E-AEFC-5100541B2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10953"/>
              </p:ext>
            </p:extLst>
          </p:nvPr>
        </p:nvGraphicFramePr>
        <p:xfrm>
          <a:off x="653426" y="2571405"/>
          <a:ext cx="8033374" cy="100999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&lt;-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tm_map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removeWords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"process")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writeLines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as.character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[[3]]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IN" sz="1600" dirty="0">
                          <a:solidFill>
                            <a:srgbClr val="0070C0"/>
                          </a:solidFill>
                          <a:latin typeface="Consolas" pitchFamily="49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happy salary increment low compared previous years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958E1-147C-4856-BA97-375540A418B9}"/>
              </a:ext>
            </a:extLst>
          </p:cNvPr>
          <p:cNvCxnSpPr>
            <a:cxnSpLocks/>
          </p:cNvCxnSpPr>
          <p:nvPr/>
        </p:nvCxnSpPr>
        <p:spPr>
          <a:xfrm>
            <a:off x="228600" y="13716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B1BEB4-430D-457F-B432-5846A16EE069}"/>
              </a:ext>
            </a:extLst>
          </p:cNvPr>
          <p:cNvCxnSpPr>
            <a:cxnSpLocks/>
          </p:cNvCxnSpPr>
          <p:nvPr/>
        </p:nvCxnSpPr>
        <p:spPr>
          <a:xfrm>
            <a:off x="228600" y="1371600"/>
            <a:ext cx="0" cy="31242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F119E3-9D75-4BE7-8DDD-BA54EFA28206}"/>
              </a:ext>
            </a:extLst>
          </p:cNvPr>
          <p:cNvCxnSpPr>
            <a:cxnSpLocks/>
          </p:cNvCxnSpPr>
          <p:nvPr/>
        </p:nvCxnSpPr>
        <p:spPr>
          <a:xfrm>
            <a:off x="228600" y="4495800"/>
            <a:ext cx="42482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07F9B6-9DA0-4027-9F7E-D754552E9E86}"/>
              </a:ext>
            </a:extLst>
          </p:cNvPr>
          <p:cNvCxnSpPr>
            <a:cxnSpLocks/>
          </p:cNvCxnSpPr>
          <p:nvPr/>
        </p:nvCxnSpPr>
        <p:spPr>
          <a:xfrm>
            <a:off x="381000" y="27432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7EB551-6BCD-4EEE-88D5-C72ACE73CC00}"/>
              </a:ext>
            </a:extLst>
          </p:cNvPr>
          <p:cNvCxnSpPr>
            <a:cxnSpLocks/>
          </p:cNvCxnSpPr>
          <p:nvPr/>
        </p:nvCxnSpPr>
        <p:spPr>
          <a:xfrm>
            <a:off x="381000" y="2743200"/>
            <a:ext cx="0" cy="26670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A0F8D-371E-44EF-818B-C22AB9F71550}"/>
              </a:ext>
            </a:extLst>
          </p:cNvPr>
          <p:cNvCxnSpPr>
            <a:cxnSpLocks/>
          </p:cNvCxnSpPr>
          <p:nvPr/>
        </p:nvCxnSpPr>
        <p:spPr>
          <a:xfrm>
            <a:off x="381000" y="5410200"/>
            <a:ext cx="27242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4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685800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11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3840"/>
              </p:ext>
            </p:extLst>
          </p:nvPr>
        </p:nvGraphicFramePr>
        <p:xfrm>
          <a:off x="654964" y="1143000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tdm</a:t>
                      </a:r>
                      <a:r>
                        <a:rPr kumimoji="0" lang="en-IN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TermDocumentMatrix</a:t>
                      </a:r>
                      <a:r>
                        <a:rPr kumimoji="0" lang="en-IN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corp</a:t>
                      </a:r>
                      <a:r>
                        <a:rPr kumimoji="0" lang="en-IN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findFreqTerms</a:t>
                      </a:r>
                      <a:r>
                        <a:rPr kumimoji="0" lang="en-IN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tdm</a:t>
                      </a:r>
                      <a:r>
                        <a:rPr kumimoji="0" lang="en-IN" sz="16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7620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Convert to term-document matrix format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1741E36-70B3-4EC0-97E0-5F45F6C0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0932"/>
              </p:ext>
            </p:extLst>
          </p:nvPr>
        </p:nvGraphicFramePr>
        <p:xfrm>
          <a:off x="578757" y="2286000"/>
          <a:ext cx="7498438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findFreqTerms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(tdm,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5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findAssocs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tdm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 'difficult',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0.60 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findAssocs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tdm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 'questions',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0.60 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5E5AB43-45EC-4BCB-A32A-87B176D95D55}"/>
              </a:ext>
            </a:extLst>
          </p:cNvPr>
          <p:cNvSpPr/>
          <p:nvPr/>
        </p:nvSpPr>
        <p:spPr>
          <a:xfrm>
            <a:off x="609600" y="3200400"/>
            <a:ext cx="7772400" cy="286232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TermDocumentMatrix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finds frequent terms in a document-term or term-document matrix. Default minimum frequency is 1 and maximum is infinite. </a:t>
            </a: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DocumentTermMatrix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and </a:t>
            </a: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TermDocumentMatrix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gives the same output.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findFreqTerms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gives words with minimum specified frequency . </a:t>
            </a: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findFreqTerms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(tdm,5) gives words having minimum frequency 5.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findAssocs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gives words with specified minimum correlations with the given word. </a:t>
            </a: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findAssocs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</a:t>
            </a:r>
            <a:r>
              <a:rPr lang="en-IN" sz="20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tdm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, 'difficult', 0.60 ) gives words with at least 0.6 correlation with word ‘difficult’.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721A8-E219-42CB-9EBB-989E5464A574}"/>
              </a:ext>
            </a:extLst>
          </p:cNvPr>
          <p:cNvSpPr txBox="1"/>
          <p:nvPr/>
        </p:nvSpPr>
        <p:spPr>
          <a:xfrm flipH="1">
            <a:off x="609600" y="1759803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# Find terms with frequency of at least 5 and find words having high association with ‘difficult’, ‘questions’</a:t>
            </a:r>
          </a:p>
          <a:p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Text Mining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609600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951BDF2-49E3-4441-9E12-0DA8309C40FD}"/>
              </a:ext>
            </a:extLst>
          </p:cNvPr>
          <p:cNvSpPr txBox="1"/>
          <p:nvPr/>
        </p:nvSpPr>
        <p:spPr>
          <a:xfrm>
            <a:off x="609600" y="684297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AE730-0807-4A1D-BB1B-E028EBA50223}"/>
              </a:ext>
            </a:extLst>
          </p:cNvPr>
          <p:cNvSpPr/>
          <p:nvPr/>
        </p:nvSpPr>
        <p:spPr>
          <a:xfrm>
            <a:off x="4105280" y="4473476"/>
            <a:ext cx="457199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questions, subjective, happy, difficult, measure, performance, fair, work are appearing more than 5 times.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Word ‘difficult’ is having high correlation with measure, performance.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B46C8-43E4-413D-8BE0-3D3B61F06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" y="3867150"/>
            <a:ext cx="8067671" cy="476250"/>
          </a:xfrm>
          <a:prstGeom prst="rect">
            <a:avLst/>
          </a:prstGeom>
          <a:ln>
            <a:solidFill>
              <a:srgbClr val="3891A7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4637D-E5F7-451E-A8CF-53A98A9EB1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75" y="4473476"/>
            <a:ext cx="3302538" cy="2308324"/>
          </a:xfrm>
          <a:prstGeom prst="rect">
            <a:avLst/>
          </a:prstGeom>
          <a:ln>
            <a:solidFill>
              <a:srgbClr val="3891A7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F571D8-3C5E-4C99-8C04-270A9E20D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074" y="1066800"/>
            <a:ext cx="8067671" cy="26702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02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3595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Word Cloud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9381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570FD00-11AA-4729-960B-180C6109B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IN" altLang="zh-CN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Word cloud</a:t>
            </a:r>
            <a:r>
              <a:rPr lang="en-IN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, as the name suggests, is an </a:t>
            </a:r>
            <a:r>
              <a:rPr lang="en-IN" altLang="zh-CN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image showing compilation of words</a:t>
            </a:r>
            <a:r>
              <a:rPr lang="en-IN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, in which, </a:t>
            </a:r>
            <a:r>
              <a:rPr lang="en-IN" altLang="zh-CN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size of words indicates its frequency or importance</a:t>
            </a:r>
            <a:r>
              <a:rPr lang="en-IN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. 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3AABC55-CCD1-4DBC-8F54-6CBAC4638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83570"/>
              </p:ext>
            </p:extLst>
          </p:nvPr>
        </p:nvGraphicFramePr>
        <p:xfrm>
          <a:off x="654964" y="2636520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("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wordcloud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library(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wordcloud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D4A199D-7959-4C00-A3C6-05B409DB3408}"/>
              </a:ext>
            </a:extLst>
          </p:cNvPr>
          <p:cNvSpPr txBox="1"/>
          <p:nvPr/>
        </p:nvSpPr>
        <p:spPr>
          <a:xfrm flipH="1">
            <a:off x="609600" y="2190901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Install and load package “</a:t>
            </a:r>
            <a:r>
              <a:rPr lang="en-US" sz="1600" dirty="0" err="1">
                <a:latin typeface="Consolas" panose="020B0609020204030204" pitchFamily="49" charset="0"/>
              </a:rPr>
              <a:t>wordcloud</a:t>
            </a:r>
            <a:r>
              <a:rPr lang="en-US" sz="16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F04DD6-65F1-4928-8425-53ED77A089CC}"/>
              </a:ext>
            </a:extLst>
          </p:cNvPr>
          <p:cNvSpPr txBox="1"/>
          <p:nvPr/>
        </p:nvSpPr>
        <p:spPr>
          <a:xfrm flipH="1">
            <a:off x="609600" y="347144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# Convert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tdm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object to a matrix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3CBAB2A-A1C4-4BA6-9382-DC5F4BE48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30676"/>
              </p:ext>
            </p:extLst>
          </p:nvPr>
        </p:nvGraphicFramePr>
        <p:xfrm>
          <a:off x="654964" y="3992880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m &lt;- </a:t>
                      </a:r>
                      <a:r>
                        <a:rPr kumimoji="0" lang="fr-FR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as.matrix</a:t>
                      </a:r>
                      <a:r>
                        <a:rPr kumimoji="0" lang="fr-FR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fr-FR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tdm</a:t>
                      </a:r>
                      <a:r>
                        <a:rPr kumimoji="0" lang="fr-FR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95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Word Cloud In R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8619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951BDF2-49E3-4441-9E12-0DA8309C40FD}"/>
              </a:ext>
            </a:extLst>
          </p:cNvPr>
          <p:cNvSpPr txBox="1"/>
          <p:nvPr/>
        </p:nvSpPr>
        <p:spPr>
          <a:xfrm>
            <a:off x="609600" y="804446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 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71B34-6C2B-47AC-8C7E-F2F089AB9B68}"/>
              </a:ext>
            </a:extLst>
          </p:cNvPr>
          <p:cNvSpPr/>
          <p:nvPr/>
        </p:nvSpPr>
        <p:spPr>
          <a:xfrm>
            <a:off x="609600" y="5268724"/>
            <a:ext cx="7696200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latin typeface="Vijaya" panose="02020604020202020204" pitchFamily="18" charset="0"/>
                <a:cs typeface="Vijaya" panose="02020604020202020204" pitchFamily="18" charset="0"/>
              </a:rPr>
              <a:t>There are 48 docs (text lines). 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latin typeface="Vijaya" panose="02020604020202020204" pitchFamily="18" charset="0"/>
                <a:cs typeface="Vijaya" panose="02020604020202020204" pitchFamily="18" charset="0"/>
              </a:rPr>
              <a:t>Example of how to read this output table: Term ‘transparent’ is appearing once in docs 1,7,23 and so on.,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5698D4-2C69-4349-B770-2CBDDC757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143000"/>
            <a:ext cx="7696200" cy="4008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695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179795"/>
            <a:ext cx="8991585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Word Cloud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10905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15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14967"/>
              </p:ext>
            </p:extLst>
          </p:nvPr>
        </p:nvGraphicFramePr>
        <p:xfrm>
          <a:off x="654964" y="1691640"/>
          <a:ext cx="7498436" cy="1066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v &lt;-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sort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rowSums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(m),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decreasing=TRUE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myNames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names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 &lt;-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data.frame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word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myNames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133784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Calculate total frequency of words &amp; creating a data frame of 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25190-D2C8-4FD8-8EE3-2FAC54A40782}"/>
              </a:ext>
            </a:extLst>
          </p:cNvPr>
          <p:cNvSpPr txBox="1"/>
          <p:nvPr/>
        </p:nvSpPr>
        <p:spPr>
          <a:xfrm flipH="1">
            <a:off x="609600" y="4085003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Create color palette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056EE4-C418-4F23-9CA8-77264EE1E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6953"/>
              </p:ext>
            </p:extLst>
          </p:nvPr>
        </p:nvGraphicFramePr>
        <p:xfrm>
          <a:off x="654964" y="4438797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pal2 &lt;-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brewer.pal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(8,"Dark2")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4AE3906-270E-4B0A-93C8-4E04D3560BE8}"/>
              </a:ext>
            </a:extLst>
          </p:cNvPr>
          <p:cNvSpPr/>
          <p:nvPr/>
        </p:nvSpPr>
        <p:spPr>
          <a:xfrm>
            <a:off x="609600" y="4842808"/>
            <a:ext cx="7772400" cy="19389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brewer.pal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was developed by Cynthia Brewer. It makes the </a:t>
            </a:r>
            <a:r>
              <a:rPr lang="en-IN" sz="20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color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palettes from </a:t>
            </a:r>
            <a:r>
              <a:rPr lang="en-IN" sz="20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Color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Brewer available as R palettes.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Arguments: </a:t>
            </a:r>
          </a:p>
          <a:p>
            <a:pPr lvl="0">
              <a:buSzPct val="60000"/>
              <a:defRPr/>
            </a:pP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   Number of </a:t>
            </a:r>
            <a:r>
              <a:rPr lang="en-IN" sz="20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colors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included in the palette: 8</a:t>
            </a:r>
          </a:p>
          <a:p>
            <a:pPr lvl="0">
              <a:buSzPct val="60000"/>
              <a:defRPr/>
            </a:pP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   Palette Name: 'Dark 2‘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Check out different palettes at 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http://colorbrewer2.org/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3001B-C07A-4A96-B45E-2B87ECC5E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964" y="2812316"/>
            <a:ext cx="2647950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56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27395"/>
            <a:ext cx="8991585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Word Cloud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7857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B480B-3B23-4148-9E70-F845D1797599}"/>
              </a:ext>
            </a:extLst>
          </p:cNvPr>
          <p:cNvSpPr txBox="1"/>
          <p:nvPr/>
        </p:nvSpPr>
        <p:spPr>
          <a:xfrm flipH="1">
            <a:off x="609600" y="103304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Get Word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E1DCA63-296F-4E03-BCE6-3C1D7758F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6784"/>
              </p:ext>
            </p:extLst>
          </p:nvPr>
        </p:nvGraphicFramePr>
        <p:xfrm>
          <a:off x="533400" y="1478665"/>
          <a:ext cx="84128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412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wordcloud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d$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word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d$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random.order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= FALSE ,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min.freq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= 1,colors=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pal2)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3ADACC6-A10E-4F13-AE81-DBB1566B4B82}"/>
              </a:ext>
            </a:extLst>
          </p:cNvPr>
          <p:cNvSpPr/>
          <p:nvPr/>
        </p:nvSpPr>
        <p:spPr>
          <a:xfrm>
            <a:off x="609600" y="2122944"/>
            <a:ext cx="7772400" cy="224676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First and second argument in </a:t>
            </a: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wordcloud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are the words 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</a:t>
            </a: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d$word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)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and the frequency 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</a:t>
            </a: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d$freq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)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respectively.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random.order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=FALSE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plots words in decreasing frequency. By default, plot words in random order.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min.freq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=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words with frequency below </a:t>
            </a:r>
            <a:r>
              <a:rPr lang="en-IN" sz="20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min.freq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will not be plotted.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colors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=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IN" sz="20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color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words from least to most frequent with specified </a:t>
            </a:r>
            <a:r>
              <a:rPr lang="en-IN" sz="2000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color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palette.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0AEE54-1975-47AD-95D6-5319568D983B}"/>
              </a:ext>
            </a:extLst>
          </p:cNvPr>
          <p:cNvCxnSpPr/>
          <p:nvPr/>
        </p:nvCxnSpPr>
        <p:spPr>
          <a:xfrm flipV="1">
            <a:off x="1295400" y="1828800"/>
            <a:ext cx="0" cy="29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3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27395"/>
            <a:ext cx="8991585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Word Cloud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8619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C4FC9-6834-4508-98E1-7E23D1C1605F}"/>
              </a:ext>
            </a:extLst>
          </p:cNvPr>
          <p:cNvSpPr txBox="1"/>
          <p:nvPr/>
        </p:nvSpPr>
        <p:spPr>
          <a:xfrm>
            <a:off x="609600" y="1185446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 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2BE53-6E9E-42C0-83F8-53F01EF6569B}"/>
              </a:ext>
            </a:extLst>
          </p:cNvPr>
          <p:cNvSpPr/>
          <p:nvPr/>
        </p:nvSpPr>
        <p:spPr>
          <a:xfrm>
            <a:off x="5241386" y="1730276"/>
            <a:ext cx="3064413" cy="193899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000" dirty="0">
                <a:latin typeface="Vijaya" panose="02020604020202020204" pitchFamily="18" charset="0"/>
                <a:cs typeface="Vijaya" panose="02020604020202020204" pitchFamily="18" charset="0"/>
              </a:rPr>
              <a:t>Word questions has largest size, indicating most frequent word followed by happy and subjective and so on..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97B2A-84FD-46F0-BF9B-3AE4ED611B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421" t="2335" r="14435" b="8905"/>
          <a:stretch/>
        </p:blipFill>
        <p:spPr>
          <a:xfrm>
            <a:off x="381000" y="1775377"/>
            <a:ext cx="4343400" cy="4104128"/>
          </a:xfrm>
          <a:prstGeom prst="rect">
            <a:avLst/>
          </a:prstGeom>
          <a:ln>
            <a:solidFill>
              <a:srgbClr val="3891A7"/>
            </a:solidFill>
          </a:ln>
        </p:spPr>
      </p:pic>
    </p:spTree>
    <p:extLst>
      <p:ext uri="{BB962C8B-B14F-4D97-AF65-F5344CB8AC3E}">
        <p14:creationId xmlns:p14="http://schemas.microsoft.com/office/powerpoint/2010/main" val="3168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179795"/>
            <a:ext cx="8991585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Using ggplot2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10905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18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78028"/>
              </p:ext>
            </p:extLst>
          </p:nvPr>
        </p:nvGraphicFramePr>
        <p:xfrm>
          <a:off x="654964" y="1752600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term.freq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rowSums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term.freq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subset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term.freq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term.freq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&gt;= 5)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056EE4-C418-4F23-9CA8-77264EE1E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55369"/>
              </p:ext>
            </p:extLst>
          </p:nvPr>
        </p:nvGraphicFramePr>
        <p:xfrm>
          <a:off x="654964" y="2895600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df &lt;-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data.frame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term 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names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term.freq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),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= 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term.freq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DD9FC1-5E73-4250-A78F-F9BE4BE35323}"/>
              </a:ext>
            </a:extLst>
          </p:cNvPr>
          <p:cNvSpPr txBox="1"/>
          <p:nvPr/>
        </p:nvSpPr>
        <p:spPr>
          <a:xfrm>
            <a:off x="609600" y="12616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Consolas" pitchFamily="49" charset="0"/>
              </a:rPr>
              <a:t>Plotting frequent terms as a bar plot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3AA30-DBFD-467C-910F-2A003A48694C}"/>
              </a:ext>
            </a:extLst>
          </p:cNvPr>
          <p:cNvSpPr txBox="1"/>
          <p:nvPr/>
        </p:nvSpPr>
        <p:spPr>
          <a:xfrm>
            <a:off x="685800" y="2480846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# Transform as a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dataframe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DC3BC-7AF3-489D-8A8F-2902A580353C}"/>
              </a:ext>
            </a:extLst>
          </p:cNvPr>
          <p:cNvSpPr/>
          <p:nvPr/>
        </p:nvSpPr>
        <p:spPr>
          <a:xfrm>
            <a:off x="685800" y="3429000"/>
            <a:ext cx="624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</a:rPr>
              <a:t># Horizontal bar plot</a:t>
            </a:r>
            <a:endParaRPr lang="en-US" sz="1600" dirty="0">
              <a:latin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E9AD467-80AA-4BB8-98BB-F4637C970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73422"/>
              </p:ext>
            </p:extLst>
          </p:nvPr>
        </p:nvGraphicFramePr>
        <p:xfrm>
          <a:off x="654964" y="3917065"/>
          <a:ext cx="7498436" cy="1310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("ggplot2")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library(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ggplot2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ggplot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(df,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aes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(x 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 term, 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y 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= 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freq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))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+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geom_bar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(stat = "identity")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xlab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("Terms") +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ylab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("Count") +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coord_flip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8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5571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184FAC7-AED6-4033-A00C-C4767557E2E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-152400"/>
            <a:ext cx="8991585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Using ggplot2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CD9076-ECA4-464E-8E8E-C069BC9E1B0D}"/>
              </a:ext>
            </a:extLst>
          </p:cNvPr>
          <p:cNvSpPr txBox="1"/>
          <p:nvPr/>
        </p:nvSpPr>
        <p:spPr>
          <a:xfrm>
            <a:off x="762000" y="781457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 :</a:t>
            </a:r>
            <a:endParaRPr lang="en-US" sz="1600" dirty="0"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0A777F-85BD-41E9-85DE-7510E4912241}"/>
              </a:ext>
            </a:extLst>
          </p:cNvPr>
          <p:cNvSpPr/>
          <p:nvPr/>
        </p:nvSpPr>
        <p:spPr>
          <a:xfrm>
            <a:off x="762000" y="5791200"/>
            <a:ext cx="7448550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dirty="0">
                <a:latin typeface="Vijaya" panose="02020604020202020204" pitchFamily="18" charset="0"/>
                <a:cs typeface="Vijaya" panose="02020604020202020204" pitchFamily="18" charset="0"/>
              </a:rPr>
              <a:t>Graph shows the frequency of the words appearing at least 5 times on a horizontal bar graph. questions is the most frequent word with frequency more than 10.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060F3-E36A-4197-B72F-11E1BAC3E4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500" b="20971"/>
          <a:stretch/>
        </p:blipFill>
        <p:spPr>
          <a:xfrm>
            <a:off x="768947" y="1168216"/>
            <a:ext cx="6851053" cy="45215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48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+mj-lt"/>
              </a:rPr>
              <a:t>Structured Vs. Unstructured Data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9" name="Picture 38" descr="https://www.laserfiche.com/content/uploads/2015/05/unstructured_data.png">
            <a:extLst>
              <a:ext uri="{FF2B5EF4-FFF2-40B4-BE49-F238E27FC236}">
                <a16:creationId xmlns:a16="http://schemas.microsoft.com/office/drawing/2014/main" id="{E98D0FD9-2F0A-4A8C-92A0-6B78C2FB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4900" y="1447800"/>
            <a:ext cx="69342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407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Sentiment Analysis </a:t>
            </a:r>
            <a:r>
              <a:rPr lang="en-US" dirty="0">
                <a:solidFill>
                  <a:schemeClr val="accent1"/>
                </a:solidFill>
              </a:rPr>
              <a:t>Using "</a:t>
            </a:r>
            <a:r>
              <a:rPr lang="en-US" dirty="0" err="1">
                <a:solidFill>
                  <a:schemeClr val="accent1"/>
                </a:solidFill>
              </a:rPr>
              <a:t>sentimentr</a:t>
            </a:r>
            <a:r>
              <a:rPr lang="en-US" dirty="0">
                <a:solidFill>
                  <a:schemeClr val="accent1"/>
                </a:solidFill>
              </a:rPr>
              <a:t>"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F023BB-3344-4BC7-B1BD-F7FF534961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964" y="1828800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("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sentimentr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sentimentr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49ECB4-33F3-4215-A517-8CD96E3735C6}"/>
              </a:ext>
            </a:extLst>
          </p:cNvPr>
          <p:cNvSpPr txBox="1"/>
          <p:nvPr/>
        </p:nvSpPr>
        <p:spPr>
          <a:xfrm>
            <a:off x="609600" y="14478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# Install and Load package “</a:t>
            </a:r>
            <a:r>
              <a:rPr lang="en-IN" sz="1600" dirty="0" err="1">
                <a:latin typeface="Consolas" pitchFamily="49" charset="0"/>
                <a:cs typeface="Consolas" pitchFamily="49" charset="0"/>
              </a:rPr>
              <a:t>sentimentr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5368E9-1AFB-4280-A7B3-EC9C3B09F9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964" y="2776954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&lt;-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readLines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 Appraisal process.txt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sentiment(data)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1B99FD-B271-46BD-88FF-F8EA52DBC676}"/>
              </a:ext>
            </a:extLst>
          </p:cNvPr>
          <p:cNvSpPr txBox="1"/>
          <p:nvPr/>
        </p:nvSpPr>
        <p:spPr>
          <a:xfrm>
            <a:off x="609600" y="24384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# Calculate Sentiment Score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29C76-BA4B-4CE8-AB35-D8C743422CCD}"/>
              </a:ext>
            </a:extLst>
          </p:cNvPr>
          <p:cNvSpPr/>
          <p:nvPr/>
        </p:nvSpPr>
        <p:spPr>
          <a:xfrm>
            <a:off x="5638800" y="2721990"/>
            <a:ext cx="3352800" cy="10156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sentiment()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calculates the sentiment values of each sentence in the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9B3CA-BC60-4A6B-87D0-A7A62B9269FB}"/>
              </a:ext>
            </a:extLst>
          </p:cNvPr>
          <p:cNvSpPr txBox="1"/>
          <p:nvPr/>
        </p:nvSpPr>
        <p:spPr>
          <a:xfrm>
            <a:off x="682003" y="35183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#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BE3A8-AE24-4571-9989-86FE989AC0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5" y="3886200"/>
            <a:ext cx="4521432" cy="197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FB7D05-9E19-42F8-AF79-E8CAE5BD9668}"/>
              </a:ext>
            </a:extLst>
          </p:cNvPr>
          <p:cNvSpPr/>
          <p:nvPr/>
        </p:nvSpPr>
        <p:spPr>
          <a:xfrm>
            <a:off x="5295464" y="3786366"/>
            <a:ext cx="3696136" cy="31393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element_id</a:t>
            </a: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is the id </a:t>
            </a:r>
            <a:r>
              <a:rPr 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number of the original vector passed to sentiment</a:t>
            </a:r>
            <a:endParaRPr lang="en-IN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Vijaya" pitchFamily="34" charset="0"/>
              <a:cs typeface="Vijaya" pitchFamily="34" charset="0"/>
            </a:endParaRP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sentence_id</a:t>
            </a: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is the id </a:t>
            </a:r>
            <a:r>
              <a:rPr 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number of the sentences within each </a:t>
            </a:r>
            <a:r>
              <a:rPr lang="en-US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element_id</a:t>
            </a:r>
            <a:endParaRPr lang="en-IN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Vijaya" pitchFamily="34" charset="0"/>
              <a:cs typeface="Vijaya" pitchFamily="34" charset="0"/>
            </a:endParaRP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word_count</a:t>
            </a: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is the count of words in each sentence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sentiment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is the sentiment/polarity score of each sentence</a:t>
            </a:r>
          </a:p>
        </p:txBody>
      </p:sp>
    </p:spTree>
    <p:extLst>
      <p:ext uri="{BB962C8B-B14F-4D97-AF65-F5344CB8AC3E}">
        <p14:creationId xmlns:p14="http://schemas.microsoft.com/office/powerpoint/2010/main" val="2526884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Sentiment Analysis </a:t>
            </a:r>
            <a:r>
              <a:rPr lang="en-US" dirty="0">
                <a:solidFill>
                  <a:schemeClr val="accent1"/>
                </a:solidFill>
              </a:rPr>
              <a:t>Using "</a:t>
            </a:r>
            <a:r>
              <a:rPr lang="en-US" dirty="0" err="1">
                <a:solidFill>
                  <a:schemeClr val="accent1"/>
                </a:solidFill>
              </a:rPr>
              <a:t>sentimentr</a:t>
            </a:r>
            <a:r>
              <a:rPr lang="en-US" dirty="0">
                <a:solidFill>
                  <a:schemeClr val="accent1"/>
                </a:solidFill>
              </a:rPr>
              <a:t>"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9ECB4-33F3-4215-A517-8CD96E3735C6}"/>
              </a:ext>
            </a:extLst>
          </p:cNvPr>
          <p:cNvSpPr txBox="1"/>
          <p:nvPr/>
        </p:nvSpPr>
        <p:spPr>
          <a:xfrm>
            <a:off x="609600" y="14478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# Aggregate sentiment scores”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5368E9-1AFB-4280-A7B3-EC9C3B09F9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4684" y="2972582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sentiment_by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(data)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1B99FD-B271-46BD-88FF-F8EA52DBC676}"/>
              </a:ext>
            </a:extLst>
          </p:cNvPr>
          <p:cNvSpPr txBox="1"/>
          <p:nvPr/>
        </p:nvSpPr>
        <p:spPr>
          <a:xfrm>
            <a:off x="604684" y="2634028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# Calculate </a:t>
            </a:r>
            <a:r>
              <a:rPr lang="en-IN" sz="1600" dirty="0" err="1">
                <a:latin typeface="Consolas" pitchFamily="49" charset="0"/>
                <a:cs typeface="Consolas" pitchFamily="49" charset="0"/>
              </a:rPr>
              <a:t>Avg</a:t>
            </a:r>
            <a:r>
              <a:rPr lang="en-IN" sz="1600" dirty="0">
                <a:latin typeface="Consolas" pitchFamily="49" charset="0"/>
                <a:cs typeface="Consolas" pitchFamily="49" charset="0"/>
              </a:rPr>
              <a:t> Sentiment Score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29C76-BA4B-4CE8-AB35-D8C743422CCD}"/>
              </a:ext>
            </a:extLst>
          </p:cNvPr>
          <p:cNvSpPr/>
          <p:nvPr/>
        </p:nvSpPr>
        <p:spPr>
          <a:xfrm>
            <a:off x="2904302" y="2976915"/>
            <a:ext cx="6087298" cy="70788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Sentiment_by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calculates the aggregate sentiment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9B3CA-BC60-4A6B-87D0-A7A62B9269FB}"/>
              </a:ext>
            </a:extLst>
          </p:cNvPr>
          <p:cNvSpPr txBox="1"/>
          <p:nvPr/>
        </p:nvSpPr>
        <p:spPr>
          <a:xfrm>
            <a:off x="682003" y="35183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itchFamily="49" charset="0"/>
              </a:rPr>
              <a:t># 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B7D05-9E19-42F8-AF79-E8CAE5BD9668}"/>
              </a:ext>
            </a:extLst>
          </p:cNvPr>
          <p:cNvSpPr/>
          <p:nvPr/>
        </p:nvSpPr>
        <p:spPr>
          <a:xfrm>
            <a:off x="5295464" y="3924160"/>
            <a:ext cx="3696136" cy="19389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sd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gives the standard deviation of the sentiment score of the sentences in the review</a:t>
            </a:r>
          </a:p>
          <a:p>
            <a:pPr marL="285750" lvl="0" indent="-285750">
              <a:buSzPct val="60000"/>
              <a:buFont typeface="Wingdings" pitchFamily="2" charset="2"/>
              <a:buChar char="q"/>
              <a:defRPr/>
            </a:pPr>
            <a:r>
              <a:rPr lang="en-IN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ave_sentiment</a:t>
            </a:r>
            <a:r>
              <a:rPr lang="en-IN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</a:t>
            </a:r>
            <a:r>
              <a:rPr lang="en-IN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gives the average sentiment score of the sentences in the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E5627-38C4-4810-9CC2-87A39CCB1419}"/>
              </a:ext>
            </a:extLst>
          </p:cNvPr>
          <p:cNvSpPr txBox="1"/>
          <p:nvPr/>
        </p:nvSpPr>
        <p:spPr>
          <a:xfrm>
            <a:off x="762000" y="173075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can also calculate the sentiment scores by aggregating it with respect to different elements. The default value is by=”NULL”, which aggregates the sentiment scores with respect to each line</a:t>
            </a: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F2594-C32E-45EE-BC44-463E1BEC8C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" y="3958573"/>
            <a:ext cx="4610337" cy="1949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A41ED01-F162-40D1-9E06-3A18CAC6E7E3}"/>
              </a:ext>
            </a:extLst>
          </p:cNvPr>
          <p:cNvGrpSpPr/>
          <p:nvPr/>
        </p:nvGrpSpPr>
        <p:grpSpPr>
          <a:xfrm>
            <a:off x="914400" y="6367046"/>
            <a:ext cx="7020129" cy="338554"/>
            <a:chOff x="1733143" y="5486400"/>
            <a:chExt cx="6725057" cy="914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29BAC-943E-45F8-94D0-677B8B9389B9}"/>
                </a:ext>
              </a:extLst>
            </p:cNvPr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Note : Sentiment Categories can be derived using Sentiment Scores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BEC1BB-8222-450A-BF68-1D5036AD7C08}"/>
                </a:ext>
              </a:extLst>
            </p:cNvPr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*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7303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Sentiment Analysis </a:t>
            </a:r>
            <a:r>
              <a:rPr lang="en-US" dirty="0">
                <a:solidFill>
                  <a:schemeClr val="accent1"/>
                </a:solidFill>
              </a:rPr>
              <a:t>Using "</a:t>
            </a:r>
            <a:r>
              <a:rPr lang="en-US" dirty="0" err="1">
                <a:solidFill>
                  <a:schemeClr val="accent1"/>
                </a:solidFill>
              </a:rPr>
              <a:t>syuzhet</a:t>
            </a:r>
            <a:r>
              <a:rPr lang="en-US" dirty="0">
                <a:solidFill>
                  <a:schemeClr val="accent1"/>
                </a:solidFill>
              </a:rPr>
              <a:t>"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7D3AF-160E-4D12-BF31-4D5E44749C5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F023BB-3344-4BC7-B1BD-F7FF53496115}"/>
              </a:ext>
            </a:extLst>
          </p:cNvPr>
          <p:cNvGraphicFramePr>
            <a:graphicFrameLocks noGrp="1"/>
          </p:cNvGraphicFramePr>
          <p:nvPr/>
        </p:nvGraphicFramePr>
        <p:xfrm>
          <a:off x="654964" y="1828800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("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syuzhet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syuzhet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49ECB4-33F3-4215-A517-8CD96E3735C6}"/>
              </a:ext>
            </a:extLst>
          </p:cNvPr>
          <p:cNvSpPr txBox="1"/>
          <p:nvPr/>
        </p:nvSpPr>
        <p:spPr>
          <a:xfrm>
            <a:off x="609600" y="14478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 Install and Load package “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syuzhet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5368E9-1AFB-4280-A7B3-EC9C3B09F9A2}"/>
              </a:ext>
            </a:extLst>
          </p:cNvPr>
          <p:cNvGraphicFramePr>
            <a:graphicFrameLocks noGrp="1"/>
          </p:cNvGraphicFramePr>
          <p:nvPr/>
        </p:nvGraphicFramePr>
        <p:xfrm>
          <a:off x="654964" y="2776954"/>
          <a:ext cx="7498436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get_sentiment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1B99FD-B271-46BD-88FF-F8EA52DBC676}"/>
              </a:ext>
            </a:extLst>
          </p:cNvPr>
          <p:cNvSpPr txBox="1"/>
          <p:nvPr/>
        </p:nvSpPr>
        <p:spPr>
          <a:xfrm>
            <a:off x="609600" y="24384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 Calculate Sentiment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29C76-BA4B-4CE8-AB35-D8C743422CCD}"/>
              </a:ext>
            </a:extLst>
          </p:cNvPr>
          <p:cNvSpPr/>
          <p:nvPr/>
        </p:nvSpPr>
        <p:spPr>
          <a:xfrm>
            <a:off x="2895600" y="2743200"/>
            <a:ext cx="6096000" cy="258532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IN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get_sentiment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()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 calculates sentiment of each word or sentence. First argument is a character vector (or sentences or words) and second argument is for method (Which lexicon to be used). The function uses 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method="</a:t>
            </a:r>
            <a:r>
              <a:rPr kumimoji="0" lang="en-IN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syuzhet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"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by default.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We have passed data object as it is to the function. This ensures feedback with more than one sentences is not split and considered entirely. However, it is a better practice to 'tokenise' data. Sentences separated by full stops are split.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DD310-3341-41F6-AD6D-021E22506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964" y="5721735"/>
            <a:ext cx="8336636" cy="526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19B3CA-BC60-4A6B-87D0-A7A62B9269FB}"/>
              </a:ext>
            </a:extLst>
          </p:cNvPr>
          <p:cNvSpPr txBox="1"/>
          <p:nvPr/>
        </p:nvSpPr>
        <p:spPr>
          <a:xfrm>
            <a:off x="609600" y="53340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 Output</a:t>
            </a:r>
          </a:p>
        </p:txBody>
      </p:sp>
    </p:spTree>
    <p:extLst>
      <p:ext uri="{BB962C8B-B14F-4D97-AF65-F5344CB8AC3E}">
        <p14:creationId xmlns:p14="http://schemas.microsoft.com/office/powerpoint/2010/main" val="4199879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Sentiment Analysis </a:t>
            </a:r>
            <a:r>
              <a:rPr lang="en-US" dirty="0">
                <a:solidFill>
                  <a:schemeClr val="accent1"/>
                </a:solidFill>
              </a:rPr>
              <a:t>Using "</a:t>
            </a:r>
            <a:r>
              <a:rPr lang="en-US" dirty="0" err="1">
                <a:solidFill>
                  <a:schemeClr val="accent1"/>
                </a:solidFill>
              </a:rPr>
              <a:t>syuzhet</a:t>
            </a:r>
            <a:r>
              <a:rPr lang="en-US" dirty="0">
                <a:solidFill>
                  <a:schemeClr val="accent1"/>
                </a:solidFill>
              </a:rPr>
              <a:t>"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7D3AF-160E-4D12-BF31-4D5E44749C5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F023BB-3344-4BC7-B1BD-F7FF53496115}"/>
              </a:ext>
            </a:extLst>
          </p:cNvPr>
          <p:cNvGraphicFramePr>
            <a:graphicFrameLocks noGrp="1"/>
          </p:cNvGraphicFramePr>
          <p:nvPr/>
        </p:nvGraphicFramePr>
        <p:xfrm>
          <a:off x="654964" y="1828800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nrcsentiment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kumimoji="0" lang="en-IN" sz="16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get_nrc_sentiment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(data)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nrcsentiment</a:t>
                      </a:r>
                      <a:r>
                        <a:rPr kumimoji="0" lang="en-IN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49ECB4-33F3-4215-A517-8CD96E3735C6}"/>
              </a:ext>
            </a:extLst>
          </p:cNvPr>
          <p:cNvSpPr txBox="1"/>
          <p:nvPr/>
        </p:nvSpPr>
        <p:spPr>
          <a:xfrm>
            <a:off x="609600" y="14478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# Display emotions and valence from NRC dictionary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29C76-BA4B-4CE8-AB35-D8C743422CCD}"/>
              </a:ext>
            </a:extLst>
          </p:cNvPr>
          <p:cNvSpPr/>
          <p:nvPr/>
        </p:nvSpPr>
        <p:spPr>
          <a:xfrm>
            <a:off x="609600" y="2590800"/>
            <a:ext cx="7772400" cy="224676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IN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get_nrc_sentiment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()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 calls the NRC sentiment dictionary to calculate the presence of eight different emotions (anger, fear, anticipation, trust, surprise, sadness, joy, and disgust)and two sentiments (positive and negative).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Vijaya" pitchFamily="34" charset="0"/>
                <a:ea typeface="+mn-ea"/>
                <a:cs typeface="Vijaya" pitchFamily="34" charset="0"/>
              </a:rPr>
              <a:t>It returns a data frame in which each row represents a sentence from the original file. The columns include one for each emotion type as well as the positive or negative sentiment valence. </a:t>
            </a:r>
          </a:p>
        </p:txBody>
      </p:sp>
    </p:spTree>
    <p:extLst>
      <p:ext uri="{BB962C8B-B14F-4D97-AF65-F5344CB8AC3E}">
        <p14:creationId xmlns:p14="http://schemas.microsoft.com/office/powerpoint/2010/main" val="11746814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7D3AF-160E-4D12-BF31-4D5E44749C5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3534F-5FB7-4BF8-A4D5-8712DDCB4B21}"/>
              </a:ext>
            </a:extLst>
          </p:cNvPr>
          <p:cNvSpPr txBox="1"/>
          <p:nvPr/>
        </p:nvSpPr>
        <p:spPr>
          <a:xfrm>
            <a:off x="609600" y="1490246"/>
            <a:ext cx="792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 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2B4D6-8E8D-443C-AE2D-673664A58B62}"/>
              </a:ext>
            </a:extLst>
          </p:cNvPr>
          <p:cNvSpPr/>
          <p:nvPr/>
        </p:nvSpPr>
        <p:spPr>
          <a:xfrm>
            <a:off x="666004" y="3459541"/>
            <a:ext cx="7563596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ijaya" panose="02020604020202020204" pitchFamily="18" charset="0"/>
                <a:ea typeface="+mn-ea"/>
                <a:cs typeface="Vijaya" panose="02020604020202020204" pitchFamily="18" charset="0"/>
              </a:rPr>
              <a:t>Interpretation: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ijaya" panose="02020604020202020204" pitchFamily="18" charset="0"/>
                <a:ea typeface="+mn-ea"/>
                <a:cs typeface="Vijaya" panose="02020604020202020204" pitchFamily="18" charset="0"/>
              </a:rPr>
              <a:t>Negative score indicates ,negative sentiments.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ijaya" panose="02020604020202020204" pitchFamily="18" charset="0"/>
                <a:ea typeface="+mn-ea"/>
                <a:cs typeface="Vijaya" panose="02020604020202020204" pitchFamily="18" charset="0"/>
              </a:rPr>
              <a:t>Example of how to read output table : second sentence is having joyful sentiments. 4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ijaya" panose="02020604020202020204" pitchFamily="18" charset="0"/>
                <a:ea typeface="+mn-ea"/>
                <a:cs typeface="Vijaya" panose="02020604020202020204" pitchFamily="18" charset="0"/>
              </a:rPr>
              <a:t>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ijaya" panose="02020604020202020204" pitchFamily="18" charset="0"/>
                <a:ea typeface="+mn-ea"/>
                <a:cs typeface="Vijaya" panose="02020604020202020204" pitchFamily="18" charset="0"/>
              </a:rPr>
              <a:t> sentence has fear sentiment.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C5C5F2-E2DC-4658-AB9F-9CCBAB27E4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5237" r="17037"/>
          <a:stretch/>
        </p:blipFill>
        <p:spPr>
          <a:xfrm>
            <a:off x="666004" y="1916302"/>
            <a:ext cx="6953996" cy="1232316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15772C1-C83A-471C-AA00-C4F3AC0270A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Sentiment Analysis </a:t>
            </a:r>
            <a:r>
              <a:rPr lang="en-US" dirty="0">
                <a:solidFill>
                  <a:schemeClr val="accent1"/>
                </a:solidFill>
              </a:rPr>
              <a:t>Using "</a:t>
            </a:r>
            <a:r>
              <a:rPr lang="en-US" dirty="0" err="1">
                <a:solidFill>
                  <a:schemeClr val="accent1"/>
                </a:solidFill>
              </a:rPr>
              <a:t>syuzhet</a:t>
            </a:r>
            <a:r>
              <a:rPr lang="en-US" dirty="0">
                <a:solidFill>
                  <a:schemeClr val="accent1"/>
                </a:solidFill>
              </a:rPr>
              <a:t>"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F111DE-E1E8-42F4-8959-74414F624A43}"/>
              </a:ext>
            </a:extLst>
          </p:cNvPr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A31933-17F1-41B1-B694-5028EA386CD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D985A9-3898-439D-B035-E87179EB28B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A94AB7-EC9E-4488-A124-E1866AEA6DF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663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b="1" dirty="0">
                <a:solidFill>
                  <a:srgbClr val="3891A7"/>
                </a:solidFill>
                <a:latin typeface="Ebrima"/>
              </a:rPr>
              <a:t>THANK YOU!</a:t>
            </a: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0" y="55626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3386141" y="55626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987242" y="55626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What </a:t>
            </a:r>
            <a:r>
              <a:rPr lang="en-US" sz="3200" b="1" dirty="0">
                <a:latin typeface="+mj-lt"/>
              </a:rPr>
              <a:t>Is Text Analysis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7774CEC0-0593-4DBE-9BAC-4CFF1BA5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78363"/>
          </a:xfrm>
        </p:spPr>
        <p:txBody>
          <a:bodyPr/>
          <a:lstStyle/>
          <a:p>
            <a:endParaRPr lang="en-US" altLang="zh-C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Text Mining is also known as </a:t>
            </a:r>
            <a:r>
              <a:rPr lang="en-US" altLang="zh-CN" sz="1600" b="1" kern="1200" dirty="0">
                <a:solidFill>
                  <a:schemeClr val="accent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Text Data Mining (TDM)</a:t>
            </a:r>
            <a:r>
              <a:rPr lang="en-US" altLang="zh-CN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and </a:t>
            </a:r>
            <a:r>
              <a:rPr lang="en-US" altLang="zh-CN" sz="1600" b="1" kern="1200" dirty="0">
                <a:solidFill>
                  <a:schemeClr val="accent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Knowledge Discovery in Textual Database (KDT)</a:t>
            </a:r>
          </a:p>
          <a:p>
            <a:endParaRPr lang="en-US" altLang="zh-CN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It is a process of identifying novel information from a collection of texts (Also known as a ‘Corpus’)</a:t>
            </a: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>
              <a:buSzPct val="100000"/>
            </a:pPr>
            <a:endPara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>
              <a:buSzPct val="100000"/>
            </a:pPr>
            <a:r>
              <a:rPr 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Corpus is a collection of ‘documents’ containing natural language text.</a:t>
            </a:r>
            <a:r>
              <a: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Here, documents, generally, are sentences. Each document is represented as a separate line. </a:t>
            </a:r>
          </a:p>
          <a:p>
            <a:pPr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6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76200"/>
            <a:ext cx="86868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Case Study – HR Appraisal Process Feedback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91225" y="91440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C20B2A3-34F1-47E3-A856-21B102FC4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820370"/>
              </p:ext>
            </p:extLst>
          </p:nvPr>
        </p:nvGraphicFramePr>
        <p:xfrm>
          <a:off x="914400" y="1371600"/>
          <a:ext cx="7315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377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0A5AE1-0DF9-4CD0-8A39-710D1209FBBC}"/>
              </a:ext>
            </a:extLst>
          </p:cNvPr>
          <p:cNvSpPr txBox="1"/>
          <p:nvPr/>
        </p:nvSpPr>
        <p:spPr>
          <a:xfrm rot="16200000">
            <a:off x="-197317" y="2660023"/>
            <a:ext cx="1562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Text Observations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15E66B4-5F76-4D79-8A4E-34BDC426D774}"/>
              </a:ext>
            </a:extLst>
          </p:cNvPr>
          <p:cNvSpPr/>
          <p:nvPr/>
        </p:nvSpPr>
        <p:spPr>
          <a:xfrm>
            <a:off x="799812" y="2021586"/>
            <a:ext cx="343188" cy="1673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79795"/>
            <a:ext cx="8229600" cy="810805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+mj-lt"/>
              </a:rPr>
              <a:t>Data Snapshot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090597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9A611-434B-4D4D-9528-7BED78F1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674" y="2094820"/>
            <a:ext cx="7781925" cy="16002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D06A65-6CDB-45C8-9CA7-8E1FDC8E2A57}"/>
              </a:ext>
            </a:extLst>
          </p:cNvPr>
          <p:cNvSpPr txBox="1"/>
          <p:nvPr/>
        </p:nvSpPr>
        <p:spPr>
          <a:xfrm>
            <a:off x="790788" y="1591657"/>
            <a:ext cx="310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of data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2E3EC4-31FD-44CC-8930-20E67A18EBBB}"/>
              </a:ext>
            </a:extLst>
          </p:cNvPr>
          <p:cNvGrpSpPr/>
          <p:nvPr/>
        </p:nvGrpSpPr>
        <p:grpSpPr>
          <a:xfrm>
            <a:off x="762001" y="6116273"/>
            <a:ext cx="7543799" cy="605202"/>
            <a:chOff x="1156779" y="6116273"/>
            <a:chExt cx="6725057" cy="7502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68614F-6E7A-479F-8ADB-3239C329CBCE}"/>
                </a:ext>
              </a:extLst>
            </p:cNvPr>
            <p:cNvSpPr/>
            <p:nvPr/>
          </p:nvSpPr>
          <p:spPr>
            <a:xfrm>
              <a:off x="1709636" y="6116273"/>
              <a:ext cx="6172200" cy="7154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These are the comments received from employees. 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Note that, data is not in structured format.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D01E0-5F5D-41D3-8565-1EDB6E0F5AD4}"/>
                </a:ext>
              </a:extLst>
            </p:cNvPr>
            <p:cNvSpPr/>
            <p:nvPr/>
          </p:nvSpPr>
          <p:spPr>
            <a:xfrm>
              <a:off x="1156779" y="6116273"/>
              <a:ext cx="552857" cy="75022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b="1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1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79795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10905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6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14D51A-E1F2-49C3-917A-B00E5F58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29204"/>
              </p:ext>
            </p:extLst>
          </p:nvPr>
        </p:nvGraphicFramePr>
        <p:xfrm>
          <a:off x="654964" y="2030551"/>
          <a:ext cx="7498436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&lt;-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readLines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 Appraisal process.txt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head(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1428154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#Import the data.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</a:t>
            </a:r>
            <a:r>
              <a:rPr lang="en-IN" sz="1600" dirty="0">
                <a:latin typeface="Consolas" pitchFamily="49" charset="0"/>
              </a:rPr>
              <a:t>Import text file with one text record in one row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26D3CC-3498-43D7-98D2-2BC5402CA00F}"/>
              </a:ext>
            </a:extLst>
          </p:cNvPr>
          <p:cNvSpPr/>
          <p:nvPr/>
        </p:nvSpPr>
        <p:spPr>
          <a:xfrm>
            <a:off x="2143625" y="2381071"/>
            <a:ext cx="6924175" cy="70788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US" sz="20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readLines</a:t>
            </a:r>
            <a:r>
              <a:rPr lang="en-US" sz="2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() reads some or all text lines from a file or connection.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578052-A889-45E7-8A85-510EE2597E37}"/>
              </a:ext>
            </a:extLst>
          </p:cNvPr>
          <p:cNvSpPr txBox="1"/>
          <p:nvPr/>
        </p:nvSpPr>
        <p:spPr>
          <a:xfrm>
            <a:off x="609600" y="2990671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D5153ED-F9E5-481B-83B9-4F938A809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324364"/>
            <a:ext cx="8382000" cy="1266507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56408D5-F546-4F97-BD93-F0781826D74E}"/>
              </a:ext>
            </a:extLst>
          </p:cNvPr>
          <p:cNvSpPr/>
          <p:nvPr/>
        </p:nvSpPr>
        <p:spPr>
          <a:xfrm>
            <a:off x="533400" y="4743271"/>
            <a:ext cx="7143750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head()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prints first 6 text lines from the data with each line as one document / observation.</a:t>
            </a:r>
          </a:p>
        </p:txBody>
      </p:sp>
    </p:spTree>
    <p:extLst>
      <p:ext uri="{BB962C8B-B14F-4D97-AF65-F5344CB8AC3E}">
        <p14:creationId xmlns:p14="http://schemas.microsoft.com/office/powerpoint/2010/main" val="25451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79795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Text Mining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10905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AE730-0807-4A1D-BB1B-E028EBA50223}"/>
              </a:ext>
            </a:extLst>
          </p:cNvPr>
          <p:cNvSpPr/>
          <p:nvPr/>
        </p:nvSpPr>
        <p:spPr>
          <a:xfrm>
            <a:off x="714375" y="4480679"/>
            <a:ext cx="7143750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Class of the data should be Corpus.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A7E5C-5F04-40C3-A008-58EC2B03B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75" y="3232904"/>
            <a:ext cx="2714625" cy="409575"/>
          </a:xfrm>
          <a:prstGeom prst="rect">
            <a:avLst/>
          </a:prstGeom>
          <a:ln>
            <a:solidFill>
              <a:srgbClr val="3891A7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BDA3F7-5772-42D7-8715-D63A7D5F631B}"/>
              </a:ext>
            </a:extLst>
          </p:cNvPr>
          <p:cNvSpPr txBox="1"/>
          <p:nvPr/>
        </p:nvSpPr>
        <p:spPr>
          <a:xfrm flipH="1">
            <a:off x="685800" y="1455003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#Convert this data into ‘Corpus’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A93F2FF-E19B-4862-B0DF-86A0F9F06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04260"/>
              </p:ext>
            </p:extLst>
          </p:nvPr>
        </p:nvGraphicFramePr>
        <p:xfrm>
          <a:off x="685800" y="1813679"/>
          <a:ext cx="7498436" cy="1310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49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install.packages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("tm")</a:t>
                      </a:r>
                    </a:p>
                    <a:p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library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(tm)</a:t>
                      </a:r>
                    </a:p>
                    <a:p>
                      <a:endParaRPr kumimoji="0" lang="en-IN" sz="1600" b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&lt;- 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Corpus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VectorSource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(data))</a:t>
                      </a:r>
                    </a:p>
                    <a:p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endParaRPr kumimoji="0" lang="en-US" sz="1600" b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CA560-8E48-4470-94C4-30F39FAF28CB}"/>
              </a:ext>
            </a:extLst>
          </p:cNvPr>
          <p:cNvGrpSpPr/>
          <p:nvPr/>
        </p:nvGrpSpPr>
        <p:grpSpPr>
          <a:xfrm>
            <a:off x="1066800" y="5943600"/>
            <a:ext cx="6725057" cy="750222"/>
            <a:chOff x="1156779" y="6116273"/>
            <a:chExt cx="6725057" cy="7502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1D38A-6692-49FB-B679-626D77FE8D21}"/>
                </a:ext>
              </a:extLst>
            </p:cNvPr>
            <p:cNvSpPr/>
            <p:nvPr/>
          </p:nvSpPr>
          <p:spPr>
            <a:xfrm>
              <a:off x="1709636" y="6116273"/>
              <a:ext cx="6172200" cy="7154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In case NLP is not loaded , Before installing tm , please run the following command </a:t>
              </a:r>
            </a:p>
            <a:p>
              <a:r>
                <a:rPr lang="en-US" sz="1200" b="1" dirty="0" err="1">
                  <a:solidFill>
                    <a:schemeClr val="accent6"/>
                  </a:solidFill>
                </a:rPr>
                <a:t>install.packages</a:t>
              </a:r>
              <a:r>
                <a:rPr lang="en-US" sz="1200" b="1" dirty="0">
                  <a:solidFill>
                    <a:schemeClr val="accent6"/>
                  </a:solidFill>
                </a:rPr>
                <a:t>(</a:t>
              </a:r>
              <a:r>
                <a:rPr lang="en-IN" sz="1200" b="1" kern="0" dirty="0">
                  <a:solidFill>
                    <a:srgbClr val="475A8D"/>
                  </a:solidFill>
                  <a:latin typeface="Consolas" panose="020B0609020204030204" pitchFamily="49" charset="0"/>
                </a:rPr>
                <a:t>"</a:t>
              </a:r>
              <a:r>
                <a:rPr lang="en-IN" sz="1200" b="1" dirty="0">
                  <a:solidFill>
                    <a:srgbClr val="475A8D"/>
                  </a:solidFill>
                </a:rPr>
                <a:t>N</a:t>
              </a:r>
              <a:r>
                <a:rPr lang="en-US" sz="1200" b="1" dirty="0">
                  <a:solidFill>
                    <a:srgbClr val="475A8D"/>
                  </a:solidFill>
                </a:rPr>
                <a:t>LP</a:t>
              </a:r>
              <a:r>
                <a:rPr lang="en-IN" sz="1200" b="1" kern="0" dirty="0">
                  <a:solidFill>
                    <a:srgbClr val="475A8D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200" b="1" dirty="0">
                  <a:solidFill>
                    <a:schemeClr val="accent6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library(NLP)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E8549A-0E22-4EF4-AF33-DA79940AA7EE}"/>
                </a:ext>
              </a:extLst>
            </p:cNvPr>
            <p:cNvSpPr/>
            <p:nvPr/>
          </p:nvSpPr>
          <p:spPr>
            <a:xfrm>
              <a:off x="1156779" y="6116273"/>
              <a:ext cx="552857" cy="75022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b="1" dirty="0"/>
                <a:t>*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0A432A-3C62-47D5-8C92-7F0143F3011A}"/>
              </a:ext>
            </a:extLst>
          </p:cNvPr>
          <p:cNvGrpSpPr/>
          <p:nvPr/>
        </p:nvGrpSpPr>
        <p:grpSpPr>
          <a:xfrm>
            <a:off x="3962400" y="1966079"/>
            <a:ext cx="4953001" cy="2308324"/>
            <a:chOff x="3962400" y="1524000"/>
            <a:chExt cx="4953001" cy="2308324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902B649-8C63-4ADA-BC81-4AD0E8BB1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400" y="1905000"/>
              <a:ext cx="833336" cy="0"/>
            </a:xfrm>
            <a:prstGeom prst="straightConnector1">
              <a:avLst/>
            </a:prstGeom>
            <a:noFill/>
            <a:ln w="3175" cap="flat" cmpd="sng" algn="ctr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197597-E70D-4D11-B8A1-95956E47CC12}"/>
                </a:ext>
              </a:extLst>
            </p:cNvPr>
            <p:cNvSpPr/>
            <p:nvPr/>
          </p:nvSpPr>
          <p:spPr>
            <a:xfrm>
              <a:off x="4800601" y="1524000"/>
              <a:ext cx="4114800" cy="23083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C32D2E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buSzPct val="60000"/>
                <a:buFont typeface="Wingdings" pitchFamily="2" charset="2"/>
                <a:buChar char="q"/>
                <a:defRPr/>
              </a:pPr>
              <a:r>
                <a:rPr lang="en-US" sz="20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Install and load </a:t>
              </a:r>
              <a:r>
                <a:rPr lang="en-US" sz="2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T</a:t>
              </a:r>
              <a:r>
                <a:rPr lang="en-US" sz="20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ext </a:t>
              </a:r>
              <a:r>
                <a:rPr lang="en-US" sz="2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M</a:t>
              </a:r>
              <a:r>
                <a:rPr lang="en-US" sz="20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ining (</a:t>
              </a:r>
              <a:r>
                <a:rPr lang="en-US" sz="2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tm</a:t>
              </a:r>
              <a:r>
                <a:rPr lang="en-US" sz="20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) package.</a:t>
              </a:r>
            </a:p>
            <a:p>
              <a:pPr marL="285750" indent="-285750">
                <a:buSzPct val="60000"/>
                <a:buFont typeface="Wingdings" pitchFamily="2" charset="2"/>
                <a:buChar char="q"/>
                <a:defRPr/>
              </a:pPr>
              <a:r>
                <a:rPr lang="en-US" sz="2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Vector source()</a:t>
              </a:r>
              <a:r>
                <a:rPr lang="en-US" sz="20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 interprets each element of the vector as a document.</a:t>
              </a:r>
            </a:p>
            <a:p>
              <a:pPr marL="285750" indent="-285750">
                <a:buSzPct val="60000"/>
                <a:buFont typeface="Wingdings" pitchFamily="2" charset="2"/>
                <a:buChar char="q"/>
                <a:defRPr/>
              </a:pPr>
              <a:r>
                <a:rPr lang="en-US" sz="2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Corpus() </a:t>
              </a:r>
              <a:r>
                <a:rPr lang="en-US" sz="2000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Vijaya" pitchFamily="34" charset="0"/>
                  <a:cs typeface="Vijaya" pitchFamily="34" charset="0"/>
                </a:rPr>
                <a:t>converts and saves data as a corpus.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3595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938197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ADB052-3331-4518-9D4A-4FF7C44492BA}"/>
              </a:ext>
            </a:extLst>
          </p:cNvPr>
          <p:cNvSpPr txBox="1"/>
          <p:nvPr/>
        </p:nvSpPr>
        <p:spPr>
          <a:xfrm flipH="1">
            <a:off x="609600" y="1226403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IN" sz="1600" dirty="0">
                <a:latin typeface="Consolas" pitchFamily="49" charset="0"/>
              </a:rPr>
              <a:t>Inspect Corpus. Here [1:3] displays first 3 </a:t>
            </a:r>
            <a:r>
              <a:rPr lang="en-IN" sz="1600" dirty="0" err="1">
                <a:latin typeface="Consolas" pitchFamily="49" charset="0"/>
              </a:rPr>
              <a:t>textlines</a:t>
            </a:r>
            <a:r>
              <a:rPr lang="en-IN" sz="1600" dirty="0">
                <a:latin typeface="Consolas" pitchFamily="49" charset="0"/>
              </a:rPr>
              <a:t>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CC328A3-7985-4127-BEF6-AC686F13B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16388"/>
              </p:ext>
            </p:extLst>
          </p:nvPr>
        </p:nvGraphicFramePr>
        <p:xfrm>
          <a:off x="653426" y="1531203"/>
          <a:ext cx="8033374" cy="27016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inspect(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[1:3])</a:t>
                      </a:r>
                      <a:endParaRPr kumimoji="0" lang="en-US" sz="1600" b="1" u="none" strike="noStrike" kern="0" cap="none" spc="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&lt;&lt;</a:t>
                      </a:r>
                      <a:r>
                        <a:rPr lang="en-IN" sz="1600" kern="1200" dirty="0" err="1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SimpleCorpus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&gt;&gt; 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Metadata: corpus specific: 1, document level (indexed): 0 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Content: documents: 3 </a:t>
                      </a:r>
                    </a:p>
                    <a:p>
                      <a:pPr marL="0" algn="l" defTabSz="914400" rtl="0" eaLnBrk="1" fontAlgn="t" latinLnBrk="0" hangingPunct="1"/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</a:endParaRPr>
                    </a:p>
                    <a:p>
                      <a:pPr marL="0" algn="l" defTabSz="914400" rtl="0" eaLnBrk="1" fontAlgn="t" latinLnBrk="0" hangingPunct="1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[1] The process was transparent. 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[2] There is a lot of scope to improve the process, as most questions were subjective. 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[3] Happy with the process, but salary increment in 2019 is very low as compared to previous years.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543D48-1D4E-4133-981E-4C04B9AAA79E}"/>
              </a:ext>
            </a:extLst>
          </p:cNvPr>
          <p:cNvSpPr txBox="1"/>
          <p:nvPr/>
        </p:nvSpPr>
        <p:spPr>
          <a:xfrm flipH="1">
            <a:off x="609600" y="4426803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IN" sz="1600" dirty="0">
                <a:latin typeface="Consolas" pitchFamily="49" charset="0"/>
              </a:rPr>
              <a:t>Display a particular document from corpus.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E44C29-E62F-456D-AA28-EDA51FF45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2359"/>
              </p:ext>
            </p:extLst>
          </p:nvPr>
        </p:nvGraphicFramePr>
        <p:xfrm>
          <a:off x="653426" y="4807803"/>
          <a:ext cx="8033374" cy="99475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writeLines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as.character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[[3]]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</a:rPr>
                        <a:t>Happy with the process, but salary increment in 2019 is very low as compared to previous years.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8932DDA-0109-41AD-B4B8-056BB86A7D27}"/>
              </a:ext>
            </a:extLst>
          </p:cNvPr>
          <p:cNvSpPr/>
          <p:nvPr/>
        </p:nvSpPr>
        <p:spPr>
          <a:xfrm>
            <a:off x="653426" y="5962024"/>
            <a:ext cx="7543800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writelines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()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prints text line of specified number in [[]]. Here it is printing 3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rd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22614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810805"/>
          </a:xfrm>
        </p:spPr>
        <p:txBody>
          <a:bodyPr/>
          <a:lstStyle/>
          <a:p>
            <a:r>
              <a:rPr lang="en-IN" sz="3200" b="1" dirty="0">
                <a:latin typeface="+mj-lt"/>
              </a:rPr>
              <a:t>Text Mining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1991225" y="685800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A7003EEB-EF6C-48D9-B09B-CE4B15ADF563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3BE64-387B-441B-A33C-95EC1A6E898C}"/>
              </a:ext>
            </a:extLst>
          </p:cNvPr>
          <p:cNvSpPr txBox="1"/>
          <p:nvPr/>
        </p:nvSpPr>
        <p:spPr>
          <a:xfrm flipH="1">
            <a:off x="609600" y="8382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IN" sz="1600" dirty="0">
                <a:latin typeface="Consolas" pitchFamily="49" charset="0"/>
              </a:rPr>
              <a:t>Clean the Corpus for further analysis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16C648B-FEE5-4996-B632-D5240DDE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79773"/>
              </p:ext>
            </p:extLst>
          </p:nvPr>
        </p:nvGraphicFramePr>
        <p:xfrm>
          <a:off x="653426" y="1143000"/>
          <a:ext cx="8033374" cy="1143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&lt;-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tm_map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writeLines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as.character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[[3]]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IN" sz="1600" dirty="0">
                          <a:solidFill>
                            <a:srgbClr val="0070C0"/>
                          </a:solidFill>
                          <a:latin typeface="Consolas" pitchFamily="49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happy with the process, but salary increment in 2019 is very low as compared to previous years.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7EB55E-9DC3-4751-ACDD-A606EB365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22178"/>
              </p:ext>
            </p:extLst>
          </p:nvPr>
        </p:nvGraphicFramePr>
        <p:xfrm>
          <a:off x="653426" y="2362200"/>
          <a:ext cx="8033374" cy="1143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&lt;-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tm_map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removePunctuation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writeLines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as.character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[[3]]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IN" sz="1600" dirty="0">
                          <a:solidFill>
                            <a:srgbClr val="0070C0"/>
                          </a:solidFill>
                          <a:latin typeface="Consolas" pitchFamily="49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happy with the process but salary increment in 2019 is very low as compared to previous years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295B12-EC87-41F9-AC15-CF84338D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49789"/>
              </p:ext>
            </p:extLst>
          </p:nvPr>
        </p:nvGraphicFramePr>
        <p:xfrm>
          <a:off x="609600" y="3581400"/>
          <a:ext cx="8033374" cy="1143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&lt;-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tm_map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removeNumbers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writeLines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as.character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corp</a:t>
                      </a:r>
                      <a:r>
                        <a:rPr kumimoji="0" lang="en-IN" sz="1600" b="1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[[3]]</a:t>
                      </a:r>
                      <a:r>
                        <a:rPr kumimoji="0" lang="en-IN" sz="160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IN" sz="1600" dirty="0">
                          <a:solidFill>
                            <a:srgbClr val="0070C0"/>
                          </a:solidFill>
                          <a:latin typeface="Consolas" pitchFamily="49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happy with the process but salary increment in is very low as compared to previous years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57150" marR="0" marT="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4DD0DEE-7C3E-48F7-8A78-9F73A48DC050}"/>
              </a:ext>
            </a:extLst>
          </p:cNvPr>
          <p:cNvSpPr/>
          <p:nvPr/>
        </p:nvSpPr>
        <p:spPr>
          <a:xfrm>
            <a:off x="653426" y="4876800"/>
            <a:ext cx="7728574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tm_map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() applies transformation functions to a corpus.</a:t>
            </a:r>
          </a:p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tolower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converts text to lowercase.</a:t>
            </a:r>
          </a:p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removePunctuation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removes punctuation.</a:t>
            </a:r>
          </a:p>
          <a:p>
            <a:pPr marL="285750" indent="-285750">
              <a:buSzPct val="60000"/>
              <a:buFont typeface="Wingdings" panose="05000000000000000000" pitchFamily="2" charset="2"/>
              <a:buChar char="q"/>
            </a:pPr>
            <a:r>
              <a:rPr lang="en-I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removeNumbers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/>
                <a:cs typeface="Consolas" pitchFamily="49" charset="0"/>
              </a:rPr>
              <a:t> removes numbers.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303402-BCE2-4101-A2DC-6487689067F2}"/>
              </a:ext>
            </a:extLst>
          </p:cNvPr>
          <p:cNvCxnSpPr>
            <a:cxnSpLocks/>
          </p:cNvCxnSpPr>
          <p:nvPr/>
        </p:nvCxnSpPr>
        <p:spPr>
          <a:xfrm>
            <a:off x="228600" y="13716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A3FFF1-49DE-4524-9937-AA5363B90AFB}"/>
              </a:ext>
            </a:extLst>
          </p:cNvPr>
          <p:cNvCxnSpPr>
            <a:cxnSpLocks/>
          </p:cNvCxnSpPr>
          <p:nvPr/>
        </p:nvCxnSpPr>
        <p:spPr>
          <a:xfrm>
            <a:off x="228600" y="1371600"/>
            <a:ext cx="0" cy="41148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B9391E-2DC4-431F-8390-52BD8712FDCC}"/>
              </a:ext>
            </a:extLst>
          </p:cNvPr>
          <p:cNvCxnSpPr>
            <a:cxnSpLocks/>
          </p:cNvCxnSpPr>
          <p:nvPr/>
        </p:nvCxnSpPr>
        <p:spPr>
          <a:xfrm>
            <a:off x="228600" y="5486400"/>
            <a:ext cx="42482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E09EA2-1988-4EFF-ACA7-A738DC9D2CC5}"/>
              </a:ext>
            </a:extLst>
          </p:cNvPr>
          <p:cNvCxnSpPr>
            <a:cxnSpLocks/>
          </p:cNvCxnSpPr>
          <p:nvPr/>
        </p:nvCxnSpPr>
        <p:spPr>
          <a:xfrm>
            <a:off x="304800" y="2667000"/>
            <a:ext cx="3810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0F6816-523A-4B83-8FF1-2319E611592B}"/>
              </a:ext>
            </a:extLst>
          </p:cNvPr>
          <p:cNvCxnSpPr>
            <a:cxnSpLocks/>
          </p:cNvCxnSpPr>
          <p:nvPr/>
        </p:nvCxnSpPr>
        <p:spPr>
          <a:xfrm>
            <a:off x="304800" y="2667000"/>
            <a:ext cx="0" cy="32004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4944C6-EEE4-472C-93CC-EAE51D8E4CB5}"/>
              </a:ext>
            </a:extLst>
          </p:cNvPr>
          <p:cNvCxnSpPr>
            <a:cxnSpLocks/>
          </p:cNvCxnSpPr>
          <p:nvPr/>
        </p:nvCxnSpPr>
        <p:spPr>
          <a:xfrm>
            <a:off x="304800" y="5867400"/>
            <a:ext cx="34862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28B2AD-1150-47E2-B718-C8F55C9DF55C}"/>
              </a:ext>
            </a:extLst>
          </p:cNvPr>
          <p:cNvCxnSpPr>
            <a:cxnSpLocks/>
          </p:cNvCxnSpPr>
          <p:nvPr/>
        </p:nvCxnSpPr>
        <p:spPr>
          <a:xfrm>
            <a:off x="381000" y="3733800"/>
            <a:ext cx="304800" cy="0"/>
          </a:xfrm>
          <a:prstGeom prst="straightConnector1">
            <a:avLst/>
          </a:prstGeom>
          <a:noFill/>
          <a:ln w="3175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69C290-C549-4D69-8DBC-E35657F40A66}"/>
              </a:ext>
            </a:extLst>
          </p:cNvPr>
          <p:cNvCxnSpPr>
            <a:cxnSpLocks/>
          </p:cNvCxnSpPr>
          <p:nvPr/>
        </p:nvCxnSpPr>
        <p:spPr>
          <a:xfrm>
            <a:off x="381000" y="3733800"/>
            <a:ext cx="0" cy="251142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F8AF3E-4F83-49EA-AEFA-423629D2B7D4}"/>
              </a:ext>
            </a:extLst>
          </p:cNvPr>
          <p:cNvCxnSpPr>
            <a:cxnSpLocks/>
          </p:cNvCxnSpPr>
          <p:nvPr/>
        </p:nvCxnSpPr>
        <p:spPr>
          <a:xfrm>
            <a:off x="381000" y="6248400"/>
            <a:ext cx="27242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6DB62BF1-FE9A-4A5E-B50F-B5018FD65EB7}&quot;/&gt;&lt;isInvalidForFieldText val=&quot;0&quot;/&gt;&lt;Image&gt;&lt;filename val=&quot;C:\Users\Dell\AppData\Local\Temp\CP1156608419281Session\CPTrustFolder1156608419296\PPTImport1156618459906\data\asimages\{6DB62BF1-FE9A-4A5E-B50F-B5018FD65EB7}_23.png&quot;/&gt;&lt;left val=&quot;72&quot;/&gt;&lt;top val=&quot;224&quot;/&gt;&lt;width val=&quot;817&quot;/&gt;&lt;height val=&quot;155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AC066017-525F-4616-9226-76FDF83C49F9}&quot;/&gt;&lt;isInvalidForFieldText val=&quot;0&quot;/&gt;&lt;Image&gt;&lt;filename val=&quot;C:\Users\Dell\AppData\Local\Temp\CP1156608419281Session\CPTrustFolder1156608419296\PPTImport1156618459906\data\asimages\{AC066017-525F-4616-9226-76FDF83C49F9}_5.png&quot;/&gt;&lt;left val=&quot;48&quot;/&gt;&lt;top val=&quot;28&quot;/&gt;&lt;width val=&quot;865&quot;/&gt;&lt;height val=&quot;95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Diseño predeterminado">
  <a:themeElements>
    <a:clrScheme name="AA">
      <a:dk1>
        <a:sysClr val="windowText" lastClr="000000"/>
      </a:dk1>
      <a:lt1>
        <a:sysClr val="window" lastClr="FFFFFF"/>
      </a:lt1>
      <a:dk2>
        <a:srgbClr val="E7DEC9"/>
      </a:dk2>
      <a:lt2>
        <a:srgbClr val="4F271C"/>
      </a:lt2>
      <a:accent1>
        <a:srgbClr val="3891A7"/>
      </a:accent1>
      <a:accent2>
        <a:srgbClr val="FEB80A"/>
      </a:accent2>
      <a:accent3>
        <a:srgbClr val="C32D2E"/>
      </a:accent3>
      <a:accent4>
        <a:srgbClr val="8DC765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2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iseño predeterminado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17056</TotalTime>
  <Words>2072</Words>
  <Application>Microsoft Macintosh PowerPoint</Application>
  <PresentationFormat>On-screen Show (4:3)</PresentationFormat>
  <Paragraphs>250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Consolas</vt:lpstr>
      <vt:lpstr>Ebrima</vt:lpstr>
      <vt:lpstr>Eras Demi ITC</vt:lpstr>
      <vt:lpstr>Open Sans</vt:lpstr>
      <vt:lpstr>Vijaya</vt:lpstr>
      <vt:lpstr>Wingdings</vt:lpstr>
      <vt:lpstr>Diseño predeterminado</vt:lpstr>
      <vt:lpstr>Custom Design</vt:lpstr>
      <vt:lpstr>Office Theme</vt:lpstr>
      <vt:lpstr>1_Diseño predeterminado</vt:lpstr>
      <vt:lpstr> Text Mining HR Appraisal Process Data</vt:lpstr>
      <vt:lpstr>Structured Vs. Unstructured Data</vt:lpstr>
      <vt:lpstr>What Is Text Analysis</vt:lpstr>
      <vt:lpstr>Case Study – HR Appraisal Process Feedback</vt:lpstr>
      <vt:lpstr>Data Snapshot</vt:lpstr>
      <vt:lpstr>Text Mining In R</vt:lpstr>
      <vt:lpstr>Text Mining In R</vt:lpstr>
      <vt:lpstr>Text Mining In R</vt:lpstr>
      <vt:lpstr>Text Mining In R</vt:lpstr>
      <vt:lpstr>Text Mining In R</vt:lpstr>
      <vt:lpstr>Text Mining In R</vt:lpstr>
      <vt:lpstr>Text Mining In R</vt:lpstr>
      <vt:lpstr>Word Cloud In R</vt:lpstr>
      <vt:lpstr>Word Cloud In R </vt:lpstr>
      <vt:lpstr>Word Cloud In R</vt:lpstr>
      <vt:lpstr>Word Cloud In R</vt:lpstr>
      <vt:lpstr>Word Cloud In R</vt:lpstr>
      <vt:lpstr>Text Mining Using ggplot2</vt:lpstr>
      <vt:lpstr>Text Mining Using ggplot2</vt:lpstr>
      <vt:lpstr>Sentiment Analysis Using "sentimentr"</vt:lpstr>
      <vt:lpstr>Sentiment Analysis Using "sentimentr"</vt:lpstr>
      <vt:lpstr>Sentiment Analysis Using "syuzhet"</vt:lpstr>
      <vt:lpstr>Sentiment Analysis Using "syuzhet"</vt:lpstr>
      <vt:lpstr>Sentiment Analysis Using "syuzhet"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</dc:title>
  <dc:creator>Monica</dc:creator>
  <cp:lastModifiedBy>Vinayak Deshpande</cp:lastModifiedBy>
  <cp:revision>1637</cp:revision>
  <dcterms:created xsi:type="dcterms:W3CDTF">2016-11-11T04:53:52Z</dcterms:created>
  <dcterms:modified xsi:type="dcterms:W3CDTF">2024-05-30T05:02:48Z</dcterms:modified>
</cp:coreProperties>
</file>