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74" r:id="rId2"/>
    <p:sldId id="428" r:id="rId3"/>
    <p:sldId id="349" r:id="rId4"/>
    <p:sldId id="405" r:id="rId5"/>
    <p:sldId id="404" r:id="rId6"/>
    <p:sldId id="398" r:id="rId7"/>
    <p:sldId id="399" r:id="rId8"/>
    <p:sldId id="426" r:id="rId9"/>
    <p:sldId id="400" r:id="rId10"/>
    <p:sldId id="419" r:id="rId11"/>
    <p:sldId id="418" r:id="rId12"/>
    <p:sldId id="402" r:id="rId13"/>
    <p:sldId id="420" r:id="rId14"/>
    <p:sldId id="403" r:id="rId15"/>
    <p:sldId id="421" r:id="rId16"/>
    <p:sldId id="413" r:id="rId17"/>
    <p:sldId id="414" r:id="rId18"/>
    <p:sldId id="415" r:id="rId19"/>
    <p:sldId id="422" r:id="rId20"/>
    <p:sldId id="423" r:id="rId21"/>
    <p:sldId id="424" r:id="rId22"/>
    <p:sldId id="429" r:id="rId23"/>
    <p:sldId id="425" r:id="rId24"/>
    <p:sldId id="430" r:id="rId25"/>
    <p:sldId id="431" r:id="rId26"/>
    <p:sldId id="412" r:id="rId2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FF"/>
    <a:srgbClr val="1C1C1C"/>
    <a:srgbClr val="422C16"/>
    <a:srgbClr val="0C788E"/>
    <a:srgbClr val="025198"/>
    <a:srgbClr val="FFCC66"/>
    <a:srgbClr val="FFFF99"/>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12" autoAdjust="0"/>
    <p:restoredTop sz="94629" autoAdjust="0"/>
  </p:normalViewPr>
  <p:slideViewPr>
    <p:cSldViewPr>
      <p:cViewPr varScale="1">
        <p:scale>
          <a:sx n="63" d="100"/>
          <a:sy n="63" d="100"/>
        </p:scale>
        <p:origin x="114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4" d="100"/>
        <a:sy n="144"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ata Suvarnapathki" userId="5b7cd047aa8675b9" providerId="LiveId" clId="{8F311370-F4A1-4BA6-8631-4F7B992117DA}"/>
    <pc:docChg chg="custSel addSld delSld modSld">
      <pc:chgData name="Sujata Suvarnapathki" userId="5b7cd047aa8675b9" providerId="LiveId" clId="{8F311370-F4A1-4BA6-8631-4F7B992117DA}" dt="2024-05-27T17:18:07.283" v="72" actId="14100"/>
      <pc:docMkLst>
        <pc:docMk/>
      </pc:docMkLst>
      <pc:sldChg chg="modSp mod">
        <pc:chgData name="Sujata Suvarnapathki" userId="5b7cd047aa8675b9" providerId="LiveId" clId="{8F311370-F4A1-4BA6-8631-4F7B992117DA}" dt="2024-05-27T17:07:12.747" v="13" actId="255"/>
        <pc:sldMkLst>
          <pc:docMk/>
          <pc:sldMk cId="1800535873" sldId="424"/>
        </pc:sldMkLst>
        <pc:spChg chg="mod">
          <ac:chgData name="Sujata Suvarnapathki" userId="5b7cd047aa8675b9" providerId="LiveId" clId="{8F311370-F4A1-4BA6-8631-4F7B992117DA}" dt="2024-05-27T17:07:12.747" v="13" actId="255"/>
          <ac:spMkLst>
            <pc:docMk/>
            <pc:sldMk cId="1800535873" sldId="424"/>
            <ac:spMk id="2" creationId="{00000000-0000-0000-0000-000000000000}"/>
          </ac:spMkLst>
        </pc:spChg>
      </pc:sldChg>
      <pc:sldChg chg="delSp modSp new del mod modClrScheme chgLayout">
        <pc:chgData name="Sujata Suvarnapathki" userId="5b7cd047aa8675b9" providerId="LiveId" clId="{8F311370-F4A1-4BA6-8631-4F7B992117DA}" dt="2024-05-27T13:19:00.325" v="4" actId="47"/>
        <pc:sldMkLst>
          <pc:docMk/>
          <pc:sldMk cId="2727263565" sldId="427"/>
        </pc:sldMkLst>
        <pc:spChg chg="del">
          <ac:chgData name="Sujata Suvarnapathki" userId="5b7cd047aa8675b9" providerId="LiveId" clId="{8F311370-F4A1-4BA6-8631-4F7B992117DA}" dt="2024-05-27T13:18:52.611" v="1" actId="700"/>
          <ac:spMkLst>
            <pc:docMk/>
            <pc:sldMk cId="2727263565" sldId="427"/>
            <ac:spMk id="2" creationId="{FF0ED95A-DEF3-3CAE-6986-1DE7C367B539}"/>
          </ac:spMkLst>
        </pc:spChg>
        <pc:spChg chg="del">
          <ac:chgData name="Sujata Suvarnapathki" userId="5b7cd047aa8675b9" providerId="LiveId" clId="{8F311370-F4A1-4BA6-8631-4F7B992117DA}" dt="2024-05-27T13:18:52.611" v="1" actId="700"/>
          <ac:spMkLst>
            <pc:docMk/>
            <pc:sldMk cId="2727263565" sldId="427"/>
            <ac:spMk id="3" creationId="{63B43EE9-4702-E1C2-020E-87BD3463CB7D}"/>
          </ac:spMkLst>
        </pc:spChg>
        <pc:spChg chg="mod ord">
          <ac:chgData name="Sujata Suvarnapathki" userId="5b7cd047aa8675b9" providerId="LiveId" clId="{8F311370-F4A1-4BA6-8631-4F7B992117DA}" dt="2024-05-27T13:18:52.611" v="1" actId="700"/>
          <ac:spMkLst>
            <pc:docMk/>
            <pc:sldMk cId="2727263565" sldId="427"/>
            <ac:spMk id="4" creationId="{C8CDB9AE-EC08-2748-37C0-228635B00C2B}"/>
          </ac:spMkLst>
        </pc:spChg>
      </pc:sldChg>
      <pc:sldChg chg="modSp add mod">
        <pc:chgData name="Sujata Suvarnapathki" userId="5b7cd047aa8675b9" providerId="LiveId" clId="{8F311370-F4A1-4BA6-8631-4F7B992117DA}" dt="2024-05-27T17:15:22.656" v="53" actId="20577"/>
        <pc:sldMkLst>
          <pc:docMk/>
          <pc:sldMk cId="39640776" sldId="428"/>
        </pc:sldMkLst>
        <pc:spChg chg="mod">
          <ac:chgData name="Sujata Suvarnapathki" userId="5b7cd047aa8675b9" providerId="LiveId" clId="{8F311370-F4A1-4BA6-8631-4F7B992117DA}" dt="2024-05-27T17:15:22.656" v="53" actId="20577"/>
          <ac:spMkLst>
            <pc:docMk/>
            <pc:sldMk cId="39640776" sldId="428"/>
            <ac:spMk id="3" creationId="{6E332B28-5D24-40C9-BC4D-BBC5CC823452}"/>
          </ac:spMkLst>
        </pc:spChg>
      </pc:sldChg>
      <pc:sldChg chg="addSp delSp modSp new mod">
        <pc:chgData name="Sujata Suvarnapathki" userId="5b7cd047aa8675b9" providerId="LiveId" clId="{8F311370-F4A1-4BA6-8631-4F7B992117DA}" dt="2024-05-27T17:09:02.352" v="21" actId="5793"/>
        <pc:sldMkLst>
          <pc:docMk/>
          <pc:sldMk cId="3045619173" sldId="429"/>
        </pc:sldMkLst>
        <pc:spChg chg="add del mod">
          <ac:chgData name="Sujata Suvarnapathki" userId="5b7cd047aa8675b9" providerId="LiveId" clId="{8F311370-F4A1-4BA6-8631-4F7B992117DA}" dt="2024-05-27T17:09:02.352" v="21" actId="5793"/>
          <ac:spMkLst>
            <pc:docMk/>
            <pc:sldMk cId="3045619173" sldId="429"/>
            <ac:spMk id="3" creationId="{6D09FBB1-1B84-BF77-E884-A61E05F38B7B}"/>
          </ac:spMkLst>
        </pc:spChg>
        <pc:spChg chg="add mod">
          <ac:chgData name="Sujata Suvarnapathki" userId="5b7cd047aa8675b9" providerId="LiveId" clId="{8F311370-F4A1-4BA6-8631-4F7B992117DA}" dt="2024-05-27T17:08:04.597" v="16"/>
          <ac:spMkLst>
            <pc:docMk/>
            <pc:sldMk cId="3045619173" sldId="429"/>
            <ac:spMk id="5" creationId="{743C69EF-2E57-0F63-2390-A9EFB8A8A18B}"/>
          </ac:spMkLst>
        </pc:spChg>
      </pc:sldChg>
      <pc:sldChg chg="addSp delSp modSp new mod modClrScheme chgLayout">
        <pc:chgData name="Sujata Suvarnapathki" userId="5b7cd047aa8675b9" providerId="LiveId" clId="{8F311370-F4A1-4BA6-8631-4F7B992117DA}" dt="2024-05-27T17:12:25.155" v="42" actId="113"/>
        <pc:sldMkLst>
          <pc:docMk/>
          <pc:sldMk cId="2827110873" sldId="430"/>
        </pc:sldMkLst>
        <pc:spChg chg="del">
          <ac:chgData name="Sujata Suvarnapathki" userId="5b7cd047aa8675b9" providerId="LiveId" clId="{8F311370-F4A1-4BA6-8631-4F7B992117DA}" dt="2024-05-27T17:10:10.266" v="23" actId="700"/>
          <ac:spMkLst>
            <pc:docMk/>
            <pc:sldMk cId="2827110873" sldId="430"/>
            <ac:spMk id="2" creationId="{91C9954E-F5F2-AC1A-AE73-793C7508DA9B}"/>
          </ac:spMkLst>
        </pc:spChg>
        <pc:spChg chg="del">
          <ac:chgData name="Sujata Suvarnapathki" userId="5b7cd047aa8675b9" providerId="LiveId" clId="{8F311370-F4A1-4BA6-8631-4F7B992117DA}" dt="2024-05-27T17:10:10.266" v="23" actId="700"/>
          <ac:spMkLst>
            <pc:docMk/>
            <pc:sldMk cId="2827110873" sldId="430"/>
            <ac:spMk id="3" creationId="{D3DB1F55-A5A0-C1EC-1ADF-C87C3753539C}"/>
          </ac:spMkLst>
        </pc:spChg>
        <pc:spChg chg="mod ord">
          <ac:chgData name="Sujata Suvarnapathki" userId="5b7cd047aa8675b9" providerId="LiveId" clId="{8F311370-F4A1-4BA6-8631-4F7B992117DA}" dt="2024-05-27T17:10:10.266" v="23" actId="700"/>
          <ac:spMkLst>
            <pc:docMk/>
            <pc:sldMk cId="2827110873" sldId="430"/>
            <ac:spMk id="4" creationId="{5C2BCCDA-DC88-3E83-BC11-3541CFF50D61}"/>
          </ac:spMkLst>
        </pc:spChg>
        <pc:spChg chg="add mod">
          <ac:chgData name="Sujata Suvarnapathki" userId="5b7cd047aa8675b9" providerId="LiveId" clId="{8F311370-F4A1-4BA6-8631-4F7B992117DA}" dt="2024-05-27T17:12:25.155" v="42" actId="113"/>
          <ac:spMkLst>
            <pc:docMk/>
            <pc:sldMk cId="2827110873" sldId="430"/>
            <ac:spMk id="5" creationId="{04276A40-36F7-81B3-5617-680132F058C0}"/>
          </ac:spMkLst>
        </pc:spChg>
        <pc:spChg chg="add">
          <ac:chgData name="Sujata Suvarnapathki" userId="5b7cd047aa8675b9" providerId="LiveId" clId="{8F311370-F4A1-4BA6-8631-4F7B992117DA}" dt="2024-05-27T17:10:16.470" v="25"/>
          <ac:spMkLst>
            <pc:docMk/>
            <pc:sldMk cId="2827110873" sldId="430"/>
            <ac:spMk id="6" creationId="{17C95E27-A8CC-2D1B-33C1-AD795FC43A68}"/>
          </ac:spMkLst>
        </pc:spChg>
      </pc:sldChg>
      <pc:sldChg chg="addSp modSp new mod">
        <pc:chgData name="Sujata Suvarnapathki" userId="5b7cd047aa8675b9" providerId="LiveId" clId="{8F311370-F4A1-4BA6-8631-4F7B992117DA}" dt="2024-05-27T17:18:07.283" v="72" actId="14100"/>
        <pc:sldMkLst>
          <pc:docMk/>
          <pc:sldMk cId="3446321037" sldId="431"/>
        </pc:sldMkLst>
        <pc:spChg chg="add mod">
          <ac:chgData name="Sujata Suvarnapathki" userId="5b7cd047aa8675b9" providerId="LiveId" clId="{8F311370-F4A1-4BA6-8631-4F7B992117DA}" dt="2024-05-27T17:18:07.283" v="72" actId="14100"/>
          <ac:spMkLst>
            <pc:docMk/>
            <pc:sldMk cId="3446321037" sldId="431"/>
            <ac:spMk id="3" creationId="{0859D534-6C05-98E2-9241-8F80CF92E47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EA4A1C-4696-4778-89F3-9EA33FDFB6FE}" type="datetimeFigureOut">
              <a:rPr lang="en-US" smtClean="0"/>
              <a:pPr/>
              <a:t>5/27/2024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49C809-DEAA-4FEC-A217-6FE07D77D888}" type="slidenum">
              <a:rPr lang="en-US" smtClean="0"/>
              <a:pPr/>
              <a:t>‹#›</a:t>
            </a:fld>
            <a:endParaRPr lang="en-US"/>
          </a:p>
        </p:txBody>
      </p:sp>
    </p:spTree>
    <p:extLst>
      <p:ext uri="{BB962C8B-B14F-4D97-AF65-F5344CB8AC3E}">
        <p14:creationId xmlns:p14="http://schemas.microsoft.com/office/powerpoint/2010/main" val="2417295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48E042-848E-4E23-95A5-C1311784F854}" type="datetimeFigureOut">
              <a:rPr lang="en-US" smtClean="0"/>
              <a:pPr/>
              <a:t>5/27/2024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DF5F02-99FC-4B80-BE0B-D0E431E8D174}" type="slidenum">
              <a:rPr lang="en-US" smtClean="0"/>
              <a:pPr/>
              <a:t>‹#›</a:t>
            </a:fld>
            <a:endParaRPr lang="en-US"/>
          </a:p>
        </p:txBody>
      </p:sp>
    </p:spTree>
    <p:extLst>
      <p:ext uri="{BB962C8B-B14F-4D97-AF65-F5344CB8AC3E}">
        <p14:creationId xmlns:p14="http://schemas.microsoft.com/office/powerpoint/2010/main" val="1814293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A5DD6-3EA0-4713-8BAE-A61681FAE970}" type="slidenum">
              <a:rPr lang="en-US" smtClean="0"/>
              <a:pPr/>
              <a:t>‹#›</a:t>
            </a:fld>
            <a:endParaRPr lang="en-US"/>
          </a:p>
        </p:txBody>
      </p:sp>
    </p:spTree>
    <p:extLst>
      <p:ext uri="{BB962C8B-B14F-4D97-AF65-F5344CB8AC3E}">
        <p14:creationId xmlns:p14="http://schemas.microsoft.com/office/powerpoint/2010/main" val="401196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A5DD6-3EA0-4713-8BAE-A61681FAE970}" type="slidenum">
              <a:rPr lang="en-US" smtClean="0"/>
              <a:pPr/>
              <a:t>‹#›</a:t>
            </a:fld>
            <a:endParaRPr lang="en-US"/>
          </a:p>
        </p:txBody>
      </p:sp>
    </p:spTree>
    <p:extLst>
      <p:ext uri="{BB962C8B-B14F-4D97-AF65-F5344CB8AC3E}">
        <p14:creationId xmlns:p14="http://schemas.microsoft.com/office/powerpoint/2010/main" val="409043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A5DD6-3EA0-4713-8BAE-A61681FAE970}" type="slidenum">
              <a:rPr lang="en-US" smtClean="0"/>
              <a:pPr/>
              <a:t>‹#›</a:t>
            </a:fld>
            <a:endParaRPr lang="en-US"/>
          </a:p>
        </p:txBody>
      </p:sp>
    </p:spTree>
    <p:extLst>
      <p:ext uri="{BB962C8B-B14F-4D97-AF65-F5344CB8AC3E}">
        <p14:creationId xmlns:p14="http://schemas.microsoft.com/office/powerpoint/2010/main" val="2880492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A5DD6-3EA0-4713-8BAE-A61681FAE970}" type="slidenum">
              <a:rPr lang="en-US" smtClean="0"/>
              <a:pPr/>
              <a:t>‹#›</a:t>
            </a:fld>
            <a:endParaRPr lang="en-US"/>
          </a:p>
        </p:txBody>
      </p:sp>
    </p:spTree>
    <p:extLst>
      <p:ext uri="{BB962C8B-B14F-4D97-AF65-F5344CB8AC3E}">
        <p14:creationId xmlns:p14="http://schemas.microsoft.com/office/powerpoint/2010/main" val="366688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A5DD6-3EA0-4713-8BAE-A61681FAE970}" type="slidenum">
              <a:rPr lang="en-US" smtClean="0"/>
              <a:pPr/>
              <a:t>‹#›</a:t>
            </a:fld>
            <a:endParaRPr lang="en-US"/>
          </a:p>
        </p:txBody>
      </p:sp>
    </p:spTree>
    <p:extLst>
      <p:ext uri="{BB962C8B-B14F-4D97-AF65-F5344CB8AC3E}">
        <p14:creationId xmlns:p14="http://schemas.microsoft.com/office/powerpoint/2010/main" val="229883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A5DD6-3EA0-4713-8BAE-A61681FAE970}" type="slidenum">
              <a:rPr lang="en-US" smtClean="0"/>
              <a:pPr/>
              <a:t>‹#›</a:t>
            </a:fld>
            <a:endParaRPr lang="en-US"/>
          </a:p>
        </p:txBody>
      </p:sp>
    </p:spTree>
    <p:extLst>
      <p:ext uri="{BB962C8B-B14F-4D97-AF65-F5344CB8AC3E}">
        <p14:creationId xmlns:p14="http://schemas.microsoft.com/office/powerpoint/2010/main" val="180985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FA5DD6-3EA0-4713-8BAE-A61681FAE970}" type="slidenum">
              <a:rPr lang="en-US" smtClean="0"/>
              <a:pPr/>
              <a:t>‹#›</a:t>
            </a:fld>
            <a:endParaRPr lang="en-US"/>
          </a:p>
        </p:txBody>
      </p:sp>
    </p:spTree>
    <p:extLst>
      <p:ext uri="{BB962C8B-B14F-4D97-AF65-F5344CB8AC3E}">
        <p14:creationId xmlns:p14="http://schemas.microsoft.com/office/powerpoint/2010/main" val="243765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FA5DD6-3EA0-4713-8BAE-A61681FAE970}" type="slidenum">
              <a:rPr lang="en-US" smtClean="0"/>
              <a:pPr/>
              <a:t>‹#›</a:t>
            </a:fld>
            <a:endParaRPr lang="en-US"/>
          </a:p>
        </p:txBody>
      </p:sp>
    </p:spTree>
    <p:extLst>
      <p:ext uri="{BB962C8B-B14F-4D97-AF65-F5344CB8AC3E}">
        <p14:creationId xmlns:p14="http://schemas.microsoft.com/office/powerpoint/2010/main" val="160481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FA5DD6-3EA0-4713-8BAE-A61681FAE970}" type="slidenum">
              <a:rPr lang="en-US" smtClean="0"/>
              <a:pPr/>
              <a:t>‹#›</a:t>
            </a:fld>
            <a:endParaRPr lang="en-US"/>
          </a:p>
        </p:txBody>
      </p:sp>
    </p:spTree>
    <p:extLst>
      <p:ext uri="{BB962C8B-B14F-4D97-AF65-F5344CB8AC3E}">
        <p14:creationId xmlns:p14="http://schemas.microsoft.com/office/powerpoint/2010/main" val="154566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A5DD6-3EA0-4713-8BAE-A61681FAE970}" type="slidenum">
              <a:rPr lang="en-US" smtClean="0"/>
              <a:pPr/>
              <a:t>‹#›</a:t>
            </a:fld>
            <a:endParaRPr lang="en-US"/>
          </a:p>
        </p:txBody>
      </p:sp>
    </p:spTree>
    <p:extLst>
      <p:ext uri="{BB962C8B-B14F-4D97-AF65-F5344CB8AC3E}">
        <p14:creationId xmlns:p14="http://schemas.microsoft.com/office/powerpoint/2010/main" val="151025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A5DD6-3EA0-4713-8BAE-A61681FAE970}" type="slidenum">
              <a:rPr lang="en-US" smtClean="0"/>
              <a:pPr/>
              <a:t>‹#›</a:t>
            </a:fld>
            <a:endParaRPr lang="en-US"/>
          </a:p>
        </p:txBody>
      </p:sp>
    </p:spTree>
    <p:extLst>
      <p:ext uri="{BB962C8B-B14F-4D97-AF65-F5344CB8AC3E}">
        <p14:creationId xmlns:p14="http://schemas.microsoft.com/office/powerpoint/2010/main" val="189121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A5DD6-3EA0-4713-8BAE-A61681FAE970}" type="slidenum">
              <a:rPr lang="en-US" smtClean="0"/>
              <a:pPr/>
              <a:t>‹#›</a:t>
            </a:fld>
            <a:endParaRPr lang="en-US"/>
          </a:p>
        </p:txBody>
      </p:sp>
    </p:spTree>
    <p:extLst>
      <p:ext uri="{BB962C8B-B14F-4D97-AF65-F5344CB8AC3E}">
        <p14:creationId xmlns:p14="http://schemas.microsoft.com/office/powerpoint/2010/main" val="708122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A4E81-4A2D-044E-8148-0904898C60CE}"/>
              </a:ext>
            </a:extLst>
          </p:cNvPr>
          <p:cNvSpPr>
            <a:spLocks noGrp="1"/>
          </p:cNvSpPr>
          <p:nvPr>
            <p:ph type="ctrTitle"/>
          </p:nvPr>
        </p:nvSpPr>
        <p:spPr/>
        <p:txBody>
          <a:bodyPr>
            <a:noAutofit/>
          </a:bodyPr>
          <a:lstStyle/>
          <a:p>
            <a:br>
              <a:rPr lang="es-ES" dirty="0">
                <a:solidFill>
                  <a:schemeClr val="accent1"/>
                </a:solidFill>
                <a:ea typeface="Open Sans" panose="020B0606030504020204" pitchFamily="34" charset="0"/>
                <a:cs typeface="Open Sans" panose="020B0606030504020204" pitchFamily="34" charset="0"/>
              </a:rPr>
            </a:br>
            <a:r>
              <a:rPr lang="en-US" b="1" dirty="0">
                <a:solidFill>
                  <a:srgbClr val="0070C0"/>
                </a:solidFill>
                <a:ea typeface="Open Sans" panose="020B0606030504020204" pitchFamily="34" charset="0"/>
                <a:cs typeface="Open Sans" panose="020B0606030504020204" pitchFamily="34" charset="0"/>
              </a:rPr>
              <a:t> Text Mining </a:t>
            </a:r>
            <a:br>
              <a:rPr lang="en-US" b="1" dirty="0">
                <a:solidFill>
                  <a:srgbClr val="0070C0"/>
                </a:solidFill>
                <a:ea typeface="Open Sans" panose="020B0606030504020204" pitchFamily="34" charset="0"/>
                <a:cs typeface="Open Sans" panose="020B0606030504020204" pitchFamily="34" charset="0"/>
              </a:rPr>
            </a:br>
            <a:r>
              <a:rPr lang="en-US" b="1" dirty="0">
                <a:solidFill>
                  <a:srgbClr val="0070C0"/>
                </a:solidFill>
                <a:ea typeface="Open Sans" panose="020B0606030504020204" pitchFamily="34" charset="0"/>
                <a:cs typeface="Open Sans" panose="020B0606030504020204" pitchFamily="34" charset="0"/>
              </a:rPr>
              <a:t>Sentiment Analysis</a:t>
            </a:r>
          </a:p>
        </p:txBody>
      </p:sp>
      <p:grpSp>
        <p:nvGrpSpPr>
          <p:cNvPr id="3" name="object 21">
            <a:extLst>
              <a:ext uri="{FF2B5EF4-FFF2-40B4-BE49-F238E27FC236}">
                <a16:creationId xmlns:a16="http://schemas.microsoft.com/office/drawing/2014/main" id="{62A0760A-F9D6-9941-BB35-5F12AE507534}"/>
              </a:ext>
            </a:extLst>
          </p:cNvPr>
          <p:cNvGrpSpPr/>
          <p:nvPr/>
        </p:nvGrpSpPr>
        <p:grpSpPr>
          <a:xfrm>
            <a:off x="7164288" y="5949280"/>
            <a:ext cx="1513252" cy="401246"/>
            <a:chOff x="12227495" y="8878099"/>
            <a:chExt cx="2912110" cy="772160"/>
          </a:xfrm>
        </p:grpSpPr>
        <p:sp>
          <p:nvSpPr>
            <p:cNvPr id="5" name="object 22">
              <a:extLst>
                <a:ext uri="{FF2B5EF4-FFF2-40B4-BE49-F238E27FC236}">
                  <a16:creationId xmlns:a16="http://schemas.microsoft.com/office/drawing/2014/main" id="{26AD4541-040A-9449-9C79-0444185A7582}"/>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9234815C-41FC-184D-847F-50AB7CA2BEF0}"/>
                </a:ext>
              </a:extLst>
            </p:cNvPr>
            <p:cNvPicPr/>
            <p:nvPr/>
          </p:nvPicPr>
          <p:blipFill>
            <a:blip r:embed="rId2"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EE89EA51-B3A9-E143-9FA1-18CF3B3EF046}"/>
                </a:ext>
              </a:extLst>
            </p:cNvPr>
            <p:cNvPicPr/>
            <p:nvPr/>
          </p:nvPicPr>
          <p:blipFill>
            <a:blip r:embed="rId3"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5D0F0253-7232-B147-BC2D-3E3B553E2D50}"/>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66C2E180-15E2-1948-BF90-31335FF4A90C}"/>
                </a:ext>
              </a:extLst>
            </p:cNvPr>
            <p:cNvPicPr/>
            <p:nvPr/>
          </p:nvPicPr>
          <p:blipFill>
            <a:blip r:embed="rId4"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C7BFCC43-4AD2-FA45-9C20-3BA3CE1F52C6}"/>
                </a:ext>
              </a:extLst>
            </p:cNvPr>
            <p:cNvPicPr/>
            <p:nvPr/>
          </p:nvPicPr>
          <p:blipFill>
            <a:blip r:embed="rId5"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C7D692D4-A1C5-5141-9CDC-91BE749486D0}"/>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0DF853D8-4003-B24B-A6CC-36B6130E8C5A}"/>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8483863D-7F21-4548-857B-E7798AA17810}"/>
                </a:ext>
              </a:extLst>
            </p:cNvPr>
            <p:cNvPicPr/>
            <p:nvPr/>
          </p:nvPicPr>
          <p:blipFill>
            <a:blip r:embed="rId6"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178C77E6-8F2F-6447-90F8-3AB2B15DCA2C}"/>
                </a:ext>
              </a:extLst>
            </p:cNvPr>
            <p:cNvPicPr/>
            <p:nvPr/>
          </p:nvPicPr>
          <p:blipFill>
            <a:blip r:embed="rId7"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0BFF945E-7311-4946-AFAC-DEAEAFCA9FB4}"/>
                </a:ext>
              </a:extLst>
            </p:cNvPr>
            <p:cNvPicPr/>
            <p:nvPr/>
          </p:nvPicPr>
          <p:blipFill>
            <a:blip r:embed="rId8"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885AE0CB-A8C8-FC40-AEA5-97837D557FB5}"/>
                </a:ext>
              </a:extLst>
            </p:cNvPr>
            <p:cNvPicPr/>
            <p:nvPr/>
          </p:nvPicPr>
          <p:blipFill>
            <a:blip r:embed="rId9"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A78CA5D1-8593-BB41-8953-808A4E8CEC97}"/>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8" name="object 35">
              <a:extLst>
                <a:ext uri="{FF2B5EF4-FFF2-40B4-BE49-F238E27FC236}">
                  <a16:creationId xmlns:a16="http://schemas.microsoft.com/office/drawing/2014/main" id="{B8773BC2-C467-764E-BE7B-BC68ADB790BA}"/>
                </a:ext>
              </a:extLst>
            </p:cNvPr>
            <p:cNvPicPr/>
            <p:nvPr/>
          </p:nvPicPr>
          <p:blipFill>
            <a:blip r:embed="rId10"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873647692"/>
      </p:ext>
    </p:extLst>
  </p:cSld>
  <p:clrMapOvr>
    <a:masterClrMapping/>
  </p:clrMapOvr>
  <mc:AlternateContent xmlns:mc="http://schemas.openxmlformats.org/markup-compatibility/2006" xmlns:p14="http://schemas.microsoft.com/office/powerpoint/2010/main">
    <mc:Choice Requires="p14">
      <p:transition spd="med" p14:dur="700" advTm="6669">
        <p:fade/>
      </p:transition>
    </mc:Choice>
    <mc:Fallback xmlns="">
      <p:transition spd="med" advTm="666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516"/>
            <a:ext cx="8229600" cy="944628"/>
          </a:xfrm>
        </p:spPr>
        <p:txBody>
          <a:bodyPr/>
          <a:lstStyle/>
          <a:p>
            <a:r>
              <a:rPr lang="en-IN" sz="3200" dirty="0">
                <a:solidFill>
                  <a:srgbClr val="000099"/>
                </a:solidFill>
              </a:rPr>
              <a:t>Text Mining in R</a:t>
            </a:r>
          </a:p>
        </p:txBody>
      </p:sp>
      <p:sp>
        <p:nvSpPr>
          <p:cNvPr id="5" name="Slide Number Placeholder 4"/>
          <p:cNvSpPr>
            <a:spLocks noGrp="1"/>
          </p:cNvSpPr>
          <p:nvPr>
            <p:ph type="sldNum" sz="quarter" idx="12"/>
          </p:nvPr>
        </p:nvSpPr>
        <p:spPr/>
        <p:txBody>
          <a:bodyPr/>
          <a:lstStyle/>
          <a:p>
            <a:fld id="{A7003EEB-EF6C-48D9-B09B-CE4B15ADF563}" type="slidenum">
              <a:rPr lang="en-US" smtClean="0"/>
              <a:pPr/>
              <a:t>10</a:t>
            </a:fld>
            <a:endParaRPr lang="en-US" dirty="0"/>
          </a:p>
        </p:txBody>
      </p:sp>
      <p:sp>
        <p:nvSpPr>
          <p:cNvPr id="4" name="Rectangle 3"/>
          <p:cNvSpPr>
            <a:spLocks noGrp="1" noChangeArrowheads="1"/>
          </p:cNvSpPr>
          <p:nvPr/>
        </p:nvSpPr>
        <p:spPr bwMode="auto">
          <a:xfrm>
            <a:off x="228600" y="1371600"/>
            <a:ext cx="8763000" cy="5410200"/>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lang="en-US" sz="1800" i="1" dirty="0">
                <a:solidFill>
                  <a:srgbClr val="000099"/>
                </a:solidFill>
                <a:cs typeface="Times New Roman" pitchFamily="18" charset="0"/>
              </a:rPr>
              <a:t># Clean the corpus for further analysis </a:t>
            </a:r>
            <a:endParaRPr lang="en-IN" sz="1800" i="1" dirty="0">
              <a:solidFill>
                <a:srgbClr val="000099"/>
              </a:solidFill>
              <a:cs typeface="Times New Roman" pitchFamily="18" charset="0"/>
            </a:endParaRPr>
          </a:p>
          <a:p>
            <a:pPr>
              <a:buNone/>
            </a:pPr>
            <a:endParaRPr lang="en-IN" sz="1800" i="1" dirty="0">
              <a:solidFill>
                <a:srgbClr val="000099"/>
              </a:solidFill>
              <a:cs typeface="Times New Roman" pitchFamily="18" charset="0"/>
            </a:endParaRPr>
          </a:p>
          <a:p>
            <a:pPr>
              <a:buNone/>
            </a:pPr>
            <a:r>
              <a:rPr lang="en-IN" sz="1800" i="1" dirty="0">
                <a:solidFill>
                  <a:srgbClr val="000099"/>
                </a:solidFill>
                <a:cs typeface="Times New Roman" pitchFamily="18" charset="0"/>
              </a:rPr>
              <a:t># Convert to lower case and remove punctuation</a:t>
            </a:r>
          </a:p>
          <a:p>
            <a:pPr>
              <a:buNone/>
            </a:pPr>
            <a:r>
              <a:rPr lang="en-IN" sz="1800" dirty="0" err="1">
                <a:solidFill>
                  <a:srgbClr val="000099"/>
                </a:solidFill>
                <a:cs typeface="Times New Roman" pitchFamily="18" charset="0"/>
              </a:rPr>
              <a:t>corp</a:t>
            </a:r>
            <a:r>
              <a:rPr lang="en-IN" sz="1800" dirty="0">
                <a:solidFill>
                  <a:srgbClr val="000099"/>
                </a:solidFill>
                <a:cs typeface="Times New Roman" pitchFamily="18" charset="0"/>
              </a:rPr>
              <a:t> &lt;- </a:t>
            </a:r>
            <a:r>
              <a:rPr lang="en-IN" sz="1800" dirty="0" err="1">
                <a:solidFill>
                  <a:srgbClr val="000099"/>
                </a:solidFill>
                <a:cs typeface="Times New Roman" pitchFamily="18" charset="0"/>
              </a:rPr>
              <a:t>tm_map</a:t>
            </a:r>
            <a:r>
              <a:rPr lang="en-IN" sz="1800" dirty="0">
                <a:solidFill>
                  <a:srgbClr val="000099"/>
                </a:solidFill>
                <a:cs typeface="Times New Roman" pitchFamily="18" charset="0"/>
              </a:rPr>
              <a:t>(</a:t>
            </a:r>
            <a:r>
              <a:rPr lang="en-IN" sz="1800" dirty="0" err="1">
                <a:solidFill>
                  <a:srgbClr val="000099"/>
                </a:solidFill>
                <a:cs typeface="Times New Roman" pitchFamily="18" charset="0"/>
              </a:rPr>
              <a:t>corp</a:t>
            </a:r>
            <a:r>
              <a:rPr lang="en-IN" sz="1800" dirty="0">
                <a:solidFill>
                  <a:srgbClr val="000099"/>
                </a:solidFill>
                <a:cs typeface="Times New Roman" pitchFamily="18" charset="0"/>
              </a:rPr>
              <a:t>, </a:t>
            </a:r>
            <a:r>
              <a:rPr lang="en-IN" sz="1800" dirty="0" err="1">
                <a:solidFill>
                  <a:srgbClr val="000099"/>
                </a:solidFill>
                <a:cs typeface="Times New Roman" pitchFamily="18" charset="0"/>
              </a:rPr>
              <a:t>tolower</a:t>
            </a:r>
            <a:r>
              <a:rPr lang="en-IN" sz="1800" dirty="0">
                <a:solidFill>
                  <a:srgbClr val="000099"/>
                </a:solidFill>
                <a:cs typeface="Times New Roman" pitchFamily="18" charset="0"/>
              </a:rPr>
              <a:t>)</a:t>
            </a:r>
          </a:p>
          <a:p>
            <a:pPr>
              <a:buNone/>
            </a:pPr>
            <a:r>
              <a:rPr lang="en-IN" sz="1800" dirty="0" err="1">
                <a:solidFill>
                  <a:srgbClr val="000099"/>
                </a:solidFill>
                <a:cs typeface="Times New Roman" pitchFamily="18" charset="0"/>
              </a:rPr>
              <a:t>corp</a:t>
            </a:r>
            <a:r>
              <a:rPr lang="en-IN" sz="1800" dirty="0">
                <a:solidFill>
                  <a:srgbClr val="000099"/>
                </a:solidFill>
                <a:cs typeface="Times New Roman" pitchFamily="18" charset="0"/>
              </a:rPr>
              <a:t> &lt;- </a:t>
            </a:r>
            <a:r>
              <a:rPr lang="en-IN" sz="1800" dirty="0" err="1">
                <a:solidFill>
                  <a:srgbClr val="000099"/>
                </a:solidFill>
                <a:cs typeface="Times New Roman" pitchFamily="18" charset="0"/>
              </a:rPr>
              <a:t>tm_map</a:t>
            </a:r>
            <a:r>
              <a:rPr lang="en-IN" sz="1800" dirty="0">
                <a:solidFill>
                  <a:srgbClr val="000099"/>
                </a:solidFill>
                <a:cs typeface="Times New Roman" pitchFamily="18" charset="0"/>
              </a:rPr>
              <a:t>(</a:t>
            </a:r>
            <a:r>
              <a:rPr lang="en-IN" sz="1800" dirty="0" err="1">
                <a:solidFill>
                  <a:srgbClr val="000099"/>
                </a:solidFill>
                <a:cs typeface="Times New Roman" pitchFamily="18" charset="0"/>
              </a:rPr>
              <a:t>corp</a:t>
            </a:r>
            <a:r>
              <a:rPr lang="en-IN" sz="1800" dirty="0">
                <a:solidFill>
                  <a:srgbClr val="000099"/>
                </a:solidFill>
                <a:cs typeface="Times New Roman" pitchFamily="18" charset="0"/>
              </a:rPr>
              <a:t>, </a:t>
            </a:r>
            <a:r>
              <a:rPr lang="en-IN" sz="1800" dirty="0" err="1">
                <a:solidFill>
                  <a:srgbClr val="000099"/>
                </a:solidFill>
                <a:cs typeface="Times New Roman" pitchFamily="18" charset="0"/>
              </a:rPr>
              <a:t>removePunctuation</a:t>
            </a:r>
            <a:r>
              <a:rPr lang="en-IN" sz="1800" dirty="0">
                <a:solidFill>
                  <a:srgbClr val="000099"/>
                </a:solidFill>
                <a:cs typeface="Times New Roman" pitchFamily="18" charset="0"/>
              </a:rPr>
              <a:t>)</a:t>
            </a:r>
          </a:p>
          <a:p>
            <a:pPr>
              <a:buNone/>
            </a:pPr>
            <a:endParaRPr lang="en-IN" sz="1800" i="1" dirty="0">
              <a:solidFill>
                <a:srgbClr val="000099"/>
              </a:solidFill>
              <a:cs typeface="Times New Roman" pitchFamily="18" charset="0"/>
            </a:endParaRPr>
          </a:p>
          <a:p>
            <a:pPr>
              <a:buNone/>
            </a:pPr>
            <a:r>
              <a:rPr lang="en-IN" sz="1800" i="1" dirty="0">
                <a:solidFill>
                  <a:srgbClr val="000099"/>
                </a:solidFill>
                <a:cs typeface="Times New Roman" pitchFamily="18" charset="0"/>
              </a:rPr>
              <a:t># Remove numbers</a:t>
            </a:r>
          </a:p>
          <a:p>
            <a:pPr>
              <a:buNone/>
            </a:pPr>
            <a:r>
              <a:rPr lang="en-IN" sz="1800" dirty="0" err="1">
                <a:solidFill>
                  <a:srgbClr val="000099"/>
                </a:solidFill>
                <a:cs typeface="Times New Roman" pitchFamily="18" charset="0"/>
              </a:rPr>
              <a:t>corp</a:t>
            </a:r>
            <a:r>
              <a:rPr lang="en-IN" sz="1800" dirty="0">
                <a:solidFill>
                  <a:srgbClr val="000099"/>
                </a:solidFill>
                <a:cs typeface="Times New Roman" pitchFamily="18" charset="0"/>
              </a:rPr>
              <a:t> &lt;- </a:t>
            </a:r>
            <a:r>
              <a:rPr lang="en-IN" sz="1800" dirty="0" err="1">
                <a:solidFill>
                  <a:srgbClr val="000099"/>
                </a:solidFill>
                <a:cs typeface="Times New Roman" pitchFamily="18" charset="0"/>
              </a:rPr>
              <a:t>tm_map</a:t>
            </a:r>
            <a:r>
              <a:rPr lang="en-IN" sz="1800" dirty="0">
                <a:solidFill>
                  <a:srgbClr val="000099"/>
                </a:solidFill>
                <a:cs typeface="Times New Roman" pitchFamily="18" charset="0"/>
              </a:rPr>
              <a:t>(</a:t>
            </a:r>
            <a:r>
              <a:rPr lang="en-IN" sz="1800" dirty="0" err="1">
                <a:solidFill>
                  <a:srgbClr val="000099"/>
                </a:solidFill>
                <a:cs typeface="Times New Roman" pitchFamily="18" charset="0"/>
              </a:rPr>
              <a:t>corp</a:t>
            </a:r>
            <a:r>
              <a:rPr lang="en-IN" sz="1800" dirty="0">
                <a:solidFill>
                  <a:srgbClr val="000099"/>
                </a:solidFill>
                <a:cs typeface="Times New Roman" pitchFamily="18" charset="0"/>
              </a:rPr>
              <a:t>, </a:t>
            </a:r>
            <a:r>
              <a:rPr lang="en-IN" sz="1800" dirty="0" err="1">
                <a:solidFill>
                  <a:srgbClr val="000099"/>
                </a:solidFill>
                <a:cs typeface="Times New Roman" pitchFamily="18" charset="0"/>
              </a:rPr>
              <a:t>removeNumbers</a:t>
            </a:r>
            <a:r>
              <a:rPr lang="en-IN" sz="1800" dirty="0">
                <a:solidFill>
                  <a:srgbClr val="000099"/>
                </a:solidFill>
                <a:cs typeface="Times New Roman" pitchFamily="18" charset="0"/>
              </a:rPr>
              <a:t>)</a:t>
            </a:r>
          </a:p>
          <a:p>
            <a:pPr>
              <a:buNone/>
            </a:pPr>
            <a:endParaRPr lang="en-IN" sz="1800" i="1" dirty="0">
              <a:solidFill>
                <a:srgbClr val="000099"/>
              </a:solidFill>
              <a:cs typeface="Times New Roman" pitchFamily="18" charset="0"/>
            </a:endParaRPr>
          </a:p>
          <a:p>
            <a:pPr>
              <a:buNone/>
            </a:pPr>
            <a:r>
              <a:rPr lang="en-IN" sz="1800" i="1" dirty="0">
                <a:solidFill>
                  <a:srgbClr val="000099"/>
                </a:solidFill>
                <a:cs typeface="Times New Roman" pitchFamily="18" charset="0"/>
              </a:rPr>
              <a:t># Remove  stop words like: and, the, is, etc.</a:t>
            </a:r>
          </a:p>
          <a:p>
            <a:pPr>
              <a:buNone/>
            </a:pPr>
            <a:r>
              <a:rPr lang="en-IN" sz="1800" dirty="0" err="1">
                <a:solidFill>
                  <a:srgbClr val="000099"/>
                </a:solidFill>
                <a:cs typeface="Times New Roman" pitchFamily="18" charset="0"/>
              </a:rPr>
              <a:t>corp</a:t>
            </a:r>
            <a:r>
              <a:rPr lang="en-IN" sz="1800" dirty="0">
                <a:solidFill>
                  <a:srgbClr val="000099"/>
                </a:solidFill>
                <a:cs typeface="Times New Roman" pitchFamily="18" charset="0"/>
              </a:rPr>
              <a:t> &lt;- </a:t>
            </a:r>
            <a:r>
              <a:rPr lang="en-IN" sz="1800" dirty="0" err="1">
                <a:solidFill>
                  <a:srgbClr val="000099"/>
                </a:solidFill>
                <a:cs typeface="Times New Roman" pitchFamily="18" charset="0"/>
              </a:rPr>
              <a:t>tm_map</a:t>
            </a:r>
            <a:r>
              <a:rPr lang="en-IN" sz="1800" dirty="0">
                <a:solidFill>
                  <a:srgbClr val="000099"/>
                </a:solidFill>
                <a:cs typeface="Times New Roman" pitchFamily="18" charset="0"/>
              </a:rPr>
              <a:t>(</a:t>
            </a:r>
            <a:r>
              <a:rPr lang="en-IN" sz="1800" dirty="0" err="1">
                <a:solidFill>
                  <a:srgbClr val="000099"/>
                </a:solidFill>
                <a:cs typeface="Times New Roman" pitchFamily="18" charset="0"/>
              </a:rPr>
              <a:t>corp,removeWords</a:t>
            </a:r>
            <a:r>
              <a:rPr lang="en-IN" sz="1800" dirty="0">
                <a:solidFill>
                  <a:srgbClr val="000099"/>
                </a:solidFill>
                <a:cs typeface="Times New Roman" pitchFamily="18" charset="0"/>
              </a:rPr>
              <a:t>, </a:t>
            </a:r>
            <a:r>
              <a:rPr lang="en-IN" sz="1800" dirty="0" err="1">
                <a:solidFill>
                  <a:srgbClr val="000099"/>
                </a:solidFill>
                <a:cs typeface="Times New Roman" pitchFamily="18" charset="0"/>
              </a:rPr>
              <a:t>stopwords</a:t>
            </a:r>
            <a:r>
              <a:rPr lang="en-IN" sz="1800" dirty="0">
                <a:solidFill>
                  <a:srgbClr val="000099"/>
                </a:solidFill>
                <a:cs typeface="Times New Roman" pitchFamily="18" charset="0"/>
              </a:rPr>
              <a:t>("</a:t>
            </a:r>
            <a:r>
              <a:rPr lang="en-IN" sz="1800" dirty="0" err="1">
                <a:solidFill>
                  <a:srgbClr val="000099"/>
                </a:solidFill>
                <a:cs typeface="Times New Roman" pitchFamily="18" charset="0"/>
              </a:rPr>
              <a:t>english</a:t>
            </a:r>
            <a:r>
              <a:rPr lang="en-IN" sz="1800" dirty="0">
                <a:solidFill>
                  <a:srgbClr val="000099"/>
                </a:solidFill>
                <a:cs typeface="Times New Roman" pitchFamily="18" charset="0"/>
              </a:rPr>
              <a:t>"))</a:t>
            </a:r>
          </a:p>
          <a:p>
            <a:pPr>
              <a:buNone/>
            </a:pPr>
            <a:endParaRPr lang="en-IN" sz="1800" dirty="0">
              <a:solidFill>
                <a:srgbClr val="000099"/>
              </a:solidFill>
              <a:cs typeface="Times New Roman" pitchFamily="18" charset="0"/>
            </a:endParaRPr>
          </a:p>
          <a:p>
            <a:pPr>
              <a:buNone/>
            </a:pPr>
            <a:r>
              <a:rPr lang="en-IN" sz="1800" i="1" dirty="0">
                <a:solidFill>
                  <a:srgbClr val="000099"/>
                </a:solidFill>
                <a:cs typeface="Times New Roman" pitchFamily="18" charset="0"/>
              </a:rPr>
              <a:t># Display  a particular document from corpus</a:t>
            </a:r>
          </a:p>
          <a:p>
            <a:pPr>
              <a:buNone/>
            </a:pPr>
            <a:r>
              <a:rPr lang="en-IN" sz="1800" dirty="0" err="1">
                <a:solidFill>
                  <a:srgbClr val="000099"/>
                </a:solidFill>
                <a:cs typeface="Times New Roman" pitchFamily="18" charset="0"/>
              </a:rPr>
              <a:t>writeLines</a:t>
            </a:r>
            <a:r>
              <a:rPr lang="en-IN" sz="1800" dirty="0">
                <a:solidFill>
                  <a:srgbClr val="000099"/>
                </a:solidFill>
                <a:cs typeface="Times New Roman" pitchFamily="18" charset="0"/>
              </a:rPr>
              <a:t>(</a:t>
            </a:r>
            <a:r>
              <a:rPr lang="en-IN" sz="1800" dirty="0" err="1">
                <a:solidFill>
                  <a:srgbClr val="000099"/>
                </a:solidFill>
                <a:cs typeface="Times New Roman" pitchFamily="18" charset="0"/>
              </a:rPr>
              <a:t>as.character</a:t>
            </a:r>
            <a:r>
              <a:rPr lang="en-IN" sz="1800" dirty="0">
                <a:solidFill>
                  <a:srgbClr val="000099"/>
                </a:solidFill>
                <a:cs typeface="Times New Roman" pitchFamily="18" charset="0"/>
              </a:rPr>
              <a:t>(</a:t>
            </a:r>
            <a:r>
              <a:rPr lang="en-IN" sz="1800" dirty="0" err="1">
                <a:solidFill>
                  <a:srgbClr val="000099"/>
                </a:solidFill>
                <a:cs typeface="Times New Roman" pitchFamily="18" charset="0"/>
              </a:rPr>
              <a:t>corp</a:t>
            </a:r>
            <a:r>
              <a:rPr lang="en-IN" sz="1800" dirty="0">
                <a:solidFill>
                  <a:srgbClr val="000099"/>
                </a:solidFill>
                <a:cs typeface="Times New Roman" pitchFamily="18" charset="0"/>
              </a:rPr>
              <a:t>[[1]]))</a:t>
            </a:r>
          </a:p>
          <a:p>
            <a:pPr>
              <a:buNone/>
            </a:pPr>
            <a:r>
              <a:rPr lang="en-IN" sz="1800" i="1" dirty="0">
                <a:solidFill>
                  <a:srgbClr val="000099"/>
                </a:solidFill>
                <a:cs typeface="Times New Roman" pitchFamily="18" charset="0"/>
              </a:rPr>
              <a:t># Inspect corpus</a:t>
            </a:r>
          </a:p>
          <a:p>
            <a:pPr>
              <a:buNone/>
            </a:pPr>
            <a:r>
              <a:rPr lang="en-IN" sz="1800" dirty="0">
                <a:solidFill>
                  <a:srgbClr val="000099"/>
                </a:solidFill>
                <a:cs typeface="Times New Roman" pitchFamily="18" charset="0"/>
              </a:rPr>
              <a:t>inspect(</a:t>
            </a:r>
            <a:r>
              <a:rPr lang="en-IN" sz="1800" dirty="0" err="1">
                <a:solidFill>
                  <a:srgbClr val="000099"/>
                </a:solidFill>
                <a:cs typeface="Times New Roman" pitchFamily="18" charset="0"/>
              </a:rPr>
              <a:t>corp</a:t>
            </a:r>
            <a:r>
              <a:rPr lang="en-IN" sz="1800" dirty="0">
                <a:solidFill>
                  <a:srgbClr val="000099"/>
                </a:solidFill>
                <a:cs typeface="Times New Roman" pitchFamily="18" charset="0"/>
              </a:rPr>
              <a:t>[1:3])</a:t>
            </a:r>
          </a:p>
        </p:txBody>
      </p:sp>
      <p:sp>
        <p:nvSpPr>
          <p:cNvPr id="6" name="TextBox 5"/>
          <p:cNvSpPr txBox="1"/>
          <p:nvPr/>
        </p:nvSpPr>
        <p:spPr>
          <a:xfrm>
            <a:off x="5943600" y="1447800"/>
            <a:ext cx="27432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err="1">
                <a:solidFill>
                  <a:srgbClr val="000099"/>
                </a:solidFill>
                <a:latin typeface="Eras Demi ITC" panose="020B0805030504020804" pitchFamily="34" charset="0"/>
              </a:rPr>
              <a:t>tm_map</a:t>
            </a:r>
            <a:r>
              <a:rPr lang="en-US" sz="1600" dirty="0">
                <a:solidFill>
                  <a:srgbClr val="000099"/>
                </a:solidFill>
                <a:latin typeface="Eras Demi ITC" panose="020B0805030504020804" pitchFamily="34" charset="0"/>
              </a:rPr>
              <a:t>()</a:t>
            </a:r>
            <a:r>
              <a:rPr lang="en-US" sz="1600" dirty="0">
                <a:latin typeface="Eras Demi ITC" panose="020B0805030504020804" pitchFamily="34" charset="0"/>
              </a:rPr>
              <a:t> </a:t>
            </a:r>
          </a:p>
          <a:p>
            <a:r>
              <a:rPr lang="en-US" sz="1600" dirty="0">
                <a:latin typeface="Eras Demi ITC" panose="020B0805030504020804" pitchFamily="34" charset="0"/>
              </a:rPr>
              <a:t>applies transformation functions to a corpus</a:t>
            </a:r>
          </a:p>
        </p:txBody>
      </p:sp>
      <p:sp>
        <p:nvSpPr>
          <p:cNvPr id="7" name="TextBox 6"/>
          <p:cNvSpPr txBox="1"/>
          <p:nvPr/>
        </p:nvSpPr>
        <p:spPr>
          <a:xfrm>
            <a:off x="6858000" y="3962400"/>
            <a:ext cx="173355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1"/>
                </a:solidFill>
                <a:latin typeface="Eras Demi ITC" panose="020B0805030504020804" pitchFamily="34" charset="0"/>
              </a:rPr>
              <a:t>If you wish to remove specific words from the corpus use</a:t>
            </a:r>
          </a:p>
          <a:p>
            <a:r>
              <a:rPr lang="en-US" sz="1600" dirty="0" err="1">
                <a:solidFill>
                  <a:srgbClr val="000099"/>
                </a:solidFill>
                <a:latin typeface="Eras Demi ITC" panose="020B0805030504020804" pitchFamily="34" charset="0"/>
              </a:rPr>
              <a:t>tm_map</a:t>
            </a:r>
            <a:r>
              <a:rPr lang="en-US" sz="1600" dirty="0">
                <a:solidFill>
                  <a:srgbClr val="000099"/>
                </a:solidFill>
                <a:latin typeface="Eras Demi ITC" panose="020B0805030504020804" pitchFamily="34" charset="0"/>
              </a:rPr>
              <a:t>(</a:t>
            </a:r>
            <a:r>
              <a:rPr lang="en-US" sz="1600" dirty="0" err="1">
                <a:solidFill>
                  <a:srgbClr val="000099"/>
                </a:solidFill>
                <a:latin typeface="Eras Demi ITC" panose="020B0805030504020804" pitchFamily="34" charset="0"/>
              </a:rPr>
              <a:t>corp</a:t>
            </a:r>
            <a:r>
              <a:rPr lang="en-US" sz="1600" dirty="0">
                <a:solidFill>
                  <a:srgbClr val="000099"/>
                </a:solidFill>
                <a:latin typeface="Eras Demi ITC" panose="020B0805030504020804" pitchFamily="34" charset="0"/>
              </a:rPr>
              <a:t>, </a:t>
            </a:r>
            <a:r>
              <a:rPr lang="en-US" sz="1600" dirty="0" err="1">
                <a:solidFill>
                  <a:srgbClr val="000099"/>
                </a:solidFill>
                <a:latin typeface="Eras Demi ITC" panose="020B0805030504020804" pitchFamily="34" charset="0"/>
              </a:rPr>
              <a:t>removeWords</a:t>
            </a:r>
            <a:r>
              <a:rPr lang="en-US" sz="1600" dirty="0">
                <a:solidFill>
                  <a:srgbClr val="000099"/>
                </a:solidFill>
                <a:latin typeface="Eras Demi ITC" panose="020B0805030504020804" pitchFamily="34" charset="0"/>
              </a:rPr>
              <a:t>, “word”)</a:t>
            </a:r>
            <a:r>
              <a:rPr lang="en-US" sz="1600" dirty="0">
                <a:latin typeface="Eras Demi ITC" panose="020B0805030504020804" pitchFamily="34" charset="0"/>
              </a:rPr>
              <a:t> </a:t>
            </a:r>
          </a:p>
        </p:txBody>
      </p:sp>
    </p:spTree>
    <p:extLst>
      <p:ext uri="{BB962C8B-B14F-4D97-AF65-F5344CB8AC3E}">
        <p14:creationId xmlns:p14="http://schemas.microsoft.com/office/powerpoint/2010/main" val="414965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228600" y="1371600"/>
            <a:ext cx="8763000" cy="5410200"/>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lang="en-IN" sz="1800" dirty="0" err="1">
                <a:solidFill>
                  <a:srgbClr val="000099"/>
                </a:solidFill>
                <a:cs typeface="Times New Roman" pitchFamily="18" charset="0"/>
              </a:rPr>
              <a:t>tdm</a:t>
            </a:r>
            <a:r>
              <a:rPr lang="en-IN" sz="1800" dirty="0">
                <a:solidFill>
                  <a:srgbClr val="000099"/>
                </a:solidFill>
                <a:cs typeface="Times New Roman" pitchFamily="18" charset="0"/>
              </a:rPr>
              <a:t> &lt;- </a:t>
            </a:r>
            <a:r>
              <a:rPr lang="en-IN" sz="1800" dirty="0" err="1">
                <a:solidFill>
                  <a:srgbClr val="000099"/>
                </a:solidFill>
                <a:cs typeface="Times New Roman" pitchFamily="18" charset="0"/>
              </a:rPr>
              <a:t>TermDocumentMatrix</a:t>
            </a:r>
            <a:r>
              <a:rPr lang="en-IN" sz="1800" dirty="0">
                <a:solidFill>
                  <a:srgbClr val="000099"/>
                </a:solidFill>
                <a:cs typeface="Times New Roman" pitchFamily="18" charset="0"/>
              </a:rPr>
              <a:t>(</a:t>
            </a:r>
            <a:r>
              <a:rPr lang="en-IN" sz="1800" dirty="0" err="1">
                <a:solidFill>
                  <a:srgbClr val="000099"/>
                </a:solidFill>
                <a:cs typeface="Times New Roman" pitchFamily="18" charset="0"/>
              </a:rPr>
              <a:t>corp</a:t>
            </a:r>
            <a:r>
              <a:rPr lang="en-IN" sz="1800" dirty="0">
                <a:solidFill>
                  <a:srgbClr val="000099"/>
                </a:solidFill>
                <a:cs typeface="Times New Roman" pitchFamily="18" charset="0"/>
              </a:rPr>
              <a:t>)</a:t>
            </a:r>
          </a:p>
          <a:p>
            <a:pPr>
              <a:buNone/>
            </a:pPr>
            <a:endParaRPr lang="en-US" sz="1600" dirty="0">
              <a:solidFill>
                <a:srgbClr val="000099"/>
              </a:solidFill>
              <a:cs typeface="Times New Roman" pitchFamily="18" charset="0"/>
            </a:endParaRPr>
          </a:p>
          <a:p>
            <a:pPr>
              <a:buNone/>
            </a:pPr>
            <a:endParaRPr lang="en-US" sz="1600" dirty="0">
              <a:solidFill>
                <a:srgbClr val="000099"/>
              </a:solidFill>
              <a:cs typeface="Times New Roman" pitchFamily="18" charset="0"/>
            </a:endParaRPr>
          </a:p>
          <a:p>
            <a:pPr>
              <a:buNone/>
            </a:pPr>
            <a:r>
              <a:rPr lang="en-US" sz="1800" dirty="0" err="1">
                <a:solidFill>
                  <a:srgbClr val="000099"/>
                </a:solidFill>
                <a:cs typeface="Times New Roman" pitchFamily="18" charset="0"/>
              </a:rPr>
              <a:t>findFreqTerms</a:t>
            </a:r>
            <a:r>
              <a:rPr lang="en-US" sz="1800" dirty="0">
                <a:solidFill>
                  <a:srgbClr val="000099"/>
                </a:solidFill>
                <a:cs typeface="Times New Roman" pitchFamily="18" charset="0"/>
              </a:rPr>
              <a:t>(</a:t>
            </a:r>
            <a:r>
              <a:rPr lang="en-IN" sz="1800" dirty="0" err="1">
                <a:solidFill>
                  <a:srgbClr val="000099"/>
                </a:solidFill>
                <a:cs typeface="Times New Roman" pitchFamily="18" charset="0"/>
              </a:rPr>
              <a:t>tdm</a:t>
            </a:r>
            <a:r>
              <a:rPr lang="en-US" sz="1800" dirty="0">
                <a:solidFill>
                  <a:srgbClr val="000099"/>
                </a:solidFill>
                <a:cs typeface="Times New Roman" pitchFamily="18" charset="0"/>
              </a:rPr>
              <a:t>)</a:t>
            </a:r>
          </a:p>
          <a:p>
            <a:pPr>
              <a:buNone/>
            </a:pPr>
            <a:r>
              <a:rPr lang="en-US" sz="1800" i="1" dirty="0">
                <a:solidFill>
                  <a:srgbClr val="000099"/>
                </a:solidFill>
                <a:cs typeface="Times New Roman" pitchFamily="18" charset="0"/>
              </a:rPr>
              <a:t># Find terms with frequency of at least 10</a:t>
            </a:r>
          </a:p>
          <a:p>
            <a:pPr>
              <a:buNone/>
            </a:pPr>
            <a:r>
              <a:rPr lang="en-US" sz="1800" dirty="0" err="1">
                <a:solidFill>
                  <a:srgbClr val="000099"/>
                </a:solidFill>
                <a:cs typeface="Times New Roman" pitchFamily="18" charset="0"/>
              </a:rPr>
              <a:t>findFreqTerms</a:t>
            </a:r>
            <a:r>
              <a:rPr lang="en-US" sz="1800" dirty="0">
                <a:solidFill>
                  <a:srgbClr val="000099"/>
                </a:solidFill>
                <a:cs typeface="Times New Roman" pitchFamily="18" charset="0"/>
              </a:rPr>
              <a:t>(</a:t>
            </a:r>
            <a:r>
              <a:rPr lang="en-IN" sz="1800" dirty="0" err="1">
                <a:solidFill>
                  <a:srgbClr val="000099"/>
                </a:solidFill>
                <a:cs typeface="Times New Roman" pitchFamily="18" charset="0"/>
              </a:rPr>
              <a:t>tdm</a:t>
            </a:r>
            <a:r>
              <a:rPr lang="en-US" sz="1800" dirty="0">
                <a:solidFill>
                  <a:srgbClr val="000099"/>
                </a:solidFill>
                <a:cs typeface="Times New Roman" pitchFamily="18" charset="0"/>
              </a:rPr>
              <a:t>,10)</a:t>
            </a:r>
          </a:p>
          <a:p>
            <a:pPr>
              <a:buNone/>
            </a:pPr>
            <a:endParaRPr lang="en-US" sz="1800" dirty="0">
              <a:cs typeface="Times New Roman" pitchFamily="18" charset="0"/>
            </a:endParaRPr>
          </a:p>
          <a:p>
            <a:pPr marL="0" indent="0">
              <a:buNone/>
            </a:pPr>
            <a:r>
              <a:rPr lang="en-US" sz="1800" dirty="0">
                <a:solidFill>
                  <a:schemeClr val="tx1"/>
                </a:solidFill>
              </a:rPr>
              <a:t>[1] "fixing" "match"  "good"   "read"   "book“</a:t>
            </a:r>
          </a:p>
          <a:p>
            <a:pPr marL="0" indent="0">
              <a:buNone/>
            </a:pPr>
            <a:endParaRPr lang="en-US" sz="1800" i="1" dirty="0">
              <a:solidFill>
                <a:srgbClr val="000099"/>
              </a:solidFill>
              <a:cs typeface="Times New Roman" pitchFamily="18" charset="0"/>
            </a:endParaRPr>
          </a:p>
          <a:p>
            <a:pPr marL="0" indent="0">
              <a:buNone/>
            </a:pPr>
            <a:r>
              <a:rPr lang="en-US" sz="1800" i="1" dirty="0">
                <a:solidFill>
                  <a:srgbClr val="000099"/>
                </a:solidFill>
                <a:cs typeface="Times New Roman" pitchFamily="18" charset="0"/>
              </a:rPr>
              <a:t># Find words having high association with 'fixing'</a:t>
            </a:r>
          </a:p>
          <a:p>
            <a:pPr>
              <a:buNone/>
            </a:pPr>
            <a:r>
              <a:rPr lang="en-US" sz="1800" dirty="0" err="1">
                <a:solidFill>
                  <a:srgbClr val="000099"/>
                </a:solidFill>
                <a:cs typeface="Times New Roman" pitchFamily="18" charset="0"/>
              </a:rPr>
              <a:t>findAssocs</a:t>
            </a:r>
            <a:r>
              <a:rPr lang="en-US" sz="1800" dirty="0">
                <a:solidFill>
                  <a:srgbClr val="000099"/>
                </a:solidFill>
                <a:cs typeface="Times New Roman" pitchFamily="18" charset="0"/>
              </a:rPr>
              <a:t>(</a:t>
            </a:r>
            <a:r>
              <a:rPr lang="en-US" sz="1800" dirty="0" err="1">
                <a:solidFill>
                  <a:srgbClr val="000099"/>
                </a:solidFill>
                <a:cs typeface="Times New Roman" pitchFamily="18" charset="0"/>
              </a:rPr>
              <a:t>tdm</a:t>
            </a:r>
            <a:r>
              <a:rPr lang="en-US" sz="1800" dirty="0">
                <a:solidFill>
                  <a:srgbClr val="000099"/>
                </a:solidFill>
                <a:cs typeface="Times New Roman" pitchFamily="18" charset="0"/>
              </a:rPr>
              <a:t>, 'fixing', 0.30)</a:t>
            </a:r>
          </a:p>
          <a:p>
            <a:pPr>
              <a:buNone/>
            </a:pPr>
            <a:endParaRPr lang="en-US" sz="1800" dirty="0">
              <a:solidFill>
                <a:srgbClr val="000099"/>
              </a:solidFill>
              <a:cs typeface="Times New Roman" pitchFamily="18" charset="0"/>
            </a:endParaRPr>
          </a:p>
          <a:p>
            <a:pPr marL="0" indent="0">
              <a:buNone/>
            </a:pPr>
            <a:r>
              <a:rPr lang="en-US" sz="1800" dirty="0">
                <a:solidFill>
                  <a:schemeClr val="tx1"/>
                </a:solidFill>
              </a:rPr>
              <a:t>$fixing</a:t>
            </a:r>
          </a:p>
          <a:p>
            <a:pPr marL="0" indent="0">
              <a:buNone/>
            </a:pPr>
            <a:r>
              <a:rPr lang="en-US" sz="1800" dirty="0">
                <a:solidFill>
                  <a:schemeClr val="tx1"/>
                </a:solidFill>
              </a:rPr>
              <a:t> match     silent     issues </a:t>
            </a:r>
          </a:p>
          <a:p>
            <a:pPr marL="0" indent="0">
              <a:buNone/>
            </a:pPr>
            <a:r>
              <a:rPr lang="en-US" sz="1800" dirty="0">
                <a:solidFill>
                  <a:schemeClr val="tx1"/>
                </a:solidFill>
              </a:rPr>
              <a:t>  0.92        0.54       0.33 </a:t>
            </a:r>
          </a:p>
          <a:p>
            <a:pPr>
              <a:buNone/>
            </a:pPr>
            <a:endParaRPr lang="en-US" sz="1600" dirty="0">
              <a:cs typeface="Times New Roman" pitchFamily="18" charset="0"/>
            </a:endParaRPr>
          </a:p>
          <a:p>
            <a:pPr marL="0" indent="0">
              <a:buNone/>
            </a:pPr>
            <a:endParaRPr lang="en-US" b="1" dirty="0">
              <a:solidFill>
                <a:schemeClr val="accent2">
                  <a:lumMod val="60000"/>
                  <a:lumOff val="40000"/>
                </a:schemeClr>
              </a:solidFill>
              <a:cs typeface="Times New Roman" pitchFamily="18" charset="0"/>
            </a:endParaRPr>
          </a:p>
          <a:p>
            <a:pPr>
              <a:buNone/>
            </a:pPr>
            <a:endParaRPr lang="en-US" dirty="0">
              <a:cs typeface="Times New Roman" pitchFamily="18" charset="0"/>
            </a:endParaRPr>
          </a:p>
          <a:p>
            <a:pPr>
              <a:buNone/>
            </a:pPr>
            <a:endParaRPr lang="en-US" dirty="0">
              <a:cs typeface="Times New Roman" pitchFamily="18" charset="0"/>
            </a:endParaRPr>
          </a:p>
          <a:p>
            <a:pPr>
              <a:buNone/>
            </a:pPr>
            <a:endParaRPr dirty="0">
              <a:cs typeface="Times New Roman" pitchFamily="18" charset="0"/>
            </a:endParaRPr>
          </a:p>
        </p:txBody>
      </p:sp>
      <p:sp>
        <p:nvSpPr>
          <p:cNvPr id="9" name="Title 1"/>
          <p:cNvSpPr>
            <a:spLocks noGrp="1"/>
          </p:cNvSpPr>
          <p:nvPr>
            <p:ph type="title"/>
          </p:nvPr>
        </p:nvSpPr>
        <p:spPr>
          <a:xfrm>
            <a:off x="457200" y="216516"/>
            <a:ext cx="8229600" cy="944628"/>
          </a:xfrm>
        </p:spPr>
        <p:txBody>
          <a:bodyPr/>
          <a:lstStyle/>
          <a:p>
            <a:r>
              <a:rPr lang="en-IN" sz="3200" dirty="0">
                <a:solidFill>
                  <a:srgbClr val="000099"/>
                </a:solidFill>
              </a:rPr>
              <a:t>Text Mining in R</a:t>
            </a:r>
          </a:p>
        </p:txBody>
      </p:sp>
      <p:sp>
        <p:nvSpPr>
          <p:cNvPr id="5" name="Slide Number Placeholder 4"/>
          <p:cNvSpPr>
            <a:spLocks noGrp="1"/>
          </p:cNvSpPr>
          <p:nvPr>
            <p:ph type="sldNum" sz="quarter" idx="12"/>
          </p:nvPr>
        </p:nvSpPr>
        <p:spPr/>
        <p:txBody>
          <a:bodyPr/>
          <a:lstStyle/>
          <a:p>
            <a:fld id="{A7003EEB-EF6C-48D9-B09B-CE4B15ADF563}" type="slidenum">
              <a:rPr lang="en-US" smtClean="0"/>
              <a:pPr/>
              <a:t>11</a:t>
            </a:fld>
            <a:endParaRPr lang="en-US" dirty="0"/>
          </a:p>
        </p:txBody>
      </p:sp>
      <p:sp>
        <p:nvSpPr>
          <p:cNvPr id="3" name="TextBox 2"/>
          <p:cNvSpPr txBox="1"/>
          <p:nvPr/>
        </p:nvSpPr>
        <p:spPr>
          <a:xfrm>
            <a:off x="4800600" y="1447800"/>
            <a:ext cx="3886200"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Eras Demi ITC" panose="020B0805030504020804" pitchFamily="34" charset="0"/>
              </a:rPr>
              <a:t>Term Document Matrix gives number of times each word (term) appears in each document.</a:t>
            </a:r>
          </a:p>
          <a:p>
            <a:r>
              <a:rPr lang="en-US" sz="1600" dirty="0">
                <a:latin typeface="Eras Demi ITC" panose="020B0805030504020804" pitchFamily="34" charset="0"/>
              </a:rPr>
              <a:t>Try </a:t>
            </a:r>
            <a:r>
              <a:rPr lang="en-US" sz="1600" dirty="0" err="1">
                <a:solidFill>
                  <a:srgbClr val="000099"/>
                </a:solidFill>
                <a:latin typeface="Eras Demi ITC" panose="020B0805030504020804" pitchFamily="34" charset="0"/>
              </a:rPr>
              <a:t>DocumentTermMatrix</a:t>
            </a:r>
            <a:r>
              <a:rPr lang="en-US" sz="1600" dirty="0">
                <a:solidFill>
                  <a:srgbClr val="000099"/>
                </a:solidFill>
                <a:latin typeface="Eras Demi ITC" panose="020B0805030504020804" pitchFamily="34" charset="0"/>
              </a:rPr>
              <a:t>()</a:t>
            </a:r>
          </a:p>
        </p:txBody>
      </p:sp>
      <p:cxnSp>
        <p:nvCxnSpPr>
          <p:cNvPr id="6" name="Straight Connector 5"/>
          <p:cNvCxnSpPr/>
          <p:nvPr/>
        </p:nvCxnSpPr>
        <p:spPr>
          <a:xfrm>
            <a:off x="228600" y="3352800"/>
            <a:ext cx="876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8600" y="5029200"/>
            <a:ext cx="876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938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228600" y="1524000"/>
            <a:ext cx="8763000" cy="5257800"/>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lang="en-IN" sz="1800" dirty="0">
                <a:solidFill>
                  <a:srgbClr val="000099"/>
                </a:solidFill>
                <a:cs typeface="Times New Roman" pitchFamily="18" charset="0"/>
              </a:rPr>
              <a:t>library(</a:t>
            </a:r>
            <a:r>
              <a:rPr lang="en-IN" sz="1800" dirty="0" err="1">
                <a:solidFill>
                  <a:srgbClr val="000099"/>
                </a:solidFill>
                <a:cs typeface="Times New Roman" pitchFamily="18" charset="0"/>
              </a:rPr>
              <a:t>wordcloud</a:t>
            </a:r>
            <a:r>
              <a:rPr lang="en-IN" sz="1800" dirty="0">
                <a:solidFill>
                  <a:srgbClr val="000099"/>
                </a:solidFill>
                <a:cs typeface="Times New Roman" pitchFamily="18" charset="0"/>
              </a:rPr>
              <a:t>)</a:t>
            </a:r>
          </a:p>
          <a:p>
            <a:pPr>
              <a:buNone/>
            </a:pPr>
            <a:r>
              <a:rPr lang="en-IN" sz="1800" i="1" dirty="0">
                <a:solidFill>
                  <a:srgbClr val="000099"/>
                </a:solidFill>
                <a:cs typeface="Times New Roman" pitchFamily="18" charset="0"/>
              </a:rPr>
              <a:t># Convert to a matrix</a:t>
            </a:r>
          </a:p>
          <a:p>
            <a:pPr>
              <a:buNone/>
            </a:pPr>
            <a:r>
              <a:rPr lang="en-IN" sz="1800" dirty="0">
                <a:solidFill>
                  <a:srgbClr val="000099"/>
                </a:solidFill>
                <a:cs typeface="Times New Roman" pitchFamily="18" charset="0"/>
              </a:rPr>
              <a:t>m &lt;- </a:t>
            </a:r>
            <a:r>
              <a:rPr lang="en-IN" sz="1800" dirty="0" err="1">
                <a:solidFill>
                  <a:srgbClr val="000099"/>
                </a:solidFill>
                <a:cs typeface="Times New Roman" pitchFamily="18" charset="0"/>
              </a:rPr>
              <a:t>as.matrix</a:t>
            </a:r>
            <a:r>
              <a:rPr lang="en-IN" sz="1800" dirty="0">
                <a:solidFill>
                  <a:srgbClr val="000099"/>
                </a:solidFill>
                <a:cs typeface="Times New Roman" pitchFamily="18" charset="0"/>
              </a:rPr>
              <a:t>(</a:t>
            </a:r>
            <a:r>
              <a:rPr lang="en-IN" sz="1800" dirty="0" err="1">
                <a:solidFill>
                  <a:srgbClr val="000099"/>
                </a:solidFill>
                <a:cs typeface="Times New Roman" pitchFamily="18" charset="0"/>
              </a:rPr>
              <a:t>tdm</a:t>
            </a:r>
            <a:r>
              <a:rPr lang="en-IN" sz="1800" dirty="0">
                <a:solidFill>
                  <a:srgbClr val="000099"/>
                </a:solidFill>
                <a:cs typeface="Times New Roman" pitchFamily="18" charset="0"/>
              </a:rPr>
              <a:t>) </a:t>
            </a:r>
          </a:p>
          <a:p>
            <a:pPr>
              <a:buNone/>
            </a:pPr>
            <a:r>
              <a:rPr lang="en-IN" sz="1800" dirty="0">
                <a:solidFill>
                  <a:srgbClr val="000099"/>
                </a:solidFill>
                <a:cs typeface="Times New Roman" pitchFamily="18" charset="0"/>
              </a:rPr>
              <a:t>m</a:t>
            </a:r>
          </a:p>
          <a:p>
            <a:pPr>
              <a:buNone/>
            </a:pPr>
            <a:r>
              <a:rPr lang="en-US" sz="1800" dirty="0">
                <a:solidFill>
                  <a:schemeClr val="tx1"/>
                </a:solidFill>
              </a:rPr>
              <a:t>                	Docs</a:t>
            </a:r>
          </a:p>
          <a:p>
            <a:pPr>
              <a:buNone/>
            </a:pPr>
            <a:r>
              <a:rPr lang="en-US" sz="1800" dirty="0">
                <a:solidFill>
                  <a:schemeClr val="tx1"/>
                </a:solidFill>
              </a:rPr>
              <a:t>Terms           	1   2   3   4   5   6   7   8   9  10 …….. 62</a:t>
            </a:r>
          </a:p>
          <a:p>
            <a:pPr>
              <a:buNone/>
            </a:pPr>
            <a:r>
              <a:rPr lang="en-US" sz="1800" dirty="0">
                <a:solidFill>
                  <a:schemeClr val="tx1"/>
                </a:solidFill>
              </a:rPr>
              <a:t>  controversial 	1   0   0   0   0   0   0   0   0    0</a:t>
            </a:r>
          </a:p>
          <a:p>
            <a:pPr>
              <a:buNone/>
            </a:pPr>
            <a:r>
              <a:rPr lang="en-US" sz="1800" dirty="0">
                <a:solidFill>
                  <a:schemeClr val="tx1"/>
                </a:solidFill>
              </a:rPr>
              <a:t>  fixing        	1   0   0   0   1   0   0   1   0    0</a:t>
            </a:r>
          </a:p>
          <a:p>
            <a:pPr>
              <a:buNone/>
            </a:pPr>
            <a:r>
              <a:rPr lang="en-US" sz="1800" dirty="0">
                <a:solidFill>
                  <a:schemeClr val="tx1"/>
                </a:solidFill>
              </a:rPr>
              <a:t>  issues        	1   0   0   0   0   0   0   0   0    0</a:t>
            </a:r>
          </a:p>
          <a:p>
            <a:pPr>
              <a:buNone/>
            </a:pPr>
            <a:r>
              <a:rPr lang="en-US" sz="1800" dirty="0">
                <a:solidFill>
                  <a:schemeClr val="tx1"/>
                </a:solidFill>
              </a:rPr>
              <a:t>  match         	1   0   0   0   1   0   0   1   0    0</a:t>
            </a:r>
          </a:p>
          <a:p>
            <a:pPr>
              <a:buNone/>
            </a:pPr>
            <a:r>
              <a:rPr lang="en-US" sz="1800" dirty="0">
                <a:solidFill>
                  <a:schemeClr val="tx1"/>
                </a:solidFill>
              </a:rPr>
              <a:t>  mention       	1   0   0   0   0   0   0   0   0    0</a:t>
            </a:r>
          </a:p>
          <a:p>
            <a:pPr>
              <a:buNone/>
            </a:pPr>
            <a:r>
              <a:rPr lang="en-US" sz="1800" dirty="0">
                <a:solidFill>
                  <a:schemeClr val="tx1"/>
                </a:solidFill>
              </a:rPr>
              <a:t>  silent        	1   0   0   0   0   0   0   1   0    0</a:t>
            </a:r>
          </a:p>
          <a:p>
            <a:pPr>
              <a:buNone/>
            </a:pPr>
            <a:r>
              <a:rPr lang="en-US" sz="1800" dirty="0">
                <a:solidFill>
                  <a:schemeClr val="tx1"/>
                </a:solidFill>
              </a:rPr>
              <a:t>  good          	0   1   0   0   0   0   0   0   1    1</a:t>
            </a:r>
          </a:p>
          <a:p>
            <a:pPr>
              <a:buNone/>
            </a:pPr>
            <a:r>
              <a:rPr lang="en-US" sz="1800" dirty="0">
                <a:solidFill>
                  <a:schemeClr val="tx1"/>
                </a:solidFill>
              </a:rPr>
              <a:t>  read          	0   1   0   1   0   0   0   0   1    0</a:t>
            </a:r>
          </a:p>
          <a:p>
            <a:pPr>
              <a:buNone/>
            </a:pPr>
            <a:r>
              <a:rPr lang="en-US" sz="1800" dirty="0">
                <a:solidFill>
                  <a:schemeClr val="tx1"/>
                </a:solidFill>
              </a:rPr>
              <a:t>  book          	0   0   1   0   0   0   0   0   0    1</a:t>
            </a:r>
          </a:p>
          <a:p>
            <a:pPr>
              <a:buNone/>
            </a:pPr>
            <a:r>
              <a:rPr lang="en-US" sz="1800" dirty="0">
                <a:solidFill>
                  <a:schemeClr val="tx1"/>
                </a:solidFill>
              </a:rPr>
              <a:t>  ……</a:t>
            </a:r>
          </a:p>
          <a:p>
            <a:pPr>
              <a:buNone/>
            </a:pPr>
            <a:br>
              <a:rPr lang="en-US" sz="1800" dirty="0"/>
            </a:br>
            <a:endParaRPr lang="en-IN" sz="1800" dirty="0">
              <a:solidFill>
                <a:srgbClr val="000099"/>
              </a:solidFill>
              <a:cs typeface="Times New Roman" pitchFamily="18" charset="0"/>
            </a:endParaRPr>
          </a:p>
        </p:txBody>
      </p:sp>
      <p:sp>
        <p:nvSpPr>
          <p:cNvPr id="9" name="Title 1"/>
          <p:cNvSpPr>
            <a:spLocks noGrp="1"/>
          </p:cNvSpPr>
          <p:nvPr>
            <p:ph type="title"/>
          </p:nvPr>
        </p:nvSpPr>
        <p:spPr>
          <a:xfrm>
            <a:off x="457200" y="216516"/>
            <a:ext cx="8229600" cy="944628"/>
          </a:xfrm>
        </p:spPr>
        <p:txBody>
          <a:bodyPr/>
          <a:lstStyle/>
          <a:p>
            <a:r>
              <a:rPr lang="en-IN" sz="3200" dirty="0">
                <a:solidFill>
                  <a:srgbClr val="000099"/>
                </a:solidFill>
              </a:rPr>
              <a:t>Word Cloud</a:t>
            </a:r>
          </a:p>
        </p:txBody>
      </p:sp>
      <p:sp>
        <p:nvSpPr>
          <p:cNvPr id="5" name="Slide Number Placeholder 4"/>
          <p:cNvSpPr>
            <a:spLocks noGrp="1"/>
          </p:cNvSpPr>
          <p:nvPr>
            <p:ph type="sldNum" sz="quarter" idx="12"/>
          </p:nvPr>
        </p:nvSpPr>
        <p:spPr/>
        <p:txBody>
          <a:bodyPr/>
          <a:lstStyle/>
          <a:p>
            <a:fld id="{A7003EEB-EF6C-48D9-B09B-CE4B15ADF563}" type="slidenum">
              <a:rPr lang="en-US" smtClean="0"/>
              <a:pPr/>
              <a:t>12</a:t>
            </a:fld>
            <a:endParaRPr lang="en-US" dirty="0"/>
          </a:p>
        </p:txBody>
      </p:sp>
      <p:cxnSp>
        <p:nvCxnSpPr>
          <p:cNvPr id="8" name="Straight Connector 7"/>
          <p:cNvCxnSpPr/>
          <p:nvPr/>
        </p:nvCxnSpPr>
        <p:spPr>
          <a:xfrm>
            <a:off x="228600" y="2848428"/>
            <a:ext cx="876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615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228600" y="1524000"/>
            <a:ext cx="8763000" cy="5257800"/>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lang="en-IN" sz="1800" i="1" dirty="0">
                <a:solidFill>
                  <a:srgbClr val="000099"/>
                </a:solidFill>
                <a:cs typeface="Times New Roman" pitchFamily="18" charset="0"/>
              </a:rPr>
              <a:t># Calculate the total frequency of words</a:t>
            </a:r>
          </a:p>
          <a:p>
            <a:pPr>
              <a:buNone/>
            </a:pPr>
            <a:r>
              <a:rPr lang="en-IN" sz="1800" dirty="0">
                <a:solidFill>
                  <a:srgbClr val="000099"/>
                </a:solidFill>
                <a:cs typeface="Times New Roman" pitchFamily="18" charset="0"/>
              </a:rPr>
              <a:t>v &lt;- sort(</a:t>
            </a:r>
            <a:r>
              <a:rPr lang="en-IN" sz="1800" dirty="0" err="1">
                <a:solidFill>
                  <a:srgbClr val="000099"/>
                </a:solidFill>
                <a:cs typeface="Times New Roman" pitchFamily="18" charset="0"/>
              </a:rPr>
              <a:t>rowSums</a:t>
            </a:r>
            <a:r>
              <a:rPr lang="en-IN" sz="1800" dirty="0">
                <a:solidFill>
                  <a:srgbClr val="000099"/>
                </a:solidFill>
                <a:cs typeface="Times New Roman" pitchFamily="18" charset="0"/>
              </a:rPr>
              <a:t>(m), decreasing=TRUE)</a:t>
            </a:r>
          </a:p>
          <a:p>
            <a:pPr>
              <a:buNone/>
            </a:pPr>
            <a:r>
              <a:rPr lang="en-IN" sz="1800" dirty="0" err="1">
                <a:solidFill>
                  <a:srgbClr val="000099"/>
                </a:solidFill>
                <a:cs typeface="Times New Roman" pitchFamily="18" charset="0"/>
              </a:rPr>
              <a:t>myNames</a:t>
            </a:r>
            <a:r>
              <a:rPr lang="en-IN" sz="1800" dirty="0">
                <a:solidFill>
                  <a:srgbClr val="000099"/>
                </a:solidFill>
                <a:cs typeface="Times New Roman" pitchFamily="18" charset="0"/>
              </a:rPr>
              <a:t> &lt;- names(v)</a:t>
            </a:r>
          </a:p>
          <a:p>
            <a:pPr>
              <a:buNone/>
            </a:pPr>
            <a:r>
              <a:rPr lang="en-IN" sz="1800" dirty="0">
                <a:solidFill>
                  <a:srgbClr val="000099"/>
                </a:solidFill>
                <a:cs typeface="Times New Roman" pitchFamily="18" charset="0"/>
              </a:rPr>
              <a:t>d &lt;- </a:t>
            </a:r>
            <a:r>
              <a:rPr lang="en-IN" sz="1800" dirty="0" err="1">
                <a:solidFill>
                  <a:srgbClr val="000099"/>
                </a:solidFill>
                <a:cs typeface="Times New Roman" pitchFamily="18" charset="0"/>
              </a:rPr>
              <a:t>data.frame</a:t>
            </a:r>
            <a:r>
              <a:rPr lang="en-IN" sz="1800" dirty="0">
                <a:solidFill>
                  <a:srgbClr val="000099"/>
                </a:solidFill>
                <a:cs typeface="Times New Roman" pitchFamily="18" charset="0"/>
              </a:rPr>
              <a:t>(word=</a:t>
            </a:r>
            <a:r>
              <a:rPr lang="en-IN" sz="1800" dirty="0" err="1">
                <a:solidFill>
                  <a:srgbClr val="000099"/>
                </a:solidFill>
                <a:cs typeface="Times New Roman" pitchFamily="18" charset="0"/>
              </a:rPr>
              <a:t>myNames</a:t>
            </a:r>
            <a:r>
              <a:rPr lang="en-IN" sz="1800" dirty="0">
                <a:solidFill>
                  <a:srgbClr val="000099"/>
                </a:solidFill>
                <a:cs typeface="Times New Roman" pitchFamily="18" charset="0"/>
              </a:rPr>
              <a:t>, </a:t>
            </a:r>
            <a:r>
              <a:rPr lang="en-IN" sz="1800" dirty="0" err="1">
                <a:solidFill>
                  <a:srgbClr val="000099"/>
                </a:solidFill>
                <a:cs typeface="Times New Roman" pitchFamily="18" charset="0"/>
              </a:rPr>
              <a:t>freq</a:t>
            </a:r>
            <a:r>
              <a:rPr lang="en-IN" sz="1800" dirty="0">
                <a:solidFill>
                  <a:srgbClr val="000099"/>
                </a:solidFill>
                <a:cs typeface="Times New Roman" pitchFamily="18" charset="0"/>
              </a:rPr>
              <a:t>=v)</a:t>
            </a:r>
          </a:p>
          <a:p>
            <a:pPr>
              <a:buNone/>
            </a:pPr>
            <a:endParaRPr lang="en-IN" sz="1800" dirty="0">
              <a:solidFill>
                <a:srgbClr val="000099"/>
              </a:solidFill>
              <a:cs typeface="Times New Roman" pitchFamily="18" charset="0"/>
            </a:endParaRPr>
          </a:p>
          <a:p>
            <a:pPr>
              <a:buNone/>
            </a:pPr>
            <a:endParaRPr lang="en-IN" sz="1800" i="1" dirty="0">
              <a:solidFill>
                <a:srgbClr val="000099"/>
              </a:solidFill>
              <a:cs typeface="Times New Roman" pitchFamily="18" charset="0"/>
            </a:endParaRPr>
          </a:p>
          <a:p>
            <a:pPr>
              <a:buNone/>
            </a:pPr>
            <a:r>
              <a:rPr lang="en-IN" sz="1800" i="1" dirty="0">
                <a:solidFill>
                  <a:srgbClr val="000099"/>
                </a:solidFill>
                <a:cs typeface="Times New Roman" pitchFamily="18" charset="0"/>
              </a:rPr>
              <a:t># Create colour palette</a:t>
            </a:r>
          </a:p>
          <a:p>
            <a:pPr>
              <a:buNone/>
            </a:pPr>
            <a:r>
              <a:rPr lang="en-IN" sz="1800" dirty="0">
                <a:solidFill>
                  <a:srgbClr val="000099"/>
                </a:solidFill>
                <a:cs typeface="Times New Roman" pitchFamily="18" charset="0"/>
              </a:rPr>
              <a:t>pal2 &lt;- </a:t>
            </a:r>
            <a:r>
              <a:rPr lang="en-IN" sz="1800" dirty="0" err="1">
                <a:solidFill>
                  <a:srgbClr val="000099"/>
                </a:solidFill>
                <a:cs typeface="Times New Roman" pitchFamily="18" charset="0"/>
              </a:rPr>
              <a:t>brewer.pal</a:t>
            </a:r>
            <a:r>
              <a:rPr lang="en-IN" sz="1800" dirty="0">
                <a:solidFill>
                  <a:srgbClr val="000099"/>
                </a:solidFill>
                <a:cs typeface="Times New Roman" pitchFamily="18" charset="0"/>
              </a:rPr>
              <a:t>(8,"Dark2")</a:t>
            </a:r>
          </a:p>
          <a:p>
            <a:pPr>
              <a:buNone/>
            </a:pPr>
            <a:endParaRPr lang="en-IN" sz="1800" dirty="0">
              <a:solidFill>
                <a:srgbClr val="000099"/>
              </a:solidFill>
              <a:cs typeface="Times New Roman" pitchFamily="18" charset="0"/>
            </a:endParaRPr>
          </a:p>
          <a:p>
            <a:pPr>
              <a:buNone/>
            </a:pPr>
            <a:endParaRPr lang="en-IN" sz="1800" i="1" dirty="0">
              <a:solidFill>
                <a:srgbClr val="000099"/>
              </a:solidFill>
              <a:cs typeface="Times New Roman" pitchFamily="18" charset="0"/>
            </a:endParaRPr>
          </a:p>
          <a:p>
            <a:pPr>
              <a:buNone/>
            </a:pPr>
            <a:r>
              <a:rPr lang="en-IN" sz="1800" i="1" dirty="0">
                <a:solidFill>
                  <a:srgbClr val="000099"/>
                </a:solidFill>
                <a:cs typeface="Times New Roman" pitchFamily="18" charset="0"/>
              </a:rPr>
              <a:t># Word cloud</a:t>
            </a:r>
          </a:p>
          <a:p>
            <a:pPr>
              <a:buNone/>
            </a:pPr>
            <a:r>
              <a:rPr lang="en-US" sz="1800" dirty="0">
                <a:solidFill>
                  <a:srgbClr val="000099"/>
                </a:solidFill>
                <a:cs typeface="Times New Roman" pitchFamily="18" charset="0"/>
              </a:rPr>
              <a:t>wordcloud(d$word, d$freq,random.order = FALSE , </a:t>
            </a:r>
            <a:r>
              <a:rPr lang="en-US" sz="1800" dirty="0" err="1">
                <a:solidFill>
                  <a:srgbClr val="000099"/>
                </a:solidFill>
                <a:cs typeface="Times New Roman" pitchFamily="18" charset="0"/>
              </a:rPr>
              <a:t>min.freq</a:t>
            </a:r>
            <a:r>
              <a:rPr lang="en-US" sz="1800" dirty="0">
                <a:solidFill>
                  <a:srgbClr val="000099"/>
                </a:solidFill>
                <a:cs typeface="Times New Roman" pitchFamily="18" charset="0"/>
              </a:rPr>
              <a:t>=1, colors=pal2)</a:t>
            </a:r>
          </a:p>
        </p:txBody>
      </p:sp>
      <p:sp>
        <p:nvSpPr>
          <p:cNvPr id="8" name="Title 1"/>
          <p:cNvSpPr>
            <a:spLocks noGrp="1"/>
          </p:cNvSpPr>
          <p:nvPr>
            <p:ph type="title"/>
          </p:nvPr>
        </p:nvSpPr>
        <p:spPr>
          <a:xfrm>
            <a:off x="457200" y="216516"/>
            <a:ext cx="8229600" cy="944628"/>
          </a:xfrm>
        </p:spPr>
        <p:txBody>
          <a:bodyPr/>
          <a:lstStyle/>
          <a:p>
            <a:r>
              <a:rPr lang="en-IN" sz="3200" dirty="0">
                <a:solidFill>
                  <a:srgbClr val="000099"/>
                </a:solidFill>
              </a:rPr>
              <a:t>Word Cloud</a:t>
            </a:r>
          </a:p>
        </p:txBody>
      </p:sp>
      <p:sp>
        <p:nvSpPr>
          <p:cNvPr id="5" name="Slide Number Placeholder 4"/>
          <p:cNvSpPr>
            <a:spLocks noGrp="1"/>
          </p:cNvSpPr>
          <p:nvPr>
            <p:ph type="sldNum" sz="quarter" idx="12"/>
          </p:nvPr>
        </p:nvSpPr>
        <p:spPr/>
        <p:txBody>
          <a:bodyPr/>
          <a:lstStyle/>
          <a:p>
            <a:fld id="{A7003EEB-EF6C-48D9-B09B-CE4B15ADF563}" type="slidenum">
              <a:rPr lang="en-US" smtClean="0"/>
              <a:pPr/>
              <a:t>13</a:t>
            </a:fld>
            <a:endParaRPr lang="en-US" dirty="0"/>
          </a:p>
        </p:txBody>
      </p:sp>
      <p:sp>
        <p:nvSpPr>
          <p:cNvPr id="6" name="TextBox 5"/>
          <p:cNvSpPr txBox="1"/>
          <p:nvPr/>
        </p:nvSpPr>
        <p:spPr>
          <a:xfrm>
            <a:off x="3810000" y="3078540"/>
            <a:ext cx="4841390" cy="156966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err="1">
                <a:latin typeface="Eras Demi ITC" panose="020B0805030504020804" pitchFamily="34" charset="0"/>
              </a:rPr>
              <a:t>brewer.pal</a:t>
            </a:r>
            <a:r>
              <a:rPr lang="en-US" sz="1600" dirty="0">
                <a:latin typeface="Eras Demi ITC" panose="020B0805030504020804" pitchFamily="34" charset="0"/>
              </a:rPr>
              <a:t> () was developed by Cynthia Brewer.</a:t>
            </a:r>
          </a:p>
          <a:p>
            <a:r>
              <a:rPr lang="en-US" sz="1600" dirty="0">
                <a:latin typeface="Eras Demi ITC" panose="020B0805030504020804" pitchFamily="34" charset="0"/>
              </a:rPr>
              <a:t>It makes the color palettes from Color Brewer</a:t>
            </a:r>
          </a:p>
          <a:p>
            <a:r>
              <a:rPr lang="en-US" sz="1600" dirty="0">
                <a:latin typeface="Eras Demi ITC" panose="020B0805030504020804" pitchFamily="34" charset="0"/>
              </a:rPr>
              <a:t>available as R palettes.</a:t>
            </a:r>
          </a:p>
          <a:p>
            <a:r>
              <a:rPr lang="en-US" sz="1600" dirty="0">
                <a:latin typeface="Eras Demi ITC" panose="020B0805030504020804" pitchFamily="34" charset="0"/>
              </a:rPr>
              <a:t>Arguments: </a:t>
            </a:r>
          </a:p>
          <a:p>
            <a:r>
              <a:rPr lang="en-US" sz="1600" dirty="0">
                <a:latin typeface="Eras Demi ITC" panose="020B0805030504020804" pitchFamily="34" charset="0"/>
              </a:rPr>
              <a:t>Number of colors included in the palette: 8</a:t>
            </a:r>
          </a:p>
          <a:p>
            <a:r>
              <a:rPr lang="en-US" sz="1600" dirty="0">
                <a:latin typeface="Eras Demi ITC" panose="020B0805030504020804" pitchFamily="34" charset="0"/>
              </a:rPr>
              <a:t>Palette Name: Dark 2</a:t>
            </a:r>
          </a:p>
        </p:txBody>
      </p:sp>
      <p:sp>
        <p:nvSpPr>
          <p:cNvPr id="7" name="TextBox 6"/>
          <p:cNvSpPr txBox="1"/>
          <p:nvPr/>
        </p:nvSpPr>
        <p:spPr>
          <a:xfrm>
            <a:off x="2590800" y="5791200"/>
            <a:ext cx="606059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err="1">
                <a:solidFill>
                  <a:srgbClr val="000099"/>
                </a:solidFill>
                <a:latin typeface="Eras Demi ITC" panose="020B0805030504020804" pitchFamily="34" charset="0"/>
              </a:rPr>
              <a:t>random.order</a:t>
            </a:r>
            <a:r>
              <a:rPr lang="en-US" sz="1600" dirty="0">
                <a:solidFill>
                  <a:srgbClr val="000099"/>
                </a:solidFill>
                <a:latin typeface="Eras Demi ITC" panose="020B0805030504020804" pitchFamily="34" charset="0"/>
              </a:rPr>
              <a:t>=FALSE</a:t>
            </a:r>
            <a:r>
              <a:rPr lang="en-US" sz="1600" dirty="0">
                <a:latin typeface="Eras Demi ITC" panose="020B0805030504020804" pitchFamily="34" charset="0"/>
              </a:rPr>
              <a:t> plots words in decreasing frequency. </a:t>
            </a:r>
          </a:p>
        </p:txBody>
      </p:sp>
    </p:spTree>
    <p:extLst>
      <p:ext uri="{BB962C8B-B14F-4D97-AF65-F5344CB8AC3E}">
        <p14:creationId xmlns:p14="http://schemas.microsoft.com/office/powerpoint/2010/main" val="357932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16516"/>
            <a:ext cx="8229600" cy="944628"/>
          </a:xfrm>
        </p:spPr>
        <p:txBody>
          <a:bodyPr/>
          <a:lstStyle/>
          <a:p>
            <a:r>
              <a:rPr lang="en-IN" sz="3200" dirty="0">
                <a:solidFill>
                  <a:srgbClr val="000099"/>
                </a:solidFill>
              </a:rPr>
              <a:t>Word Cloud</a:t>
            </a:r>
          </a:p>
        </p:txBody>
      </p:sp>
      <p:sp>
        <p:nvSpPr>
          <p:cNvPr id="6" name="Slide Number Placeholder 5"/>
          <p:cNvSpPr>
            <a:spLocks noGrp="1"/>
          </p:cNvSpPr>
          <p:nvPr>
            <p:ph type="sldNum" sz="quarter" idx="12"/>
          </p:nvPr>
        </p:nvSpPr>
        <p:spPr/>
        <p:txBody>
          <a:bodyPr/>
          <a:lstStyle/>
          <a:p>
            <a:fld id="{A7003EEB-EF6C-48D9-B09B-CE4B15ADF563}" type="slidenum">
              <a:rPr lang="en-US" smtClean="0"/>
              <a:pPr/>
              <a:t>14</a:t>
            </a:fld>
            <a:endParaRPr lang="en-US"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2198" r="22181"/>
          <a:stretch/>
        </p:blipFill>
        <p:spPr bwMode="auto">
          <a:xfrm>
            <a:off x="1722120" y="1043540"/>
            <a:ext cx="5699760" cy="5452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4365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228600" y="1524000"/>
            <a:ext cx="8763000" cy="5257800"/>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lang="en-IN" sz="1800" i="1" dirty="0">
                <a:solidFill>
                  <a:srgbClr val="000099"/>
                </a:solidFill>
                <a:cs typeface="Times New Roman" pitchFamily="18" charset="0"/>
              </a:rPr>
              <a:t># Using ggplot </a:t>
            </a:r>
          </a:p>
          <a:p>
            <a:pPr>
              <a:buNone/>
            </a:pPr>
            <a:r>
              <a:rPr lang="en-IN" sz="1800" dirty="0" err="1">
                <a:solidFill>
                  <a:srgbClr val="000099"/>
                </a:solidFill>
                <a:cs typeface="Times New Roman" pitchFamily="18" charset="0"/>
              </a:rPr>
              <a:t>term.freq</a:t>
            </a:r>
            <a:r>
              <a:rPr lang="en-IN" sz="1800" dirty="0">
                <a:solidFill>
                  <a:srgbClr val="000099"/>
                </a:solidFill>
                <a:cs typeface="Times New Roman" pitchFamily="18" charset="0"/>
              </a:rPr>
              <a:t> &lt;- </a:t>
            </a:r>
            <a:r>
              <a:rPr lang="en-IN" sz="1800" dirty="0" err="1">
                <a:solidFill>
                  <a:srgbClr val="000099"/>
                </a:solidFill>
                <a:cs typeface="Times New Roman" pitchFamily="18" charset="0"/>
              </a:rPr>
              <a:t>rowSums</a:t>
            </a:r>
            <a:r>
              <a:rPr lang="en-IN" sz="1800" dirty="0">
                <a:solidFill>
                  <a:srgbClr val="000099"/>
                </a:solidFill>
                <a:cs typeface="Times New Roman" pitchFamily="18" charset="0"/>
              </a:rPr>
              <a:t>(m)</a:t>
            </a:r>
          </a:p>
          <a:p>
            <a:pPr>
              <a:buNone/>
            </a:pPr>
            <a:r>
              <a:rPr lang="en-IN" sz="1800" dirty="0" err="1">
                <a:solidFill>
                  <a:srgbClr val="000099"/>
                </a:solidFill>
                <a:cs typeface="Times New Roman" pitchFamily="18" charset="0"/>
              </a:rPr>
              <a:t>term.freq</a:t>
            </a:r>
            <a:r>
              <a:rPr lang="en-IN" sz="1800" dirty="0">
                <a:solidFill>
                  <a:srgbClr val="000099"/>
                </a:solidFill>
                <a:cs typeface="Times New Roman" pitchFamily="18" charset="0"/>
              </a:rPr>
              <a:t> &lt;- subset(</a:t>
            </a:r>
            <a:r>
              <a:rPr lang="en-IN" sz="1800" dirty="0" err="1">
                <a:solidFill>
                  <a:srgbClr val="000099"/>
                </a:solidFill>
                <a:cs typeface="Times New Roman" pitchFamily="18" charset="0"/>
              </a:rPr>
              <a:t>term.freq</a:t>
            </a:r>
            <a:r>
              <a:rPr lang="en-IN" sz="1800" dirty="0">
                <a:solidFill>
                  <a:srgbClr val="000099"/>
                </a:solidFill>
                <a:cs typeface="Times New Roman" pitchFamily="18" charset="0"/>
              </a:rPr>
              <a:t>, </a:t>
            </a:r>
            <a:r>
              <a:rPr lang="en-IN" sz="1800" dirty="0" err="1">
                <a:solidFill>
                  <a:srgbClr val="000099"/>
                </a:solidFill>
                <a:cs typeface="Times New Roman" pitchFamily="18" charset="0"/>
              </a:rPr>
              <a:t>term.freq</a:t>
            </a:r>
            <a:r>
              <a:rPr lang="en-IN" sz="1800" dirty="0">
                <a:solidFill>
                  <a:srgbClr val="000099"/>
                </a:solidFill>
                <a:cs typeface="Times New Roman" pitchFamily="18" charset="0"/>
              </a:rPr>
              <a:t> &gt;= 10)</a:t>
            </a:r>
          </a:p>
          <a:p>
            <a:pPr>
              <a:buNone/>
            </a:pPr>
            <a:endParaRPr lang="en-US" sz="1800" dirty="0">
              <a:solidFill>
                <a:srgbClr val="000099"/>
              </a:solidFill>
              <a:cs typeface="Times New Roman" pitchFamily="18" charset="0"/>
            </a:endParaRPr>
          </a:p>
          <a:p>
            <a:pPr>
              <a:buNone/>
            </a:pPr>
            <a:endParaRPr lang="en-US" sz="1800" i="1" dirty="0">
              <a:solidFill>
                <a:srgbClr val="000099"/>
              </a:solidFill>
              <a:cs typeface="Times New Roman" pitchFamily="18" charset="0"/>
            </a:endParaRPr>
          </a:p>
          <a:p>
            <a:pPr>
              <a:buNone/>
            </a:pPr>
            <a:r>
              <a:rPr lang="en-US" sz="1800" i="1" dirty="0">
                <a:solidFill>
                  <a:srgbClr val="000099"/>
                </a:solidFill>
                <a:cs typeface="Times New Roman" pitchFamily="18" charset="0"/>
              </a:rPr>
              <a:t># Transform as a dataframe</a:t>
            </a:r>
            <a:endParaRPr lang="en-IN" sz="1800" i="1" dirty="0">
              <a:solidFill>
                <a:srgbClr val="000099"/>
              </a:solidFill>
              <a:cs typeface="Times New Roman" pitchFamily="18" charset="0"/>
            </a:endParaRPr>
          </a:p>
          <a:p>
            <a:pPr>
              <a:buNone/>
            </a:pPr>
            <a:r>
              <a:rPr lang="en-IN" sz="1800" dirty="0">
                <a:solidFill>
                  <a:srgbClr val="000099"/>
                </a:solidFill>
                <a:cs typeface="Times New Roman" pitchFamily="18" charset="0"/>
              </a:rPr>
              <a:t>df &lt;- data.frame(term = names(</a:t>
            </a:r>
            <a:r>
              <a:rPr lang="en-IN" sz="1800" dirty="0" err="1">
                <a:solidFill>
                  <a:srgbClr val="000099"/>
                </a:solidFill>
                <a:cs typeface="Times New Roman" pitchFamily="18" charset="0"/>
              </a:rPr>
              <a:t>term.freq</a:t>
            </a:r>
            <a:r>
              <a:rPr lang="en-IN" sz="1800" dirty="0">
                <a:solidFill>
                  <a:srgbClr val="000099"/>
                </a:solidFill>
                <a:cs typeface="Times New Roman" pitchFamily="18" charset="0"/>
              </a:rPr>
              <a:t>), </a:t>
            </a:r>
            <a:r>
              <a:rPr lang="en-IN" sz="1800" dirty="0" err="1">
                <a:solidFill>
                  <a:srgbClr val="000099"/>
                </a:solidFill>
                <a:cs typeface="Times New Roman" pitchFamily="18" charset="0"/>
              </a:rPr>
              <a:t>freq</a:t>
            </a:r>
            <a:r>
              <a:rPr lang="en-IN" sz="1800" dirty="0">
                <a:solidFill>
                  <a:srgbClr val="000099"/>
                </a:solidFill>
                <a:cs typeface="Times New Roman" pitchFamily="18" charset="0"/>
              </a:rPr>
              <a:t> = </a:t>
            </a:r>
            <a:r>
              <a:rPr lang="en-IN" sz="1800" dirty="0" err="1">
                <a:solidFill>
                  <a:srgbClr val="000099"/>
                </a:solidFill>
                <a:cs typeface="Times New Roman" pitchFamily="18" charset="0"/>
              </a:rPr>
              <a:t>term.freq</a:t>
            </a:r>
            <a:r>
              <a:rPr lang="en-IN" sz="1800" dirty="0">
                <a:solidFill>
                  <a:srgbClr val="000099"/>
                </a:solidFill>
                <a:cs typeface="Times New Roman" pitchFamily="18" charset="0"/>
              </a:rPr>
              <a:t>)</a:t>
            </a:r>
          </a:p>
          <a:p>
            <a:pPr>
              <a:buNone/>
            </a:pPr>
            <a:endParaRPr lang="en-IN" sz="1800" dirty="0">
              <a:solidFill>
                <a:srgbClr val="000099"/>
              </a:solidFill>
              <a:cs typeface="Times New Roman" pitchFamily="18" charset="0"/>
            </a:endParaRPr>
          </a:p>
          <a:p>
            <a:pPr>
              <a:buNone/>
            </a:pPr>
            <a:r>
              <a:rPr lang="en-IN" sz="1800" dirty="0">
                <a:solidFill>
                  <a:srgbClr val="000099"/>
                </a:solidFill>
                <a:cs typeface="Times New Roman" pitchFamily="18" charset="0"/>
              </a:rPr>
              <a:t>library(ggplot2)</a:t>
            </a:r>
          </a:p>
          <a:p>
            <a:pPr>
              <a:buNone/>
            </a:pPr>
            <a:r>
              <a:rPr lang="en-IN" sz="1800" dirty="0">
                <a:solidFill>
                  <a:srgbClr val="000099"/>
                </a:solidFill>
                <a:cs typeface="Times New Roman" pitchFamily="18" charset="0"/>
              </a:rPr>
              <a:t>ggplot(df, aes(x = term, y = </a:t>
            </a:r>
            <a:r>
              <a:rPr lang="en-IN" sz="1800" dirty="0" err="1">
                <a:solidFill>
                  <a:srgbClr val="000099"/>
                </a:solidFill>
                <a:cs typeface="Times New Roman" pitchFamily="18" charset="0"/>
              </a:rPr>
              <a:t>freq</a:t>
            </a:r>
            <a:r>
              <a:rPr lang="en-IN" sz="1800" dirty="0">
                <a:solidFill>
                  <a:srgbClr val="000099"/>
                </a:solidFill>
                <a:cs typeface="Times New Roman" pitchFamily="18" charset="0"/>
              </a:rPr>
              <a:t>))+ </a:t>
            </a:r>
          </a:p>
          <a:p>
            <a:pPr>
              <a:buNone/>
            </a:pPr>
            <a:r>
              <a:rPr lang="en-IN" sz="1800" dirty="0">
                <a:solidFill>
                  <a:srgbClr val="000099"/>
                </a:solidFill>
                <a:cs typeface="Times New Roman" pitchFamily="18" charset="0"/>
              </a:rPr>
              <a:t>  geom_bar(stat = "identity") +</a:t>
            </a:r>
          </a:p>
          <a:p>
            <a:pPr>
              <a:buNone/>
            </a:pPr>
            <a:r>
              <a:rPr lang="en-IN" sz="1800" dirty="0">
                <a:solidFill>
                  <a:srgbClr val="000099"/>
                </a:solidFill>
                <a:cs typeface="Times New Roman" pitchFamily="18" charset="0"/>
              </a:rPr>
              <a:t>  xlab("Terms") + </a:t>
            </a:r>
            <a:r>
              <a:rPr lang="en-IN" sz="1800" dirty="0" err="1">
                <a:solidFill>
                  <a:srgbClr val="000099"/>
                </a:solidFill>
                <a:cs typeface="Times New Roman" pitchFamily="18" charset="0"/>
              </a:rPr>
              <a:t>ylab</a:t>
            </a:r>
            <a:r>
              <a:rPr lang="en-IN" sz="1800" dirty="0">
                <a:solidFill>
                  <a:srgbClr val="000099"/>
                </a:solidFill>
                <a:cs typeface="Times New Roman" pitchFamily="18" charset="0"/>
              </a:rPr>
              <a:t>("Count") + coord_flip()</a:t>
            </a:r>
          </a:p>
        </p:txBody>
      </p:sp>
      <p:sp>
        <p:nvSpPr>
          <p:cNvPr id="8" name="Title 1"/>
          <p:cNvSpPr>
            <a:spLocks noGrp="1"/>
          </p:cNvSpPr>
          <p:nvPr>
            <p:ph type="title"/>
          </p:nvPr>
        </p:nvSpPr>
        <p:spPr>
          <a:xfrm>
            <a:off x="457200" y="216516"/>
            <a:ext cx="8229600" cy="944628"/>
          </a:xfrm>
        </p:spPr>
        <p:txBody>
          <a:bodyPr/>
          <a:lstStyle/>
          <a:p>
            <a:r>
              <a:rPr lang="en-IN" sz="3200" dirty="0">
                <a:solidFill>
                  <a:srgbClr val="000099"/>
                </a:solidFill>
              </a:rPr>
              <a:t>Using ggplot</a:t>
            </a:r>
          </a:p>
        </p:txBody>
      </p:sp>
      <p:sp>
        <p:nvSpPr>
          <p:cNvPr id="5" name="Slide Number Placeholder 4"/>
          <p:cNvSpPr>
            <a:spLocks noGrp="1"/>
          </p:cNvSpPr>
          <p:nvPr>
            <p:ph type="sldNum" sz="quarter" idx="12"/>
          </p:nvPr>
        </p:nvSpPr>
        <p:spPr/>
        <p:txBody>
          <a:bodyPr/>
          <a:lstStyle/>
          <a:p>
            <a:fld id="{A7003EEB-EF6C-48D9-B09B-CE4B15ADF563}" type="slidenum">
              <a:rPr lang="en-US" smtClean="0"/>
              <a:pPr/>
              <a:t>15</a:t>
            </a:fld>
            <a:endParaRPr lang="en-US" dirty="0"/>
          </a:p>
        </p:txBody>
      </p:sp>
      <p:sp>
        <p:nvSpPr>
          <p:cNvPr id="9" name="TextBox 8"/>
          <p:cNvSpPr txBox="1"/>
          <p:nvPr/>
        </p:nvSpPr>
        <p:spPr>
          <a:xfrm>
            <a:off x="5638800" y="2133600"/>
            <a:ext cx="304800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Eras Demi ITC" panose="020B0805030504020804" pitchFamily="34" charset="0"/>
              </a:rPr>
              <a:t>Object </a:t>
            </a:r>
            <a:r>
              <a:rPr lang="en-US" sz="1600" dirty="0" err="1">
                <a:latin typeface="Eras Demi ITC" panose="020B0805030504020804" pitchFamily="34" charset="0"/>
              </a:rPr>
              <a:t>term.freq</a:t>
            </a:r>
            <a:r>
              <a:rPr lang="en-US" sz="1600" dirty="0">
                <a:latin typeface="Eras Demi ITC" panose="020B0805030504020804" pitchFamily="34" charset="0"/>
              </a:rPr>
              <a:t> is of class numeric</a:t>
            </a:r>
          </a:p>
        </p:txBody>
      </p:sp>
    </p:spTree>
    <p:extLst>
      <p:ext uri="{BB962C8B-B14F-4D97-AF65-F5344CB8AC3E}">
        <p14:creationId xmlns:p14="http://schemas.microsoft.com/office/powerpoint/2010/main" val="3466081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16516"/>
            <a:ext cx="8229600" cy="944628"/>
          </a:xfrm>
        </p:spPr>
        <p:txBody>
          <a:bodyPr/>
          <a:lstStyle/>
          <a:p>
            <a:r>
              <a:rPr lang="en-IN" sz="3200" dirty="0">
                <a:solidFill>
                  <a:srgbClr val="000099"/>
                </a:solidFill>
              </a:rPr>
              <a:t>Bar Chart Using ggplot()</a:t>
            </a:r>
          </a:p>
        </p:txBody>
      </p:sp>
      <p:sp>
        <p:nvSpPr>
          <p:cNvPr id="6" name="Slide Number Placeholder 5"/>
          <p:cNvSpPr>
            <a:spLocks noGrp="1"/>
          </p:cNvSpPr>
          <p:nvPr>
            <p:ph type="sldNum" sz="quarter" idx="12"/>
          </p:nvPr>
        </p:nvSpPr>
        <p:spPr/>
        <p:txBody>
          <a:bodyPr/>
          <a:lstStyle/>
          <a:p>
            <a:fld id="{A7003EEB-EF6C-48D9-B09B-CE4B15ADF563}" type="slidenum">
              <a:rPr lang="en-US" smtClean="0"/>
              <a:pPr/>
              <a:t>16</a:t>
            </a:fld>
            <a:endParaRPr lang="en-US" dirty="0"/>
          </a:p>
        </p:txBody>
      </p:sp>
      <p:pic>
        <p:nvPicPr>
          <p:cNvPr id="2050" name="Picture 2" descr="C:\Users\Monica\Desktop\textmining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037" y="1669815"/>
            <a:ext cx="8091926" cy="442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77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188913"/>
            <a:ext cx="8229600" cy="981075"/>
          </a:xfrm>
        </p:spPr>
        <p:txBody>
          <a:bodyPr/>
          <a:lstStyle/>
          <a:p>
            <a:r>
              <a:rPr lang="en-US" sz="3200" dirty="0">
                <a:solidFill>
                  <a:srgbClr val="000099"/>
                </a:solidFill>
              </a:rPr>
              <a:t>What is Sentiment Analysis?</a:t>
            </a:r>
          </a:p>
        </p:txBody>
      </p:sp>
      <p:sp>
        <p:nvSpPr>
          <p:cNvPr id="106499" name="Rectangle 3"/>
          <p:cNvSpPr>
            <a:spLocks noGrp="1" noChangeArrowheads="1"/>
          </p:cNvSpPr>
          <p:nvPr>
            <p:ph idx="1"/>
          </p:nvPr>
        </p:nvSpPr>
        <p:spPr>
          <a:xfrm>
            <a:off x="457200" y="1994414"/>
            <a:ext cx="8229600" cy="4525963"/>
          </a:xfrm>
        </p:spPr>
        <p:txBody>
          <a:bodyPr>
            <a:normAutofit/>
          </a:bodyPr>
          <a:lstStyle/>
          <a:p>
            <a:r>
              <a:rPr lang="en-US" sz="2400" kern="1200" dirty="0">
                <a:solidFill>
                  <a:schemeClr val="tx1"/>
                </a:solidFill>
              </a:rPr>
              <a:t>Sentiment Analysis is the process of determining whether a piece of writing is positive, negative or neutral. </a:t>
            </a:r>
          </a:p>
          <a:p>
            <a:endParaRPr lang="en-US" sz="2400" kern="1200" dirty="0">
              <a:solidFill>
                <a:schemeClr val="tx1"/>
              </a:solidFill>
            </a:endParaRPr>
          </a:p>
          <a:p>
            <a:r>
              <a:rPr lang="en-US" sz="2400" dirty="0"/>
              <a:t>It determines the emotional tone behind words, typically categorizing sentiments as positive, negative, or neutral. </a:t>
            </a:r>
          </a:p>
          <a:p>
            <a:endParaRPr lang="en-US" sz="2400" dirty="0"/>
          </a:p>
          <a:p>
            <a:r>
              <a:rPr lang="en-US" sz="2400" dirty="0"/>
              <a:t>This analysis helps businesses understand customer opinions, monitor brand reputation, and improve customer experiences by analyzing reviews, social media posts, and other textual data sources.</a:t>
            </a:r>
            <a:endParaRPr lang="en-US" sz="2400"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003EEB-EF6C-48D9-B09B-CE4B15ADF563}" type="slidenum">
              <a:rPr lang="en-US">
                <a:solidFill>
                  <a:srgbClr val="2D2D8A">
                    <a:lumMod val="75000"/>
                  </a:srgbClr>
                </a:solidFill>
              </a:rPr>
              <a:pPr/>
              <a:t>17</a:t>
            </a:fld>
            <a:endParaRPr lang="en-US" dirty="0">
              <a:solidFill>
                <a:srgbClr val="2D2D8A">
                  <a:lumMod val="75000"/>
                </a:srgbClr>
              </a:solidFill>
            </a:endParaRPr>
          </a:p>
        </p:txBody>
      </p:sp>
    </p:spTree>
    <p:extLst>
      <p:ext uri="{BB962C8B-B14F-4D97-AF65-F5344CB8AC3E}">
        <p14:creationId xmlns:p14="http://schemas.microsoft.com/office/powerpoint/2010/main" val="3457388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228600" y="1478639"/>
            <a:ext cx="8763000" cy="5272323"/>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lang="en-IN" sz="1800" i="1" dirty="0">
                <a:solidFill>
                  <a:srgbClr val="000099"/>
                </a:solidFill>
                <a:cs typeface="Times New Roman" pitchFamily="18" charset="0"/>
              </a:rPr>
              <a:t># Package for sentimental analysis</a:t>
            </a:r>
          </a:p>
          <a:p>
            <a:pPr>
              <a:buNone/>
            </a:pPr>
            <a:r>
              <a:rPr lang="en-IN" sz="1800" dirty="0">
                <a:solidFill>
                  <a:srgbClr val="000099"/>
                </a:solidFill>
                <a:cs typeface="Times New Roman" pitchFamily="18" charset="0"/>
              </a:rPr>
              <a:t>install.packages("</a:t>
            </a:r>
            <a:r>
              <a:rPr lang="en-IN" sz="1800" dirty="0" err="1">
                <a:solidFill>
                  <a:srgbClr val="000099"/>
                </a:solidFill>
                <a:cs typeface="Times New Roman" pitchFamily="18" charset="0"/>
              </a:rPr>
              <a:t>RSentiment</a:t>
            </a:r>
            <a:r>
              <a:rPr lang="en-IN" sz="1800" dirty="0">
                <a:solidFill>
                  <a:srgbClr val="000099"/>
                </a:solidFill>
                <a:cs typeface="Times New Roman" pitchFamily="18" charset="0"/>
              </a:rPr>
              <a:t>")  </a:t>
            </a:r>
            <a:r>
              <a:rPr lang="en-IN" sz="1800" dirty="0">
                <a:solidFill>
                  <a:srgbClr val="FF0000"/>
                </a:solidFill>
                <a:cs typeface="Times New Roman" pitchFamily="18" charset="0"/>
              </a:rPr>
              <a:t># You may need to install package </a:t>
            </a:r>
            <a:r>
              <a:rPr lang="en-IN" sz="1800" dirty="0" err="1">
                <a:solidFill>
                  <a:srgbClr val="FF0000"/>
                </a:solidFill>
                <a:cs typeface="Times New Roman" pitchFamily="18" charset="0"/>
              </a:rPr>
              <a:t>rJava</a:t>
            </a:r>
            <a:endParaRPr lang="en-IN" sz="1800" dirty="0">
              <a:solidFill>
                <a:srgbClr val="FF0000"/>
              </a:solidFill>
              <a:cs typeface="Times New Roman" pitchFamily="18" charset="0"/>
            </a:endParaRPr>
          </a:p>
          <a:p>
            <a:pPr>
              <a:buNone/>
            </a:pPr>
            <a:r>
              <a:rPr lang="en-IN" sz="1800" dirty="0">
                <a:solidFill>
                  <a:srgbClr val="000099"/>
                </a:solidFill>
                <a:cs typeface="Times New Roman" pitchFamily="18" charset="0"/>
              </a:rPr>
              <a:t>library(</a:t>
            </a:r>
            <a:r>
              <a:rPr lang="en-IN" sz="1800" dirty="0" err="1">
                <a:solidFill>
                  <a:srgbClr val="000099"/>
                </a:solidFill>
                <a:cs typeface="Times New Roman" pitchFamily="18" charset="0"/>
              </a:rPr>
              <a:t>RSentiment</a:t>
            </a:r>
            <a:r>
              <a:rPr lang="en-IN" sz="1800" dirty="0">
                <a:solidFill>
                  <a:srgbClr val="000099"/>
                </a:solidFill>
                <a:cs typeface="Times New Roman" pitchFamily="18" charset="0"/>
              </a:rPr>
              <a:t>)</a:t>
            </a:r>
          </a:p>
          <a:p>
            <a:pPr>
              <a:buNone/>
            </a:pPr>
            <a:r>
              <a:rPr lang="en-IN" sz="1800" i="1" dirty="0">
                <a:solidFill>
                  <a:srgbClr val="000099"/>
                </a:solidFill>
                <a:cs typeface="Times New Roman" pitchFamily="18" charset="0"/>
              </a:rPr>
              <a:t># Import text file with one text record in one row</a:t>
            </a:r>
          </a:p>
          <a:p>
            <a:pPr>
              <a:buNone/>
            </a:pPr>
            <a:r>
              <a:rPr lang="en-US" sz="1800" dirty="0">
                <a:solidFill>
                  <a:srgbClr val="000099"/>
                </a:solidFill>
                <a:cs typeface="Times New Roman" pitchFamily="18" charset="0"/>
              </a:rPr>
              <a:t>data&lt;-</a:t>
            </a:r>
            <a:r>
              <a:rPr lang="en-US" sz="1800" dirty="0" err="1">
                <a:solidFill>
                  <a:srgbClr val="000099"/>
                </a:solidFill>
                <a:cs typeface="Times New Roman" pitchFamily="18" charset="0"/>
              </a:rPr>
              <a:t>readLines</a:t>
            </a:r>
            <a:r>
              <a:rPr lang="en-US" sz="1800" dirty="0">
                <a:solidFill>
                  <a:srgbClr val="000099"/>
                </a:solidFill>
                <a:cs typeface="Times New Roman" pitchFamily="18" charset="0"/>
              </a:rPr>
              <a:t>(</a:t>
            </a:r>
            <a:r>
              <a:rPr lang="en-US" sz="1800" dirty="0" err="1">
                <a:solidFill>
                  <a:srgbClr val="000099"/>
                </a:solidFill>
                <a:cs typeface="Times New Roman" pitchFamily="18" charset="0"/>
              </a:rPr>
              <a:t>file.choose</a:t>
            </a:r>
            <a:r>
              <a:rPr lang="en-US" sz="1800" dirty="0">
                <a:solidFill>
                  <a:srgbClr val="000099"/>
                </a:solidFill>
                <a:cs typeface="Times New Roman" pitchFamily="18" charset="0"/>
              </a:rPr>
              <a:t>())</a:t>
            </a:r>
          </a:p>
          <a:p>
            <a:pPr>
              <a:buNone/>
            </a:pPr>
            <a:r>
              <a:rPr lang="en-US" sz="1800" dirty="0">
                <a:solidFill>
                  <a:srgbClr val="000099"/>
                </a:solidFill>
                <a:cs typeface="Times New Roman" pitchFamily="18" charset="0"/>
              </a:rPr>
              <a:t>head(data)</a:t>
            </a:r>
          </a:p>
          <a:p>
            <a:pPr>
              <a:buNone/>
            </a:pPr>
            <a:endParaRPr lang="en-US" sz="1800" dirty="0">
              <a:solidFill>
                <a:srgbClr val="000099"/>
              </a:solidFill>
              <a:cs typeface="Times New Roman" pitchFamily="18" charset="0"/>
            </a:endParaRPr>
          </a:p>
          <a:p>
            <a:pPr>
              <a:buNone/>
            </a:pPr>
            <a:r>
              <a:rPr lang="en-IN" sz="1800" i="1" dirty="0">
                <a:solidFill>
                  <a:srgbClr val="000099"/>
                </a:solidFill>
                <a:cs typeface="Times New Roman" pitchFamily="18" charset="0"/>
              </a:rPr>
              <a:t># Calculate sentiment score of each document</a:t>
            </a:r>
          </a:p>
          <a:p>
            <a:pPr>
              <a:buNone/>
            </a:pPr>
            <a:r>
              <a:rPr lang="en-IN" sz="1800" dirty="0" err="1">
                <a:solidFill>
                  <a:srgbClr val="000099"/>
                </a:solidFill>
                <a:cs typeface="Times New Roman" pitchFamily="18" charset="0"/>
              </a:rPr>
              <a:t>calculate_score</a:t>
            </a:r>
            <a:r>
              <a:rPr lang="en-IN" sz="1800" dirty="0">
                <a:solidFill>
                  <a:srgbClr val="000099"/>
                </a:solidFill>
                <a:cs typeface="Times New Roman" pitchFamily="18" charset="0"/>
              </a:rPr>
              <a:t>(data)</a:t>
            </a:r>
          </a:p>
          <a:p>
            <a:pPr>
              <a:buNone/>
            </a:pPr>
            <a:endParaRPr lang="en-IN" sz="1600" dirty="0">
              <a:cs typeface="Times New Roman" pitchFamily="18" charset="0"/>
            </a:endParaRPr>
          </a:p>
          <a:p>
            <a:pPr>
              <a:buNone/>
            </a:pPr>
            <a:r>
              <a:rPr lang="en-US" sz="1800" dirty="0">
                <a:solidFill>
                  <a:schemeClr val="tx1"/>
                </a:solidFill>
                <a:cs typeface="Times New Roman" pitchFamily="18" charset="0"/>
              </a:rPr>
              <a:t>….</a:t>
            </a:r>
          </a:p>
          <a:p>
            <a:pPr>
              <a:buNone/>
            </a:pPr>
            <a:r>
              <a:rPr lang="en-US" sz="1600" dirty="0">
                <a:solidFill>
                  <a:schemeClr val="tx1"/>
                </a:solidFill>
              </a:rPr>
              <a:t> [1]  0  1 -1  1 -1  1  1  1  1  1 -1  1  1  1  2  0  1 -1  2 -1  2  0</a:t>
            </a:r>
          </a:p>
          <a:p>
            <a:pPr>
              <a:buNone/>
            </a:pPr>
            <a:r>
              <a:rPr lang="en-US" sz="1600" dirty="0">
                <a:solidFill>
                  <a:schemeClr val="tx1"/>
                </a:solidFill>
              </a:rPr>
              <a:t>[23]  0  2  2  1  3  0  2  0  1  2  1  2  2  0 -1  0  1 -1  1  1 -1  3</a:t>
            </a:r>
          </a:p>
          <a:p>
            <a:pPr>
              <a:buNone/>
            </a:pPr>
            <a:r>
              <a:rPr lang="en-US" sz="1600" dirty="0">
                <a:solidFill>
                  <a:schemeClr val="tx1"/>
                </a:solidFill>
              </a:rPr>
              <a:t>[45]  0  3  1 -2 -1 -1  3  1  0  2  3 -1  3  1  0  1  4  2</a:t>
            </a:r>
          </a:p>
        </p:txBody>
      </p:sp>
      <p:cxnSp>
        <p:nvCxnSpPr>
          <p:cNvPr id="7" name="Straight Connector 6"/>
          <p:cNvCxnSpPr/>
          <p:nvPr/>
        </p:nvCxnSpPr>
        <p:spPr>
          <a:xfrm>
            <a:off x="228600" y="4495800"/>
            <a:ext cx="876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2"/>
          <p:cNvSpPr>
            <a:spLocks noGrp="1" noChangeArrowheads="1"/>
          </p:cNvSpPr>
          <p:nvPr>
            <p:ph type="title"/>
          </p:nvPr>
        </p:nvSpPr>
        <p:spPr>
          <a:xfrm>
            <a:off x="395288" y="188913"/>
            <a:ext cx="8229600" cy="981075"/>
          </a:xfrm>
        </p:spPr>
        <p:txBody>
          <a:bodyPr/>
          <a:lstStyle/>
          <a:p>
            <a:r>
              <a:rPr lang="en-US" sz="3200" dirty="0">
                <a:solidFill>
                  <a:srgbClr val="000099"/>
                </a:solidFill>
              </a:rPr>
              <a:t>Sentiment Analysis in R</a:t>
            </a:r>
          </a:p>
        </p:txBody>
      </p:sp>
      <p:sp>
        <p:nvSpPr>
          <p:cNvPr id="5" name="Slide Number Placeholder 4"/>
          <p:cNvSpPr>
            <a:spLocks noGrp="1"/>
          </p:cNvSpPr>
          <p:nvPr>
            <p:ph type="sldNum" sz="quarter" idx="12"/>
          </p:nvPr>
        </p:nvSpPr>
        <p:spPr/>
        <p:txBody>
          <a:bodyPr/>
          <a:lstStyle/>
          <a:p>
            <a:fld id="{A7003EEB-EF6C-48D9-B09B-CE4B15ADF563}" type="slidenum">
              <a:rPr lang="en-US" smtClean="0"/>
              <a:pPr/>
              <a:t>18</a:t>
            </a:fld>
            <a:endParaRPr lang="en-US" dirty="0"/>
          </a:p>
        </p:txBody>
      </p:sp>
      <p:sp>
        <p:nvSpPr>
          <p:cNvPr id="8" name="TextBox 7"/>
          <p:cNvSpPr txBox="1"/>
          <p:nvPr/>
        </p:nvSpPr>
        <p:spPr>
          <a:xfrm>
            <a:off x="5867400" y="4114800"/>
            <a:ext cx="2819400"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600" dirty="0">
                <a:latin typeface="Eras Demi ITC" panose="020B0805030504020804" pitchFamily="34" charset="0"/>
              </a:rPr>
              <a:t>Scores:</a:t>
            </a:r>
          </a:p>
          <a:p>
            <a:pPr marL="285750" indent="-285750">
              <a:buFont typeface="Eras Demi ITC" pitchFamily="34" charset="0"/>
              <a:buChar char="−"/>
            </a:pPr>
            <a:r>
              <a:rPr lang="en-IN" sz="1600" dirty="0">
                <a:latin typeface="Eras Demi ITC" panose="020B0805030504020804" pitchFamily="34" charset="0"/>
              </a:rPr>
              <a:t>0 indicates neutral sentiment</a:t>
            </a:r>
          </a:p>
          <a:p>
            <a:pPr marL="285750" indent="-285750">
              <a:buFont typeface="Eras Demi ITC" pitchFamily="34" charset="0"/>
              <a:buChar char="−"/>
            </a:pPr>
            <a:r>
              <a:rPr lang="en-IN" sz="1600" dirty="0">
                <a:latin typeface="Eras Demi ITC" panose="020B0805030504020804" pitchFamily="34" charset="0"/>
              </a:rPr>
              <a:t>positive value indicates positive sentiment</a:t>
            </a:r>
          </a:p>
          <a:p>
            <a:pPr marL="285750" indent="-285750">
              <a:buFont typeface="Eras Demi ITC" pitchFamily="34" charset="0"/>
              <a:buChar char="−"/>
            </a:pPr>
            <a:r>
              <a:rPr lang="en-IN" sz="1600" dirty="0">
                <a:latin typeface="Eras Demi ITC" panose="020B0805030504020804" pitchFamily="34" charset="0"/>
              </a:rPr>
              <a:t>negative value indicates negative sentiment</a:t>
            </a:r>
          </a:p>
          <a:p>
            <a:pPr marL="285750" indent="-285750">
              <a:buFont typeface="Eras Demi ITC" pitchFamily="34" charset="0"/>
              <a:buChar char="−"/>
            </a:pPr>
            <a:r>
              <a:rPr lang="en-IN" sz="1600" dirty="0">
                <a:latin typeface="Eras Demi ITC" panose="020B0805030504020804" pitchFamily="34" charset="0"/>
              </a:rPr>
              <a:t>99 indicates sarcasm</a:t>
            </a:r>
          </a:p>
        </p:txBody>
      </p:sp>
    </p:spTree>
    <p:extLst>
      <p:ext uri="{BB962C8B-B14F-4D97-AF65-F5344CB8AC3E}">
        <p14:creationId xmlns:p14="http://schemas.microsoft.com/office/powerpoint/2010/main" val="1811045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228600" y="1478639"/>
            <a:ext cx="8763000" cy="5272323"/>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lang="en-IN" sz="1800" i="1" dirty="0">
                <a:solidFill>
                  <a:srgbClr val="000099"/>
                </a:solidFill>
                <a:cs typeface="Times New Roman" pitchFamily="18" charset="0"/>
              </a:rPr>
              <a:t># Display the summary of sentiment score of all the documents</a:t>
            </a:r>
          </a:p>
          <a:p>
            <a:pPr>
              <a:buNone/>
            </a:pPr>
            <a:r>
              <a:rPr lang="en-IN" sz="1800" dirty="0" err="1">
                <a:solidFill>
                  <a:srgbClr val="000099"/>
                </a:solidFill>
                <a:cs typeface="Times New Roman" pitchFamily="18" charset="0"/>
              </a:rPr>
              <a:t>calculate_total_presence_sentiment</a:t>
            </a:r>
            <a:r>
              <a:rPr lang="en-IN" sz="1800" dirty="0">
                <a:solidFill>
                  <a:srgbClr val="000099"/>
                </a:solidFill>
                <a:cs typeface="Times New Roman" pitchFamily="18" charset="0"/>
              </a:rPr>
              <a:t>(data)</a:t>
            </a:r>
          </a:p>
          <a:p>
            <a:pPr>
              <a:buNone/>
            </a:pPr>
            <a:endParaRPr lang="en-IN" sz="1800" dirty="0">
              <a:cs typeface="Times New Roman" pitchFamily="18" charset="0"/>
            </a:endParaRPr>
          </a:p>
          <a:p>
            <a:pPr marL="0" indent="0">
              <a:buNone/>
            </a:pPr>
            <a:r>
              <a:rPr lang="en-US" sz="1800" dirty="0">
                <a:solidFill>
                  <a:schemeClr val="tx1"/>
                </a:solidFill>
              </a:rPr>
              <a:t>       [,1]                [,2]               [,3]                 [,4]      </a:t>
            </a:r>
          </a:p>
          <a:p>
            <a:pPr marL="0" indent="0">
              <a:buNone/>
            </a:pPr>
            <a:r>
              <a:rPr lang="en-US" sz="1800" dirty="0">
                <a:solidFill>
                  <a:schemeClr val="tx1"/>
                </a:solidFill>
              </a:rPr>
              <a:t>[1,] "Sarcasm"    "Neutral"    "Negative"    "Positive"</a:t>
            </a:r>
          </a:p>
          <a:p>
            <a:pPr marL="0" indent="0">
              <a:buNone/>
            </a:pPr>
            <a:r>
              <a:rPr lang="en-US" sz="1800" dirty="0">
                <a:solidFill>
                  <a:schemeClr val="tx1"/>
                </a:solidFill>
              </a:rPr>
              <a:t>[2,] "0"                 ”11"             ”11"                 ”21"      </a:t>
            </a:r>
          </a:p>
          <a:p>
            <a:pPr marL="0" indent="0">
              <a:buNone/>
            </a:pPr>
            <a:r>
              <a:rPr lang="en-US" sz="1800" dirty="0">
                <a:solidFill>
                  <a:schemeClr val="tx1"/>
                </a:solidFill>
              </a:rPr>
              <a:t>       [,5]                            [,6]           </a:t>
            </a:r>
          </a:p>
          <a:p>
            <a:pPr marL="0" indent="0">
              <a:buNone/>
            </a:pPr>
            <a:r>
              <a:rPr lang="en-US" sz="1800" dirty="0">
                <a:solidFill>
                  <a:schemeClr val="tx1"/>
                </a:solidFill>
              </a:rPr>
              <a:t>[1,] "Very Negative"    "Very Positive"</a:t>
            </a:r>
          </a:p>
          <a:p>
            <a:pPr marL="0" indent="0">
              <a:buNone/>
            </a:pPr>
            <a:r>
              <a:rPr lang="en-US" sz="1800" dirty="0">
                <a:solidFill>
                  <a:schemeClr val="tx1"/>
                </a:solidFill>
              </a:rPr>
              <a:t>[2,] "1"                             ”18" </a:t>
            </a:r>
            <a:endParaRPr lang="en-US" sz="1800" b="1" dirty="0">
              <a:solidFill>
                <a:schemeClr val="accent2">
                  <a:lumMod val="60000"/>
                  <a:lumOff val="40000"/>
                </a:schemeClr>
              </a:solidFill>
              <a:cs typeface="Times New Roman" pitchFamily="18" charset="0"/>
            </a:endParaRPr>
          </a:p>
          <a:p>
            <a:pPr marL="0" indent="0">
              <a:buNone/>
            </a:pPr>
            <a:endParaRPr lang="en-US" sz="1800" b="1" dirty="0">
              <a:solidFill>
                <a:schemeClr val="accent2">
                  <a:lumMod val="60000"/>
                  <a:lumOff val="40000"/>
                </a:schemeClr>
              </a:solidFill>
              <a:cs typeface="Times New Roman" pitchFamily="18" charset="0"/>
            </a:endParaRPr>
          </a:p>
          <a:p>
            <a:pPr marL="0" indent="0">
              <a:buNone/>
            </a:pPr>
            <a:endParaRPr lang="en-IN" sz="2800" dirty="0">
              <a:ea typeface="宋体" pitchFamily="2" charset="-122"/>
            </a:endParaRPr>
          </a:p>
        </p:txBody>
      </p:sp>
      <p:cxnSp>
        <p:nvCxnSpPr>
          <p:cNvPr id="7" name="Straight Connector 6"/>
          <p:cNvCxnSpPr/>
          <p:nvPr/>
        </p:nvCxnSpPr>
        <p:spPr>
          <a:xfrm>
            <a:off x="228600" y="2286000"/>
            <a:ext cx="876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2"/>
          <p:cNvSpPr>
            <a:spLocks noGrp="1" noChangeArrowheads="1"/>
          </p:cNvSpPr>
          <p:nvPr>
            <p:ph type="title"/>
          </p:nvPr>
        </p:nvSpPr>
        <p:spPr>
          <a:xfrm>
            <a:off x="395288" y="188913"/>
            <a:ext cx="8229600" cy="981075"/>
          </a:xfrm>
        </p:spPr>
        <p:txBody>
          <a:bodyPr/>
          <a:lstStyle/>
          <a:p>
            <a:r>
              <a:rPr lang="en-US" sz="3200" dirty="0">
                <a:solidFill>
                  <a:srgbClr val="000099"/>
                </a:solidFill>
              </a:rPr>
              <a:t>Sentiment Analysis in R…</a:t>
            </a:r>
          </a:p>
        </p:txBody>
      </p:sp>
      <p:sp>
        <p:nvSpPr>
          <p:cNvPr id="5" name="Slide Number Placeholder 4"/>
          <p:cNvSpPr>
            <a:spLocks noGrp="1"/>
          </p:cNvSpPr>
          <p:nvPr>
            <p:ph type="sldNum" sz="quarter" idx="12"/>
          </p:nvPr>
        </p:nvSpPr>
        <p:spPr/>
        <p:txBody>
          <a:bodyPr/>
          <a:lstStyle/>
          <a:p>
            <a:fld id="{A7003EEB-EF6C-48D9-B09B-CE4B15ADF563}" type="slidenum">
              <a:rPr lang="en-US" smtClean="0"/>
              <a:pPr/>
              <a:t>19</a:t>
            </a:fld>
            <a:endParaRPr lang="en-US" dirty="0"/>
          </a:p>
        </p:txBody>
      </p:sp>
    </p:spTree>
    <p:extLst>
      <p:ext uri="{BB962C8B-B14F-4D97-AF65-F5344CB8AC3E}">
        <p14:creationId xmlns:p14="http://schemas.microsoft.com/office/powerpoint/2010/main" val="58380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10B2-CE00-4840-8EFD-C0D822106226}"/>
              </a:ext>
            </a:extLst>
          </p:cNvPr>
          <p:cNvSpPr>
            <a:spLocks noGrp="1"/>
          </p:cNvSpPr>
          <p:nvPr>
            <p:ph type="title"/>
          </p:nvPr>
        </p:nvSpPr>
        <p:spPr/>
        <p:txBody>
          <a:bodyPr/>
          <a:lstStyle/>
          <a:p>
            <a:r>
              <a:rPr lang="en-IN" dirty="0"/>
              <a:t>Text Mining</a:t>
            </a:r>
          </a:p>
        </p:txBody>
      </p:sp>
      <p:sp>
        <p:nvSpPr>
          <p:cNvPr id="3" name="Content Placeholder 2">
            <a:extLst>
              <a:ext uri="{FF2B5EF4-FFF2-40B4-BE49-F238E27FC236}">
                <a16:creationId xmlns:a16="http://schemas.microsoft.com/office/drawing/2014/main" id="{6E332B28-5D24-40C9-BC4D-BBC5CC823452}"/>
              </a:ext>
            </a:extLst>
          </p:cNvPr>
          <p:cNvSpPr>
            <a:spLocks noGrp="1"/>
          </p:cNvSpPr>
          <p:nvPr>
            <p:ph idx="1"/>
          </p:nvPr>
        </p:nvSpPr>
        <p:spPr/>
        <p:txBody>
          <a:bodyPr>
            <a:normAutofit fontScale="85000" lnSpcReduction="20000"/>
          </a:bodyPr>
          <a:lstStyle/>
          <a:p>
            <a:r>
              <a:rPr lang="en-US" b="0" i="0" dirty="0">
                <a:solidFill>
                  <a:srgbClr val="000000"/>
                </a:solidFill>
                <a:effectLst/>
              </a:rPr>
              <a:t>Natural languages (English, </a:t>
            </a:r>
            <a:r>
              <a:rPr lang="en-US" dirty="0">
                <a:solidFill>
                  <a:srgbClr val="000000"/>
                </a:solidFill>
              </a:rPr>
              <a:t>French</a:t>
            </a:r>
            <a:r>
              <a:rPr lang="en-US" b="0" i="0" dirty="0">
                <a:solidFill>
                  <a:srgbClr val="000000"/>
                </a:solidFill>
                <a:effectLst/>
              </a:rPr>
              <a:t>, Mandarin etc.) are different from programming languages. The semantic or the meaning of a statement depends on the context, tone and a lot of other factors. Unlike programming languages, natural languages are ambiguous.</a:t>
            </a:r>
          </a:p>
          <a:p>
            <a:endParaRPr lang="en-US" b="0" i="0" dirty="0">
              <a:solidFill>
                <a:srgbClr val="000000"/>
              </a:solidFill>
              <a:effectLst/>
            </a:endParaRPr>
          </a:p>
          <a:p>
            <a:r>
              <a:rPr lang="en-US" b="0" i="0" dirty="0">
                <a:solidFill>
                  <a:srgbClr val="000000"/>
                </a:solidFill>
                <a:effectLst/>
              </a:rPr>
              <a:t>Text mining deals with helping computers understand the “meaning” of the text. Some of the common text mining applications include sentiment analysis </a:t>
            </a:r>
            <a:r>
              <a:rPr lang="en-US" b="0" i="0" dirty="0" err="1">
                <a:solidFill>
                  <a:srgbClr val="000000"/>
                </a:solidFill>
                <a:effectLst/>
              </a:rPr>
              <a:t>e.g</a:t>
            </a:r>
            <a:r>
              <a:rPr lang="en-US" b="0" i="0" dirty="0">
                <a:solidFill>
                  <a:srgbClr val="000000"/>
                </a:solidFill>
                <a:effectLst/>
              </a:rPr>
              <a:t> if a Tweet about a movie says something positive or not, text classification </a:t>
            </a:r>
            <a:r>
              <a:rPr lang="en-US" b="0" i="0" dirty="0" err="1">
                <a:solidFill>
                  <a:srgbClr val="000000"/>
                </a:solidFill>
                <a:effectLst/>
              </a:rPr>
              <a:t>e.g</a:t>
            </a:r>
            <a:r>
              <a:rPr lang="en-US" b="0" i="0" dirty="0">
                <a:solidFill>
                  <a:srgbClr val="000000"/>
                </a:solidFill>
                <a:effectLst/>
              </a:rPr>
              <a:t> classifying the mails you get as spam or ham etc.</a:t>
            </a:r>
            <a:endParaRPr lang="en-IN" dirty="0"/>
          </a:p>
        </p:txBody>
      </p:sp>
      <p:sp>
        <p:nvSpPr>
          <p:cNvPr id="4" name="Slide Number Placeholder 3">
            <a:extLst>
              <a:ext uri="{FF2B5EF4-FFF2-40B4-BE49-F238E27FC236}">
                <a16:creationId xmlns:a16="http://schemas.microsoft.com/office/drawing/2014/main" id="{B2C11C84-33C8-4E74-B8CB-1FDFB4619E67}"/>
              </a:ext>
            </a:extLst>
          </p:cNvPr>
          <p:cNvSpPr>
            <a:spLocks noGrp="1"/>
          </p:cNvSpPr>
          <p:nvPr>
            <p:ph type="sldNum" sz="quarter" idx="12"/>
          </p:nvPr>
        </p:nvSpPr>
        <p:spPr/>
        <p:txBody>
          <a:bodyPr/>
          <a:lstStyle/>
          <a:p>
            <a:fld id="{A7003EEB-EF6C-48D9-B09B-CE4B15ADF563}" type="slidenum">
              <a:rPr lang="en-US" smtClean="0"/>
              <a:pPr/>
              <a:t>2</a:t>
            </a:fld>
            <a:endParaRPr lang="en-US" dirty="0"/>
          </a:p>
        </p:txBody>
      </p:sp>
    </p:spTree>
    <p:extLst>
      <p:ext uri="{BB962C8B-B14F-4D97-AF65-F5344CB8AC3E}">
        <p14:creationId xmlns:p14="http://schemas.microsoft.com/office/powerpoint/2010/main" val="39640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err="1">
                <a:solidFill>
                  <a:schemeClr val="tx1"/>
                </a:solidFill>
              </a:rPr>
              <a:t>Syuzhet</a:t>
            </a:r>
            <a:r>
              <a:rPr lang="en-US" sz="2000" dirty="0">
                <a:solidFill>
                  <a:schemeClr val="tx1"/>
                </a:solidFill>
              </a:rPr>
              <a:t> is an R package for the extraction of sentiment and sentiment-based plot arcs from text.</a:t>
            </a:r>
          </a:p>
          <a:p>
            <a:endParaRPr lang="en-US" sz="2000" dirty="0">
              <a:solidFill>
                <a:schemeClr val="tx1"/>
              </a:solidFill>
            </a:endParaRPr>
          </a:p>
          <a:p>
            <a:r>
              <a:rPr lang="en-US" sz="2000" dirty="0">
                <a:solidFill>
                  <a:schemeClr val="tx1"/>
                </a:solidFill>
              </a:rPr>
              <a:t>The name “</a:t>
            </a:r>
            <a:r>
              <a:rPr lang="en-US" sz="2000" dirty="0" err="1">
                <a:solidFill>
                  <a:schemeClr val="tx1"/>
                </a:solidFill>
              </a:rPr>
              <a:t>Syuzhet</a:t>
            </a:r>
            <a:r>
              <a:rPr lang="en-US" sz="2000" dirty="0">
                <a:solidFill>
                  <a:schemeClr val="tx1"/>
                </a:solidFill>
              </a:rPr>
              <a:t>” comes from the Russian Formalists Victor </a:t>
            </a:r>
            <a:r>
              <a:rPr lang="en-US" sz="2000" dirty="0" err="1">
                <a:solidFill>
                  <a:schemeClr val="tx1"/>
                </a:solidFill>
              </a:rPr>
              <a:t>Shklovsky</a:t>
            </a:r>
            <a:r>
              <a:rPr lang="en-US" sz="2000" dirty="0">
                <a:solidFill>
                  <a:schemeClr val="tx1"/>
                </a:solidFill>
              </a:rPr>
              <a:t> and Vladimir </a:t>
            </a:r>
            <a:r>
              <a:rPr lang="en-US" sz="2000" dirty="0" err="1">
                <a:solidFill>
                  <a:schemeClr val="tx1"/>
                </a:solidFill>
              </a:rPr>
              <a:t>Propp</a:t>
            </a:r>
            <a:r>
              <a:rPr lang="en-US" sz="2000" dirty="0">
                <a:solidFill>
                  <a:schemeClr val="tx1"/>
                </a:solidFill>
              </a:rPr>
              <a:t> who divided narrative into two components, the “</a:t>
            </a:r>
            <a:r>
              <a:rPr lang="en-US" sz="2000" dirty="0" err="1">
                <a:solidFill>
                  <a:schemeClr val="tx1"/>
                </a:solidFill>
              </a:rPr>
              <a:t>fabula</a:t>
            </a:r>
            <a:r>
              <a:rPr lang="en-US" sz="2000" dirty="0">
                <a:solidFill>
                  <a:schemeClr val="tx1"/>
                </a:solidFill>
              </a:rPr>
              <a:t>” and the “</a:t>
            </a:r>
            <a:r>
              <a:rPr lang="en-US" sz="2000" dirty="0" err="1">
                <a:solidFill>
                  <a:schemeClr val="tx1"/>
                </a:solidFill>
              </a:rPr>
              <a:t>syuzhet</a:t>
            </a:r>
            <a:r>
              <a:rPr lang="en-US" sz="2000" dirty="0">
                <a:solidFill>
                  <a:schemeClr val="tx1"/>
                </a:solidFill>
              </a:rPr>
              <a:t>.” </a:t>
            </a:r>
            <a:r>
              <a:rPr lang="en-US" sz="2000" dirty="0" err="1">
                <a:solidFill>
                  <a:schemeClr val="tx1"/>
                </a:solidFill>
              </a:rPr>
              <a:t>Syuzhet</a:t>
            </a:r>
            <a:r>
              <a:rPr lang="en-US" sz="2000" dirty="0">
                <a:solidFill>
                  <a:schemeClr val="tx1"/>
                </a:solidFill>
              </a:rPr>
              <a:t> refers to the “device” or technique of a narrative whereas </a:t>
            </a:r>
            <a:r>
              <a:rPr lang="en-US" sz="2000" dirty="0" err="1">
                <a:solidFill>
                  <a:schemeClr val="tx1"/>
                </a:solidFill>
              </a:rPr>
              <a:t>fabula</a:t>
            </a:r>
            <a:r>
              <a:rPr lang="en-US" sz="2000" dirty="0">
                <a:solidFill>
                  <a:schemeClr val="tx1"/>
                </a:solidFill>
              </a:rPr>
              <a:t> is the chronological order of events. </a:t>
            </a:r>
            <a:r>
              <a:rPr lang="en-US" sz="2000" dirty="0" err="1">
                <a:solidFill>
                  <a:schemeClr val="tx1"/>
                </a:solidFill>
              </a:rPr>
              <a:t>Syuzhet</a:t>
            </a:r>
            <a:r>
              <a:rPr lang="en-US" sz="2000" dirty="0">
                <a:solidFill>
                  <a:schemeClr val="tx1"/>
                </a:solidFill>
              </a:rPr>
              <a:t>, therefore, is concerned with the manner in which the elements of the story (</a:t>
            </a:r>
            <a:r>
              <a:rPr lang="en-US" sz="2000" dirty="0" err="1">
                <a:solidFill>
                  <a:schemeClr val="tx1"/>
                </a:solidFill>
              </a:rPr>
              <a:t>fabula</a:t>
            </a:r>
            <a:r>
              <a:rPr lang="en-US" sz="2000" dirty="0">
                <a:solidFill>
                  <a:schemeClr val="tx1"/>
                </a:solidFill>
              </a:rPr>
              <a:t>) are organized (</a:t>
            </a:r>
            <a:r>
              <a:rPr lang="en-US" sz="2000" dirty="0" err="1">
                <a:solidFill>
                  <a:schemeClr val="tx1"/>
                </a:solidFill>
              </a:rPr>
              <a:t>syuzhet</a:t>
            </a:r>
            <a:r>
              <a:rPr lang="en-US" sz="2000" dirty="0">
                <a:solidFill>
                  <a:schemeClr val="tx1"/>
                </a:solidFill>
              </a:rPr>
              <a:t>)</a:t>
            </a:r>
          </a:p>
          <a:p>
            <a:endParaRPr lang="en-US" sz="2000" dirty="0">
              <a:solidFill>
                <a:schemeClr val="tx1"/>
              </a:solidFill>
            </a:endParaRPr>
          </a:p>
          <a:p>
            <a:pPr lvl="0"/>
            <a:r>
              <a:rPr lang="en-US" sz="2000" dirty="0">
                <a:solidFill>
                  <a:srgbClr val="000000"/>
                </a:solidFill>
              </a:rPr>
              <a:t>The package is more suitable for analysis of sentiment trajectory across a text document. </a:t>
            </a:r>
          </a:p>
          <a:p>
            <a:pPr marL="0" indent="0">
              <a:buNone/>
            </a:pPr>
            <a:endParaRPr lang="en-US" dirty="0">
              <a:solidFill>
                <a:schemeClr val="tx1"/>
              </a:solidFill>
            </a:endParaRPr>
          </a:p>
        </p:txBody>
      </p:sp>
      <p:sp>
        <p:nvSpPr>
          <p:cNvPr id="5" name="Slide Number Placeholder 4"/>
          <p:cNvSpPr>
            <a:spLocks noGrp="1"/>
          </p:cNvSpPr>
          <p:nvPr>
            <p:ph type="sldNum" sz="quarter" idx="12"/>
          </p:nvPr>
        </p:nvSpPr>
        <p:spPr/>
        <p:txBody>
          <a:bodyPr/>
          <a:lstStyle/>
          <a:p>
            <a:fld id="{A7003EEB-EF6C-48D9-B09B-CE4B15ADF563}" type="slidenum">
              <a:rPr lang="en-US" smtClean="0"/>
              <a:pPr/>
              <a:t>20</a:t>
            </a:fld>
            <a:endParaRPr lang="en-US" dirty="0"/>
          </a:p>
        </p:txBody>
      </p:sp>
      <p:sp>
        <p:nvSpPr>
          <p:cNvPr id="8" name="Rectangle 2"/>
          <p:cNvSpPr txBox="1">
            <a:spLocks noChangeArrowheads="1"/>
          </p:cNvSpPr>
          <p:nvPr/>
        </p:nvSpPr>
        <p:spPr bwMode="auto">
          <a:xfrm>
            <a:off x="1418578" y="188913"/>
            <a:ext cx="6183021"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dirty="0">
                <a:solidFill>
                  <a:srgbClr val="000099"/>
                </a:solidFill>
              </a:rPr>
              <a:t>Sentiment Analysis in R – Using Package "</a:t>
            </a:r>
            <a:r>
              <a:rPr lang="en-US" sz="3200" dirty="0" err="1">
                <a:solidFill>
                  <a:srgbClr val="000099"/>
                </a:solidFill>
              </a:rPr>
              <a:t>syuzhet</a:t>
            </a:r>
            <a:r>
              <a:rPr lang="en-US" sz="3200" dirty="0">
                <a:solidFill>
                  <a:srgbClr val="000099"/>
                </a:solidFill>
              </a:rPr>
              <a:t>"</a:t>
            </a:r>
          </a:p>
        </p:txBody>
      </p:sp>
    </p:spTree>
    <p:extLst>
      <p:ext uri="{BB962C8B-B14F-4D97-AF65-F5344CB8AC3E}">
        <p14:creationId xmlns:p14="http://schemas.microsoft.com/office/powerpoint/2010/main" val="859016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err="1">
                <a:solidFill>
                  <a:schemeClr val="tx1"/>
                </a:solidFill>
              </a:rPr>
              <a:t>Syuzhet</a:t>
            </a:r>
            <a:r>
              <a:rPr lang="en-US" sz="2000" dirty="0">
                <a:solidFill>
                  <a:schemeClr val="tx1"/>
                </a:solidFill>
              </a:rPr>
              <a:t> incorporates four sentiment lexicons:</a:t>
            </a:r>
          </a:p>
          <a:p>
            <a:pPr lvl="1"/>
            <a:r>
              <a:rPr lang="en-US" sz="2000" dirty="0">
                <a:solidFill>
                  <a:schemeClr val="tx1"/>
                </a:solidFill>
              </a:rPr>
              <a:t>“</a:t>
            </a:r>
            <a:r>
              <a:rPr lang="en-US" sz="2000" dirty="0" err="1">
                <a:solidFill>
                  <a:schemeClr val="tx1"/>
                </a:solidFill>
              </a:rPr>
              <a:t>syuzhet</a:t>
            </a:r>
            <a:r>
              <a:rPr lang="en-US" sz="2000" dirty="0">
                <a:solidFill>
                  <a:schemeClr val="tx1"/>
                </a:solidFill>
              </a:rPr>
              <a:t>” (Default) : Developed in the Nebraska Literary Lab under the direction of Matthew L. Jockers</a:t>
            </a:r>
          </a:p>
          <a:p>
            <a:pPr lvl="1"/>
            <a:r>
              <a:rPr lang="en-US" sz="2000" dirty="0">
                <a:solidFill>
                  <a:schemeClr val="tx1"/>
                </a:solidFill>
              </a:rPr>
              <a:t>“afinn” : Developed by Finn Arup Nielsen as the AFINN WORD DATABASE</a:t>
            </a:r>
          </a:p>
          <a:p>
            <a:pPr lvl="1"/>
            <a:r>
              <a:rPr lang="en-US" sz="2000" dirty="0">
                <a:solidFill>
                  <a:schemeClr val="tx1"/>
                </a:solidFill>
              </a:rPr>
              <a:t>“</a:t>
            </a:r>
            <a:r>
              <a:rPr lang="en-US" sz="2000" dirty="0" err="1">
                <a:solidFill>
                  <a:schemeClr val="tx1"/>
                </a:solidFill>
              </a:rPr>
              <a:t>bing</a:t>
            </a:r>
            <a:r>
              <a:rPr lang="en-US" sz="2000" dirty="0">
                <a:solidFill>
                  <a:schemeClr val="tx1"/>
                </a:solidFill>
              </a:rPr>
              <a:t>” : Developed by Minqing Hu and Bing Liu as the OPINION LEXICON </a:t>
            </a:r>
          </a:p>
          <a:p>
            <a:pPr lvl="1"/>
            <a:r>
              <a:rPr lang="en-US" sz="2000" dirty="0">
                <a:solidFill>
                  <a:schemeClr val="tx1"/>
                </a:solidFill>
              </a:rPr>
              <a:t>“</a:t>
            </a:r>
            <a:r>
              <a:rPr lang="en-US" sz="2000" dirty="0" err="1">
                <a:solidFill>
                  <a:schemeClr val="tx1"/>
                </a:solidFill>
              </a:rPr>
              <a:t>nrc</a:t>
            </a:r>
            <a:r>
              <a:rPr lang="en-US" sz="2000" dirty="0">
                <a:solidFill>
                  <a:schemeClr val="tx1"/>
                </a:solidFill>
              </a:rPr>
              <a:t>” : Developed by Mohammad, Saif M. and Turney, Peter D. as the NRC EMOTION LEXICON.</a:t>
            </a:r>
          </a:p>
          <a:p>
            <a:pPr lvl="0"/>
            <a:r>
              <a:rPr lang="en-US" sz="2000" b="0" i="0" dirty="0">
                <a:solidFill>
                  <a:srgbClr val="0D0D0D"/>
                </a:solidFill>
                <a:effectLst/>
                <a:highlight>
                  <a:srgbClr val="FFFFFF"/>
                </a:highlight>
              </a:rPr>
              <a:t>These lexicons contain words tagged with sentiment values, which are typically positive, negative, or neutral.</a:t>
            </a:r>
            <a:endParaRPr lang="en-US" sz="2000" dirty="0">
              <a:solidFill>
                <a:srgbClr val="000099"/>
              </a:solidFill>
            </a:endParaRPr>
          </a:p>
          <a:p>
            <a:r>
              <a:rPr lang="en-US" sz="2000" dirty="0" err="1">
                <a:solidFill>
                  <a:srgbClr val="000099"/>
                </a:solidFill>
              </a:rPr>
              <a:t>get_nrc_sentiment</a:t>
            </a:r>
            <a:r>
              <a:rPr lang="en-US" sz="2000" dirty="0">
                <a:solidFill>
                  <a:srgbClr val="000099"/>
                </a:solidFill>
              </a:rPr>
              <a:t>()</a:t>
            </a:r>
            <a:r>
              <a:rPr lang="en-US" sz="2000" dirty="0">
                <a:solidFill>
                  <a:srgbClr val="000000"/>
                </a:solidFill>
              </a:rPr>
              <a:t> is a useful function for analysing sentences in terms of emotions and sentiments. </a:t>
            </a:r>
            <a:r>
              <a:rPr lang="en-US" sz="2000" b="1" i="0" dirty="0">
                <a:solidFill>
                  <a:srgbClr val="0D0D0D"/>
                </a:solidFill>
                <a:effectLst/>
                <a:highlight>
                  <a:srgbClr val="FFFFFF"/>
                </a:highlight>
              </a:rPr>
              <a:t>NRC Emotion Lexicon</a:t>
            </a:r>
            <a:r>
              <a:rPr lang="en-US" sz="2000" b="0" i="0" dirty="0">
                <a:solidFill>
                  <a:srgbClr val="0D0D0D"/>
                </a:solidFill>
                <a:effectLst/>
                <a:highlight>
                  <a:srgbClr val="FFFFFF"/>
                </a:highlight>
              </a:rPr>
              <a:t>: Tags words with various emotions and sentiment categories.</a:t>
            </a:r>
          </a:p>
          <a:p>
            <a:pPr lvl="0"/>
            <a:endParaRPr lang="en-US" sz="2000" dirty="0">
              <a:solidFill>
                <a:schemeClr val="tx1"/>
              </a:solidFill>
            </a:endParaRPr>
          </a:p>
          <a:p>
            <a:endParaRPr lang="en-US" dirty="0">
              <a:solidFill>
                <a:schemeClr val="tx1"/>
              </a:solidFill>
            </a:endParaRPr>
          </a:p>
        </p:txBody>
      </p:sp>
      <p:sp>
        <p:nvSpPr>
          <p:cNvPr id="5" name="Slide Number Placeholder 4"/>
          <p:cNvSpPr>
            <a:spLocks noGrp="1"/>
          </p:cNvSpPr>
          <p:nvPr>
            <p:ph type="sldNum" sz="quarter" idx="12"/>
          </p:nvPr>
        </p:nvSpPr>
        <p:spPr/>
        <p:txBody>
          <a:bodyPr/>
          <a:lstStyle/>
          <a:p>
            <a:fld id="{A7003EEB-EF6C-48D9-B09B-CE4B15ADF563}" type="slidenum">
              <a:rPr lang="en-US" smtClean="0"/>
              <a:pPr/>
              <a:t>21</a:t>
            </a:fld>
            <a:endParaRPr lang="en-US" dirty="0"/>
          </a:p>
        </p:txBody>
      </p:sp>
      <p:sp>
        <p:nvSpPr>
          <p:cNvPr id="8" name="Rectangle 2"/>
          <p:cNvSpPr txBox="1">
            <a:spLocks noChangeArrowheads="1"/>
          </p:cNvSpPr>
          <p:nvPr/>
        </p:nvSpPr>
        <p:spPr bwMode="auto">
          <a:xfrm>
            <a:off x="1418578" y="188913"/>
            <a:ext cx="6183021"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dirty="0">
                <a:solidFill>
                  <a:srgbClr val="000099"/>
                </a:solidFill>
              </a:rPr>
              <a:t>Sentiment Analysis in R – Using Package "</a:t>
            </a:r>
            <a:r>
              <a:rPr lang="en-US" sz="3200" dirty="0" err="1">
                <a:solidFill>
                  <a:srgbClr val="000099"/>
                </a:solidFill>
              </a:rPr>
              <a:t>syuzhet</a:t>
            </a:r>
            <a:r>
              <a:rPr lang="en-US" sz="3200" dirty="0">
                <a:solidFill>
                  <a:srgbClr val="000099"/>
                </a:solidFill>
              </a:rPr>
              <a:t>"...</a:t>
            </a:r>
          </a:p>
        </p:txBody>
      </p:sp>
    </p:spTree>
    <p:extLst>
      <p:ext uri="{BB962C8B-B14F-4D97-AF65-F5344CB8AC3E}">
        <p14:creationId xmlns:p14="http://schemas.microsoft.com/office/powerpoint/2010/main" val="1800535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851F-13DF-7B95-B99B-05C6102446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09FBB1-1B84-BF77-E884-A61E05F38B7B}"/>
              </a:ext>
            </a:extLst>
          </p:cNvPr>
          <p:cNvSpPr>
            <a:spLocks noGrp="1"/>
          </p:cNvSpPr>
          <p:nvPr>
            <p:ph idx="1"/>
          </p:nvPr>
        </p:nvSpPr>
        <p:spPr/>
        <p:txBody>
          <a:bodyPr/>
          <a:lstStyle/>
          <a:p>
            <a:pPr>
              <a:lnSpc>
                <a:spcPct val="200000"/>
              </a:lnSpc>
            </a:pPr>
            <a:r>
              <a:rPr lang="en-IN" sz="2000" kern="100" dirty="0" err="1">
                <a:effectLst/>
                <a:ea typeface="Calibri" panose="020F0502020204030204" pitchFamily="34" charset="0"/>
                <a:cs typeface="Times New Roman" panose="02020603050405020304" pitchFamily="18" charset="0"/>
              </a:rPr>
              <a:t>get_nrc_sentiment</a:t>
            </a:r>
            <a:r>
              <a:rPr lang="en-IN" sz="2000" kern="100" dirty="0">
                <a:effectLst/>
                <a:ea typeface="Calibri" panose="020F0502020204030204" pitchFamily="34" charset="0"/>
                <a:cs typeface="Times New Roman" panose="02020603050405020304" pitchFamily="18" charset="0"/>
              </a:rPr>
              <a:t> is a function from the </a:t>
            </a:r>
            <a:r>
              <a:rPr lang="en-IN" sz="2000" kern="100" dirty="0" err="1">
                <a:effectLst/>
                <a:ea typeface="Calibri" panose="020F0502020204030204" pitchFamily="34" charset="0"/>
                <a:cs typeface="Times New Roman" panose="02020603050405020304" pitchFamily="18" charset="0"/>
              </a:rPr>
              <a:t>syuzhet</a:t>
            </a:r>
            <a:r>
              <a:rPr lang="en-IN" sz="2000" kern="100" dirty="0">
                <a:effectLst/>
                <a:ea typeface="Calibri" panose="020F0502020204030204" pitchFamily="34" charset="0"/>
                <a:cs typeface="Times New Roman" panose="02020603050405020304" pitchFamily="18" charset="0"/>
              </a:rPr>
              <a:t> package in R, which is used to perform sentiment analysis using the NRC Emotion Lexicon. This lexicon assigns words to various emotions (anger, anticipation, disgust, fear, joy, sadness, surprise, trust) and sentiment categories (positive, negative).</a:t>
            </a:r>
          </a:p>
          <a:p>
            <a:pPr marL="0" indent="0">
              <a:buNone/>
            </a:pPr>
            <a:endParaRPr lang="en-IN" dirty="0"/>
          </a:p>
        </p:txBody>
      </p:sp>
      <p:sp>
        <p:nvSpPr>
          <p:cNvPr id="4" name="Slide Number Placeholder 3">
            <a:extLst>
              <a:ext uri="{FF2B5EF4-FFF2-40B4-BE49-F238E27FC236}">
                <a16:creationId xmlns:a16="http://schemas.microsoft.com/office/drawing/2014/main" id="{4146979F-A9F8-EA04-91CC-B8D9EF1FD555}"/>
              </a:ext>
            </a:extLst>
          </p:cNvPr>
          <p:cNvSpPr>
            <a:spLocks noGrp="1"/>
          </p:cNvSpPr>
          <p:nvPr>
            <p:ph type="sldNum" sz="quarter" idx="12"/>
          </p:nvPr>
        </p:nvSpPr>
        <p:spPr/>
        <p:txBody>
          <a:bodyPr/>
          <a:lstStyle/>
          <a:p>
            <a:fld id="{1BFA5DD6-3EA0-4713-8BAE-A61681FAE970}" type="slidenum">
              <a:rPr lang="en-US" smtClean="0"/>
              <a:pPr/>
              <a:t>22</a:t>
            </a:fld>
            <a:endParaRPr lang="en-US"/>
          </a:p>
        </p:txBody>
      </p:sp>
    </p:spTree>
    <p:extLst>
      <p:ext uri="{BB962C8B-B14F-4D97-AF65-F5344CB8AC3E}">
        <p14:creationId xmlns:p14="http://schemas.microsoft.com/office/powerpoint/2010/main" val="3045619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228600" y="1478639"/>
            <a:ext cx="8763000" cy="5272323"/>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lang="en-IN" sz="1800" i="1" dirty="0">
                <a:solidFill>
                  <a:srgbClr val="000099"/>
                </a:solidFill>
                <a:cs typeface="Times New Roman" pitchFamily="18" charset="0"/>
              </a:rPr>
              <a:t># Display emotions and sentiment scores for each document</a:t>
            </a:r>
          </a:p>
          <a:p>
            <a:pPr>
              <a:buNone/>
            </a:pPr>
            <a:r>
              <a:rPr lang="en-IN" sz="1800" dirty="0">
                <a:solidFill>
                  <a:srgbClr val="000099"/>
                </a:solidFill>
                <a:cs typeface="Times New Roman" pitchFamily="18" charset="0"/>
              </a:rPr>
              <a:t>library(</a:t>
            </a:r>
            <a:r>
              <a:rPr lang="en-IN" sz="1800" dirty="0" err="1">
                <a:solidFill>
                  <a:srgbClr val="000099"/>
                </a:solidFill>
                <a:cs typeface="Times New Roman" pitchFamily="18" charset="0"/>
              </a:rPr>
              <a:t>syuzhet</a:t>
            </a:r>
            <a:r>
              <a:rPr lang="en-IN" sz="1800" dirty="0">
                <a:solidFill>
                  <a:srgbClr val="000099"/>
                </a:solidFill>
                <a:cs typeface="Times New Roman" pitchFamily="18" charset="0"/>
              </a:rPr>
              <a:t>)</a:t>
            </a:r>
          </a:p>
          <a:p>
            <a:pPr>
              <a:buNone/>
            </a:pPr>
            <a:r>
              <a:rPr lang="en-IN" sz="1800" dirty="0" err="1">
                <a:solidFill>
                  <a:srgbClr val="000099"/>
                </a:solidFill>
                <a:cs typeface="Times New Roman" pitchFamily="18" charset="0"/>
              </a:rPr>
              <a:t>nrcsentiment</a:t>
            </a:r>
            <a:r>
              <a:rPr lang="en-IN" sz="1800" dirty="0">
                <a:solidFill>
                  <a:srgbClr val="000099"/>
                </a:solidFill>
                <a:cs typeface="Times New Roman" pitchFamily="18" charset="0"/>
              </a:rPr>
              <a:t> &lt;- </a:t>
            </a:r>
            <a:r>
              <a:rPr lang="en-IN" sz="1800" dirty="0" err="1">
                <a:solidFill>
                  <a:srgbClr val="000099"/>
                </a:solidFill>
                <a:cs typeface="Times New Roman" pitchFamily="18" charset="0"/>
              </a:rPr>
              <a:t>get_nrc_sentiment</a:t>
            </a:r>
            <a:r>
              <a:rPr lang="en-IN" sz="1800" dirty="0">
                <a:solidFill>
                  <a:srgbClr val="000099"/>
                </a:solidFill>
                <a:cs typeface="Times New Roman" pitchFamily="18" charset="0"/>
              </a:rPr>
              <a:t>(data) </a:t>
            </a:r>
          </a:p>
          <a:p>
            <a:pPr>
              <a:buNone/>
            </a:pPr>
            <a:r>
              <a:rPr lang="en-US" sz="1800" dirty="0">
                <a:solidFill>
                  <a:srgbClr val="000099"/>
                </a:solidFill>
                <a:cs typeface="Times New Roman" pitchFamily="18" charset="0"/>
              </a:rPr>
              <a:t>head(</a:t>
            </a:r>
            <a:r>
              <a:rPr lang="en-US" sz="1800" dirty="0" err="1">
                <a:solidFill>
                  <a:srgbClr val="000099"/>
                </a:solidFill>
                <a:cs typeface="Times New Roman" pitchFamily="18" charset="0"/>
              </a:rPr>
              <a:t>nrcsentiment</a:t>
            </a:r>
            <a:r>
              <a:rPr lang="en-US" sz="1800" dirty="0">
                <a:solidFill>
                  <a:srgbClr val="000099"/>
                </a:solidFill>
                <a:cs typeface="Times New Roman" pitchFamily="18" charset="0"/>
              </a:rPr>
              <a:t>)</a:t>
            </a:r>
          </a:p>
          <a:p>
            <a:pPr>
              <a:buNone/>
            </a:pPr>
            <a:endParaRPr lang="en-US" sz="1800" dirty="0">
              <a:solidFill>
                <a:schemeClr val="tx1"/>
              </a:solidFill>
              <a:cs typeface="Times New Roman" pitchFamily="18" charset="0"/>
            </a:endParaRPr>
          </a:p>
          <a:p>
            <a:pPr>
              <a:buNone/>
            </a:pPr>
            <a:r>
              <a:rPr lang="en-US" sz="1800" dirty="0">
                <a:solidFill>
                  <a:schemeClr val="tx1"/>
                </a:solidFill>
                <a:cs typeface="Times New Roman" pitchFamily="18" charset="0"/>
              </a:rPr>
              <a:t>   anger anticipation disgust fear joy sadness surprise trust negative positive</a:t>
            </a:r>
          </a:p>
          <a:p>
            <a:pPr>
              <a:buNone/>
            </a:pPr>
            <a:r>
              <a:rPr lang="en-US" sz="1800" dirty="0">
                <a:solidFill>
                  <a:schemeClr val="tx1"/>
                </a:solidFill>
                <a:cs typeface="Times New Roman" pitchFamily="18" charset="0"/>
              </a:rPr>
              <a:t>1     1            0                   0        0     0       0              0          0         1            0</a:t>
            </a:r>
          </a:p>
          <a:p>
            <a:pPr>
              <a:buNone/>
            </a:pPr>
            <a:r>
              <a:rPr lang="en-US" sz="1800" dirty="0">
                <a:solidFill>
                  <a:schemeClr val="tx1"/>
                </a:solidFill>
                <a:cs typeface="Times New Roman" pitchFamily="18" charset="0"/>
              </a:rPr>
              <a:t>2     0            1                   0        0     1       0              1           1        0            1</a:t>
            </a:r>
          </a:p>
          <a:p>
            <a:pPr>
              <a:buNone/>
            </a:pPr>
            <a:r>
              <a:rPr lang="en-US" sz="1800" dirty="0">
                <a:solidFill>
                  <a:schemeClr val="tx1"/>
                </a:solidFill>
                <a:cs typeface="Times New Roman" pitchFamily="18" charset="0"/>
              </a:rPr>
              <a:t>3     0            0                   0        0     0       0              0           0        0            0</a:t>
            </a:r>
          </a:p>
          <a:p>
            <a:pPr>
              <a:buNone/>
            </a:pPr>
            <a:r>
              <a:rPr lang="en-US" sz="1800" dirty="0">
                <a:solidFill>
                  <a:schemeClr val="tx1"/>
                </a:solidFill>
                <a:cs typeface="Times New Roman" pitchFamily="18" charset="0"/>
              </a:rPr>
              <a:t>4     0            0                   0        0     0       0              0           0        0            0</a:t>
            </a:r>
          </a:p>
          <a:p>
            <a:pPr>
              <a:buNone/>
            </a:pPr>
            <a:r>
              <a:rPr lang="en-US" sz="1800" dirty="0">
                <a:solidFill>
                  <a:schemeClr val="tx1"/>
                </a:solidFill>
                <a:cs typeface="Times New Roman" pitchFamily="18" charset="0"/>
              </a:rPr>
              <a:t>5     0            0                   0        0     0       0              0           0        1            0</a:t>
            </a:r>
          </a:p>
          <a:p>
            <a:pPr>
              <a:buNone/>
            </a:pPr>
            <a:r>
              <a:rPr lang="en-US" sz="1800" dirty="0">
                <a:solidFill>
                  <a:schemeClr val="tx1"/>
                </a:solidFill>
                <a:cs typeface="Times New Roman" pitchFamily="18" charset="0"/>
              </a:rPr>
              <a:t>6     0            0                   0        0     0       0             0            0        0            0</a:t>
            </a:r>
            <a:endParaRPr lang="en-US" sz="1800" b="1" dirty="0">
              <a:solidFill>
                <a:schemeClr val="accent2">
                  <a:lumMod val="60000"/>
                  <a:lumOff val="40000"/>
                </a:schemeClr>
              </a:solidFill>
              <a:cs typeface="Times New Roman" pitchFamily="18" charset="0"/>
            </a:endParaRPr>
          </a:p>
          <a:p>
            <a:pPr marL="0" indent="0">
              <a:buNone/>
            </a:pPr>
            <a:endParaRPr lang="en-IN" sz="2800" dirty="0">
              <a:ea typeface="宋体" pitchFamily="2" charset="-122"/>
            </a:endParaRPr>
          </a:p>
        </p:txBody>
      </p:sp>
      <p:cxnSp>
        <p:nvCxnSpPr>
          <p:cNvPr id="7" name="Straight Connector 6"/>
          <p:cNvCxnSpPr/>
          <p:nvPr/>
        </p:nvCxnSpPr>
        <p:spPr>
          <a:xfrm>
            <a:off x="228600" y="2895600"/>
            <a:ext cx="876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2"/>
          <p:cNvSpPr>
            <a:spLocks noGrp="1" noChangeArrowheads="1"/>
          </p:cNvSpPr>
          <p:nvPr>
            <p:ph type="title"/>
          </p:nvPr>
        </p:nvSpPr>
        <p:spPr>
          <a:xfrm>
            <a:off x="1418578" y="188913"/>
            <a:ext cx="6183021" cy="981075"/>
          </a:xfrm>
        </p:spPr>
        <p:txBody>
          <a:bodyPr>
            <a:normAutofit fontScale="90000"/>
          </a:bodyPr>
          <a:lstStyle/>
          <a:p>
            <a:r>
              <a:rPr lang="en-US" sz="3200" dirty="0">
                <a:solidFill>
                  <a:srgbClr val="000099"/>
                </a:solidFill>
              </a:rPr>
              <a:t>Sentiment Analysis in R – Using Package "</a:t>
            </a:r>
            <a:r>
              <a:rPr lang="en-US" sz="3200" dirty="0" err="1">
                <a:solidFill>
                  <a:srgbClr val="000099"/>
                </a:solidFill>
              </a:rPr>
              <a:t>syuzhet</a:t>
            </a:r>
            <a:r>
              <a:rPr lang="en-US" sz="3200" dirty="0">
                <a:solidFill>
                  <a:srgbClr val="000099"/>
                </a:solidFill>
              </a:rPr>
              <a:t>"...</a:t>
            </a:r>
          </a:p>
        </p:txBody>
      </p:sp>
      <p:sp>
        <p:nvSpPr>
          <p:cNvPr id="5" name="Slide Number Placeholder 4"/>
          <p:cNvSpPr>
            <a:spLocks noGrp="1"/>
          </p:cNvSpPr>
          <p:nvPr>
            <p:ph type="sldNum" sz="quarter" idx="12"/>
          </p:nvPr>
        </p:nvSpPr>
        <p:spPr/>
        <p:txBody>
          <a:bodyPr/>
          <a:lstStyle/>
          <a:p>
            <a:fld id="{A7003EEB-EF6C-48D9-B09B-CE4B15ADF563}" type="slidenum">
              <a:rPr lang="en-US" smtClean="0"/>
              <a:pPr/>
              <a:t>23</a:t>
            </a:fld>
            <a:endParaRPr lang="en-US" dirty="0"/>
          </a:p>
        </p:txBody>
      </p:sp>
    </p:spTree>
    <p:extLst>
      <p:ext uri="{BB962C8B-B14F-4D97-AF65-F5344CB8AC3E}">
        <p14:creationId xmlns:p14="http://schemas.microsoft.com/office/powerpoint/2010/main" val="3257173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2BCCDA-DC88-3E83-BC11-3541CFF50D61}"/>
              </a:ext>
            </a:extLst>
          </p:cNvPr>
          <p:cNvSpPr>
            <a:spLocks noGrp="1"/>
          </p:cNvSpPr>
          <p:nvPr>
            <p:ph type="sldNum" sz="quarter" idx="12"/>
          </p:nvPr>
        </p:nvSpPr>
        <p:spPr/>
        <p:txBody>
          <a:bodyPr/>
          <a:lstStyle/>
          <a:p>
            <a:fld id="{1BFA5DD6-3EA0-4713-8BAE-A61681FAE970}" type="slidenum">
              <a:rPr lang="en-US" smtClean="0"/>
              <a:pPr/>
              <a:t>24</a:t>
            </a:fld>
            <a:endParaRPr lang="en-US"/>
          </a:p>
        </p:txBody>
      </p:sp>
      <p:sp>
        <p:nvSpPr>
          <p:cNvPr id="5" name="TextBox 4">
            <a:extLst>
              <a:ext uri="{FF2B5EF4-FFF2-40B4-BE49-F238E27FC236}">
                <a16:creationId xmlns:a16="http://schemas.microsoft.com/office/drawing/2014/main" id="{04276A40-36F7-81B3-5617-680132F058C0}"/>
              </a:ext>
            </a:extLst>
          </p:cNvPr>
          <p:cNvSpPr txBox="1"/>
          <p:nvPr/>
        </p:nvSpPr>
        <p:spPr>
          <a:xfrm>
            <a:off x="762000" y="685800"/>
            <a:ext cx="7315200" cy="5244513"/>
          </a:xfrm>
          <a:prstGeom prst="rect">
            <a:avLst/>
          </a:prstGeom>
          <a:noFill/>
        </p:spPr>
        <p:txBody>
          <a:bodyPr wrap="square" rtlCol="0">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After obtaining the sentiment scores using the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get_nrc_sentiment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function, there are several actions you can take to further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and utilize the sentiment information.</a:t>
            </a:r>
          </a:p>
          <a:p>
            <a:pPr>
              <a:lnSpc>
                <a:spcPct val="107000"/>
              </a:lnSpc>
              <a:spcAft>
                <a:spcPts val="800"/>
              </a:spcAf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Summary Statistics and Aggregation</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Compute summary statistics to get an overall sense of the sentiment in your dataset. This could include:</a:t>
            </a:r>
          </a:p>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Average sentiment scores</a:t>
            </a:r>
          </a:p>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Distribution of sentiment categories</a:t>
            </a:r>
          </a:p>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Proportion of positive vs. negative sentiment</a:t>
            </a:r>
          </a:p>
          <a:p>
            <a:pPr>
              <a:lnSpc>
                <a:spcPct val="107000"/>
              </a:lnSpc>
              <a:spcAft>
                <a:spcPts val="800"/>
              </a:spcAft>
            </a:pPr>
            <a:endParaRPr lang="en-IN" sz="2000" b="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27110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BA709D-BB8F-F4BB-9543-6E3504BF4784}"/>
              </a:ext>
            </a:extLst>
          </p:cNvPr>
          <p:cNvSpPr>
            <a:spLocks noGrp="1"/>
          </p:cNvSpPr>
          <p:nvPr>
            <p:ph type="sldNum" sz="quarter" idx="12"/>
          </p:nvPr>
        </p:nvSpPr>
        <p:spPr/>
        <p:txBody>
          <a:bodyPr/>
          <a:lstStyle/>
          <a:p>
            <a:fld id="{1BFA5DD6-3EA0-4713-8BAE-A61681FAE970}" type="slidenum">
              <a:rPr lang="en-US" smtClean="0"/>
              <a:pPr/>
              <a:t>25</a:t>
            </a:fld>
            <a:endParaRPr lang="en-US"/>
          </a:p>
        </p:txBody>
      </p:sp>
      <p:sp>
        <p:nvSpPr>
          <p:cNvPr id="3" name="TextBox 2">
            <a:extLst>
              <a:ext uri="{FF2B5EF4-FFF2-40B4-BE49-F238E27FC236}">
                <a16:creationId xmlns:a16="http://schemas.microsoft.com/office/drawing/2014/main" id="{0859D534-6C05-98E2-9241-8F80CF92E472}"/>
              </a:ext>
            </a:extLst>
          </p:cNvPr>
          <p:cNvSpPr txBox="1"/>
          <p:nvPr/>
        </p:nvSpPr>
        <p:spPr>
          <a:xfrm>
            <a:off x="838200" y="762000"/>
            <a:ext cx="7848600" cy="5355312"/>
          </a:xfrm>
          <a:prstGeom prst="rect">
            <a:avLst/>
          </a:prstGeom>
          <a:noFill/>
        </p:spPr>
        <p:txBody>
          <a:bodyPr wrap="square" rtlCol="0">
            <a:spAutoFit/>
          </a:bodyPr>
          <a:lstStyle/>
          <a:p>
            <a:r>
              <a:rPr lang="en-US" dirty="0"/>
              <a:t>Remark:</a:t>
            </a:r>
          </a:p>
          <a:p>
            <a:endParaRPr lang="en-US" dirty="0"/>
          </a:p>
          <a:p>
            <a:r>
              <a:rPr lang="en-US" dirty="0">
                <a:solidFill>
                  <a:srgbClr val="0D0D0D"/>
                </a:solidFill>
                <a:highlight>
                  <a:srgbClr val="FFFFFF"/>
                </a:highlight>
                <a:latin typeface="ui-sans-serif"/>
              </a:rPr>
              <a:t>T</a:t>
            </a:r>
            <a:r>
              <a:rPr lang="en-US" b="0" i="0" dirty="0">
                <a:solidFill>
                  <a:srgbClr val="0D0D0D"/>
                </a:solidFill>
                <a:effectLst/>
                <a:highlight>
                  <a:srgbClr val="FFFFFF"/>
                </a:highlight>
                <a:latin typeface="ui-sans-serif"/>
              </a:rPr>
              <a:t>ext mining can be applied to any language, although the complexity and effectiveness of the process may vary depending on the language and the available tools and resources.</a:t>
            </a:r>
          </a:p>
          <a:p>
            <a:endParaRPr lang="en-US" dirty="0">
              <a:solidFill>
                <a:srgbClr val="0D0D0D"/>
              </a:solidFill>
              <a:highlight>
                <a:srgbClr val="FFFFFF"/>
              </a:highlight>
              <a:latin typeface="ui-sans-serif"/>
            </a:endParaRPr>
          </a:p>
          <a:p>
            <a:pPr algn="l"/>
            <a:r>
              <a:rPr lang="en-IN" b="0" i="0" dirty="0">
                <a:solidFill>
                  <a:srgbClr val="0D0D0D"/>
                </a:solidFill>
                <a:effectLst/>
                <a:highlight>
                  <a:srgbClr val="FFFFFF"/>
                </a:highlight>
                <a:latin typeface="ui-sans-serif"/>
              </a:rPr>
              <a:t>Many text mining libraries and tools support multiple languages. Here are some popular ones:</a:t>
            </a:r>
          </a:p>
          <a:p>
            <a:pPr algn="l"/>
            <a:endParaRPr lang="en-IN" b="0" i="0" dirty="0">
              <a:solidFill>
                <a:srgbClr val="0D0D0D"/>
              </a:solidFill>
              <a:effectLst/>
              <a:highlight>
                <a:srgbClr val="FFFFFF"/>
              </a:highlight>
              <a:latin typeface="ui-sans-serif"/>
            </a:endParaRPr>
          </a:p>
          <a:p>
            <a:pPr algn="l">
              <a:buFont typeface="Arial" panose="020B0604020202020204" pitchFamily="34" charset="0"/>
              <a:buChar char="•"/>
            </a:pPr>
            <a:r>
              <a:rPr lang="en-IN" b="1" i="0" dirty="0">
                <a:solidFill>
                  <a:srgbClr val="0D0D0D"/>
                </a:solidFill>
                <a:effectLst/>
                <a:highlight>
                  <a:srgbClr val="FFFFFF"/>
                </a:highlight>
                <a:latin typeface="ui-sans-serif"/>
              </a:rPr>
              <a:t>NLTK (Python)</a:t>
            </a:r>
            <a:r>
              <a:rPr lang="en-IN" b="0" i="0" dirty="0">
                <a:solidFill>
                  <a:srgbClr val="0D0D0D"/>
                </a:solidFill>
                <a:effectLst/>
                <a:highlight>
                  <a:srgbClr val="FFFFFF"/>
                </a:highlight>
                <a:latin typeface="ui-sans-serif"/>
              </a:rPr>
              <a:t>: Offers support for multiple languages, including tokenization, stop words, and stemming.</a:t>
            </a:r>
          </a:p>
          <a:p>
            <a:pPr algn="l">
              <a:buFont typeface="Arial" panose="020B0604020202020204" pitchFamily="34" charset="0"/>
              <a:buChar char="•"/>
            </a:pPr>
            <a:r>
              <a:rPr lang="en-IN" b="1" i="0" dirty="0" err="1">
                <a:solidFill>
                  <a:srgbClr val="0D0D0D"/>
                </a:solidFill>
                <a:effectLst/>
                <a:highlight>
                  <a:srgbClr val="FFFFFF"/>
                </a:highlight>
                <a:latin typeface="ui-sans-serif"/>
              </a:rPr>
              <a:t>SpaCy</a:t>
            </a:r>
            <a:r>
              <a:rPr lang="en-IN" b="1" i="0" dirty="0">
                <a:solidFill>
                  <a:srgbClr val="0D0D0D"/>
                </a:solidFill>
                <a:effectLst/>
                <a:highlight>
                  <a:srgbClr val="FFFFFF"/>
                </a:highlight>
                <a:latin typeface="ui-sans-serif"/>
              </a:rPr>
              <a:t> (Python)</a:t>
            </a:r>
            <a:r>
              <a:rPr lang="en-IN" b="0" i="0" dirty="0">
                <a:solidFill>
                  <a:srgbClr val="0D0D0D"/>
                </a:solidFill>
                <a:effectLst/>
                <a:highlight>
                  <a:srgbClr val="FFFFFF"/>
                </a:highlight>
                <a:latin typeface="ui-sans-serif"/>
              </a:rPr>
              <a:t>: Provides language models for various languages, including tokenization, POS tagging, named entity recognition (NER), etc.</a:t>
            </a:r>
          </a:p>
          <a:p>
            <a:pPr algn="l">
              <a:buFont typeface="Arial" panose="020B0604020202020204" pitchFamily="34" charset="0"/>
              <a:buChar char="•"/>
            </a:pPr>
            <a:r>
              <a:rPr lang="en-IN" b="1" i="0" dirty="0" err="1">
                <a:solidFill>
                  <a:srgbClr val="0D0D0D"/>
                </a:solidFill>
                <a:effectLst/>
                <a:highlight>
                  <a:srgbClr val="FFFFFF"/>
                </a:highlight>
                <a:latin typeface="ui-sans-serif"/>
              </a:rPr>
              <a:t>TextBlob</a:t>
            </a:r>
            <a:r>
              <a:rPr lang="en-IN" b="1" i="0" dirty="0">
                <a:solidFill>
                  <a:srgbClr val="0D0D0D"/>
                </a:solidFill>
                <a:effectLst/>
                <a:highlight>
                  <a:srgbClr val="FFFFFF"/>
                </a:highlight>
                <a:latin typeface="ui-sans-serif"/>
              </a:rPr>
              <a:t> (Python)</a:t>
            </a:r>
            <a:r>
              <a:rPr lang="en-IN" b="0" i="0" dirty="0">
                <a:solidFill>
                  <a:srgbClr val="0D0D0D"/>
                </a:solidFill>
                <a:effectLst/>
                <a:highlight>
                  <a:srgbClr val="FFFFFF"/>
                </a:highlight>
                <a:latin typeface="ui-sans-serif"/>
              </a:rPr>
              <a:t>: Supports basic text processing tasks for several languages.</a:t>
            </a:r>
          </a:p>
          <a:p>
            <a:pPr algn="l">
              <a:buFont typeface="Arial" panose="020B0604020202020204" pitchFamily="34" charset="0"/>
              <a:buChar char="•"/>
            </a:pPr>
            <a:r>
              <a:rPr lang="en-IN" b="1" i="0" dirty="0" err="1">
                <a:solidFill>
                  <a:srgbClr val="0D0D0D"/>
                </a:solidFill>
                <a:effectLst/>
                <a:highlight>
                  <a:srgbClr val="FFFFFF"/>
                </a:highlight>
                <a:latin typeface="ui-sans-serif"/>
              </a:rPr>
              <a:t>Tidytext</a:t>
            </a:r>
            <a:r>
              <a:rPr lang="en-IN" b="1" i="0" dirty="0">
                <a:solidFill>
                  <a:srgbClr val="0D0D0D"/>
                </a:solidFill>
                <a:effectLst/>
                <a:highlight>
                  <a:srgbClr val="FFFFFF"/>
                </a:highlight>
                <a:latin typeface="ui-sans-serif"/>
              </a:rPr>
              <a:t> (R)</a:t>
            </a:r>
            <a:r>
              <a:rPr lang="en-IN" b="0" i="0" dirty="0">
                <a:solidFill>
                  <a:srgbClr val="0D0D0D"/>
                </a:solidFill>
                <a:effectLst/>
                <a:highlight>
                  <a:srgbClr val="FFFFFF"/>
                </a:highlight>
                <a:latin typeface="ui-sans-serif"/>
              </a:rPr>
              <a:t>: Works with various languages through tokenization and text mining functions.</a:t>
            </a:r>
          </a:p>
          <a:p>
            <a:pPr algn="l">
              <a:buFont typeface="Arial" panose="020B0604020202020204" pitchFamily="34" charset="0"/>
              <a:buChar char="•"/>
            </a:pPr>
            <a:r>
              <a:rPr lang="en-IN" b="1" i="0" dirty="0" err="1">
                <a:solidFill>
                  <a:srgbClr val="0D0D0D"/>
                </a:solidFill>
                <a:effectLst/>
                <a:highlight>
                  <a:srgbClr val="FFFFFF"/>
                </a:highlight>
                <a:latin typeface="ui-sans-serif"/>
              </a:rPr>
              <a:t>Syuzhet</a:t>
            </a:r>
            <a:r>
              <a:rPr lang="en-IN" b="1" i="0" dirty="0">
                <a:solidFill>
                  <a:srgbClr val="0D0D0D"/>
                </a:solidFill>
                <a:effectLst/>
                <a:highlight>
                  <a:srgbClr val="FFFFFF"/>
                </a:highlight>
                <a:latin typeface="ui-sans-serif"/>
              </a:rPr>
              <a:t> (R)</a:t>
            </a:r>
            <a:r>
              <a:rPr lang="en-IN" b="0" i="0" dirty="0">
                <a:solidFill>
                  <a:srgbClr val="0D0D0D"/>
                </a:solidFill>
                <a:effectLst/>
                <a:highlight>
                  <a:srgbClr val="FFFFFF"/>
                </a:highlight>
                <a:latin typeface="ui-sans-serif"/>
              </a:rPr>
              <a:t>: Supports sentiment analysis in multiple languages using different lexicons.</a:t>
            </a:r>
          </a:p>
          <a:p>
            <a:endParaRPr lang="en-IN" dirty="0"/>
          </a:p>
        </p:txBody>
      </p:sp>
    </p:spTree>
    <p:extLst>
      <p:ext uri="{BB962C8B-B14F-4D97-AF65-F5344CB8AC3E}">
        <p14:creationId xmlns:p14="http://schemas.microsoft.com/office/powerpoint/2010/main" val="3446321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5800"/>
              </a:lnSpc>
            </a:pPr>
            <a:r>
              <a:rPr lang="en-IN" sz="3600" dirty="0">
                <a:solidFill>
                  <a:srgbClr val="000099"/>
                </a:solidFill>
              </a:rPr>
              <a:t>THANK YOU!!</a:t>
            </a:r>
          </a:p>
        </p:txBody>
      </p:sp>
      <p:sp>
        <p:nvSpPr>
          <p:cNvPr id="4" name="Slide Number Placeholder 3"/>
          <p:cNvSpPr>
            <a:spLocks noGrp="1"/>
          </p:cNvSpPr>
          <p:nvPr>
            <p:ph type="sldNum" sz="quarter" idx="12"/>
          </p:nvPr>
        </p:nvSpPr>
        <p:spPr/>
        <p:txBody>
          <a:bodyPr/>
          <a:lstStyle/>
          <a:p>
            <a:fld id="{A7003EEB-EF6C-48D9-B09B-CE4B15ADF563}" type="slidenum">
              <a:rPr lang="en-US" smtClean="0"/>
              <a:pPr/>
              <a:t>26</a:t>
            </a:fld>
            <a:endParaRPr lang="en-US" dirty="0"/>
          </a:p>
        </p:txBody>
      </p:sp>
    </p:spTree>
    <p:extLst>
      <p:ext uri="{BB962C8B-B14F-4D97-AF65-F5344CB8AC3E}">
        <p14:creationId xmlns:p14="http://schemas.microsoft.com/office/powerpoint/2010/main" val="2820929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793488" y="188913"/>
            <a:ext cx="7557025" cy="981075"/>
          </a:xfrm>
        </p:spPr>
        <p:txBody>
          <a:bodyPr/>
          <a:lstStyle/>
          <a:p>
            <a:r>
              <a:rPr lang="en-US" sz="3200" dirty="0">
                <a:solidFill>
                  <a:srgbClr val="000099"/>
                </a:solidFill>
              </a:rPr>
              <a:t>Structured Vs. Unstructured Data</a:t>
            </a:r>
          </a:p>
        </p:txBody>
      </p:sp>
      <p:sp>
        <p:nvSpPr>
          <p:cNvPr id="6" name="Slide Number Placeholder 5"/>
          <p:cNvSpPr>
            <a:spLocks noGrp="1"/>
          </p:cNvSpPr>
          <p:nvPr>
            <p:ph type="sldNum" sz="quarter" idx="12"/>
          </p:nvPr>
        </p:nvSpPr>
        <p:spPr/>
        <p:txBody>
          <a:bodyPr/>
          <a:lstStyle/>
          <a:p>
            <a:fld id="{A7003EEB-EF6C-48D9-B09B-CE4B15ADF563}" type="slidenum">
              <a:rPr lang="en-US" smtClean="0"/>
              <a:pPr/>
              <a:t>3</a:t>
            </a:fld>
            <a:endParaRPr lang="en-US" dirty="0"/>
          </a:p>
        </p:txBody>
      </p:sp>
      <p:pic>
        <p:nvPicPr>
          <p:cNvPr id="12326" name="Picture 38" descr="https://www.laserfiche.com/content/uploads/2015/05/unstructured_data.png"/>
          <p:cNvPicPr>
            <a:picLocks noChangeAspect="1" noChangeArrowheads="1"/>
          </p:cNvPicPr>
          <p:nvPr/>
        </p:nvPicPr>
        <p:blipFill>
          <a:blip r:embed="rId2"/>
          <a:srcRect/>
          <a:stretch>
            <a:fillRect/>
          </a:stretch>
        </p:blipFill>
        <p:spPr bwMode="auto">
          <a:xfrm>
            <a:off x="1104900" y="1600200"/>
            <a:ext cx="6934200" cy="4648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188913"/>
            <a:ext cx="8229600" cy="981075"/>
          </a:xfrm>
        </p:spPr>
        <p:txBody>
          <a:bodyPr/>
          <a:lstStyle/>
          <a:p>
            <a:r>
              <a:rPr lang="en-US" sz="3200" dirty="0"/>
              <a:t>  </a:t>
            </a:r>
            <a:r>
              <a:rPr lang="en-US" sz="3200" dirty="0">
                <a:solidFill>
                  <a:srgbClr val="000099"/>
                </a:solidFill>
              </a:rPr>
              <a:t>Examples of Unstructured Data</a:t>
            </a:r>
          </a:p>
        </p:txBody>
      </p:sp>
      <p:sp>
        <p:nvSpPr>
          <p:cNvPr id="106499" name="Rectangle 3"/>
          <p:cNvSpPr>
            <a:spLocks noGrp="1" noChangeArrowheads="1"/>
          </p:cNvSpPr>
          <p:nvPr>
            <p:ph idx="1"/>
          </p:nvPr>
        </p:nvSpPr>
        <p:spPr/>
        <p:txBody>
          <a:bodyPr>
            <a:normAutofit fontScale="70000" lnSpcReduction="20000"/>
          </a:bodyPr>
          <a:lstStyle/>
          <a:p>
            <a:r>
              <a:rPr lang="en-AU" kern="1200" dirty="0">
                <a:solidFill>
                  <a:schemeClr val="tx1"/>
                </a:solidFill>
              </a:rPr>
              <a:t>Examples include</a:t>
            </a:r>
          </a:p>
          <a:p>
            <a:pPr lvl="1"/>
            <a:endParaRPr lang="en-AU" kern="1200" dirty="0">
              <a:solidFill>
                <a:schemeClr val="tx1"/>
              </a:solidFill>
            </a:endParaRPr>
          </a:p>
          <a:p>
            <a:pPr lvl="1"/>
            <a:r>
              <a:rPr lang="en-AU" kern="1200" dirty="0">
                <a:solidFill>
                  <a:schemeClr val="tx1"/>
                </a:solidFill>
              </a:rPr>
              <a:t>Personal messaging – email, instant messages, tweets, chat</a:t>
            </a:r>
          </a:p>
          <a:p>
            <a:pPr lvl="1"/>
            <a:endParaRPr lang="en-AU" kern="1200" dirty="0">
              <a:solidFill>
                <a:schemeClr val="tx1"/>
              </a:solidFill>
            </a:endParaRPr>
          </a:p>
          <a:p>
            <a:pPr lvl="1"/>
            <a:r>
              <a:rPr lang="en-AU" kern="1200" dirty="0">
                <a:solidFill>
                  <a:schemeClr val="tx1"/>
                </a:solidFill>
              </a:rPr>
              <a:t>Business documents – business reports, presentations, survey responses</a:t>
            </a:r>
          </a:p>
          <a:p>
            <a:pPr lvl="1"/>
            <a:endParaRPr lang="en-AU" kern="1200" dirty="0">
              <a:solidFill>
                <a:schemeClr val="tx1"/>
              </a:solidFill>
            </a:endParaRPr>
          </a:p>
          <a:p>
            <a:pPr lvl="1"/>
            <a:r>
              <a:rPr lang="en-AU" kern="1200" dirty="0">
                <a:solidFill>
                  <a:schemeClr val="tx1"/>
                </a:solidFill>
              </a:rPr>
              <a:t>Web content – web pages, blogs, wikis, audio files, photos, videos</a:t>
            </a:r>
          </a:p>
          <a:p>
            <a:pPr lvl="1"/>
            <a:endParaRPr lang="en-AU" kern="1200" dirty="0">
              <a:solidFill>
                <a:schemeClr val="tx1"/>
              </a:solidFill>
            </a:endParaRPr>
          </a:p>
          <a:p>
            <a:pPr lvl="1"/>
            <a:r>
              <a:rPr lang="en-AU" kern="1200" dirty="0">
                <a:solidFill>
                  <a:schemeClr val="tx1"/>
                </a:solidFill>
              </a:rPr>
              <a:t>Sensor output – satellite imagery, </a:t>
            </a:r>
            <a:r>
              <a:rPr lang="en-AU" kern="1200" dirty="0" err="1">
                <a:solidFill>
                  <a:schemeClr val="tx1"/>
                </a:solidFill>
              </a:rPr>
              <a:t>geolocation</a:t>
            </a:r>
            <a:r>
              <a:rPr lang="en-AU" kern="1200" dirty="0">
                <a:solidFill>
                  <a:schemeClr val="tx1"/>
                </a:solidFill>
              </a:rPr>
              <a:t> data, scanner transactions</a:t>
            </a:r>
            <a:endParaRPr lang="en-US" kern="1200" dirty="0">
              <a:solidFill>
                <a:schemeClr val="tx1"/>
              </a:solidFill>
            </a:endParaRPr>
          </a:p>
          <a:p>
            <a:pPr>
              <a:buSzPct val="100000"/>
            </a:pPr>
            <a:endParaRPr lang="en-US" sz="2400" dirty="0"/>
          </a:p>
          <a:p>
            <a:pPr>
              <a:buNone/>
            </a:pPr>
            <a:endParaRPr lang="en-US" sz="2400" dirty="0"/>
          </a:p>
          <a:p>
            <a:pPr>
              <a:buNone/>
            </a:pPr>
            <a:r>
              <a:rPr lang="en-US" sz="2400" dirty="0"/>
              <a:t> </a:t>
            </a:r>
            <a:endParaRPr lang="en-US" sz="2800"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003EEB-EF6C-48D9-B09B-CE4B15ADF563}" type="slidenum">
              <a:rPr lang="en-US" smtClean="0"/>
              <a:pPr/>
              <a:t>4</a:t>
            </a:fld>
            <a:endParaRPr lang="en-US" dirty="0"/>
          </a:p>
        </p:txBody>
      </p:sp>
    </p:spTree>
    <p:extLst>
      <p:ext uri="{BB962C8B-B14F-4D97-AF65-F5344CB8AC3E}">
        <p14:creationId xmlns:p14="http://schemas.microsoft.com/office/powerpoint/2010/main" val="101616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188913"/>
            <a:ext cx="8229600" cy="981075"/>
          </a:xfrm>
        </p:spPr>
        <p:txBody>
          <a:bodyPr/>
          <a:lstStyle/>
          <a:p>
            <a:r>
              <a:rPr lang="en-US" sz="3200" dirty="0">
                <a:solidFill>
                  <a:srgbClr val="000099"/>
                </a:solidFill>
              </a:rPr>
              <a:t>What is Text Mining?</a:t>
            </a:r>
          </a:p>
        </p:txBody>
      </p:sp>
      <p:sp>
        <p:nvSpPr>
          <p:cNvPr id="106499" name="Rectangle 3"/>
          <p:cNvSpPr>
            <a:spLocks noGrp="1" noChangeArrowheads="1"/>
          </p:cNvSpPr>
          <p:nvPr>
            <p:ph idx="1"/>
          </p:nvPr>
        </p:nvSpPr>
        <p:spPr/>
        <p:txBody>
          <a:bodyPr>
            <a:normAutofit lnSpcReduction="10000"/>
          </a:bodyPr>
          <a:lstStyle/>
          <a:p>
            <a:endParaRPr lang="en-US" altLang="zh-CN" sz="2400" dirty="0">
              <a:ea typeface="宋体" pitchFamily="2" charset="-122"/>
            </a:endParaRPr>
          </a:p>
          <a:p>
            <a:r>
              <a:rPr lang="en-US" altLang="zh-CN" sz="2300" kern="1200" dirty="0">
                <a:solidFill>
                  <a:schemeClr val="tx1"/>
                </a:solidFill>
              </a:rPr>
              <a:t>Text Mining is also known as </a:t>
            </a:r>
            <a:r>
              <a:rPr lang="en-US" altLang="zh-CN" sz="2300" kern="1200" dirty="0">
                <a:solidFill>
                  <a:srgbClr val="000099"/>
                </a:solidFill>
              </a:rPr>
              <a:t>Text Data Mining (TDM)</a:t>
            </a:r>
            <a:r>
              <a:rPr lang="en-US" altLang="zh-CN" sz="2300" kern="1200" dirty="0">
                <a:solidFill>
                  <a:schemeClr val="tx1"/>
                </a:solidFill>
              </a:rPr>
              <a:t> and </a:t>
            </a:r>
            <a:r>
              <a:rPr lang="en-US" altLang="zh-CN" sz="2300" kern="1200" dirty="0">
                <a:solidFill>
                  <a:srgbClr val="000099"/>
                </a:solidFill>
              </a:rPr>
              <a:t>Knowledge Discovery in Textual Database (KDT)</a:t>
            </a:r>
          </a:p>
          <a:p>
            <a:endParaRPr lang="en-US" altLang="zh-CN" sz="2300" kern="1200" dirty="0">
              <a:solidFill>
                <a:schemeClr val="tx1"/>
              </a:solidFill>
            </a:endParaRPr>
          </a:p>
          <a:p>
            <a:r>
              <a:rPr lang="en-US" altLang="zh-CN" sz="2300" kern="1200" dirty="0">
                <a:solidFill>
                  <a:schemeClr val="tx1"/>
                </a:solidFill>
              </a:rPr>
              <a:t>A process of identifying novel information from a collection of texts (Also known as a ‘Corpus’)</a:t>
            </a:r>
            <a:endParaRPr lang="en-US" sz="2300" kern="1200" dirty="0">
              <a:solidFill>
                <a:schemeClr val="tx1"/>
              </a:solidFill>
            </a:endParaRPr>
          </a:p>
          <a:p>
            <a:pPr>
              <a:buSzPct val="100000"/>
            </a:pPr>
            <a:endParaRPr lang="en-US" sz="2300" kern="1200" dirty="0">
              <a:solidFill>
                <a:schemeClr val="tx1"/>
              </a:solidFill>
            </a:endParaRPr>
          </a:p>
          <a:p>
            <a:pPr>
              <a:buSzPct val="100000"/>
            </a:pPr>
            <a:r>
              <a:rPr lang="en-US" sz="2300" kern="1200" dirty="0">
                <a:solidFill>
                  <a:schemeClr val="tx1"/>
                </a:solidFill>
              </a:rPr>
              <a:t>Corpus is a collection of ‘documents’ containing natural language text. Here, documents, generally, are sentences. Each document is represented as a separate line. </a:t>
            </a:r>
          </a:p>
          <a:p>
            <a:pPr>
              <a:buNone/>
            </a:pPr>
            <a:endParaRPr lang="en-US" sz="2300" dirty="0"/>
          </a:p>
          <a:p>
            <a:pPr>
              <a:buNone/>
            </a:pPr>
            <a:r>
              <a:rPr lang="en-US" sz="2400" dirty="0"/>
              <a:t> </a:t>
            </a:r>
            <a:endParaRPr lang="en-US" sz="2800"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003EEB-EF6C-48D9-B09B-CE4B15ADF563}" type="slidenum">
              <a:rPr lang="en-US" smtClean="0"/>
              <a:pPr/>
              <a:t>5</a:t>
            </a:fld>
            <a:endParaRPr lang="en-US" dirty="0"/>
          </a:p>
        </p:txBody>
      </p:sp>
    </p:spTree>
    <p:extLst>
      <p:ext uri="{BB962C8B-B14F-4D97-AF65-F5344CB8AC3E}">
        <p14:creationId xmlns:p14="http://schemas.microsoft.com/office/powerpoint/2010/main" val="57922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188913"/>
            <a:ext cx="8229600" cy="981075"/>
          </a:xfrm>
        </p:spPr>
        <p:txBody>
          <a:bodyPr/>
          <a:lstStyle/>
          <a:p>
            <a:r>
              <a:rPr lang="en-US" sz="3200" dirty="0">
                <a:solidFill>
                  <a:srgbClr val="000099"/>
                </a:solidFill>
              </a:rPr>
              <a:t>Text Mining – Example </a:t>
            </a:r>
          </a:p>
        </p:txBody>
      </p:sp>
      <p:sp>
        <p:nvSpPr>
          <p:cNvPr id="106499" name="Rectangle 3"/>
          <p:cNvSpPr>
            <a:spLocks noGrp="1" noChangeArrowheads="1"/>
          </p:cNvSpPr>
          <p:nvPr>
            <p:ph idx="1"/>
          </p:nvPr>
        </p:nvSpPr>
        <p:spPr/>
        <p:txBody>
          <a:bodyPr>
            <a:normAutofit/>
          </a:bodyPr>
          <a:lstStyle/>
          <a:p>
            <a:pPr>
              <a:lnSpc>
                <a:spcPct val="80000"/>
              </a:lnSpc>
            </a:pPr>
            <a:r>
              <a:rPr lang="en-IN" sz="2400" kern="1200" dirty="0">
                <a:solidFill>
                  <a:schemeClr val="tx1"/>
                </a:solidFill>
              </a:rPr>
              <a:t>Playing It My Way is the autobiography of former Indian cricketer Sachin Tendulkar</a:t>
            </a:r>
          </a:p>
          <a:p>
            <a:pPr>
              <a:lnSpc>
                <a:spcPct val="80000"/>
              </a:lnSpc>
            </a:pPr>
            <a:endParaRPr lang="en-IN" sz="2400" kern="1200" dirty="0">
              <a:solidFill>
                <a:schemeClr val="tx1"/>
              </a:solidFill>
            </a:endParaRPr>
          </a:p>
          <a:p>
            <a:pPr>
              <a:lnSpc>
                <a:spcPct val="80000"/>
              </a:lnSpc>
            </a:pPr>
            <a:r>
              <a:rPr lang="en-IN" sz="2400" kern="1200" dirty="0">
                <a:solidFill>
                  <a:schemeClr val="tx1"/>
                </a:solidFill>
              </a:rPr>
              <a:t>It was launched on 5 November 2014 in Mumbai</a:t>
            </a:r>
          </a:p>
          <a:p>
            <a:pPr>
              <a:lnSpc>
                <a:spcPct val="80000"/>
              </a:lnSpc>
            </a:pPr>
            <a:endParaRPr lang="en-IN" sz="2400" kern="1200" dirty="0">
              <a:solidFill>
                <a:schemeClr val="tx1"/>
              </a:solidFill>
            </a:endParaRPr>
          </a:p>
          <a:p>
            <a:pPr>
              <a:lnSpc>
                <a:spcPct val="80000"/>
              </a:lnSpc>
            </a:pPr>
            <a:r>
              <a:rPr lang="en-IN" sz="2400" kern="1200" dirty="0">
                <a:solidFill>
                  <a:schemeClr val="tx1"/>
                </a:solidFill>
              </a:rPr>
              <a:t>The book summarises Tendulkar's early days, his 24 years of international career and aspects of his life that have not been shared publicly</a:t>
            </a:r>
          </a:p>
          <a:p>
            <a:pPr>
              <a:lnSpc>
                <a:spcPct val="80000"/>
              </a:lnSpc>
            </a:pPr>
            <a:endParaRPr lang="en-IN" sz="2400" kern="1200" dirty="0">
              <a:solidFill>
                <a:schemeClr val="tx1"/>
              </a:solidFill>
            </a:endParaRPr>
          </a:p>
          <a:p>
            <a:pPr>
              <a:lnSpc>
                <a:spcPct val="80000"/>
              </a:lnSpc>
            </a:pPr>
            <a:r>
              <a:rPr lang="en-IN" sz="2400" kern="1200" dirty="0">
                <a:solidFill>
                  <a:schemeClr val="tx1"/>
                </a:solidFill>
              </a:rPr>
              <a:t>Soon after it’s launch, Twitter was flooded with emotions, comments and thoughts by the readers around the world</a:t>
            </a:r>
          </a:p>
          <a:p>
            <a:pPr>
              <a:lnSpc>
                <a:spcPct val="80000"/>
              </a:lnSpc>
            </a:pPr>
            <a:endParaRPr lang="en-IN" sz="2400" kern="1200" dirty="0">
              <a:solidFill>
                <a:schemeClr val="tx1"/>
              </a:solidFill>
            </a:endParaRPr>
          </a:p>
          <a:p>
            <a:pPr>
              <a:lnSpc>
                <a:spcPct val="80000"/>
              </a:lnSpc>
            </a:pPr>
            <a:r>
              <a:rPr lang="en-IN" sz="2400" kern="1200" dirty="0">
                <a:solidFill>
                  <a:schemeClr val="tx1"/>
                </a:solidFill>
              </a:rPr>
              <a:t>The following data was retrieved from Twitter</a:t>
            </a:r>
          </a:p>
          <a:p>
            <a:pPr>
              <a:lnSpc>
                <a:spcPct val="80000"/>
              </a:lnSpc>
            </a:pPr>
            <a:endParaRPr lang="en-US" dirty="0"/>
          </a:p>
        </p:txBody>
      </p:sp>
      <p:sp>
        <p:nvSpPr>
          <p:cNvPr id="6" name="Slide Number Placeholder 5"/>
          <p:cNvSpPr>
            <a:spLocks noGrp="1"/>
          </p:cNvSpPr>
          <p:nvPr>
            <p:ph type="sldNum" sz="quarter" idx="12"/>
          </p:nvPr>
        </p:nvSpPr>
        <p:spPr/>
        <p:txBody>
          <a:bodyPr/>
          <a:lstStyle/>
          <a:p>
            <a:fld id="{A7003EEB-EF6C-48D9-B09B-CE4B15ADF563}" type="slidenum">
              <a:rPr lang="en-US" smtClean="0"/>
              <a:pPr/>
              <a:t>6</a:t>
            </a:fld>
            <a:endParaRPr lang="en-US" dirty="0"/>
          </a:p>
        </p:txBody>
      </p:sp>
    </p:spTree>
    <p:extLst>
      <p:ext uri="{BB962C8B-B14F-4D97-AF65-F5344CB8AC3E}">
        <p14:creationId xmlns:p14="http://schemas.microsoft.com/office/powerpoint/2010/main" val="247189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188913"/>
            <a:ext cx="8229600" cy="981075"/>
          </a:xfrm>
        </p:spPr>
        <p:txBody>
          <a:bodyPr/>
          <a:lstStyle/>
          <a:p>
            <a:r>
              <a:rPr lang="en-US" sz="3200" dirty="0">
                <a:solidFill>
                  <a:srgbClr val="000099"/>
                </a:solidFill>
              </a:rPr>
              <a:t>Data Snapshot (.txt File)</a:t>
            </a:r>
          </a:p>
        </p:txBody>
      </p:sp>
      <p:sp>
        <p:nvSpPr>
          <p:cNvPr id="106499" name="Rectangle 3"/>
          <p:cNvSpPr>
            <a:spLocks noGrp="1" noChangeArrowheads="1"/>
          </p:cNvSpPr>
          <p:nvPr>
            <p:ph idx="1"/>
          </p:nvPr>
        </p:nvSpPr>
        <p:spPr>
          <a:xfrm>
            <a:off x="470100" y="1676400"/>
            <a:ext cx="8203800" cy="4114512"/>
          </a:xfrm>
          <a:solidFill>
            <a:schemeClr val="bg1"/>
          </a:solidFill>
        </p:spPr>
        <p:txBody>
          <a:bodyPr>
            <a:normAutofit lnSpcReduction="10000"/>
          </a:bodyPr>
          <a:lstStyle/>
          <a:p>
            <a:pPr marL="0" indent="0">
              <a:lnSpc>
                <a:spcPct val="80000"/>
              </a:lnSpc>
              <a:buNone/>
            </a:pPr>
            <a:r>
              <a:rPr lang="en-US" sz="1800" kern="1200" dirty="0">
                <a:solidFill>
                  <a:schemeClr val="tx1"/>
                </a:solidFill>
                <a:latin typeface="Consolas" pitchFamily="49" charset="0"/>
              </a:rPr>
              <a:t>no mention of match fixing. Silent on Controversial  issues</a:t>
            </a:r>
          </a:p>
          <a:p>
            <a:pPr marL="0" indent="0">
              <a:lnSpc>
                <a:spcPct val="80000"/>
              </a:lnSpc>
              <a:buNone/>
            </a:pPr>
            <a:r>
              <a:rPr lang="en-US" sz="1800" kern="1200" dirty="0">
                <a:solidFill>
                  <a:schemeClr val="tx1"/>
                </a:solidFill>
                <a:latin typeface="Consolas" pitchFamily="49" charset="0"/>
              </a:rPr>
              <a:t>good to read.</a:t>
            </a:r>
          </a:p>
          <a:p>
            <a:pPr marL="0" indent="0">
              <a:lnSpc>
                <a:spcPct val="80000"/>
              </a:lnSpc>
              <a:buNone/>
            </a:pPr>
            <a:r>
              <a:rPr lang="en-US" sz="1800" kern="1200" dirty="0">
                <a:solidFill>
                  <a:schemeClr val="tx1"/>
                </a:solidFill>
                <a:latin typeface="Consolas" pitchFamily="49" charset="0"/>
              </a:rPr>
              <a:t>not a great book.</a:t>
            </a:r>
          </a:p>
          <a:p>
            <a:pPr marL="0" indent="0">
              <a:lnSpc>
                <a:spcPct val="80000"/>
              </a:lnSpc>
              <a:buNone/>
            </a:pPr>
            <a:r>
              <a:rPr lang="en-US" sz="1800" kern="1200" dirty="0">
                <a:solidFill>
                  <a:schemeClr val="tx1"/>
                </a:solidFill>
                <a:latin typeface="Consolas" pitchFamily="49" charset="0"/>
              </a:rPr>
              <a:t>Only </a:t>
            </a:r>
            <a:r>
              <a:rPr lang="en-US" sz="1800" kern="1200" dirty="0" err="1">
                <a:solidFill>
                  <a:schemeClr val="tx1"/>
                </a:solidFill>
                <a:latin typeface="Consolas" pitchFamily="49" charset="0"/>
              </a:rPr>
              <a:t>sachin's</a:t>
            </a:r>
            <a:r>
              <a:rPr lang="en-US" sz="1800" kern="1200" dirty="0">
                <a:solidFill>
                  <a:schemeClr val="tx1"/>
                </a:solidFill>
                <a:latin typeface="Consolas" pitchFamily="49" charset="0"/>
              </a:rPr>
              <a:t> fan can read</a:t>
            </a:r>
          </a:p>
          <a:p>
            <a:pPr marL="0" indent="0">
              <a:lnSpc>
                <a:spcPct val="80000"/>
              </a:lnSpc>
              <a:buNone/>
            </a:pPr>
            <a:r>
              <a:rPr lang="en-US" sz="1800" kern="1200" dirty="0">
                <a:solidFill>
                  <a:schemeClr val="tx1"/>
                </a:solidFill>
                <a:latin typeface="Consolas" pitchFamily="49" charset="0"/>
              </a:rPr>
              <a:t>Match fixing not touched</a:t>
            </a:r>
          </a:p>
          <a:p>
            <a:pPr marL="0" indent="0">
              <a:lnSpc>
                <a:spcPct val="80000"/>
              </a:lnSpc>
              <a:buNone/>
            </a:pPr>
            <a:r>
              <a:rPr lang="en-US" sz="1800" kern="1200" dirty="0">
                <a:solidFill>
                  <a:schemeClr val="tx1"/>
                </a:solidFill>
                <a:latin typeface="Consolas" pitchFamily="49" charset="0"/>
              </a:rPr>
              <a:t>He could have written more about his colleagues</a:t>
            </a:r>
          </a:p>
          <a:p>
            <a:pPr marL="0" indent="0">
              <a:lnSpc>
                <a:spcPct val="80000"/>
              </a:lnSpc>
              <a:buNone/>
            </a:pPr>
            <a:r>
              <a:rPr lang="en-US" sz="1800" kern="1200" dirty="0">
                <a:solidFill>
                  <a:schemeClr val="tx1"/>
                </a:solidFill>
                <a:latin typeface="Consolas" pitchFamily="49" charset="0"/>
              </a:rPr>
              <a:t>I will prefer to watch his old matches.</a:t>
            </a:r>
          </a:p>
          <a:p>
            <a:pPr marL="0" indent="0">
              <a:lnSpc>
                <a:spcPct val="80000"/>
              </a:lnSpc>
              <a:buNone/>
            </a:pPr>
            <a:r>
              <a:rPr lang="en-US" sz="1800" kern="1200" dirty="0">
                <a:solidFill>
                  <a:schemeClr val="tx1"/>
                </a:solidFill>
                <a:latin typeface="Consolas" pitchFamily="49" charset="0"/>
              </a:rPr>
              <a:t>Silent on match fixing.</a:t>
            </a:r>
          </a:p>
          <a:p>
            <a:pPr marL="0" indent="0">
              <a:lnSpc>
                <a:spcPct val="80000"/>
              </a:lnSpc>
              <a:buNone/>
            </a:pPr>
            <a:r>
              <a:rPr lang="en-US" sz="1800" kern="1200" dirty="0">
                <a:solidFill>
                  <a:schemeClr val="tx1"/>
                </a:solidFill>
                <a:latin typeface="Consolas" pitchFamily="49" charset="0"/>
              </a:rPr>
              <a:t>Good to read about his early days.</a:t>
            </a:r>
          </a:p>
          <a:p>
            <a:pPr marL="0" indent="0">
              <a:lnSpc>
                <a:spcPct val="80000"/>
              </a:lnSpc>
              <a:buNone/>
            </a:pPr>
            <a:r>
              <a:rPr lang="en-US" sz="1800" kern="1200" dirty="0">
                <a:solidFill>
                  <a:schemeClr val="tx1"/>
                </a:solidFill>
                <a:latin typeface="Consolas" pitchFamily="49" charset="0"/>
              </a:rPr>
              <a:t>Good book.</a:t>
            </a:r>
          </a:p>
          <a:p>
            <a:pPr marL="0" indent="0">
              <a:lnSpc>
                <a:spcPct val="80000"/>
              </a:lnSpc>
              <a:buNone/>
            </a:pPr>
            <a:r>
              <a:rPr lang="en-US" sz="1800" kern="1200" dirty="0">
                <a:solidFill>
                  <a:schemeClr val="tx1"/>
                </a:solidFill>
                <a:latin typeface="Consolas" pitchFamily="49" charset="0"/>
              </a:rPr>
              <a:t>Not for avid readers.</a:t>
            </a:r>
          </a:p>
          <a:p>
            <a:pPr marL="0" indent="0">
              <a:lnSpc>
                <a:spcPct val="80000"/>
              </a:lnSpc>
              <a:buNone/>
            </a:pPr>
            <a:r>
              <a:rPr lang="en-US" sz="1800" kern="1200" dirty="0">
                <a:solidFill>
                  <a:schemeClr val="tx1"/>
                </a:solidFill>
                <a:latin typeface="Consolas" pitchFamily="49" charset="0"/>
              </a:rPr>
              <a:t>Only for </a:t>
            </a:r>
            <a:r>
              <a:rPr lang="en-US" sz="1800" kern="1200" dirty="0" err="1">
                <a:solidFill>
                  <a:schemeClr val="tx1"/>
                </a:solidFill>
                <a:latin typeface="Consolas" pitchFamily="49" charset="0"/>
              </a:rPr>
              <a:t>Sachin</a:t>
            </a:r>
            <a:r>
              <a:rPr lang="en-US" sz="1800" kern="1200" dirty="0">
                <a:solidFill>
                  <a:schemeClr val="tx1"/>
                </a:solidFill>
                <a:latin typeface="Consolas" pitchFamily="49" charset="0"/>
              </a:rPr>
              <a:t> fans.</a:t>
            </a:r>
          </a:p>
          <a:p>
            <a:pPr marL="0" indent="0">
              <a:lnSpc>
                <a:spcPct val="80000"/>
              </a:lnSpc>
              <a:buNone/>
            </a:pPr>
            <a:r>
              <a:rPr lang="en-US" sz="1800" kern="1200" dirty="0">
                <a:solidFill>
                  <a:schemeClr val="tx1"/>
                </a:solidFill>
                <a:latin typeface="Consolas" pitchFamily="49" charset="0"/>
              </a:rPr>
              <a:t>Had high hopes about revealing match fixing.</a:t>
            </a:r>
          </a:p>
          <a:p>
            <a:pPr marL="0" indent="0">
              <a:lnSpc>
                <a:spcPct val="80000"/>
              </a:lnSpc>
              <a:buNone/>
            </a:pPr>
            <a:r>
              <a:rPr lang="en-US" sz="1800" kern="1200" dirty="0">
                <a:solidFill>
                  <a:schemeClr val="tx1"/>
                </a:solidFill>
                <a:latin typeface="Consolas" pitchFamily="49" charset="0"/>
              </a:rPr>
              <a:t>Excellent book</a:t>
            </a:r>
          </a:p>
          <a:p>
            <a:pPr marL="0" indent="0">
              <a:lnSpc>
                <a:spcPct val="80000"/>
              </a:lnSpc>
              <a:buNone/>
            </a:pPr>
            <a:r>
              <a:rPr lang="en-US" sz="1800" kern="1200" dirty="0">
                <a:solidFill>
                  <a:schemeClr val="tx1"/>
                </a:solidFill>
                <a:latin typeface="Consolas" pitchFamily="49" charset="0"/>
              </a:rPr>
              <a:t>The book is worth reading </a:t>
            </a:r>
          </a:p>
        </p:txBody>
      </p:sp>
      <p:sp>
        <p:nvSpPr>
          <p:cNvPr id="6" name="Slide Number Placeholder 5"/>
          <p:cNvSpPr>
            <a:spLocks noGrp="1"/>
          </p:cNvSpPr>
          <p:nvPr>
            <p:ph type="sldNum" sz="quarter" idx="12"/>
          </p:nvPr>
        </p:nvSpPr>
        <p:spPr/>
        <p:txBody>
          <a:bodyPr/>
          <a:lstStyle/>
          <a:p>
            <a:fld id="{A7003EEB-EF6C-48D9-B09B-CE4B15ADF563}" type="slidenum">
              <a:rPr lang="en-US" smtClean="0"/>
              <a:pPr/>
              <a:t>7</a:t>
            </a:fld>
            <a:endParaRPr lang="en-US" dirty="0"/>
          </a:p>
        </p:txBody>
      </p:sp>
    </p:spTree>
    <p:extLst>
      <p:ext uri="{BB962C8B-B14F-4D97-AF65-F5344CB8AC3E}">
        <p14:creationId xmlns:p14="http://schemas.microsoft.com/office/powerpoint/2010/main" val="3341433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516"/>
            <a:ext cx="8229600" cy="944628"/>
          </a:xfrm>
        </p:spPr>
        <p:txBody>
          <a:bodyPr/>
          <a:lstStyle/>
          <a:p>
            <a:r>
              <a:rPr lang="en-IN" sz="3200" dirty="0">
                <a:solidFill>
                  <a:srgbClr val="000099"/>
                </a:solidFill>
              </a:rPr>
              <a:t>Text Mining in R</a:t>
            </a:r>
          </a:p>
        </p:txBody>
      </p:sp>
      <p:sp>
        <p:nvSpPr>
          <p:cNvPr id="5" name="Slide Number Placeholder 4"/>
          <p:cNvSpPr>
            <a:spLocks noGrp="1"/>
          </p:cNvSpPr>
          <p:nvPr>
            <p:ph type="sldNum" sz="quarter" idx="12"/>
          </p:nvPr>
        </p:nvSpPr>
        <p:spPr/>
        <p:txBody>
          <a:bodyPr/>
          <a:lstStyle/>
          <a:p>
            <a:fld id="{A7003EEB-EF6C-48D9-B09B-CE4B15ADF563}" type="slidenum">
              <a:rPr lang="en-US" smtClean="0"/>
              <a:pPr/>
              <a:t>8</a:t>
            </a:fld>
            <a:endParaRPr lang="en-US" dirty="0"/>
          </a:p>
        </p:txBody>
      </p:sp>
      <p:sp>
        <p:nvSpPr>
          <p:cNvPr id="4" name="Rectangle 3"/>
          <p:cNvSpPr>
            <a:spLocks noGrp="1" noChangeArrowheads="1"/>
          </p:cNvSpPr>
          <p:nvPr/>
        </p:nvSpPr>
        <p:spPr bwMode="auto">
          <a:xfrm>
            <a:off x="381000" y="1981200"/>
            <a:ext cx="8763000" cy="2362200"/>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lang="en-IN" dirty="0">
                <a:solidFill>
                  <a:srgbClr val="000099"/>
                </a:solidFill>
                <a:cs typeface="Times New Roman" pitchFamily="18" charset="0"/>
              </a:rPr>
              <a:t>As a result of Text mining of the above document we will get to know:</a:t>
            </a:r>
          </a:p>
          <a:p>
            <a:pPr>
              <a:buAutoNum type="arabicParenR"/>
            </a:pPr>
            <a:endParaRPr lang="en-IN" dirty="0">
              <a:solidFill>
                <a:srgbClr val="000099"/>
              </a:solidFill>
              <a:cs typeface="Times New Roman" pitchFamily="18" charset="0"/>
            </a:endParaRPr>
          </a:p>
          <a:p>
            <a:pPr>
              <a:buAutoNum type="arabicParenR"/>
            </a:pPr>
            <a:r>
              <a:rPr lang="en-IN" dirty="0">
                <a:solidFill>
                  <a:srgbClr val="000099"/>
                </a:solidFill>
                <a:cs typeface="Times New Roman" pitchFamily="18" charset="0"/>
              </a:rPr>
              <a:t>Most frequently appearing word in the text in graphical (bar chart),pictorial (word cloud) and tabular format.</a:t>
            </a:r>
          </a:p>
          <a:p>
            <a:pPr>
              <a:buAutoNum type="arabicParenR"/>
            </a:pPr>
            <a:endParaRPr lang="en-IN" dirty="0">
              <a:solidFill>
                <a:srgbClr val="000099"/>
              </a:solidFill>
              <a:cs typeface="Times New Roman" pitchFamily="18" charset="0"/>
            </a:endParaRPr>
          </a:p>
          <a:p>
            <a:pPr>
              <a:buAutoNum type="arabicParenR"/>
            </a:pPr>
            <a:r>
              <a:rPr lang="en-IN" dirty="0">
                <a:solidFill>
                  <a:srgbClr val="000099"/>
                </a:solidFill>
                <a:cs typeface="Times New Roman" pitchFamily="18" charset="0"/>
              </a:rPr>
              <a:t>Sentiment score for each respondent (Negative, Positive, Neutral etc.)</a:t>
            </a:r>
          </a:p>
        </p:txBody>
      </p:sp>
    </p:spTree>
    <p:extLst>
      <p:ext uri="{BB962C8B-B14F-4D97-AF65-F5344CB8AC3E}">
        <p14:creationId xmlns:p14="http://schemas.microsoft.com/office/powerpoint/2010/main" val="60276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516"/>
            <a:ext cx="8229600" cy="944628"/>
          </a:xfrm>
        </p:spPr>
        <p:txBody>
          <a:bodyPr/>
          <a:lstStyle/>
          <a:p>
            <a:r>
              <a:rPr lang="en-IN" sz="3200" dirty="0">
                <a:solidFill>
                  <a:srgbClr val="000099"/>
                </a:solidFill>
              </a:rPr>
              <a:t>Text Mining in R</a:t>
            </a:r>
          </a:p>
        </p:txBody>
      </p:sp>
      <p:sp>
        <p:nvSpPr>
          <p:cNvPr id="5" name="Slide Number Placeholder 4"/>
          <p:cNvSpPr>
            <a:spLocks noGrp="1"/>
          </p:cNvSpPr>
          <p:nvPr>
            <p:ph type="sldNum" sz="quarter" idx="12"/>
          </p:nvPr>
        </p:nvSpPr>
        <p:spPr/>
        <p:txBody>
          <a:bodyPr/>
          <a:lstStyle/>
          <a:p>
            <a:fld id="{A7003EEB-EF6C-48D9-B09B-CE4B15ADF563}" type="slidenum">
              <a:rPr lang="en-US" smtClean="0"/>
              <a:pPr/>
              <a:t>9</a:t>
            </a:fld>
            <a:endParaRPr lang="en-US" dirty="0"/>
          </a:p>
        </p:txBody>
      </p:sp>
      <p:sp>
        <p:nvSpPr>
          <p:cNvPr id="4" name="Rectangle 3"/>
          <p:cNvSpPr>
            <a:spLocks noGrp="1" noChangeArrowheads="1"/>
          </p:cNvSpPr>
          <p:nvPr/>
        </p:nvSpPr>
        <p:spPr bwMode="auto">
          <a:xfrm>
            <a:off x="228600" y="1371600"/>
            <a:ext cx="8763000" cy="5410200"/>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lang="en-IN" sz="1800" i="1" dirty="0">
                <a:solidFill>
                  <a:srgbClr val="000099"/>
                </a:solidFill>
                <a:cs typeface="Times New Roman" pitchFamily="18" charset="0"/>
              </a:rPr>
              <a:t># Import  text file with one text record in one row</a:t>
            </a:r>
          </a:p>
          <a:p>
            <a:pPr>
              <a:buNone/>
            </a:pPr>
            <a:r>
              <a:rPr lang="en-US" sz="1800" dirty="0">
                <a:solidFill>
                  <a:srgbClr val="000099"/>
                </a:solidFill>
                <a:cs typeface="Times New Roman" pitchFamily="18" charset="0"/>
              </a:rPr>
              <a:t>data&lt;-</a:t>
            </a:r>
            <a:r>
              <a:rPr lang="en-US" sz="1800" dirty="0" err="1">
                <a:solidFill>
                  <a:srgbClr val="000099"/>
                </a:solidFill>
                <a:cs typeface="Times New Roman" pitchFamily="18" charset="0"/>
              </a:rPr>
              <a:t>readLines</a:t>
            </a:r>
            <a:r>
              <a:rPr lang="en-US" sz="1800" dirty="0">
                <a:solidFill>
                  <a:srgbClr val="000099"/>
                </a:solidFill>
                <a:cs typeface="Times New Roman" pitchFamily="18" charset="0"/>
              </a:rPr>
              <a:t>(</a:t>
            </a:r>
            <a:r>
              <a:rPr lang="en-US" sz="1800" dirty="0" err="1">
                <a:solidFill>
                  <a:srgbClr val="000099"/>
                </a:solidFill>
                <a:cs typeface="Times New Roman" pitchFamily="18" charset="0"/>
              </a:rPr>
              <a:t>file.choose</a:t>
            </a:r>
            <a:r>
              <a:rPr lang="en-US" sz="1800" dirty="0">
                <a:solidFill>
                  <a:srgbClr val="000099"/>
                </a:solidFill>
                <a:cs typeface="Times New Roman" pitchFamily="18" charset="0"/>
              </a:rPr>
              <a:t>())</a:t>
            </a:r>
          </a:p>
          <a:p>
            <a:pPr>
              <a:buNone/>
            </a:pPr>
            <a:r>
              <a:rPr lang="en-IN" sz="1800" dirty="0">
                <a:solidFill>
                  <a:srgbClr val="000099"/>
                </a:solidFill>
                <a:cs typeface="Times New Roman" pitchFamily="18" charset="0"/>
              </a:rPr>
              <a:t>head(data)</a:t>
            </a:r>
          </a:p>
          <a:p>
            <a:pPr>
              <a:buNone/>
            </a:pPr>
            <a:endParaRPr lang="en-US" sz="1600" dirty="0">
              <a:solidFill>
                <a:schemeClr val="tx1"/>
              </a:solidFill>
              <a:latin typeface="Consolas" pitchFamily="49" charset="0"/>
              <a:cs typeface="Times New Roman" pitchFamily="18" charset="0"/>
            </a:endParaRPr>
          </a:p>
          <a:p>
            <a:pPr>
              <a:buNone/>
            </a:pPr>
            <a:r>
              <a:rPr lang="en-US" sz="1800" dirty="0">
                <a:solidFill>
                  <a:schemeClr val="tx1"/>
                </a:solidFill>
                <a:cs typeface="Times New Roman" pitchFamily="18" charset="0"/>
              </a:rPr>
              <a:t>[1] "no mention of match fixing. Silent on Controversial  issues"</a:t>
            </a:r>
          </a:p>
          <a:p>
            <a:pPr>
              <a:buNone/>
            </a:pPr>
            <a:r>
              <a:rPr lang="en-US" sz="1800" dirty="0">
                <a:solidFill>
                  <a:schemeClr val="tx1"/>
                </a:solidFill>
                <a:cs typeface="Times New Roman" pitchFamily="18" charset="0"/>
              </a:rPr>
              <a:t>[2] "good to read."                                              </a:t>
            </a:r>
          </a:p>
          <a:p>
            <a:pPr>
              <a:buNone/>
            </a:pPr>
            <a:r>
              <a:rPr lang="en-US" sz="1800" dirty="0">
                <a:solidFill>
                  <a:schemeClr val="tx1"/>
                </a:solidFill>
                <a:cs typeface="Times New Roman" pitchFamily="18" charset="0"/>
              </a:rPr>
              <a:t>[3] "not a great book."                                          </a:t>
            </a:r>
          </a:p>
          <a:p>
            <a:pPr>
              <a:buNone/>
            </a:pPr>
            <a:r>
              <a:rPr lang="en-US" sz="1800" dirty="0">
                <a:solidFill>
                  <a:schemeClr val="tx1"/>
                </a:solidFill>
                <a:cs typeface="Times New Roman" pitchFamily="18" charset="0"/>
              </a:rPr>
              <a:t>[4] "Only </a:t>
            </a:r>
            <a:r>
              <a:rPr lang="en-US" sz="1800" dirty="0" err="1">
                <a:solidFill>
                  <a:schemeClr val="tx1"/>
                </a:solidFill>
                <a:cs typeface="Times New Roman" pitchFamily="18" charset="0"/>
              </a:rPr>
              <a:t>sachin's</a:t>
            </a:r>
            <a:r>
              <a:rPr lang="en-US" sz="1800" dirty="0">
                <a:solidFill>
                  <a:schemeClr val="tx1"/>
                </a:solidFill>
                <a:cs typeface="Times New Roman" pitchFamily="18" charset="0"/>
              </a:rPr>
              <a:t> fan can read"                                 </a:t>
            </a:r>
          </a:p>
          <a:p>
            <a:pPr>
              <a:buNone/>
            </a:pPr>
            <a:r>
              <a:rPr lang="en-US" sz="1800" dirty="0">
                <a:solidFill>
                  <a:schemeClr val="tx1"/>
                </a:solidFill>
                <a:cs typeface="Times New Roman" pitchFamily="18" charset="0"/>
              </a:rPr>
              <a:t>[5] "Match fixing not touched"                                   </a:t>
            </a:r>
          </a:p>
          <a:p>
            <a:pPr>
              <a:buNone/>
            </a:pPr>
            <a:r>
              <a:rPr lang="en-US" sz="1800" dirty="0">
                <a:solidFill>
                  <a:schemeClr val="tx1"/>
                </a:solidFill>
                <a:cs typeface="Times New Roman" pitchFamily="18" charset="0"/>
              </a:rPr>
              <a:t>[6] "He could have written more about his colleagues" </a:t>
            </a:r>
            <a:endParaRPr lang="en-IN" sz="1800" dirty="0">
              <a:solidFill>
                <a:schemeClr val="tx1"/>
              </a:solidFill>
              <a:cs typeface="Times New Roman" pitchFamily="18" charset="0"/>
            </a:endParaRPr>
          </a:p>
          <a:p>
            <a:pPr>
              <a:buNone/>
            </a:pPr>
            <a:endParaRPr lang="en-IN" sz="1600" i="1" dirty="0">
              <a:solidFill>
                <a:srgbClr val="000099"/>
              </a:solidFill>
              <a:cs typeface="Times New Roman" pitchFamily="18" charset="0"/>
            </a:endParaRPr>
          </a:p>
          <a:p>
            <a:pPr>
              <a:buNone/>
            </a:pPr>
            <a:r>
              <a:rPr lang="en-IN" sz="1800" i="1" dirty="0">
                <a:solidFill>
                  <a:srgbClr val="000099"/>
                </a:solidFill>
                <a:cs typeface="Times New Roman" pitchFamily="18" charset="0"/>
              </a:rPr>
              <a:t># Convert data into corpus</a:t>
            </a:r>
          </a:p>
          <a:p>
            <a:pPr>
              <a:buNone/>
            </a:pPr>
            <a:r>
              <a:rPr lang="en-IN" sz="1800" dirty="0">
                <a:solidFill>
                  <a:srgbClr val="000099"/>
                </a:solidFill>
                <a:cs typeface="Times New Roman" pitchFamily="18" charset="0"/>
              </a:rPr>
              <a:t>library(tm)</a:t>
            </a:r>
          </a:p>
          <a:p>
            <a:pPr>
              <a:buNone/>
            </a:pPr>
            <a:r>
              <a:rPr lang="en-IN" sz="1800" dirty="0" err="1">
                <a:solidFill>
                  <a:srgbClr val="000099"/>
                </a:solidFill>
                <a:cs typeface="Times New Roman" pitchFamily="18" charset="0"/>
              </a:rPr>
              <a:t>corp</a:t>
            </a:r>
            <a:r>
              <a:rPr lang="en-IN" sz="1800" dirty="0">
                <a:solidFill>
                  <a:srgbClr val="000099"/>
                </a:solidFill>
                <a:cs typeface="Times New Roman" pitchFamily="18" charset="0"/>
              </a:rPr>
              <a:t> &lt;- Corpus(</a:t>
            </a:r>
            <a:r>
              <a:rPr lang="en-IN" sz="1800" dirty="0" err="1">
                <a:solidFill>
                  <a:srgbClr val="000099"/>
                </a:solidFill>
                <a:cs typeface="Times New Roman" pitchFamily="18" charset="0"/>
              </a:rPr>
              <a:t>VectorSource</a:t>
            </a:r>
            <a:r>
              <a:rPr lang="en-IN" sz="1800" dirty="0">
                <a:solidFill>
                  <a:srgbClr val="000099"/>
                </a:solidFill>
                <a:cs typeface="Times New Roman" pitchFamily="18" charset="0"/>
              </a:rPr>
              <a:t>(data))</a:t>
            </a:r>
          </a:p>
        </p:txBody>
      </p:sp>
      <p:cxnSp>
        <p:nvCxnSpPr>
          <p:cNvPr id="7" name="Straight Connector 6"/>
          <p:cNvCxnSpPr/>
          <p:nvPr/>
        </p:nvCxnSpPr>
        <p:spPr>
          <a:xfrm>
            <a:off x="228600" y="2362200"/>
            <a:ext cx="876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76400" y="2192923"/>
            <a:ext cx="23622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Eras Demi ITC" panose="020B0805030504020804" pitchFamily="34" charset="0"/>
              </a:rPr>
              <a:t>class(data) is character</a:t>
            </a:r>
          </a:p>
        </p:txBody>
      </p:sp>
      <p:sp>
        <p:nvSpPr>
          <p:cNvPr id="9" name="TextBox 8"/>
          <p:cNvSpPr txBox="1"/>
          <p:nvPr/>
        </p:nvSpPr>
        <p:spPr>
          <a:xfrm>
            <a:off x="4610100" y="4800600"/>
            <a:ext cx="3771900"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Eras Demi ITC" panose="020B0805030504020804" pitchFamily="34" charset="0"/>
              </a:rPr>
              <a:t>A ‘vector source’ interprets each element of the vector as a document.</a:t>
            </a:r>
          </a:p>
          <a:p>
            <a:endParaRPr lang="en-US" sz="1600" dirty="0">
              <a:latin typeface="Eras Demi ITC" panose="020B0805030504020804" pitchFamily="34" charset="0"/>
            </a:endParaRPr>
          </a:p>
          <a:p>
            <a:r>
              <a:rPr lang="en-US" sz="1600" dirty="0">
                <a:solidFill>
                  <a:srgbClr val="000099"/>
                </a:solidFill>
                <a:latin typeface="Eras Demi ITC" panose="020B0805030504020804" pitchFamily="34" charset="0"/>
              </a:rPr>
              <a:t>class(</a:t>
            </a:r>
            <a:r>
              <a:rPr lang="en-US" sz="1600" dirty="0" err="1">
                <a:solidFill>
                  <a:srgbClr val="000099"/>
                </a:solidFill>
                <a:latin typeface="Eras Demi ITC" panose="020B0805030504020804" pitchFamily="34" charset="0"/>
              </a:rPr>
              <a:t>corp</a:t>
            </a:r>
            <a:r>
              <a:rPr lang="en-US" sz="1600" dirty="0">
                <a:solidFill>
                  <a:srgbClr val="000099"/>
                </a:solidFill>
                <a:latin typeface="Eras Demi ITC" panose="020B0805030504020804" pitchFamily="34" charset="0"/>
              </a:rPr>
              <a:t>)</a:t>
            </a:r>
            <a:r>
              <a:rPr lang="en-US" sz="1600" dirty="0">
                <a:latin typeface="Eras Demi ITC" panose="020B0805030504020804" pitchFamily="34" charset="0"/>
              </a:rPr>
              <a:t> </a:t>
            </a:r>
          </a:p>
          <a:p>
            <a:r>
              <a:rPr lang="en-US" sz="1600" dirty="0">
                <a:latin typeface="Eras Demi ITC" panose="020B0805030504020804" pitchFamily="34" charset="0"/>
              </a:rPr>
              <a:t>[1] "</a:t>
            </a:r>
            <a:r>
              <a:rPr lang="en-US" sz="1600" dirty="0" err="1">
                <a:latin typeface="Eras Demi ITC" panose="020B0805030504020804" pitchFamily="34" charset="0"/>
              </a:rPr>
              <a:t>SimpleCorpus</a:t>
            </a:r>
            <a:r>
              <a:rPr lang="en-US" sz="1600" dirty="0">
                <a:latin typeface="Eras Demi ITC" panose="020B0805030504020804" pitchFamily="34" charset="0"/>
              </a:rPr>
              <a:t>" "Corpus"</a:t>
            </a:r>
          </a:p>
        </p:txBody>
      </p:sp>
    </p:spTree>
    <p:extLst>
      <p:ext uri="{BB962C8B-B14F-4D97-AF65-F5344CB8AC3E}">
        <p14:creationId xmlns:p14="http://schemas.microsoft.com/office/powerpoint/2010/main" val="381512592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7429</TotalTime>
  <Words>2249</Words>
  <Application>Microsoft Office PowerPoint</Application>
  <PresentationFormat>On-screen Show (4:3)</PresentationFormat>
  <Paragraphs>285</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SimSun</vt:lpstr>
      <vt:lpstr>Arial</vt:lpstr>
      <vt:lpstr>Calibri</vt:lpstr>
      <vt:lpstr>Consolas</vt:lpstr>
      <vt:lpstr>Eras Demi ITC</vt:lpstr>
      <vt:lpstr>Open Sans</vt:lpstr>
      <vt:lpstr>Times New Roman</vt:lpstr>
      <vt:lpstr>ui-sans-serif</vt:lpstr>
      <vt:lpstr>Custom Design</vt:lpstr>
      <vt:lpstr>  Text Mining  Sentiment Analysis</vt:lpstr>
      <vt:lpstr>Text Mining</vt:lpstr>
      <vt:lpstr>Structured Vs. Unstructured Data</vt:lpstr>
      <vt:lpstr>  Examples of Unstructured Data</vt:lpstr>
      <vt:lpstr>What is Text Mining?</vt:lpstr>
      <vt:lpstr>Text Mining – Example </vt:lpstr>
      <vt:lpstr>Data Snapshot (.txt File)</vt:lpstr>
      <vt:lpstr>Text Mining in R</vt:lpstr>
      <vt:lpstr>Text Mining in R</vt:lpstr>
      <vt:lpstr>Text Mining in R</vt:lpstr>
      <vt:lpstr>Text Mining in R</vt:lpstr>
      <vt:lpstr>Word Cloud</vt:lpstr>
      <vt:lpstr>Word Cloud</vt:lpstr>
      <vt:lpstr>Word Cloud</vt:lpstr>
      <vt:lpstr>Using ggplot</vt:lpstr>
      <vt:lpstr>Bar Chart Using ggplot()</vt:lpstr>
      <vt:lpstr>What is Sentiment Analysis?</vt:lpstr>
      <vt:lpstr>Sentiment Analysis in R</vt:lpstr>
      <vt:lpstr>Sentiment Analysis in R…</vt:lpstr>
      <vt:lpstr>PowerPoint Presentation</vt:lpstr>
      <vt:lpstr>PowerPoint Presentation</vt:lpstr>
      <vt:lpstr>PowerPoint Presentation</vt:lpstr>
      <vt:lpstr>Sentiment Analysis in R – Using Package "syuzhet"...</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Sujata Suvarnapathki</cp:lastModifiedBy>
  <cp:revision>1110</cp:revision>
  <dcterms:created xsi:type="dcterms:W3CDTF">2010-05-23T14:28:12Z</dcterms:created>
  <dcterms:modified xsi:type="dcterms:W3CDTF">2024-05-27T17:18:08Z</dcterms:modified>
</cp:coreProperties>
</file>