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8.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9.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1.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2.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3.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14.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tags/tag980.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20"/>
  </p:notesMasterIdLst>
  <p:sldIdLst>
    <p:sldId id="421" r:id="rId2"/>
    <p:sldId id="321" r:id="rId3"/>
    <p:sldId id="272" r:id="rId4"/>
    <p:sldId id="325" r:id="rId5"/>
    <p:sldId id="326" r:id="rId6"/>
    <p:sldId id="301" r:id="rId7"/>
    <p:sldId id="298" r:id="rId8"/>
    <p:sldId id="277" r:id="rId9"/>
    <p:sldId id="324" r:id="rId10"/>
    <p:sldId id="303" r:id="rId11"/>
    <p:sldId id="343" r:id="rId12"/>
    <p:sldId id="344" r:id="rId13"/>
    <p:sldId id="266" r:id="rId14"/>
    <p:sldId id="327" r:id="rId15"/>
    <p:sldId id="328" r:id="rId16"/>
    <p:sldId id="329" r:id="rId17"/>
    <p:sldId id="287" r:id="rId18"/>
    <p:sldId id="342" r:id="rId19"/>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Tables Text" id="{855A0964-8D6B-42F4-A505-710E96D9C74C}">
          <p14:sldIdLst>
            <p14:sldId id="421"/>
            <p14:sldId id="321"/>
            <p14:sldId id="272"/>
            <p14:sldId id="325"/>
            <p14:sldId id="326"/>
            <p14:sldId id="301"/>
            <p14:sldId id="298"/>
            <p14:sldId id="277"/>
            <p14:sldId id="324"/>
            <p14:sldId id="303"/>
            <p14:sldId id="343"/>
            <p14:sldId id="344"/>
            <p14:sldId id="266"/>
            <p14:sldId id="327"/>
            <p14:sldId id="328"/>
            <p14:sldId id="329"/>
            <p14:sldId id="287"/>
            <p14:sldId id="342"/>
          </p14:sldIdLst>
        </p14:section>
      </p14:sectionLst>
    </p:ext>
    <p:ext uri="{EFAFB233-063F-42B5-8137-9DF3F51BA10A}">
      <p15:sldGuideLst xmlns:p15="http://schemas.microsoft.com/office/powerpoint/2012/main">
        <p15:guide id="1" orient="horz" pos="1570" userDrawn="1">
          <p15:clr>
            <a:srgbClr val="A4A3A4"/>
          </p15:clr>
        </p15:guide>
        <p15:guide id="2" pos="3984" userDrawn="1">
          <p15:clr>
            <a:srgbClr val="A4A3A4"/>
          </p15:clr>
        </p15:guide>
        <p15:guide id="3" orient="horz" pos="1094" userDrawn="1">
          <p15:clr>
            <a:srgbClr val="A4A3A4"/>
          </p15:clr>
        </p15:guide>
        <p15:guide id="4" pos="3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B2B2B2"/>
    <a:srgbClr val="FFFFFF"/>
    <a:srgbClr val="808080"/>
    <a:srgbClr val="5F5F5F"/>
    <a:srgbClr val="000000"/>
    <a:srgbClr val="C0C0C0"/>
    <a:srgbClr val="7F7F7F"/>
    <a:srgbClr val="328682"/>
    <a:srgbClr val="3278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01" autoAdjust="0"/>
    <p:restoredTop sz="96327" autoAdjust="0"/>
  </p:normalViewPr>
  <p:slideViewPr>
    <p:cSldViewPr snapToObjects="1">
      <p:cViewPr varScale="1">
        <p:scale>
          <a:sx n="67" d="100"/>
          <a:sy n="67" d="100"/>
        </p:scale>
        <p:origin x="716" y="32"/>
      </p:cViewPr>
      <p:guideLst>
        <p:guide orient="horz" pos="1570"/>
        <p:guide pos="3984"/>
        <p:guide orient="horz" pos="1094"/>
        <p:guide pos="3320"/>
      </p:guideLst>
    </p:cSldViewPr>
  </p:slideViewPr>
  <p:notesTextViewPr>
    <p:cViewPr>
      <p:scale>
        <a:sx n="1" d="1"/>
        <a:sy n="1" d="1"/>
      </p:scale>
      <p:origin x="0" y="0"/>
    </p:cViewPr>
  </p:notesTextViewPr>
  <p:sorterViewPr>
    <p:cViewPr>
      <p:scale>
        <a:sx n="75" d="100"/>
        <a:sy n="75" d="100"/>
      </p:scale>
      <p:origin x="0" y="-99534"/>
    </p:cViewPr>
  </p:sorterViewPr>
  <p:notesViewPr>
    <p:cSldViewPr snapToObjects="1">
      <p:cViewPr varScale="1">
        <p:scale>
          <a:sx n="73" d="100"/>
          <a:sy n="73" d="100"/>
        </p:scale>
        <p:origin x="-3792"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hya analytics" userId="ed14a70c1c7792be" providerId="LiveId" clId="{EAC0067F-4533-482E-B52F-A177FD4BB07C}"/>
    <pc:docChg chg="custSel modSld">
      <pc:chgData name="sankhya analytics" userId="ed14a70c1c7792be" providerId="LiveId" clId="{EAC0067F-4533-482E-B52F-A177FD4BB07C}" dt="2023-11-16T09:11:47.971" v="120" actId="20577"/>
      <pc:docMkLst>
        <pc:docMk/>
      </pc:docMkLst>
      <pc:sldChg chg="modSp mod">
        <pc:chgData name="sankhya analytics" userId="ed14a70c1c7792be" providerId="LiveId" clId="{EAC0067F-4533-482E-B52F-A177FD4BB07C}" dt="2023-11-16T09:03:11.294" v="5" actId="108"/>
        <pc:sldMkLst>
          <pc:docMk/>
          <pc:sldMk cId="3145799450" sldId="386"/>
        </pc:sldMkLst>
        <pc:spChg chg="mod">
          <ac:chgData name="sankhya analytics" userId="ed14a70c1c7792be" providerId="LiveId" clId="{EAC0067F-4533-482E-B52F-A177FD4BB07C}" dt="2023-11-16T09:03:11.294" v="5" actId="108"/>
          <ac:spMkLst>
            <pc:docMk/>
            <pc:sldMk cId="3145799450" sldId="386"/>
            <ac:spMk id="106499" creationId="{00000000-0000-0000-0000-000000000000}"/>
          </ac:spMkLst>
        </pc:spChg>
      </pc:sldChg>
      <pc:sldChg chg="modSp mod">
        <pc:chgData name="sankhya analytics" userId="ed14a70c1c7792be" providerId="LiveId" clId="{EAC0067F-4533-482E-B52F-A177FD4BB07C}" dt="2023-11-16T09:03:48.277" v="10" actId="1076"/>
        <pc:sldMkLst>
          <pc:docMk/>
          <pc:sldMk cId="4056845900" sldId="388"/>
        </pc:sldMkLst>
        <pc:spChg chg="mod">
          <ac:chgData name="sankhya analytics" userId="ed14a70c1c7792be" providerId="LiveId" clId="{EAC0067F-4533-482E-B52F-A177FD4BB07C}" dt="2023-11-16T09:03:40.611" v="9" actId="108"/>
          <ac:spMkLst>
            <pc:docMk/>
            <pc:sldMk cId="4056845900" sldId="388"/>
            <ac:spMk id="106499" creationId="{00000000-0000-0000-0000-000000000000}"/>
          </ac:spMkLst>
        </pc:spChg>
        <pc:picChg chg="mod">
          <ac:chgData name="sankhya analytics" userId="ed14a70c1c7792be" providerId="LiveId" clId="{EAC0067F-4533-482E-B52F-A177FD4BB07C}" dt="2023-11-16T09:03:48.277" v="10" actId="1076"/>
          <ac:picMkLst>
            <pc:docMk/>
            <pc:sldMk cId="4056845900" sldId="388"/>
            <ac:picMk id="4" creationId="{4F9C44DA-3768-5463-F31D-F66BE37A730C}"/>
          </ac:picMkLst>
        </pc:picChg>
      </pc:sldChg>
      <pc:sldChg chg="modSp mod">
        <pc:chgData name="sankhya analytics" userId="ed14a70c1c7792be" providerId="LiveId" clId="{EAC0067F-4533-482E-B52F-A177FD4BB07C}" dt="2023-11-16T09:10:56.590" v="73" actId="20577"/>
        <pc:sldMkLst>
          <pc:docMk/>
          <pc:sldMk cId="2553542824" sldId="390"/>
        </pc:sldMkLst>
        <pc:spChg chg="mod">
          <ac:chgData name="sankhya analytics" userId="ed14a70c1c7792be" providerId="LiveId" clId="{EAC0067F-4533-482E-B52F-A177FD4BB07C}" dt="2023-11-16T09:10:56.590" v="73" actId="20577"/>
          <ac:spMkLst>
            <pc:docMk/>
            <pc:sldMk cId="2553542824" sldId="390"/>
            <ac:spMk id="106498" creationId="{00000000-0000-0000-0000-000000000000}"/>
          </ac:spMkLst>
        </pc:spChg>
        <pc:spChg chg="mod">
          <ac:chgData name="sankhya analytics" userId="ed14a70c1c7792be" providerId="LiveId" clId="{EAC0067F-4533-482E-B52F-A177FD4BB07C}" dt="2023-11-16T09:05:57.916" v="39" actId="20577"/>
          <ac:spMkLst>
            <pc:docMk/>
            <pc:sldMk cId="2553542824" sldId="390"/>
            <ac:spMk id="106499" creationId="{00000000-0000-0000-0000-000000000000}"/>
          </ac:spMkLst>
        </pc:spChg>
      </pc:sldChg>
      <pc:sldChg chg="modSp mod">
        <pc:chgData name="sankhya analytics" userId="ed14a70c1c7792be" providerId="LiveId" clId="{EAC0067F-4533-482E-B52F-A177FD4BB07C}" dt="2023-11-16T09:03:20.385" v="6" actId="404"/>
        <pc:sldMkLst>
          <pc:docMk/>
          <pc:sldMk cId="1659776192" sldId="391"/>
        </pc:sldMkLst>
        <pc:spChg chg="mod">
          <ac:chgData name="sankhya analytics" userId="ed14a70c1c7792be" providerId="LiveId" clId="{EAC0067F-4533-482E-B52F-A177FD4BB07C}" dt="2023-11-16T09:03:20.385" v="6" actId="404"/>
          <ac:spMkLst>
            <pc:docMk/>
            <pc:sldMk cId="1659776192" sldId="391"/>
            <ac:spMk id="106499" creationId="{00000000-0000-0000-0000-000000000000}"/>
          </ac:spMkLst>
        </pc:spChg>
      </pc:sldChg>
      <pc:sldChg chg="modSp mod">
        <pc:chgData name="sankhya analytics" userId="ed14a70c1c7792be" providerId="LiveId" clId="{EAC0067F-4533-482E-B52F-A177FD4BB07C}" dt="2023-11-16T09:11:03.534" v="85" actId="20577"/>
        <pc:sldMkLst>
          <pc:docMk/>
          <pc:sldMk cId="2295578755" sldId="392"/>
        </pc:sldMkLst>
        <pc:spChg chg="mod">
          <ac:chgData name="sankhya analytics" userId="ed14a70c1c7792be" providerId="LiveId" clId="{EAC0067F-4533-482E-B52F-A177FD4BB07C}" dt="2023-11-16T09:11:03.534" v="85" actId="20577"/>
          <ac:spMkLst>
            <pc:docMk/>
            <pc:sldMk cId="2295578755" sldId="392"/>
            <ac:spMk id="106498" creationId="{00000000-0000-0000-0000-000000000000}"/>
          </ac:spMkLst>
        </pc:spChg>
        <pc:spChg chg="mod">
          <ac:chgData name="sankhya analytics" userId="ed14a70c1c7792be" providerId="LiveId" clId="{EAC0067F-4533-482E-B52F-A177FD4BB07C}" dt="2023-11-16T09:08:16.744" v="53" actId="403"/>
          <ac:spMkLst>
            <pc:docMk/>
            <pc:sldMk cId="2295578755" sldId="392"/>
            <ac:spMk id="106499" creationId="{00000000-0000-0000-0000-000000000000}"/>
          </ac:spMkLst>
        </pc:spChg>
      </pc:sldChg>
      <pc:sldChg chg="modSp mod">
        <pc:chgData name="sankhya analytics" userId="ed14a70c1c7792be" providerId="LiveId" clId="{EAC0067F-4533-482E-B52F-A177FD4BB07C}" dt="2023-11-16T09:11:10.690" v="92" actId="20577"/>
        <pc:sldMkLst>
          <pc:docMk/>
          <pc:sldMk cId="4036468766" sldId="394"/>
        </pc:sldMkLst>
        <pc:spChg chg="mod">
          <ac:chgData name="sankhya analytics" userId="ed14a70c1c7792be" providerId="LiveId" clId="{EAC0067F-4533-482E-B52F-A177FD4BB07C}" dt="2023-11-16T09:11:10.690" v="92" actId="20577"/>
          <ac:spMkLst>
            <pc:docMk/>
            <pc:sldMk cId="4036468766" sldId="394"/>
            <ac:spMk id="106498" creationId="{00000000-0000-0000-0000-000000000000}"/>
          </ac:spMkLst>
        </pc:spChg>
      </pc:sldChg>
      <pc:sldChg chg="modSp mod">
        <pc:chgData name="sankhya analytics" userId="ed14a70c1c7792be" providerId="LiveId" clId="{EAC0067F-4533-482E-B52F-A177FD4BB07C}" dt="2023-11-16T09:11:17.270" v="99" actId="20577"/>
        <pc:sldMkLst>
          <pc:docMk/>
          <pc:sldMk cId="4250346852" sldId="395"/>
        </pc:sldMkLst>
        <pc:spChg chg="mod">
          <ac:chgData name="sankhya analytics" userId="ed14a70c1c7792be" providerId="LiveId" clId="{EAC0067F-4533-482E-B52F-A177FD4BB07C}" dt="2023-11-16T09:11:17.270" v="99" actId="20577"/>
          <ac:spMkLst>
            <pc:docMk/>
            <pc:sldMk cId="4250346852" sldId="395"/>
            <ac:spMk id="106498" creationId="{00000000-0000-0000-0000-000000000000}"/>
          </ac:spMkLst>
        </pc:spChg>
        <pc:spChg chg="mod">
          <ac:chgData name="sankhya analytics" userId="ed14a70c1c7792be" providerId="LiveId" clId="{EAC0067F-4533-482E-B52F-A177FD4BB07C}" dt="2023-11-16T09:09:41.013" v="66" actId="403"/>
          <ac:spMkLst>
            <pc:docMk/>
            <pc:sldMk cId="4250346852" sldId="395"/>
            <ac:spMk id="106499" creationId="{00000000-0000-0000-0000-000000000000}"/>
          </ac:spMkLst>
        </pc:spChg>
      </pc:sldChg>
      <pc:sldChg chg="modSp mod">
        <pc:chgData name="sankhya analytics" userId="ed14a70c1c7792be" providerId="LiveId" clId="{EAC0067F-4533-482E-B52F-A177FD4BB07C}" dt="2023-11-16T09:11:29.464" v="106" actId="20577"/>
        <pc:sldMkLst>
          <pc:docMk/>
          <pc:sldMk cId="2463588799" sldId="397"/>
        </pc:sldMkLst>
        <pc:spChg chg="mod">
          <ac:chgData name="sankhya analytics" userId="ed14a70c1c7792be" providerId="LiveId" clId="{EAC0067F-4533-482E-B52F-A177FD4BB07C}" dt="2023-11-16T09:11:29.464" v="106" actId="20577"/>
          <ac:spMkLst>
            <pc:docMk/>
            <pc:sldMk cId="2463588799" sldId="397"/>
            <ac:spMk id="106498" creationId="{00000000-0000-0000-0000-000000000000}"/>
          </ac:spMkLst>
        </pc:spChg>
      </pc:sldChg>
      <pc:sldChg chg="modSp mod">
        <pc:chgData name="sankhya analytics" userId="ed14a70c1c7792be" providerId="LiveId" clId="{EAC0067F-4533-482E-B52F-A177FD4BB07C}" dt="2023-11-16T09:11:47.971" v="120" actId="20577"/>
        <pc:sldMkLst>
          <pc:docMk/>
          <pc:sldMk cId="2363765895" sldId="400"/>
        </pc:sldMkLst>
        <pc:spChg chg="mod">
          <ac:chgData name="sankhya analytics" userId="ed14a70c1c7792be" providerId="LiveId" clId="{EAC0067F-4533-482E-B52F-A177FD4BB07C}" dt="2023-11-16T09:11:47.971" v="120" actId="20577"/>
          <ac:spMkLst>
            <pc:docMk/>
            <pc:sldMk cId="2363765895" sldId="400"/>
            <ac:spMk id="106498" creationId="{00000000-0000-0000-0000-000000000000}"/>
          </ac:spMkLst>
        </pc:spChg>
      </pc:sldChg>
      <pc:sldChg chg="modSp mod">
        <pc:chgData name="sankhya analytics" userId="ed14a70c1c7792be" providerId="LiveId" clId="{EAC0067F-4533-482E-B52F-A177FD4BB07C}" dt="2023-11-16T09:11:38.837" v="113" actId="20577"/>
        <pc:sldMkLst>
          <pc:docMk/>
          <pc:sldMk cId="2653244131" sldId="455"/>
        </pc:sldMkLst>
        <pc:spChg chg="mod">
          <ac:chgData name="sankhya analytics" userId="ed14a70c1c7792be" providerId="LiveId" clId="{EAC0067F-4533-482E-B52F-A177FD4BB07C}" dt="2023-11-16T09:11:38.837" v="113" actId="20577"/>
          <ac:spMkLst>
            <pc:docMk/>
            <pc:sldMk cId="2653244131" sldId="455"/>
            <ac:spMk id="106498"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206CC1-918F-46E8-B031-9FC091FDB70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CEA7ED5-AABA-442A-8B3A-5850D5C54A8E}">
      <dgm:prSet phldrT="[Text]" custT="1"/>
      <dgm:spPr/>
      <dgm:t>
        <a:bodyPr/>
        <a:lstStyle/>
        <a:p>
          <a:r>
            <a:rPr lang="en-US" sz="1600" b="1" dirty="0"/>
            <a:t>Background</a:t>
          </a:r>
        </a:p>
      </dgm:t>
    </dgm:pt>
    <dgm:pt modelId="{8C15848D-5B74-4DA8-B9D0-35A56D27A224}" type="parTrans" cxnId="{A795EF52-7547-4A79-9CBB-8A83EA300F2F}">
      <dgm:prSet/>
      <dgm:spPr/>
      <dgm:t>
        <a:bodyPr/>
        <a:lstStyle/>
        <a:p>
          <a:endParaRPr lang="en-US" sz="1600"/>
        </a:p>
      </dgm:t>
    </dgm:pt>
    <dgm:pt modelId="{A99019A5-F0D6-4249-B601-1C6FE5BE11D5}" type="sibTrans" cxnId="{A795EF52-7547-4A79-9CBB-8A83EA300F2F}">
      <dgm:prSet/>
      <dgm:spPr/>
      <dgm:t>
        <a:bodyPr/>
        <a:lstStyle/>
        <a:p>
          <a:endParaRPr lang="en-US" sz="1600"/>
        </a:p>
      </dgm:t>
    </dgm:pt>
    <dgm:pt modelId="{83E300A9-059E-4699-B169-FEECE8DF2D96}">
      <dgm:prSet phldrT="[Text]" custT="1"/>
      <dgm:spPr/>
      <dgm:t>
        <a:bodyPr/>
        <a:lstStyle/>
        <a:p>
          <a:r>
            <a:rPr lang="en-US" sz="1600" b="1" dirty="0"/>
            <a:t>Objective</a:t>
          </a:r>
        </a:p>
      </dgm:t>
    </dgm:pt>
    <dgm:pt modelId="{1B4CACC5-8511-48D4-AE5A-46BC722FABED}" type="parTrans" cxnId="{25B4A5E2-5E93-4ED0-82B3-CA7CBF98F2F1}">
      <dgm:prSet/>
      <dgm:spPr/>
      <dgm:t>
        <a:bodyPr/>
        <a:lstStyle/>
        <a:p>
          <a:endParaRPr lang="en-US" sz="1600"/>
        </a:p>
      </dgm:t>
    </dgm:pt>
    <dgm:pt modelId="{034345BA-E63F-4E83-A68D-4C585402B8F1}" type="sibTrans" cxnId="{25B4A5E2-5E93-4ED0-82B3-CA7CBF98F2F1}">
      <dgm:prSet/>
      <dgm:spPr/>
      <dgm:t>
        <a:bodyPr/>
        <a:lstStyle/>
        <a:p>
          <a:endParaRPr lang="en-US" sz="1600"/>
        </a:p>
      </dgm:t>
    </dgm:pt>
    <dgm:pt modelId="{CF75EA4F-3BC8-4061-B0A3-050B572C5FE8}">
      <dgm:prSet phldrT="[Text]" custT="1"/>
      <dgm:spPr/>
      <dgm:t>
        <a:bodyPr/>
        <a:lstStyle/>
        <a:p>
          <a:r>
            <a:rPr lang="en-US" sz="1600" b="1" dirty="0"/>
            <a:t>Available Information</a:t>
          </a:r>
        </a:p>
      </dgm:t>
    </dgm:pt>
    <dgm:pt modelId="{73500329-016A-4382-BDED-BEBD2536272E}" type="parTrans" cxnId="{13EF10C6-7E5C-4166-B313-091387BAE928}">
      <dgm:prSet/>
      <dgm:spPr/>
      <dgm:t>
        <a:bodyPr/>
        <a:lstStyle/>
        <a:p>
          <a:endParaRPr lang="en-US" sz="1600"/>
        </a:p>
      </dgm:t>
    </dgm:pt>
    <dgm:pt modelId="{48D13409-3654-4147-BFE9-1E9F65AF59B7}" type="sibTrans" cxnId="{13EF10C6-7E5C-4166-B313-091387BAE928}">
      <dgm:prSet/>
      <dgm:spPr/>
      <dgm:t>
        <a:bodyPr/>
        <a:lstStyle/>
        <a:p>
          <a:endParaRPr lang="en-US" sz="1600"/>
        </a:p>
      </dgm:t>
    </dgm:pt>
    <dgm:pt modelId="{81CE6530-7F48-4D85-A90C-AB70806F2713}">
      <dgm:prSet phldrT="[Text]" custT="1"/>
      <dgm:spPr/>
      <dgm:t>
        <a:bodyPr/>
        <a:lstStyle/>
        <a:p>
          <a:r>
            <a:rPr lang="en-US" sz="1600" dirty="0">
              <a:solidFill>
                <a:schemeClr val="tx1">
                  <a:lumMod val="75000"/>
                  <a:lumOff val="25000"/>
                </a:schemeClr>
              </a:solidFill>
              <a:latin typeface="+mj-lt"/>
            </a:rPr>
            <a:t>A company conducts different written tests before recruiting employees. The company wishes to see if the scores of these tests have any relation with post-recruitment performance of those employees.</a:t>
          </a:r>
          <a:endParaRPr lang="en-US" sz="1600" dirty="0">
            <a:solidFill>
              <a:schemeClr val="tx1">
                <a:lumMod val="75000"/>
                <a:lumOff val="25000"/>
              </a:schemeClr>
            </a:solidFill>
          </a:endParaRPr>
        </a:p>
      </dgm:t>
    </dgm:pt>
    <dgm:pt modelId="{2BA011DA-3C8C-4E43-8209-DCAB62C70684}" type="parTrans" cxnId="{86235B56-AD1C-4941-9471-00842A876E25}">
      <dgm:prSet/>
      <dgm:spPr/>
      <dgm:t>
        <a:bodyPr/>
        <a:lstStyle/>
        <a:p>
          <a:endParaRPr lang="en-US" sz="1600"/>
        </a:p>
      </dgm:t>
    </dgm:pt>
    <dgm:pt modelId="{73853B8C-4589-479F-BD27-896FF7BF1B72}" type="sibTrans" cxnId="{86235B56-AD1C-4941-9471-00842A876E25}">
      <dgm:prSet/>
      <dgm:spPr/>
      <dgm:t>
        <a:bodyPr/>
        <a:lstStyle/>
        <a:p>
          <a:endParaRPr lang="en-US" sz="1600"/>
        </a:p>
      </dgm:t>
    </dgm:pt>
    <dgm:pt modelId="{4EE5EDE8-EF01-4ABD-8046-C2EC266BA8D9}">
      <dgm:prSet phldrT="[Text]" custT="1"/>
      <dgm:spPr/>
      <dgm:t>
        <a:bodyPr/>
        <a:lstStyle/>
        <a:p>
          <a:r>
            <a:rPr lang="en-US" sz="1600" dirty="0">
              <a:solidFill>
                <a:schemeClr val="tx1">
                  <a:lumMod val="75000"/>
                  <a:lumOff val="25000"/>
                </a:schemeClr>
              </a:solidFill>
              <a:latin typeface="+mn-lt"/>
            </a:rPr>
            <a:t>To predict employees’ job performance index after probationary period, based on scores of tests conducted at the time of recruitment</a:t>
          </a:r>
        </a:p>
      </dgm:t>
    </dgm:pt>
    <dgm:pt modelId="{34FC5C99-DEAB-4730-9141-F95FF38F64B4}" type="parTrans" cxnId="{C251BCF4-95CE-46AD-8C84-797A1F361D69}">
      <dgm:prSet/>
      <dgm:spPr/>
      <dgm:t>
        <a:bodyPr/>
        <a:lstStyle/>
        <a:p>
          <a:endParaRPr lang="en-US" sz="1600"/>
        </a:p>
      </dgm:t>
    </dgm:pt>
    <dgm:pt modelId="{3437C92F-142C-4D34-8C3C-22AEF935DEF2}" type="sibTrans" cxnId="{C251BCF4-95CE-46AD-8C84-797A1F361D69}">
      <dgm:prSet/>
      <dgm:spPr/>
      <dgm:t>
        <a:bodyPr/>
        <a:lstStyle/>
        <a:p>
          <a:endParaRPr lang="en-US" sz="1600"/>
        </a:p>
      </dgm:t>
    </dgm:pt>
    <dgm:pt modelId="{0A7A71E0-34A9-45B9-9F53-6010EE2629E4}">
      <dgm:prSet phldrT="[Text]" custT="1"/>
      <dgm:spPr/>
      <dgm:t>
        <a:bodyPr/>
        <a:lstStyle/>
        <a:p>
          <a:r>
            <a:rPr lang="en-US" sz="1600" dirty="0">
              <a:solidFill>
                <a:schemeClr val="tx1">
                  <a:lumMod val="75000"/>
                  <a:lumOff val="25000"/>
                </a:schemeClr>
              </a:solidFill>
              <a:latin typeface="+mn-lt"/>
            </a:rPr>
            <a:t>Independent Variables: Scores of tests conducted before recruitment on the basis of four criteria – </a:t>
          </a:r>
          <a:r>
            <a:rPr lang="en-US" sz="1600" b="1" dirty="0">
              <a:solidFill>
                <a:schemeClr val="tx1">
                  <a:lumMod val="75000"/>
                  <a:lumOff val="25000"/>
                </a:schemeClr>
              </a:solidFill>
              <a:latin typeface="+mn-lt"/>
            </a:rPr>
            <a:t>Aptitude, Test of Language, Technical Knowledge, General Information</a:t>
          </a:r>
        </a:p>
      </dgm:t>
    </dgm:pt>
    <dgm:pt modelId="{277786D7-CD6C-4370-B649-AEAA08735182}" type="parTrans" cxnId="{61B18872-8351-4C8E-A5E4-4EA4E20DAE5D}">
      <dgm:prSet/>
      <dgm:spPr/>
      <dgm:t>
        <a:bodyPr/>
        <a:lstStyle/>
        <a:p>
          <a:endParaRPr lang="en-US" sz="1600"/>
        </a:p>
      </dgm:t>
    </dgm:pt>
    <dgm:pt modelId="{2C91B7D2-5C07-42B8-B930-DF881623F227}" type="sibTrans" cxnId="{61B18872-8351-4C8E-A5E4-4EA4E20DAE5D}">
      <dgm:prSet/>
      <dgm:spPr/>
      <dgm:t>
        <a:bodyPr/>
        <a:lstStyle/>
        <a:p>
          <a:endParaRPr lang="en-US" sz="1600"/>
        </a:p>
      </dgm:t>
    </dgm:pt>
    <dgm:pt modelId="{83154F69-6DAE-4A1D-9B41-61E63E626EED}">
      <dgm:prSet phldrT="[Text]" custT="1"/>
      <dgm:spPr/>
      <dgm:t>
        <a:bodyPr/>
        <a:lstStyle/>
        <a:p>
          <a:r>
            <a:rPr lang="en-US" sz="1600" b="1" dirty="0">
              <a:solidFill>
                <a:schemeClr val="tx1">
                  <a:lumMod val="75000"/>
                  <a:lumOff val="25000"/>
                </a:schemeClr>
              </a:solidFill>
              <a:latin typeface="+mn-lt"/>
            </a:rPr>
            <a:t>Sample size is 33</a:t>
          </a:r>
        </a:p>
      </dgm:t>
    </dgm:pt>
    <dgm:pt modelId="{6F2279DD-0942-4B87-8A55-3EDD624A4AE0}" type="parTrans" cxnId="{20BF09DE-AD9F-481C-98CA-3C7D6800C339}">
      <dgm:prSet/>
      <dgm:spPr/>
      <dgm:t>
        <a:bodyPr/>
        <a:lstStyle/>
        <a:p>
          <a:endParaRPr lang="en-US" sz="1600"/>
        </a:p>
      </dgm:t>
    </dgm:pt>
    <dgm:pt modelId="{9DB4326F-8E5F-4AB2-94A1-872DBD282AE7}" type="sibTrans" cxnId="{20BF09DE-AD9F-481C-98CA-3C7D6800C339}">
      <dgm:prSet/>
      <dgm:spPr/>
      <dgm:t>
        <a:bodyPr/>
        <a:lstStyle/>
        <a:p>
          <a:endParaRPr lang="en-US" sz="1600"/>
        </a:p>
      </dgm:t>
    </dgm:pt>
    <dgm:pt modelId="{6537D226-5486-4FB9-8F94-64100C58D6B1}">
      <dgm:prSet custT="1"/>
      <dgm:spPr/>
      <dgm:t>
        <a:bodyPr/>
        <a:lstStyle/>
        <a:p>
          <a:r>
            <a:rPr lang="en-US" sz="1600" b="0" dirty="0">
              <a:solidFill>
                <a:schemeClr val="tx1">
                  <a:lumMod val="75000"/>
                  <a:lumOff val="25000"/>
                </a:schemeClr>
              </a:solidFill>
              <a:latin typeface="+mn-lt"/>
            </a:rPr>
            <a:t>Dependent Variable:</a:t>
          </a:r>
          <a:r>
            <a:rPr lang="en-US" sz="1600" b="1" dirty="0">
              <a:solidFill>
                <a:schemeClr val="tx1">
                  <a:lumMod val="75000"/>
                  <a:lumOff val="25000"/>
                </a:schemeClr>
              </a:solidFill>
              <a:latin typeface="+mn-lt"/>
            </a:rPr>
            <a:t> Job Performance Index</a:t>
          </a:r>
          <a:r>
            <a:rPr lang="en-US" sz="1600" dirty="0">
              <a:solidFill>
                <a:schemeClr val="tx1">
                  <a:lumMod val="75000"/>
                  <a:lumOff val="25000"/>
                </a:schemeClr>
              </a:solidFill>
              <a:latin typeface="+mn-lt"/>
            </a:rPr>
            <a:t> calculated after an employee finishes probationary period (6 months)</a:t>
          </a:r>
        </a:p>
      </dgm:t>
    </dgm:pt>
    <dgm:pt modelId="{FA7B6EFD-E7C7-4B58-8909-3BD0AA703332}" type="parTrans" cxnId="{8A50B133-72C5-48FF-8872-89CB4F951815}">
      <dgm:prSet/>
      <dgm:spPr/>
      <dgm:t>
        <a:bodyPr/>
        <a:lstStyle/>
        <a:p>
          <a:endParaRPr lang="en-US" sz="1600"/>
        </a:p>
      </dgm:t>
    </dgm:pt>
    <dgm:pt modelId="{A4327060-A4A0-42A7-80E7-54785DB96F55}" type="sibTrans" cxnId="{8A50B133-72C5-48FF-8872-89CB4F951815}">
      <dgm:prSet/>
      <dgm:spPr/>
      <dgm:t>
        <a:bodyPr/>
        <a:lstStyle/>
        <a:p>
          <a:endParaRPr lang="en-US" sz="1600"/>
        </a:p>
      </dgm:t>
    </dgm:pt>
    <dgm:pt modelId="{E22D02C9-CAD7-4C26-976C-7F9C3D7FAA12}" type="pres">
      <dgm:prSet presAssocID="{76206CC1-918F-46E8-B031-9FC091FDB70E}" presName="linear" presStyleCnt="0">
        <dgm:presLayoutVars>
          <dgm:dir/>
          <dgm:animLvl val="lvl"/>
          <dgm:resizeHandles val="exact"/>
        </dgm:presLayoutVars>
      </dgm:prSet>
      <dgm:spPr/>
    </dgm:pt>
    <dgm:pt modelId="{9B880F8F-1058-4CD2-B20D-650A178A86B0}" type="pres">
      <dgm:prSet presAssocID="{0CEA7ED5-AABA-442A-8B3A-5850D5C54A8E}" presName="parentLin" presStyleCnt="0"/>
      <dgm:spPr/>
    </dgm:pt>
    <dgm:pt modelId="{583B3969-11FD-4684-ACBA-422AC2B53A7A}" type="pres">
      <dgm:prSet presAssocID="{0CEA7ED5-AABA-442A-8B3A-5850D5C54A8E}" presName="parentLeftMargin" presStyleLbl="node1" presStyleIdx="0" presStyleCnt="3"/>
      <dgm:spPr/>
    </dgm:pt>
    <dgm:pt modelId="{8DAC3478-3003-4361-B79A-A6299EE2FF11}" type="pres">
      <dgm:prSet presAssocID="{0CEA7ED5-AABA-442A-8B3A-5850D5C54A8E}" presName="parentText" presStyleLbl="node1" presStyleIdx="0" presStyleCnt="3" custScaleX="68302">
        <dgm:presLayoutVars>
          <dgm:chMax val="0"/>
          <dgm:bulletEnabled val="1"/>
        </dgm:presLayoutVars>
      </dgm:prSet>
      <dgm:spPr/>
    </dgm:pt>
    <dgm:pt modelId="{59004E18-985D-4C03-8427-4AF3A8F9619C}" type="pres">
      <dgm:prSet presAssocID="{0CEA7ED5-AABA-442A-8B3A-5850D5C54A8E}" presName="negativeSpace" presStyleCnt="0"/>
      <dgm:spPr/>
    </dgm:pt>
    <dgm:pt modelId="{4E95708D-2D46-43E8-898E-C37C89092838}" type="pres">
      <dgm:prSet presAssocID="{0CEA7ED5-AABA-442A-8B3A-5850D5C54A8E}" presName="childText" presStyleLbl="conFgAcc1" presStyleIdx="0" presStyleCnt="3">
        <dgm:presLayoutVars>
          <dgm:bulletEnabled val="1"/>
        </dgm:presLayoutVars>
      </dgm:prSet>
      <dgm:spPr/>
    </dgm:pt>
    <dgm:pt modelId="{AE2CC641-B3D9-4C30-82D4-60031A31761A}" type="pres">
      <dgm:prSet presAssocID="{A99019A5-F0D6-4249-B601-1C6FE5BE11D5}" presName="spaceBetweenRectangles" presStyleCnt="0"/>
      <dgm:spPr/>
    </dgm:pt>
    <dgm:pt modelId="{EDB1C299-0C7B-4DAA-91AB-4E38E465CBEA}" type="pres">
      <dgm:prSet presAssocID="{83E300A9-059E-4699-B169-FEECE8DF2D96}" presName="parentLin" presStyleCnt="0"/>
      <dgm:spPr/>
    </dgm:pt>
    <dgm:pt modelId="{3474DB8A-EBD8-46EC-AAB7-FE9BE2CFA8D9}" type="pres">
      <dgm:prSet presAssocID="{83E300A9-059E-4699-B169-FEECE8DF2D96}" presName="parentLeftMargin" presStyleLbl="node1" presStyleIdx="0" presStyleCnt="3"/>
      <dgm:spPr/>
    </dgm:pt>
    <dgm:pt modelId="{75BB025E-9CB5-4C61-B1F0-A1523F6C16D8}" type="pres">
      <dgm:prSet presAssocID="{83E300A9-059E-4699-B169-FEECE8DF2D96}" presName="parentText" presStyleLbl="node1" presStyleIdx="1" presStyleCnt="3" custScaleX="68302">
        <dgm:presLayoutVars>
          <dgm:chMax val="0"/>
          <dgm:bulletEnabled val="1"/>
        </dgm:presLayoutVars>
      </dgm:prSet>
      <dgm:spPr/>
    </dgm:pt>
    <dgm:pt modelId="{AD90FF33-7FD7-4076-B162-F1E0FE76D94C}" type="pres">
      <dgm:prSet presAssocID="{83E300A9-059E-4699-B169-FEECE8DF2D96}" presName="negativeSpace" presStyleCnt="0"/>
      <dgm:spPr/>
    </dgm:pt>
    <dgm:pt modelId="{5225D984-C2B9-4FAB-B6D8-231E1B13CD6C}" type="pres">
      <dgm:prSet presAssocID="{83E300A9-059E-4699-B169-FEECE8DF2D96}" presName="childText" presStyleLbl="conFgAcc1" presStyleIdx="1" presStyleCnt="3">
        <dgm:presLayoutVars>
          <dgm:bulletEnabled val="1"/>
        </dgm:presLayoutVars>
      </dgm:prSet>
      <dgm:spPr/>
    </dgm:pt>
    <dgm:pt modelId="{FF1CC903-80FA-4491-88AB-D3CC8B9ADF3A}" type="pres">
      <dgm:prSet presAssocID="{034345BA-E63F-4E83-A68D-4C585402B8F1}" presName="spaceBetweenRectangles" presStyleCnt="0"/>
      <dgm:spPr/>
    </dgm:pt>
    <dgm:pt modelId="{C80B7E03-A3F6-466C-9E49-AFB82C5C4887}" type="pres">
      <dgm:prSet presAssocID="{CF75EA4F-3BC8-4061-B0A3-050B572C5FE8}" presName="parentLin" presStyleCnt="0"/>
      <dgm:spPr/>
    </dgm:pt>
    <dgm:pt modelId="{E67F6A8F-B37E-4A64-BD29-966D55D5027A}" type="pres">
      <dgm:prSet presAssocID="{CF75EA4F-3BC8-4061-B0A3-050B572C5FE8}" presName="parentLeftMargin" presStyleLbl="node1" presStyleIdx="1" presStyleCnt="3"/>
      <dgm:spPr/>
    </dgm:pt>
    <dgm:pt modelId="{B8F30B94-A26D-4B73-B7CB-D459F6BF739F}" type="pres">
      <dgm:prSet presAssocID="{CF75EA4F-3BC8-4061-B0A3-050B572C5FE8}" presName="parentText" presStyleLbl="node1" presStyleIdx="2" presStyleCnt="3" custScaleX="68302">
        <dgm:presLayoutVars>
          <dgm:chMax val="0"/>
          <dgm:bulletEnabled val="1"/>
        </dgm:presLayoutVars>
      </dgm:prSet>
      <dgm:spPr/>
    </dgm:pt>
    <dgm:pt modelId="{9E874675-220F-4B77-8013-1BA315901257}" type="pres">
      <dgm:prSet presAssocID="{CF75EA4F-3BC8-4061-B0A3-050B572C5FE8}" presName="negativeSpace" presStyleCnt="0"/>
      <dgm:spPr/>
    </dgm:pt>
    <dgm:pt modelId="{3753D266-28F0-4CB6-87FB-9C46871B9038}" type="pres">
      <dgm:prSet presAssocID="{CF75EA4F-3BC8-4061-B0A3-050B572C5FE8}" presName="childText" presStyleLbl="conFgAcc1" presStyleIdx="2" presStyleCnt="3">
        <dgm:presLayoutVars>
          <dgm:bulletEnabled val="1"/>
        </dgm:presLayoutVars>
      </dgm:prSet>
      <dgm:spPr/>
    </dgm:pt>
  </dgm:ptLst>
  <dgm:cxnLst>
    <dgm:cxn modelId="{61FA8F32-224D-45BD-B6F3-1E3BD9FDF03E}" type="presOf" srcId="{83154F69-6DAE-4A1D-9B41-61E63E626EED}" destId="{3753D266-28F0-4CB6-87FB-9C46871B9038}" srcOrd="0" destOrd="0" presId="urn:microsoft.com/office/officeart/2005/8/layout/list1"/>
    <dgm:cxn modelId="{8A50B133-72C5-48FF-8872-89CB4F951815}" srcId="{CF75EA4F-3BC8-4061-B0A3-050B572C5FE8}" destId="{6537D226-5486-4FB9-8F94-64100C58D6B1}" srcOrd="2" destOrd="0" parTransId="{FA7B6EFD-E7C7-4B58-8909-3BD0AA703332}" sibTransId="{A4327060-A4A0-42A7-80E7-54785DB96F55}"/>
    <dgm:cxn modelId="{5B548334-DF15-4AD2-A555-F89B4EE943DA}" type="presOf" srcId="{4EE5EDE8-EF01-4ABD-8046-C2EC266BA8D9}" destId="{5225D984-C2B9-4FAB-B6D8-231E1B13CD6C}" srcOrd="0" destOrd="0" presId="urn:microsoft.com/office/officeart/2005/8/layout/list1"/>
    <dgm:cxn modelId="{A43F5469-3385-4D94-90AF-25C7B4BFD788}" type="presOf" srcId="{83E300A9-059E-4699-B169-FEECE8DF2D96}" destId="{75BB025E-9CB5-4C61-B1F0-A1523F6C16D8}" srcOrd="1" destOrd="0" presId="urn:microsoft.com/office/officeart/2005/8/layout/list1"/>
    <dgm:cxn modelId="{291E9950-906E-4ECB-8845-61DEA1B01EE7}" type="presOf" srcId="{76206CC1-918F-46E8-B031-9FC091FDB70E}" destId="{E22D02C9-CAD7-4C26-976C-7F9C3D7FAA12}" srcOrd="0" destOrd="0" presId="urn:microsoft.com/office/officeart/2005/8/layout/list1"/>
    <dgm:cxn modelId="{512C5151-039A-48F4-ACE6-2013280C7A02}" type="presOf" srcId="{CF75EA4F-3BC8-4061-B0A3-050B572C5FE8}" destId="{E67F6A8F-B37E-4A64-BD29-966D55D5027A}" srcOrd="0" destOrd="0" presId="urn:microsoft.com/office/officeart/2005/8/layout/list1"/>
    <dgm:cxn modelId="{61B18872-8351-4C8E-A5E4-4EA4E20DAE5D}" srcId="{CF75EA4F-3BC8-4061-B0A3-050B572C5FE8}" destId="{0A7A71E0-34A9-45B9-9F53-6010EE2629E4}" srcOrd="1" destOrd="0" parTransId="{277786D7-CD6C-4370-B649-AEAA08735182}" sibTransId="{2C91B7D2-5C07-42B8-B930-DF881623F227}"/>
    <dgm:cxn modelId="{A795EF52-7547-4A79-9CBB-8A83EA300F2F}" srcId="{76206CC1-918F-46E8-B031-9FC091FDB70E}" destId="{0CEA7ED5-AABA-442A-8B3A-5850D5C54A8E}" srcOrd="0" destOrd="0" parTransId="{8C15848D-5B74-4DA8-B9D0-35A56D27A224}" sibTransId="{A99019A5-F0D6-4249-B601-1C6FE5BE11D5}"/>
    <dgm:cxn modelId="{86235B56-AD1C-4941-9471-00842A876E25}" srcId="{0CEA7ED5-AABA-442A-8B3A-5850D5C54A8E}" destId="{81CE6530-7F48-4D85-A90C-AB70806F2713}" srcOrd="0" destOrd="0" parTransId="{2BA011DA-3C8C-4E43-8209-DCAB62C70684}" sibTransId="{73853B8C-4589-479F-BD27-896FF7BF1B72}"/>
    <dgm:cxn modelId="{E856767B-1004-4F5A-8DBB-4DCE789AD150}" type="presOf" srcId="{0CEA7ED5-AABA-442A-8B3A-5850D5C54A8E}" destId="{583B3969-11FD-4684-ACBA-422AC2B53A7A}" srcOrd="0" destOrd="0" presId="urn:microsoft.com/office/officeart/2005/8/layout/list1"/>
    <dgm:cxn modelId="{DEBC3E85-A4B8-4004-B78E-B9C0069FD943}" type="presOf" srcId="{83E300A9-059E-4699-B169-FEECE8DF2D96}" destId="{3474DB8A-EBD8-46EC-AAB7-FE9BE2CFA8D9}" srcOrd="0" destOrd="0" presId="urn:microsoft.com/office/officeart/2005/8/layout/list1"/>
    <dgm:cxn modelId="{A4B78D96-AA24-479E-907B-A557175DE9FB}" type="presOf" srcId="{81CE6530-7F48-4D85-A90C-AB70806F2713}" destId="{4E95708D-2D46-43E8-898E-C37C89092838}" srcOrd="0" destOrd="0" presId="urn:microsoft.com/office/officeart/2005/8/layout/list1"/>
    <dgm:cxn modelId="{482EECA2-650A-4891-B8E4-443C47760C1E}" type="presOf" srcId="{6537D226-5486-4FB9-8F94-64100C58D6B1}" destId="{3753D266-28F0-4CB6-87FB-9C46871B9038}" srcOrd="0" destOrd="2" presId="urn:microsoft.com/office/officeart/2005/8/layout/list1"/>
    <dgm:cxn modelId="{0DCDCDBB-44BC-4FA0-AC2A-B2CB55E17D47}" type="presOf" srcId="{0A7A71E0-34A9-45B9-9F53-6010EE2629E4}" destId="{3753D266-28F0-4CB6-87FB-9C46871B9038}" srcOrd="0" destOrd="1" presId="urn:microsoft.com/office/officeart/2005/8/layout/list1"/>
    <dgm:cxn modelId="{13EF10C6-7E5C-4166-B313-091387BAE928}" srcId="{76206CC1-918F-46E8-B031-9FC091FDB70E}" destId="{CF75EA4F-3BC8-4061-B0A3-050B572C5FE8}" srcOrd="2" destOrd="0" parTransId="{73500329-016A-4382-BDED-BEBD2536272E}" sibTransId="{48D13409-3654-4147-BFE9-1E9F65AF59B7}"/>
    <dgm:cxn modelId="{ED2CA1C8-1549-4AFA-ADF3-6DE35D645F58}" type="presOf" srcId="{0CEA7ED5-AABA-442A-8B3A-5850D5C54A8E}" destId="{8DAC3478-3003-4361-B79A-A6299EE2FF11}" srcOrd="1" destOrd="0" presId="urn:microsoft.com/office/officeart/2005/8/layout/list1"/>
    <dgm:cxn modelId="{20BF09DE-AD9F-481C-98CA-3C7D6800C339}" srcId="{CF75EA4F-3BC8-4061-B0A3-050B572C5FE8}" destId="{83154F69-6DAE-4A1D-9B41-61E63E626EED}" srcOrd="0" destOrd="0" parTransId="{6F2279DD-0942-4B87-8A55-3EDD624A4AE0}" sibTransId="{9DB4326F-8E5F-4AB2-94A1-872DBD282AE7}"/>
    <dgm:cxn modelId="{25B4A5E2-5E93-4ED0-82B3-CA7CBF98F2F1}" srcId="{76206CC1-918F-46E8-B031-9FC091FDB70E}" destId="{83E300A9-059E-4699-B169-FEECE8DF2D96}" srcOrd="1" destOrd="0" parTransId="{1B4CACC5-8511-48D4-AE5A-46BC722FABED}" sibTransId="{034345BA-E63F-4E83-A68D-4C585402B8F1}"/>
    <dgm:cxn modelId="{99BA06E3-8785-4964-93A4-97904E9696DF}" type="presOf" srcId="{CF75EA4F-3BC8-4061-B0A3-050B572C5FE8}" destId="{B8F30B94-A26D-4B73-B7CB-D459F6BF739F}" srcOrd="1" destOrd="0" presId="urn:microsoft.com/office/officeart/2005/8/layout/list1"/>
    <dgm:cxn modelId="{C251BCF4-95CE-46AD-8C84-797A1F361D69}" srcId="{83E300A9-059E-4699-B169-FEECE8DF2D96}" destId="{4EE5EDE8-EF01-4ABD-8046-C2EC266BA8D9}" srcOrd="0" destOrd="0" parTransId="{34FC5C99-DEAB-4730-9141-F95FF38F64B4}" sibTransId="{3437C92F-142C-4D34-8C3C-22AEF935DEF2}"/>
    <dgm:cxn modelId="{30CF8A6D-4195-49B1-BE21-D15D76411687}" type="presParOf" srcId="{E22D02C9-CAD7-4C26-976C-7F9C3D7FAA12}" destId="{9B880F8F-1058-4CD2-B20D-650A178A86B0}" srcOrd="0" destOrd="0" presId="urn:microsoft.com/office/officeart/2005/8/layout/list1"/>
    <dgm:cxn modelId="{3B072DD3-ED86-4CC7-B311-D6644AFE5273}" type="presParOf" srcId="{9B880F8F-1058-4CD2-B20D-650A178A86B0}" destId="{583B3969-11FD-4684-ACBA-422AC2B53A7A}" srcOrd="0" destOrd="0" presId="urn:microsoft.com/office/officeart/2005/8/layout/list1"/>
    <dgm:cxn modelId="{4AE7C7FE-0D95-46D7-9CAB-9B644D7CE1BB}" type="presParOf" srcId="{9B880F8F-1058-4CD2-B20D-650A178A86B0}" destId="{8DAC3478-3003-4361-B79A-A6299EE2FF11}" srcOrd="1" destOrd="0" presId="urn:microsoft.com/office/officeart/2005/8/layout/list1"/>
    <dgm:cxn modelId="{5F38CBF4-7C76-44F7-A2B3-83AFA9928178}" type="presParOf" srcId="{E22D02C9-CAD7-4C26-976C-7F9C3D7FAA12}" destId="{59004E18-985D-4C03-8427-4AF3A8F9619C}" srcOrd="1" destOrd="0" presId="urn:microsoft.com/office/officeart/2005/8/layout/list1"/>
    <dgm:cxn modelId="{3FD7CADC-1361-487A-9ED3-3BE627D90243}" type="presParOf" srcId="{E22D02C9-CAD7-4C26-976C-7F9C3D7FAA12}" destId="{4E95708D-2D46-43E8-898E-C37C89092838}" srcOrd="2" destOrd="0" presId="urn:microsoft.com/office/officeart/2005/8/layout/list1"/>
    <dgm:cxn modelId="{5E318CD5-F98C-40EB-9A0B-A3013876C46E}" type="presParOf" srcId="{E22D02C9-CAD7-4C26-976C-7F9C3D7FAA12}" destId="{AE2CC641-B3D9-4C30-82D4-60031A31761A}" srcOrd="3" destOrd="0" presId="urn:microsoft.com/office/officeart/2005/8/layout/list1"/>
    <dgm:cxn modelId="{FD35F7D9-624B-4152-B035-C69BC7F35A52}" type="presParOf" srcId="{E22D02C9-CAD7-4C26-976C-7F9C3D7FAA12}" destId="{EDB1C299-0C7B-4DAA-91AB-4E38E465CBEA}" srcOrd="4" destOrd="0" presId="urn:microsoft.com/office/officeart/2005/8/layout/list1"/>
    <dgm:cxn modelId="{D44B8A2D-3C1C-4FB0-BEDB-72164121DD56}" type="presParOf" srcId="{EDB1C299-0C7B-4DAA-91AB-4E38E465CBEA}" destId="{3474DB8A-EBD8-46EC-AAB7-FE9BE2CFA8D9}" srcOrd="0" destOrd="0" presId="urn:microsoft.com/office/officeart/2005/8/layout/list1"/>
    <dgm:cxn modelId="{AFBAC81F-74B7-4BE3-98BC-AC54833843BB}" type="presParOf" srcId="{EDB1C299-0C7B-4DAA-91AB-4E38E465CBEA}" destId="{75BB025E-9CB5-4C61-B1F0-A1523F6C16D8}" srcOrd="1" destOrd="0" presId="urn:microsoft.com/office/officeart/2005/8/layout/list1"/>
    <dgm:cxn modelId="{AA6928C1-C09A-4C15-BD49-9C5D6C82622D}" type="presParOf" srcId="{E22D02C9-CAD7-4C26-976C-7F9C3D7FAA12}" destId="{AD90FF33-7FD7-4076-B162-F1E0FE76D94C}" srcOrd="5" destOrd="0" presId="urn:microsoft.com/office/officeart/2005/8/layout/list1"/>
    <dgm:cxn modelId="{A97B25F6-85EE-4433-90C0-6ABB34FFD296}" type="presParOf" srcId="{E22D02C9-CAD7-4C26-976C-7F9C3D7FAA12}" destId="{5225D984-C2B9-4FAB-B6D8-231E1B13CD6C}" srcOrd="6" destOrd="0" presId="urn:microsoft.com/office/officeart/2005/8/layout/list1"/>
    <dgm:cxn modelId="{DC8BF853-591F-4058-B0C2-C4A02E962376}" type="presParOf" srcId="{E22D02C9-CAD7-4C26-976C-7F9C3D7FAA12}" destId="{FF1CC903-80FA-4491-88AB-D3CC8B9ADF3A}" srcOrd="7" destOrd="0" presId="urn:microsoft.com/office/officeart/2005/8/layout/list1"/>
    <dgm:cxn modelId="{50693F8F-FFFD-4D7A-9989-70E41D7EACCB}" type="presParOf" srcId="{E22D02C9-CAD7-4C26-976C-7F9C3D7FAA12}" destId="{C80B7E03-A3F6-466C-9E49-AFB82C5C4887}" srcOrd="8" destOrd="0" presId="urn:microsoft.com/office/officeart/2005/8/layout/list1"/>
    <dgm:cxn modelId="{CDA99A0D-1F6B-41D4-81D1-BCFBB0C62C86}" type="presParOf" srcId="{C80B7E03-A3F6-466C-9E49-AFB82C5C4887}" destId="{E67F6A8F-B37E-4A64-BD29-966D55D5027A}" srcOrd="0" destOrd="0" presId="urn:microsoft.com/office/officeart/2005/8/layout/list1"/>
    <dgm:cxn modelId="{DBE410A6-D5E7-4D09-A600-E8DFBA634DEA}" type="presParOf" srcId="{C80B7E03-A3F6-466C-9E49-AFB82C5C4887}" destId="{B8F30B94-A26D-4B73-B7CB-D459F6BF739F}" srcOrd="1" destOrd="0" presId="urn:microsoft.com/office/officeart/2005/8/layout/list1"/>
    <dgm:cxn modelId="{B75D2FF2-B599-4FF1-A1C9-87FB973EEABB}" type="presParOf" srcId="{E22D02C9-CAD7-4C26-976C-7F9C3D7FAA12}" destId="{9E874675-220F-4B77-8013-1BA315901257}" srcOrd="9" destOrd="0" presId="urn:microsoft.com/office/officeart/2005/8/layout/list1"/>
    <dgm:cxn modelId="{A58F369A-98C7-4077-95E5-23EEBA05382B}" type="presParOf" srcId="{E22D02C9-CAD7-4C26-976C-7F9C3D7FAA12}" destId="{3753D266-28F0-4CB6-87FB-9C46871B9038}"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5708D-2D46-43E8-898E-C37C89092838}">
      <dsp:nvSpPr>
        <dsp:cNvPr id="0" name=""/>
        <dsp:cNvSpPr/>
      </dsp:nvSpPr>
      <dsp:spPr>
        <a:xfrm>
          <a:off x="0" y="182407"/>
          <a:ext cx="7315200" cy="135134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229108" rIns="56774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latin typeface="+mj-lt"/>
            </a:rPr>
            <a:t>A company conducts different written tests before recruiting employees. The company wishes to see if the scores of these tests have any relation with post-recruitment performance of those employees.</a:t>
          </a:r>
          <a:endParaRPr lang="en-US" sz="1600" kern="1200" dirty="0">
            <a:solidFill>
              <a:schemeClr val="tx1">
                <a:lumMod val="75000"/>
                <a:lumOff val="25000"/>
              </a:schemeClr>
            </a:solidFill>
          </a:endParaRPr>
        </a:p>
      </dsp:txBody>
      <dsp:txXfrm>
        <a:off x="0" y="182407"/>
        <a:ext cx="7315200" cy="1351349"/>
      </dsp:txXfrm>
    </dsp:sp>
    <dsp:sp modelId="{8DAC3478-3003-4361-B79A-A6299EE2FF11}">
      <dsp:nvSpPr>
        <dsp:cNvPr id="0" name=""/>
        <dsp:cNvSpPr/>
      </dsp:nvSpPr>
      <dsp:spPr>
        <a:xfrm>
          <a:off x="365760" y="20047"/>
          <a:ext cx="3497499" cy="3247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Background</a:t>
          </a:r>
        </a:p>
      </dsp:txBody>
      <dsp:txXfrm>
        <a:off x="381612" y="35899"/>
        <a:ext cx="3465795" cy="293016"/>
      </dsp:txXfrm>
    </dsp:sp>
    <dsp:sp modelId="{5225D984-C2B9-4FAB-B6D8-231E1B13CD6C}">
      <dsp:nvSpPr>
        <dsp:cNvPr id="0" name=""/>
        <dsp:cNvSpPr/>
      </dsp:nvSpPr>
      <dsp:spPr>
        <a:xfrm>
          <a:off x="0" y="1755517"/>
          <a:ext cx="7315200" cy="10914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229108" rIns="56774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latin typeface="+mn-lt"/>
            </a:rPr>
            <a:t>To predict employees’ job performance index after probationary period, based on scores of tests conducted at the time of recruitment</a:t>
          </a:r>
        </a:p>
      </dsp:txBody>
      <dsp:txXfrm>
        <a:off x="0" y="1755517"/>
        <a:ext cx="7315200" cy="1091475"/>
      </dsp:txXfrm>
    </dsp:sp>
    <dsp:sp modelId="{75BB025E-9CB5-4C61-B1F0-A1523F6C16D8}">
      <dsp:nvSpPr>
        <dsp:cNvPr id="0" name=""/>
        <dsp:cNvSpPr/>
      </dsp:nvSpPr>
      <dsp:spPr>
        <a:xfrm>
          <a:off x="365760" y="1593157"/>
          <a:ext cx="3497499" cy="3247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Objective</a:t>
          </a:r>
        </a:p>
      </dsp:txBody>
      <dsp:txXfrm>
        <a:off x="381612" y="1609009"/>
        <a:ext cx="3465795" cy="293016"/>
      </dsp:txXfrm>
    </dsp:sp>
    <dsp:sp modelId="{3753D266-28F0-4CB6-87FB-9C46871B9038}">
      <dsp:nvSpPr>
        <dsp:cNvPr id="0" name=""/>
        <dsp:cNvSpPr/>
      </dsp:nvSpPr>
      <dsp:spPr>
        <a:xfrm>
          <a:off x="0" y="3068752"/>
          <a:ext cx="7315200" cy="194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229108" rIns="567741"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latin typeface="+mn-lt"/>
            </a:rPr>
            <a:t>Sample size is 33</a:t>
          </a:r>
        </a:p>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latin typeface="+mn-lt"/>
            </a:rPr>
            <a:t>Independent Variables: Scores of tests conducted before recruitment on the basis of four criteria – </a:t>
          </a:r>
          <a:r>
            <a:rPr lang="en-US" sz="1600" b="1" kern="1200" dirty="0">
              <a:solidFill>
                <a:schemeClr val="tx1">
                  <a:lumMod val="75000"/>
                  <a:lumOff val="25000"/>
                </a:schemeClr>
              </a:solidFill>
              <a:latin typeface="+mn-lt"/>
            </a:rPr>
            <a:t>Aptitude, Test of Language, Technical Knowledge, General Information</a:t>
          </a:r>
        </a:p>
        <a:p>
          <a:pPr marL="171450" lvl="1" indent="-171450" algn="l" defTabSz="711200">
            <a:lnSpc>
              <a:spcPct val="90000"/>
            </a:lnSpc>
            <a:spcBef>
              <a:spcPct val="0"/>
            </a:spcBef>
            <a:spcAft>
              <a:spcPct val="15000"/>
            </a:spcAft>
            <a:buChar char="•"/>
          </a:pPr>
          <a:r>
            <a:rPr lang="en-US" sz="1600" b="0" kern="1200" dirty="0">
              <a:solidFill>
                <a:schemeClr val="tx1">
                  <a:lumMod val="75000"/>
                  <a:lumOff val="25000"/>
                </a:schemeClr>
              </a:solidFill>
              <a:latin typeface="+mn-lt"/>
            </a:rPr>
            <a:t>Dependent Variable:</a:t>
          </a:r>
          <a:r>
            <a:rPr lang="en-US" sz="1600" b="1" kern="1200" dirty="0">
              <a:solidFill>
                <a:schemeClr val="tx1">
                  <a:lumMod val="75000"/>
                  <a:lumOff val="25000"/>
                </a:schemeClr>
              </a:solidFill>
              <a:latin typeface="+mn-lt"/>
            </a:rPr>
            <a:t> Job Performance Index</a:t>
          </a:r>
          <a:r>
            <a:rPr lang="en-US" sz="1600" kern="1200" dirty="0">
              <a:solidFill>
                <a:schemeClr val="tx1">
                  <a:lumMod val="75000"/>
                  <a:lumOff val="25000"/>
                </a:schemeClr>
              </a:solidFill>
              <a:latin typeface="+mn-lt"/>
            </a:rPr>
            <a:t> calculated after an employee finishes probationary period (6 months)</a:t>
          </a:r>
        </a:p>
      </dsp:txBody>
      <dsp:txXfrm>
        <a:off x="0" y="3068752"/>
        <a:ext cx="7315200" cy="1940400"/>
      </dsp:txXfrm>
    </dsp:sp>
    <dsp:sp modelId="{B8F30B94-A26D-4B73-B7CB-D459F6BF739F}">
      <dsp:nvSpPr>
        <dsp:cNvPr id="0" name=""/>
        <dsp:cNvSpPr/>
      </dsp:nvSpPr>
      <dsp:spPr>
        <a:xfrm>
          <a:off x="365760" y="2906392"/>
          <a:ext cx="3497499" cy="3247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Available Information</a:t>
          </a:r>
        </a:p>
      </dsp:txBody>
      <dsp:txXfrm>
        <a:off x="381612" y="2922244"/>
        <a:ext cx="3465795"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1D146-B4E0-1741-B9EE-9789392EFCC4}" type="datetimeFigureOut">
              <a:rPr lang="en-US" smtClean="0"/>
              <a:t>04-Dec-23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63621-2E60-B848-8968-B0341E26A312}" type="slidenum">
              <a:rPr lang="en-US" smtClean="0"/>
              <a:t>‹#›</a:t>
            </a:fld>
            <a:endParaRPr lang="en-US" dirty="0"/>
          </a:p>
        </p:txBody>
      </p:sp>
    </p:spTree>
    <p:extLst>
      <p:ext uri="{BB962C8B-B14F-4D97-AF65-F5344CB8AC3E}">
        <p14:creationId xmlns:p14="http://schemas.microsoft.com/office/powerpoint/2010/main" val="1730024718"/>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0" fontAlgn="base" hangingPunct="0">
              <a:spcBef>
                <a:spcPct val="0"/>
              </a:spcBef>
              <a:spcAft>
                <a:spcPct val="0"/>
              </a:spcAft>
            </a:pPr>
            <a:endParaRPr lang="en-US" sz="2000" dirty="0">
              <a:solidFill>
                <a:prstClr val="black"/>
              </a:solidFill>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076847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6463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47675" indent="-457200">
              <a:defRPr/>
            </a:pPr>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46024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01122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68790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7780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58B983-B7F6-4D5F-AA30-F872E6B2A35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7588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FE8BF4F-06A9-4067-9638-DDCFB7F26B44}" type="slidenum">
              <a:rPr lang="en-IN" smtClean="0"/>
              <a:t>18</a:t>
            </a:fld>
            <a:endParaRPr lang="en-IN"/>
          </a:p>
        </p:txBody>
      </p:sp>
    </p:spTree>
    <p:extLst>
      <p:ext uri="{BB962C8B-B14F-4D97-AF65-F5344CB8AC3E}">
        <p14:creationId xmlns:p14="http://schemas.microsoft.com/office/powerpoint/2010/main" val="2484482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pPr/>
              <a:t>4</a:t>
            </a:fld>
            <a:endParaRPr lang="en-US" dirty="0"/>
          </a:p>
        </p:txBody>
      </p:sp>
    </p:spTree>
    <p:extLst>
      <p:ext uri="{BB962C8B-B14F-4D97-AF65-F5344CB8AC3E}">
        <p14:creationId xmlns:p14="http://schemas.microsoft.com/office/powerpoint/2010/main" val="3637414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pPr/>
              <a:t>5</a:t>
            </a:fld>
            <a:endParaRPr lang="en-US" dirty="0"/>
          </a:p>
        </p:txBody>
      </p:sp>
    </p:spTree>
    <p:extLst>
      <p:ext uri="{BB962C8B-B14F-4D97-AF65-F5344CB8AC3E}">
        <p14:creationId xmlns:p14="http://schemas.microsoft.com/office/powerpoint/2010/main" val="17443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72788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08372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2959817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71940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pPr/>
              <a:t>10</a:t>
            </a:fld>
            <a:endParaRPr lang="en-US" dirty="0"/>
          </a:p>
        </p:txBody>
      </p:sp>
    </p:spTree>
    <p:extLst>
      <p:ext uri="{BB962C8B-B14F-4D97-AF65-F5344CB8AC3E}">
        <p14:creationId xmlns:p14="http://schemas.microsoft.com/office/powerpoint/2010/main" val="2725456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pPr/>
              <a:t>11</a:t>
            </a:fld>
            <a:endParaRPr lang="en-US" dirty="0"/>
          </a:p>
        </p:txBody>
      </p:sp>
    </p:spTree>
    <p:extLst>
      <p:ext uri="{BB962C8B-B14F-4D97-AF65-F5344CB8AC3E}">
        <p14:creationId xmlns:p14="http://schemas.microsoft.com/office/powerpoint/2010/main" val="2377799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normAutofit/>
          </a:bodyPr>
          <a:lstStyle>
            <a:lvl1pPr>
              <a:defRPr sz="3600"/>
            </a:lvl1pPr>
          </a:lstStyle>
          <a:p>
            <a:r>
              <a:rPr lang="en-GB"/>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1532409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6342678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1_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995153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_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89346319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2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3465502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3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95806540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1_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5275928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1_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71405653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1_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28774773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1_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49868527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3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1" y="1268759"/>
            <a:ext cx="2352260" cy="3535680"/>
          </a:xfrm>
          <a:solidFill>
            <a:schemeClr val="bg1">
              <a:lumMod val="90000"/>
              <a:lumOff val="10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6257971" y="1268759"/>
            <a:ext cx="2352260" cy="3535680"/>
          </a:xfrm>
          <a:solidFill>
            <a:schemeClr val="bg1">
              <a:lumMod val="90000"/>
              <a:lumOff val="10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8" name="Text Placeholder 9"/>
          <p:cNvSpPr>
            <a:spLocks noGrp="1"/>
          </p:cNvSpPr>
          <p:nvPr>
            <p:ph type="body" sz="quarter" idx="14"/>
          </p:nvPr>
        </p:nvSpPr>
        <p:spPr>
          <a:xfrm>
            <a:off x="3467708"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9"/>
          <p:cNvSpPr>
            <a:spLocks noGrp="1"/>
          </p:cNvSpPr>
          <p:nvPr>
            <p:ph type="body" sz="quarter" idx="15"/>
          </p:nvPr>
        </p:nvSpPr>
        <p:spPr>
          <a:xfrm>
            <a:off x="8797789"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9"/>
          <p:cNvSpPr>
            <a:spLocks noGrp="1"/>
          </p:cNvSpPr>
          <p:nvPr>
            <p:ph type="body" sz="quarter" idx="16"/>
          </p:nvPr>
        </p:nvSpPr>
        <p:spPr>
          <a:xfrm>
            <a:off x="914400" y="4980565"/>
            <a:ext cx="503311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9"/>
          <p:cNvSpPr>
            <a:spLocks noGrp="1"/>
          </p:cNvSpPr>
          <p:nvPr>
            <p:ph type="body" sz="quarter" idx="17"/>
          </p:nvPr>
        </p:nvSpPr>
        <p:spPr>
          <a:xfrm>
            <a:off x="6257971" y="4980565"/>
            <a:ext cx="501962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649388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25445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Utter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22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ight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3049016"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6098032"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9147048"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3049016"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6098032"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9147048"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3900858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Fifteen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437638"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875276"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7312914"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9750552"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2437638"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4875276"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7312914"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9" name="Picture Placeholder 3"/>
          <p:cNvSpPr>
            <a:spLocks noGrp="1"/>
          </p:cNvSpPr>
          <p:nvPr>
            <p:ph type="pic" sz="quarter" idx="19"/>
          </p:nvPr>
        </p:nvSpPr>
        <p:spPr>
          <a:xfrm>
            <a:off x="9750552"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0" name="Picture Placeholder 3"/>
          <p:cNvSpPr>
            <a:spLocks noGrp="1"/>
          </p:cNvSpPr>
          <p:nvPr>
            <p:ph type="pic" sz="quarter" idx="20"/>
          </p:nvPr>
        </p:nvSpPr>
        <p:spPr>
          <a:xfrm>
            <a:off x="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1" name="Picture Placeholder 3"/>
          <p:cNvSpPr>
            <a:spLocks noGrp="1"/>
          </p:cNvSpPr>
          <p:nvPr>
            <p:ph type="pic" sz="quarter" idx="21"/>
          </p:nvPr>
        </p:nvSpPr>
        <p:spPr>
          <a:xfrm>
            <a:off x="2437638"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2" name="Picture Placeholder 3"/>
          <p:cNvSpPr>
            <a:spLocks noGrp="1"/>
          </p:cNvSpPr>
          <p:nvPr>
            <p:ph type="pic" sz="quarter" idx="22"/>
          </p:nvPr>
        </p:nvSpPr>
        <p:spPr>
          <a:xfrm>
            <a:off x="4875276"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3" name="Picture Placeholder 3"/>
          <p:cNvSpPr>
            <a:spLocks noGrp="1"/>
          </p:cNvSpPr>
          <p:nvPr>
            <p:ph type="pic" sz="quarter" idx="23"/>
          </p:nvPr>
        </p:nvSpPr>
        <p:spPr>
          <a:xfrm>
            <a:off x="7312914"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4" name="Picture Placeholder 3"/>
          <p:cNvSpPr>
            <a:spLocks noGrp="1"/>
          </p:cNvSpPr>
          <p:nvPr>
            <p:ph type="pic" sz="quarter" idx="24"/>
          </p:nvPr>
        </p:nvSpPr>
        <p:spPr>
          <a:xfrm>
            <a:off x="975055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416570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4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028749"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057498"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6086247"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10143744"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5" name="Picture Placeholder 3"/>
          <p:cNvSpPr>
            <a:spLocks noGrp="1"/>
          </p:cNvSpPr>
          <p:nvPr>
            <p:ph type="pic" sz="quarter" idx="25"/>
          </p:nvPr>
        </p:nvSpPr>
        <p:spPr>
          <a:xfrm>
            <a:off x="8114996"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8" name="Picture Placeholder 3"/>
          <p:cNvSpPr>
            <a:spLocks noGrp="1"/>
          </p:cNvSpPr>
          <p:nvPr>
            <p:ph type="pic" sz="quarter" idx="26"/>
          </p:nvPr>
        </p:nvSpPr>
        <p:spPr>
          <a:xfrm>
            <a:off x="0"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9" name="Picture Placeholder 3"/>
          <p:cNvSpPr>
            <a:spLocks noGrp="1"/>
          </p:cNvSpPr>
          <p:nvPr>
            <p:ph type="pic" sz="quarter" idx="27"/>
          </p:nvPr>
        </p:nvSpPr>
        <p:spPr>
          <a:xfrm>
            <a:off x="2028749"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0" name="Picture Placeholder 3"/>
          <p:cNvSpPr>
            <a:spLocks noGrp="1"/>
          </p:cNvSpPr>
          <p:nvPr>
            <p:ph type="pic" sz="quarter" idx="28"/>
          </p:nvPr>
        </p:nvSpPr>
        <p:spPr>
          <a:xfrm>
            <a:off x="4057498"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1" name="Picture Placeholder 3"/>
          <p:cNvSpPr>
            <a:spLocks noGrp="1"/>
          </p:cNvSpPr>
          <p:nvPr>
            <p:ph type="pic" sz="quarter" idx="29"/>
          </p:nvPr>
        </p:nvSpPr>
        <p:spPr>
          <a:xfrm>
            <a:off x="6086247"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2" name="Picture Placeholder 3"/>
          <p:cNvSpPr>
            <a:spLocks noGrp="1"/>
          </p:cNvSpPr>
          <p:nvPr>
            <p:ph type="pic" sz="quarter" idx="30"/>
          </p:nvPr>
        </p:nvSpPr>
        <p:spPr>
          <a:xfrm>
            <a:off x="10143744"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3" name="Picture Placeholder 3"/>
          <p:cNvSpPr>
            <a:spLocks noGrp="1"/>
          </p:cNvSpPr>
          <p:nvPr>
            <p:ph type="pic" sz="quarter" idx="31"/>
          </p:nvPr>
        </p:nvSpPr>
        <p:spPr>
          <a:xfrm>
            <a:off x="8114996"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4" name="Picture Placeholder 3"/>
          <p:cNvSpPr>
            <a:spLocks noGrp="1"/>
          </p:cNvSpPr>
          <p:nvPr>
            <p:ph type="pic" sz="quarter" idx="32"/>
          </p:nvPr>
        </p:nvSpPr>
        <p:spPr>
          <a:xfrm>
            <a:off x="0"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5" name="Picture Placeholder 3"/>
          <p:cNvSpPr>
            <a:spLocks noGrp="1"/>
          </p:cNvSpPr>
          <p:nvPr>
            <p:ph type="pic" sz="quarter" idx="33"/>
          </p:nvPr>
        </p:nvSpPr>
        <p:spPr>
          <a:xfrm>
            <a:off x="2028749"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6" name="Picture Placeholder 3"/>
          <p:cNvSpPr>
            <a:spLocks noGrp="1"/>
          </p:cNvSpPr>
          <p:nvPr>
            <p:ph type="pic" sz="quarter" idx="34"/>
          </p:nvPr>
        </p:nvSpPr>
        <p:spPr>
          <a:xfrm>
            <a:off x="4057498"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7" name="Picture Placeholder 3"/>
          <p:cNvSpPr>
            <a:spLocks noGrp="1"/>
          </p:cNvSpPr>
          <p:nvPr>
            <p:ph type="pic" sz="quarter" idx="35"/>
          </p:nvPr>
        </p:nvSpPr>
        <p:spPr>
          <a:xfrm>
            <a:off x="6086247"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8" name="Picture Placeholder 3"/>
          <p:cNvSpPr>
            <a:spLocks noGrp="1"/>
          </p:cNvSpPr>
          <p:nvPr>
            <p:ph type="pic" sz="quarter" idx="36"/>
          </p:nvPr>
        </p:nvSpPr>
        <p:spPr>
          <a:xfrm>
            <a:off x="10143744"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9" name="Picture Placeholder 3"/>
          <p:cNvSpPr>
            <a:spLocks noGrp="1"/>
          </p:cNvSpPr>
          <p:nvPr>
            <p:ph type="pic" sz="quarter" idx="37"/>
          </p:nvPr>
        </p:nvSpPr>
        <p:spPr>
          <a:xfrm>
            <a:off x="8114996"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0" name="Picture Placeholder 3"/>
          <p:cNvSpPr>
            <a:spLocks noGrp="1"/>
          </p:cNvSpPr>
          <p:nvPr>
            <p:ph type="pic" sz="quarter" idx="38"/>
          </p:nvPr>
        </p:nvSpPr>
        <p:spPr>
          <a:xfrm>
            <a:off x="0"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1" name="Picture Placeholder 3"/>
          <p:cNvSpPr>
            <a:spLocks noGrp="1"/>
          </p:cNvSpPr>
          <p:nvPr>
            <p:ph type="pic" sz="quarter" idx="39"/>
          </p:nvPr>
        </p:nvSpPr>
        <p:spPr>
          <a:xfrm>
            <a:off x="2028749"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2" name="Picture Placeholder 3"/>
          <p:cNvSpPr>
            <a:spLocks noGrp="1"/>
          </p:cNvSpPr>
          <p:nvPr>
            <p:ph type="pic" sz="quarter" idx="40"/>
          </p:nvPr>
        </p:nvSpPr>
        <p:spPr>
          <a:xfrm>
            <a:off x="4057498"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3" name="Picture Placeholder 3"/>
          <p:cNvSpPr>
            <a:spLocks noGrp="1"/>
          </p:cNvSpPr>
          <p:nvPr>
            <p:ph type="pic" sz="quarter" idx="41"/>
          </p:nvPr>
        </p:nvSpPr>
        <p:spPr>
          <a:xfrm>
            <a:off x="6086247"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4" name="Picture Placeholder 3"/>
          <p:cNvSpPr>
            <a:spLocks noGrp="1"/>
          </p:cNvSpPr>
          <p:nvPr>
            <p:ph type="pic" sz="quarter" idx="42"/>
          </p:nvPr>
        </p:nvSpPr>
        <p:spPr>
          <a:xfrm>
            <a:off x="10143744"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5" name="Picture Placeholder 3"/>
          <p:cNvSpPr>
            <a:spLocks noGrp="1"/>
          </p:cNvSpPr>
          <p:nvPr>
            <p:ph type="pic" sz="quarter" idx="43"/>
          </p:nvPr>
        </p:nvSpPr>
        <p:spPr>
          <a:xfrm>
            <a:off x="8114996"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643203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7218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4869820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514279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74329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aseline="0">
                <a:solidFill>
                  <a:schemeClr val="accent1"/>
                </a:solidFill>
                <a:latin typeface="Open Sans" panose="020B0606030504020204" pitchFamily="34" charset="0"/>
              </a:defRPr>
            </a:lvl1pPr>
          </a:lstStyle>
          <a:p>
            <a:r>
              <a:rPr lang="en-GB" dirty="0"/>
              <a:t>Click to edit Master title style</a:t>
            </a:r>
            <a:endParaRPr lang="en-US" dirty="0"/>
          </a:p>
        </p:txBody>
      </p:sp>
      <p:sp>
        <p:nvSpPr>
          <p:cNvPr id="3" name="Content Placeholder 2"/>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202545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59322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068493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12659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22"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216546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3245778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4"/>
          <p:cNvSpPr>
            <a:spLocks noGrp="1"/>
          </p:cNvSpPr>
          <p:nvPr>
            <p:ph type="body" sz="quarter" idx="2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0918420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8698621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4"/>
          <p:cNvSpPr>
            <a:spLocks noGrp="1"/>
          </p:cNvSpPr>
          <p:nvPr>
            <p:ph type="body" sz="quarter" idx="2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1189288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39793257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19934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914400" y="1452420"/>
            <a:ext cx="10363200" cy="4627563"/>
          </a:xfr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633664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0289383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7076583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7045054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2"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95723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9623052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4941341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6610587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160650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65364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6297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76239" indent="-24764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9402440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689044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4"/>
          <p:cNvSpPr>
            <a:spLocks noGrp="1"/>
          </p:cNvSpPr>
          <p:nvPr>
            <p:ph type="body" sz="quarter" idx="27"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6284679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4"/>
          <p:cNvSpPr>
            <a:spLocks noGrp="1"/>
          </p:cNvSpPr>
          <p:nvPr>
            <p:ph type="body" sz="quarter" idx="24"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839707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8449469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8059145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p:cNvSpPr>
            <a:spLocks noGrp="1"/>
          </p:cNvSpPr>
          <p:nvPr>
            <p:ph type="body" sz="quarter" idx="23"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041536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7405044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5972226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375528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64574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914400" y="1452420"/>
            <a:ext cx="10363200" cy="4627563"/>
          </a:xfrm>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57189" indent="-22859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9581935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523572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8588781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756156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9667869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2327241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4922556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5854108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9032615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1" y="1268759"/>
            <a:ext cx="2352260" cy="3535680"/>
          </a:xfrm>
          <a:solidFill>
            <a:schemeClr val="bg1">
              <a:lumMod val="95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6257971" y="1268759"/>
            <a:ext cx="2352260" cy="3535680"/>
          </a:xfrm>
          <a:solidFill>
            <a:schemeClr val="bg1">
              <a:lumMod val="95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8" name="Text Placeholder 9"/>
          <p:cNvSpPr>
            <a:spLocks noGrp="1"/>
          </p:cNvSpPr>
          <p:nvPr>
            <p:ph type="body" sz="quarter" idx="14"/>
          </p:nvPr>
        </p:nvSpPr>
        <p:spPr>
          <a:xfrm>
            <a:off x="3467708"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9"/>
          <p:cNvSpPr>
            <a:spLocks noGrp="1"/>
          </p:cNvSpPr>
          <p:nvPr>
            <p:ph type="body" sz="quarter" idx="15"/>
          </p:nvPr>
        </p:nvSpPr>
        <p:spPr>
          <a:xfrm>
            <a:off x="8797789"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9"/>
          <p:cNvSpPr>
            <a:spLocks noGrp="1"/>
          </p:cNvSpPr>
          <p:nvPr>
            <p:ph type="body" sz="quarter" idx="16"/>
          </p:nvPr>
        </p:nvSpPr>
        <p:spPr>
          <a:xfrm>
            <a:off x="914400" y="4980565"/>
            <a:ext cx="503311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9"/>
          <p:cNvSpPr>
            <a:spLocks noGrp="1"/>
          </p:cNvSpPr>
          <p:nvPr>
            <p:ph type="body" sz="quarter" idx="17"/>
          </p:nvPr>
        </p:nvSpPr>
        <p:spPr>
          <a:xfrm>
            <a:off x="6257971" y="4980565"/>
            <a:ext cx="501962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666314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2_Title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15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45242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97600" y="145242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799479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3713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6_Title Slid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9552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8_Title Slide">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7633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7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3049016"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6098032"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9147048"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3049016"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6098032"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9147048"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18751697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8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437638"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875276"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7312914"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9750552"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2437638"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4875276"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7312914"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9" name="Picture Placeholder 3"/>
          <p:cNvSpPr>
            <a:spLocks noGrp="1"/>
          </p:cNvSpPr>
          <p:nvPr>
            <p:ph type="pic" sz="quarter" idx="19"/>
          </p:nvPr>
        </p:nvSpPr>
        <p:spPr>
          <a:xfrm>
            <a:off x="9750552"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0" name="Picture Placeholder 3"/>
          <p:cNvSpPr>
            <a:spLocks noGrp="1"/>
          </p:cNvSpPr>
          <p:nvPr>
            <p:ph type="pic" sz="quarter" idx="20"/>
          </p:nvPr>
        </p:nvSpPr>
        <p:spPr>
          <a:xfrm>
            <a:off x="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1" name="Picture Placeholder 3"/>
          <p:cNvSpPr>
            <a:spLocks noGrp="1"/>
          </p:cNvSpPr>
          <p:nvPr>
            <p:ph type="pic" sz="quarter" idx="21"/>
          </p:nvPr>
        </p:nvSpPr>
        <p:spPr>
          <a:xfrm>
            <a:off x="244678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2" name="Picture Placeholder 3"/>
          <p:cNvSpPr>
            <a:spLocks noGrp="1"/>
          </p:cNvSpPr>
          <p:nvPr>
            <p:ph type="pic" sz="quarter" idx="22"/>
          </p:nvPr>
        </p:nvSpPr>
        <p:spPr>
          <a:xfrm>
            <a:off x="488442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3" name="Picture Placeholder 3"/>
          <p:cNvSpPr>
            <a:spLocks noGrp="1"/>
          </p:cNvSpPr>
          <p:nvPr>
            <p:ph type="pic" sz="quarter" idx="23"/>
          </p:nvPr>
        </p:nvSpPr>
        <p:spPr>
          <a:xfrm>
            <a:off x="7322058"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4" name="Picture Placeholder 3"/>
          <p:cNvSpPr>
            <a:spLocks noGrp="1"/>
          </p:cNvSpPr>
          <p:nvPr>
            <p:ph type="pic" sz="quarter" idx="24"/>
          </p:nvPr>
        </p:nvSpPr>
        <p:spPr>
          <a:xfrm>
            <a:off x="975055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337268213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9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028749"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057498"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6086247"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10143744"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5" name="Picture Placeholder 3"/>
          <p:cNvSpPr>
            <a:spLocks noGrp="1"/>
          </p:cNvSpPr>
          <p:nvPr>
            <p:ph type="pic" sz="quarter" idx="25"/>
          </p:nvPr>
        </p:nvSpPr>
        <p:spPr>
          <a:xfrm>
            <a:off x="8114996"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8" name="Picture Placeholder 3"/>
          <p:cNvSpPr>
            <a:spLocks noGrp="1"/>
          </p:cNvSpPr>
          <p:nvPr>
            <p:ph type="pic" sz="quarter" idx="26"/>
          </p:nvPr>
        </p:nvSpPr>
        <p:spPr>
          <a:xfrm>
            <a:off x="0"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9" name="Picture Placeholder 3"/>
          <p:cNvSpPr>
            <a:spLocks noGrp="1"/>
          </p:cNvSpPr>
          <p:nvPr>
            <p:ph type="pic" sz="quarter" idx="27"/>
          </p:nvPr>
        </p:nvSpPr>
        <p:spPr>
          <a:xfrm>
            <a:off x="2028749"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0" name="Picture Placeholder 3"/>
          <p:cNvSpPr>
            <a:spLocks noGrp="1"/>
          </p:cNvSpPr>
          <p:nvPr>
            <p:ph type="pic" sz="quarter" idx="28"/>
          </p:nvPr>
        </p:nvSpPr>
        <p:spPr>
          <a:xfrm>
            <a:off x="4057498"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1" name="Picture Placeholder 3"/>
          <p:cNvSpPr>
            <a:spLocks noGrp="1"/>
          </p:cNvSpPr>
          <p:nvPr>
            <p:ph type="pic" sz="quarter" idx="29"/>
          </p:nvPr>
        </p:nvSpPr>
        <p:spPr>
          <a:xfrm>
            <a:off x="6086247"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2" name="Picture Placeholder 3"/>
          <p:cNvSpPr>
            <a:spLocks noGrp="1"/>
          </p:cNvSpPr>
          <p:nvPr>
            <p:ph type="pic" sz="quarter" idx="30"/>
          </p:nvPr>
        </p:nvSpPr>
        <p:spPr>
          <a:xfrm>
            <a:off x="10143744"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3" name="Picture Placeholder 3"/>
          <p:cNvSpPr>
            <a:spLocks noGrp="1"/>
          </p:cNvSpPr>
          <p:nvPr>
            <p:ph type="pic" sz="quarter" idx="31"/>
          </p:nvPr>
        </p:nvSpPr>
        <p:spPr>
          <a:xfrm>
            <a:off x="8114996"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4" name="Picture Placeholder 3"/>
          <p:cNvSpPr>
            <a:spLocks noGrp="1"/>
          </p:cNvSpPr>
          <p:nvPr>
            <p:ph type="pic" sz="quarter" idx="32"/>
          </p:nvPr>
        </p:nvSpPr>
        <p:spPr>
          <a:xfrm>
            <a:off x="0"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5" name="Picture Placeholder 3"/>
          <p:cNvSpPr>
            <a:spLocks noGrp="1"/>
          </p:cNvSpPr>
          <p:nvPr>
            <p:ph type="pic" sz="quarter" idx="33"/>
          </p:nvPr>
        </p:nvSpPr>
        <p:spPr>
          <a:xfrm>
            <a:off x="2028749"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6" name="Picture Placeholder 3"/>
          <p:cNvSpPr>
            <a:spLocks noGrp="1"/>
          </p:cNvSpPr>
          <p:nvPr>
            <p:ph type="pic" sz="quarter" idx="34"/>
          </p:nvPr>
        </p:nvSpPr>
        <p:spPr>
          <a:xfrm>
            <a:off x="4057498"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7" name="Picture Placeholder 3"/>
          <p:cNvSpPr>
            <a:spLocks noGrp="1"/>
          </p:cNvSpPr>
          <p:nvPr>
            <p:ph type="pic" sz="quarter" idx="35"/>
          </p:nvPr>
        </p:nvSpPr>
        <p:spPr>
          <a:xfrm>
            <a:off x="6086247"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8" name="Picture Placeholder 3"/>
          <p:cNvSpPr>
            <a:spLocks noGrp="1"/>
          </p:cNvSpPr>
          <p:nvPr>
            <p:ph type="pic" sz="quarter" idx="36"/>
          </p:nvPr>
        </p:nvSpPr>
        <p:spPr>
          <a:xfrm>
            <a:off x="10143744"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9" name="Picture Placeholder 3"/>
          <p:cNvSpPr>
            <a:spLocks noGrp="1"/>
          </p:cNvSpPr>
          <p:nvPr>
            <p:ph type="pic" sz="quarter" idx="37"/>
          </p:nvPr>
        </p:nvSpPr>
        <p:spPr>
          <a:xfrm>
            <a:off x="8114996"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0" name="Picture Placeholder 3"/>
          <p:cNvSpPr>
            <a:spLocks noGrp="1"/>
          </p:cNvSpPr>
          <p:nvPr>
            <p:ph type="pic" sz="quarter" idx="38"/>
          </p:nvPr>
        </p:nvSpPr>
        <p:spPr>
          <a:xfrm>
            <a:off x="0"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1" name="Picture Placeholder 3"/>
          <p:cNvSpPr>
            <a:spLocks noGrp="1"/>
          </p:cNvSpPr>
          <p:nvPr>
            <p:ph type="pic" sz="quarter" idx="39"/>
          </p:nvPr>
        </p:nvSpPr>
        <p:spPr>
          <a:xfrm>
            <a:off x="2028749"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2" name="Picture Placeholder 3"/>
          <p:cNvSpPr>
            <a:spLocks noGrp="1"/>
          </p:cNvSpPr>
          <p:nvPr>
            <p:ph type="pic" sz="quarter" idx="40"/>
          </p:nvPr>
        </p:nvSpPr>
        <p:spPr>
          <a:xfrm>
            <a:off x="4057498"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3" name="Picture Placeholder 3"/>
          <p:cNvSpPr>
            <a:spLocks noGrp="1"/>
          </p:cNvSpPr>
          <p:nvPr>
            <p:ph type="pic" sz="quarter" idx="41"/>
          </p:nvPr>
        </p:nvSpPr>
        <p:spPr>
          <a:xfrm>
            <a:off x="6086247"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4" name="Picture Placeholder 3"/>
          <p:cNvSpPr>
            <a:spLocks noGrp="1"/>
          </p:cNvSpPr>
          <p:nvPr>
            <p:ph type="pic" sz="quarter" idx="42"/>
          </p:nvPr>
        </p:nvSpPr>
        <p:spPr>
          <a:xfrm>
            <a:off x="10143744"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5" name="Picture Placeholder 3"/>
          <p:cNvSpPr>
            <a:spLocks noGrp="1"/>
          </p:cNvSpPr>
          <p:nvPr>
            <p:ph type="pic" sz="quarter" idx="43"/>
          </p:nvPr>
        </p:nvSpPr>
        <p:spPr>
          <a:xfrm>
            <a:off x="8114996"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0787955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6740880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8561898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4255432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59692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21920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97600" y="121920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0603593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08457661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6980607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86337529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22"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9120295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114343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4"/>
          <p:cNvSpPr>
            <a:spLocks noGrp="1"/>
          </p:cNvSpPr>
          <p:nvPr>
            <p:ph type="body" sz="quarter" idx="2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894197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8711824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4"/>
          <p:cNvSpPr>
            <a:spLocks noGrp="1"/>
          </p:cNvSpPr>
          <p:nvPr>
            <p:ph type="body" sz="quarter" idx="2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5841372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304624432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_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48864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914400" y="1219200"/>
            <a:ext cx="5082117"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4" name="Content Placeholder 3"/>
          <p:cNvSpPr>
            <a:spLocks noGrp="1"/>
          </p:cNvSpPr>
          <p:nvPr>
            <p:ph sz="half" idx="2"/>
          </p:nvPr>
        </p:nvSpPr>
        <p:spPr>
          <a:xfrm>
            <a:off x="914400" y="1560285"/>
            <a:ext cx="5082117" cy="4565877"/>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93369" y="1219200"/>
            <a:ext cx="5084232"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6" name="Content Placeholder 5"/>
          <p:cNvSpPr>
            <a:spLocks noGrp="1"/>
          </p:cNvSpPr>
          <p:nvPr>
            <p:ph sz="quarter" idx="4"/>
          </p:nvPr>
        </p:nvSpPr>
        <p:spPr>
          <a:xfrm>
            <a:off x="6193369" y="1560285"/>
            <a:ext cx="5084232" cy="4565877"/>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44910869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_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155274429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_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779206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48955801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2"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334750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9141938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_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4734441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28682991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4126611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22746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415983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omparison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914400" y="1462284"/>
            <a:ext cx="5082117"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4" name="Content Placeholder 3"/>
          <p:cNvSpPr>
            <a:spLocks noGrp="1"/>
          </p:cNvSpPr>
          <p:nvPr>
            <p:ph sz="half" idx="2"/>
          </p:nvPr>
        </p:nvSpPr>
        <p:spPr>
          <a:xfrm>
            <a:off x="914400" y="1803370"/>
            <a:ext cx="5082117" cy="4368831"/>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93369" y="1462284"/>
            <a:ext cx="5084232"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6" name="Content Placeholder 5"/>
          <p:cNvSpPr>
            <a:spLocks noGrp="1"/>
          </p:cNvSpPr>
          <p:nvPr>
            <p:ph sz="quarter" idx="4"/>
          </p:nvPr>
        </p:nvSpPr>
        <p:spPr>
          <a:xfrm>
            <a:off x="6193369" y="1803370"/>
            <a:ext cx="5084232" cy="4368831"/>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26088420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_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20664546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4"/>
          <p:cNvSpPr>
            <a:spLocks noGrp="1"/>
          </p:cNvSpPr>
          <p:nvPr>
            <p:ph type="body" sz="quarter" idx="27"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2233868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_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4"/>
          <p:cNvSpPr>
            <a:spLocks noGrp="1"/>
          </p:cNvSpPr>
          <p:nvPr>
            <p:ph type="body" sz="quarter" idx="24"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4896030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_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714069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_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80967035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p:cNvSpPr>
            <a:spLocks noGrp="1"/>
          </p:cNvSpPr>
          <p:nvPr>
            <p:ph type="body" sz="quarter" idx="23"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9521746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1_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35078766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1_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43317090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_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71379347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1_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953496574"/>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image" Target="../media/image8.png"/><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image" Target="../media/image3.png"/><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slideLayout" Target="../slideLayouts/slideLayout87.xml"/><Relationship Id="rId102" Type="http://schemas.openxmlformats.org/officeDocument/2006/relationships/slideLayout" Target="../slideLayouts/slideLayout102.xml"/><Relationship Id="rId110" Type="http://schemas.openxmlformats.org/officeDocument/2006/relationships/image" Target="../media/image1.png"/><Relationship Id="rId115" Type="http://schemas.openxmlformats.org/officeDocument/2006/relationships/image" Target="../media/image6.png"/><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13" Type="http://schemas.openxmlformats.org/officeDocument/2006/relationships/image" Target="../media/image4.png"/><Relationship Id="rId118" Type="http://schemas.openxmlformats.org/officeDocument/2006/relationships/image" Target="../media/image9.png"/><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16" Type="http://schemas.openxmlformats.org/officeDocument/2006/relationships/image" Target="../media/image7.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11"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14" Type="http://schemas.openxmlformats.org/officeDocument/2006/relationships/image" Target="../media/image5.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theme" Target="../theme/theme1.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279961"/>
            <a:ext cx="10363200" cy="817561"/>
          </a:xfrm>
          <a:prstGeom prst="rect">
            <a:avLst/>
          </a:prstGeom>
        </p:spPr>
        <p:txBody>
          <a:bodyPr vert="horz" lIns="0" tIns="0" rIns="0" bIns="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914400" y="1219200"/>
            <a:ext cx="10363200" cy="4627563"/>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 name="object 21">
            <a:extLst>
              <a:ext uri="{FF2B5EF4-FFF2-40B4-BE49-F238E27FC236}">
                <a16:creationId xmlns:a16="http://schemas.microsoft.com/office/drawing/2014/main" id="{A12EC1AF-7803-BFD6-EB7E-230A17B08A08}"/>
              </a:ext>
            </a:extLst>
          </p:cNvPr>
          <p:cNvGrpSpPr/>
          <p:nvPr userDrawn="1"/>
        </p:nvGrpSpPr>
        <p:grpSpPr>
          <a:xfrm>
            <a:off x="9914965" y="6246454"/>
            <a:ext cx="1513252" cy="401246"/>
            <a:chOff x="12227495" y="8878099"/>
            <a:chExt cx="2912110" cy="772160"/>
          </a:xfrm>
        </p:grpSpPr>
        <p:sp>
          <p:nvSpPr>
            <p:cNvPr id="5" name="object 22">
              <a:extLst>
                <a:ext uri="{FF2B5EF4-FFF2-40B4-BE49-F238E27FC236}">
                  <a16:creationId xmlns:a16="http://schemas.microsoft.com/office/drawing/2014/main" id="{D0F1918F-0FD3-A807-8902-F0A12EDDC415}"/>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6" name="object 23">
              <a:extLst>
                <a:ext uri="{FF2B5EF4-FFF2-40B4-BE49-F238E27FC236}">
                  <a16:creationId xmlns:a16="http://schemas.microsoft.com/office/drawing/2014/main" id="{27549086-B9BF-38B8-739E-3028A1992EB1}"/>
                </a:ext>
              </a:extLst>
            </p:cNvPr>
            <p:cNvPicPr/>
            <p:nvPr/>
          </p:nvPicPr>
          <p:blipFill>
            <a:blip r:embed="rId110"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CF3D8ADA-8727-7585-9476-FEF07A7E1051}"/>
                </a:ext>
              </a:extLst>
            </p:cNvPr>
            <p:cNvPicPr/>
            <p:nvPr/>
          </p:nvPicPr>
          <p:blipFill>
            <a:blip r:embed="rId111"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C1EB2E0F-F88B-1BCD-489F-4E2E2CE69242}"/>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9" name="object 26">
              <a:extLst>
                <a:ext uri="{FF2B5EF4-FFF2-40B4-BE49-F238E27FC236}">
                  <a16:creationId xmlns:a16="http://schemas.microsoft.com/office/drawing/2014/main" id="{8BBA37D8-9E86-5784-8567-8391091CFEF4}"/>
                </a:ext>
              </a:extLst>
            </p:cNvPr>
            <p:cNvPicPr/>
            <p:nvPr/>
          </p:nvPicPr>
          <p:blipFill>
            <a:blip r:embed="rId112"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7D32521D-5193-E658-1C0D-EAB054B49F73}"/>
                </a:ext>
              </a:extLst>
            </p:cNvPr>
            <p:cNvPicPr/>
            <p:nvPr/>
          </p:nvPicPr>
          <p:blipFill>
            <a:blip r:embed="rId113"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B1ECC896-3BBC-96DD-B2E7-4485106A76E1}"/>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2" name="object 29">
              <a:extLst>
                <a:ext uri="{FF2B5EF4-FFF2-40B4-BE49-F238E27FC236}">
                  <a16:creationId xmlns:a16="http://schemas.microsoft.com/office/drawing/2014/main" id="{FA3C1958-19EC-74B3-7A47-DE34DAA8D270}"/>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3" name="object 30">
              <a:extLst>
                <a:ext uri="{FF2B5EF4-FFF2-40B4-BE49-F238E27FC236}">
                  <a16:creationId xmlns:a16="http://schemas.microsoft.com/office/drawing/2014/main" id="{551050B7-6A58-1474-4CEE-82702F7896D6}"/>
                </a:ext>
              </a:extLst>
            </p:cNvPr>
            <p:cNvPicPr/>
            <p:nvPr/>
          </p:nvPicPr>
          <p:blipFill>
            <a:blip r:embed="rId114"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D9A96A84-646F-1E85-6370-96BCCA2EC14B}"/>
                </a:ext>
              </a:extLst>
            </p:cNvPr>
            <p:cNvPicPr/>
            <p:nvPr/>
          </p:nvPicPr>
          <p:blipFill>
            <a:blip r:embed="rId115"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0238AE35-D949-3621-620C-6A92DD507E18}"/>
                </a:ext>
              </a:extLst>
            </p:cNvPr>
            <p:cNvPicPr/>
            <p:nvPr/>
          </p:nvPicPr>
          <p:blipFill>
            <a:blip r:embed="rId116"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D6BF460F-FFD1-C922-4D89-7A4A7EFB5168}"/>
                </a:ext>
              </a:extLst>
            </p:cNvPr>
            <p:cNvPicPr/>
            <p:nvPr/>
          </p:nvPicPr>
          <p:blipFill>
            <a:blip r:embed="rId117" cstate="print"/>
            <a:stretch>
              <a:fillRect/>
            </a:stretch>
          </p:blipFill>
          <p:spPr>
            <a:xfrm>
              <a:off x="14311690" y="9315764"/>
              <a:ext cx="76489" cy="124345"/>
            </a:xfrm>
            <a:prstGeom prst="rect">
              <a:avLst/>
            </a:prstGeom>
          </p:spPr>
        </p:pic>
        <p:sp>
          <p:nvSpPr>
            <p:cNvPr id="17" name="object 34">
              <a:extLst>
                <a:ext uri="{FF2B5EF4-FFF2-40B4-BE49-F238E27FC236}">
                  <a16:creationId xmlns:a16="http://schemas.microsoft.com/office/drawing/2014/main" id="{69625086-1DC2-955F-F251-D2EB70421640}"/>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18" name="object 35">
              <a:extLst>
                <a:ext uri="{FF2B5EF4-FFF2-40B4-BE49-F238E27FC236}">
                  <a16:creationId xmlns:a16="http://schemas.microsoft.com/office/drawing/2014/main" id="{EDAB9641-731C-18E9-28D6-01BB806AE83C}"/>
                </a:ext>
              </a:extLst>
            </p:cNvPr>
            <p:cNvPicPr/>
            <p:nvPr/>
          </p:nvPicPr>
          <p:blipFill>
            <a:blip r:embed="rId118"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146258925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 id="2147483728" r:id="rId35"/>
    <p:sldLayoutId id="2147483729" r:id="rId36"/>
    <p:sldLayoutId id="2147483730" r:id="rId37"/>
    <p:sldLayoutId id="2147483731" r:id="rId38"/>
    <p:sldLayoutId id="2147483732" r:id="rId39"/>
    <p:sldLayoutId id="2147483733" r:id="rId40"/>
    <p:sldLayoutId id="2147483734" r:id="rId41"/>
    <p:sldLayoutId id="2147483735" r:id="rId42"/>
    <p:sldLayoutId id="2147483736" r:id="rId43"/>
    <p:sldLayoutId id="2147483737" r:id="rId44"/>
    <p:sldLayoutId id="2147483738" r:id="rId45"/>
    <p:sldLayoutId id="2147483739" r:id="rId46"/>
    <p:sldLayoutId id="2147483740" r:id="rId47"/>
    <p:sldLayoutId id="2147483741" r:id="rId48"/>
    <p:sldLayoutId id="2147483742" r:id="rId49"/>
    <p:sldLayoutId id="2147483743" r:id="rId50"/>
    <p:sldLayoutId id="2147483744" r:id="rId51"/>
    <p:sldLayoutId id="2147483745" r:id="rId52"/>
    <p:sldLayoutId id="2147483746" r:id="rId53"/>
    <p:sldLayoutId id="2147483747" r:id="rId54"/>
    <p:sldLayoutId id="2147483748" r:id="rId55"/>
    <p:sldLayoutId id="2147483749" r:id="rId56"/>
    <p:sldLayoutId id="2147483750" r:id="rId57"/>
    <p:sldLayoutId id="2147483751" r:id="rId58"/>
    <p:sldLayoutId id="2147483752" r:id="rId59"/>
    <p:sldLayoutId id="2147483753" r:id="rId60"/>
    <p:sldLayoutId id="2147483754" r:id="rId61"/>
    <p:sldLayoutId id="2147483755" r:id="rId62"/>
    <p:sldLayoutId id="2147483763" r:id="rId63"/>
    <p:sldLayoutId id="2147483764" r:id="rId64"/>
    <p:sldLayoutId id="2147483765" r:id="rId65"/>
    <p:sldLayoutId id="2147483766" r:id="rId66"/>
    <p:sldLayoutId id="2147483767" r:id="rId67"/>
    <p:sldLayoutId id="2147483768" r:id="rId68"/>
    <p:sldLayoutId id="2147483769" r:id="rId69"/>
    <p:sldLayoutId id="2147483770" r:id="rId70"/>
    <p:sldLayoutId id="2147483771" r:id="rId71"/>
    <p:sldLayoutId id="2147483772" r:id="rId72"/>
    <p:sldLayoutId id="2147483773" r:id="rId73"/>
    <p:sldLayoutId id="2147483774" r:id="rId74"/>
    <p:sldLayoutId id="2147483775" r:id="rId75"/>
    <p:sldLayoutId id="2147483776" r:id="rId76"/>
    <p:sldLayoutId id="2147483777" r:id="rId77"/>
    <p:sldLayoutId id="2147483778" r:id="rId78"/>
    <p:sldLayoutId id="2147483779" r:id="rId79"/>
    <p:sldLayoutId id="2147483780" r:id="rId80"/>
    <p:sldLayoutId id="2147483781" r:id="rId81"/>
    <p:sldLayoutId id="2147483782" r:id="rId82"/>
    <p:sldLayoutId id="2147483783" r:id="rId83"/>
    <p:sldLayoutId id="2147483784" r:id="rId84"/>
    <p:sldLayoutId id="2147483785" r:id="rId85"/>
    <p:sldLayoutId id="2147483786" r:id="rId86"/>
    <p:sldLayoutId id="2147483787" r:id="rId87"/>
    <p:sldLayoutId id="2147483788" r:id="rId88"/>
    <p:sldLayoutId id="2147483789" r:id="rId89"/>
    <p:sldLayoutId id="2147483790" r:id="rId90"/>
    <p:sldLayoutId id="2147483791" r:id="rId91"/>
    <p:sldLayoutId id="2147483792" r:id="rId92"/>
    <p:sldLayoutId id="2147483793" r:id="rId93"/>
    <p:sldLayoutId id="2147483794" r:id="rId94"/>
    <p:sldLayoutId id="2147483795" r:id="rId95"/>
    <p:sldLayoutId id="2147483796" r:id="rId96"/>
    <p:sldLayoutId id="2147483797" r:id="rId97"/>
    <p:sldLayoutId id="2147483798" r:id="rId98"/>
    <p:sldLayoutId id="2147483799" r:id="rId99"/>
    <p:sldLayoutId id="2147483800" r:id="rId100"/>
    <p:sldLayoutId id="2147483801" r:id="rId101"/>
    <p:sldLayoutId id="2147483802" r:id="rId102"/>
    <p:sldLayoutId id="2147483803" r:id="rId103"/>
    <p:sldLayoutId id="2147483804" r:id="rId104"/>
    <p:sldLayoutId id="2147483805" r:id="rId105"/>
    <p:sldLayoutId id="2147483806" r:id="rId106"/>
    <p:sldLayoutId id="2147483807" r:id="rId107"/>
    <p:sldLayoutId id="2147483808" r:id="rId108"/>
  </p:sldLayoutIdLst>
  <p:hf sldNum="0" hdr="0" ftr="0" dt="0"/>
  <p:txStyles>
    <p:titleStyle>
      <a:lvl1pPr algn="ctr" defTabSz="1219170" rtl="0" eaLnBrk="1" latinLnBrk="0" hangingPunct="1">
        <a:lnSpc>
          <a:spcPct val="86000"/>
        </a:lnSpc>
        <a:spcBef>
          <a:spcPct val="0"/>
        </a:spcBef>
        <a:buNone/>
        <a:defRPr sz="2800" kern="800" spc="-53" baseline="0">
          <a:solidFill>
            <a:srgbClr val="00B0F0"/>
          </a:solidFill>
          <a:latin typeface="+mj-lt"/>
          <a:ea typeface="+mj-ea"/>
          <a:cs typeface="+mj-cs"/>
        </a:defRPr>
      </a:lvl1pPr>
    </p:titleStyle>
    <p:bodyStyle>
      <a:lvl1pPr marL="228594" indent="-228594" algn="l" defTabSz="1219170" rtl="0" eaLnBrk="1" latinLnBrk="0" hangingPunct="1">
        <a:spcBef>
          <a:spcPct val="20000"/>
        </a:spcBef>
        <a:buClr>
          <a:schemeClr val="accent1"/>
        </a:buClr>
        <a:buFont typeface="Arial" panose="020B0604020202020204" pitchFamily="34" charset="0"/>
        <a:buChar char="•"/>
        <a:defRPr sz="2000" kern="800" spc="-13">
          <a:solidFill>
            <a:schemeClr val="tx1"/>
          </a:solidFill>
          <a:latin typeface="+mn-lt"/>
          <a:ea typeface="+mn-ea"/>
          <a:cs typeface="+mn-cs"/>
        </a:defRPr>
      </a:lvl1pPr>
      <a:lvl2pPr marL="459306" indent="-230712"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2pPr>
      <a:lvl3pPr marL="687900"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3pPr>
      <a:lvl4pPr marL="916494"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4pPr>
      <a:lvl5pPr marL="1145089"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37.xml"/><Relationship Id="rId7" Type="http://schemas.openxmlformats.org/officeDocument/2006/relationships/notesSlide" Target="../notesSlides/notesSlide8.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slideLayout" Target="../slideLayouts/slideLayout2.xml"/><Relationship Id="rId5" Type="http://schemas.openxmlformats.org/officeDocument/2006/relationships/tags" Target="../tags/tag39.xml"/><Relationship Id="rId4" Type="http://schemas.openxmlformats.org/officeDocument/2006/relationships/tags" Target="../tags/tag38.xml"/></Relationships>
</file>

<file path=ppt/slides/_rels/slide11.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notesSlide" Target="../notesSlides/notesSlide9.xml"/><Relationship Id="rId26" Type="http://schemas.openxmlformats.org/officeDocument/2006/relationships/image" Target="../media/image19.png"/><Relationship Id="rId3" Type="http://schemas.openxmlformats.org/officeDocument/2006/relationships/tags" Target="../tags/tag42.xml"/><Relationship Id="rId21" Type="http://schemas.openxmlformats.org/officeDocument/2006/relationships/tags" Target="../tags/tag980.xml"/><Relationship Id="rId7" Type="http://schemas.openxmlformats.org/officeDocument/2006/relationships/tags" Target="../tags/tag46.xml"/><Relationship Id="rId12" Type="http://schemas.openxmlformats.org/officeDocument/2006/relationships/slideLayout" Target="../slideLayouts/slideLayout2.xml"/><Relationship Id="rId17" Type="http://schemas.openxmlformats.org/officeDocument/2006/relationships/image" Target="../media/image17.png"/><Relationship Id="rId25" Type="http://schemas.openxmlformats.org/officeDocument/2006/relationships/tags" Target="../tags/tag100.xml"/><Relationship Id="rId2" Type="http://schemas.openxmlformats.org/officeDocument/2006/relationships/tags" Target="../tags/tag41.xml"/><Relationship Id="rId16" Type="http://schemas.openxmlformats.org/officeDocument/2006/relationships/image" Target="../media/image16.wmf"/><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24" Type="http://schemas.openxmlformats.org/officeDocument/2006/relationships/image" Target="../media/image18.png"/><Relationship Id="rId5" Type="http://schemas.openxmlformats.org/officeDocument/2006/relationships/tags" Target="../tags/tag44.xml"/><Relationship Id="rId15" Type="http://schemas.openxmlformats.org/officeDocument/2006/relationships/oleObject" Target="../embeddings/oleObject1.bin"/><Relationship Id="rId23" Type="http://schemas.openxmlformats.org/officeDocument/2006/relationships/tags" Target="../tags/tag99.xml"/><Relationship Id="rId10" Type="http://schemas.openxmlformats.org/officeDocument/2006/relationships/tags" Target="../tags/tag49.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image" Target="../media/image15.png"/><Relationship Id="rId22" Type="http://schemas.openxmlformats.org/officeDocument/2006/relationships/image" Target="../media/image170.png"/></Relationships>
</file>

<file path=ppt/slides/_rels/slide12.xml.rels><?xml version="1.0" encoding="UTF-8" standalone="yes"?>
<Relationships xmlns="http://schemas.openxmlformats.org/package/2006/relationships"><Relationship Id="rId3" Type="http://schemas.openxmlformats.org/officeDocument/2006/relationships/tags" Target="../tags/tag53.xml"/><Relationship Id="rId7" Type="http://schemas.openxmlformats.org/officeDocument/2006/relationships/image" Target="../media/image20.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54.xml"/></Relationships>
</file>

<file path=ppt/slides/_rels/slide13.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notesSlide" Target="../notesSlides/notesSlide11.xml"/><Relationship Id="rId3" Type="http://schemas.openxmlformats.org/officeDocument/2006/relationships/tags" Target="../tags/tag57.xml"/><Relationship Id="rId7" Type="http://schemas.openxmlformats.org/officeDocument/2006/relationships/tags" Target="../tags/tag61.xml"/><Relationship Id="rId12"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0" Type="http://schemas.openxmlformats.org/officeDocument/2006/relationships/tags" Target="../tags/tag64.xml"/><Relationship Id="rId4" Type="http://schemas.openxmlformats.org/officeDocument/2006/relationships/tags" Target="../tags/tag58.xml"/><Relationship Id="rId9" Type="http://schemas.openxmlformats.org/officeDocument/2006/relationships/tags" Target="../tags/tag63.xml"/></Relationships>
</file>

<file path=ppt/slides/_rels/slide14.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21.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69.xml"/></Relationships>
</file>

<file path=ppt/slides/_rels/slide15.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22.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73.xml"/></Relationships>
</file>

<file path=ppt/slides/_rels/slide16.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23.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77.xml"/></Relationships>
</file>

<file path=ppt/slides/_rels/slide17.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24.png"/><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8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7.xml"/><Relationship Id="rId7" Type="http://schemas.openxmlformats.org/officeDocument/2006/relationships/notesSlide" Target="../notesSlides/notesSlide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Layout" Target="../slideLayouts/slideLayout2.xml"/><Relationship Id="rId5" Type="http://schemas.openxmlformats.org/officeDocument/2006/relationships/tags" Target="../tags/tag9.xml"/><Relationship Id="rId4" Type="http://schemas.openxmlformats.org/officeDocument/2006/relationships/tags" Target="../tags/tag8.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tags" Target="../tags/tag12.xml"/><Relationship Id="rId7" Type="http://schemas.openxmlformats.org/officeDocument/2006/relationships/diagramData" Target="../diagrams/data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2.xml"/><Relationship Id="rId11" Type="http://schemas.microsoft.com/office/2007/relationships/diagramDrawing" Target="../diagrams/drawing1.xml"/><Relationship Id="rId5" Type="http://schemas.openxmlformats.org/officeDocument/2006/relationships/slideLayout" Target="../slideLayouts/slideLayout2.xml"/><Relationship Id="rId10" Type="http://schemas.openxmlformats.org/officeDocument/2006/relationships/diagramColors" Target="../diagrams/colors1.xml"/><Relationship Id="rId4" Type="http://schemas.openxmlformats.org/officeDocument/2006/relationships/tags" Target="../tags/tag13.xml"/><Relationship Id="rId9"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1.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12.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25.xml"/></Relationships>
</file>

<file path=ppt/slides/_rels/slide8.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notesSlide" Target="../notesSlides/notesSlide6.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slideLayout" Target="../slideLayouts/slideLayout2.xml"/><Relationship Id="rId5" Type="http://schemas.openxmlformats.org/officeDocument/2006/relationships/tags" Target="../tags/tag30.xml"/><Relationship Id="rId4" Type="http://schemas.openxmlformats.org/officeDocument/2006/relationships/tags" Target="../tags/tag29.xml"/></Relationships>
</file>

<file path=ppt/slides/_rels/slide9.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13.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3A4E81-4A2D-044E-8148-0904898C60CE}"/>
              </a:ext>
            </a:extLst>
          </p:cNvPr>
          <p:cNvSpPr>
            <a:spLocks noGrp="1"/>
          </p:cNvSpPr>
          <p:nvPr>
            <p:ph type="ctrTitle"/>
          </p:nvPr>
        </p:nvSpPr>
        <p:spPr/>
        <p:txBody>
          <a:bodyPr>
            <a:noAutofit/>
          </a:bodyPr>
          <a:lstStyle/>
          <a:p>
            <a:r>
              <a:rPr lang="es-ES" sz="4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MULTIPLE LINEAR REGRESSION USING PYTHON</a:t>
            </a:r>
            <a:endParaRPr lang="en-US" sz="4400" b="1" dirty="0">
              <a:solidFill>
                <a:schemeClr val="accent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7592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custDataLst>
              <p:tags r:id="rId1"/>
            </p:custDataLst>
          </p:nvPr>
        </p:nvSpPr>
        <p:spPr>
          <a:xfrm>
            <a:off x="2654120" y="0"/>
            <a:ext cx="6883763" cy="1143000"/>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rmAutofit/>
          </a:bodyPr>
          <a:lstStyle/>
          <a:p>
            <a:r>
              <a:rPr lang="en-US" sz="3100" b="1" dirty="0">
                <a:latin typeface="+mj-lt"/>
              </a:rPr>
              <a:t>Interpretation of Partial Regression Coefficients</a:t>
            </a:r>
          </a:p>
        </p:txBody>
      </p:sp>
      <p:sp>
        <p:nvSpPr>
          <p:cNvPr id="18435" name="Rectangle 3"/>
          <p:cNvSpPr>
            <a:spLocks noGrp="1" noChangeArrowheads="1"/>
          </p:cNvSpPr>
          <p:nvPr>
            <p:ph idx="1"/>
            <p:custDataLst>
              <p:tags r:id="rId2"/>
            </p:custDataLst>
          </p:nvPr>
        </p:nvSpPr>
        <p:spPr>
          <a:xfrm>
            <a:off x="1981200" y="1600200"/>
            <a:ext cx="8229600" cy="4664242"/>
          </a:xfrm>
        </p:spPr>
        <p:txBody>
          <a:bodyPr>
            <a:normAutofit fontScale="92500" lnSpcReduction="10000"/>
          </a:bodyPr>
          <a:lstStyle/>
          <a:p>
            <a:pPr marL="336550" indent="-336550">
              <a:lnSpc>
                <a:spcPct val="150000"/>
              </a:lnSpc>
              <a:defRPr/>
            </a:pPr>
            <a:r>
              <a:rPr lang="en-US" sz="1600" dirty="0">
                <a:solidFill>
                  <a:schemeClr val="tx1">
                    <a:lumMod val="75000"/>
                    <a:lumOff val="25000"/>
                  </a:schemeClr>
                </a:solidFill>
              </a:rPr>
              <a:t>For every unit increase in the independent variable (X), expected value of the dependent variable (Y) will change by the corresponding parameter estimate (b), keeping all the other variables constant</a:t>
            </a:r>
          </a:p>
          <a:p>
            <a:pPr marL="336550" indent="-336550">
              <a:lnSpc>
                <a:spcPct val="150000"/>
              </a:lnSpc>
              <a:defRPr/>
            </a:pPr>
            <a:endParaRPr lang="en-US" sz="1600" dirty="0">
              <a:solidFill>
                <a:schemeClr val="tx1">
                  <a:lumMod val="75000"/>
                  <a:lumOff val="25000"/>
                </a:schemeClr>
              </a:solidFill>
            </a:endParaRPr>
          </a:p>
          <a:p>
            <a:pPr marL="336550" indent="-336550">
              <a:lnSpc>
                <a:spcPct val="150000"/>
              </a:lnSpc>
              <a:defRPr/>
            </a:pPr>
            <a:endParaRPr lang="en-US" sz="1600" dirty="0">
              <a:solidFill>
                <a:schemeClr val="tx1">
                  <a:lumMod val="75000"/>
                  <a:lumOff val="25000"/>
                </a:schemeClr>
              </a:solidFill>
            </a:endParaRPr>
          </a:p>
          <a:p>
            <a:pPr marL="336550" indent="-336550">
              <a:lnSpc>
                <a:spcPct val="150000"/>
              </a:lnSpc>
              <a:defRPr/>
            </a:pPr>
            <a:endParaRPr lang="en-US" sz="1600" dirty="0">
              <a:solidFill>
                <a:schemeClr val="tx1">
                  <a:lumMod val="75000"/>
                  <a:lumOff val="25000"/>
                </a:schemeClr>
              </a:solidFill>
            </a:endParaRPr>
          </a:p>
          <a:p>
            <a:pPr marL="336550" indent="-336550">
              <a:lnSpc>
                <a:spcPct val="150000"/>
              </a:lnSpc>
              <a:defRPr/>
            </a:pPr>
            <a:endParaRPr lang="en-US" sz="1600" dirty="0">
              <a:solidFill>
                <a:schemeClr val="tx1">
                  <a:lumMod val="75000"/>
                  <a:lumOff val="25000"/>
                </a:schemeClr>
              </a:solidFill>
            </a:endParaRPr>
          </a:p>
          <a:p>
            <a:pPr marL="336550" indent="-336550">
              <a:lnSpc>
                <a:spcPct val="150000"/>
              </a:lnSpc>
              <a:defRPr/>
            </a:pPr>
            <a:endParaRPr lang="en-US" sz="1600" dirty="0">
              <a:solidFill>
                <a:schemeClr val="tx1">
                  <a:lumMod val="75000"/>
                  <a:lumOff val="25000"/>
                </a:schemeClr>
              </a:solidFill>
            </a:endParaRPr>
          </a:p>
          <a:p>
            <a:pPr marL="336550" indent="-336550">
              <a:lnSpc>
                <a:spcPct val="150000"/>
              </a:lnSpc>
              <a:defRPr/>
            </a:pPr>
            <a:r>
              <a:rPr lang="en-US" sz="1600" dirty="0">
                <a:solidFill>
                  <a:schemeClr val="tx1">
                    <a:lumMod val="75000"/>
                    <a:lumOff val="25000"/>
                  </a:schemeClr>
                </a:solidFill>
              </a:rPr>
              <a:t>From the parameter estimates </a:t>
            </a:r>
            <a:r>
              <a:rPr sz="1600" dirty="0">
                <a:solidFill>
                  <a:schemeClr val="tx1">
                    <a:lumMod val="75000"/>
                    <a:lumOff val="25000"/>
                  </a:schemeClr>
                </a:solidFill>
              </a:rPr>
              <a:t>t</a:t>
            </a:r>
            <a:r>
              <a:rPr lang="en-US" sz="1600" dirty="0">
                <a:solidFill>
                  <a:schemeClr val="tx1">
                    <a:lumMod val="75000"/>
                    <a:lumOff val="25000"/>
                  </a:schemeClr>
                </a:solidFill>
              </a:rPr>
              <a:t>able, we observe that the parameter estimate for Aptitude Test is 0.3236</a:t>
            </a:r>
          </a:p>
          <a:p>
            <a:pPr marL="336550" indent="0">
              <a:lnSpc>
                <a:spcPct val="150000"/>
              </a:lnSpc>
              <a:buNone/>
              <a:defRPr/>
            </a:pPr>
            <a:r>
              <a:rPr lang="en-US" sz="1600" dirty="0">
                <a:solidFill>
                  <a:schemeClr val="tx1">
                    <a:lumMod val="75000"/>
                    <a:lumOff val="25000"/>
                  </a:schemeClr>
                </a:solidFill>
                <a:cs typeface="Times New Roman" pitchFamily="18" charset="0"/>
              </a:rPr>
              <a:t>We can infer that for one unit increase in aptitude test score, the expected value of job performance index will increase by 0.3236 units</a:t>
            </a:r>
            <a:endParaRPr lang="en-US" sz="1600" dirty="0">
              <a:solidFill>
                <a:schemeClr val="tx1">
                  <a:lumMod val="75000"/>
                  <a:lumOff val="25000"/>
                </a:schemeClr>
              </a:solidFill>
            </a:endParaRPr>
          </a:p>
        </p:txBody>
      </p:sp>
      <p:grpSp>
        <p:nvGrpSpPr>
          <p:cNvPr id="4" name="Group 3"/>
          <p:cNvGrpSpPr/>
          <p:nvPr/>
        </p:nvGrpSpPr>
        <p:grpSpPr>
          <a:xfrm>
            <a:off x="3515226" y="1155161"/>
            <a:ext cx="5161551" cy="52403"/>
            <a:chOff x="1991225" y="1155160"/>
            <a:chExt cx="5161551" cy="52403"/>
          </a:xfrm>
        </p:grpSpPr>
        <p:sp>
          <p:nvSpPr>
            <p:cNvPr id="5" name="Rectangle 4"/>
            <p:cNvSpPr/>
            <p:nvPr>
              <p:custDataLst>
                <p:tags r:id="rId3"/>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6" name="Rectangle 5"/>
            <p:cNvSpPr/>
            <p:nvPr>
              <p:custDataLst>
                <p:tags r:id="rId4"/>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7" name="Rectangle 6"/>
            <p:cNvSpPr/>
            <p:nvPr>
              <p:custDataLst>
                <p:tags r:id="rId5"/>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pic>
        <p:nvPicPr>
          <p:cNvPr id="2" name="Picture 1">
            <a:extLst>
              <a:ext uri="{FF2B5EF4-FFF2-40B4-BE49-F238E27FC236}">
                <a16:creationId xmlns:a16="http://schemas.microsoft.com/office/drawing/2014/main" id="{3C09A419-5DE1-4A9C-A4D3-287BC871F2F4}"/>
              </a:ext>
            </a:extLst>
          </p:cNvPr>
          <p:cNvPicPr>
            <a:picLocks noChangeAspect="1"/>
          </p:cNvPicPr>
          <p:nvPr/>
        </p:nvPicPr>
        <p:blipFill>
          <a:blip r:embed="rId8"/>
          <a:stretch>
            <a:fillRect/>
          </a:stretch>
        </p:blipFill>
        <p:spPr>
          <a:xfrm>
            <a:off x="2456430" y="2924945"/>
            <a:ext cx="5151738" cy="1917165"/>
          </a:xfrm>
          <a:prstGeom prst="rect">
            <a:avLst/>
          </a:prstGeom>
        </p:spPr>
      </p:pic>
    </p:spTree>
    <p:extLst>
      <p:ext uri="{BB962C8B-B14F-4D97-AF65-F5344CB8AC3E}">
        <p14:creationId xmlns:p14="http://schemas.microsoft.com/office/powerpoint/2010/main" val="413322926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052" name="Rectangle 3"/>
              <p:cNvSpPr>
                <a:spLocks noGrp="1" noChangeArrowheads="1"/>
              </p:cNvSpPr>
              <p:nvPr>
                <p:ph type="body" idx="1"/>
                <p:custDataLst>
                  <p:tags r:id="rId1"/>
                </p:custDataLst>
              </p:nvPr>
            </p:nvSpPr>
            <p:spPr>
              <a:xfrm>
                <a:off x="2024034" y="1268760"/>
                <a:ext cx="8186766" cy="5400600"/>
              </a:xfrm>
            </p:spPr>
            <p:txBody>
              <a:bodyPr>
                <a:normAutofit fontScale="25000" lnSpcReduction="20000"/>
              </a:bodyPr>
              <a:lstStyle/>
              <a:p>
                <a:pPr>
                  <a:lnSpc>
                    <a:spcPct val="150000"/>
                  </a:lnSpc>
                </a:pPr>
                <a:r>
                  <a:rPr lang="en-US" sz="7200" dirty="0">
                    <a:solidFill>
                      <a:schemeClr val="tx1">
                        <a:lumMod val="75000"/>
                        <a:lumOff val="25000"/>
                      </a:schemeClr>
                    </a:solidFill>
                  </a:rPr>
                  <a:t>R</a:t>
                </a:r>
                <a:r>
                  <a:rPr lang="en-US" sz="7200" baseline="30000" dirty="0">
                    <a:solidFill>
                      <a:schemeClr val="tx1">
                        <a:lumMod val="75000"/>
                        <a:lumOff val="25000"/>
                      </a:schemeClr>
                    </a:solidFill>
                  </a:rPr>
                  <a:t>2</a:t>
                </a:r>
                <a:r>
                  <a:rPr lang="en-US" sz="7200" dirty="0">
                    <a:solidFill>
                      <a:schemeClr val="tx1">
                        <a:lumMod val="75000"/>
                        <a:lumOff val="25000"/>
                      </a:schemeClr>
                    </a:solidFill>
                  </a:rPr>
                  <a:t> is the proportion of variation in the dependent variable which is explained by the independent variables. Note </a:t>
                </a:r>
                <a:r>
                  <a:rPr sz="7200" dirty="0">
                    <a:solidFill>
                      <a:schemeClr val="tx1">
                        <a:lumMod val="75000"/>
                        <a:lumOff val="25000"/>
                      </a:schemeClr>
                    </a:solidFill>
                  </a:rPr>
                  <a:t>that R</a:t>
                </a:r>
                <a:r>
                  <a:rPr sz="7200" baseline="30000" dirty="0">
                    <a:solidFill>
                      <a:schemeClr val="tx1">
                        <a:lumMod val="75000"/>
                        <a:lumOff val="25000"/>
                      </a:schemeClr>
                    </a:solidFill>
                  </a:rPr>
                  <a:t>2</a:t>
                </a:r>
                <a:r>
                  <a:rPr sz="7200" dirty="0">
                    <a:solidFill>
                      <a:schemeClr val="tx1">
                        <a:lumMod val="75000"/>
                        <a:lumOff val="25000"/>
                      </a:schemeClr>
                    </a:solidFill>
                  </a:rPr>
                  <a:t> always increases if variable is added in the model</a:t>
                </a:r>
                <a:endParaRPr lang="en-US" sz="7200" dirty="0">
                  <a:solidFill>
                    <a:schemeClr val="tx1">
                      <a:lumMod val="75000"/>
                      <a:lumOff val="25000"/>
                    </a:schemeClr>
                  </a:solidFill>
                </a:endParaRPr>
              </a:p>
              <a:p>
                <a:pPr>
                  <a:lnSpc>
                    <a:spcPct val="150000"/>
                  </a:lnSpc>
                </a:pPr>
                <a:endParaRPr lang="en-US" sz="7200" dirty="0">
                  <a:solidFill>
                    <a:schemeClr val="tx1">
                      <a:lumMod val="75000"/>
                      <a:lumOff val="25000"/>
                    </a:schemeClr>
                  </a:solidFill>
                </a:endParaRPr>
              </a:p>
              <a:p>
                <a:pPr marL="0" indent="0">
                  <a:lnSpc>
                    <a:spcPct val="150000"/>
                  </a:lnSpc>
                  <a:buNone/>
                </a:pPr>
                <a:r>
                  <a:rPr lang="en-US" sz="7200" dirty="0">
                    <a:solidFill>
                      <a:schemeClr val="tx1">
                        <a:lumMod val="75000"/>
                        <a:lumOff val="25000"/>
                      </a:schemeClr>
                    </a:solidFill>
                  </a:rPr>
                  <a:t>           </a:t>
                </a:r>
              </a:p>
              <a:p>
                <a:pPr>
                  <a:lnSpc>
                    <a:spcPct val="150000"/>
                  </a:lnSpc>
                </a:pPr>
                <a:endParaRPr lang="en-US" sz="7200" dirty="0">
                  <a:solidFill>
                    <a:schemeClr val="tx1">
                      <a:lumMod val="75000"/>
                      <a:lumOff val="25000"/>
                    </a:schemeClr>
                  </a:solidFill>
                </a:endParaRPr>
              </a:p>
              <a:p>
                <a:pPr marL="0" indent="0">
                  <a:lnSpc>
                    <a:spcPct val="150000"/>
                  </a:lnSpc>
                  <a:buNone/>
                </a:pPr>
                <a:endParaRPr lang="en-US" sz="7200" dirty="0">
                  <a:solidFill>
                    <a:schemeClr val="tx1">
                      <a:lumMod val="75000"/>
                      <a:lumOff val="25000"/>
                    </a:schemeClr>
                  </a:solidFill>
                </a:endParaRPr>
              </a:p>
              <a:p>
                <a:pPr>
                  <a:lnSpc>
                    <a:spcPct val="150000"/>
                  </a:lnSpc>
                </a:pPr>
                <a:endParaRPr lang="en-US" sz="7200" b="1" dirty="0">
                  <a:solidFill>
                    <a:schemeClr val="tx1">
                      <a:lumMod val="75000"/>
                      <a:lumOff val="25000"/>
                    </a:schemeClr>
                  </a:solidFill>
                </a:endParaRPr>
              </a:p>
              <a:p>
                <a:pPr>
                  <a:lnSpc>
                    <a:spcPct val="150000"/>
                  </a:lnSpc>
                </a:pPr>
                <a:endParaRPr lang="en-US" sz="7200" b="1" dirty="0">
                  <a:solidFill>
                    <a:schemeClr val="tx1">
                      <a:lumMod val="75000"/>
                      <a:lumOff val="25000"/>
                    </a:schemeClr>
                  </a:solidFill>
                </a:endParaRPr>
              </a:p>
              <a:p>
                <a:pPr marL="0" indent="0">
                  <a:lnSpc>
                    <a:spcPct val="150000"/>
                  </a:lnSpc>
                  <a:buNone/>
                </a:pPr>
                <a:endParaRPr lang="en-US" sz="1600" b="1" dirty="0">
                  <a:solidFill>
                    <a:schemeClr val="tx1">
                      <a:lumMod val="75000"/>
                      <a:lumOff val="25000"/>
                    </a:schemeClr>
                  </a:solidFill>
                </a:endParaRPr>
              </a:p>
              <a:p>
                <a:pPr>
                  <a:lnSpc>
                    <a:spcPct val="150000"/>
                  </a:lnSpc>
                </a:pPr>
                <a:r>
                  <a:rPr sz="7200" b="1" dirty="0">
                    <a:solidFill>
                      <a:schemeClr val="tx1">
                        <a:lumMod val="75000"/>
                        <a:lumOff val="25000"/>
                      </a:schemeClr>
                    </a:solidFill>
                  </a:rPr>
                  <a:t>The adjusted R-squared</a:t>
                </a:r>
                <a:r>
                  <a:rPr sz="7200" dirty="0">
                    <a:solidFill>
                      <a:schemeClr val="tx1">
                        <a:lumMod val="75000"/>
                        <a:lumOff val="25000"/>
                      </a:schemeClr>
                    </a:solidFill>
                  </a:rPr>
                  <a:t> is a modified version of R-squared that has been adjusted for the number of predictors in the model</a:t>
                </a:r>
              </a:p>
              <a:p>
                <a:pPr marL="0" indent="0">
                  <a:lnSpc>
                    <a:spcPct val="150000"/>
                  </a:lnSpc>
                  <a:buNone/>
                </a:pPr>
                <a:endParaRPr lang="en-US" sz="1600" dirty="0">
                  <a:solidFill>
                    <a:schemeClr val="tx1">
                      <a:lumMod val="75000"/>
                      <a:lumOff val="25000"/>
                    </a:schemeClr>
                  </a:solidFill>
                </a:endParaRPr>
              </a:p>
              <a:p>
                <a:pPr>
                  <a:lnSpc>
                    <a:spcPct val="150000"/>
                  </a:lnSpc>
                </a:pPr>
                <a:endParaRPr lang="en-US" sz="1600" dirty="0">
                  <a:solidFill>
                    <a:schemeClr val="tx1">
                      <a:lumMod val="75000"/>
                      <a:lumOff val="25000"/>
                    </a:schemeClr>
                  </a:solidFill>
                </a:endParaRPr>
              </a:p>
              <a:p>
                <a:pPr>
                  <a:lnSpc>
                    <a:spcPct val="150000"/>
                  </a:lnSpc>
                </a:pPr>
                <a:endParaRPr lang="en-US" sz="1600" dirty="0">
                  <a:solidFill>
                    <a:schemeClr val="tx1">
                      <a:lumMod val="75000"/>
                      <a:lumOff val="25000"/>
                    </a:schemeClr>
                  </a:solidFill>
                </a:endParaRPr>
              </a:p>
              <a:p>
                <a:pPr>
                  <a:lnSpc>
                    <a:spcPct val="150000"/>
                  </a:lnSpc>
                </a:pPr>
                <a:endParaRPr lang="en-US" sz="1600" dirty="0">
                  <a:solidFill>
                    <a:schemeClr val="tx1">
                      <a:lumMod val="75000"/>
                      <a:lumOff val="25000"/>
                    </a:schemeClr>
                  </a:solidFill>
                </a:endParaRPr>
              </a:p>
              <a:p>
                <a:pPr>
                  <a:lnSpc>
                    <a:spcPct val="150000"/>
                  </a:lnSpc>
                </a:pPr>
                <a:r>
                  <a:rPr lang="en-US" sz="1600" dirty="0">
                    <a:solidFill>
                      <a:schemeClr val="tx1">
                        <a:lumMod val="75000"/>
                        <a:lumOff val="25000"/>
                      </a:schemeClr>
                    </a:solidFill>
                  </a:rPr>
                  <a:t>The adjusted R-squared is a modified version of R-squared that has been adjusted for the number of predictors in the model.</a:t>
                </a:r>
              </a:p>
              <a:p>
                <a:pPr>
                  <a:lnSpc>
                    <a:spcPct val="150000"/>
                  </a:lnSpc>
                </a:pPr>
                <a:r>
                  <a:rPr lang="en-US" sz="1600" dirty="0">
                    <a:solidFill>
                      <a:schemeClr val="tx1">
                        <a:lumMod val="75000"/>
                        <a:lumOff val="25000"/>
                      </a:schemeClr>
                    </a:solidFill>
                  </a:rPr>
                  <a:t>Normally, </a:t>
                </a:r>
                <a14:m>
                  <m:oMath xmlns:m="http://schemas.openxmlformats.org/officeDocument/2006/math">
                    <m:sSup>
                      <m:sSupPr>
                        <m:ctrlPr>
                          <a:rPr lang="en-US" sz="1600" i="1">
                            <a:solidFill>
                              <a:schemeClr val="tx1">
                                <a:lumMod val="75000"/>
                                <a:lumOff val="25000"/>
                              </a:schemeClr>
                            </a:solidFill>
                            <a:latin typeface="Cambria Math" panose="02040503050406030204" pitchFamily="18" charset="0"/>
                          </a:rPr>
                        </m:ctrlPr>
                      </m:sSupPr>
                      <m:e>
                        <m:r>
                          <m:rPr>
                            <m:sty m:val="p"/>
                          </m:rPr>
                          <a:rPr lang="en-US" sz="1600">
                            <a:solidFill>
                              <a:schemeClr val="tx1">
                                <a:lumMod val="75000"/>
                                <a:lumOff val="25000"/>
                              </a:schemeClr>
                            </a:solidFill>
                            <a:latin typeface="Cambria Math" panose="02040503050406030204" pitchFamily="18" charset="0"/>
                          </a:rPr>
                          <m:t>R</m:t>
                        </m:r>
                      </m:e>
                      <m:sup>
                        <m:r>
                          <a:rPr lang="en-US" sz="1600">
                            <a:solidFill>
                              <a:schemeClr val="tx1">
                                <a:lumMod val="75000"/>
                                <a:lumOff val="25000"/>
                              </a:schemeClr>
                            </a:solidFill>
                            <a:latin typeface="Cambria Math" panose="02040503050406030204" pitchFamily="18" charset="0"/>
                          </a:rPr>
                          <m:t>2</m:t>
                        </m:r>
                      </m:sup>
                    </m:sSup>
                  </m:oMath>
                </a14:m>
                <a:r>
                  <a:rPr lang="en-US" sz="1600" dirty="0">
                    <a:solidFill>
                      <a:schemeClr val="tx1">
                        <a:lumMod val="75000"/>
                        <a:lumOff val="25000"/>
                      </a:schemeClr>
                    </a:solidFill>
                  </a:rPr>
                  <a:t> greater than 0.7 is considered as a benchmark for accepting goodness of fit of a model.</a:t>
                </a:r>
              </a:p>
            </p:txBody>
          </p:sp>
        </mc:Choice>
        <mc:Fallback>
          <p:sp>
            <p:nvSpPr>
              <p:cNvPr id="2052" name="Rectangle 3"/>
              <p:cNvSpPr>
                <a:spLocks noGrp="1" noRot="1" noChangeAspect="1" noMove="1" noResize="1" noEditPoints="1" noAdjustHandles="1" noChangeArrowheads="1" noChangeShapeType="1" noTextEdit="1"/>
              </p:cNvSpPr>
              <p:nvPr>
                <p:ph type="body" idx="1"/>
                <p:custDataLst>
                  <p:tags r:id="rId1"/>
                </p:custDataLst>
              </p:nvPr>
            </p:nvSpPr>
            <p:spPr>
              <a:xfrm>
                <a:off x="2024034" y="1268760"/>
                <a:ext cx="8186766" cy="5400600"/>
              </a:xfrm>
              <a:blipFill>
                <a:blip r:embed="rId14"/>
                <a:stretch>
                  <a:fillRect l="-1564" t="-451" r="-2159" b="-22912"/>
                </a:stretch>
              </a:blipFill>
            </p:spPr>
            <p:txBody>
              <a:bodyPr/>
              <a:lstStyle/>
              <a:p>
                <a:r>
                  <a:rPr lang="en-US">
                    <a:noFill/>
                  </a:rPr>
                  <a:t> </a:t>
                </a:r>
              </a:p>
            </p:txBody>
          </p:sp>
        </mc:Fallback>
      </mc:AlternateContent>
      <p:sp>
        <p:nvSpPr>
          <p:cNvPr id="2051" name="Rectangle 2"/>
          <p:cNvSpPr>
            <a:spLocks noGrp="1" noChangeArrowheads="1"/>
          </p:cNvSpPr>
          <p:nvPr>
            <p:ph type="title"/>
            <p:custDataLst>
              <p:tags r:id="rId2"/>
            </p:custDataLst>
          </p:nvPr>
        </p:nvSpPr>
        <p:spPr>
          <a:xfrm>
            <a:off x="1905000" y="286116"/>
            <a:ext cx="8382000" cy="78068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rmAutofit/>
          </a:bodyPr>
          <a:lstStyle/>
          <a:p>
            <a:r>
              <a:rPr lang="en-US" b="1" dirty="0">
                <a:latin typeface="+mj-lt"/>
              </a:rPr>
              <a:t>Measure of Goodness of Fit – R Squared</a:t>
            </a:r>
          </a:p>
        </p:txBody>
      </p:sp>
      <p:graphicFrame>
        <p:nvGraphicFramePr>
          <p:cNvPr id="2050" name="Object 7"/>
          <p:cNvGraphicFramePr>
            <a:graphicFrameLocks noChangeAspect="1"/>
          </p:cNvGraphicFramePr>
          <p:nvPr>
            <p:custDataLst>
              <p:tags r:id="rId3"/>
            </p:custDataLst>
          </p:nvPr>
        </p:nvGraphicFramePr>
        <p:xfrm>
          <a:off x="3865564" y="4509120"/>
          <a:ext cx="4460875" cy="723900"/>
        </p:xfrm>
        <a:graphic>
          <a:graphicData uri="http://schemas.openxmlformats.org/presentationml/2006/ole">
            <mc:AlternateContent xmlns:mc="http://schemas.openxmlformats.org/markup-compatibility/2006">
              <mc:Choice xmlns:v="urn:schemas-microsoft-com:vml" Requires="v">
                <p:oleObj name="Equation" r:id="rId15" imgW="1650960" imgH="431640" progId="Equation.3">
                  <p:embed/>
                </p:oleObj>
              </mc:Choice>
              <mc:Fallback>
                <p:oleObj name="Equation" r:id="rId15" imgW="1650960" imgH="431640" progId="Equation.3">
                  <p:embed/>
                  <p:pic>
                    <p:nvPicPr>
                      <p:cNvPr id="2050" name="Object 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65564" y="4509120"/>
                        <a:ext cx="446087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 name="Group 18"/>
          <p:cNvGrpSpPr/>
          <p:nvPr/>
        </p:nvGrpSpPr>
        <p:grpSpPr>
          <a:xfrm>
            <a:off x="3515226" y="1155161"/>
            <a:ext cx="5161551" cy="52403"/>
            <a:chOff x="1991225" y="1155160"/>
            <a:chExt cx="5161551" cy="52403"/>
          </a:xfrm>
        </p:grpSpPr>
        <p:sp>
          <p:nvSpPr>
            <p:cNvPr id="20" name="Rectangle 19"/>
            <p:cNvSpPr/>
            <p:nvPr>
              <p:custDataLst>
                <p:tags r:id="rId9"/>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21" name="Rectangle 20"/>
            <p:cNvSpPr/>
            <p:nvPr>
              <p:custDataLst>
                <p:tags r:id="rId10"/>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22" name="Rectangle 21"/>
            <p:cNvSpPr/>
            <p:nvPr>
              <p:custDataLst>
                <p:tags r:id="rId11"/>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pSp>
        <p:nvGrpSpPr>
          <p:cNvPr id="5" name="Group 4"/>
          <p:cNvGrpSpPr/>
          <p:nvPr>
            <p:custDataLst>
              <p:tags r:id="rId4"/>
            </p:custDataLst>
          </p:nvPr>
        </p:nvGrpSpPr>
        <p:grpSpPr>
          <a:xfrm>
            <a:off x="3203878" y="2162684"/>
            <a:ext cx="5784244" cy="1655216"/>
            <a:chOff x="838200" y="3128827"/>
            <a:chExt cx="5784244" cy="1655216"/>
          </a:xfrm>
        </p:grpSpPr>
        <mc:AlternateContent xmlns:mc="http://schemas.openxmlformats.org/markup-compatibility/2006">
          <mc:Choice xmlns:a14="http://schemas.microsoft.com/office/drawing/2010/main" Requires="a14">
            <p:sp>
              <p:nvSpPr>
                <p:cNvPr id="24" name="TextBox 23"/>
                <p:cNvSpPr txBox="1"/>
                <p:nvPr>
                  <p:custDataLst>
                    <p:tags r:id="rId5"/>
                  </p:custDataLst>
                </p:nvPr>
              </p:nvSpPr>
              <p:spPr>
                <a:xfrm>
                  <a:off x="4765882" y="3128827"/>
                  <a:ext cx="1383584" cy="762260"/>
                </a:xfrm>
                <a:prstGeom prst="rect">
                  <a:avLst/>
                </a:prstGeom>
                <a:noFill/>
                <a:ln/>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sz="1600" b="1" i="1">
                                <a:solidFill>
                                  <a:schemeClr val="tx1">
                                    <a:lumMod val="75000"/>
                                    <a:lumOff val="25000"/>
                                  </a:schemeClr>
                                </a:solidFill>
                                <a:latin typeface="Cambria Math" panose="02040503050406030204" pitchFamily="18" charset="0"/>
                              </a:rPr>
                            </m:ctrlPr>
                          </m:naryPr>
                          <m:sub>
                            <m:r>
                              <m:rPr>
                                <m:brk m:alnAt="23"/>
                              </m:rPr>
                              <a:rPr lang="en-US" sz="1600" b="1">
                                <a:solidFill>
                                  <a:schemeClr val="tx1">
                                    <a:lumMod val="75000"/>
                                    <a:lumOff val="25000"/>
                                  </a:schemeClr>
                                </a:solidFill>
                                <a:latin typeface="Cambria Math" panose="02040503050406030204" pitchFamily="18" charset="0"/>
                              </a:rPr>
                              <m:t>𝐢</m:t>
                            </m:r>
                            <m:r>
                              <a:rPr lang="en-US" sz="1600" b="1">
                                <a:solidFill>
                                  <a:schemeClr val="tx1">
                                    <a:lumMod val="75000"/>
                                    <a:lumOff val="25000"/>
                                  </a:schemeClr>
                                </a:solidFill>
                                <a:latin typeface="Cambria Math" panose="02040503050406030204" pitchFamily="18" charset="0"/>
                              </a:rPr>
                              <m:t>=</m:t>
                            </m:r>
                            <m:r>
                              <a:rPr lang="en-US" sz="1600" b="1">
                                <a:solidFill>
                                  <a:schemeClr val="tx1">
                                    <a:lumMod val="75000"/>
                                    <a:lumOff val="25000"/>
                                  </a:schemeClr>
                                </a:solidFill>
                                <a:latin typeface="Cambria Math" panose="02040503050406030204" pitchFamily="18" charset="0"/>
                              </a:rPr>
                              <m:t>𝟏</m:t>
                            </m:r>
                          </m:sub>
                          <m:sup>
                            <m:r>
                              <a:rPr lang="en-US" sz="1600" b="1">
                                <a:solidFill>
                                  <a:schemeClr val="tx1">
                                    <a:lumMod val="75000"/>
                                    <a:lumOff val="25000"/>
                                  </a:schemeClr>
                                </a:solidFill>
                                <a:latin typeface="Cambria Math" panose="02040503050406030204" pitchFamily="18" charset="0"/>
                              </a:rPr>
                              <m:t>𝐧</m:t>
                            </m:r>
                          </m:sup>
                          <m:e>
                            <m:d>
                              <m:dPr>
                                <m:ctrlPr>
                                  <a:rPr lang="en-US" sz="1600" b="1" i="1">
                                    <a:solidFill>
                                      <a:schemeClr val="tx1">
                                        <a:lumMod val="75000"/>
                                        <a:lumOff val="25000"/>
                                      </a:schemeClr>
                                    </a:solidFill>
                                    <a:latin typeface="Cambria Math" panose="02040503050406030204" pitchFamily="18" charset="0"/>
                                  </a:rPr>
                                </m:ctrlPr>
                              </m:dPr>
                              <m:e>
                                <m:acc>
                                  <m:accPr>
                                    <m:chr m:val="̂"/>
                                    <m:ctrlPr>
                                      <a:rPr lang="en-US" sz="1600" b="1" i="1">
                                        <a:solidFill>
                                          <a:schemeClr val="tx1">
                                            <a:lumMod val="75000"/>
                                            <a:lumOff val="25000"/>
                                          </a:schemeClr>
                                        </a:solidFill>
                                        <a:latin typeface="Cambria Math" panose="02040503050406030204" pitchFamily="18" charset="0"/>
                                      </a:rPr>
                                    </m:ctrlPr>
                                  </m:accPr>
                                  <m:e>
                                    <m:r>
                                      <a:rPr lang="en-US" sz="1600" b="1">
                                        <a:solidFill>
                                          <a:schemeClr val="tx1">
                                            <a:lumMod val="75000"/>
                                            <a:lumOff val="25000"/>
                                          </a:schemeClr>
                                        </a:solidFill>
                                        <a:latin typeface="Cambria Math" panose="02040503050406030204" pitchFamily="18" charset="0"/>
                                      </a:rPr>
                                      <m:t>𝐘</m:t>
                                    </m:r>
                                  </m:e>
                                </m:acc>
                                <m:r>
                                  <a:rPr lang="en-US" sz="1600" b="1" baseline="-20000">
                                    <a:solidFill>
                                      <a:schemeClr val="tx1">
                                        <a:lumMod val="75000"/>
                                        <a:lumOff val="25000"/>
                                      </a:schemeClr>
                                    </a:solidFill>
                                    <a:latin typeface="Cambria Math" panose="02040503050406030204" pitchFamily="18" charset="0"/>
                                  </a:rPr>
                                  <m:t>𝐢</m:t>
                                </m:r>
                                <m:r>
                                  <a:rPr lang="en-US" sz="1600" b="1">
                                    <a:solidFill>
                                      <a:schemeClr val="tx1">
                                        <a:lumMod val="75000"/>
                                        <a:lumOff val="25000"/>
                                      </a:schemeClr>
                                    </a:solidFill>
                                    <a:latin typeface="Cambria Math" panose="02040503050406030204" pitchFamily="18" charset="0"/>
                                  </a:rPr>
                                  <m:t> −</m:t>
                                </m:r>
                                <m:acc>
                                  <m:accPr>
                                    <m:chr m:val="̅"/>
                                    <m:ctrlPr>
                                      <a:rPr lang="en-US" sz="1600" b="1" i="1">
                                        <a:solidFill>
                                          <a:schemeClr val="tx1">
                                            <a:lumMod val="75000"/>
                                            <a:lumOff val="25000"/>
                                          </a:schemeClr>
                                        </a:solidFill>
                                        <a:latin typeface="Cambria Math" panose="02040503050406030204" pitchFamily="18" charset="0"/>
                                      </a:rPr>
                                    </m:ctrlPr>
                                  </m:accPr>
                                  <m:e>
                                    <m:r>
                                      <a:rPr lang="en-US" sz="1600" b="1">
                                        <a:solidFill>
                                          <a:schemeClr val="tx1">
                                            <a:lumMod val="75000"/>
                                            <a:lumOff val="25000"/>
                                          </a:schemeClr>
                                        </a:solidFill>
                                        <a:latin typeface="Cambria Math" panose="02040503050406030204" pitchFamily="18" charset="0"/>
                                      </a:rPr>
                                      <m:t>𝐘</m:t>
                                    </m:r>
                                  </m:e>
                                </m:acc>
                              </m:e>
                            </m:d>
                          </m:e>
                        </m:nary>
                        <m:r>
                          <a:rPr lang="en-US" sz="1600" b="1" baseline="30000">
                            <a:solidFill>
                              <a:schemeClr val="tx1">
                                <a:lumMod val="75000"/>
                                <a:lumOff val="25000"/>
                              </a:schemeClr>
                            </a:solidFill>
                            <a:latin typeface="Cambria Math" panose="02040503050406030204" pitchFamily="18" charset="0"/>
                          </a:rPr>
                          <m:t>𝟐</m:t>
                        </m:r>
                      </m:oMath>
                    </m:oMathPara>
                  </a14:m>
                  <a:endParaRPr lang="en-US" sz="1600" b="1" baseline="30000" dirty="0">
                    <a:solidFill>
                      <a:schemeClr val="tx1">
                        <a:lumMod val="75000"/>
                        <a:lumOff val="25000"/>
                      </a:schemeClr>
                    </a:solidFill>
                  </a:endParaRPr>
                </a:p>
              </p:txBody>
            </p:sp>
          </mc:Choice>
          <mc:Fallback>
            <p:sp>
              <p:nvSpPr>
                <p:cNvPr id="24" name="TextBox 23"/>
                <p:cNvSpPr txBox="1">
                  <a:spLocks noRot="1" noChangeAspect="1" noMove="1" noResize="1" noEditPoints="1" noAdjustHandles="1" noChangeArrowheads="1" noChangeShapeType="1" noTextEdit="1"/>
                </p:cNvSpPr>
                <p:nvPr>
                  <p:custDataLst>
                    <p:tags r:id="rId5"/>
                  </p:custDataLst>
                </p:nvPr>
              </p:nvSpPr>
              <p:spPr>
                <a:xfrm>
                  <a:off x="4765882" y="3128827"/>
                  <a:ext cx="1383584" cy="762260"/>
                </a:xfrm>
                <a:prstGeom prst="rect">
                  <a:avLst/>
                </a:prstGeom>
                <a:blipFill>
                  <a:blip r:embed="rId17"/>
                  <a:stretch>
                    <a:fillRect/>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custDataLst>
                    <p:tags r:id="rId6"/>
                  </p:custDataLst>
                </p:nvPr>
              </p:nvSpPr>
              <p:spPr>
                <a:xfrm>
                  <a:off x="4762002" y="4021783"/>
                  <a:ext cx="1369477" cy="762260"/>
                </a:xfrm>
                <a:prstGeom prst="rect">
                  <a:avLst/>
                </a:prstGeom>
                <a:noFill/>
                <a:ln/>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sz="1600" b="1" i="1">
                                <a:solidFill>
                                  <a:schemeClr val="tx1">
                                    <a:lumMod val="75000"/>
                                    <a:lumOff val="25000"/>
                                  </a:schemeClr>
                                </a:solidFill>
                                <a:latin typeface="Cambria Math" panose="02040503050406030204" pitchFamily="18" charset="0"/>
                              </a:rPr>
                            </m:ctrlPr>
                          </m:naryPr>
                          <m:sub>
                            <m:r>
                              <m:rPr>
                                <m:brk m:alnAt="23"/>
                              </m:rPr>
                              <a:rPr lang="en-US" sz="1600" b="1">
                                <a:solidFill>
                                  <a:schemeClr val="tx1">
                                    <a:lumMod val="75000"/>
                                    <a:lumOff val="25000"/>
                                  </a:schemeClr>
                                </a:solidFill>
                                <a:latin typeface="Cambria Math" panose="02040503050406030204" pitchFamily="18" charset="0"/>
                              </a:rPr>
                              <m:t>𝐢</m:t>
                            </m:r>
                            <m:r>
                              <a:rPr lang="en-US" sz="1600" b="1">
                                <a:solidFill>
                                  <a:schemeClr val="tx1">
                                    <a:lumMod val="75000"/>
                                    <a:lumOff val="25000"/>
                                  </a:schemeClr>
                                </a:solidFill>
                                <a:latin typeface="Cambria Math" panose="02040503050406030204" pitchFamily="18" charset="0"/>
                              </a:rPr>
                              <m:t>=</m:t>
                            </m:r>
                            <m:r>
                              <a:rPr lang="en-US" sz="1600" b="1">
                                <a:solidFill>
                                  <a:schemeClr val="tx1">
                                    <a:lumMod val="75000"/>
                                    <a:lumOff val="25000"/>
                                  </a:schemeClr>
                                </a:solidFill>
                                <a:latin typeface="Cambria Math" panose="02040503050406030204" pitchFamily="18" charset="0"/>
                              </a:rPr>
                              <m:t>𝟏</m:t>
                            </m:r>
                          </m:sub>
                          <m:sup>
                            <m:r>
                              <a:rPr lang="en-US" sz="1600" b="1">
                                <a:solidFill>
                                  <a:schemeClr val="tx1">
                                    <a:lumMod val="75000"/>
                                    <a:lumOff val="25000"/>
                                  </a:schemeClr>
                                </a:solidFill>
                                <a:latin typeface="Cambria Math" panose="02040503050406030204" pitchFamily="18" charset="0"/>
                              </a:rPr>
                              <m:t>𝐧</m:t>
                            </m:r>
                          </m:sup>
                          <m:e>
                            <m:d>
                              <m:dPr>
                                <m:ctrlPr>
                                  <a:rPr lang="en-US" sz="1600" b="1" i="1">
                                    <a:solidFill>
                                      <a:schemeClr val="tx1">
                                        <a:lumMod val="75000"/>
                                        <a:lumOff val="25000"/>
                                      </a:schemeClr>
                                    </a:solidFill>
                                    <a:latin typeface="Cambria Math" panose="02040503050406030204" pitchFamily="18" charset="0"/>
                                  </a:rPr>
                                </m:ctrlPr>
                              </m:dPr>
                              <m:e>
                                <m:r>
                                  <a:rPr lang="en-US" sz="1600" b="1">
                                    <a:solidFill>
                                      <a:schemeClr val="tx1">
                                        <a:lumMod val="75000"/>
                                        <a:lumOff val="25000"/>
                                      </a:schemeClr>
                                    </a:solidFill>
                                    <a:latin typeface="Cambria Math" panose="02040503050406030204" pitchFamily="18" charset="0"/>
                                  </a:rPr>
                                  <m:t>𝐘</m:t>
                                </m:r>
                                <m:r>
                                  <a:rPr lang="en-US" sz="1600" b="1" baseline="-20000">
                                    <a:solidFill>
                                      <a:schemeClr val="tx1">
                                        <a:lumMod val="75000"/>
                                        <a:lumOff val="25000"/>
                                      </a:schemeClr>
                                    </a:solidFill>
                                    <a:latin typeface="Cambria Math" panose="02040503050406030204" pitchFamily="18" charset="0"/>
                                  </a:rPr>
                                  <m:t>𝐢</m:t>
                                </m:r>
                                <m:r>
                                  <a:rPr lang="en-US" sz="1600" b="1">
                                    <a:solidFill>
                                      <a:schemeClr val="tx1">
                                        <a:lumMod val="75000"/>
                                        <a:lumOff val="25000"/>
                                      </a:schemeClr>
                                    </a:solidFill>
                                    <a:latin typeface="Cambria Math" panose="02040503050406030204" pitchFamily="18" charset="0"/>
                                  </a:rPr>
                                  <m:t> −</m:t>
                                </m:r>
                                <m:acc>
                                  <m:accPr>
                                    <m:chr m:val="̅"/>
                                    <m:ctrlPr>
                                      <a:rPr lang="en-US" sz="1600" b="1" i="1">
                                        <a:solidFill>
                                          <a:schemeClr val="tx1">
                                            <a:lumMod val="75000"/>
                                            <a:lumOff val="25000"/>
                                          </a:schemeClr>
                                        </a:solidFill>
                                        <a:latin typeface="Cambria Math" panose="02040503050406030204" pitchFamily="18" charset="0"/>
                                      </a:rPr>
                                    </m:ctrlPr>
                                  </m:accPr>
                                  <m:e>
                                    <m:r>
                                      <a:rPr lang="en-US" sz="1600" b="1">
                                        <a:solidFill>
                                          <a:schemeClr val="tx1">
                                            <a:lumMod val="75000"/>
                                            <a:lumOff val="25000"/>
                                          </a:schemeClr>
                                        </a:solidFill>
                                        <a:latin typeface="Cambria Math" panose="02040503050406030204" pitchFamily="18" charset="0"/>
                                      </a:rPr>
                                      <m:t>𝐘</m:t>
                                    </m:r>
                                  </m:e>
                                </m:acc>
                              </m:e>
                            </m:d>
                          </m:e>
                        </m:nary>
                        <m:r>
                          <a:rPr lang="en-US" sz="1600" b="1" baseline="30000">
                            <a:solidFill>
                              <a:schemeClr val="tx1">
                                <a:lumMod val="75000"/>
                                <a:lumOff val="25000"/>
                              </a:schemeClr>
                            </a:solidFill>
                            <a:latin typeface="Cambria Math" panose="02040503050406030204" pitchFamily="18" charset="0"/>
                          </a:rPr>
                          <m:t>𝟐</m:t>
                        </m:r>
                      </m:oMath>
                    </m:oMathPara>
                  </a14:m>
                  <a:endParaRPr lang="en-US" sz="1600" b="1" baseline="30000" dirty="0">
                    <a:solidFill>
                      <a:schemeClr val="tx1">
                        <a:lumMod val="75000"/>
                        <a:lumOff val="25000"/>
                      </a:schemeClr>
                    </a:solidFill>
                  </a:endParaRPr>
                </a:p>
              </p:txBody>
            </p:sp>
          </mc:Choice>
          <mc:Fallback xmlns="">
            <p:sp>
              <p:nvSpPr>
                <p:cNvPr id="25" name="TextBox 24"/>
                <p:cNvSpPr txBox="1">
                  <a:spLocks noRot="1" noChangeAspect="1" noMove="1" noResize="1" noEditPoints="1" noAdjustHandles="1" noChangeArrowheads="1" noChangeShapeType="1" noTextEdit="1"/>
                </p:cNvSpPr>
                <p:nvPr>
                  <p:custDataLst>
                    <p:tags r:id="rId21"/>
                  </p:custDataLst>
                </p:nvPr>
              </p:nvSpPr>
              <p:spPr>
                <a:xfrm>
                  <a:off x="4762002" y="4021783"/>
                  <a:ext cx="1369477" cy="762260"/>
                </a:xfrm>
                <a:prstGeom prst="rect">
                  <a:avLst/>
                </a:prstGeom>
                <a:blipFill>
                  <a:blip r:embed="rId22"/>
                  <a:stretch>
                    <a:fillRect/>
                  </a:stretch>
                </a:blipFill>
                <a:ln/>
              </p:spPr>
              <p:txBody>
                <a:bodyPr/>
                <a:lstStyle/>
                <a:p>
                  <a:r>
                    <a:rPr lang="en-IN">
                      <a:noFill/>
                    </a:rPr>
                    <a:t> </a:t>
                  </a:r>
                </a:p>
              </p:txBody>
            </p:sp>
          </mc:Fallback>
        </mc:AlternateContent>
        <p:cxnSp>
          <p:nvCxnSpPr>
            <p:cNvPr id="26" name="Straight Connector 29"/>
            <p:cNvCxnSpPr>
              <a:cxnSpLocks noChangeShapeType="1"/>
            </p:cNvCxnSpPr>
            <p:nvPr/>
          </p:nvCxnSpPr>
          <p:spPr bwMode="auto">
            <a:xfrm>
              <a:off x="4594000" y="3960812"/>
              <a:ext cx="2028444" cy="1588"/>
            </a:xfrm>
            <a:prstGeom prst="line">
              <a:avLst/>
            </a:prstGeom>
            <a:noFill/>
            <a:ln w="9525" algn="ctr">
              <a:solidFill>
                <a:schemeClr val="tx1"/>
              </a:solidFill>
              <a:round/>
              <a:headEnd/>
              <a:tailEnd/>
            </a:ln>
          </p:spPr>
        </p:cxnSp>
        <mc:AlternateContent xmlns:mc="http://schemas.openxmlformats.org/markup-compatibility/2006" xmlns:a14="http://schemas.microsoft.com/office/drawing/2010/main">
          <mc:Choice Requires="a14">
            <p:sp>
              <p:nvSpPr>
                <p:cNvPr id="3" name="TextBox 2"/>
                <p:cNvSpPr txBox="1"/>
                <p:nvPr>
                  <p:custDataLst>
                    <p:tags r:id="rId7"/>
                  </p:custDataLst>
                </p:nvPr>
              </p:nvSpPr>
              <p:spPr>
                <a:xfrm>
                  <a:off x="838200" y="3595838"/>
                  <a:ext cx="2464841" cy="559961"/>
                </a:xfrm>
                <a:prstGeom prst="rect">
                  <a:avLst/>
                </a:prstGeom>
                <a:noFill/>
                <a:ln/>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1600" i="1">
                                <a:solidFill>
                                  <a:schemeClr val="tx1">
                                    <a:lumMod val="75000"/>
                                    <a:lumOff val="25000"/>
                                  </a:schemeClr>
                                </a:solidFill>
                                <a:latin typeface="Cambria Math" panose="02040503050406030204" pitchFamily="18" charset="0"/>
                              </a:rPr>
                            </m:ctrlPr>
                          </m:sSupPr>
                          <m:e>
                            <m:r>
                              <m:rPr>
                                <m:sty m:val="p"/>
                              </m:rPr>
                              <a:rPr lang="en-US" sz="1600">
                                <a:solidFill>
                                  <a:schemeClr val="tx1">
                                    <a:lumMod val="75000"/>
                                    <a:lumOff val="25000"/>
                                  </a:schemeClr>
                                </a:solidFill>
                                <a:latin typeface="Cambria Math" panose="02040503050406030204" pitchFamily="18" charset="0"/>
                              </a:rPr>
                              <m:t>R</m:t>
                            </m:r>
                          </m:e>
                          <m:sup>
                            <m:r>
                              <a:rPr lang="en-US" sz="1600">
                                <a:solidFill>
                                  <a:schemeClr val="tx1">
                                    <a:lumMod val="75000"/>
                                    <a:lumOff val="25000"/>
                                  </a:schemeClr>
                                </a:solidFill>
                                <a:latin typeface="Cambria Math" panose="02040503050406030204" pitchFamily="18" charset="0"/>
                              </a:rPr>
                              <m:t>2</m:t>
                            </m:r>
                          </m:sup>
                        </m:sSup>
                        <m:r>
                          <a:rPr lang="en-US" sz="1600">
                            <a:solidFill>
                              <a:schemeClr val="tx1">
                                <a:lumMod val="75000"/>
                                <a:lumOff val="25000"/>
                              </a:schemeClr>
                            </a:solidFill>
                            <a:latin typeface="Cambria Math" panose="02040503050406030204" pitchFamily="18" charset="0"/>
                          </a:rPr>
                          <m:t>=</m:t>
                        </m:r>
                        <m:f>
                          <m:fPr>
                            <m:ctrlPr>
                              <a:rPr lang="en-US" sz="1600" i="1">
                                <a:solidFill>
                                  <a:schemeClr val="tx1">
                                    <a:lumMod val="75000"/>
                                    <a:lumOff val="25000"/>
                                  </a:schemeClr>
                                </a:solidFill>
                                <a:latin typeface="Cambria Math" panose="02040503050406030204" pitchFamily="18" charset="0"/>
                              </a:rPr>
                            </m:ctrlPr>
                          </m:fPr>
                          <m:num>
                            <m:r>
                              <m:rPr>
                                <m:sty m:val="p"/>
                              </m:rPr>
                              <a:rPr lang="en-US" sz="1600">
                                <a:solidFill>
                                  <a:schemeClr val="tx1">
                                    <a:lumMod val="75000"/>
                                    <a:lumOff val="25000"/>
                                  </a:schemeClr>
                                </a:solidFill>
                                <a:latin typeface="Cambria Math" panose="02040503050406030204" pitchFamily="18" charset="0"/>
                              </a:rPr>
                              <m:t>Explained</m:t>
                            </m:r>
                            <m:r>
                              <a:rPr lang="en-US" sz="1600">
                                <a:solidFill>
                                  <a:schemeClr val="tx1">
                                    <a:lumMod val="75000"/>
                                    <a:lumOff val="25000"/>
                                  </a:schemeClr>
                                </a:solidFill>
                                <a:latin typeface="Cambria Math" panose="02040503050406030204" pitchFamily="18" charset="0"/>
                              </a:rPr>
                              <m:t> </m:t>
                            </m:r>
                            <m:r>
                              <m:rPr>
                                <m:sty m:val="p"/>
                              </m:rPr>
                              <a:rPr lang="en-US" sz="1600">
                                <a:solidFill>
                                  <a:schemeClr val="tx1">
                                    <a:lumMod val="75000"/>
                                    <a:lumOff val="25000"/>
                                  </a:schemeClr>
                                </a:solidFill>
                                <a:latin typeface="Cambria Math" panose="02040503050406030204" pitchFamily="18" charset="0"/>
                              </a:rPr>
                              <m:t>Variation</m:t>
                            </m:r>
                          </m:num>
                          <m:den>
                            <m:r>
                              <m:rPr>
                                <m:sty m:val="p"/>
                              </m:rPr>
                              <a:rPr lang="en-US" sz="1600">
                                <a:solidFill>
                                  <a:schemeClr val="tx1">
                                    <a:lumMod val="75000"/>
                                    <a:lumOff val="25000"/>
                                  </a:schemeClr>
                                </a:solidFill>
                                <a:latin typeface="Cambria Math" panose="02040503050406030204" pitchFamily="18" charset="0"/>
                              </a:rPr>
                              <m:t>Total</m:t>
                            </m:r>
                            <m:r>
                              <a:rPr lang="en-US" sz="1600">
                                <a:solidFill>
                                  <a:schemeClr val="tx1">
                                    <a:lumMod val="75000"/>
                                    <a:lumOff val="25000"/>
                                  </a:schemeClr>
                                </a:solidFill>
                                <a:latin typeface="Cambria Math" panose="02040503050406030204" pitchFamily="18" charset="0"/>
                              </a:rPr>
                              <m:t> </m:t>
                            </m:r>
                            <m:r>
                              <m:rPr>
                                <m:sty m:val="p"/>
                              </m:rPr>
                              <a:rPr lang="en-US" sz="1600">
                                <a:solidFill>
                                  <a:schemeClr val="tx1">
                                    <a:lumMod val="75000"/>
                                    <a:lumOff val="25000"/>
                                  </a:schemeClr>
                                </a:solidFill>
                                <a:latin typeface="Cambria Math" panose="02040503050406030204" pitchFamily="18" charset="0"/>
                              </a:rPr>
                              <m:t>Variation</m:t>
                            </m:r>
                          </m:den>
                        </m:f>
                      </m:oMath>
                    </m:oMathPara>
                  </a14:m>
                  <a:endParaRPr lang="en-US" sz="1600" dirty="0">
                    <a:solidFill>
                      <a:schemeClr val="tx1">
                        <a:lumMod val="75000"/>
                        <a:lumOff val="25000"/>
                      </a:schemeClr>
                    </a:solidFill>
                  </a:endParaRPr>
                </a:p>
              </p:txBody>
            </p:sp>
          </mc:Choice>
          <mc:Fallback xmlns="">
            <p:sp>
              <p:nvSpPr>
                <p:cNvPr id="3" name="TextBox 2"/>
                <p:cNvSpPr txBox="1">
                  <a:spLocks noRot="1" noChangeAspect="1" noMove="1" noResize="1" noEditPoints="1" noAdjustHandles="1" noChangeArrowheads="1" noChangeShapeType="1" noTextEdit="1"/>
                </p:cNvSpPr>
                <p:nvPr>
                  <p:custDataLst>
                    <p:tags r:id="rId23"/>
                  </p:custDataLst>
                </p:nvPr>
              </p:nvSpPr>
              <p:spPr>
                <a:xfrm>
                  <a:off x="838200" y="3595838"/>
                  <a:ext cx="2464841" cy="559961"/>
                </a:xfrm>
                <a:prstGeom prst="rect">
                  <a:avLst/>
                </a:prstGeom>
                <a:blipFill>
                  <a:blip r:embed="rId24"/>
                  <a:stretch>
                    <a:fillRect/>
                  </a:stretch>
                </a:blip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custDataLst>
                    <p:tags r:id="rId8"/>
                  </p:custDataLst>
                </p:nvPr>
              </p:nvSpPr>
              <p:spPr>
                <a:xfrm>
                  <a:off x="4092521" y="3745468"/>
                  <a:ext cx="394659" cy="338554"/>
                </a:xfrm>
                <a:prstGeom prst="rect">
                  <a:avLst/>
                </a:prstGeom>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a:solidFill>
                              <a:schemeClr val="tx1">
                                <a:lumMod val="75000"/>
                                <a:lumOff val="25000"/>
                              </a:schemeClr>
                            </a:solidFill>
                            <a:latin typeface="Cambria Math" panose="02040503050406030204" pitchFamily="18" charset="0"/>
                          </a:rPr>
                          <m:t>=</m:t>
                        </m:r>
                      </m:oMath>
                    </m:oMathPara>
                  </a14:m>
                  <a:endParaRPr lang="en-US" sz="1600" dirty="0">
                    <a:solidFill>
                      <a:schemeClr val="tx1">
                        <a:lumMod val="75000"/>
                        <a:lumOff val="25000"/>
                      </a:schemeClr>
                    </a:solidFill>
                  </a:endParaRPr>
                </a:p>
              </p:txBody>
            </p:sp>
          </mc:Choice>
          <mc:Fallback xmlns="">
            <p:sp>
              <p:nvSpPr>
                <p:cNvPr id="4" name="TextBox 3"/>
                <p:cNvSpPr txBox="1">
                  <a:spLocks noRot="1" noChangeAspect="1" noMove="1" noResize="1" noEditPoints="1" noAdjustHandles="1" noChangeArrowheads="1" noChangeShapeType="1" noTextEdit="1"/>
                </p:cNvSpPr>
                <p:nvPr>
                  <p:custDataLst>
                    <p:tags r:id="rId25"/>
                  </p:custDataLst>
                </p:nvPr>
              </p:nvSpPr>
              <p:spPr>
                <a:xfrm>
                  <a:off x="4092521" y="3745468"/>
                  <a:ext cx="394659" cy="338554"/>
                </a:xfrm>
                <a:prstGeom prst="rect">
                  <a:avLst/>
                </a:prstGeom>
                <a:blipFill>
                  <a:blip r:embed="rId26"/>
                  <a:stretch>
                    <a:fillRect/>
                  </a:stretch>
                </a:blipFill>
                <a:ln/>
              </p:spPr>
              <p:txBody>
                <a:bodyPr/>
                <a:lstStyle/>
                <a:p>
                  <a:r>
                    <a:rPr lang="en-IN">
                      <a:noFill/>
                    </a:rPr>
                    <a:t> </a:t>
                  </a:r>
                </a:p>
              </p:txBody>
            </p:sp>
          </mc:Fallback>
        </mc:AlternateContent>
      </p:grpSp>
      <p:sp>
        <p:nvSpPr>
          <p:cNvPr id="2" name="Rectangle: Rounded Corners 1">
            <a:extLst>
              <a:ext uri="{FF2B5EF4-FFF2-40B4-BE49-F238E27FC236}">
                <a16:creationId xmlns:a16="http://schemas.microsoft.com/office/drawing/2014/main" id="{F587BEA7-B6D5-4154-80BF-FA394B395718}"/>
              </a:ext>
            </a:extLst>
          </p:cNvPr>
          <p:cNvSpPr/>
          <p:nvPr/>
        </p:nvSpPr>
        <p:spPr>
          <a:xfrm>
            <a:off x="2768263" y="2276872"/>
            <a:ext cx="6568097" cy="1749718"/>
          </a:xfrm>
          <a:prstGeom prst="roundRect">
            <a:avLst/>
          </a:prstGeom>
          <a:noFill/>
          <a:ln w="3175">
            <a:solidFill>
              <a:srgbClr val="3891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0CCBF1A1-E092-4FAB-A6F4-69159BD0F72E}"/>
              </a:ext>
            </a:extLst>
          </p:cNvPr>
          <p:cNvSpPr/>
          <p:nvPr/>
        </p:nvSpPr>
        <p:spPr>
          <a:xfrm>
            <a:off x="2811951" y="4305053"/>
            <a:ext cx="6568097" cy="878668"/>
          </a:xfrm>
          <a:prstGeom prst="roundRect">
            <a:avLst/>
          </a:prstGeom>
          <a:noFill/>
          <a:ln w="3175">
            <a:solidFill>
              <a:srgbClr val="3891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714076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7B780C-2D5F-4F95-A200-CB987A30C5A7}"/>
              </a:ext>
            </a:extLst>
          </p:cNvPr>
          <p:cNvPicPr>
            <a:picLocks noChangeAspect="1"/>
          </p:cNvPicPr>
          <p:nvPr/>
        </p:nvPicPr>
        <p:blipFill rotWithShape="1">
          <a:blip r:embed="rId7"/>
          <a:srcRect l="642"/>
          <a:stretch/>
        </p:blipFill>
        <p:spPr>
          <a:xfrm>
            <a:off x="2207568" y="2311807"/>
            <a:ext cx="8176712" cy="3079540"/>
          </a:xfrm>
          <a:prstGeom prst="rect">
            <a:avLst/>
          </a:prstGeom>
          <a:ln>
            <a:solidFill>
              <a:schemeClr val="accent1"/>
            </a:solidFill>
          </a:ln>
        </p:spPr>
      </p:pic>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b="1">
                <a:latin typeface="+mj-lt"/>
              </a:rPr>
              <a:t>Understanding Summary Output</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sz="1800" dirty="0">
                <a:solidFill>
                  <a:prstClr val="white"/>
                </a:solidFill>
                <a:latin typeface="Ebrima"/>
                <a:cs typeface="Aria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sz="1800" dirty="0">
                <a:solidFill>
                  <a:prstClr val="white"/>
                </a:solidFill>
                <a:latin typeface="Ebrima"/>
                <a:cs typeface="Aria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sz="1800" dirty="0">
                <a:solidFill>
                  <a:prstClr val="white"/>
                </a:solidFill>
                <a:latin typeface="Ebrima"/>
                <a:cs typeface="Arial"/>
              </a:endParaRPr>
            </a:p>
          </p:txBody>
        </p:sp>
      </p:grpSp>
      <p:graphicFrame>
        <p:nvGraphicFramePr>
          <p:cNvPr id="20" name="Table 19"/>
          <p:cNvGraphicFramePr>
            <a:graphicFrameLocks noGrp="1"/>
          </p:cNvGraphicFramePr>
          <p:nvPr>
            <p:extLst>
              <p:ext uri="{D42A27DB-BD31-4B8C-83A1-F6EECF244321}">
                <p14:modId xmlns:p14="http://schemas.microsoft.com/office/powerpoint/2010/main" val="232005561"/>
              </p:ext>
            </p:extLst>
          </p:nvPr>
        </p:nvGraphicFramePr>
        <p:xfrm>
          <a:off x="2238348" y="1700808"/>
          <a:ext cx="8033374" cy="345112"/>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345112">
                <a:tc>
                  <a:txBody>
                    <a:bodyPr/>
                    <a:lstStyle/>
                    <a:p>
                      <a:r>
                        <a:rPr lang="en-US" sz="1600" b="0" dirty="0" err="1">
                          <a:solidFill>
                            <a:schemeClr val="accent1"/>
                          </a:solidFill>
                          <a:latin typeface="Consolas" pitchFamily="49" charset="0"/>
                        </a:rPr>
                        <a:t>jpimodel.</a:t>
                      </a:r>
                      <a:r>
                        <a:rPr lang="en-US" sz="1600" b="1" dirty="0" err="1">
                          <a:solidFill>
                            <a:schemeClr val="accent1"/>
                          </a:solidFill>
                          <a:latin typeface="Consolas" pitchFamily="49" charset="0"/>
                        </a:rPr>
                        <a:t>summary</a:t>
                      </a:r>
                      <a:r>
                        <a:rPr lang="en-US" sz="1600" b="1" dirty="0">
                          <a:solidFill>
                            <a:schemeClr val="accent1"/>
                          </a:solidFill>
                          <a:latin typeface="Consolas" pitchFamily="49" charset="0"/>
                        </a:rPr>
                        <a:t>()</a:t>
                      </a:r>
                      <a:endParaRPr lang="en-US" sz="1600" dirty="0">
                        <a:solidFill>
                          <a:schemeClr val="accent1"/>
                        </a:solidFill>
                        <a:latin typeface="Consolas"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21" name="Rectangle 20"/>
          <p:cNvSpPr/>
          <p:nvPr/>
        </p:nvSpPr>
        <p:spPr>
          <a:xfrm>
            <a:off x="2207569" y="1357298"/>
            <a:ext cx="1755609" cy="338554"/>
          </a:xfrm>
          <a:prstGeom prst="rect">
            <a:avLst/>
          </a:prstGeom>
        </p:spPr>
        <p:txBody>
          <a:bodyPr wrap="none">
            <a:spAutoFit/>
          </a:bodyPr>
          <a:lstStyle/>
          <a:p>
            <a:pPr defTabSz="914400">
              <a:defRPr/>
            </a:pPr>
            <a:r>
              <a:rPr lang="en-US" sz="1600" dirty="0">
                <a:latin typeface="Consolas" pitchFamily="49" charset="0"/>
                <a:cs typeface="Arial"/>
              </a:rPr>
              <a:t>#Model Summary</a:t>
            </a:r>
          </a:p>
        </p:txBody>
      </p:sp>
      <p:grpSp>
        <p:nvGrpSpPr>
          <p:cNvPr id="6" name="Group 5">
            <a:extLst>
              <a:ext uri="{FF2B5EF4-FFF2-40B4-BE49-F238E27FC236}">
                <a16:creationId xmlns:a16="http://schemas.microsoft.com/office/drawing/2014/main" id="{7CEFE913-E028-41B1-AA31-A60D856839A6}"/>
              </a:ext>
            </a:extLst>
          </p:cNvPr>
          <p:cNvGrpSpPr/>
          <p:nvPr/>
        </p:nvGrpSpPr>
        <p:grpSpPr>
          <a:xfrm>
            <a:off x="2899875" y="1873364"/>
            <a:ext cx="7731025" cy="443641"/>
            <a:chOff x="1115616" y="1987700"/>
            <a:chExt cx="7731025" cy="443641"/>
          </a:xfrm>
        </p:grpSpPr>
        <p:sp>
          <p:nvSpPr>
            <p:cNvPr id="23" name="Rectangle 22"/>
            <p:cNvSpPr/>
            <p:nvPr/>
          </p:nvSpPr>
          <p:spPr>
            <a:xfrm>
              <a:off x="2445355" y="2031231"/>
              <a:ext cx="6401286" cy="400110"/>
            </a:xfrm>
            <a:prstGeom prst="rect">
              <a:avLst/>
            </a:prstGeom>
            <a:solidFill>
              <a:schemeClr val="bg1"/>
            </a:solidFill>
            <a:ln w="3175">
              <a:solidFill>
                <a:schemeClr val="accent3"/>
              </a:solidFill>
            </a:ln>
          </p:spPr>
          <p:txBody>
            <a:bodyPr wrap="square">
              <a:spAutoFit/>
            </a:bodyPr>
            <a:lstStyle/>
            <a:p>
              <a:pPr defTabSz="914400">
                <a:defRPr/>
              </a:pPr>
              <a:r>
                <a:rPr lang="en-US" sz="2000" b="1" dirty="0">
                  <a:solidFill>
                    <a:prstClr val="black">
                      <a:lumMod val="75000"/>
                      <a:lumOff val="25000"/>
                    </a:prstClr>
                  </a:solidFill>
                  <a:latin typeface="Vijaya" pitchFamily="34" charset="0"/>
                  <a:cs typeface="Vijaya" pitchFamily="34" charset="0"/>
                </a:rPr>
                <a:t>summary()</a:t>
              </a:r>
              <a:r>
                <a:rPr lang="en-US" sz="2000" dirty="0">
                  <a:solidFill>
                    <a:prstClr val="black">
                      <a:lumMod val="75000"/>
                      <a:lumOff val="25000"/>
                    </a:prstClr>
                  </a:solidFill>
                  <a:latin typeface="Vijaya" pitchFamily="34" charset="0"/>
                  <a:cs typeface="Vijaya" pitchFamily="34" charset="0"/>
                </a:rPr>
                <a:t> generates a detailed description of the model.</a:t>
              </a:r>
              <a:endParaRPr lang="en-US" sz="2000" dirty="0">
                <a:solidFill>
                  <a:prstClr val="black"/>
                </a:solidFill>
                <a:latin typeface="Vijaya" pitchFamily="34" charset="0"/>
                <a:cs typeface="Vijaya" pitchFamily="34" charset="0"/>
              </a:endParaRPr>
            </a:p>
          </p:txBody>
        </p:sp>
        <p:cxnSp>
          <p:nvCxnSpPr>
            <p:cNvPr id="25" name="Straight Arrow Connector 24"/>
            <p:cNvCxnSpPr/>
            <p:nvPr/>
          </p:nvCxnSpPr>
          <p:spPr>
            <a:xfrm rot="10800000" flipV="1">
              <a:off x="1115617" y="2273450"/>
              <a:ext cx="1329738" cy="1"/>
            </a:xfrm>
            <a:prstGeom prst="straightConnector1">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973610" y="2129706"/>
              <a:ext cx="285752" cy="1739"/>
            </a:xfrm>
            <a:prstGeom prst="straightConnector1">
              <a:avLst/>
            </a:prstGeom>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6" name="Rectangle 25"/>
          <p:cNvSpPr/>
          <p:nvPr/>
        </p:nvSpPr>
        <p:spPr>
          <a:xfrm>
            <a:off x="2238348" y="5489937"/>
            <a:ext cx="8215370" cy="1077218"/>
          </a:xfrm>
          <a:prstGeom prst="rect">
            <a:avLst/>
          </a:prstGeom>
          <a:solidFill>
            <a:schemeClr val="bg1"/>
          </a:solidFill>
          <a:ln w="3175">
            <a:solidFill>
              <a:schemeClr val="accent3"/>
            </a:solidFill>
          </a:ln>
        </p:spPr>
        <p:txBody>
          <a:bodyPr wrap="square">
            <a:spAutoFit/>
          </a:bodyPr>
          <a:lstStyle/>
          <a:p>
            <a:pPr defTabSz="914400">
              <a:buSzPct val="60000"/>
              <a:defRPr/>
            </a:pPr>
            <a:r>
              <a:rPr lang="en-US" sz="1600" b="1" dirty="0">
                <a:solidFill>
                  <a:schemeClr val="tx1">
                    <a:lumMod val="75000"/>
                    <a:lumOff val="25000"/>
                  </a:schemeClr>
                </a:solidFill>
                <a:latin typeface="Vijaya" pitchFamily="34" charset="0"/>
                <a:cs typeface="Vijaya" pitchFamily="34" charset="0"/>
              </a:rPr>
              <a:t>Interpretation :</a:t>
            </a:r>
            <a:r>
              <a:rPr lang="en-US" sz="1600" dirty="0">
                <a:solidFill>
                  <a:schemeClr val="tx1">
                    <a:lumMod val="75000"/>
                    <a:lumOff val="25000"/>
                  </a:schemeClr>
                </a:solidFill>
                <a:latin typeface="Vijaya" pitchFamily="34" charset="0"/>
                <a:cs typeface="Vijaya" pitchFamily="34" charset="0"/>
              </a:rPr>
              <a:t>  </a:t>
            </a:r>
          </a:p>
          <a:p>
            <a:pPr defTabSz="914400">
              <a:buSzPct val="60000"/>
              <a:buFont typeface="Wingdings" pitchFamily="2" charset="2"/>
              <a:buChar char="Ø"/>
              <a:defRPr/>
            </a:pPr>
            <a:r>
              <a:rPr lang="en-US" sz="1600" dirty="0">
                <a:solidFill>
                  <a:schemeClr val="tx1">
                    <a:lumMod val="75000"/>
                    <a:lumOff val="25000"/>
                  </a:schemeClr>
                </a:solidFill>
                <a:latin typeface="Vijaya" pitchFamily="34" charset="0"/>
                <a:cs typeface="Vijaya" pitchFamily="34" charset="0"/>
              </a:rPr>
              <a:t>  Reject Global Testing null hypothesis that no variables are significant as p-value is&lt;0.05</a:t>
            </a:r>
          </a:p>
          <a:p>
            <a:pPr defTabSz="914400">
              <a:buSzPct val="60000"/>
              <a:buFont typeface="Wingdings" pitchFamily="2" charset="2"/>
              <a:buChar char="Ø"/>
              <a:defRPr/>
            </a:pPr>
            <a:r>
              <a:rPr lang="en-US" sz="1600" dirty="0">
                <a:solidFill>
                  <a:schemeClr val="tx1">
                    <a:lumMod val="75000"/>
                    <a:lumOff val="25000"/>
                  </a:schemeClr>
                </a:solidFill>
                <a:latin typeface="Vijaya" pitchFamily="34" charset="0"/>
                <a:cs typeface="Vijaya" pitchFamily="34" charset="0"/>
              </a:rPr>
              <a:t>  Intercept, aptitude, technical, general are significant variables (p-values&lt;0.05)</a:t>
            </a:r>
          </a:p>
          <a:p>
            <a:pPr defTabSz="914400">
              <a:buSzPct val="60000"/>
              <a:buFont typeface="Wingdings" pitchFamily="2" charset="2"/>
              <a:buChar char="Ø"/>
              <a:defRPr/>
            </a:pPr>
            <a:r>
              <a:rPr lang="en-US" sz="1600" dirty="0">
                <a:solidFill>
                  <a:schemeClr val="tx1">
                    <a:lumMod val="75000"/>
                    <a:lumOff val="25000"/>
                  </a:schemeClr>
                </a:solidFill>
                <a:latin typeface="Vijaya" pitchFamily="34" charset="0"/>
                <a:cs typeface="Vijaya" pitchFamily="34" charset="0"/>
              </a:rPr>
              <a:t>  </a:t>
            </a:r>
            <a:r>
              <a:rPr lang="en-US" sz="1600" dirty="0" err="1">
                <a:solidFill>
                  <a:schemeClr val="tx1">
                    <a:lumMod val="75000"/>
                    <a:lumOff val="25000"/>
                  </a:schemeClr>
                </a:solidFill>
                <a:latin typeface="Vijaya" pitchFamily="34" charset="0"/>
                <a:cs typeface="Vijaya" pitchFamily="34" charset="0"/>
              </a:rPr>
              <a:t>tol</a:t>
            </a:r>
            <a:r>
              <a:rPr lang="en-US" sz="1600" dirty="0">
                <a:solidFill>
                  <a:schemeClr val="tx1">
                    <a:lumMod val="75000"/>
                    <a:lumOff val="25000"/>
                  </a:schemeClr>
                </a:solidFill>
                <a:latin typeface="Vijaya" pitchFamily="34" charset="0"/>
                <a:cs typeface="Vijaya" pitchFamily="34" charset="0"/>
              </a:rPr>
              <a:t>  is not significant (p-value&gt;0.05)</a:t>
            </a:r>
          </a:p>
        </p:txBody>
      </p:sp>
    </p:spTree>
    <p:extLst>
      <p:ext uri="{BB962C8B-B14F-4D97-AF65-F5344CB8AC3E}">
        <p14:creationId xmlns:p14="http://schemas.microsoft.com/office/powerpoint/2010/main" val="31383788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b="1" dirty="0">
                <a:latin typeface="+mj-lt"/>
              </a:rPr>
              <a:t>Summary of Findings</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9"/>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sz="1800" dirty="0">
                <a:solidFill>
                  <a:prstClr val="white"/>
                </a:solidFill>
                <a:latin typeface="Ebrima"/>
                <a:cs typeface="Arial"/>
              </a:endParaRPr>
            </a:p>
          </p:txBody>
        </p:sp>
        <p:sp>
          <p:nvSpPr>
            <p:cNvPr id="18" name="Rectangle 17"/>
            <p:cNvSpPr/>
            <p:nvPr>
              <p:custDataLst>
                <p:tags r:id="rId10"/>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sz="1800" dirty="0">
                <a:solidFill>
                  <a:prstClr val="white"/>
                </a:solidFill>
                <a:latin typeface="Ebrima"/>
                <a:cs typeface="Arial"/>
              </a:endParaRPr>
            </a:p>
          </p:txBody>
        </p:sp>
        <p:sp>
          <p:nvSpPr>
            <p:cNvPr id="19" name="Rectangle 18"/>
            <p:cNvSpPr/>
            <p:nvPr>
              <p:custDataLst>
                <p:tags r:id="rId11"/>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sz="1800" dirty="0">
                <a:solidFill>
                  <a:prstClr val="white"/>
                </a:solidFill>
                <a:latin typeface="Ebrima"/>
                <a:cs typeface="Arial"/>
              </a:endParaRPr>
            </a:p>
          </p:txBody>
        </p:sp>
      </p:grpSp>
      <p:sp>
        <p:nvSpPr>
          <p:cNvPr id="9" name="Rectangle 3"/>
          <p:cNvSpPr txBox="1">
            <a:spLocks noChangeArrowheads="1"/>
          </p:cNvSpPr>
          <p:nvPr>
            <p:custDataLst>
              <p:tags r:id="rId2"/>
            </p:custDataLst>
          </p:nvPr>
        </p:nvSpPr>
        <p:spPr bwMode="auto">
          <a:xfrm>
            <a:off x="3018924" y="1600200"/>
            <a:ext cx="2619877"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lgn="ctr" defTabSz="914400">
              <a:buNone/>
              <a:defRPr/>
            </a:pPr>
            <a:r>
              <a:rPr lang="en-US" b="1" dirty="0">
                <a:solidFill>
                  <a:prstClr val="black">
                    <a:lumMod val="75000"/>
                    <a:lumOff val="25000"/>
                  </a:prstClr>
                </a:solidFill>
                <a:latin typeface="Ebrima"/>
                <a:cs typeface="Arial"/>
              </a:rPr>
              <a:t>Significant variables</a:t>
            </a:r>
          </a:p>
        </p:txBody>
      </p:sp>
      <p:grpSp>
        <p:nvGrpSpPr>
          <p:cNvPr id="7" name="Group 6"/>
          <p:cNvGrpSpPr/>
          <p:nvPr>
            <p:custDataLst>
              <p:tags r:id="rId3"/>
            </p:custDataLst>
          </p:nvPr>
        </p:nvGrpSpPr>
        <p:grpSpPr>
          <a:xfrm>
            <a:off x="5746389" y="1752600"/>
            <a:ext cx="699222" cy="609600"/>
            <a:chOff x="3872778" y="1752600"/>
            <a:chExt cx="699222" cy="609600"/>
          </a:xfrm>
        </p:grpSpPr>
        <p:grpSp>
          <p:nvGrpSpPr>
            <p:cNvPr id="10" name="Group 9"/>
            <p:cNvGrpSpPr/>
            <p:nvPr>
              <p:custDataLst>
                <p:tags r:id="rId8"/>
              </p:custDataLst>
            </p:nvPr>
          </p:nvGrpSpPr>
          <p:grpSpPr>
            <a:xfrm>
              <a:off x="3872778" y="1752600"/>
              <a:ext cx="699222" cy="609600"/>
              <a:chOff x="5562600" y="1752600"/>
              <a:chExt cx="699222" cy="609600"/>
            </a:xfrm>
          </p:grpSpPr>
          <p:cxnSp>
            <p:nvCxnSpPr>
              <p:cNvPr id="11" name="Elbow Connector 10"/>
              <p:cNvCxnSpPr/>
              <p:nvPr/>
            </p:nvCxnSpPr>
            <p:spPr>
              <a:xfrm flipV="1">
                <a:off x="5562600" y="1752600"/>
                <a:ext cx="699222" cy="304800"/>
              </a:xfrm>
              <a:prstGeom prst="bentConnector3">
                <a:avLst>
                  <a:gd name="adj1" fmla="val 50000"/>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a:off x="5562600" y="2057400"/>
                <a:ext cx="699222" cy="304800"/>
              </a:xfrm>
              <a:prstGeom prst="bentConnector3">
                <a:avLst>
                  <a:gd name="adj1" fmla="val 50000"/>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grpSp>
        <p:cxnSp>
          <p:nvCxnSpPr>
            <p:cNvPr id="5" name="Straight Arrow Connector 4"/>
            <p:cNvCxnSpPr/>
            <p:nvPr/>
          </p:nvCxnSpPr>
          <p:spPr>
            <a:xfrm>
              <a:off x="4222389" y="2057400"/>
              <a:ext cx="349611" cy="0"/>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grpSp>
      <p:sp>
        <p:nvSpPr>
          <p:cNvPr id="20" name="Rectangle 19"/>
          <p:cNvSpPr/>
          <p:nvPr>
            <p:custDataLst>
              <p:tags r:id="rId4"/>
            </p:custDataLst>
          </p:nvPr>
        </p:nvSpPr>
        <p:spPr>
          <a:xfrm>
            <a:off x="6514576" y="1554481"/>
            <a:ext cx="2934224" cy="1015663"/>
          </a:xfrm>
          <a:prstGeom prst="rect">
            <a:avLst/>
          </a:prstGeom>
        </p:spPr>
        <p:txBody>
          <a:bodyPr wrap="square" anchor="ctr">
            <a:spAutoFit/>
          </a:bodyPr>
          <a:lstStyle/>
          <a:p>
            <a:pPr defTabSz="914400">
              <a:defRPr/>
            </a:pPr>
            <a:r>
              <a:rPr lang="en-US" sz="2000" b="1" kern="0" dirty="0">
                <a:solidFill>
                  <a:srgbClr val="3891A7">
                    <a:lumMod val="75000"/>
                  </a:srgbClr>
                </a:solidFill>
                <a:latin typeface="Ebrima"/>
                <a:cs typeface="Arial"/>
              </a:rPr>
              <a:t>Aptitude</a:t>
            </a:r>
          </a:p>
          <a:p>
            <a:pPr defTabSz="914400">
              <a:defRPr/>
            </a:pPr>
            <a:r>
              <a:rPr lang="en-US" sz="2000" b="1" kern="0" dirty="0">
                <a:solidFill>
                  <a:srgbClr val="3891A7">
                    <a:lumMod val="75000"/>
                  </a:srgbClr>
                </a:solidFill>
                <a:latin typeface="Ebrima"/>
                <a:cs typeface="Arial"/>
              </a:rPr>
              <a:t>Technical knowledge</a:t>
            </a:r>
          </a:p>
          <a:p>
            <a:pPr defTabSz="914400">
              <a:defRPr/>
            </a:pPr>
            <a:r>
              <a:rPr lang="en-US" sz="2000" b="1" kern="0" dirty="0">
                <a:solidFill>
                  <a:srgbClr val="3891A7">
                    <a:lumMod val="75000"/>
                  </a:srgbClr>
                </a:solidFill>
                <a:latin typeface="Ebrima"/>
                <a:cs typeface="Arial"/>
              </a:rPr>
              <a:t>General information</a:t>
            </a:r>
            <a:endParaRPr lang="en-US" sz="1800" b="1" dirty="0">
              <a:solidFill>
                <a:srgbClr val="3891A7">
                  <a:lumMod val="75000"/>
                </a:srgbClr>
              </a:solidFill>
              <a:latin typeface="Ebrima"/>
              <a:cs typeface="Arial"/>
            </a:endParaRPr>
          </a:p>
        </p:txBody>
      </p:sp>
      <p:cxnSp>
        <p:nvCxnSpPr>
          <p:cNvPr id="23" name="Straight Arrow Connector 22"/>
          <p:cNvCxnSpPr/>
          <p:nvPr/>
        </p:nvCxnSpPr>
        <p:spPr>
          <a:xfrm>
            <a:off x="5786322" y="4511040"/>
            <a:ext cx="533198" cy="0"/>
          </a:xfrm>
          <a:prstGeom prst="straightConnector1">
            <a:avLst/>
          </a:prstGeom>
          <a:ln>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26" name="Rectangle 3"/>
          <p:cNvSpPr txBox="1">
            <a:spLocks noChangeArrowheads="1"/>
          </p:cNvSpPr>
          <p:nvPr>
            <p:custDataLst>
              <p:tags r:id="rId5"/>
            </p:custDataLst>
          </p:nvPr>
        </p:nvSpPr>
        <p:spPr bwMode="auto">
          <a:xfrm>
            <a:off x="4933524" y="4038600"/>
            <a:ext cx="1010076"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lgn="ctr" defTabSz="914400">
              <a:buNone/>
              <a:defRPr/>
            </a:pPr>
            <a:r>
              <a:rPr lang="en-US" b="1" dirty="0">
                <a:solidFill>
                  <a:prstClr val="black">
                    <a:lumMod val="75000"/>
                    <a:lumOff val="25000"/>
                  </a:prstClr>
                </a:solidFill>
                <a:latin typeface="Ebrima"/>
                <a:cs typeface="Arial"/>
              </a:rPr>
              <a:t>R</a:t>
            </a:r>
            <a:r>
              <a:rPr lang="en-US" b="1" baseline="30000" dirty="0">
                <a:solidFill>
                  <a:prstClr val="black">
                    <a:lumMod val="75000"/>
                    <a:lumOff val="25000"/>
                  </a:prstClr>
                </a:solidFill>
                <a:latin typeface="Ebrima"/>
                <a:cs typeface="Arial"/>
              </a:rPr>
              <a:t>2</a:t>
            </a:r>
          </a:p>
        </p:txBody>
      </p:sp>
      <p:sp>
        <p:nvSpPr>
          <p:cNvPr id="27" name="Rectangle 26"/>
          <p:cNvSpPr/>
          <p:nvPr>
            <p:custDataLst>
              <p:tags r:id="rId6"/>
            </p:custDataLst>
          </p:nvPr>
        </p:nvSpPr>
        <p:spPr>
          <a:xfrm>
            <a:off x="6507480" y="4309050"/>
            <a:ext cx="2934224" cy="400110"/>
          </a:xfrm>
          <a:prstGeom prst="rect">
            <a:avLst/>
          </a:prstGeom>
        </p:spPr>
        <p:txBody>
          <a:bodyPr wrap="square" anchor="ctr">
            <a:spAutoFit/>
          </a:bodyPr>
          <a:lstStyle/>
          <a:p>
            <a:pPr defTabSz="914400">
              <a:defRPr/>
            </a:pPr>
            <a:r>
              <a:rPr lang="en-US" sz="2000" b="1" kern="0" dirty="0">
                <a:solidFill>
                  <a:srgbClr val="3891A7">
                    <a:lumMod val="75000"/>
                  </a:srgbClr>
                </a:solidFill>
                <a:latin typeface="Ebrima"/>
                <a:cs typeface="Arial"/>
              </a:rPr>
              <a:t>0.88</a:t>
            </a:r>
            <a:endParaRPr lang="en-US" sz="1800" b="1" dirty="0">
              <a:solidFill>
                <a:srgbClr val="3891A7">
                  <a:lumMod val="75000"/>
                </a:srgbClr>
              </a:solidFill>
              <a:latin typeface="Ebrima"/>
              <a:cs typeface="Arial"/>
            </a:endParaRPr>
          </a:p>
        </p:txBody>
      </p:sp>
      <p:sp>
        <p:nvSpPr>
          <p:cNvPr id="8" name="Rectangle 7"/>
          <p:cNvSpPr/>
          <p:nvPr>
            <p:custDataLst>
              <p:tags r:id="rId7"/>
            </p:custDataLst>
          </p:nvPr>
        </p:nvSpPr>
        <p:spPr>
          <a:xfrm>
            <a:off x="3143672" y="4927837"/>
            <a:ext cx="5860304" cy="880369"/>
          </a:xfrm>
          <a:prstGeom prst="rect">
            <a:avLst/>
          </a:prstGeom>
        </p:spPr>
        <p:txBody>
          <a:bodyPr wrap="square">
            <a:spAutoFit/>
          </a:bodyPr>
          <a:lstStyle/>
          <a:p>
            <a:pPr algn="ctr" defTabSz="914400">
              <a:lnSpc>
                <a:spcPct val="150000"/>
              </a:lnSpc>
              <a:defRPr/>
            </a:pPr>
            <a:r>
              <a:rPr lang="en-US" sz="1800" dirty="0">
                <a:solidFill>
                  <a:prstClr val="black">
                    <a:lumMod val="75000"/>
                    <a:lumOff val="25000"/>
                  </a:prstClr>
                </a:solidFill>
                <a:latin typeface="Ebrima"/>
                <a:cs typeface="Arial"/>
              </a:rPr>
              <a:t>88% of the variation in job performance index is explained by the model &amp; 12% is unexplained variation</a:t>
            </a:r>
          </a:p>
        </p:txBody>
      </p:sp>
      <p:sp>
        <p:nvSpPr>
          <p:cNvPr id="3" name="TextBox 2"/>
          <p:cNvSpPr txBox="1"/>
          <p:nvPr/>
        </p:nvSpPr>
        <p:spPr>
          <a:xfrm>
            <a:off x="3673994" y="2819400"/>
            <a:ext cx="4844012" cy="873444"/>
          </a:xfrm>
          <a:prstGeom prst="rect">
            <a:avLst/>
          </a:prstGeom>
          <a:noFill/>
        </p:spPr>
        <p:txBody>
          <a:bodyPr wrap="square" rtlCol="0">
            <a:spAutoFit/>
          </a:bodyPr>
          <a:lstStyle/>
          <a:p>
            <a:pPr algn="ctr" defTabSz="914400">
              <a:lnSpc>
                <a:spcPct val="150000"/>
              </a:lnSpc>
              <a:defRPr/>
            </a:pPr>
            <a:r>
              <a:rPr lang="en-US" sz="1800" dirty="0">
                <a:solidFill>
                  <a:prstClr val="black">
                    <a:lumMod val="75000"/>
                    <a:lumOff val="25000"/>
                  </a:prstClr>
                </a:solidFill>
                <a:latin typeface="Ebrima"/>
                <a:cs typeface="Arial"/>
              </a:rPr>
              <a:t>Out of four dependent variables, </a:t>
            </a:r>
            <a:r>
              <a:rPr lang="en-US" sz="1800" b="1" dirty="0">
                <a:solidFill>
                  <a:srgbClr val="3891A7">
                    <a:lumMod val="75000"/>
                  </a:srgbClr>
                </a:solidFill>
                <a:latin typeface="Ebrima"/>
                <a:cs typeface="Arial"/>
              </a:rPr>
              <a:t>three affect job performance index positively</a:t>
            </a:r>
          </a:p>
        </p:txBody>
      </p:sp>
      <p:cxnSp>
        <p:nvCxnSpPr>
          <p:cNvPr id="6" name="Straight Connector 5"/>
          <p:cNvCxnSpPr/>
          <p:nvPr/>
        </p:nvCxnSpPr>
        <p:spPr>
          <a:xfrm>
            <a:off x="2367742" y="3979025"/>
            <a:ext cx="745651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1376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964241E-5856-4906-B1A0-2A4D2C2D85F5}"/>
              </a:ext>
            </a:extLst>
          </p:cNvPr>
          <p:cNvPicPr>
            <a:picLocks noChangeAspect="1"/>
          </p:cNvPicPr>
          <p:nvPr/>
        </p:nvPicPr>
        <p:blipFill>
          <a:blip r:embed="rId7"/>
          <a:stretch>
            <a:fillRect/>
          </a:stretch>
        </p:blipFill>
        <p:spPr>
          <a:xfrm>
            <a:off x="2095472" y="3501008"/>
            <a:ext cx="2451326" cy="1231642"/>
          </a:xfrm>
          <a:prstGeom prst="rect">
            <a:avLst/>
          </a:prstGeom>
          <a:ln>
            <a:solidFill>
              <a:schemeClr val="accent1"/>
            </a:solidFill>
          </a:ln>
        </p:spPr>
      </p:pic>
      <p:graphicFrame>
        <p:nvGraphicFramePr>
          <p:cNvPr id="14" name="Table 13"/>
          <p:cNvGraphicFramePr>
            <a:graphicFrameLocks noGrp="1"/>
          </p:cNvGraphicFramePr>
          <p:nvPr/>
        </p:nvGraphicFramePr>
        <p:xfrm>
          <a:off x="2095472" y="1714489"/>
          <a:ext cx="8033374" cy="82911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829110">
                <a:tc>
                  <a:txBody>
                    <a:bodyPr/>
                    <a:lstStyle/>
                    <a:p>
                      <a:r>
                        <a:rPr lang="en-US" sz="1600" dirty="0" err="1">
                          <a:solidFill>
                            <a:schemeClr val="accent1"/>
                          </a:solidFill>
                          <a:latin typeface="Consolas" pitchFamily="49" charset="0"/>
                        </a:rPr>
                        <a:t>jpimodel_new</a:t>
                      </a:r>
                      <a:r>
                        <a:rPr lang="en-US" sz="1600" dirty="0">
                          <a:solidFill>
                            <a:schemeClr val="accent1"/>
                          </a:solidFill>
                          <a:latin typeface="Consolas" pitchFamily="49" charset="0"/>
                        </a:rPr>
                        <a:t>=</a:t>
                      </a:r>
                      <a:r>
                        <a:rPr lang="en-US" sz="1600" b="1" dirty="0" err="1">
                          <a:solidFill>
                            <a:schemeClr val="accent1"/>
                          </a:solidFill>
                          <a:latin typeface="Consolas" pitchFamily="49" charset="0"/>
                        </a:rPr>
                        <a:t>smf.ols</a:t>
                      </a:r>
                      <a:r>
                        <a:rPr lang="en-US" sz="1600" dirty="0">
                          <a:solidFill>
                            <a:schemeClr val="accent1"/>
                          </a:solidFill>
                          <a:latin typeface="Consolas" pitchFamily="49" charset="0"/>
                        </a:rPr>
                        <a:t>('</a:t>
                      </a:r>
                      <a:r>
                        <a:rPr lang="en-US" sz="1600" dirty="0" err="1">
                          <a:solidFill>
                            <a:schemeClr val="accent1"/>
                          </a:solidFill>
                          <a:latin typeface="Consolas" pitchFamily="49" charset="0"/>
                        </a:rPr>
                        <a:t>jpi</a:t>
                      </a:r>
                      <a:r>
                        <a:rPr lang="en-US" sz="1600" dirty="0">
                          <a:solidFill>
                            <a:schemeClr val="accent1"/>
                          </a:solidFill>
                          <a:latin typeface="Consolas" pitchFamily="49" charset="0"/>
                        </a:rPr>
                        <a:t> ~ aptitude + technical +general', data=</a:t>
                      </a:r>
                      <a:r>
                        <a:rPr lang="en-US" sz="1600" dirty="0" err="1">
                          <a:solidFill>
                            <a:schemeClr val="accent1"/>
                          </a:solidFill>
                          <a:latin typeface="Consolas" pitchFamily="49" charset="0"/>
                        </a:rPr>
                        <a:t>perindex</a:t>
                      </a:r>
                      <a:r>
                        <a:rPr lang="en-US" sz="1600" dirty="0">
                          <a:solidFill>
                            <a:schemeClr val="accent1"/>
                          </a:solidFill>
                          <a:latin typeface="Consolas" pitchFamily="49" charset="0"/>
                        </a:rPr>
                        <a:t>).</a:t>
                      </a:r>
                      <a:r>
                        <a:rPr lang="en-US" sz="1600" b="1" dirty="0">
                          <a:solidFill>
                            <a:schemeClr val="accent1"/>
                          </a:solidFill>
                          <a:latin typeface="Consolas" pitchFamily="49" charset="0"/>
                        </a:rPr>
                        <a:t>fit</a:t>
                      </a:r>
                      <a:r>
                        <a:rPr lang="en-US" sz="1600" dirty="0">
                          <a:solidFill>
                            <a:schemeClr val="accent1"/>
                          </a:solidFill>
                          <a:latin typeface="Consolas" pitchFamily="49" charset="0"/>
                        </a:rPr>
                        <a:t>()</a:t>
                      </a:r>
                    </a:p>
                    <a:p>
                      <a:r>
                        <a:rPr lang="en-US" sz="1600" dirty="0" err="1">
                          <a:solidFill>
                            <a:schemeClr val="accent1"/>
                          </a:solidFill>
                          <a:latin typeface="Consolas" pitchFamily="49" charset="0"/>
                        </a:rPr>
                        <a:t>jpimodel_new.</a:t>
                      </a:r>
                      <a:r>
                        <a:rPr lang="en-US" sz="1600" b="1" dirty="0" err="1">
                          <a:solidFill>
                            <a:schemeClr val="accent1"/>
                          </a:solidFill>
                          <a:latin typeface="Consolas" pitchFamily="49" charset="0"/>
                        </a:rPr>
                        <a:t>params</a:t>
                      </a:r>
                      <a:endParaRPr lang="en-US" sz="1600" b="1" dirty="0">
                        <a:solidFill>
                          <a:schemeClr val="accent1"/>
                        </a:solidFill>
                        <a:latin typeface="Consolas"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lang="en-US" b="1" dirty="0">
                <a:latin typeface="+mj-lt"/>
              </a:rPr>
              <a:t>Fitted Values and Residuals </a:t>
            </a:r>
          </a:p>
        </p:txBody>
      </p:sp>
      <p:grpSp>
        <p:nvGrpSpPr>
          <p:cNvPr id="4"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grpSp>
      <p:sp>
        <p:nvSpPr>
          <p:cNvPr id="2" name="Rectangle 1"/>
          <p:cNvSpPr/>
          <p:nvPr/>
        </p:nvSpPr>
        <p:spPr>
          <a:xfrm>
            <a:off x="2095472" y="1357298"/>
            <a:ext cx="6805068" cy="338554"/>
          </a:xfrm>
          <a:prstGeom prst="rect">
            <a:avLst/>
          </a:prstGeom>
        </p:spPr>
        <p:txBody>
          <a:bodyPr wrap="none">
            <a:spAutoFit/>
          </a:bodyPr>
          <a:lstStyle/>
          <a:p>
            <a:pPr defTabSz="914400">
              <a:defRPr/>
            </a:pPr>
            <a:r>
              <a:rPr lang="en-US" sz="1600" dirty="0">
                <a:solidFill>
                  <a:prstClr val="black"/>
                </a:solidFill>
                <a:latin typeface="Consolas" pitchFamily="49" charset="0"/>
                <a:cs typeface="Arial"/>
              </a:rPr>
              <a:t>#Model Fitting after eliminating the insignificant variable</a:t>
            </a:r>
          </a:p>
        </p:txBody>
      </p:sp>
      <p:grpSp>
        <p:nvGrpSpPr>
          <p:cNvPr id="6" name="Group 27"/>
          <p:cNvGrpSpPr/>
          <p:nvPr/>
        </p:nvGrpSpPr>
        <p:grpSpPr>
          <a:xfrm>
            <a:off x="2733473" y="6172821"/>
            <a:ext cx="6725057" cy="516155"/>
            <a:chOff x="1733143" y="5486400"/>
            <a:chExt cx="6725057" cy="914400"/>
          </a:xfrm>
        </p:grpSpPr>
        <p:sp>
          <p:nvSpPr>
            <p:cNvPr id="29" name="Rectangle 28"/>
            <p:cNvSpPr/>
            <p:nvPr/>
          </p:nvSpPr>
          <p:spPr>
            <a:xfrm>
              <a:off x="2286000" y="5486400"/>
              <a:ext cx="6172200" cy="9144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a:defRPr/>
              </a:pPr>
              <a:r>
                <a:rPr lang="en-US" sz="1200" b="1" dirty="0">
                  <a:solidFill>
                    <a:srgbClr val="475A8D"/>
                  </a:solidFill>
                  <a:latin typeface="Ebrima"/>
                  <a:cs typeface="Arial"/>
                </a:rPr>
                <a:t>To get the fitted values and the residuals values, the model should include only the significant variables</a:t>
              </a:r>
            </a:p>
          </p:txBody>
        </p:sp>
        <p:sp>
          <p:nvSpPr>
            <p:cNvPr id="30" name="Rectangle 29"/>
            <p:cNvSpPr/>
            <p:nvPr/>
          </p:nvSpPr>
          <p:spPr>
            <a:xfrm>
              <a:off x="1733143" y="5486400"/>
              <a:ext cx="552857" cy="9144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defRPr/>
              </a:pPr>
              <a:r>
                <a:rPr lang="en-US" sz="3600" b="1" dirty="0">
                  <a:solidFill>
                    <a:prstClr val="white"/>
                  </a:solidFill>
                  <a:latin typeface="Ebrima"/>
                  <a:cs typeface="Arial"/>
                </a:rPr>
                <a:t>*</a:t>
              </a:r>
              <a:endParaRPr lang="en-US" sz="2000" b="1" dirty="0">
                <a:solidFill>
                  <a:prstClr val="white"/>
                </a:solidFill>
                <a:latin typeface="Ebrima"/>
                <a:cs typeface="Arial"/>
              </a:endParaRPr>
            </a:p>
          </p:txBody>
        </p:sp>
      </p:grpSp>
      <p:grpSp>
        <p:nvGrpSpPr>
          <p:cNvPr id="21" name="Group 20">
            <a:extLst>
              <a:ext uri="{FF2B5EF4-FFF2-40B4-BE49-F238E27FC236}">
                <a16:creationId xmlns:a16="http://schemas.microsoft.com/office/drawing/2014/main" id="{45AE0B91-DAF9-497A-9038-B88FF85FD3A0}"/>
              </a:ext>
            </a:extLst>
          </p:cNvPr>
          <p:cNvGrpSpPr/>
          <p:nvPr/>
        </p:nvGrpSpPr>
        <p:grpSpPr>
          <a:xfrm>
            <a:off x="3719734" y="2153960"/>
            <a:ext cx="6409110" cy="1212324"/>
            <a:chOff x="2195734" y="2039561"/>
            <a:chExt cx="6409110" cy="1212324"/>
          </a:xfrm>
        </p:grpSpPr>
        <p:sp>
          <p:nvSpPr>
            <p:cNvPr id="23" name="Rectangle 22"/>
            <p:cNvSpPr/>
            <p:nvPr/>
          </p:nvSpPr>
          <p:spPr>
            <a:xfrm>
              <a:off x="2195734" y="2420888"/>
              <a:ext cx="6409110" cy="830997"/>
            </a:xfrm>
            <a:prstGeom prst="rect">
              <a:avLst/>
            </a:prstGeom>
            <a:solidFill>
              <a:schemeClr val="bg1"/>
            </a:solidFill>
            <a:ln w="3175">
              <a:solidFill>
                <a:schemeClr val="accent3"/>
              </a:solidFill>
            </a:ln>
          </p:spPr>
          <p:txBody>
            <a:bodyPr wrap="square">
              <a:spAutoFit/>
            </a:bodyPr>
            <a:lstStyle/>
            <a:p>
              <a:pPr defTabSz="914400">
                <a:defRPr/>
              </a:pPr>
              <a:r>
                <a:rPr lang="en-US" dirty="0">
                  <a:solidFill>
                    <a:schemeClr val="tx1">
                      <a:lumMod val="75000"/>
                      <a:lumOff val="25000"/>
                    </a:schemeClr>
                  </a:solidFill>
                  <a:latin typeface="Vijaya" pitchFamily="34" charset="0"/>
                  <a:cs typeface="Vijaya" pitchFamily="34" charset="0"/>
                </a:rPr>
                <a:t>The insignificant variable </a:t>
              </a:r>
              <a:r>
                <a:rPr lang="en-US" b="1" dirty="0" err="1">
                  <a:solidFill>
                    <a:schemeClr val="tx1">
                      <a:lumMod val="75000"/>
                      <a:lumOff val="25000"/>
                    </a:schemeClr>
                  </a:solidFill>
                  <a:latin typeface="Vijaya" pitchFamily="34" charset="0"/>
                  <a:cs typeface="Vijaya" pitchFamily="34" charset="0"/>
                </a:rPr>
                <a:t>tol</a:t>
              </a:r>
              <a:r>
                <a:rPr lang="en-US" dirty="0">
                  <a:solidFill>
                    <a:schemeClr val="tx1">
                      <a:lumMod val="75000"/>
                      <a:lumOff val="25000"/>
                    </a:schemeClr>
                  </a:solidFill>
                  <a:latin typeface="Vijaya" pitchFamily="34" charset="0"/>
                  <a:cs typeface="Vijaya" pitchFamily="34" charset="0"/>
                </a:rPr>
                <a:t> is not included in the new model</a:t>
              </a:r>
            </a:p>
          </p:txBody>
        </p:sp>
        <p:cxnSp>
          <p:nvCxnSpPr>
            <p:cNvPr id="9" name="Straight Arrow Connector 8">
              <a:extLst>
                <a:ext uri="{FF2B5EF4-FFF2-40B4-BE49-F238E27FC236}">
                  <a16:creationId xmlns:a16="http://schemas.microsoft.com/office/drawing/2014/main" id="{9C15D3E0-99CC-4BEB-8A57-B9ED6B3B2F51}"/>
                </a:ext>
              </a:extLst>
            </p:cNvPr>
            <p:cNvCxnSpPr/>
            <p:nvPr/>
          </p:nvCxnSpPr>
          <p:spPr>
            <a:xfrm flipV="1">
              <a:off x="3773133" y="2039561"/>
              <a:ext cx="0" cy="36087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sp>
        <p:nvSpPr>
          <p:cNvPr id="20" name="Rectangle 19">
            <a:extLst>
              <a:ext uri="{FF2B5EF4-FFF2-40B4-BE49-F238E27FC236}">
                <a16:creationId xmlns:a16="http://schemas.microsoft.com/office/drawing/2014/main" id="{C653ABCA-28B9-4C04-A4AD-3ADF18DB4550}"/>
              </a:ext>
            </a:extLst>
          </p:cNvPr>
          <p:cNvSpPr/>
          <p:nvPr/>
        </p:nvSpPr>
        <p:spPr>
          <a:xfrm>
            <a:off x="2247873" y="3090446"/>
            <a:ext cx="970137" cy="338554"/>
          </a:xfrm>
          <a:prstGeom prst="rect">
            <a:avLst/>
          </a:prstGeom>
        </p:spPr>
        <p:txBody>
          <a:bodyPr wrap="none">
            <a:spAutoFit/>
          </a:bodyPr>
          <a:lstStyle/>
          <a:p>
            <a:pPr defTabSz="914400">
              <a:defRPr/>
            </a:pPr>
            <a:r>
              <a:rPr lang="en-US" sz="1600" dirty="0">
                <a:solidFill>
                  <a:prstClr val="black"/>
                </a:solidFill>
                <a:latin typeface="Consolas" pitchFamily="49" charset="0"/>
                <a:cs typeface="Arial"/>
              </a:rPr>
              <a:t>#Output</a:t>
            </a:r>
          </a:p>
        </p:txBody>
      </p:sp>
      <p:sp>
        <p:nvSpPr>
          <p:cNvPr id="32" name="Rectangle 31"/>
          <p:cNvSpPr/>
          <p:nvPr/>
        </p:nvSpPr>
        <p:spPr>
          <a:xfrm>
            <a:off x="5026219" y="3563415"/>
            <a:ext cx="5102626" cy="830997"/>
          </a:xfrm>
          <a:prstGeom prst="rect">
            <a:avLst/>
          </a:prstGeom>
          <a:solidFill>
            <a:schemeClr val="bg1"/>
          </a:solidFill>
          <a:ln w="3175">
            <a:solidFill>
              <a:schemeClr val="accent3"/>
            </a:solidFill>
          </a:ln>
        </p:spPr>
        <p:txBody>
          <a:bodyPr wrap="square">
            <a:spAutoFit/>
          </a:bodyPr>
          <a:lstStyle/>
          <a:p>
            <a:pPr defTabSz="914400">
              <a:buSzPct val="60000"/>
              <a:defRPr/>
            </a:pPr>
            <a:r>
              <a:rPr lang="en-US" dirty="0">
                <a:solidFill>
                  <a:schemeClr val="tx1">
                    <a:lumMod val="75000"/>
                    <a:lumOff val="25000"/>
                  </a:schemeClr>
                </a:solidFill>
                <a:latin typeface="Vijaya" pitchFamily="34" charset="0"/>
                <a:cs typeface="Vijaya" pitchFamily="34" charset="0"/>
              </a:rPr>
              <a:t>Estimated values of the model parameters using the new model</a:t>
            </a:r>
          </a:p>
        </p:txBody>
      </p:sp>
      <p:cxnSp>
        <p:nvCxnSpPr>
          <p:cNvPr id="8" name="Straight Arrow Connector 7">
            <a:extLst>
              <a:ext uri="{FF2B5EF4-FFF2-40B4-BE49-F238E27FC236}">
                <a16:creationId xmlns:a16="http://schemas.microsoft.com/office/drawing/2014/main" id="{41A6C02B-66C3-49A7-A251-F2BED3071B93}"/>
              </a:ext>
            </a:extLst>
          </p:cNvPr>
          <p:cNvCxnSpPr/>
          <p:nvPr/>
        </p:nvCxnSpPr>
        <p:spPr>
          <a:xfrm flipH="1">
            <a:off x="4655841" y="3861048"/>
            <a:ext cx="370379"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059777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nvGraphicFramePr>
        <p:xfrm>
          <a:off x="2079313" y="1767840"/>
          <a:ext cx="8033374" cy="82296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804685">
                <a:tc>
                  <a:txBody>
                    <a:bodyPr/>
                    <a:lstStyle/>
                    <a:p>
                      <a:r>
                        <a:rPr lang="en-US" sz="1600" dirty="0" err="1">
                          <a:solidFill>
                            <a:schemeClr val="accent1"/>
                          </a:solidFill>
                          <a:latin typeface="Consolas" pitchFamily="49" charset="0"/>
                        </a:rPr>
                        <a:t>perindex</a:t>
                      </a:r>
                      <a:r>
                        <a:rPr lang="en-US" sz="1600" dirty="0">
                          <a:solidFill>
                            <a:schemeClr val="accent1"/>
                          </a:solidFill>
                          <a:latin typeface="Consolas" pitchFamily="49" charset="0"/>
                        </a:rPr>
                        <a:t>=</a:t>
                      </a:r>
                      <a:r>
                        <a:rPr lang="en-US" sz="1600" dirty="0" err="1">
                          <a:solidFill>
                            <a:schemeClr val="accent1"/>
                          </a:solidFill>
                          <a:latin typeface="Consolas" pitchFamily="49" charset="0"/>
                        </a:rPr>
                        <a:t>perindex</a:t>
                      </a:r>
                      <a:r>
                        <a:rPr lang="en-US" sz="1600" b="1" dirty="0" err="1">
                          <a:solidFill>
                            <a:schemeClr val="accent1"/>
                          </a:solidFill>
                          <a:latin typeface="Consolas" pitchFamily="49" charset="0"/>
                        </a:rPr>
                        <a:t>.assign</a:t>
                      </a:r>
                      <a:r>
                        <a:rPr lang="en-US" sz="1600" dirty="0">
                          <a:solidFill>
                            <a:schemeClr val="accent1"/>
                          </a:solidFill>
                          <a:latin typeface="Consolas" pitchFamily="49" charset="0"/>
                        </a:rPr>
                        <a:t>(</a:t>
                      </a:r>
                      <a:r>
                        <a:rPr lang="en-US" sz="1600" dirty="0" err="1">
                          <a:solidFill>
                            <a:schemeClr val="accent1"/>
                          </a:solidFill>
                          <a:latin typeface="Consolas" pitchFamily="49" charset="0"/>
                        </a:rPr>
                        <a:t>pred</a:t>
                      </a:r>
                      <a:r>
                        <a:rPr lang="en-US" sz="1600" dirty="0">
                          <a:solidFill>
                            <a:schemeClr val="accent1"/>
                          </a:solidFill>
                          <a:latin typeface="Consolas" pitchFamily="49" charset="0"/>
                        </a:rPr>
                        <a:t>=</a:t>
                      </a:r>
                      <a:r>
                        <a:rPr lang="en-US" sz="1600" b="1" dirty="0" err="1">
                          <a:solidFill>
                            <a:schemeClr val="accent1"/>
                          </a:solidFill>
                          <a:latin typeface="Consolas" pitchFamily="49" charset="0"/>
                        </a:rPr>
                        <a:t>pd.Series</a:t>
                      </a:r>
                      <a:r>
                        <a:rPr lang="en-US" sz="1600" dirty="0">
                          <a:solidFill>
                            <a:schemeClr val="accent1"/>
                          </a:solidFill>
                          <a:latin typeface="Consolas" pitchFamily="49" charset="0"/>
                        </a:rPr>
                        <a:t>(</a:t>
                      </a:r>
                      <a:r>
                        <a:rPr lang="en-US" sz="1600" dirty="0" err="1">
                          <a:solidFill>
                            <a:schemeClr val="accent1"/>
                          </a:solidFill>
                          <a:latin typeface="Consolas" pitchFamily="49" charset="0"/>
                        </a:rPr>
                        <a:t>jpimodel_new.</a:t>
                      </a:r>
                      <a:r>
                        <a:rPr lang="en-US" sz="1600" b="1" dirty="0" err="1">
                          <a:solidFill>
                            <a:schemeClr val="accent1"/>
                          </a:solidFill>
                          <a:latin typeface="Consolas" pitchFamily="49" charset="0"/>
                        </a:rPr>
                        <a:t>fittedvalues</a:t>
                      </a:r>
                      <a:r>
                        <a:rPr lang="en-US" sz="1600" dirty="0">
                          <a:solidFill>
                            <a:schemeClr val="accent1"/>
                          </a:solidFill>
                          <a:latin typeface="Consolas" pitchFamily="49" charset="0"/>
                        </a:rPr>
                        <a:t>))</a:t>
                      </a:r>
                    </a:p>
                    <a:p>
                      <a:r>
                        <a:rPr lang="en-US" sz="1600" dirty="0" err="1">
                          <a:solidFill>
                            <a:schemeClr val="accent1"/>
                          </a:solidFill>
                          <a:latin typeface="Consolas" pitchFamily="49" charset="0"/>
                        </a:rPr>
                        <a:t>perindex</a:t>
                      </a:r>
                      <a:r>
                        <a:rPr lang="en-US" sz="1600" dirty="0">
                          <a:solidFill>
                            <a:schemeClr val="accent1"/>
                          </a:solidFill>
                          <a:latin typeface="Consolas" pitchFamily="49" charset="0"/>
                        </a:rPr>
                        <a:t>=</a:t>
                      </a:r>
                      <a:r>
                        <a:rPr lang="en-US" sz="1600" dirty="0" err="1">
                          <a:solidFill>
                            <a:schemeClr val="accent1"/>
                          </a:solidFill>
                          <a:latin typeface="Consolas" pitchFamily="49" charset="0"/>
                        </a:rPr>
                        <a:t>perindex</a:t>
                      </a:r>
                      <a:r>
                        <a:rPr lang="en-US" sz="1600" b="1" dirty="0" err="1">
                          <a:solidFill>
                            <a:schemeClr val="accent1"/>
                          </a:solidFill>
                          <a:latin typeface="Consolas" pitchFamily="49" charset="0"/>
                        </a:rPr>
                        <a:t>.assign</a:t>
                      </a:r>
                      <a:r>
                        <a:rPr lang="en-US" sz="1600" dirty="0">
                          <a:solidFill>
                            <a:schemeClr val="accent1"/>
                          </a:solidFill>
                          <a:latin typeface="Consolas" pitchFamily="49" charset="0"/>
                        </a:rPr>
                        <a:t>(res=</a:t>
                      </a:r>
                      <a:r>
                        <a:rPr lang="en-US" sz="1600" b="1" dirty="0" err="1">
                          <a:solidFill>
                            <a:schemeClr val="accent1"/>
                          </a:solidFill>
                          <a:latin typeface="Consolas" pitchFamily="49" charset="0"/>
                        </a:rPr>
                        <a:t>pd.Series</a:t>
                      </a:r>
                      <a:r>
                        <a:rPr lang="en-US" sz="1600" dirty="0">
                          <a:solidFill>
                            <a:schemeClr val="accent1"/>
                          </a:solidFill>
                          <a:latin typeface="Consolas" pitchFamily="49" charset="0"/>
                        </a:rPr>
                        <a:t>(</a:t>
                      </a:r>
                      <a:r>
                        <a:rPr lang="en-US" sz="1600" dirty="0" err="1">
                          <a:solidFill>
                            <a:schemeClr val="accent1"/>
                          </a:solidFill>
                          <a:latin typeface="Consolas" pitchFamily="49" charset="0"/>
                        </a:rPr>
                        <a:t>jpimodel_new.</a:t>
                      </a:r>
                      <a:r>
                        <a:rPr lang="en-US" sz="1600" b="1" dirty="0" err="1">
                          <a:solidFill>
                            <a:schemeClr val="accent1"/>
                          </a:solidFill>
                          <a:latin typeface="Consolas" pitchFamily="49" charset="0"/>
                        </a:rPr>
                        <a:t>resid</a:t>
                      </a:r>
                      <a:r>
                        <a:rPr lang="en-US" sz="1600" dirty="0">
                          <a:solidFill>
                            <a:schemeClr val="accent1"/>
                          </a:solidFill>
                          <a:latin typeface="Consolas" pitchFamily="49" charset="0"/>
                        </a:rPr>
                        <a:t>))</a:t>
                      </a:r>
                    </a:p>
                    <a:p>
                      <a:r>
                        <a:rPr lang="en-US" sz="1600" dirty="0" err="1">
                          <a:solidFill>
                            <a:schemeClr val="accent1"/>
                          </a:solidFill>
                          <a:latin typeface="Consolas" pitchFamily="49" charset="0"/>
                        </a:rPr>
                        <a:t>perindex</a:t>
                      </a:r>
                      <a:r>
                        <a:rPr lang="en-US" sz="1600" b="1" dirty="0" err="1">
                          <a:solidFill>
                            <a:schemeClr val="accent1"/>
                          </a:solidFill>
                          <a:latin typeface="Consolas" pitchFamily="49" charset="0"/>
                        </a:rPr>
                        <a:t>.head</a:t>
                      </a:r>
                      <a:r>
                        <a:rPr lang="en-US" sz="1600" b="1" dirty="0">
                          <a:solidFill>
                            <a:schemeClr val="accent1"/>
                          </a:solidFill>
                          <a:latin typeface="Consolas" pitchFamily="49"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lang="en-US" b="1" dirty="0">
                <a:latin typeface="+mj-lt"/>
              </a:rPr>
              <a:t>Fitted Values and Residuals </a:t>
            </a:r>
          </a:p>
        </p:txBody>
      </p:sp>
      <p:grpSp>
        <p:nvGrpSpPr>
          <p:cNvPr id="3"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grpSp>
      <p:sp>
        <p:nvSpPr>
          <p:cNvPr id="2" name="Rectangle 1"/>
          <p:cNvSpPr/>
          <p:nvPr/>
        </p:nvSpPr>
        <p:spPr>
          <a:xfrm>
            <a:off x="2074025" y="1436236"/>
            <a:ext cx="6805068" cy="338554"/>
          </a:xfrm>
          <a:prstGeom prst="rect">
            <a:avLst/>
          </a:prstGeom>
        </p:spPr>
        <p:txBody>
          <a:bodyPr wrap="none">
            <a:spAutoFit/>
          </a:bodyPr>
          <a:lstStyle/>
          <a:p>
            <a:pPr defTabSz="914400">
              <a:defRPr/>
            </a:pPr>
            <a:r>
              <a:rPr lang="en-US" sz="1600" dirty="0">
                <a:latin typeface="Consolas" pitchFamily="49" charset="0"/>
                <a:cs typeface="Arial"/>
              </a:rPr>
              <a:t>#Adding Fitted Values and Residuals to the Original Dataset</a:t>
            </a:r>
          </a:p>
        </p:txBody>
      </p:sp>
      <p:sp>
        <p:nvSpPr>
          <p:cNvPr id="23" name="Rectangle 22"/>
          <p:cNvSpPr/>
          <p:nvPr/>
        </p:nvSpPr>
        <p:spPr>
          <a:xfrm>
            <a:off x="4079777" y="2380818"/>
            <a:ext cx="6142465" cy="707886"/>
          </a:xfrm>
          <a:prstGeom prst="rect">
            <a:avLst/>
          </a:prstGeom>
          <a:solidFill>
            <a:schemeClr val="bg1"/>
          </a:solidFill>
          <a:ln w="3175">
            <a:solidFill>
              <a:schemeClr val="accent3"/>
            </a:solidFill>
          </a:ln>
        </p:spPr>
        <p:txBody>
          <a:bodyPr wrap="square">
            <a:spAutoFit/>
          </a:bodyPr>
          <a:lstStyle/>
          <a:p>
            <a:pPr defTabSz="914400">
              <a:defRPr/>
            </a:pPr>
            <a:r>
              <a:rPr lang="en-US" sz="2000" b="1" dirty="0" err="1">
                <a:solidFill>
                  <a:schemeClr val="tx1">
                    <a:lumMod val="75000"/>
                    <a:lumOff val="25000"/>
                  </a:schemeClr>
                </a:solidFill>
                <a:latin typeface="Vijaya" pitchFamily="34" charset="0"/>
                <a:cs typeface="Vijaya" pitchFamily="34" charset="0"/>
              </a:rPr>
              <a:t>fittedvalues</a:t>
            </a:r>
            <a:r>
              <a:rPr lang="en-US" sz="2000" b="1" dirty="0">
                <a:solidFill>
                  <a:schemeClr val="tx1">
                    <a:lumMod val="75000"/>
                    <a:lumOff val="25000"/>
                  </a:schemeClr>
                </a:solidFill>
                <a:latin typeface="Vijaya" pitchFamily="34" charset="0"/>
                <a:cs typeface="Vijaya" pitchFamily="34" charset="0"/>
              </a:rPr>
              <a:t>()</a:t>
            </a:r>
            <a:r>
              <a:rPr lang="en-US" sz="2000" dirty="0">
                <a:solidFill>
                  <a:schemeClr val="tx1">
                    <a:lumMod val="75000"/>
                    <a:lumOff val="25000"/>
                  </a:schemeClr>
                </a:solidFill>
                <a:latin typeface="Vijaya" pitchFamily="34" charset="0"/>
                <a:cs typeface="Vijaya" pitchFamily="34" charset="0"/>
              </a:rPr>
              <a:t> and </a:t>
            </a:r>
            <a:r>
              <a:rPr lang="en-US" sz="2000" b="1" dirty="0" err="1">
                <a:solidFill>
                  <a:schemeClr val="tx1">
                    <a:lumMod val="75000"/>
                    <a:lumOff val="25000"/>
                  </a:schemeClr>
                </a:solidFill>
                <a:latin typeface="Vijaya" pitchFamily="34" charset="0"/>
                <a:cs typeface="Vijaya" pitchFamily="34" charset="0"/>
              </a:rPr>
              <a:t>resid</a:t>
            </a:r>
            <a:r>
              <a:rPr lang="en-US" sz="2000" b="1" dirty="0">
                <a:solidFill>
                  <a:schemeClr val="tx1">
                    <a:lumMod val="75000"/>
                    <a:lumOff val="25000"/>
                  </a:schemeClr>
                </a:solidFill>
                <a:latin typeface="Vijaya" pitchFamily="34" charset="0"/>
                <a:cs typeface="Vijaya" pitchFamily="34" charset="0"/>
              </a:rPr>
              <a:t>()</a:t>
            </a:r>
            <a:r>
              <a:rPr lang="en-US" sz="2000" dirty="0">
                <a:solidFill>
                  <a:schemeClr val="tx1">
                    <a:lumMod val="75000"/>
                    <a:lumOff val="25000"/>
                  </a:schemeClr>
                </a:solidFill>
                <a:latin typeface="Vijaya" pitchFamily="34" charset="0"/>
                <a:cs typeface="Vijaya" pitchFamily="34" charset="0"/>
              </a:rPr>
              <a:t> fetch fitted values and residuals respectively.</a:t>
            </a:r>
          </a:p>
        </p:txBody>
      </p:sp>
      <p:sp>
        <p:nvSpPr>
          <p:cNvPr id="39" name="Rectangle 38"/>
          <p:cNvSpPr/>
          <p:nvPr/>
        </p:nvSpPr>
        <p:spPr>
          <a:xfrm>
            <a:off x="2074024" y="4874384"/>
            <a:ext cx="7982414" cy="2000548"/>
          </a:xfrm>
          <a:prstGeom prst="rect">
            <a:avLst/>
          </a:prstGeom>
          <a:solidFill>
            <a:schemeClr val="bg1"/>
          </a:solidFill>
          <a:ln w="3175">
            <a:solidFill>
              <a:schemeClr val="accent3"/>
            </a:solidFill>
          </a:ln>
        </p:spPr>
        <p:txBody>
          <a:bodyPr wrap="square">
            <a:spAutoFit/>
          </a:bodyPr>
          <a:lstStyle/>
          <a:p>
            <a:pPr defTabSz="914400">
              <a:buSzPct val="60000"/>
              <a:defRPr/>
            </a:pPr>
            <a:r>
              <a:rPr lang="en-US" sz="2000" b="1" dirty="0">
                <a:solidFill>
                  <a:prstClr val="black">
                    <a:lumMod val="75000"/>
                    <a:lumOff val="25000"/>
                  </a:prstClr>
                </a:solidFill>
                <a:latin typeface="Vijaya" pitchFamily="34" charset="0"/>
                <a:cs typeface="Vijaya" pitchFamily="34" charset="0"/>
              </a:rPr>
              <a:t>Interpretation :    </a:t>
            </a:r>
          </a:p>
          <a:p>
            <a:pPr marL="342900" indent="-342900" defTabSz="914400">
              <a:buSzPct val="60000"/>
              <a:buFont typeface="Wingdings" panose="05000000000000000000" pitchFamily="2" charset="2"/>
              <a:buChar char="Ø"/>
              <a:defRPr/>
            </a:pPr>
            <a:r>
              <a:rPr lang="en-US" sz="2000" b="1" dirty="0" err="1">
                <a:solidFill>
                  <a:prstClr val="black">
                    <a:lumMod val="75000"/>
                    <a:lumOff val="25000"/>
                  </a:prstClr>
                </a:solidFill>
                <a:latin typeface="Vijaya" pitchFamily="34" charset="0"/>
                <a:cs typeface="Vijaya" pitchFamily="34" charset="0"/>
              </a:rPr>
              <a:t>pred</a:t>
            </a:r>
            <a:r>
              <a:rPr lang="en-US" sz="2000" b="1" dirty="0">
                <a:solidFill>
                  <a:prstClr val="black">
                    <a:lumMod val="75000"/>
                    <a:lumOff val="25000"/>
                  </a:prstClr>
                </a:solidFill>
                <a:latin typeface="Vijaya" pitchFamily="34" charset="0"/>
                <a:cs typeface="Vijaya" pitchFamily="34" charset="0"/>
              </a:rPr>
              <a:t> </a:t>
            </a:r>
            <a:r>
              <a:rPr lang="en-US" sz="2000" dirty="0">
                <a:solidFill>
                  <a:prstClr val="black">
                    <a:lumMod val="75000"/>
                    <a:lumOff val="25000"/>
                  </a:prstClr>
                </a:solidFill>
                <a:latin typeface="Vijaya" pitchFamily="34" charset="0"/>
                <a:cs typeface="Vijaya" pitchFamily="34" charset="0"/>
              </a:rPr>
              <a:t>values are calculated based on the values of the model  parameters</a:t>
            </a:r>
          </a:p>
          <a:p>
            <a:pPr marL="342900" indent="-342900" defTabSz="914400">
              <a:buSzPct val="60000"/>
              <a:buFont typeface="Wingdings" panose="05000000000000000000" pitchFamily="2" charset="2"/>
              <a:buChar char="Ø"/>
              <a:defRPr/>
            </a:pPr>
            <a:r>
              <a:rPr lang="en-US" sz="2000" b="1" dirty="0">
                <a:solidFill>
                  <a:prstClr val="black">
                    <a:lumMod val="75000"/>
                    <a:lumOff val="25000"/>
                  </a:prstClr>
                </a:solidFill>
                <a:latin typeface="Vijaya" pitchFamily="34" charset="0"/>
                <a:cs typeface="Vijaya" pitchFamily="34" charset="0"/>
              </a:rPr>
              <a:t>res</a:t>
            </a:r>
            <a:r>
              <a:rPr lang="en-US" sz="2000" dirty="0">
                <a:solidFill>
                  <a:prstClr val="black">
                    <a:lumMod val="75000"/>
                    <a:lumOff val="25000"/>
                  </a:prstClr>
                </a:solidFill>
                <a:latin typeface="Vijaya" pitchFamily="34" charset="0"/>
                <a:cs typeface="Vijaya" pitchFamily="34" charset="0"/>
              </a:rPr>
              <a:t>  is the difference between the actual </a:t>
            </a:r>
            <a:r>
              <a:rPr lang="en-US" sz="2000" b="1" dirty="0" err="1">
                <a:solidFill>
                  <a:prstClr val="black">
                    <a:lumMod val="75000"/>
                    <a:lumOff val="25000"/>
                  </a:prstClr>
                </a:solidFill>
                <a:latin typeface="Vijaya" pitchFamily="34" charset="0"/>
                <a:cs typeface="Vijaya" pitchFamily="34" charset="0"/>
              </a:rPr>
              <a:t>jpi</a:t>
            </a:r>
            <a:r>
              <a:rPr lang="en-US" sz="2000" dirty="0">
                <a:solidFill>
                  <a:prstClr val="black">
                    <a:lumMod val="75000"/>
                    <a:lumOff val="25000"/>
                  </a:prstClr>
                </a:solidFill>
                <a:latin typeface="Vijaya" pitchFamily="34" charset="0"/>
                <a:cs typeface="Vijaya" pitchFamily="34" charset="0"/>
              </a:rPr>
              <a:t> values and the </a:t>
            </a:r>
            <a:r>
              <a:rPr lang="en-US" sz="2000" b="1" dirty="0" err="1">
                <a:solidFill>
                  <a:prstClr val="black">
                    <a:lumMod val="75000"/>
                    <a:lumOff val="25000"/>
                  </a:prstClr>
                </a:solidFill>
                <a:latin typeface="Vijaya" pitchFamily="34" charset="0"/>
                <a:cs typeface="Vijaya" pitchFamily="34" charset="0"/>
              </a:rPr>
              <a:t>pred</a:t>
            </a:r>
            <a:r>
              <a:rPr lang="en-US" sz="2000" dirty="0">
                <a:solidFill>
                  <a:prstClr val="black">
                    <a:lumMod val="75000"/>
                    <a:lumOff val="25000"/>
                  </a:prstClr>
                </a:solidFill>
                <a:latin typeface="Vijaya" pitchFamily="34" charset="0"/>
                <a:cs typeface="Vijaya" pitchFamily="34" charset="0"/>
              </a:rPr>
              <a:t> values.</a:t>
            </a:r>
          </a:p>
          <a:p>
            <a:pPr marL="342900" indent="-342900" defTabSz="914400">
              <a:buSzPct val="60000"/>
              <a:buFont typeface="Wingdings" panose="05000000000000000000" pitchFamily="2" charset="2"/>
              <a:buChar char="Ø"/>
              <a:defRPr/>
            </a:pPr>
            <a:r>
              <a:rPr lang="en-US" sz="2000" dirty="0">
                <a:solidFill>
                  <a:prstClr val="black">
                    <a:lumMod val="75000"/>
                    <a:lumOff val="25000"/>
                  </a:prstClr>
                </a:solidFill>
                <a:latin typeface="Vijaya" pitchFamily="34" charset="0"/>
                <a:cs typeface="Vijaya" pitchFamily="34" charset="0"/>
              </a:rPr>
              <a:t>Lower the residuals, lesser is the difference between fitted and observed and better is the model</a:t>
            </a:r>
            <a:r>
              <a:rPr lang="en-US" dirty="0">
                <a:solidFill>
                  <a:prstClr val="black">
                    <a:lumMod val="75000"/>
                    <a:lumOff val="25000"/>
                  </a:prstClr>
                </a:solidFill>
                <a:latin typeface="Vijaya" pitchFamily="34" charset="0"/>
                <a:cs typeface="Vijaya" pitchFamily="34" charset="0"/>
              </a:rPr>
              <a:t>. </a:t>
            </a:r>
          </a:p>
        </p:txBody>
      </p:sp>
      <p:sp>
        <p:nvSpPr>
          <p:cNvPr id="16" name="Rectangle 15">
            <a:extLst>
              <a:ext uri="{FF2B5EF4-FFF2-40B4-BE49-F238E27FC236}">
                <a16:creationId xmlns:a16="http://schemas.microsoft.com/office/drawing/2014/main" id="{B98A64AE-1D90-49E7-BB33-B96BF01C52F2}"/>
              </a:ext>
            </a:extLst>
          </p:cNvPr>
          <p:cNvSpPr/>
          <p:nvPr/>
        </p:nvSpPr>
        <p:spPr>
          <a:xfrm>
            <a:off x="2063553" y="2730406"/>
            <a:ext cx="970137" cy="338554"/>
          </a:xfrm>
          <a:prstGeom prst="rect">
            <a:avLst/>
          </a:prstGeom>
        </p:spPr>
        <p:txBody>
          <a:bodyPr wrap="none">
            <a:spAutoFit/>
          </a:bodyPr>
          <a:lstStyle/>
          <a:p>
            <a:pPr defTabSz="914400">
              <a:defRPr/>
            </a:pPr>
            <a:r>
              <a:rPr lang="en-US" sz="1600" dirty="0">
                <a:latin typeface="Consolas" pitchFamily="49" charset="0"/>
                <a:cs typeface="Arial"/>
              </a:rPr>
              <a:t>#Output</a:t>
            </a:r>
          </a:p>
        </p:txBody>
      </p:sp>
      <p:pic>
        <p:nvPicPr>
          <p:cNvPr id="7" name="Picture 6">
            <a:extLst>
              <a:ext uri="{FF2B5EF4-FFF2-40B4-BE49-F238E27FC236}">
                <a16:creationId xmlns:a16="http://schemas.microsoft.com/office/drawing/2014/main" id="{939FD5C8-8F56-4961-AD95-FC2F3C344CAC}"/>
              </a:ext>
            </a:extLst>
          </p:cNvPr>
          <p:cNvPicPr>
            <a:picLocks noChangeAspect="1"/>
          </p:cNvPicPr>
          <p:nvPr/>
        </p:nvPicPr>
        <p:blipFill>
          <a:blip r:embed="rId7"/>
          <a:stretch>
            <a:fillRect/>
          </a:stretch>
        </p:blipFill>
        <p:spPr>
          <a:xfrm>
            <a:off x="2063552" y="3147122"/>
            <a:ext cx="7992886" cy="1483709"/>
          </a:xfrm>
          <a:prstGeom prst="rect">
            <a:avLst/>
          </a:prstGeom>
          <a:ln>
            <a:solidFill>
              <a:schemeClr val="accent1"/>
            </a:solidFill>
          </a:ln>
        </p:spPr>
      </p:pic>
    </p:spTree>
    <p:extLst>
      <p:ext uri="{BB962C8B-B14F-4D97-AF65-F5344CB8AC3E}">
        <p14:creationId xmlns:p14="http://schemas.microsoft.com/office/powerpoint/2010/main" val="1471482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nvGraphicFramePr>
        <p:xfrm>
          <a:off x="2095472" y="2357430"/>
          <a:ext cx="8033374" cy="2328446"/>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2328446">
                <a:tc>
                  <a:txBody>
                    <a:bodyPr/>
                    <a:lstStyle/>
                    <a:p>
                      <a:r>
                        <a:rPr lang="en-US" sz="1600" dirty="0" err="1">
                          <a:solidFill>
                            <a:schemeClr val="accent1"/>
                          </a:solidFill>
                          <a:latin typeface="Consolas" pitchFamily="49" charset="0"/>
                        </a:rPr>
                        <a:t>perindex_new</a:t>
                      </a:r>
                      <a:r>
                        <a:rPr lang="en-US" sz="1600" dirty="0">
                          <a:solidFill>
                            <a:schemeClr val="accent1"/>
                          </a:solidFill>
                          <a:latin typeface="Consolas" pitchFamily="49" charset="0"/>
                        </a:rPr>
                        <a:t>=</a:t>
                      </a:r>
                      <a:r>
                        <a:rPr lang="en-US" sz="1600" b="1" dirty="0" err="1">
                          <a:solidFill>
                            <a:schemeClr val="accent1"/>
                          </a:solidFill>
                          <a:latin typeface="Consolas" pitchFamily="49" charset="0"/>
                        </a:rPr>
                        <a:t>pd.read_csv</a:t>
                      </a:r>
                      <a:r>
                        <a:rPr lang="en-US" sz="1600" dirty="0">
                          <a:solidFill>
                            <a:schemeClr val="accent1"/>
                          </a:solidFill>
                          <a:latin typeface="Consolas" pitchFamily="49" charset="0"/>
                        </a:rPr>
                        <a:t>("Performance Index new.csv")</a:t>
                      </a:r>
                    </a:p>
                    <a:p>
                      <a:r>
                        <a:rPr lang="en-US" sz="1600" dirty="0" err="1">
                          <a:solidFill>
                            <a:schemeClr val="accent1"/>
                          </a:solidFill>
                          <a:latin typeface="Consolas" pitchFamily="49" charset="0"/>
                        </a:rPr>
                        <a:t>perindex_new</a:t>
                      </a:r>
                      <a:r>
                        <a:rPr lang="en-US" sz="1600" dirty="0">
                          <a:solidFill>
                            <a:schemeClr val="accent1"/>
                          </a:solidFill>
                          <a:latin typeface="Consolas" pitchFamily="49" charset="0"/>
                        </a:rPr>
                        <a:t>=</a:t>
                      </a:r>
                      <a:r>
                        <a:rPr lang="en-US" sz="1600" dirty="0" err="1">
                          <a:solidFill>
                            <a:schemeClr val="accent1"/>
                          </a:solidFill>
                          <a:latin typeface="Consolas" pitchFamily="49" charset="0"/>
                        </a:rPr>
                        <a:t>perindex_new</a:t>
                      </a:r>
                      <a:r>
                        <a:rPr lang="en-US" sz="1600" b="1" dirty="0" err="1">
                          <a:solidFill>
                            <a:schemeClr val="accent1"/>
                          </a:solidFill>
                          <a:latin typeface="Consolas" pitchFamily="49" charset="0"/>
                        </a:rPr>
                        <a:t>.assign</a:t>
                      </a:r>
                      <a:r>
                        <a:rPr lang="en-US" sz="1600" dirty="0">
                          <a:solidFill>
                            <a:schemeClr val="accent1"/>
                          </a:solidFill>
                          <a:latin typeface="Consolas" pitchFamily="49" charset="0"/>
                        </a:rPr>
                        <a:t>(</a:t>
                      </a:r>
                      <a:r>
                        <a:rPr lang="en-US" sz="1600" dirty="0" err="1">
                          <a:solidFill>
                            <a:schemeClr val="accent1"/>
                          </a:solidFill>
                          <a:latin typeface="Consolas" pitchFamily="49" charset="0"/>
                        </a:rPr>
                        <a:t>pred</a:t>
                      </a:r>
                      <a:r>
                        <a:rPr lang="en-US" sz="1600" dirty="0">
                          <a:solidFill>
                            <a:schemeClr val="accent1"/>
                          </a:solidFill>
                          <a:latin typeface="Consolas" pitchFamily="49" charset="0"/>
                        </a:rPr>
                        <a:t>=</a:t>
                      </a:r>
                      <a:r>
                        <a:rPr lang="en-US" sz="1600" b="1" dirty="0" err="1">
                          <a:solidFill>
                            <a:schemeClr val="accent1"/>
                          </a:solidFill>
                          <a:latin typeface="Consolas" pitchFamily="49" charset="0"/>
                        </a:rPr>
                        <a:t>pd.Series</a:t>
                      </a:r>
                      <a:r>
                        <a:rPr lang="en-US" sz="1600" dirty="0">
                          <a:solidFill>
                            <a:schemeClr val="accent1"/>
                          </a:solidFill>
                          <a:latin typeface="Consolas" pitchFamily="49" charset="0"/>
                        </a:rPr>
                        <a:t>(</a:t>
                      </a:r>
                      <a:r>
                        <a:rPr lang="en-US" sz="1600" dirty="0" err="1">
                          <a:solidFill>
                            <a:schemeClr val="accent1"/>
                          </a:solidFill>
                          <a:latin typeface="Consolas" pitchFamily="49" charset="0"/>
                        </a:rPr>
                        <a:t>jpimodel_new.</a:t>
                      </a:r>
                      <a:r>
                        <a:rPr lang="en-US" sz="1600" b="1" dirty="0" err="1">
                          <a:solidFill>
                            <a:schemeClr val="accent1"/>
                          </a:solidFill>
                          <a:latin typeface="Consolas" pitchFamily="49" charset="0"/>
                        </a:rPr>
                        <a:t>predict</a:t>
                      </a:r>
                      <a:r>
                        <a:rPr lang="en-US" sz="1600" dirty="0">
                          <a:solidFill>
                            <a:schemeClr val="accent1"/>
                          </a:solidFill>
                          <a:latin typeface="Consolas" pitchFamily="49" charset="0"/>
                        </a:rPr>
                        <a:t>(</a:t>
                      </a:r>
                      <a:r>
                        <a:rPr lang="en-US" sz="1600" dirty="0" err="1">
                          <a:solidFill>
                            <a:schemeClr val="accent1"/>
                          </a:solidFill>
                          <a:latin typeface="Consolas" pitchFamily="49" charset="0"/>
                        </a:rPr>
                        <a:t>perindex_new</a:t>
                      </a:r>
                      <a:r>
                        <a:rPr lang="en-US" sz="1600" dirty="0">
                          <a:solidFill>
                            <a:schemeClr val="accent1"/>
                          </a:solidFill>
                          <a:latin typeface="Consolas" pitchFamily="49" charset="0"/>
                        </a:rPr>
                        <a:t>)))</a:t>
                      </a: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r>
                        <a:rPr lang="en-US" sz="1600" dirty="0" err="1">
                          <a:solidFill>
                            <a:schemeClr val="accent1"/>
                          </a:solidFill>
                          <a:latin typeface="Consolas" pitchFamily="49" charset="0"/>
                        </a:rPr>
                        <a:t>perindex_new</a:t>
                      </a:r>
                      <a:r>
                        <a:rPr lang="en-US" sz="1600" b="1" dirty="0" err="1">
                          <a:solidFill>
                            <a:schemeClr val="accent1"/>
                          </a:solidFill>
                          <a:latin typeface="Consolas" pitchFamily="49" charset="0"/>
                        </a:rPr>
                        <a:t>.head</a:t>
                      </a:r>
                      <a:r>
                        <a:rPr lang="en-US" sz="1600" b="1" dirty="0">
                          <a:solidFill>
                            <a:schemeClr val="accent1"/>
                          </a:solidFill>
                          <a:latin typeface="Consolas" pitchFamily="49"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1952596" y="1"/>
            <a:ext cx="8229600" cy="810805"/>
          </a:xfrm>
        </p:spPr>
        <p:txBody>
          <a:bodyPr/>
          <a:lstStyle/>
          <a:p>
            <a:r>
              <a:rPr lang="en-US" b="1" dirty="0">
                <a:latin typeface="+mj-lt"/>
              </a:rPr>
              <a:t> Predictions for New Dataset</a:t>
            </a:r>
          </a:p>
        </p:txBody>
      </p:sp>
      <p:grpSp>
        <p:nvGrpSpPr>
          <p:cNvPr id="3" name="Group 15"/>
          <p:cNvGrpSpPr/>
          <p:nvPr/>
        </p:nvGrpSpPr>
        <p:grpSpPr>
          <a:xfrm>
            <a:off x="3595671" y="785795"/>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grpSp>
      <p:sp>
        <p:nvSpPr>
          <p:cNvPr id="22" name="Rectangle 21"/>
          <p:cNvSpPr/>
          <p:nvPr/>
        </p:nvSpPr>
        <p:spPr>
          <a:xfrm>
            <a:off x="2095472" y="2010326"/>
            <a:ext cx="2653290" cy="338554"/>
          </a:xfrm>
          <a:prstGeom prst="rect">
            <a:avLst/>
          </a:prstGeom>
        </p:spPr>
        <p:txBody>
          <a:bodyPr wrap="none">
            <a:spAutoFit/>
          </a:bodyPr>
          <a:lstStyle/>
          <a:p>
            <a:pPr defTabSz="914400">
              <a:defRPr/>
            </a:pPr>
            <a:r>
              <a:rPr lang="en-US" sz="1600" dirty="0">
                <a:latin typeface="Consolas" pitchFamily="49" charset="0"/>
                <a:cs typeface="Arial"/>
              </a:rPr>
              <a:t>#Importing New Dataset</a:t>
            </a:r>
          </a:p>
        </p:txBody>
      </p:sp>
      <p:sp>
        <p:nvSpPr>
          <p:cNvPr id="35" name="Rectangle 34"/>
          <p:cNvSpPr/>
          <p:nvPr/>
        </p:nvSpPr>
        <p:spPr>
          <a:xfrm>
            <a:off x="2024034" y="928670"/>
            <a:ext cx="8229600" cy="1021690"/>
          </a:xfrm>
          <a:prstGeom prst="rect">
            <a:avLst/>
          </a:prstGeom>
        </p:spPr>
        <p:txBody>
          <a:bodyPr wrap="square">
            <a:spAutoFit/>
          </a:bodyPr>
          <a:lstStyle/>
          <a:p>
            <a:pPr marL="285750" indent="-285750" defTabSz="914400">
              <a:lnSpc>
                <a:spcPct val="150000"/>
              </a:lnSpc>
              <a:buFont typeface="Arial" pitchFamily="34" charset="0"/>
              <a:buChar char="•"/>
              <a:defRPr/>
            </a:pPr>
            <a:r>
              <a:rPr lang="en-US" sz="1400" dirty="0">
                <a:solidFill>
                  <a:schemeClr val="tx1">
                    <a:lumMod val="75000"/>
                    <a:lumOff val="25000"/>
                  </a:schemeClr>
                </a:solidFill>
                <a:latin typeface="Ebrima"/>
                <a:cs typeface="Arial"/>
              </a:rPr>
              <a:t>New data set should have all the independent variables used in the model</a:t>
            </a:r>
          </a:p>
          <a:p>
            <a:pPr marL="285750" indent="-285750" defTabSz="914400">
              <a:lnSpc>
                <a:spcPct val="150000"/>
              </a:lnSpc>
              <a:buFont typeface="Arial" pitchFamily="34" charset="0"/>
              <a:buChar char="•"/>
              <a:defRPr/>
            </a:pPr>
            <a:r>
              <a:rPr lang="en-US" sz="1400" dirty="0">
                <a:solidFill>
                  <a:schemeClr val="tx1">
                    <a:lumMod val="75000"/>
                    <a:lumOff val="25000"/>
                  </a:schemeClr>
                </a:solidFill>
                <a:latin typeface="Ebrima"/>
                <a:cs typeface="Arial"/>
              </a:rPr>
              <a:t>Column names of all common variables in the new and old datasets should be identical</a:t>
            </a:r>
          </a:p>
          <a:p>
            <a:pPr marL="285750" indent="-285750" defTabSz="914400">
              <a:lnSpc>
                <a:spcPct val="150000"/>
              </a:lnSpc>
              <a:buFont typeface="Arial" pitchFamily="34" charset="0"/>
              <a:buChar char="•"/>
              <a:defRPr/>
            </a:pPr>
            <a:r>
              <a:rPr lang="en-US" sz="1400" dirty="0">
                <a:solidFill>
                  <a:schemeClr val="tx1">
                    <a:lumMod val="75000"/>
                    <a:lumOff val="25000"/>
                  </a:schemeClr>
                </a:solidFill>
                <a:latin typeface="Ebrima"/>
                <a:cs typeface="Arial"/>
              </a:rPr>
              <a:t>Note that missing values will be taken as 0 (which can be incorrect)</a:t>
            </a:r>
          </a:p>
        </p:txBody>
      </p:sp>
      <p:grpSp>
        <p:nvGrpSpPr>
          <p:cNvPr id="9" name="Group 8">
            <a:extLst>
              <a:ext uri="{FF2B5EF4-FFF2-40B4-BE49-F238E27FC236}">
                <a16:creationId xmlns:a16="http://schemas.microsoft.com/office/drawing/2014/main" id="{BF0483E9-2028-4072-90DE-2F7FFBF4FF62}"/>
              </a:ext>
            </a:extLst>
          </p:cNvPr>
          <p:cNvGrpSpPr/>
          <p:nvPr/>
        </p:nvGrpSpPr>
        <p:grpSpPr>
          <a:xfrm>
            <a:off x="4469893" y="2924944"/>
            <a:ext cx="6542733" cy="1610331"/>
            <a:chOff x="2357422" y="3213546"/>
            <a:chExt cx="6542733" cy="1610331"/>
          </a:xfrm>
        </p:grpSpPr>
        <p:sp>
          <p:nvSpPr>
            <p:cNvPr id="15" name="Rectangle 14"/>
            <p:cNvSpPr/>
            <p:nvPr/>
          </p:nvSpPr>
          <p:spPr>
            <a:xfrm>
              <a:off x="2357422" y="3500438"/>
              <a:ext cx="6542733" cy="1323439"/>
            </a:xfrm>
            <a:prstGeom prst="rect">
              <a:avLst/>
            </a:prstGeom>
            <a:solidFill>
              <a:schemeClr val="bg1"/>
            </a:solidFill>
            <a:ln w="3175">
              <a:solidFill>
                <a:schemeClr val="accent3"/>
              </a:solidFill>
            </a:ln>
          </p:spPr>
          <p:txBody>
            <a:bodyPr wrap="square">
              <a:spAutoFit/>
            </a:bodyPr>
            <a:lstStyle/>
            <a:p>
              <a:pPr defTabSz="914400">
                <a:defRPr/>
              </a:pPr>
              <a:r>
                <a:rPr lang="en-US" sz="2000" b="1" dirty="0">
                  <a:solidFill>
                    <a:prstClr val="black">
                      <a:lumMod val="75000"/>
                      <a:lumOff val="25000"/>
                    </a:prstClr>
                  </a:solidFill>
                  <a:latin typeface="Vijaya" pitchFamily="34" charset="0"/>
                  <a:cs typeface="Vijaya" pitchFamily="34" charset="0"/>
                </a:rPr>
                <a:t>predict()</a:t>
              </a:r>
              <a:r>
                <a:rPr lang="en-US" sz="2000" dirty="0">
                  <a:solidFill>
                    <a:prstClr val="black">
                      <a:lumMod val="75000"/>
                      <a:lumOff val="25000"/>
                    </a:prstClr>
                  </a:solidFill>
                  <a:latin typeface="Vijaya" pitchFamily="34" charset="0"/>
                  <a:cs typeface="Vijaya" pitchFamily="34" charset="0"/>
                </a:rPr>
                <a:t> returns predicted values. Fitted model is the first argument and new dataset object is the second argument. This ensures Python uses parameters from the fitted model for predictions on new data.</a:t>
              </a:r>
            </a:p>
          </p:txBody>
        </p:sp>
        <p:cxnSp>
          <p:nvCxnSpPr>
            <p:cNvPr id="4" name="Straight Arrow Connector 3">
              <a:extLst>
                <a:ext uri="{FF2B5EF4-FFF2-40B4-BE49-F238E27FC236}">
                  <a16:creationId xmlns:a16="http://schemas.microsoft.com/office/drawing/2014/main" id="{1B61D413-9341-452D-AAC4-0062CA6A1927}"/>
                </a:ext>
              </a:extLst>
            </p:cNvPr>
            <p:cNvCxnSpPr>
              <a:cxnSpLocks/>
            </p:cNvCxnSpPr>
            <p:nvPr/>
          </p:nvCxnSpPr>
          <p:spPr>
            <a:xfrm flipV="1">
              <a:off x="7380312" y="3213546"/>
              <a:ext cx="0" cy="28746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pic>
        <p:nvPicPr>
          <p:cNvPr id="5" name="Picture 4">
            <a:extLst>
              <a:ext uri="{FF2B5EF4-FFF2-40B4-BE49-F238E27FC236}">
                <a16:creationId xmlns:a16="http://schemas.microsoft.com/office/drawing/2014/main" id="{7400DFA5-B2BE-45DD-88AF-96C16BAD739B}"/>
              </a:ext>
            </a:extLst>
          </p:cNvPr>
          <p:cNvPicPr>
            <a:picLocks noChangeAspect="1"/>
          </p:cNvPicPr>
          <p:nvPr/>
        </p:nvPicPr>
        <p:blipFill>
          <a:blip r:embed="rId7"/>
          <a:stretch>
            <a:fillRect/>
          </a:stretch>
        </p:blipFill>
        <p:spPr>
          <a:xfrm>
            <a:off x="2207568" y="4830060"/>
            <a:ext cx="7289703" cy="1551269"/>
          </a:xfrm>
          <a:prstGeom prst="rect">
            <a:avLst/>
          </a:prstGeom>
          <a:ln>
            <a:solidFill>
              <a:schemeClr val="accent1"/>
            </a:solidFill>
          </a:ln>
        </p:spPr>
      </p:pic>
    </p:spTree>
    <p:extLst>
      <p:ext uri="{BB962C8B-B14F-4D97-AF65-F5344CB8AC3E}">
        <p14:creationId xmlns:p14="http://schemas.microsoft.com/office/powerpoint/2010/main" val="43744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custDataLst>
              <p:tags r:id="rId1"/>
            </p:custDataLst>
          </p:nvPr>
        </p:nvSpPr>
        <p:spPr>
          <a:xfrm>
            <a:off x="1981200" y="274049"/>
            <a:ext cx="8229600" cy="810805"/>
          </a:xfrm>
        </p:spPr>
        <p:txBody>
          <a:bodyPr/>
          <a:lstStyle/>
          <a:p>
            <a:r>
              <a:rPr b="1" dirty="0">
                <a:latin typeface="+mj-lt"/>
              </a:rPr>
              <a:t>Predictions with Confidence Interval</a:t>
            </a:r>
            <a:endParaRPr lang="en-US" b="1" dirty="0">
              <a:latin typeface="+mj-lt"/>
            </a:endParaRPr>
          </a:p>
        </p:txBody>
      </p:sp>
      <p:grpSp>
        <p:nvGrpSpPr>
          <p:cNvPr id="7" name="Group 6"/>
          <p:cNvGrpSpPr/>
          <p:nvPr/>
        </p:nvGrpSpPr>
        <p:grpSpPr>
          <a:xfrm>
            <a:off x="3515226" y="1155161"/>
            <a:ext cx="5161551" cy="52403"/>
            <a:chOff x="1991225" y="1155160"/>
            <a:chExt cx="5161551" cy="52403"/>
          </a:xfrm>
        </p:grpSpPr>
        <p:sp>
          <p:nvSpPr>
            <p:cNvPr id="8" name="Rectangle 7"/>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sz="1800" dirty="0">
                <a:solidFill>
                  <a:prstClr val="white"/>
                </a:solidFill>
                <a:latin typeface="Ebrima"/>
                <a:cs typeface="Arial"/>
              </a:endParaRPr>
            </a:p>
          </p:txBody>
        </p:sp>
        <p:sp>
          <p:nvSpPr>
            <p:cNvPr id="9" name="Rectangle 8"/>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sz="1800" dirty="0">
                <a:solidFill>
                  <a:prstClr val="white"/>
                </a:solidFill>
                <a:latin typeface="Ebrima"/>
                <a:cs typeface="Arial"/>
              </a:endParaRPr>
            </a:p>
          </p:txBody>
        </p:sp>
        <p:sp>
          <p:nvSpPr>
            <p:cNvPr id="10" name="Rectangle 9"/>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sz="1800" dirty="0">
                <a:solidFill>
                  <a:prstClr val="white"/>
                </a:solidFill>
                <a:latin typeface="Ebrima"/>
                <a:cs typeface="Arial"/>
              </a:endParaRPr>
            </a:p>
          </p:txBody>
        </p:sp>
      </p:grpSp>
      <p:sp>
        <p:nvSpPr>
          <p:cNvPr id="16" name="Rectangle 15"/>
          <p:cNvSpPr/>
          <p:nvPr/>
        </p:nvSpPr>
        <p:spPr>
          <a:xfrm>
            <a:off x="2279576" y="1428736"/>
            <a:ext cx="4336444" cy="338554"/>
          </a:xfrm>
          <a:prstGeom prst="rect">
            <a:avLst/>
          </a:prstGeom>
        </p:spPr>
        <p:txBody>
          <a:bodyPr wrap="none">
            <a:spAutoFit/>
          </a:bodyPr>
          <a:lstStyle/>
          <a:p>
            <a:pPr defTabSz="914400">
              <a:defRPr/>
            </a:pPr>
            <a:r>
              <a:rPr lang="en-US" sz="1600" dirty="0">
                <a:solidFill>
                  <a:prstClr val="black"/>
                </a:solidFill>
                <a:latin typeface="Consolas" pitchFamily="49" charset="0"/>
                <a:cs typeface="Arial"/>
              </a:rPr>
              <a:t>#Predictions with Confidence Interval</a:t>
            </a:r>
          </a:p>
        </p:txBody>
      </p:sp>
      <p:graphicFrame>
        <p:nvGraphicFramePr>
          <p:cNvPr id="17" name="Table 16"/>
          <p:cNvGraphicFramePr>
            <a:graphicFrameLocks noGrp="1"/>
          </p:cNvGraphicFramePr>
          <p:nvPr/>
        </p:nvGraphicFramePr>
        <p:xfrm>
          <a:off x="2309786" y="1857365"/>
          <a:ext cx="8033374" cy="642942"/>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642942">
                <a:tc>
                  <a:txBody>
                    <a:bodyPr/>
                    <a:lstStyle/>
                    <a:p>
                      <a:r>
                        <a:rPr lang="en-US" sz="1600" b="0" dirty="0">
                          <a:solidFill>
                            <a:schemeClr val="accent1"/>
                          </a:solidFill>
                          <a:latin typeface="Consolas" pitchFamily="49" charset="0"/>
                        </a:rPr>
                        <a:t>result = </a:t>
                      </a:r>
                      <a:r>
                        <a:rPr lang="en-US" sz="1600" b="0" dirty="0" err="1">
                          <a:solidFill>
                            <a:schemeClr val="accent1"/>
                          </a:solidFill>
                          <a:latin typeface="Consolas" pitchFamily="49" charset="0"/>
                        </a:rPr>
                        <a:t>jpimodel_new</a:t>
                      </a:r>
                      <a:r>
                        <a:rPr lang="en-US" sz="1600" b="1" dirty="0" err="1">
                          <a:solidFill>
                            <a:schemeClr val="accent1"/>
                          </a:solidFill>
                          <a:latin typeface="Consolas" pitchFamily="49" charset="0"/>
                        </a:rPr>
                        <a:t>.get_prediction</a:t>
                      </a:r>
                      <a:r>
                        <a:rPr lang="en-US" sz="1600" b="0" dirty="0">
                          <a:solidFill>
                            <a:schemeClr val="accent1"/>
                          </a:solidFill>
                          <a:latin typeface="Consolas" pitchFamily="49" charset="0"/>
                        </a:rPr>
                        <a:t>(</a:t>
                      </a:r>
                      <a:r>
                        <a:rPr lang="en-US" sz="1600" b="0" dirty="0" err="1">
                          <a:solidFill>
                            <a:schemeClr val="accent1"/>
                          </a:solidFill>
                          <a:latin typeface="Consolas" pitchFamily="49" charset="0"/>
                        </a:rPr>
                        <a:t>perindex_new</a:t>
                      </a:r>
                      <a:r>
                        <a:rPr lang="en-US" sz="1600" b="0" dirty="0">
                          <a:solidFill>
                            <a:schemeClr val="accent1"/>
                          </a:solidFill>
                          <a:latin typeface="Consolas" pitchFamily="49" charset="0"/>
                        </a:rPr>
                        <a:t>)</a:t>
                      </a:r>
                    </a:p>
                    <a:p>
                      <a:r>
                        <a:rPr lang="en-US" sz="1600" b="0" dirty="0" err="1">
                          <a:solidFill>
                            <a:schemeClr val="accent1"/>
                          </a:solidFill>
                          <a:latin typeface="Consolas" pitchFamily="49" charset="0"/>
                        </a:rPr>
                        <a:t>result.</a:t>
                      </a:r>
                      <a:r>
                        <a:rPr lang="en-US" sz="1600" b="1" dirty="0" err="1">
                          <a:solidFill>
                            <a:schemeClr val="accent1"/>
                          </a:solidFill>
                          <a:latin typeface="Consolas" pitchFamily="49" charset="0"/>
                        </a:rPr>
                        <a:t>conf_int</a:t>
                      </a:r>
                      <a:r>
                        <a:rPr lang="en-US" sz="1600" b="1" dirty="0">
                          <a:solidFill>
                            <a:schemeClr val="accent1"/>
                          </a:solidFill>
                          <a:latin typeface="Consolas" pitchFamily="49"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grpSp>
        <p:nvGrpSpPr>
          <p:cNvPr id="36" name="Group 35">
            <a:extLst>
              <a:ext uri="{FF2B5EF4-FFF2-40B4-BE49-F238E27FC236}">
                <a16:creationId xmlns:a16="http://schemas.microsoft.com/office/drawing/2014/main" id="{C9E36DEA-F8E3-4194-81BE-AEAF4A7AAA61}"/>
              </a:ext>
            </a:extLst>
          </p:cNvPr>
          <p:cNvGrpSpPr/>
          <p:nvPr/>
        </p:nvGrpSpPr>
        <p:grpSpPr>
          <a:xfrm>
            <a:off x="3308810" y="2204865"/>
            <a:ext cx="6775252" cy="1178035"/>
            <a:chOff x="1640794" y="2204864"/>
            <a:chExt cx="6775252" cy="1178035"/>
          </a:xfrm>
        </p:grpSpPr>
        <p:sp>
          <p:nvSpPr>
            <p:cNvPr id="20" name="Rectangle 19"/>
            <p:cNvSpPr/>
            <p:nvPr/>
          </p:nvSpPr>
          <p:spPr>
            <a:xfrm>
              <a:off x="1640794" y="2367236"/>
              <a:ext cx="6775252" cy="1015663"/>
            </a:xfrm>
            <a:prstGeom prst="rect">
              <a:avLst/>
            </a:prstGeom>
            <a:solidFill>
              <a:schemeClr val="bg1"/>
            </a:solidFill>
            <a:ln w="3175">
              <a:solidFill>
                <a:schemeClr val="accent3"/>
              </a:solidFill>
            </a:ln>
          </p:spPr>
          <p:txBody>
            <a:bodyPr wrap="square">
              <a:spAutoFit/>
            </a:bodyPr>
            <a:lstStyle/>
            <a:p>
              <a:pPr marL="342900" indent="-342900">
                <a:buSzPct val="60000"/>
                <a:buFont typeface="Wingdings" panose="05000000000000000000" pitchFamily="2" charset="2"/>
                <a:buChar char="q"/>
                <a:defRPr/>
              </a:pPr>
              <a:r>
                <a:rPr lang="en-US" sz="2000" b="1" dirty="0" err="1">
                  <a:solidFill>
                    <a:prstClr val="black">
                      <a:lumMod val="75000"/>
                      <a:lumOff val="25000"/>
                    </a:prstClr>
                  </a:solidFill>
                  <a:latin typeface="Vijaya" pitchFamily="34" charset="0"/>
                  <a:cs typeface="Vijaya" pitchFamily="34" charset="0"/>
                </a:rPr>
                <a:t>conf_int</a:t>
              </a:r>
              <a:r>
                <a:rPr lang="en-US" sz="2000" b="1" dirty="0">
                  <a:solidFill>
                    <a:prstClr val="black">
                      <a:lumMod val="75000"/>
                      <a:lumOff val="25000"/>
                    </a:prstClr>
                  </a:solidFill>
                  <a:latin typeface="Vijaya" pitchFamily="34" charset="0"/>
                  <a:cs typeface="Vijaya" pitchFamily="34" charset="0"/>
                </a:rPr>
                <a:t>()</a:t>
              </a:r>
              <a:r>
                <a:rPr lang="en-US" sz="2000" dirty="0">
                  <a:solidFill>
                    <a:prstClr val="black">
                      <a:lumMod val="75000"/>
                      <a:lumOff val="25000"/>
                    </a:prstClr>
                  </a:solidFill>
                  <a:latin typeface="Vijaya" pitchFamily="34" charset="0"/>
                  <a:cs typeface="Vijaya" pitchFamily="34" charset="0"/>
                </a:rPr>
                <a:t> generates 95% confidence intervals by default.</a:t>
              </a:r>
            </a:p>
            <a:p>
              <a:pPr marL="342900" indent="-342900">
                <a:buSzPct val="60000"/>
                <a:buFont typeface="Wingdings" panose="05000000000000000000" pitchFamily="2" charset="2"/>
                <a:buChar char="q"/>
                <a:defRPr/>
              </a:pPr>
              <a:r>
                <a:rPr lang="en-US" sz="2000" dirty="0">
                  <a:solidFill>
                    <a:prstClr val="black">
                      <a:lumMod val="75000"/>
                      <a:lumOff val="25000"/>
                    </a:prstClr>
                  </a:solidFill>
                  <a:latin typeface="Vijaya" pitchFamily="34" charset="0"/>
                  <a:cs typeface="Vijaya" pitchFamily="34" charset="0"/>
                </a:rPr>
                <a:t>Left hand side values in array gives lower confidence interval values, right gives upper.</a:t>
              </a:r>
              <a:endParaRPr lang="en-US" sz="2000" dirty="0">
                <a:solidFill>
                  <a:prstClr val="black"/>
                </a:solidFill>
                <a:latin typeface="Vijaya" pitchFamily="34" charset="0"/>
                <a:cs typeface="Vijaya" pitchFamily="34" charset="0"/>
              </a:endParaRPr>
            </a:p>
          </p:txBody>
        </p:sp>
        <p:grpSp>
          <p:nvGrpSpPr>
            <p:cNvPr id="34" name="Group 33">
              <a:extLst>
                <a:ext uri="{FF2B5EF4-FFF2-40B4-BE49-F238E27FC236}">
                  <a16:creationId xmlns:a16="http://schemas.microsoft.com/office/drawing/2014/main" id="{108EBFF8-A2EA-491E-A473-5D8B09D3439F}"/>
                </a:ext>
              </a:extLst>
            </p:cNvPr>
            <p:cNvGrpSpPr/>
            <p:nvPr/>
          </p:nvGrpSpPr>
          <p:grpSpPr>
            <a:xfrm>
              <a:off x="6588223" y="2204864"/>
              <a:ext cx="648903" cy="146236"/>
              <a:chOff x="6891044" y="2282004"/>
              <a:chExt cx="258420" cy="146236"/>
            </a:xfrm>
          </p:grpSpPr>
          <p:cxnSp>
            <p:nvCxnSpPr>
              <p:cNvPr id="21" name="Straight Arrow Connector 20"/>
              <p:cNvCxnSpPr>
                <a:cxnSpLocks/>
              </p:cNvCxnSpPr>
              <p:nvPr/>
            </p:nvCxnSpPr>
            <p:spPr>
              <a:xfrm flipH="1">
                <a:off x="6891044" y="2282004"/>
                <a:ext cx="258420" cy="0"/>
              </a:xfrm>
              <a:prstGeom prst="straightConnector1">
                <a:avLst/>
              </a:prstGeom>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cxnSpLocks/>
              </p:cNvCxnSpPr>
              <p:nvPr/>
            </p:nvCxnSpPr>
            <p:spPr>
              <a:xfrm flipV="1">
                <a:off x="7149133" y="2282004"/>
                <a:ext cx="0" cy="146236"/>
              </a:xfrm>
              <a:prstGeom prst="straightConnector1">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23" name="Group 22"/>
          <p:cNvGrpSpPr/>
          <p:nvPr/>
        </p:nvGrpSpPr>
        <p:grpSpPr>
          <a:xfrm>
            <a:off x="2733473" y="6163121"/>
            <a:ext cx="6725057" cy="516155"/>
            <a:chOff x="1733143" y="5486400"/>
            <a:chExt cx="6725057" cy="914400"/>
          </a:xfrm>
        </p:grpSpPr>
        <p:sp>
          <p:nvSpPr>
            <p:cNvPr id="24" name="Rectangle 23"/>
            <p:cNvSpPr/>
            <p:nvPr/>
          </p:nvSpPr>
          <p:spPr>
            <a:xfrm>
              <a:off x="2286000" y="5486400"/>
              <a:ext cx="6172200" cy="9144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sz="1200" b="1" dirty="0">
                  <a:solidFill>
                    <a:srgbClr val="475A8D"/>
                  </a:solidFill>
                  <a:latin typeface="Ebrima"/>
                  <a:cs typeface="Arial"/>
                </a:rPr>
                <a:t>If you wish to specify the level of tolerance/confidence, use alpha= argument in the </a:t>
              </a:r>
              <a:r>
                <a:rPr lang="en-US" sz="1200" b="1" dirty="0" err="1">
                  <a:solidFill>
                    <a:srgbClr val="475A8D"/>
                  </a:solidFill>
                  <a:latin typeface="Ebrima"/>
                  <a:cs typeface="Arial"/>
                </a:rPr>
                <a:t>conf_int</a:t>
              </a:r>
              <a:r>
                <a:rPr lang="en-US" sz="1200" b="1" dirty="0">
                  <a:solidFill>
                    <a:srgbClr val="475A8D"/>
                  </a:solidFill>
                  <a:latin typeface="Ebrima"/>
                  <a:cs typeface="Arial"/>
                </a:rPr>
                <a:t>() function. For example, to calculate 90% confidence intervals, </a:t>
              </a:r>
              <a:r>
                <a:rPr lang="en-US" sz="1200" b="1" dirty="0">
                  <a:solidFill>
                    <a:srgbClr val="475A8D"/>
                  </a:solidFill>
                </a:rPr>
                <a:t>alpha = 0.1</a:t>
              </a:r>
              <a:endParaRPr lang="en-US" sz="1200" dirty="0">
                <a:solidFill>
                  <a:srgbClr val="475A8D"/>
                </a:solidFill>
                <a:latin typeface="Ebrima"/>
                <a:cs typeface="Arial"/>
              </a:endParaRPr>
            </a:p>
          </p:txBody>
        </p:sp>
        <p:sp>
          <p:nvSpPr>
            <p:cNvPr id="25" name="Rectangle 24"/>
            <p:cNvSpPr/>
            <p:nvPr/>
          </p:nvSpPr>
          <p:spPr>
            <a:xfrm>
              <a:off x="1733143" y="5486400"/>
              <a:ext cx="552857" cy="9144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914400">
                <a:defRPr/>
              </a:pPr>
              <a:r>
                <a:rPr lang="en-US" sz="3600" b="1" dirty="0">
                  <a:solidFill>
                    <a:prstClr val="white"/>
                  </a:solidFill>
                  <a:latin typeface="Ebrima"/>
                  <a:cs typeface="Arial"/>
                </a:rPr>
                <a:t>*</a:t>
              </a:r>
              <a:endParaRPr lang="en-US" sz="2000" b="1" dirty="0">
                <a:solidFill>
                  <a:prstClr val="white"/>
                </a:solidFill>
                <a:latin typeface="Ebrima"/>
                <a:cs typeface="Arial"/>
              </a:endParaRPr>
            </a:p>
          </p:txBody>
        </p:sp>
      </p:grpSp>
      <p:sp>
        <p:nvSpPr>
          <p:cNvPr id="35" name="Rectangle 34">
            <a:extLst>
              <a:ext uri="{FF2B5EF4-FFF2-40B4-BE49-F238E27FC236}">
                <a16:creationId xmlns:a16="http://schemas.microsoft.com/office/drawing/2014/main" id="{65F35C53-A045-4416-B1BC-0D0C33397040}"/>
              </a:ext>
            </a:extLst>
          </p:cNvPr>
          <p:cNvSpPr/>
          <p:nvPr/>
        </p:nvSpPr>
        <p:spPr>
          <a:xfrm>
            <a:off x="2279577" y="2946430"/>
            <a:ext cx="970137" cy="338554"/>
          </a:xfrm>
          <a:prstGeom prst="rect">
            <a:avLst/>
          </a:prstGeom>
        </p:spPr>
        <p:txBody>
          <a:bodyPr wrap="none">
            <a:spAutoFit/>
          </a:bodyPr>
          <a:lstStyle/>
          <a:p>
            <a:pPr defTabSz="914400">
              <a:defRPr/>
            </a:pPr>
            <a:r>
              <a:rPr lang="en-US" sz="1600" dirty="0">
                <a:solidFill>
                  <a:prstClr val="black"/>
                </a:solidFill>
                <a:latin typeface="Consolas" pitchFamily="49" charset="0"/>
                <a:cs typeface="Arial"/>
              </a:rPr>
              <a:t>#Output</a:t>
            </a:r>
          </a:p>
        </p:txBody>
      </p:sp>
      <p:sp>
        <p:nvSpPr>
          <p:cNvPr id="4" name="Rectangle 3">
            <a:extLst>
              <a:ext uri="{FF2B5EF4-FFF2-40B4-BE49-F238E27FC236}">
                <a16:creationId xmlns:a16="http://schemas.microsoft.com/office/drawing/2014/main" id="{5DA8A496-3DBF-45B6-A87F-D46D73C66505}"/>
              </a:ext>
            </a:extLst>
          </p:cNvPr>
          <p:cNvSpPr/>
          <p:nvPr/>
        </p:nvSpPr>
        <p:spPr>
          <a:xfrm>
            <a:off x="2351584" y="5013176"/>
            <a:ext cx="7991576" cy="1077218"/>
          </a:xfrm>
          <a:prstGeom prst="rect">
            <a:avLst/>
          </a:prstGeom>
        </p:spPr>
        <p:txBody>
          <a:bodyPr wrap="square">
            <a:spAutoFit/>
          </a:bodyPr>
          <a:lstStyle/>
          <a:p>
            <a:pPr defTabSz="914400">
              <a:defRPr/>
            </a:pPr>
            <a:r>
              <a:rPr lang="en-US" sz="1600" b="1" dirty="0">
                <a:solidFill>
                  <a:prstClr val="black">
                    <a:lumMod val="75000"/>
                    <a:lumOff val="25000"/>
                  </a:prstClr>
                </a:solidFill>
                <a:latin typeface="Ebrima"/>
                <a:cs typeface="Arial"/>
              </a:rPr>
              <a:t>Q. Why are confidence intervals needed for predictions?</a:t>
            </a:r>
          </a:p>
          <a:p>
            <a:pPr defTabSz="914400">
              <a:defRPr/>
            </a:pPr>
            <a:r>
              <a:rPr lang="en-US" sz="1600" b="1" dirty="0">
                <a:solidFill>
                  <a:prstClr val="black">
                    <a:lumMod val="75000"/>
                    <a:lumOff val="25000"/>
                  </a:prstClr>
                </a:solidFill>
                <a:latin typeface="Ebrima"/>
                <a:cs typeface="Arial"/>
              </a:rPr>
              <a:t>A.</a:t>
            </a:r>
            <a:r>
              <a:rPr lang="en-US" sz="1600" dirty="0">
                <a:solidFill>
                  <a:prstClr val="black">
                    <a:lumMod val="75000"/>
                    <a:lumOff val="25000"/>
                  </a:prstClr>
                </a:solidFill>
                <a:latin typeface="Ebrima"/>
                <a:cs typeface="Arial"/>
              </a:rPr>
              <a:t> The point estimate is the best guess of the true value of the parameter, while the interval estimate gives a measure of accuracy of that point estimate by providing an interval that contains plausible values.</a:t>
            </a:r>
          </a:p>
        </p:txBody>
      </p:sp>
      <p:pic>
        <p:nvPicPr>
          <p:cNvPr id="5" name="Picture 4">
            <a:extLst>
              <a:ext uri="{FF2B5EF4-FFF2-40B4-BE49-F238E27FC236}">
                <a16:creationId xmlns:a16="http://schemas.microsoft.com/office/drawing/2014/main" id="{D8810D8D-6B92-4110-BBD7-1A07C36EDD3F}"/>
              </a:ext>
            </a:extLst>
          </p:cNvPr>
          <p:cNvPicPr>
            <a:picLocks noChangeAspect="1"/>
          </p:cNvPicPr>
          <p:nvPr/>
        </p:nvPicPr>
        <p:blipFill>
          <a:blip r:embed="rId7"/>
          <a:stretch>
            <a:fillRect/>
          </a:stretch>
        </p:blipFill>
        <p:spPr>
          <a:xfrm>
            <a:off x="2369089" y="3458816"/>
            <a:ext cx="3837379" cy="1482352"/>
          </a:xfrm>
          <a:prstGeom prst="rect">
            <a:avLst/>
          </a:prstGeom>
          <a:ln>
            <a:solidFill>
              <a:schemeClr val="accent1"/>
            </a:solidFill>
          </a:ln>
        </p:spPr>
      </p:pic>
    </p:spTree>
    <p:extLst>
      <p:ext uri="{BB962C8B-B14F-4D97-AF65-F5344CB8AC3E}">
        <p14:creationId xmlns:p14="http://schemas.microsoft.com/office/powerpoint/2010/main" val="95076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wipe(left)">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2209800" y="2130426"/>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nSpc>
                <a:spcPts val="5800"/>
              </a:lnSpc>
            </a:pPr>
            <a:r>
              <a:rPr lang="en-IN" dirty="0">
                <a:solidFill>
                  <a:schemeClr val="accent1"/>
                </a:solidFill>
              </a:rPr>
              <a:t>THANK YOU!!</a:t>
            </a:r>
          </a:p>
        </p:txBody>
      </p:sp>
    </p:spTree>
    <p:extLst>
      <p:ext uri="{BB962C8B-B14F-4D97-AF65-F5344CB8AC3E}">
        <p14:creationId xmlns:p14="http://schemas.microsoft.com/office/powerpoint/2010/main" val="511408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8C0684-E7C8-4484-ACAF-FEB69EEB6A98}"/>
              </a:ext>
            </a:extLst>
          </p:cNvPr>
          <p:cNvSpPr>
            <a:spLocks noGrp="1"/>
          </p:cNvSpPr>
          <p:nvPr>
            <p:ph idx="1"/>
          </p:nvPr>
        </p:nvSpPr>
        <p:spPr>
          <a:xfrm>
            <a:off x="1415480" y="1628800"/>
            <a:ext cx="8229600" cy="4525963"/>
          </a:xfrm>
        </p:spPr>
        <p:txBody>
          <a:bodyPr>
            <a:noAutofit/>
          </a:bodyPr>
          <a:lstStyle/>
          <a:p>
            <a:r>
              <a:rPr lang="en-US" sz="1600" dirty="0">
                <a:solidFill>
                  <a:schemeClr val="tx1">
                    <a:lumMod val="75000"/>
                    <a:lumOff val="25000"/>
                  </a:schemeClr>
                </a:solidFill>
              </a:rPr>
              <a:t>Multiple linear regression is used to explain the relationship between one continuous dependent variable and two or more independent variables.</a:t>
            </a:r>
          </a:p>
          <a:p>
            <a:r>
              <a:rPr lang="en-US" sz="1600" dirty="0">
                <a:solidFill>
                  <a:schemeClr val="tx1">
                    <a:lumMod val="75000"/>
                    <a:lumOff val="25000"/>
                  </a:schemeClr>
                </a:solidFill>
              </a:rPr>
              <a:t>The independent variables can be continuous or categorical.</a:t>
            </a:r>
            <a:endParaRPr lang="en-IN" sz="1600" dirty="0">
              <a:solidFill>
                <a:schemeClr val="tx1">
                  <a:lumMod val="75000"/>
                  <a:lumOff val="25000"/>
                </a:schemeClr>
              </a:solidFill>
            </a:endParaRPr>
          </a:p>
          <a:p>
            <a:r>
              <a:rPr lang="en-US" sz="1600" dirty="0">
                <a:solidFill>
                  <a:schemeClr val="tx1">
                    <a:lumMod val="75000"/>
                    <a:lumOff val="25000"/>
                  </a:schemeClr>
                </a:solidFill>
              </a:rPr>
              <a:t>Multiple Linear Regression is used when we want to predict the value of a variable based on the values of two or more other variables.</a:t>
            </a:r>
          </a:p>
          <a:p>
            <a:r>
              <a:rPr lang="en-US" sz="1600" dirty="0">
                <a:solidFill>
                  <a:schemeClr val="tx1">
                    <a:lumMod val="75000"/>
                    <a:lumOff val="25000"/>
                  </a:schemeClr>
                </a:solidFill>
              </a:rPr>
              <a:t>The variable we want to predict is called the dependent variable  </a:t>
            </a:r>
          </a:p>
          <a:p>
            <a:r>
              <a:rPr lang="en-US" sz="1600" dirty="0">
                <a:solidFill>
                  <a:schemeClr val="tx1">
                    <a:lumMod val="75000"/>
                    <a:lumOff val="25000"/>
                  </a:schemeClr>
                </a:solidFill>
              </a:rPr>
              <a:t>The variables used to predict the value of dependent variable are called independent variables (or explanatory variables/predictors).</a:t>
            </a:r>
            <a:endParaRPr lang="en-IN" sz="1600" dirty="0">
              <a:solidFill>
                <a:schemeClr val="tx1">
                  <a:lumMod val="75000"/>
                  <a:lumOff val="25000"/>
                </a:schemeClr>
              </a:solidFill>
            </a:endParaRPr>
          </a:p>
          <a:p>
            <a:r>
              <a:rPr lang="en-US" sz="1600" dirty="0">
                <a:solidFill>
                  <a:schemeClr val="tx1">
                    <a:lumMod val="75000"/>
                    <a:lumOff val="25000"/>
                  </a:schemeClr>
                </a:solidFill>
              </a:rPr>
              <a:t>Multiple linear regression requires the model to be linear in the parameters.</a:t>
            </a:r>
          </a:p>
          <a:p>
            <a:endParaRPr lang="en-IN" sz="1600" dirty="0">
              <a:solidFill>
                <a:schemeClr val="tx1">
                  <a:lumMod val="75000"/>
                  <a:lumOff val="25000"/>
                </a:schemeClr>
              </a:solidFill>
            </a:endParaRPr>
          </a:p>
          <a:p>
            <a:r>
              <a:rPr lang="en-IN" sz="1600" b="1" dirty="0">
                <a:solidFill>
                  <a:schemeClr val="tx1">
                    <a:lumMod val="75000"/>
                    <a:lumOff val="25000"/>
                  </a:schemeClr>
                </a:solidFill>
              </a:rPr>
              <a:t>Example: The price house in USD can be dependent variable and  area of house, location of house , air quality index in the area, distance from airport etc. can be independent variables.</a:t>
            </a:r>
          </a:p>
        </p:txBody>
      </p:sp>
      <p:sp>
        <p:nvSpPr>
          <p:cNvPr id="5" name="Rectangle 2">
            <a:extLst>
              <a:ext uri="{FF2B5EF4-FFF2-40B4-BE49-F238E27FC236}">
                <a16:creationId xmlns:a16="http://schemas.microsoft.com/office/drawing/2014/main" id="{456C5556-27DA-44DD-9BA7-852FB47EDCF8}"/>
              </a:ext>
            </a:extLst>
          </p:cNvPr>
          <p:cNvSpPr>
            <a:spLocks noGrp="1" noChangeArrowheads="1"/>
          </p:cNvSpPr>
          <p:nvPr>
            <p:ph type="title"/>
            <p:custDataLst>
              <p:tags r:id="rId1"/>
            </p:custDataLst>
          </p:nvPr>
        </p:nvSpPr>
        <p:spPr>
          <a:xfrm>
            <a:off x="1981200" y="274049"/>
            <a:ext cx="8229600" cy="810805"/>
          </a:xfrm>
        </p:spPr>
        <p:txBody>
          <a:bodyPr/>
          <a:lstStyle/>
          <a:p>
            <a:r>
              <a:rPr lang="en-IN" b="1" dirty="0">
                <a:latin typeface="+mj-lt"/>
              </a:rPr>
              <a:t>Multiple Linear Regression: Recap</a:t>
            </a:r>
            <a:endParaRPr lang="en-US" b="1" dirty="0">
              <a:latin typeface="+mj-lt"/>
            </a:endParaRPr>
          </a:p>
        </p:txBody>
      </p:sp>
      <p:grpSp>
        <p:nvGrpSpPr>
          <p:cNvPr id="6" name="Group 15">
            <a:extLst>
              <a:ext uri="{FF2B5EF4-FFF2-40B4-BE49-F238E27FC236}">
                <a16:creationId xmlns:a16="http://schemas.microsoft.com/office/drawing/2014/main" id="{8921A6F6-A66C-4660-B35E-27DAEB5D6D0D}"/>
              </a:ext>
            </a:extLst>
          </p:cNvPr>
          <p:cNvGrpSpPr/>
          <p:nvPr/>
        </p:nvGrpSpPr>
        <p:grpSpPr>
          <a:xfrm>
            <a:off x="3515226" y="1155161"/>
            <a:ext cx="5161551" cy="52403"/>
            <a:chOff x="1991225" y="1155160"/>
            <a:chExt cx="5161551" cy="52403"/>
          </a:xfrm>
        </p:grpSpPr>
        <p:sp>
          <p:nvSpPr>
            <p:cNvPr id="7" name="Rectangle 6">
              <a:extLst>
                <a:ext uri="{FF2B5EF4-FFF2-40B4-BE49-F238E27FC236}">
                  <a16:creationId xmlns:a16="http://schemas.microsoft.com/office/drawing/2014/main" id="{EDD0DDC8-56A4-426D-A816-75374B9A7A07}"/>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8" name="Rectangle 7">
              <a:extLst>
                <a:ext uri="{FF2B5EF4-FFF2-40B4-BE49-F238E27FC236}">
                  <a16:creationId xmlns:a16="http://schemas.microsoft.com/office/drawing/2014/main" id="{3F51ACE8-079A-4BE3-BBFD-33CFE606440D}"/>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9" name="Rectangle 8">
              <a:extLst>
                <a:ext uri="{FF2B5EF4-FFF2-40B4-BE49-F238E27FC236}">
                  <a16:creationId xmlns:a16="http://schemas.microsoft.com/office/drawing/2014/main" id="{1E585332-EB52-453D-A118-765B1297B4D6}"/>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grpSp>
    </p:spTree>
    <p:extLst>
      <p:ext uri="{BB962C8B-B14F-4D97-AF65-F5344CB8AC3E}">
        <p14:creationId xmlns:p14="http://schemas.microsoft.com/office/powerpoint/2010/main" val="2883235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b="1" dirty="0">
                <a:latin typeface="+mj-lt"/>
              </a:rPr>
              <a:t>Statistical Model</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3"/>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4"/>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5"/>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1" name="TextBox 5"/>
          <p:cNvSpPr txBox="1">
            <a:spLocks noChangeArrowheads="1"/>
          </p:cNvSpPr>
          <p:nvPr>
            <p:custDataLst>
              <p:tags r:id="rId2"/>
            </p:custDataLst>
          </p:nvPr>
        </p:nvSpPr>
        <p:spPr bwMode="auto">
          <a:xfrm>
            <a:off x="3347991" y="2368914"/>
            <a:ext cx="5496018" cy="1569660"/>
          </a:xfrm>
          <a:prstGeom prst="rect">
            <a:avLst/>
          </a:prstGeom>
          <a:solidFill>
            <a:schemeClr val="lt1"/>
          </a:solidFill>
          <a:ln w="12700" cap="flat" cmpd="sng" algn="ctr">
            <a:noFill/>
            <a:prstDash val="solid"/>
            <a:headEnd/>
            <a:tailEn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pPr eaLnBrk="0" fontAlgn="base" hangingPunct="0">
              <a:spcBef>
                <a:spcPct val="0"/>
              </a:spcBef>
              <a:spcAft>
                <a:spcPct val="0"/>
              </a:spcAft>
            </a:pPr>
            <a:r>
              <a:rPr lang="de-DE" sz="1600" dirty="0">
                <a:solidFill>
                  <a:schemeClr val="tx1">
                    <a:lumMod val="75000"/>
                    <a:lumOff val="25000"/>
                  </a:schemeClr>
                </a:solidFill>
              </a:rPr>
              <a:t>where,</a:t>
            </a:r>
          </a:p>
          <a:p>
            <a:pPr marL="0" lvl="3" eaLnBrk="0" fontAlgn="base" hangingPunct="0">
              <a:spcBef>
                <a:spcPct val="0"/>
              </a:spcBef>
              <a:spcAft>
                <a:spcPct val="0"/>
              </a:spcAft>
            </a:pPr>
            <a:r>
              <a:rPr lang="de-DE" sz="1600" dirty="0">
                <a:solidFill>
                  <a:schemeClr val="tx1">
                    <a:lumMod val="75000"/>
                    <a:lumOff val="25000"/>
                  </a:schemeClr>
                </a:solidFill>
              </a:rPr>
              <a:t>	Y	:  Dependent Variable</a:t>
            </a:r>
          </a:p>
          <a:p>
            <a:pPr marL="0" lvl="3" eaLnBrk="0" fontAlgn="base" hangingPunct="0">
              <a:spcBef>
                <a:spcPct val="0"/>
              </a:spcBef>
              <a:spcAft>
                <a:spcPct val="0"/>
              </a:spcAft>
            </a:pPr>
            <a:r>
              <a:rPr lang="en-US" sz="1600" dirty="0">
                <a:solidFill>
                  <a:schemeClr val="tx1">
                    <a:lumMod val="75000"/>
                    <a:lumOff val="25000"/>
                  </a:schemeClr>
                </a:solidFill>
              </a:rPr>
              <a:t>	X</a:t>
            </a:r>
            <a:r>
              <a:rPr lang="en-US" sz="1600" baseline="-25000" dirty="0">
                <a:solidFill>
                  <a:schemeClr val="tx1">
                    <a:lumMod val="75000"/>
                    <a:lumOff val="25000"/>
                  </a:schemeClr>
                </a:solidFill>
              </a:rPr>
              <a:t>1</a:t>
            </a:r>
            <a:r>
              <a:rPr lang="en-US" sz="1600" dirty="0">
                <a:solidFill>
                  <a:schemeClr val="tx1">
                    <a:lumMod val="75000"/>
                    <a:lumOff val="25000"/>
                  </a:schemeClr>
                </a:solidFill>
              </a:rPr>
              <a:t>, X</a:t>
            </a:r>
            <a:r>
              <a:rPr lang="en-US" sz="1600" baseline="-25000" dirty="0">
                <a:solidFill>
                  <a:schemeClr val="tx1">
                    <a:lumMod val="75000"/>
                    <a:lumOff val="25000"/>
                  </a:schemeClr>
                </a:solidFill>
              </a:rPr>
              <a:t>2 </a:t>
            </a:r>
            <a:r>
              <a:rPr lang="en-US" sz="1600" dirty="0">
                <a:solidFill>
                  <a:schemeClr val="tx1">
                    <a:lumMod val="75000"/>
                    <a:lumOff val="25000"/>
                  </a:schemeClr>
                </a:solidFill>
              </a:rPr>
              <a:t>,…, X</a:t>
            </a:r>
            <a:r>
              <a:rPr lang="en-US" sz="1600" baseline="-25000" dirty="0">
                <a:solidFill>
                  <a:schemeClr val="tx1">
                    <a:lumMod val="75000"/>
                    <a:lumOff val="25000"/>
                  </a:schemeClr>
                </a:solidFill>
              </a:rPr>
              <a:t>p</a:t>
            </a:r>
            <a:r>
              <a:rPr lang="en-US" sz="1600" dirty="0">
                <a:solidFill>
                  <a:schemeClr val="tx1">
                    <a:lumMod val="75000"/>
                    <a:lumOff val="25000"/>
                  </a:schemeClr>
                </a:solidFill>
              </a:rPr>
              <a:t>	:  Independent Variables</a:t>
            </a:r>
          </a:p>
          <a:p>
            <a:pPr marL="0" lvl="3" eaLnBrk="0" fontAlgn="base" hangingPunct="0">
              <a:spcBef>
                <a:spcPct val="0"/>
              </a:spcBef>
              <a:spcAft>
                <a:spcPct val="0"/>
              </a:spcAft>
            </a:pPr>
            <a:r>
              <a:rPr lang="en-US" sz="1600" dirty="0">
                <a:solidFill>
                  <a:schemeClr val="tx1">
                    <a:lumMod val="75000"/>
                    <a:lumOff val="25000"/>
                  </a:schemeClr>
                </a:solidFill>
              </a:rPr>
              <a:t>	b</a:t>
            </a:r>
            <a:r>
              <a:rPr lang="en-US" sz="1600" baseline="-25000" dirty="0">
                <a:solidFill>
                  <a:schemeClr val="tx1">
                    <a:lumMod val="75000"/>
                    <a:lumOff val="25000"/>
                  </a:schemeClr>
                </a:solidFill>
              </a:rPr>
              <a:t>0</a:t>
            </a:r>
            <a:r>
              <a:rPr lang="en-US" sz="1600" dirty="0">
                <a:solidFill>
                  <a:schemeClr val="tx1">
                    <a:lumMod val="75000"/>
                    <a:lumOff val="25000"/>
                  </a:schemeClr>
                </a:solidFill>
              </a:rPr>
              <a:t>, b</a:t>
            </a:r>
            <a:r>
              <a:rPr lang="en-US" sz="1600" baseline="-25000" dirty="0">
                <a:solidFill>
                  <a:schemeClr val="tx1">
                    <a:lumMod val="75000"/>
                    <a:lumOff val="25000"/>
                  </a:schemeClr>
                </a:solidFill>
              </a:rPr>
              <a:t>1 </a:t>
            </a:r>
            <a:r>
              <a:rPr lang="en-US" sz="1600" dirty="0">
                <a:solidFill>
                  <a:schemeClr val="tx1">
                    <a:lumMod val="75000"/>
                    <a:lumOff val="25000"/>
                  </a:schemeClr>
                </a:solidFill>
              </a:rPr>
              <a:t>,…, b</a:t>
            </a:r>
            <a:r>
              <a:rPr lang="en-US" sz="1600" baseline="-25000" dirty="0">
                <a:solidFill>
                  <a:schemeClr val="tx1">
                    <a:lumMod val="75000"/>
                    <a:lumOff val="25000"/>
                  </a:schemeClr>
                </a:solidFill>
              </a:rPr>
              <a:t>p </a:t>
            </a:r>
            <a:r>
              <a:rPr lang="en-US" sz="1600" dirty="0">
                <a:solidFill>
                  <a:schemeClr val="tx1">
                    <a:lumMod val="75000"/>
                    <a:lumOff val="25000"/>
                  </a:schemeClr>
                </a:solidFill>
              </a:rPr>
              <a:t>	:  Parameters of Model</a:t>
            </a:r>
          </a:p>
          <a:p>
            <a:pPr marL="0" lvl="3" eaLnBrk="0" fontAlgn="base" hangingPunct="0">
              <a:spcBef>
                <a:spcPct val="0"/>
              </a:spcBef>
              <a:spcAft>
                <a:spcPct val="0"/>
              </a:spcAft>
            </a:pPr>
            <a:r>
              <a:rPr lang="de-DE" sz="1600" i="1" spc="300" dirty="0">
                <a:solidFill>
                  <a:schemeClr val="tx1">
                    <a:lumMod val="75000"/>
                    <a:lumOff val="25000"/>
                  </a:schemeClr>
                </a:solidFill>
                <a:ea typeface="Cambria Math" pitchFamily="18" charset="0"/>
              </a:rPr>
              <a:t>	</a:t>
            </a:r>
            <a:r>
              <a:rPr lang="de-DE" sz="1600" spc="300" dirty="0">
                <a:solidFill>
                  <a:schemeClr val="tx1">
                    <a:lumMod val="75000"/>
                    <a:lumOff val="25000"/>
                  </a:schemeClr>
                </a:solidFill>
                <a:ea typeface="Cambria Math" pitchFamily="18" charset="0"/>
              </a:rPr>
              <a:t>e</a:t>
            </a:r>
            <a:r>
              <a:rPr lang="de-DE" sz="1600" b="1" i="1" spc="300" dirty="0">
                <a:solidFill>
                  <a:schemeClr val="tx1">
                    <a:lumMod val="75000"/>
                    <a:lumOff val="25000"/>
                  </a:schemeClr>
                </a:solidFill>
                <a:ea typeface="Cambria Math" pitchFamily="18" charset="0"/>
              </a:rPr>
              <a:t>	</a:t>
            </a:r>
            <a:r>
              <a:rPr lang="en-US" sz="1600" dirty="0">
                <a:solidFill>
                  <a:schemeClr val="tx1">
                    <a:lumMod val="75000"/>
                    <a:lumOff val="25000"/>
                  </a:schemeClr>
                </a:solidFill>
              </a:rPr>
              <a:t>:  Random Error Component</a:t>
            </a:r>
          </a:p>
          <a:p>
            <a:pPr eaLnBrk="0" fontAlgn="base" hangingPunct="0">
              <a:spcBef>
                <a:spcPct val="0"/>
              </a:spcBef>
              <a:spcAft>
                <a:spcPct val="0"/>
              </a:spcAft>
            </a:pPr>
            <a:endParaRPr lang="en-US" sz="1600" dirty="0">
              <a:solidFill>
                <a:schemeClr val="tx1">
                  <a:lumMod val="75000"/>
                  <a:lumOff val="25000"/>
                </a:schemeClr>
              </a:solidFill>
            </a:endParaRPr>
          </a:p>
        </p:txBody>
      </p:sp>
      <p:sp>
        <p:nvSpPr>
          <p:cNvPr id="3" name="TextBox 2"/>
          <p:cNvSpPr txBox="1"/>
          <p:nvPr/>
        </p:nvSpPr>
        <p:spPr>
          <a:xfrm>
            <a:off x="2467447" y="3953090"/>
            <a:ext cx="7743354"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tx1">
                    <a:lumMod val="75000"/>
                    <a:lumOff val="25000"/>
                  </a:schemeClr>
                </a:solidFill>
              </a:rPr>
              <a:t>Independent variables can either be </a:t>
            </a:r>
            <a:r>
              <a:rPr lang="en-US" sz="1600" b="1" dirty="0">
                <a:solidFill>
                  <a:schemeClr val="tx1">
                    <a:lumMod val="75000"/>
                    <a:lumOff val="25000"/>
                  </a:schemeClr>
                </a:solidFill>
              </a:rPr>
              <a:t>Continuous or Categorical</a:t>
            </a:r>
          </a:p>
          <a:p>
            <a:pPr marL="285750" indent="-285750">
              <a:buFont typeface="Arial" panose="020B0604020202020204" pitchFamily="34" charset="0"/>
              <a:buChar char="•"/>
            </a:pPr>
            <a:r>
              <a:rPr lang="en-US" sz="1600" dirty="0">
                <a:solidFill>
                  <a:schemeClr val="tx1">
                    <a:lumMod val="75000"/>
                    <a:lumOff val="25000"/>
                  </a:schemeClr>
                </a:solidFill>
              </a:rPr>
              <a:t>Multiple linear regression </a:t>
            </a:r>
            <a:r>
              <a:rPr lang="en-US" sz="1600" b="1" dirty="0">
                <a:solidFill>
                  <a:schemeClr val="tx1">
                    <a:lumMod val="75000"/>
                    <a:lumOff val="25000"/>
                  </a:schemeClr>
                </a:solidFill>
              </a:rPr>
              <a:t>requires the model to be linear in the parameters</a:t>
            </a:r>
          </a:p>
          <a:p>
            <a:pPr marL="285750" indent="-285750">
              <a:buFont typeface="Arial" panose="020B0604020202020204" pitchFamily="34" charset="0"/>
              <a:buChar char="•"/>
            </a:pPr>
            <a:r>
              <a:rPr lang="en-US" sz="1600" dirty="0">
                <a:solidFill>
                  <a:schemeClr val="tx1">
                    <a:lumMod val="75000"/>
                    <a:lumOff val="25000"/>
                  </a:schemeClr>
                </a:solidFill>
              </a:rPr>
              <a:t>Parameters of the model are estimated by Least Square Method.</a:t>
            </a:r>
            <a:r>
              <a:rPr lang="en-US" sz="1600" b="1" dirty="0">
                <a:solidFill>
                  <a:schemeClr val="tx1">
                    <a:lumMod val="75000"/>
                    <a:lumOff val="25000"/>
                  </a:schemeClr>
                </a:solidFill>
              </a:rPr>
              <a:t> </a:t>
            </a:r>
          </a:p>
          <a:p>
            <a:pPr marL="285750" indent="-285750">
              <a:buFont typeface="Arial" panose="020B0604020202020204" pitchFamily="34" charset="0"/>
              <a:buChar char="•"/>
            </a:pPr>
            <a:r>
              <a:rPr lang="en-US" sz="1600" dirty="0">
                <a:solidFill>
                  <a:schemeClr val="tx1">
                    <a:lumMod val="75000"/>
                    <a:lumOff val="25000"/>
                  </a:schemeClr>
                </a:solidFill>
              </a:rPr>
              <a:t>The </a:t>
            </a:r>
            <a:r>
              <a:rPr lang="en-US" sz="1600" b="1" dirty="0">
                <a:solidFill>
                  <a:schemeClr val="tx1">
                    <a:lumMod val="75000"/>
                    <a:lumOff val="25000"/>
                  </a:schemeClr>
                </a:solidFill>
              </a:rPr>
              <a:t>least squares (LS)</a:t>
            </a:r>
            <a:r>
              <a:rPr lang="en-US" sz="1600" dirty="0">
                <a:solidFill>
                  <a:schemeClr val="tx1">
                    <a:lumMod val="75000"/>
                    <a:lumOff val="25000"/>
                  </a:schemeClr>
                </a:solidFill>
              </a:rPr>
              <a:t> criterion states that the </a:t>
            </a:r>
            <a:r>
              <a:rPr lang="en-US" sz="1600" b="1" dirty="0">
                <a:solidFill>
                  <a:schemeClr val="tx1">
                    <a:lumMod val="75000"/>
                    <a:lumOff val="25000"/>
                  </a:schemeClr>
                </a:solidFill>
              </a:rPr>
              <a:t>sum of the squares of errors</a:t>
            </a:r>
            <a:r>
              <a:rPr lang="en-US" sz="1600" dirty="0">
                <a:solidFill>
                  <a:schemeClr val="tx1">
                    <a:lumMod val="75000"/>
                    <a:lumOff val="25000"/>
                  </a:schemeClr>
                </a:solidFill>
              </a:rPr>
              <a:t> (or residuals) </a:t>
            </a:r>
            <a:r>
              <a:rPr lang="en-US" sz="1600" b="1" dirty="0">
                <a:solidFill>
                  <a:schemeClr val="tx1">
                    <a:lumMod val="75000"/>
                    <a:lumOff val="25000"/>
                  </a:schemeClr>
                </a:solidFill>
              </a:rPr>
              <a:t>is minimum</a:t>
            </a:r>
            <a:r>
              <a:rPr lang="en-US" sz="1600" dirty="0">
                <a:solidFill>
                  <a:schemeClr val="tx1">
                    <a:lumMod val="75000"/>
                    <a:lumOff val="25000"/>
                  </a:schemeClr>
                </a:solidFill>
              </a:rPr>
              <a:t>.</a:t>
            </a:r>
          </a:p>
          <a:p>
            <a:pPr marL="285750" indent="-285750">
              <a:buFont typeface="Arial" panose="020B0604020202020204" pitchFamily="34" charset="0"/>
              <a:buChar char="•"/>
            </a:pPr>
            <a:r>
              <a:rPr lang="en-US" sz="1600" dirty="0">
                <a:solidFill>
                  <a:schemeClr val="tx1">
                    <a:lumMod val="75000"/>
                    <a:lumOff val="25000"/>
                  </a:schemeClr>
                </a:solidFill>
              </a:rPr>
              <a:t>Mathematically, following quantity is minimized to estimate parameters using least square method.</a:t>
            </a:r>
          </a:p>
          <a:p>
            <a:r>
              <a:rPr lang="en-US" sz="1600" b="1" dirty="0">
                <a:solidFill>
                  <a:schemeClr val="tx1">
                    <a:lumMod val="75000"/>
                    <a:lumOff val="25000"/>
                  </a:schemeClr>
                </a:solidFill>
              </a:rPr>
              <a:t>                                 ^</a:t>
            </a:r>
          </a:p>
          <a:p>
            <a:pPr marL="285750" indent="-285750">
              <a:buFont typeface="Arial" panose="020B0604020202020204" pitchFamily="34" charset="0"/>
              <a:buChar char="•"/>
            </a:pPr>
            <a:r>
              <a:rPr lang="en-US" sz="1600" b="1" dirty="0">
                <a:solidFill>
                  <a:schemeClr val="tx1">
                    <a:lumMod val="75000"/>
                    <a:lumOff val="25000"/>
                  </a:schemeClr>
                </a:solidFill>
              </a:rPr>
              <a:t>Error ss= Σ (Yi – Yi )2</a:t>
            </a:r>
          </a:p>
          <a:p>
            <a:pPr marL="285750" indent="-285750">
              <a:buFont typeface="Arial" panose="020B0604020202020204" pitchFamily="34" charset="0"/>
              <a:buChar char="•"/>
            </a:pPr>
            <a:endParaRPr lang="en-US" sz="1600"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4" name="TextBox 3"/>
              <p:cNvSpPr txBox="1"/>
              <p:nvPr/>
            </p:nvSpPr>
            <p:spPr>
              <a:xfrm>
                <a:off x="3784314" y="1628800"/>
                <a:ext cx="3724376" cy="398974"/>
              </a:xfrm>
              <a:prstGeom prst="roundRect">
                <a:avLst/>
              </a:prstGeom>
              <a:noFill/>
              <a:ln w="3175">
                <a:solidFill>
                  <a:schemeClr val="accent1"/>
                </a:solidFill>
              </a:ln>
            </p:spPr>
            <p:txBody>
              <a:bodyPr wrap="none" rtlCol="0" anchor="ctr">
                <a:spAutoFit/>
              </a:bodyPr>
              <a:lstStyle/>
              <a:p>
                <a:pPr/>
                <a14:m>
                  <m:oMathPara xmlns:m="http://schemas.openxmlformats.org/officeDocument/2006/math">
                    <m:oMathParaPr>
                      <m:jc m:val="centerGroup"/>
                    </m:oMathParaPr>
                    <m:oMath xmlns:m="http://schemas.openxmlformats.org/officeDocument/2006/math">
                      <m:r>
                        <m:rPr>
                          <m:sty m:val="p"/>
                        </m:rPr>
                        <a:rPr lang="en-US" sz="1600">
                          <a:solidFill>
                            <a:schemeClr val="tx1">
                              <a:lumMod val="75000"/>
                              <a:lumOff val="25000"/>
                            </a:schemeClr>
                          </a:solidFill>
                          <a:latin typeface="Cambria Math" panose="02040503050406030204" pitchFamily="18" charset="0"/>
                        </a:rPr>
                        <m:t>Y</m:t>
                      </m:r>
                      <m:r>
                        <a:rPr lang="en-US" sz="1600">
                          <a:solidFill>
                            <a:schemeClr val="tx1">
                              <a:lumMod val="75000"/>
                              <a:lumOff val="25000"/>
                            </a:schemeClr>
                          </a:solidFill>
                          <a:latin typeface="Cambria Math" panose="02040503050406030204" pitchFamily="18" charset="0"/>
                        </a:rPr>
                        <m:t>= </m:t>
                      </m:r>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b</m:t>
                          </m:r>
                        </m:e>
                        <m:sub>
                          <m:r>
                            <a:rPr lang="en-US" sz="1600">
                              <a:solidFill>
                                <a:schemeClr val="tx1">
                                  <a:lumMod val="75000"/>
                                  <a:lumOff val="25000"/>
                                </a:schemeClr>
                              </a:solidFill>
                              <a:latin typeface="Cambria Math" panose="02040503050406030204" pitchFamily="18" charset="0"/>
                            </a:rPr>
                            <m:t>0</m:t>
                          </m:r>
                        </m:sub>
                      </m:sSub>
                      <m:r>
                        <a:rPr lang="en-US" sz="1600">
                          <a:solidFill>
                            <a:schemeClr val="tx1">
                              <a:lumMod val="75000"/>
                              <a:lumOff val="25000"/>
                            </a:schemeClr>
                          </a:solidFill>
                          <a:latin typeface="Cambria Math" panose="02040503050406030204" pitchFamily="18" charset="0"/>
                        </a:rPr>
                        <m:t>+</m:t>
                      </m:r>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b</m:t>
                          </m:r>
                        </m:e>
                        <m:sub>
                          <m:r>
                            <a:rPr lang="en-US" sz="1600">
                              <a:solidFill>
                                <a:schemeClr val="tx1">
                                  <a:lumMod val="75000"/>
                                  <a:lumOff val="25000"/>
                                </a:schemeClr>
                              </a:solidFill>
                              <a:latin typeface="Cambria Math" panose="02040503050406030204" pitchFamily="18" charset="0"/>
                            </a:rPr>
                            <m:t>1</m:t>
                          </m:r>
                        </m:sub>
                      </m:sSub>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X</m:t>
                          </m:r>
                        </m:e>
                        <m:sub>
                          <m:r>
                            <a:rPr lang="en-US" sz="1600">
                              <a:solidFill>
                                <a:schemeClr val="tx1">
                                  <a:lumMod val="75000"/>
                                  <a:lumOff val="25000"/>
                                </a:schemeClr>
                              </a:solidFill>
                              <a:latin typeface="Cambria Math" panose="02040503050406030204" pitchFamily="18" charset="0"/>
                            </a:rPr>
                            <m:t>1</m:t>
                          </m:r>
                        </m:sub>
                      </m:sSub>
                      <m:r>
                        <a:rPr lang="en-US" sz="1600">
                          <a:solidFill>
                            <a:schemeClr val="tx1">
                              <a:lumMod val="75000"/>
                              <a:lumOff val="25000"/>
                            </a:schemeClr>
                          </a:solidFill>
                          <a:latin typeface="Cambria Math" panose="02040503050406030204" pitchFamily="18" charset="0"/>
                        </a:rPr>
                        <m:t>+</m:t>
                      </m:r>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b</m:t>
                          </m:r>
                        </m:e>
                        <m:sub>
                          <m:r>
                            <a:rPr lang="en-US" sz="1600">
                              <a:solidFill>
                                <a:schemeClr val="tx1">
                                  <a:lumMod val="75000"/>
                                  <a:lumOff val="25000"/>
                                </a:schemeClr>
                              </a:solidFill>
                              <a:latin typeface="Cambria Math" panose="02040503050406030204" pitchFamily="18" charset="0"/>
                            </a:rPr>
                            <m:t>2</m:t>
                          </m:r>
                        </m:sub>
                      </m:sSub>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X</m:t>
                          </m:r>
                        </m:e>
                        <m:sub>
                          <m:r>
                            <a:rPr lang="en-US" sz="1600">
                              <a:solidFill>
                                <a:schemeClr val="tx1">
                                  <a:lumMod val="75000"/>
                                  <a:lumOff val="25000"/>
                                </a:schemeClr>
                              </a:solidFill>
                              <a:latin typeface="Cambria Math" panose="02040503050406030204" pitchFamily="18" charset="0"/>
                            </a:rPr>
                            <m:t>2</m:t>
                          </m:r>
                        </m:sub>
                      </m:sSub>
                      <m:r>
                        <a:rPr lang="en-US" sz="1600">
                          <a:solidFill>
                            <a:schemeClr val="tx1">
                              <a:lumMod val="75000"/>
                              <a:lumOff val="25000"/>
                            </a:schemeClr>
                          </a:solidFill>
                          <a:latin typeface="Cambria Math" panose="02040503050406030204" pitchFamily="18" charset="0"/>
                        </a:rPr>
                        <m:t>+ … +</m:t>
                      </m:r>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b</m:t>
                          </m:r>
                        </m:e>
                        <m:sub>
                          <m:r>
                            <m:rPr>
                              <m:sty m:val="p"/>
                            </m:rPr>
                            <a:rPr lang="en-US" sz="1600">
                              <a:solidFill>
                                <a:schemeClr val="tx1">
                                  <a:lumMod val="75000"/>
                                  <a:lumOff val="25000"/>
                                </a:schemeClr>
                              </a:solidFill>
                              <a:latin typeface="Cambria Math" panose="02040503050406030204" pitchFamily="18" charset="0"/>
                            </a:rPr>
                            <m:t>p</m:t>
                          </m:r>
                        </m:sub>
                      </m:sSub>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X</m:t>
                          </m:r>
                        </m:e>
                        <m:sub>
                          <m:r>
                            <m:rPr>
                              <m:sty m:val="p"/>
                            </m:rPr>
                            <a:rPr lang="en-US" sz="1600">
                              <a:solidFill>
                                <a:schemeClr val="tx1">
                                  <a:lumMod val="75000"/>
                                  <a:lumOff val="25000"/>
                                </a:schemeClr>
                              </a:solidFill>
                              <a:latin typeface="Cambria Math" panose="02040503050406030204" pitchFamily="18" charset="0"/>
                            </a:rPr>
                            <m:t>p</m:t>
                          </m:r>
                        </m:sub>
                      </m:sSub>
                      <m:r>
                        <a:rPr lang="en-US" sz="1600">
                          <a:solidFill>
                            <a:schemeClr val="tx1">
                              <a:lumMod val="75000"/>
                              <a:lumOff val="25000"/>
                            </a:schemeClr>
                          </a:solidFill>
                          <a:latin typeface="Cambria Math" panose="02040503050406030204" pitchFamily="18" charset="0"/>
                        </a:rPr>
                        <m:t>+</m:t>
                      </m:r>
                      <m:r>
                        <m:rPr>
                          <m:sty m:val="p"/>
                        </m:rPr>
                        <a:rPr lang="en-US" sz="1600">
                          <a:solidFill>
                            <a:schemeClr val="tx1">
                              <a:lumMod val="75000"/>
                              <a:lumOff val="25000"/>
                            </a:schemeClr>
                          </a:solidFill>
                          <a:latin typeface="Cambria Math" panose="02040503050406030204" pitchFamily="18" charset="0"/>
                        </a:rPr>
                        <m:t>e</m:t>
                      </m:r>
                    </m:oMath>
                  </m:oMathPara>
                </a14:m>
                <a:endParaRPr lang="en-US" sz="1600" dirty="0">
                  <a:solidFill>
                    <a:schemeClr val="tx1">
                      <a:lumMod val="75000"/>
                      <a:lumOff val="25000"/>
                    </a:schemeClr>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784314" y="1628800"/>
                <a:ext cx="3724376" cy="398974"/>
              </a:xfrm>
              <a:prstGeom prst="roundRect">
                <a:avLst/>
              </a:prstGeom>
              <a:blipFill>
                <a:blip r:embed="rId8"/>
                <a:stretch>
                  <a:fillRect/>
                </a:stretch>
              </a:blipFill>
              <a:ln w="3175">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41552875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569720" y="274049"/>
            <a:ext cx="9052560" cy="810805"/>
          </a:xfrm>
        </p:spPr>
        <p:txBody>
          <a:bodyPr/>
          <a:lstStyle/>
          <a:p>
            <a:r>
              <a:rPr b="1" dirty="0">
                <a:latin typeface="+mj-lt"/>
              </a:rPr>
              <a:t>Case Study </a:t>
            </a:r>
            <a:r>
              <a:rPr lang="en-IN" b="1" dirty="0">
                <a:latin typeface="+mj-lt"/>
              </a:rPr>
              <a:t>–</a:t>
            </a:r>
            <a:r>
              <a:rPr b="1" dirty="0">
                <a:latin typeface="+mj-lt"/>
              </a:rPr>
              <a:t> Modeling Job Performance Index</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9" name="Diagram 8"/>
          <p:cNvGraphicFramePr/>
          <p:nvPr/>
        </p:nvGraphicFramePr>
        <p:xfrm>
          <a:off x="2438400" y="1524000"/>
          <a:ext cx="7315200" cy="5029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94498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b="1" dirty="0">
                <a:latin typeface="+mj-lt"/>
              </a:rPr>
              <a:t>Data Snapshot</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p:cNvSpPr txBox="1"/>
          <p:nvPr/>
        </p:nvSpPr>
        <p:spPr>
          <a:xfrm>
            <a:off x="5347749" y="1357298"/>
            <a:ext cx="1797287" cy="338554"/>
          </a:xfrm>
          <a:prstGeom prst="rect">
            <a:avLst/>
          </a:prstGeom>
          <a:noFill/>
        </p:spPr>
        <p:txBody>
          <a:bodyPr wrap="none" rtlCol="0">
            <a:spAutoFit/>
          </a:bodyPr>
          <a:lstStyle/>
          <a:p>
            <a:pPr algn="ctr"/>
            <a:r>
              <a:rPr lang="en-US" sz="1600" b="1" dirty="0">
                <a:solidFill>
                  <a:schemeClr val="tx1">
                    <a:lumMod val="75000"/>
                    <a:lumOff val="25000"/>
                  </a:schemeClr>
                </a:solidFill>
              </a:rPr>
              <a:t>Performance Index</a:t>
            </a:r>
          </a:p>
        </p:txBody>
      </p:sp>
      <p:pic>
        <p:nvPicPr>
          <p:cNvPr id="1536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8547" y="1857364"/>
            <a:ext cx="5138737" cy="470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4" name="Table 13"/>
          <p:cNvGraphicFramePr>
            <a:graphicFrameLocks noGrp="1"/>
          </p:cNvGraphicFramePr>
          <p:nvPr/>
        </p:nvGraphicFramePr>
        <p:xfrm>
          <a:off x="2809852" y="3429001"/>
          <a:ext cx="7038264" cy="3255811"/>
        </p:xfrm>
        <a:graphic>
          <a:graphicData uri="http://schemas.openxmlformats.org/drawingml/2006/table">
            <a:tbl>
              <a:tblPr firstRow="1">
                <a:tableStyleId>{9DCAF9ED-07DC-4A11-8D7F-57B35C25682E}</a:tableStyleId>
              </a:tblPr>
              <a:tblGrid>
                <a:gridCol w="1247064">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465181">
                <a:tc>
                  <a:txBody>
                    <a:bodyPr/>
                    <a:lstStyle/>
                    <a:p>
                      <a:pPr algn="ctr" fontAlgn="b"/>
                      <a:r>
                        <a:rPr lang="en-US" sz="1600" u="none" strike="noStrike" dirty="0">
                          <a:effectLst/>
                        </a:rPr>
                        <a:t>Columns</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Description</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a:effectLst/>
                        </a:rPr>
                        <a:t>Type</a:t>
                      </a:r>
                      <a:endParaRPr lang="en-US" sz="1600" b="0" i="0" u="none" strike="noStrike">
                        <a:solidFill>
                          <a:srgbClr val="000000"/>
                        </a:solidFill>
                        <a:effectLst/>
                        <a:latin typeface="+mn-lt"/>
                      </a:endParaRPr>
                    </a:p>
                  </a:txBody>
                  <a:tcPr marL="9525" marR="9525" marT="9525" marB="0" anchor="ctr"/>
                </a:tc>
                <a:tc>
                  <a:txBody>
                    <a:bodyPr/>
                    <a:lstStyle/>
                    <a:p>
                      <a:pPr algn="ctr" fontAlgn="b"/>
                      <a:r>
                        <a:rPr lang="en-US" sz="1600" u="none" strike="noStrike" dirty="0">
                          <a:effectLst/>
                        </a:rPr>
                        <a:t>Measurement</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a:effectLst/>
                        </a:rPr>
                        <a:t>Possible values</a:t>
                      </a:r>
                      <a:endParaRPr lang="en-US" sz="16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10000"/>
                  </a:ext>
                </a:extLst>
              </a:tr>
              <a:tr h="449055">
                <a:tc>
                  <a:txBody>
                    <a:bodyPr/>
                    <a:lstStyle/>
                    <a:p>
                      <a:pPr algn="ctr" fontAlgn="b"/>
                      <a:r>
                        <a:rPr lang="en-US" sz="1600" b="0" i="0" u="none" strike="noStrike" dirty="0" err="1">
                          <a:solidFill>
                            <a:srgbClr val="000000"/>
                          </a:solidFill>
                          <a:effectLst/>
                          <a:latin typeface="+mn-lt"/>
                        </a:rPr>
                        <a:t>empid</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b="0" i="0" u="none" strike="noStrike" dirty="0">
                          <a:solidFill>
                            <a:srgbClr val="000000"/>
                          </a:solidFill>
                          <a:effectLst/>
                          <a:latin typeface="+mn-lt"/>
                        </a:rPr>
                        <a:t>Employee</a:t>
                      </a:r>
                      <a:r>
                        <a:rPr lang="en-US" sz="1600" b="0" i="0" u="none" strike="noStrike" baseline="0" dirty="0">
                          <a:solidFill>
                            <a:srgbClr val="000000"/>
                          </a:solidFill>
                          <a:effectLst/>
                          <a:latin typeface="+mn-lt"/>
                        </a:rPr>
                        <a:t> ID</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b="0" i="0" u="none" strike="noStrike" dirty="0">
                          <a:solidFill>
                            <a:srgbClr val="000000"/>
                          </a:solidFill>
                          <a:effectLst/>
                          <a:latin typeface="+mn-lt"/>
                        </a:rPr>
                        <a:t>integer</a:t>
                      </a:r>
                    </a:p>
                  </a:txBody>
                  <a:tcPr marL="9525" marR="9525" marT="9525" marB="0" anchor="ctr"/>
                </a:tc>
                <a:tc>
                  <a:txBody>
                    <a:bodyPr/>
                    <a:lstStyle/>
                    <a:p>
                      <a:pPr algn="ctr" fontAlgn="ctr"/>
                      <a:r>
                        <a:rPr lang="en-US" sz="1600" u="none" strike="noStrike" dirty="0">
                          <a:effectLst/>
                        </a:rPr>
                        <a:t>-</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10001"/>
                  </a:ext>
                </a:extLst>
              </a:tr>
              <a:tr h="449055">
                <a:tc>
                  <a:txBody>
                    <a:bodyPr/>
                    <a:lstStyle/>
                    <a:p>
                      <a:pPr algn="ctr" fontAlgn="b"/>
                      <a:r>
                        <a:rPr lang="en-US" sz="1600" b="0" i="0" u="none" strike="noStrike" dirty="0" err="1">
                          <a:solidFill>
                            <a:srgbClr val="000000"/>
                          </a:solidFill>
                          <a:effectLst/>
                          <a:latin typeface="+mn-lt"/>
                        </a:rPr>
                        <a:t>jpi</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b="0" i="0" u="none" strike="noStrike" dirty="0">
                          <a:solidFill>
                            <a:srgbClr val="000000"/>
                          </a:solidFill>
                          <a:effectLst/>
                          <a:latin typeface="+mn-lt"/>
                        </a:rPr>
                        <a:t>Job</a:t>
                      </a:r>
                      <a:r>
                        <a:rPr lang="en-US" sz="1600" b="0" i="0" u="none" strike="noStrike" baseline="0" dirty="0">
                          <a:solidFill>
                            <a:srgbClr val="000000"/>
                          </a:solidFill>
                          <a:effectLst/>
                          <a:latin typeface="+mn-lt"/>
                        </a:rPr>
                        <a:t> performance Index</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numeric</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mn-lt"/>
                      </a:endParaRPr>
                    </a:p>
                  </a:txBody>
                  <a:tcPr marL="9525" marR="9525" marT="9525" marB="0" anchor="ct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u="none" strike="noStrike" dirty="0">
                          <a:effectLst/>
                        </a:rPr>
                        <a:t>positive values</a:t>
                      </a:r>
                      <a:endParaRPr lang="en-US" sz="1600" b="0" i="0" u="none" strike="noStrike" dirty="0">
                        <a:solidFill>
                          <a:srgbClr val="000000"/>
                        </a:solidFill>
                        <a:effectLst/>
                        <a:latin typeface="+mn-lt"/>
                      </a:endParaRPr>
                    </a:p>
                    <a:p>
                      <a:pPr algn="ctr" fontAlgn="ctr"/>
                      <a:endParaRPr lang="en-US" sz="16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2"/>
                  </a:ext>
                </a:extLst>
              </a:tr>
              <a:tr h="449055">
                <a:tc>
                  <a:txBody>
                    <a:bodyPr/>
                    <a:lstStyle/>
                    <a:p>
                      <a:pPr algn="ctr" fontAlgn="b"/>
                      <a:r>
                        <a:rPr lang="en-US" sz="1600" b="0" i="0" u="none" strike="noStrike" dirty="0">
                          <a:solidFill>
                            <a:srgbClr val="000000"/>
                          </a:solidFill>
                          <a:effectLst/>
                          <a:latin typeface="+mn-lt"/>
                        </a:rPr>
                        <a:t>aptitude</a:t>
                      </a:r>
                    </a:p>
                  </a:txBody>
                  <a:tcPr marL="9525" marR="9525" marT="9525" marB="0" anchor="ctr"/>
                </a:tc>
                <a:tc>
                  <a:txBody>
                    <a:bodyPr/>
                    <a:lstStyle/>
                    <a:p>
                      <a:pPr algn="ctr" fontAlgn="b"/>
                      <a:r>
                        <a:rPr lang="en-US" sz="1600" b="0" i="0" u="none" strike="noStrike" dirty="0">
                          <a:solidFill>
                            <a:srgbClr val="000000"/>
                          </a:solidFill>
                          <a:effectLst/>
                          <a:latin typeface="+mn-lt"/>
                        </a:rPr>
                        <a:t>Aptitude</a:t>
                      </a:r>
                      <a:r>
                        <a:rPr lang="en-US" sz="1600" b="0" i="0" u="none" strike="noStrike" baseline="0" dirty="0">
                          <a:solidFill>
                            <a:srgbClr val="000000"/>
                          </a:solidFill>
                          <a:effectLst/>
                          <a:latin typeface="+mn-lt"/>
                        </a:rPr>
                        <a:t> score</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numeric</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mn-lt"/>
                      </a:endParaRPr>
                    </a:p>
                  </a:txBody>
                  <a:tcPr marL="9525" marR="9525" marT="9525" marB="0" anchor="ctr"/>
                </a:tc>
                <a:tc>
                  <a:txBody>
                    <a:bodyPr/>
                    <a:lstStyle/>
                    <a:p>
                      <a:pPr algn="ctr" fontAlgn="b"/>
                      <a:r>
                        <a:rPr lang="en-US" sz="1600" u="none" strike="noStrike" dirty="0">
                          <a:effectLst/>
                        </a:rPr>
                        <a:t>positive values</a:t>
                      </a:r>
                      <a:endParaRPr lang="en-US" sz="16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3"/>
                  </a:ext>
                </a:extLst>
              </a:tr>
              <a:tr h="449055">
                <a:tc>
                  <a:txBody>
                    <a:bodyPr/>
                    <a:lstStyle/>
                    <a:p>
                      <a:pPr algn="ctr" fontAlgn="b"/>
                      <a:r>
                        <a:rPr lang="en-US" sz="1600" b="0" i="0" u="none" strike="noStrike" dirty="0" err="1">
                          <a:solidFill>
                            <a:srgbClr val="000000"/>
                          </a:solidFill>
                          <a:effectLst/>
                          <a:latin typeface="+mn-lt"/>
                        </a:rPr>
                        <a:t>tol</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b="0" i="0" u="none" strike="noStrike" dirty="0">
                          <a:solidFill>
                            <a:srgbClr val="000000"/>
                          </a:solidFill>
                          <a:effectLst/>
                          <a:latin typeface="+mn-lt"/>
                        </a:rPr>
                        <a:t>Test</a:t>
                      </a:r>
                      <a:r>
                        <a:rPr lang="en-US" sz="1600" b="0" i="0" u="none" strike="noStrike" baseline="0" dirty="0">
                          <a:solidFill>
                            <a:srgbClr val="000000"/>
                          </a:solidFill>
                          <a:effectLst/>
                          <a:latin typeface="+mn-lt"/>
                        </a:rPr>
                        <a:t> of Language</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numeric</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mn-lt"/>
                      </a:endParaRPr>
                    </a:p>
                  </a:txBody>
                  <a:tcPr marL="9525" marR="9525" marT="9525" marB="0" anchor="ctr"/>
                </a:tc>
                <a:tc>
                  <a:txBody>
                    <a:bodyPr/>
                    <a:lstStyle/>
                    <a:p>
                      <a:pPr algn="ctr" fontAlgn="b"/>
                      <a:r>
                        <a:rPr lang="en-US" sz="1600" u="none" strike="noStrike" dirty="0">
                          <a:effectLst/>
                        </a:rPr>
                        <a:t>positive values</a:t>
                      </a:r>
                      <a:endParaRPr lang="en-US" sz="16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4"/>
                  </a:ext>
                </a:extLst>
              </a:tr>
              <a:tr h="449055">
                <a:tc>
                  <a:txBody>
                    <a:bodyPr/>
                    <a:lstStyle/>
                    <a:p>
                      <a:pPr algn="ctr" fontAlgn="b"/>
                      <a:r>
                        <a:rPr lang="en-US" sz="1600" b="0" i="0" u="none" strike="noStrike" dirty="0">
                          <a:solidFill>
                            <a:srgbClr val="000000"/>
                          </a:solidFill>
                          <a:effectLst/>
                          <a:latin typeface="+mn-lt"/>
                        </a:rPr>
                        <a:t>technical</a:t>
                      </a:r>
                    </a:p>
                  </a:txBody>
                  <a:tcPr marL="9525" marR="9525" marT="9525" marB="0" anchor="ctr"/>
                </a:tc>
                <a:tc>
                  <a:txBody>
                    <a:bodyPr/>
                    <a:lstStyle/>
                    <a:p>
                      <a:pPr algn="ctr" fontAlgn="b"/>
                      <a:r>
                        <a:rPr lang="en-US" sz="1600" u="none" strike="noStrike" dirty="0">
                          <a:effectLst/>
                        </a:rPr>
                        <a:t>Technical Knowledge</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a:effectLst/>
                        </a:rPr>
                        <a:t>numeric</a:t>
                      </a:r>
                      <a:endParaRPr lang="en-US" sz="1600" b="0" i="0" u="none" strike="noStrike">
                        <a:solidFill>
                          <a:srgbClr val="000000"/>
                        </a:solidFill>
                        <a:effectLst/>
                        <a:latin typeface="+mn-lt"/>
                      </a:endParaRPr>
                    </a:p>
                  </a:txBody>
                  <a:tcPr marL="9525" marR="9525" marT="9525" marB="0" anchor="ctr"/>
                </a:tc>
                <a:tc>
                  <a:txBody>
                    <a:bodyPr/>
                    <a:lstStyle/>
                    <a:p>
                      <a:pPr algn="ctr" fontAlgn="b"/>
                      <a:r>
                        <a:rPr lang="en-US" sz="1600" b="0" i="0" u="none" strike="noStrike" dirty="0">
                          <a:solidFill>
                            <a:srgbClr val="000000"/>
                          </a:solidFill>
                          <a:effectLst/>
                          <a:latin typeface="+mn-lt"/>
                        </a:rPr>
                        <a:t>-</a:t>
                      </a:r>
                    </a:p>
                  </a:txBody>
                  <a:tcPr marL="9525" marR="9525" marT="9525" marB="0" anchor="ctr"/>
                </a:tc>
                <a:tc>
                  <a:txBody>
                    <a:bodyPr/>
                    <a:lstStyle/>
                    <a:p>
                      <a:pPr algn="ctr" fontAlgn="b"/>
                      <a:r>
                        <a:rPr lang="en-US" sz="1600" u="none" strike="noStrike" dirty="0">
                          <a:effectLst/>
                        </a:rPr>
                        <a:t>positive values</a:t>
                      </a:r>
                      <a:endParaRPr lang="en-US" sz="16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5"/>
                  </a:ext>
                </a:extLst>
              </a:tr>
              <a:tr h="465181">
                <a:tc>
                  <a:txBody>
                    <a:bodyPr/>
                    <a:lstStyle/>
                    <a:p>
                      <a:pPr algn="ctr" fontAlgn="b"/>
                      <a:r>
                        <a:rPr lang="en-US" sz="1600" b="0" i="0" u="none" strike="noStrike" dirty="0">
                          <a:solidFill>
                            <a:srgbClr val="000000"/>
                          </a:solidFill>
                          <a:effectLst/>
                          <a:latin typeface="+mn-lt"/>
                        </a:rPr>
                        <a:t>general</a:t>
                      </a:r>
                    </a:p>
                  </a:txBody>
                  <a:tcPr marL="9525" marR="9525" marT="9525" marB="0" anchor="ctr"/>
                </a:tc>
                <a:tc>
                  <a:txBody>
                    <a:bodyPr/>
                    <a:lstStyle/>
                    <a:p>
                      <a:pPr algn="ctr" fontAlgn="b"/>
                      <a:r>
                        <a:rPr lang="en-US" sz="1600" u="none" strike="noStrike" dirty="0">
                          <a:effectLst/>
                        </a:rPr>
                        <a:t>General Information</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a:effectLst/>
                        </a:rPr>
                        <a:t>numeric</a:t>
                      </a:r>
                      <a:endParaRPr lang="en-US" sz="1600" b="0" i="0" u="none" strike="noStrike">
                        <a:solidFill>
                          <a:srgbClr val="000000"/>
                        </a:solidFill>
                        <a:effectLst/>
                        <a:latin typeface="+mn-lt"/>
                      </a:endParaRPr>
                    </a:p>
                  </a:txBody>
                  <a:tcPr marL="9525" marR="9525" marT="9525" marB="0" anchor="ctr"/>
                </a:tc>
                <a:tc>
                  <a:txBody>
                    <a:bodyPr/>
                    <a:lstStyle/>
                    <a:p>
                      <a:pPr algn="ctr" fontAlgn="b"/>
                      <a:r>
                        <a:rPr lang="en-US" sz="1600" b="0" i="0" u="none" strike="noStrike" dirty="0">
                          <a:solidFill>
                            <a:srgbClr val="000000"/>
                          </a:solidFill>
                          <a:effectLst/>
                          <a:latin typeface="+mn-lt"/>
                        </a:rPr>
                        <a:t>-</a:t>
                      </a:r>
                    </a:p>
                  </a:txBody>
                  <a:tcPr marL="9525" marR="9525" marT="9525" marB="0" anchor="ctr"/>
                </a:tc>
                <a:tc>
                  <a:txBody>
                    <a:bodyPr/>
                    <a:lstStyle/>
                    <a:p>
                      <a:pPr algn="ctr" fontAlgn="b"/>
                      <a:r>
                        <a:rPr lang="en-US" sz="1600" u="none" strike="noStrike" dirty="0">
                          <a:effectLst/>
                        </a:rPr>
                        <a:t>positive values</a:t>
                      </a:r>
                      <a:endParaRPr lang="en-US" sz="16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78544010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nvGraphicFramePr>
        <p:xfrm>
          <a:off x="2161794" y="5082128"/>
          <a:ext cx="8033374" cy="57912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5777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Consolas" pitchFamily="49" charset="0"/>
                        </a:rPr>
                        <a:t>import seaborn as </a:t>
                      </a:r>
                      <a:r>
                        <a:rPr lang="en-US" sz="1600" b="1" dirty="0" err="1">
                          <a:solidFill>
                            <a:schemeClr val="accent1"/>
                          </a:solidFill>
                          <a:latin typeface="Consolas" pitchFamily="49" charset="0"/>
                        </a:rPr>
                        <a:t>sns</a:t>
                      </a:r>
                      <a:endParaRPr lang="en-US" sz="1600" b="1" dirty="0">
                        <a:solidFill>
                          <a:schemeClr val="accent1"/>
                        </a:solidFill>
                        <a:latin typeface="Consolas"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err="1">
                          <a:solidFill>
                            <a:schemeClr val="accent1"/>
                          </a:solidFill>
                          <a:latin typeface="Consolas" pitchFamily="49" charset="0"/>
                        </a:rPr>
                        <a:t>sns.pairplot</a:t>
                      </a:r>
                      <a:r>
                        <a:rPr lang="en-US" sz="1600" b="0" dirty="0">
                          <a:solidFill>
                            <a:schemeClr val="accent1"/>
                          </a:solidFill>
                          <a:latin typeface="Consolas" pitchFamily="49" charset="0"/>
                        </a:rPr>
                        <a:t>(</a:t>
                      </a:r>
                      <a:r>
                        <a:rPr lang="en-US" sz="1600" b="0" dirty="0" err="1">
                          <a:solidFill>
                            <a:schemeClr val="accent1"/>
                          </a:solidFill>
                          <a:latin typeface="Consolas" pitchFamily="49" charset="0"/>
                        </a:rPr>
                        <a:t>perindex</a:t>
                      </a:r>
                      <a:r>
                        <a:rPr lang="en-US" sz="1600" b="0" dirty="0">
                          <a:solidFill>
                            <a:schemeClr val="accent1"/>
                          </a:solidFill>
                          <a:latin typeface="Consolas" pitchFamily="49"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2167082" y="3979438"/>
          <a:ext cx="8033374" cy="57912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382962">
                <a:tc>
                  <a:txBody>
                    <a:bodyPr/>
                    <a:lstStyle/>
                    <a:p>
                      <a:r>
                        <a:rPr lang="en-US" sz="1600" b="1" dirty="0">
                          <a:solidFill>
                            <a:schemeClr val="accent1"/>
                          </a:solidFill>
                          <a:latin typeface="Consolas" pitchFamily="49" charset="0"/>
                        </a:rPr>
                        <a:t>import pandas as pd</a:t>
                      </a:r>
                    </a:p>
                    <a:p>
                      <a:r>
                        <a:rPr lang="en-US" sz="1600" dirty="0" err="1">
                          <a:solidFill>
                            <a:schemeClr val="accent1"/>
                          </a:solidFill>
                          <a:latin typeface="Consolas" pitchFamily="49" charset="0"/>
                        </a:rPr>
                        <a:t>perindex</a:t>
                      </a:r>
                      <a:r>
                        <a:rPr lang="en-US" sz="1600" dirty="0">
                          <a:solidFill>
                            <a:schemeClr val="accent1"/>
                          </a:solidFill>
                          <a:latin typeface="Consolas" pitchFamily="49" charset="0"/>
                        </a:rPr>
                        <a:t> = </a:t>
                      </a:r>
                      <a:r>
                        <a:rPr lang="en-US" sz="1600" dirty="0" err="1">
                          <a:solidFill>
                            <a:schemeClr val="accent1"/>
                          </a:solidFill>
                          <a:latin typeface="Consolas" pitchFamily="49" charset="0"/>
                        </a:rPr>
                        <a:t>pd</a:t>
                      </a:r>
                      <a:r>
                        <a:rPr lang="en-US" sz="1600" b="1" dirty="0" err="1">
                          <a:solidFill>
                            <a:schemeClr val="accent1"/>
                          </a:solidFill>
                          <a:latin typeface="Consolas" pitchFamily="49" charset="0"/>
                        </a:rPr>
                        <a:t>.read_csv</a:t>
                      </a:r>
                      <a:r>
                        <a:rPr lang="en-US" sz="1600" dirty="0">
                          <a:solidFill>
                            <a:schemeClr val="accent1"/>
                          </a:solidFill>
                          <a:latin typeface="Consolas" pitchFamily="49" charset="0"/>
                        </a:rPr>
                        <a:t>("Performance Index.csv")</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lang="en-US" b="1" dirty="0">
                <a:latin typeface="+mj-lt"/>
              </a:rPr>
              <a:t>Graphical Representation of Data</a:t>
            </a: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grpSp>
      <p:sp>
        <p:nvSpPr>
          <p:cNvPr id="2" name="Rectangle 1"/>
          <p:cNvSpPr/>
          <p:nvPr/>
        </p:nvSpPr>
        <p:spPr>
          <a:xfrm>
            <a:off x="2161794" y="3647833"/>
            <a:ext cx="2316660" cy="338554"/>
          </a:xfrm>
          <a:prstGeom prst="rect">
            <a:avLst/>
          </a:prstGeom>
        </p:spPr>
        <p:txBody>
          <a:bodyPr wrap="none">
            <a:spAutoFit/>
          </a:bodyPr>
          <a:lstStyle/>
          <a:p>
            <a:pPr defTabSz="914400">
              <a:defRPr/>
            </a:pPr>
            <a:r>
              <a:rPr lang="en-US" sz="1600" dirty="0">
                <a:latin typeface="Consolas" pitchFamily="49" charset="0"/>
                <a:cs typeface="Arial"/>
              </a:rPr>
              <a:t>#Importing the Data</a:t>
            </a:r>
          </a:p>
        </p:txBody>
      </p:sp>
      <p:sp>
        <p:nvSpPr>
          <p:cNvPr id="22" name="Rectangle 21"/>
          <p:cNvSpPr/>
          <p:nvPr/>
        </p:nvSpPr>
        <p:spPr>
          <a:xfrm>
            <a:off x="2174084" y="4743574"/>
            <a:ext cx="4336444" cy="338554"/>
          </a:xfrm>
          <a:prstGeom prst="rect">
            <a:avLst/>
          </a:prstGeom>
        </p:spPr>
        <p:txBody>
          <a:bodyPr wrap="none">
            <a:spAutoFit/>
          </a:bodyPr>
          <a:lstStyle/>
          <a:p>
            <a:pPr defTabSz="914400">
              <a:defRPr/>
            </a:pPr>
            <a:r>
              <a:rPr lang="en-US" sz="1600" dirty="0">
                <a:latin typeface="Consolas" pitchFamily="49" charset="0"/>
                <a:cs typeface="Arial"/>
              </a:rPr>
              <a:t>#Graphical Representation of the Data</a:t>
            </a:r>
          </a:p>
        </p:txBody>
      </p:sp>
      <p:sp>
        <p:nvSpPr>
          <p:cNvPr id="3" name="Rectangle 2">
            <a:extLst>
              <a:ext uri="{FF2B5EF4-FFF2-40B4-BE49-F238E27FC236}">
                <a16:creationId xmlns:a16="http://schemas.microsoft.com/office/drawing/2014/main" id="{0283D83C-7DE8-43F4-A39D-5F4175F0E707}"/>
              </a:ext>
            </a:extLst>
          </p:cNvPr>
          <p:cNvSpPr/>
          <p:nvPr/>
        </p:nvSpPr>
        <p:spPr>
          <a:xfrm>
            <a:off x="2135560" y="1484785"/>
            <a:ext cx="7971839" cy="2062103"/>
          </a:xfrm>
          <a:prstGeom prst="rect">
            <a:avLst/>
          </a:prstGeom>
        </p:spPr>
        <p:txBody>
          <a:bodyPr wrap="square">
            <a:spAutoFit/>
          </a:bodyPr>
          <a:lstStyle/>
          <a:p>
            <a:pPr marL="285750" indent="-285750" defTabSz="914400">
              <a:buFont typeface="Arial" panose="020B0604020202020204" pitchFamily="34" charset="0"/>
              <a:buChar char="•"/>
              <a:defRPr/>
            </a:pPr>
            <a:r>
              <a:rPr lang="en-US" sz="1600" dirty="0">
                <a:solidFill>
                  <a:schemeClr val="tx1">
                    <a:lumMod val="75000"/>
                    <a:lumOff val="25000"/>
                  </a:schemeClr>
                </a:solidFill>
                <a:latin typeface="Ebrima"/>
                <a:cs typeface="Arial"/>
              </a:rPr>
              <a:t>It is always recommended to have a general look at your data and behavior of all the variables before moving to modeling. </a:t>
            </a:r>
          </a:p>
          <a:p>
            <a:pPr marL="285750" indent="-285750" defTabSz="914400">
              <a:buFont typeface="Arial" panose="020B0604020202020204" pitchFamily="34" charset="0"/>
              <a:buChar char="•"/>
              <a:defRPr/>
            </a:pPr>
            <a:endParaRPr lang="en-US" sz="1600" dirty="0">
              <a:solidFill>
                <a:schemeClr val="tx1">
                  <a:lumMod val="75000"/>
                  <a:lumOff val="25000"/>
                </a:schemeClr>
              </a:solidFill>
              <a:latin typeface="Ebrima"/>
              <a:cs typeface="Arial"/>
            </a:endParaRPr>
          </a:p>
          <a:p>
            <a:pPr marL="285750" indent="-285750" defTabSz="914400">
              <a:buFont typeface="Arial" panose="020B0604020202020204" pitchFamily="34" charset="0"/>
              <a:buChar char="•"/>
              <a:defRPr/>
            </a:pPr>
            <a:r>
              <a:rPr lang="en-US" sz="1600" dirty="0">
                <a:solidFill>
                  <a:schemeClr val="tx1">
                    <a:lumMod val="75000"/>
                    <a:lumOff val="25000"/>
                  </a:schemeClr>
                </a:solidFill>
                <a:latin typeface="Ebrima"/>
                <a:cs typeface="Arial"/>
              </a:rPr>
              <a:t>This helps you in making intuitive inferences about the data, which can be statistically validated by your final model. </a:t>
            </a:r>
          </a:p>
          <a:p>
            <a:pPr marL="285750" indent="-285750" defTabSz="914400">
              <a:buFont typeface="Arial" panose="020B0604020202020204" pitchFamily="34" charset="0"/>
              <a:buChar char="•"/>
              <a:defRPr/>
            </a:pPr>
            <a:endParaRPr lang="en-US" sz="1600" dirty="0">
              <a:solidFill>
                <a:schemeClr val="tx1">
                  <a:lumMod val="75000"/>
                  <a:lumOff val="25000"/>
                </a:schemeClr>
              </a:solidFill>
              <a:latin typeface="Ebrima"/>
              <a:cs typeface="Arial"/>
            </a:endParaRPr>
          </a:p>
          <a:p>
            <a:pPr marL="285750" indent="-285750" defTabSz="914400">
              <a:buFont typeface="Arial" panose="020B0604020202020204" pitchFamily="34" charset="0"/>
              <a:buChar char="•"/>
              <a:defRPr/>
            </a:pPr>
            <a:r>
              <a:rPr lang="en-US" sz="1600" dirty="0">
                <a:solidFill>
                  <a:schemeClr val="tx1">
                    <a:lumMod val="75000"/>
                    <a:lumOff val="25000"/>
                  </a:schemeClr>
                </a:solidFill>
                <a:latin typeface="Ebrima"/>
                <a:cs typeface="Arial"/>
              </a:rPr>
              <a:t>The simplest way of doing this is creating a scatter plot matrix, which will give bivariate relationships between variables.</a:t>
            </a:r>
            <a:endParaRPr lang="en-IN" sz="1600" dirty="0">
              <a:solidFill>
                <a:schemeClr val="tx1">
                  <a:lumMod val="75000"/>
                  <a:lumOff val="25000"/>
                </a:schemeClr>
              </a:solidFill>
              <a:latin typeface="Ebrima"/>
              <a:cs typeface="Arial"/>
            </a:endParaRPr>
          </a:p>
        </p:txBody>
      </p:sp>
    </p:spTree>
    <p:extLst>
      <p:ext uri="{BB962C8B-B14F-4D97-AF65-F5344CB8AC3E}">
        <p14:creationId xmlns:p14="http://schemas.microsoft.com/office/powerpoint/2010/main" val="2317676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583184"/>
          </a:xfrm>
        </p:spPr>
        <p:txBody>
          <a:bodyPr/>
          <a:lstStyle/>
          <a:p>
            <a:r>
              <a:rPr lang="en-US" b="1" dirty="0">
                <a:latin typeface="+mj-lt"/>
              </a:rPr>
              <a:t>Scatter Plot Matrix</a:t>
            </a:r>
          </a:p>
        </p:txBody>
      </p:sp>
      <p:sp>
        <p:nvSpPr>
          <p:cNvPr id="8" name="Frame 7"/>
          <p:cNvSpPr/>
          <p:nvPr/>
        </p:nvSpPr>
        <p:spPr>
          <a:xfrm>
            <a:off x="1524000" y="0"/>
            <a:ext cx="9144000" cy="6858000"/>
          </a:xfrm>
          <a:prstGeom prst="frame">
            <a:avLst>
              <a:gd name="adj1" fmla="val 11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sz="1800" dirty="0">
              <a:solidFill>
                <a:prstClr val="black"/>
              </a:solidFill>
              <a:latin typeface="Ebrima"/>
              <a:cs typeface="Arial"/>
            </a:endParaRPr>
          </a:p>
        </p:txBody>
      </p:sp>
      <p:grpSp>
        <p:nvGrpSpPr>
          <p:cNvPr id="11" name="Group 10"/>
          <p:cNvGrpSpPr/>
          <p:nvPr/>
        </p:nvGrpSpPr>
        <p:grpSpPr>
          <a:xfrm>
            <a:off x="1809720" y="1071547"/>
            <a:ext cx="8542310" cy="1000132"/>
            <a:chOff x="1258247" y="4440945"/>
            <a:chExt cx="8399434" cy="952038"/>
          </a:xfrm>
        </p:grpSpPr>
        <p:sp>
          <p:nvSpPr>
            <p:cNvPr id="12" name="Rectangle 11"/>
            <p:cNvSpPr/>
            <p:nvPr/>
          </p:nvSpPr>
          <p:spPr>
            <a:xfrm>
              <a:off x="1531783" y="4591550"/>
              <a:ext cx="8125898" cy="671344"/>
            </a:xfrm>
            <a:prstGeom prst="rect">
              <a:avLst/>
            </a:prstGeom>
            <a:solidFill>
              <a:schemeClr val="bg1">
                <a:lumMod val="95000"/>
                <a:alpha val="80000"/>
              </a:schemeClr>
            </a:solidFill>
            <a:ln>
              <a:noFill/>
            </a:ln>
          </p:spPr>
          <p:style>
            <a:lnRef idx="2">
              <a:schemeClr val="accent1"/>
            </a:lnRef>
            <a:fillRef idx="1">
              <a:schemeClr val="lt1"/>
            </a:fillRef>
            <a:effectRef idx="0">
              <a:schemeClr val="accent1"/>
            </a:effectRef>
            <a:fontRef idx="minor">
              <a:schemeClr val="dk1"/>
            </a:fontRef>
          </p:style>
          <p:txBody>
            <a:bodyPr wrap="square" anchor="ctr">
              <a:spAutoFit/>
            </a:bodyPr>
            <a:lstStyle/>
            <a:p>
              <a:pPr marL="285750" indent="-285750">
                <a:lnSpc>
                  <a:spcPct val="150000"/>
                </a:lnSpc>
                <a:defRPr/>
              </a:pPr>
              <a:r>
                <a:rPr lang="en-US" sz="1400" b="1" dirty="0">
                  <a:solidFill>
                    <a:prstClr val="black">
                      <a:lumMod val="75000"/>
                      <a:lumOff val="25000"/>
                    </a:prstClr>
                  </a:solidFill>
                  <a:latin typeface="Consolas" pitchFamily="49" charset="0"/>
                  <a:cs typeface="Calibri" pitchFamily="34" charset="0"/>
                </a:rPr>
                <a:t>   </a:t>
              </a:r>
              <a:r>
                <a:rPr lang="en-US" sz="1400" b="1" dirty="0" err="1">
                  <a:solidFill>
                    <a:srgbClr val="3891A7"/>
                  </a:solidFill>
                  <a:latin typeface="Consolas" pitchFamily="49" charset="0"/>
                  <a:cs typeface="Calibri" pitchFamily="34" charset="0"/>
                </a:rPr>
                <a:t>pairplot</a:t>
              </a:r>
              <a:r>
                <a:rPr lang="en-US" sz="1400" b="1" dirty="0">
                  <a:solidFill>
                    <a:srgbClr val="3891A7"/>
                  </a:solidFill>
                  <a:latin typeface="Consolas" pitchFamily="49" charset="0"/>
                  <a:cs typeface="Calibri" pitchFamily="34" charset="0"/>
                </a:rPr>
                <a:t>()</a:t>
              </a:r>
              <a:r>
                <a:rPr lang="en-US" sz="1400" dirty="0">
                  <a:solidFill>
                    <a:prstClr val="black">
                      <a:lumMod val="75000"/>
                      <a:lumOff val="25000"/>
                    </a:prstClr>
                  </a:solidFill>
                  <a:latin typeface="Ebrima"/>
                  <a:cs typeface="Arial"/>
                </a:rPr>
                <a:t> function in library </a:t>
              </a:r>
              <a:r>
                <a:rPr lang="en-US" sz="1400" b="1" dirty="0">
                  <a:solidFill>
                    <a:prstClr val="black">
                      <a:lumMod val="75000"/>
                      <a:lumOff val="25000"/>
                    </a:prstClr>
                  </a:solidFill>
                  <a:latin typeface="Consolas" pitchFamily="49" charset="0"/>
                </a:rPr>
                <a:t>seaborn</a:t>
              </a:r>
              <a:r>
                <a:rPr lang="en-US" sz="1400" dirty="0">
                  <a:solidFill>
                    <a:prstClr val="black">
                      <a:lumMod val="75000"/>
                      <a:lumOff val="25000"/>
                    </a:prstClr>
                  </a:solidFill>
                  <a:latin typeface="Ebrima"/>
                  <a:cs typeface="Arial"/>
                </a:rPr>
                <a:t> gives  scatter plot matrix and distribution of all variables using histogram.</a:t>
              </a:r>
              <a:endParaRPr lang="en-US" sz="1400" dirty="0">
                <a:solidFill>
                  <a:prstClr val="black"/>
                </a:solidFill>
                <a:latin typeface="Ebrima"/>
                <a:cs typeface="Consolas" pitchFamily="49" charset="0"/>
              </a:endParaRPr>
            </a:p>
          </p:txBody>
        </p:sp>
        <p:sp>
          <p:nvSpPr>
            <p:cNvPr id="14" name="Rectangle 13"/>
            <p:cNvSpPr/>
            <p:nvPr/>
          </p:nvSpPr>
          <p:spPr>
            <a:xfrm>
              <a:off x="1258247" y="4440945"/>
              <a:ext cx="210729" cy="95203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sz="1800">
                <a:solidFill>
                  <a:prstClr val="white"/>
                </a:solidFill>
                <a:latin typeface="Ebrima"/>
                <a:cs typeface="Arial"/>
              </a:endParaRPr>
            </a:p>
          </p:txBody>
        </p:sp>
      </p:grpSp>
      <p:grpSp>
        <p:nvGrpSpPr>
          <p:cNvPr id="13" name="Group 12">
            <a:extLst>
              <a:ext uri="{FF2B5EF4-FFF2-40B4-BE49-F238E27FC236}">
                <a16:creationId xmlns:a16="http://schemas.microsoft.com/office/drawing/2014/main" id="{8DC53F6A-465D-4C93-8CF2-FEE89CBD7189}"/>
              </a:ext>
            </a:extLst>
          </p:cNvPr>
          <p:cNvGrpSpPr/>
          <p:nvPr/>
        </p:nvGrpSpPr>
        <p:grpSpPr>
          <a:xfrm>
            <a:off x="3515226" y="980729"/>
            <a:ext cx="5161551" cy="52403"/>
            <a:chOff x="1991225" y="1155160"/>
            <a:chExt cx="5161551" cy="52403"/>
          </a:xfrm>
        </p:grpSpPr>
        <p:sp>
          <p:nvSpPr>
            <p:cNvPr id="15" name="Rectangle 14">
              <a:extLst>
                <a:ext uri="{FF2B5EF4-FFF2-40B4-BE49-F238E27FC236}">
                  <a16:creationId xmlns:a16="http://schemas.microsoft.com/office/drawing/2014/main" id="{C3C19905-D066-49BD-9412-451121A9CC87}"/>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20" name="Rectangle 19">
              <a:extLst>
                <a:ext uri="{FF2B5EF4-FFF2-40B4-BE49-F238E27FC236}">
                  <a16:creationId xmlns:a16="http://schemas.microsoft.com/office/drawing/2014/main" id="{69450340-8624-47EB-B07F-0C2DD32EA043}"/>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21" name="Rectangle 20">
              <a:extLst>
                <a:ext uri="{FF2B5EF4-FFF2-40B4-BE49-F238E27FC236}">
                  <a16:creationId xmlns:a16="http://schemas.microsoft.com/office/drawing/2014/main" id="{15E3BA15-48D8-48FC-91D9-4DF98E6945CE}"/>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grpSp>
      <p:pic>
        <p:nvPicPr>
          <p:cNvPr id="7" name="Picture 6">
            <a:extLst>
              <a:ext uri="{FF2B5EF4-FFF2-40B4-BE49-F238E27FC236}">
                <a16:creationId xmlns:a16="http://schemas.microsoft.com/office/drawing/2014/main" id="{B5498FF0-8452-4FFA-886B-9DB7A05E624A}"/>
              </a:ext>
            </a:extLst>
          </p:cNvPr>
          <p:cNvPicPr>
            <a:picLocks noChangeAspect="1"/>
          </p:cNvPicPr>
          <p:nvPr/>
        </p:nvPicPr>
        <p:blipFill>
          <a:blip r:embed="rId7"/>
          <a:stretch>
            <a:fillRect/>
          </a:stretch>
        </p:blipFill>
        <p:spPr>
          <a:xfrm>
            <a:off x="2222802" y="2204864"/>
            <a:ext cx="7689623" cy="4356566"/>
          </a:xfrm>
          <a:prstGeom prst="rect">
            <a:avLst/>
          </a:prstGeom>
          <a:ln>
            <a:solidFill>
              <a:schemeClr val="accent1"/>
            </a:solidFill>
          </a:ln>
        </p:spPr>
      </p:pic>
    </p:spTree>
    <p:extLst>
      <p:ext uri="{BB962C8B-B14F-4D97-AF65-F5344CB8AC3E}">
        <p14:creationId xmlns:p14="http://schemas.microsoft.com/office/powerpoint/2010/main" val="2856174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b="1" dirty="0">
                <a:latin typeface="+mj-lt"/>
              </a:rPr>
              <a:t>Model for the Case Study</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3"/>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4"/>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5"/>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pSp>
        <p:nvGrpSpPr>
          <p:cNvPr id="39" name="Group 38"/>
          <p:cNvGrpSpPr/>
          <p:nvPr/>
        </p:nvGrpSpPr>
        <p:grpSpPr>
          <a:xfrm>
            <a:off x="2002028" y="1952044"/>
            <a:ext cx="8187882" cy="3610557"/>
            <a:chOff x="478028" y="1952043"/>
            <a:chExt cx="8187882" cy="3610557"/>
          </a:xfrm>
        </p:grpSpPr>
        <p:sp>
          <p:nvSpPr>
            <p:cNvPr id="6" name="Rectangle 5"/>
            <p:cNvSpPr/>
            <p:nvPr>
              <p:custDataLst>
                <p:tags r:id="rId2"/>
              </p:custDataLst>
            </p:nvPr>
          </p:nvSpPr>
          <p:spPr>
            <a:xfrm>
              <a:off x="478091" y="3177577"/>
              <a:ext cx="8187818" cy="68700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2200" b="1" dirty="0">
                  <a:solidFill>
                    <a:schemeClr val="tx1">
                      <a:lumMod val="65000"/>
                      <a:lumOff val="35000"/>
                    </a:schemeClr>
                  </a:solidFill>
                  <a:latin typeface="Cambria Math" pitchFamily="18" charset="0"/>
                  <a:ea typeface="Cambria Math" pitchFamily="18" charset="0"/>
                </a:rPr>
                <a:t>jpi = </a:t>
              </a:r>
              <a:r>
                <a:rPr lang="en-US" sz="2200" b="1" dirty="0">
                  <a:solidFill>
                    <a:schemeClr val="accent4"/>
                  </a:solidFill>
                  <a:latin typeface="Cambria Math" pitchFamily="18" charset="0"/>
                  <a:ea typeface="Cambria Math" pitchFamily="18" charset="0"/>
                </a:rPr>
                <a:t>b</a:t>
              </a:r>
              <a:r>
                <a:rPr lang="en-US" sz="2200" b="1" baseline="-20000" dirty="0">
                  <a:solidFill>
                    <a:schemeClr val="accent4"/>
                  </a:solidFill>
                  <a:latin typeface="Cambria Math" pitchFamily="18" charset="0"/>
                  <a:ea typeface="Cambria Math" pitchFamily="18" charset="0"/>
                </a:rPr>
                <a:t>0</a:t>
              </a:r>
              <a:r>
                <a:rPr lang="en-US" sz="2200" b="1" dirty="0">
                  <a:solidFill>
                    <a:schemeClr val="tx1">
                      <a:lumMod val="65000"/>
                      <a:lumOff val="35000"/>
                    </a:schemeClr>
                  </a:solidFill>
                  <a:latin typeface="Cambria Math" pitchFamily="18" charset="0"/>
                  <a:ea typeface="Cambria Math" pitchFamily="18" charset="0"/>
                </a:rPr>
                <a:t> + </a:t>
              </a:r>
              <a:r>
                <a:rPr lang="en-US" sz="2200" b="1" dirty="0">
                  <a:solidFill>
                    <a:schemeClr val="accent5">
                      <a:lumMod val="60000"/>
                      <a:lumOff val="40000"/>
                    </a:schemeClr>
                  </a:solidFill>
                  <a:latin typeface="Cambria Math" pitchFamily="18" charset="0"/>
                  <a:ea typeface="Cambria Math" pitchFamily="18" charset="0"/>
                </a:rPr>
                <a:t>b</a:t>
              </a:r>
              <a:r>
                <a:rPr lang="en-US" sz="2200" b="1" baseline="-20000" dirty="0">
                  <a:solidFill>
                    <a:schemeClr val="accent5">
                      <a:lumMod val="60000"/>
                      <a:lumOff val="40000"/>
                    </a:schemeClr>
                  </a:solidFill>
                  <a:latin typeface="Cambria Math" pitchFamily="18" charset="0"/>
                  <a:ea typeface="Cambria Math" pitchFamily="18" charset="0"/>
                </a:rPr>
                <a:t>1</a:t>
              </a:r>
              <a:r>
                <a:rPr lang="en-US" sz="2200" b="1" dirty="0">
                  <a:solidFill>
                    <a:schemeClr val="tx1">
                      <a:lumMod val="65000"/>
                      <a:lumOff val="35000"/>
                    </a:schemeClr>
                  </a:solidFill>
                  <a:latin typeface="Cambria Math" pitchFamily="18" charset="0"/>
                  <a:ea typeface="Cambria Math" pitchFamily="18" charset="0"/>
                </a:rPr>
                <a:t>(aptitude) + </a:t>
              </a:r>
              <a:r>
                <a:rPr lang="en-US" sz="2200" b="1" dirty="0">
                  <a:solidFill>
                    <a:schemeClr val="accent5">
                      <a:lumMod val="60000"/>
                      <a:lumOff val="40000"/>
                    </a:schemeClr>
                  </a:solidFill>
                  <a:latin typeface="Cambria Math" pitchFamily="18" charset="0"/>
                  <a:ea typeface="Cambria Math" pitchFamily="18" charset="0"/>
                </a:rPr>
                <a:t>b</a:t>
              </a:r>
              <a:r>
                <a:rPr lang="en-US" sz="2200" b="1" baseline="-20000" dirty="0">
                  <a:solidFill>
                    <a:schemeClr val="accent5">
                      <a:lumMod val="60000"/>
                      <a:lumOff val="40000"/>
                    </a:schemeClr>
                  </a:solidFill>
                  <a:latin typeface="Cambria Math" pitchFamily="18" charset="0"/>
                  <a:ea typeface="Cambria Math" pitchFamily="18" charset="0"/>
                </a:rPr>
                <a:t>2</a:t>
              </a:r>
              <a:r>
                <a:rPr lang="en-US" sz="2200" b="1" dirty="0">
                  <a:solidFill>
                    <a:schemeClr val="tx1">
                      <a:lumMod val="65000"/>
                      <a:lumOff val="35000"/>
                    </a:schemeClr>
                  </a:solidFill>
                  <a:latin typeface="Cambria Math" pitchFamily="18" charset="0"/>
                  <a:ea typeface="Cambria Math" pitchFamily="18" charset="0"/>
                </a:rPr>
                <a:t>(tol) + </a:t>
              </a:r>
              <a:r>
                <a:rPr lang="en-US" sz="2200" b="1" dirty="0">
                  <a:solidFill>
                    <a:schemeClr val="accent5">
                      <a:lumMod val="60000"/>
                      <a:lumOff val="40000"/>
                    </a:schemeClr>
                  </a:solidFill>
                  <a:latin typeface="Cambria Math" pitchFamily="18" charset="0"/>
                  <a:ea typeface="Cambria Math" pitchFamily="18" charset="0"/>
                </a:rPr>
                <a:t>b</a:t>
              </a:r>
              <a:r>
                <a:rPr lang="en-US" sz="2200" b="1" baseline="-20000" dirty="0">
                  <a:solidFill>
                    <a:schemeClr val="accent5">
                      <a:lumMod val="60000"/>
                      <a:lumOff val="40000"/>
                    </a:schemeClr>
                  </a:solidFill>
                  <a:latin typeface="Cambria Math" pitchFamily="18" charset="0"/>
                  <a:ea typeface="Cambria Math" pitchFamily="18" charset="0"/>
                </a:rPr>
                <a:t>3</a:t>
              </a:r>
              <a:r>
                <a:rPr lang="en-US" sz="2200" b="1" dirty="0">
                  <a:solidFill>
                    <a:schemeClr val="tx1">
                      <a:lumMod val="65000"/>
                      <a:lumOff val="35000"/>
                    </a:schemeClr>
                  </a:solidFill>
                  <a:latin typeface="Cambria Math" pitchFamily="18" charset="0"/>
                  <a:ea typeface="Cambria Math" pitchFamily="18" charset="0"/>
                </a:rPr>
                <a:t>(technical) + </a:t>
              </a:r>
              <a:r>
                <a:rPr lang="en-US" sz="2200" b="1" dirty="0">
                  <a:solidFill>
                    <a:schemeClr val="accent5">
                      <a:lumMod val="60000"/>
                      <a:lumOff val="40000"/>
                    </a:schemeClr>
                  </a:solidFill>
                  <a:latin typeface="Cambria Math" pitchFamily="18" charset="0"/>
                  <a:ea typeface="Cambria Math" pitchFamily="18" charset="0"/>
                </a:rPr>
                <a:t>b</a:t>
              </a:r>
              <a:r>
                <a:rPr lang="en-US" sz="2200" b="1" baseline="-20000" dirty="0">
                  <a:solidFill>
                    <a:schemeClr val="accent5">
                      <a:lumMod val="60000"/>
                      <a:lumOff val="40000"/>
                    </a:schemeClr>
                  </a:solidFill>
                  <a:latin typeface="Cambria Math" pitchFamily="18" charset="0"/>
                  <a:ea typeface="Cambria Math" pitchFamily="18" charset="0"/>
                </a:rPr>
                <a:t>4</a:t>
              </a:r>
              <a:r>
                <a:rPr lang="en-US" sz="2200" b="1" dirty="0">
                  <a:solidFill>
                    <a:schemeClr val="tx1">
                      <a:lumMod val="65000"/>
                      <a:lumOff val="35000"/>
                    </a:schemeClr>
                  </a:solidFill>
                  <a:latin typeface="Cambria Math" pitchFamily="18" charset="0"/>
                  <a:ea typeface="Cambria Math" pitchFamily="18" charset="0"/>
                </a:rPr>
                <a:t>(general) + </a:t>
              </a:r>
              <a:r>
                <a:rPr lang="de-DE" sz="2000" b="1" spc="300" dirty="0">
                  <a:solidFill>
                    <a:schemeClr val="accent1"/>
                  </a:solidFill>
                  <a:latin typeface="Cambria Math" pitchFamily="18" charset="0"/>
                  <a:ea typeface="Cambria Math" pitchFamily="18" charset="0"/>
                </a:rPr>
                <a:t>e</a:t>
              </a:r>
              <a:endParaRPr lang="en-US" sz="2200" b="1" dirty="0">
                <a:solidFill>
                  <a:schemeClr val="accent1"/>
                </a:solidFill>
                <a:latin typeface="Cambria Math" pitchFamily="18" charset="0"/>
                <a:ea typeface="Cambria Math" pitchFamily="18" charset="0"/>
              </a:endParaRPr>
            </a:p>
          </p:txBody>
        </p:sp>
        <p:cxnSp>
          <p:nvCxnSpPr>
            <p:cNvPr id="11" name="Straight Arrow Connector 10"/>
            <p:cNvCxnSpPr/>
            <p:nvPr/>
          </p:nvCxnSpPr>
          <p:spPr>
            <a:xfrm rot="16200000" flipH="1">
              <a:off x="306381" y="2744780"/>
              <a:ext cx="911240" cy="0"/>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488730" y="1968668"/>
              <a:ext cx="1949670" cy="320492"/>
            </a:xfrm>
            <a:prstGeom prst="round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Dependent Variable</a:t>
              </a:r>
            </a:p>
          </p:txBody>
        </p:sp>
        <p:cxnSp>
          <p:nvCxnSpPr>
            <p:cNvPr id="14" name="Straight Arrow Connector 13"/>
            <p:cNvCxnSpPr/>
            <p:nvPr/>
          </p:nvCxnSpPr>
          <p:spPr>
            <a:xfrm rot="16200000" flipH="1">
              <a:off x="2417511" y="2856915"/>
              <a:ext cx="684628" cy="0"/>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4102356" y="1952043"/>
              <a:ext cx="2144637" cy="320492"/>
            </a:xfrm>
            <a:prstGeom prst="round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Independent Variables</a:t>
              </a:r>
            </a:p>
          </p:txBody>
        </p:sp>
        <p:cxnSp>
          <p:nvCxnSpPr>
            <p:cNvPr id="20" name="Straight Arrow Connector 19"/>
            <p:cNvCxnSpPr/>
            <p:nvPr/>
          </p:nvCxnSpPr>
          <p:spPr>
            <a:xfrm rot="16200000" flipH="1">
              <a:off x="3848685" y="2856915"/>
              <a:ext cx="684628" cy="0"/>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5296486" y="2858085"/>
              <a:ext cx="684628" cy="0"/>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7108661" y="2856915"/>
              <a:ext cx="684628" cy="0"/>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2776450" y="2504900"/>
              <a:ext cx="4660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a:off x="5053277" y="2399642"/>
              <a:ext cx="2427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1447800" y="3811172"/>
              <a:ext cx="0" cy="1430936"/>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ounded Rectangle 24"/>
            <p:cNvSpPr/>
            <p:nvPr/>
          </p:nvSpPr>
          <p:spPr>
            <a:xfrm>
              <a:off x="478028" y="5242108"/>
              <a:ext cx="1949670" cy="320492"/>
            </a:xfrm>
            <a:prstGeom prst="round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Intercept / Constant</a:t>
              </a:r>
            </a:p>
          </p:txBody>
        </p:sp>
        <p:sp>
          <p:nvSpPr>
            <p:cNvPr id="26" name="Rounded Rectangle 25"/>
            <p:cNvSpPr/>
            <p:nvPr/>
          </p:nvSpPr>
          <p:spPr>
            <a:xfrm>
              <a:off x="4102356" y="4781628"/>
              <a:ext cx="2144637" cy="320492"/>
            </a:xfrm>
            <a:prstGeom prst="round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Parameter Estimates</a:t>
              </a:r>
            </a:p>
          </p:txBody>
        </p:sp>
        <p:cxnSp>
          <p:nvCxnSpPr>
            <p:cNvPr id="27" name="Straight Connector 26"/>
            <p:cNvCxnSpPr/>
            <p:nvPr/>
          </p:nvCxnSpPr>
          <p:spPr>
            <a:xfrm>
              <a:off x="2064490" y="4553432"/>
              <a:ext cx="47365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a:off x="5053277" y="4679202"/>
              <a:ext cx="24279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flipH="1">
              <a:off x="1715086" y="4203361"/>
              <a:ext cx="684628" cy="0"/>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flipH="1">
              <a:off x="3467686" y="4195264"/>
              <a:ext cx="684628" cy="0"/>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rot="5400000" flipH="1">
              <a:off x="4610686" y="4211889"/>
              <a:ext cx="684628" cy="0"/>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5400000" flipH="1">
              <a:off x="6456111" y="4195264"/>
              <a:ext cx="684628" cy="0"/>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8371873" y="3811172"/>
              <a:ext cx="0" cy="1430936"/>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ounded Rectangle 40"/>
            <p:cNvSpPr/>
            <p:nvPr/>
          </p:nvSpPr>
          <p:spPr>
            <a:xfrm>
              <a:off x="7490724" y="5242108"/>
              <a:ext cx="1175186" cy="320492"/>
            </a:xfrm>
            <a:prstGeom prst="round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Error Term</a:t>
              </a:r>
            </a:p>
          </p:txBody>
        </p:sp>
      </p:grpSp>
    </p:spTree>
    <p:extLst>
      <p:ext uri="{BB962C8B-B14F-4D97-AF65-F5344CB8AC3E}">
        <p14:creationId xmlns:p14="http://schemas.microsoft.com/office/powerpoint/2010/main" val="175793660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9516581-B0CA-4C08-9C7B-8DC0975647B6}"/>
              </a:ext>
            </a:extLst>
          </p:cNvPr>
          <p:cNvPicPr>
            <a:picLocks noChangeAspect="1"/>
          </p:cNvPicPr>
          <p:nvPr/>
        </p:nvPicPr>
        <p:blipFill>
          <a:blip r:embed="rId7"/>
          <a:stretch>
            <a:fillRect/>
          </a:stretch>
        </p:blipFill>
        <p:spPr>
          <a:xfrm>
            <a:off x="2170307" y="4381634"/>
            <a:ext cx="2749971" cy="1639654"/>
          </a:xfrm>
          <a:prstGeom prst="rect">
            <a:avLst/>
          </a:prstGeom>
          <a:ln>
            <a:solidFill>
              <a:schemeClr val="accent1"/>
            </a:solidFill>
          </a:ln>
        </p:spPr>
      </p:pic>
      <p:graphicFrame>
        <p:nvGraphicFramePr>
          <p:cNvPr id="14" name="Table 13"/>
          <p:cNvGraphicFramePr>
            <a:graphicFrameLocks noGrp="1"/>
          </p:cNvGraphicFramePr>
          <p:nvPr/>
        </p:nvGraphicFramePr>
        <p:xfrm>
          <a:off x="2095472" y="1714488"/>
          <a:ext cx="8033374" cy="155448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1085193">
                <a:tc>
                  <a:txBody>
                    <a:bodyPr/>
                    <a:lstStyle/>
                    <a:p>
                      <a:r>
                        <a:rPr lang="en-US" sz="1600" b="1" dirty="0">
                          <a:solidFill>
                            <a:schemeClr val="accent1"/>
                          </a:solidFill>
                          <a:latin typeface="Consolas" pitchFamily="49" charset="0"/>
                        </a:rPr>
                        <a:t>import </a:t>
                      </a:r>
                      <a:r>
                        <a:rPr lang="en-US" sz="1600" b="1" dirty="0" err="1">
                          <a:solidFill>
                            <a:schemeClr val="accent1"/>
                          </a:solidFill>
                          <a:latin typeface="Consolas" pitchFamily="49" charset="0"/>
                        </a:rPr>
                        <a:t>statsmodels.formula.api</a:t>
                      </a:r>
                      <a:r>
                        <a:rPr lang="en-US" sz="1600" b="1" dirty="0">
                          <a:solidFill>
                            <a:schemeClr val="accent1"/>
                          </a:solidFill>
                          <a:latin typeface="Consolas" pitchFamily="49" charset="0"/>
                        </a:rPr>
                        <a:t> as </a:t>
                      </a:r>
                      <a:r>
                        <a:rPr lang="en-US" sz="1600" b="1" dirty="0" err="1">
                          <a:solidFill>
                            <a:schemeClr val="accent1"/>
                          </a:solidFill>
                          <a:latin typeface="Consolas" pitchFamily="49" charset="0"/>
                        </a:rPr>
                        <a:t>smf</a:t>
                      </a:r>
                      <a:endParaRPr lang="en-US" sz="1600" b="1" dirty="0">
                        <a:solidFill>
                          <a:schemeClr val="accent1"/>
                        </a:solidFill>
                        <a:latin typeface="Consolas" pitchFamily="49" charset="0"/>
                      </a:endParaRPr>
                    </a:p>
                    <a:p>
                      <a:endParaRPr lang="en-US" sz="1600" dirty="0">
                        <a:solidFill>
                          <a:schemeClr val="accent1"/>
                        </a:solidFill>
                        <a:latin typeface="Consolas" pitchFamily="49" charset="0"/>
                      </a:endParaRPr>
                    </a:p>
                    <a:p>
                      <a:r>
                        <a:rPr lang="en-US" sz="1600" dirty="0" err="1">
                          <a:solidFill>
                            <a:schemeClr val="accent1"/>
                          </a:solidFill>
                          <a:latin typeface="Consolas" pitchFamily="49" charset="0"/>
                        </a:rPr>
                        <a:t>jpimodel</a:t>
                      </a:r>
                      <a:r>
                        <a:rPr lang="en-US" sz="1600" dirty="0">
                          <a:solidFill>
                            <a:schemeClr val="accent1"/>
                          </a:solidFill>
                          <a:latin typeface="Consolas" pitchFamily="49" charset="0"/>
                        </a:rPr>
                        <a:t>=</a:t>
                      </a:r>
                      <a:r>
                        <a:rPr lang="en-US" sz="1600" b="1" dirty="0" err="1">
                          <a:solidFill>
                            <a:schemeClr val="accent1"/>
                          </a:solidFill>
                          <a:latin typeface="Consolas" pitchFamily="49" charset="0"/>
                        </a:rPr>
                        <a:t>smf.ols</a:t>
                      </a:r>
                      <a:r>
                        <a:rPr lang="en-US" sz="1600" dirty="0">
                          <a:solidFill>
                            <a:schemeClr val="accent1"/>
                          </a:solidFill>
                          <a:latin typeface="Consolas" pitchFamily="49" charset="0"/>
                        </a:rPr>
                        <a:t>('</a:t>
                      </a:r>
                      <a:r>
                        <a:rPr lang="en-US" sz="1600" dirty="0" err="1">
                          <a:solidFill>
                            <a:schemeClr val="accent1"/>
                          </a:solidFill>
                          <a:latin typeface="Consolas" pitchFamily="49" charset="0"/>
                        </a:rPr>
                        <a:t>jpi</a:t>
                      </a:r>
                      <a:r>
                        <a:rPr lang="en-US" sz="1600" dirty="0">
                          <a:solidFill>
                            <a:schemeClr val="accent1"/>
                          </a:solidFill>
                          <a:latin typeface="Consolas" pitchFamily="49" charset="0"/>
                        </a:rPr>
                        <a:t> ~ </a:t>
                      </a:r>
                      <a:r>
                        <a:rPr lang="en-US" sz="1600" dirty="0" err="1">
                          <a:solidFill>
                            <a:schemeClr val="accent1"/>
                          </a:solidFill>
                          <a:latin typeface="Consolas" pitchFamily="49" charset="0"/>
                        </a:rPr>
                        <a:t>tol</a:t>
                      </a:r>
                      <a:r>
                        <a:rPr lang="en-US" sz="1600" dirty="0">
                          <a:solidFill>
                            <a:schemeClr val="accent1"/>
                          </a:solidFill>
                          <a:latin typeface="Consolas" pitchFamily="49" charset="0"/>
                        </a:rPr>
                        <a:t> + aptitude + technical +general', </a:t>
                      </a:r>
                      <a:r>
                        <a:rPr lang="en-US" sz="1600" b="1" dirty="0">
                          <a:solidFill>
                            <a:schemeClr val="accent1"/>
                          </a:solidFill>
                          <a:latin typeface="Consolas" pitchFamily="49" charset="0"/>
                        </a:rPr>
                        <a:t>data</a:t>
                      </a:r>
                      <a:r>
                        <a:rPr lang="en-US" sz="1600" dirty="0">
                          <a:solidFill>
                            <a:schemeClr val="accent1"/>
                          </a:solidFill>
                          <a:latin typeface="Consolas" pitchFamily="49" charset="0"/>
                        </a:rPr>
                        <a:t>=</a:t>
                      </a:r>
                      <a:r>
                        <a:rPr lang="en-US" sz="1600" dirty="0" err="1">
                          <a:solidFill>
                            <a:schemeClr val="accent1"/>
                          </a:solidFill>
                          <a:latin typeface="Consolas" pitchFamily="49" charset="0"/>
                        </a:rPr>
                        <a:t>perindex</a:t>
                      </a:r>
                      <a:r>
                        <a:rPr lang="en-US" sz="1600" dirty="0">
                          <a:solidFill>
                            <a:schemeClr val="accent1"/>
                          </a:solidFill>
                          <a:latin typeface="Consolas" pitchFamily="49" charset="0"/>
                        </a:rPr>
                        <a:t>)</a:t>
                      </a:r>
                      <a:r>
                        <a:rPr lang="en-US" sz="1600" b="1" dirty="0">
                          <a:solidFill>
                            <a:schemeClr val="accent1"/>
                          </a:solidFill>
                          <a:latin typeface="Consolas" pitchFamily="49" charset="0"/>
                        </a:rPr>
                        <a:t>.fit()</a:t>
                      </a:r>
                    </a:p>
                    <a:p>
                      <a:endParaRPr lang="en-US" sz="1600" b="0" dirty="0">
                        <a:solidFill>
                          <a:schemeClr val="accent1"/>
                        </a:solidFill>
                        <a:latin typeface="Consolas" pitchFamily="49" charset="0"/>
                      </a:endParaRPr>
                    </a:p>
                    <a:p>
                      <a:r>
                        <a:rPr lang="en-US" sz="1600" b="0" dirty="0" err="1">
                          <a:solidFill>
                            <a:schemeClr val="accent1"/>
                          </a:solidFill>
                          <a:latin typeface="Consolas" pitchFamily="49" charset="0"/>
                        </a:rPr>
                        <a:t>jpimodel</a:t>
                      </a:r>
                      <a:r>
                        <a:rPr lang="en-US" sz="1600" b="1" dirty="0" err="1">
                          <a:solidFill>
                            <a:schemeClr val="accent1"/>
                          </a:solidFill>
                          <a:latin typeface="Consolas" pitchFamily="49" charset="0"/>
                        </a:rPr>
                        <a:t>.params</a:t>
                      </a:r>
                      <a:endParaRPr lang="en-US" sz="1600" b="1" dirty="0">
                        <a:solidFill>
                          <a:schemeClr val="accent1"/>
                        </a:solidFill>
                        <a:latin typeface="Consolas"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1693168" y="274049"/>
            <a:ext cx="8795320" cy="810805"/>
          </a:xfrm>
        </p:spPr>
        <p:txBody>
          <a:bodyPr/>
          <a:lstStyle/>
          <a:p>
            <a:r>
              <a:rPr lang="en-US" b="1" dirty="0">
                <a:latin typeface="+mj-lt"/>
              </a:rPr>
              <a:t>Parameter Estimation Using </a:t>
            </a:r>
            <a:r>
              <a:rPr lang="en-US" b="1" dirty="0" err="1">
                <a:latin typeface="+mj-lt"/>
              </a:rPr>
              <a:t>ols</a:t>
            </a:r>
            <a:r>
              <a:rPr lang="en-US" b="1" dirty="0">
                <a:latin typeface="+mj-lt"/>
              </a:rPr>
              <a:t>() function in Python </a:t>
            </a: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grpSp>
      <p:sp>
        <p:nvSpPr>
          <p:cNvPr id="2" name="Rectangle 1"/>
          <p:cNvSpPr/>
          <p:nvPr/>
        </p:nvSpPr>
        <p:spPr>
          <a:xfrm>
            <a:off x="2095472" y="1357298"/>
            <a:ext cx="1306768" cy="338554"/>
          </a:xfrm>
          <a:prstGeom prst="rect">
            <a:avLst/>
          </a:prstGeom>
        </p:spPr>
        <p:txBody>
          <a:bodyPr wrap="none">
            <a:spAutoFit/>
          </a:bodyPr>
          <a:lstStyle/>
          <a:p>
            <a:pPr defTabSz="914400">
              <a:defRPr/>
            </a:pPr>
            <a:r>
              <a:rPr lang="en-US" sz="1600" dirty="0">
                <a:solidFill>
                  <a:prstClr val="black"/>
                </a:solidFill>
                <a:latin typeface="Consolas" pitchFamily="49" charset="0"/>
                <a:cs typeface="Arial"/>
              </a:rPr>
              <a:t>#Model Fit</a:t>
            </a:r>
          </a:p>
        </p:txBody>
      </p:sp>
      <p:grpSp>
        <p:nvGrpSpPr>
          <p:cNvPr id="5" name="Group 4"/>
          <p:cNvGrpSpPr/>
          <p:nvPr/>
        </p:nvGrpSpPr>
        <p:grpSpPr>
          <a:xfrm>
            <a:off x="3389741" y="2492897"/>
            <a:ext cx="6929486" cy="2322969"/>
            <a:chOff x="1888375" y="2286000"/>
            <a:chExt cx="6929486" cy="2322969"/>
          </a:xfrm>
        </p:grpSpPr>
        <p:sp>
          <p:nvSpPr>
            <p:cNvPr id="23" name="Rectangle 22"/>
            <p:cNvSpPr/>
            <p:nvPr/>
          </p:nvSpPr>
          <p:spPr>
            <a:xfrm>
              <a:off x="3445359" y="2362200"/>
              <a:ext cx="5372502" cy="2246769"/>
            </a:xfrm>
            <a:prstGeom prst="rect">
              <a:avLst/>
            </a:prstGeom>
            <a:solidFill>
              <a:schemeClr val="bg1"/>
            </a:solidFill>
            <a:ln w="3175">
              <a:solidFill>
                <a:schemeClr val="accent3"/>
              </a:solidFill>
            </a:ln>
          </p:spPr>
          <p:txBody>
            <a:bodyPr wrap="square">
              <a:spAutoFit/>
            </a:bodyPr>
            <a:lstStyle/>
            <a:p>
              <a:pPr marL="342900" indent="-342900" defTabSz="914400">
                <a:buSzPct val="60000"/>
                <a:buFont typeface="Wingdings" panose="05000000000000000000" pitchFamily="2" charset="2"/>
                <a:buChar char="q"/>
                <a:defRPr/>
              </a:pPr>
              <a:r>
                <a:rPr lang="en-US" sz="2000" b="1" dirty="0" err="1">
                  <a:solidFill>
                    <a:prstClr val="black">
                      <a:lumMod val="75000"/>
                      <a:lumOff val="25000"/>
                    </a:prstClr>
                  </a:solidFill>
                  <a:latin typeface="Vijaya" pitchFamily="34" charset="0"/>
                  <a:cs typeface="Vijaya" pitchFamily="34" charset="0"/>
                </a:rPr>
                <a:t>ols</a:t>
              </a:r>
              <a:r>
                <a:rPr lang="en-US" sz="2000" b="1" dirty="0">
                  <a:solidFill>
                    <a:prstClr val="black">
                      <a:lumMod val="75000"/>
                      <a:lumOff val="25000"/>
                    </a:prstClr>
                  </a:solidFill>
                  <a:latin typeface="Vijaya" pitchFamily="34" charset="0"/>
                  <a:cs typeface="Vijaya" pitchFamily="34" charset="0"/>
                </a:rPr>
                <a:t>()</a:t>
              </a:r>
              <a:r>
                <a:rPr lang="en-US" sz="2000" dirty="0">
                  <a:solidFill>
                    <a:prstClr val="black">
                      <a:lumMod val="75000"/>
                      <a:lumOff val="25000"/>
                    </a:prstClr>
                  </a:solidFill>
                  <a:latin typeface="Vijaya" pitchFamily="34" charset="0"/>
                  <a:cs typeface="Vijaya" pitchFamily="34" charset="0"/>
                </a:rPr>
                <a:t> fits a linear regression.</a:t>
              </a:r>
            </a:p>
            <a:p>
              <a:pPr marL="342900" indent="-342900" defTabSz="914400">
                <a:buSzPct val="60000"/>
                <a:buFont typeface="Wingdings" panose="05000000000000000000" pitchFamily="2" charset="2"/>
                <a:buChar char="q"/>
                <a:defRPr/>
              </a:pPr>
              <a:r>
                <a:rPr lang="en-US" sz="2000" dirty="0">
                  <a:solidFill>
                    <a:prstClr val="black">
                      <a:lumMod val="75000"/>
                      <a:lumOff val="25000"/>
                    </a:prstClr>
                  </a:solidFill>
                  <a:latin typeface="Vijaya" pitchFamily="34" charset="0"/>
                  <a:cs typeface="Vijaya" pitchFamily="34" charset="0"/>
                </a:rPr>
                <a:t>~ separates  dependent and independent variables</a:t>
              </a:r>
            </a:p>
            <a:p>
              <a:pPr marL="342900" indent="-342900" defTabSz="914400">
                <a:buSzPct val="60000"/>
                <a:buFont typeface="Wingdings" panose="05000000000000000000" pitchFamily="2" charset="2"/>
                <a:buChar char="q"/>
                <a:defRPr/>
              </a:pPr>
              <a:r>
                <a:rPr lang="en-US" sz="2000" dirty="0">
                  <a:solidFill>
                    <a:prstClr val="black">
                      <a:lumMod val="75000"/>
                      <a:lumOff val="25000"/>
                    </a:prstClr>
                  </a:solidFill>
                  <a:latin typeface="Vijaya" pitchFamily="34" charset="0"/>
                  <a:cs typeface="Vijaya" pitchFamily="34" charset="0"/>
                </a:rPr>
                <a:t> Left hand side of tilde(~) represents the dependent variable and right-hand side shows independent variables </a:t>
              </a:r>
            </a:p>
            <a:p>
              <a:pPr marL="342900" indent="-342900" defTabSz="914400">
                <a:buSzPct val="60000"/>
                <a:buFont typeface="Wingdings" panose="05000000000000000000" pitchFamily="2" charset="2"/>
                <a:buChar char="q"/>
                <a:defRPr/>
              </a:pPr>
              <a:r>
                <a:rPr lang="en-US" sz="2000" b="1" dirty="0">
                  <a:solidFill>
                    <a:prstClr val="black">
                      <a:lumMod val="75000"/>
                      <a:lumOff val="25000"/>
                    </a:prstClr>
                  </a:solidFill>
                  <a:latin typeface="Vijaya" pitchFamily="34" charset="0"/>
                  <a:cs typeface="Vijaya" pitchFamily="34" charset="0"/>
                </a:rPr>
                <a:t>+</a:t>
              </a:r>
              <a:r>
                <a:rPr lang="en-US" sz="2000" dirty="0">
                  <a:solidFill>
                    <a:prstClr val="black">
                      <a:lumMod val="75000"/>
                      <a:lumOff val="25000"/>
                    </a:prstClr>
                  </a:solidFill>
                  <a:latin typeface="Vijaya" pitchFamily="34" charset="0"/>
                  <a:cs typeface="Vijaya" pitchFamily="34" charset="0"/>
                </a:rPr>
                <a:t> separates multiple independent variables.</a:t>
              </a:r>
            </a:p>
          </p:txBody>
        </p:sp>
        <p:cxnSp>
          <p:nvCxnSpPr>
            <p:cNvPr id="25" name="Straight Arrow Connector 24"/>
            <p:cNvCxnSpPr/>
            <p:nvPr/>
          </p:nvCxnSpPr>
          <p:spPr>
            <a:xfrm flipV="1">
              <a:off x="1888375" y="2286000"/>
              <a:ext cx="1" cy="655733"/>
            </a:xfrm>
            <a:prstGeom prst="straightConnector1">
              <a:avLst/>
            </a:prstGeom>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1888376" y="2946976"/>
              <a:ext cx="1540359" cy="0"/>
            </a:xfrm>
            <a:prstGeom prst="straightConnector1">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2" name="Rectangle 31"/>
          <p:cNvSpPr/>
          <p:nvPr/>
        </p:nvSpPr>
        <p:spPr>
          <a:xfrm>
            <a:off x="5297134" y="4516313"/>
            <a:ext cx="5156585" cy="1631216"/>
          </a:xfrm>
          <a:prstGeom prst="rect">
            <a:avLst/>
          </a:prstGeom>
          <a:solidFill>
            <a:schemeClr val="bg1"/>
          </a:solidFill>
          <a:ln w="3175">
            <a:solidFill>
              <a:schemeClr val="accent3"/>
            </a:solidFill>
          </a:ln>
        </p:spPr>
        <p:txBody>
          <a:bodyPr wrap="square">
            <a:spAutoFit/>
          </a:bodyPr>
          <a:lstStyle/>
          <a:p>
            <a:pPr defTabSz="914400">
              <a:buSzPct val="60000"/>
              <a:defRPr/>
            </a:pPr>
            <a:r>
              <a:rPr lang="en-US" sz="2000" b="1" dirty="0">
                <a:solidFill>
                  <a:schemeClr val="tx1">
                    <a:lumMod val="75000"/>
                    <a:lumOff val="25000"/>
                  </a:schemeClr>
                </a:solidFill>
                <a:latin typeface="Vijaya" pitchFamily="34" charset="0"/>
                <a:cs typeface="Vijaya" pitchFamily="34" charset="0"/>
              </a:rPr>
              <a:t>Interpretation :</a:t>
            </a:r>
            <a:r>
              <a:rPr lang="en-US" sz="2000" dirty="0">
                <a:solidFill>
                  <a:schemeClr val="tx1">
                    <a:lumMod val="75000"/>
                    <a:lumOff val="25000"/>
                  </a:schemeClr>
                </a:solidFill>
                <a:latin typeface="Vijaya" pitchFamily="34" charset="0"/>
                <a:cs typeface="Vijaya" pitchFamily="34" charset="0"/>
              </a:rPr>
              <a:t>   </a:t>
            </a:r>
          </a:p>
          <a:p>
            <a:pPr marL="342900" indent="-342900" defTabSz="914400">
              <a:buSzPct val="60000"/>
              <a:buFont typeface="Wingdings" panose="05000000000000000000" pitchFamily="2" charset="2"/>
              <a:buChar char="Ø"/>
              <a:defRPr/>
            </a:pPr>
            <a:r>
              <a:rPr lang="en-US" sz="2000" b="1" dirty="0" err="1">
                <a:solidFill>
                  <a:schemeClr val="tx1">
                    <a:lumMod val="75000"/>
                    <a:lumOff val="25000"/>
                  </a:schemeClr>
                </a:solidFill>
                <a:latin typeface="Vijaya" pitchFamily="34" charset="0"/>
                <a:cs typeface="Vijaya" pitchFamily="34" charset="0"/>
              </a:rPr>
              <a:t>jpimodel.params</a:t>
            </a:r>
            <a:r>
              <a:rPr lang="en-US" sz="2000" dirty="0">
                <a:solidFill>
                  <a:schemeClr val="tx1">
                    <a:lumMod val="75000"/>
                    <a:lumOff val="25000"/>
                  </a:schemeClr>
                </a:solidFill>
                <a:latin typeface="Vijaya" pitchFamily="34" charset="0"/>
                <a:cs typeface="Vijaya" pitchFamily="34" charset="0"/>
              </a:rPr>
              <a:t> gives the model parameters.</a:t>
            </a:r>
          </a:p>
          <a:p>
            <a:pPr marL="342900" indent="-342900" defTabSz="914400">
              <a:buSzPct val="60000"/>
              <a:buFont typeface="Wingdings" panose="05000000000000000000" pitchFamily="2" charset="2"/>
              <a:buChar char="Ø"/>
              <a:defRPr/>
            </a:pPr>
            <a:r>
              <a:rPr lang="en-US" sz="2000" dirty="0">
                <a:solidFill>
                  <a:schemeClr val="tx1">
                    <a:lumMod val="75000"/>
                    <a:lumOff val="25000"/>
                  </a:schemeClr>
                </a:solidFill>
                <a:latin typeface="Vijaya" pitchFamily="34" charset="0"/>
                <a:cs typeface="Vijaya" pitchFamily="34" charset="0"/>
              </a:rPr>
              <a:t>Signs of each parameter represent their relationship with the dependent variable.</a:t>
            </a:r>
          </a:p>
        </p:txBody>
      </p:sp>
      <p:sp>
        <p:nvSpPr>
          <p:cNvPr id="31" name="Rectangle 30">
            <a:extLst>
              <a:ext uri="{FF2B5EF4-FFF2-40B4-BE49-F238E27FC236}">
                <a16:creationId xmlns:a16="http://schemas.microsoft.com/office/drawing/2014/main" id="{571EF8AA-BC7E-4C60-BF71-8B2869E6D649}"/>
              </a:ext>
            </a:extLst>
          </p:cNvPr>
          <p:cNvSpPr/>
          <p:nvPr/>
        </p:nvSpPr>
        <p:spPr>
          <a:xfrm>
            <a:off x="2120417" y="4043079"/>
            <a:ext cx="970137" cy="338554"/>
          </a:xfrm>
          <a:prstGeom prst="rect">
            <a:avLst/>
          </a:prstGeom>
        </p:spPr>
        <p:txBody>
          <a:bodyPr wrap="none">
            <a:spAutoFit/>
          </a:bodyPr>
          <a:lstStyle/>
          <a:p>
            <a:pPr defTabSz="914400">
              <a:defRPr/>
            </a:pPr>
            <a:r>
              <a:rPr lang="en-US" sz="1600" dirty="0">
                <a:solidFill>
                  <a:prstClr val="black"/>
                </a:solidFill>
                <a:latin typeface="Consolas" pitchFamily="49" charset="0"/>
                <a:cs typeface="Arial"/>
              </a:rPr>
              <a:t>#Output</a:t>
            </a:r>
          </a:p>
        </p:txBody>
      </p:sp>
    </p:spTree>
    <p:extLst>
      <p:ext uri="{BB962C8B-B14F-4D97-AF65-F5344CB8AC3E}">
        <p14:creationId xmlns:p14="http://schemas.microsoft.com/office/powerpoint/2010/main" val="223006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6817CEE-D698-44D8-A7D7-00DA56FBD461}&quot;/&gt;&lt;isInvalidForFieldText val=&quot;0&quot;/&gt;&lt;Image&gt;&lt;filename val=&quot;C:\Users\Dell\AppData\Local\Temp\CP1156608419281Session\CPTrustFolder1156608419296\PPTImport1156618459906\data\asimages\{96817CEE-D698-44D8-A7D7-00DA56FBD461}_8.png&quot;/&gt;&lt;left val=&quot;48&quot;/&gt;&lt;top val=&quot;28&quot;/&gt;&lt;width val=&quot;865&quot;/&gt;&lt;height val=&quot;95&quot;/&gt;&lt;hasText val=&quot;1&quot;/&gt;&lt;/Image&gt;&lt;/ThreeDShape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 name="HTML_SHAPEINFO" val="&lt;ThreeDShapeInfo&gt;&lt;uuid val=&quot;{364EBC8E-D719-4608-AFBC-A88B0DB83027}&quot;/&gt;&lt;isInvalidForFieldText val=&quot;0&quot;/&gt;&lt;Image&gt;&lt;filename val=&quot;C:\Users\Dell\AppData\Local\Temp\CP1156608419281Session\CPTrustFolder1156608419296\PPTImport1156618459906\data\asimages\{364EBC8E-D719-4608-AFBC-A88B0DB83027}_12.png&quot;/&gt;&lt;left val=&quot;48&quot;/&gt;&lt;top val=&quot;28&quot;/&gt;&lt;width val=&quot;865&quot;/&gt;&lt;height val=&quot;95&quot;/&gt;&lt;hasText val=&quot;1&quot;/&gt;&lt;/Image&gt;&lt;/ThreeDShape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 name="HTML_SHAPEINFO" val="&lt;ThreeDShapeInfo&gt;&lt;uuid val=&quot;{364EBC8E-D719-4608-AFBC-A88B0DB83027}&quot;/&gt;&lt;isInvalidForFieldText val=&quot;0&quot;/&gt;&lt;Image&gt;&lt;filename val=&quot;C:\Users\Dell\AppData\Local\Temp\CP1156608419281Session\CPTrustFolder1156608419296\PPTImport1156618459906\data\asimages\{364EBC8E-D719-4608-AFBC-A88B0DB83027}_12.png&quot;/&gt;&lt;left val=&quot;48&quot;/&gt;&lt;top val=&quot;28&quot;/&gt;&lt;width val=&quot;865&quot;/&gt;&lt;height val=&quot;95&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7&quot;/&gt;&lt;/TableIndex&gt;&lt;/ShapeTextInfo&gt;"/>
  <p:tag name="HTML_SHAPEINFO" val="&lt;ThreeDShapeInfo&gt;&lt;uuid val=&quot;{F26D3D37-4B1F-4E5F-8732-CC08D464FB12}&quot;/&gt;&lt;isInvalidForFieldText val=&quot;0&quot;/&gt;&lt;Image&gt;&lt;filename val=&quot;C:\Users\Dell\AppData\Local\Temp\CP1156608419281Session\CPTrustFolder1156608419296\PPTImport1156618459906\data\asimages\{F26D3D37-4B1F-4E5F-8732-CC08D464FB12}_12.png&quot;/&gt;&lt;left val=&quot;88&quot;/&gt;&lt;top val=&quot;334&quot;/&gt;&lt;width val=&quot;788&quot;/&gt;&lt;height val=&quot;73&quot;/&gt;&lt;hasText val=&quot;1&quot;/&gt;&lt;/Image&gt;&lt;/ThreeDShape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9&quot;/&gt;&lt;lineCharCount val=&quot;31&quot;/&gt;&lt;/TableIndex&gt;&lt;/ShapeTextInfo&gt;"/>
  <p:tag name="HTML_SHAPEINFO" val="&lt;ThreeDShapeInfo&gt;&lt;uuid val=&quot;{5D904811-B832-4EAC-9516-5F1509E8A52B}&quot;/&gt;&lt;isInvalidForFieldText val=&quot;0&quot;/&gt;&lt;Image&gt;&lt;filename val=&quot;C:\Users\Dell\AppData\Local\Temp\CP1156608419281Session\CPTrustFolder1156608419296\PPTImport1156618459906\data\asimages\{5D904811-B832-4EAC-9516-5F1509E8A52B}_21.png&quot;/&gt;&lt;left val=&quot;119&quot;/&gt;&lt;top val=&quot;0&quot;/&gt;&lt;width val=&quot;723&quot;/&gt;&lt;height val=&quot;137&quot;/&gt;&lt;hasText val=&quot;1&quot;/&gt;&lt;/Image&gt;&lt;/ThreeDShape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3&quot;/&gt;&lt;lineCharCount val=&quot;57&quot;/&gt;&lt;lineCharCount val=&quot;56&quot;/&gt;&lt;lineCharCount val=&quot;62&quot;/&gt;&lt;lineCharCount val=&quot;1&quot;/&gt;&lt;lineCharCount val=&quot;1&quot;/&gt;&lt;lineCharCount val=&quot;1&quot;/&gt;&lt;lineCharCount val=&quot;1&quot;/&gt;&lt;lineCharCount val=&quot;1&quot;/&gt;&lt;lineCharCount val=&quot;1&quot;/&gt;&lt;lineCharCount val=&quot;56&quot;/&gt;&lt;lineCharCount val=&quot;47&quot;/&gt;&lt;lineCharCount val=&quot;64&quot;/&gt;&lt;lineCharCount val=&quot;56&quot;/&gt;&lt;/TableIndex&gt;&lt;/ShapeTextInfo&gt;"/>
  <p:tag name="HTML_SHAPEINFO" val="&lt;TextEffect&gt;&lt;Image&gt;&lt;filename val=&quot;C:\Users\Dell\AppData\Local\Temp\CP1156608419281Session\CPTrustFolder1156608419296\PPTImport1156618459906\data\asimages\{6482F876-B542-4842-8A67-DB48DE759C22}_1.png_crop.png&quot;/&gt;&lt;left val=&quot;59&quot;/&gt;&lt;top val=&quot;202&quot;/&gt;&lt;width val=&quot;794&quot;/&gt;&lt;height val=&quot;90&quot;/&gt;&lt;hasText val=&quot;1&quot;/&gt;&lt;paraId val=&quot;1&quot;/&gt;&lt;/Image&gt;&lt;Image&gt;&lt;filename val=&quot;C:\Users\Dell\AppData\Local\Temp\CP1156608419281Session\CPTrustFolder1156608419296\PPTImport1156618459906\data\asimages\{45A0EF10-D87C-4179-B0F9-DD61F5B5CDCD}_1.png_crop.png&quot;/&gt;&lt;left val=&quot;913&quot;/&gt;&lt;top val=&quot;683&quot;/&gt;&lt;width val=&quot;0&quot;/&gt;&lt;height val=&quot;0&quot;/&gt;&lt;hasText val=&quot;1&quot;/&gt;&lt;paraId val=&quot;2&quot;/&gt;&lt;/Image&gt;&lt;Image&gt;&lt;filename val=&quot;C:\Users\Dell\AppData\Local\Temp\CP1156608419281Session\CPTrustFolder1156608419296\PPTImport1156618459906\data\asimages\{A33ACB64-1861-4E98-931F-FEB3C84CC2A7}_1.png_crop.png&quot;/&gt;&lt;left val=&quot;913&quot;/&gt;&lt;top val=&quot;683&quot;/&gt;&lt;width val=&quot;0&quot;/&gt;&lt;height val=&quot;0&quot;/&gt;&lt;hasText val=&quot;1&quot;/&gt;&lt;paraId val=&quot;3&quot;/&gt;&lt;/Image&gt;&lt;Image&gt;&lt;filename val=&quot;C:\Users\Dell\AppData\Local\Temp\CP1156608419281Session\CPTrustFolder1156608419296\PPTImport1156618459906\data\asimages\{7A02DAED-6FC1-498F-9F00-C878322EFA24}_1.png_crop.png&quot;/&gt;&lt;left val=&quot;913&quot;/&gt;&lt;top val=&quot;683&quot;/&gt;&lt;width val=&quot;0&quot;/&gt;&lt;height val=&quot;0&quot;/&gt;&lt;hasText val=&quot;1&quot;/&gt;&lt;paraId val=&quot;4&quot;/&gt;&lt;/Image&gt;&lt;Image&gt;&lt;filename val=&quot;C:\Users\Dell\AppData\Local\Temp\CP1156608419281Session\CPTrustFolder1156608419296\PPTImport1156618459906\data\asimages\{B4DDC61E-7A5A-4B1A-A2C8-D7D4D5069F5A}_1.png_crop.png&quot;/&gt;&lt;left val=&quot;913&quot;/&gt;&lt;top val=&quot;683&quot;/&gt;&lt;width val=&quot;0&quot;/&gt;&lt;height val=&quot;0&quot;/&gt;&lt;hasText val=&quot;1&quot;/&gt;&lt;paraId val=&quot;5&quot;/&gt;&lt;/Image&gt;&lt;Image&gt;&lt;filename val=&quot;C:\Users\Dell\AppData\Local\Temp\CP1156608419281Session\CPTrustFolder1156608419296\PPTImport1156618459906\data\asimages\{307847B8-1AE1-472E-BD20-317E1842C847}_1.png_crop.png&quot;/&gt;&lt;left val=&quot;913&quot;/&gt;&lt;top val=&quot;683&quot;/&gt;&lt;width val=&quot;0&quot;/&gt;&lt;height val=&quot;0&quot;/&gt;&lt;hasText val=&quot;1&quot;/&gt;&lt;paraId val=&quot;6&quot;/&gt;&lt;/Image&gt;&lt;Image&gt;&lt;filename val=&quot;C:\Users\Dell\AppData\Local\Temp\CP1156608419281Session\CPTrustFolder1156608419296\PPTImport1156618459906\data\asimages\{76B2D676-0B79-4936-8CFE-3CE47F579EF5}_1.png_crop.png&quot;/&gt;&lt;left val=&quot;913&quot;/&gt;&lt;top val=&quot;683&quot;/&gt;&lt;width val=&quot;0&quot;/&gt;&lt;height val=&quot;0&quot;/&gt;&lt;hasText val=&quot;1&quot;/&gt;&lt;paraId val=&quot;7&quot;/&gt;&lt;/Image&gt;&lt;Image&gt;&lt;filename val=&quot;C:\Users\Dell\AppData\Local\Temp\CP1156608419281Session\CPTrustFolder1156608419296\PPTImport1156618459906\data\asimages\{148BCBDA-C2A7-41AA-8747-BB3A855DBC79}_1.png_crop.png&quot;/&gt;&lt;left val=&quot;59&quot;/&gt;&lt;top val=&quot;536&quot;/&gt;&lt;width val=&quot;744&quot;/&gt;&lt;height val=&quot;58&quot;/&gt;&lt;hasText val=&quot;1&quot;/&gt;&lt;paraId val=&quot;8&quot;/&gt;&lt;/Image&gt;&lt;Image&gt;&lt;filename val=&quot;C:\Users\Dell\AppData\Local\Temp\CP1156608419281Session\CPTrustFolder1156608419296\PPTImport1156618459906\data\asimages\{C4316648-47F0-4EA4-A84D-90F0E65DBB27}_1.png_crop.png&quot;/&gt;&lt;left val=&quot;93&quot;/&gt;&lt;top val=&quot;606&quot;/&gt;&lt;width val=&quot;759&quot;/&gt;&lt;height val=&quot;58&quot;/&gt;&lt;hasText val=&quot;1&quot;/&gt;&lt;paraId val=&quot;9&quot;/&gt;&lt;/Image&gt;&lt;/TextEffect&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60&quot;/&gt;&lt;lineCharCount val=&quot;62&quot;/&gt;&lt;lineCharCount val=&quot;52&quot;/&gt;&lt;lineCharCount val=&quot;1&quot;/&gt;&lt;lineCharCount val=&quot;12&quot;/&gt;&lt;lineCharCount val=&quot;1&quot;/&gt;&lt;lineCharCount val=&quot;1&quot;/&gt;&lt;lineCharCount val=&quot;1&quot;/&gt;&lt;lineCharCount val=&quot;1&quot;/&gt;&lt;lineCharCount val=&quot;63&quot;/&gt;&lt;lineCharCount val=&quot;60&quot;/&gt;&lt;/TableIndex&gt;&lt;/ShapeTextInfo&gt;"/>
  <p:tag name="HTML_SHAPEINFO" val="&lt;TextEffect&gt;&lt;Image&gt;&lt;filename val=&quot;C:\Users\Dell\AppData\Local\Temp\CP1156608419281Session\CPTrustFolder1156608419296\PPTImport1156618459906\data\asimages\{69D69844-F76C-47B1-BD57-E0E6B34854F9}_1.png_crop.png&quot;/&gt;&lt;left val=&quot;59&quot;/&gt;&lt;top val=&quot;201&quot;/&gt;&lt;width val=&quot;804&quot;/&gt;&lt;height val=&quot;91&quot;/&gt;&lt;hasText val=&quot;1&quot;/&gt;&lt;paraId val=&quot;1&quot;/&gt;&lt;/Image&gt;&lt;Image&gt;&lt;filename val=&quot;C:\Users\Dell\AppData\Local\Temp\CP1156608419281Session\CPTrustFolder1156608419296\PPTImport1156618459906\data\asimages\{3614564D-8477-4B08-93A1-7F4C6E04240F}_1.png_crop.png&quot;/&gt;&lt;left val=&quot;913&quot;/&gt;&lt;top val=&quot;633&quot;/&gt;&lt;width val=&quot;0&quot;/&gt;&lt;height val=&quot;0&quot;/&gt;&lt;hasText val=&quot;1&quot;/&gt;&lt;paraId val=&quot;2&quot;/&gt;&lt;/Image&gt;&lt;Image&gt;&lt;filename val=&quot;C:\Users\Dell\AppData\Local\Temp\CP1156608419281Session\CPTrustFolder1156608419296\PPTImport1156618459906\data\asimages\{8257EAAE-1BDE-438A-9874-3842B615DCA3}_1.png_crop.png&quot;/&gt;&lt;left val=&quot;913&quot;/&gt;&lt;top val=&quot;633&quot;/&gt;&lt;width val=&quot;0&quot;/&gt;&lt;height val=&quot;0&quot;/&gt;&lt;hasText val=&quot;1&quot;/&gt;&lt;paraId val=&quot;3&quot;/&gt;&lt;/Image&gt;&lt;Image&gt;&lt;filename val=&quot;C:\Users\Dell\AppData\Local\Temp\CP1156608419281Session\CPTrustFolder1156608419296\PPTImport1156618459906\data\asimages\{B5FF2D98-B321-4987-A89C-7667735D011E}_1.png_crop.png&quot;/&gt;&lt;left val=&quot;913&quot;/&gt;&lt;top val=&quot;633&quot;/&gt;&lt;width val=&quot;0&quot;/&gt;&lt;height val=&quot;0&quot;/&gt;&lt;hasText val=&quot;1&quot;/&gt;&lt;paraId val=&quot;4&quot;/&gt;&lt;/Image&gt;&lt;Image&gt;&lt;filename val=&quot;C:\Users\Dell\AppData\Local\Temp\CP1156608419281Session\CPTrustFolder1156608419296\PPTImport1156618459906\data\asimages\{4E46F65B-C0DB-43E6-B880-05A02E11688E}_1.png_crop.png&quot;/&gt;&lt;left val=&quot;913&quot;/&gt;&lt;top val=&quot;633&quot;/&gt;&lt;width val=&quot;0&quot;/&gt;&lt;height val=&quot;0&quot;/&gt;&lt;hasText val=&quot;1&quot;/&gt;&lt;paraId val=&quot;5&quot;/&gt;&lt;/Image&gt;&lt;Image&gt;&lt;filename val=&quot;C:\Users\Dell\AppData\Local\Temp\CP1156608419281Session\CPTrustFolder1156608419296\PPTImport1156618459906\data\asimages\{0001EDC9-F1A7-4355-8E90-E2831B92A3D3}_1.png_crop.png&quot;/&gt;&lt;left val=&quot;913&quot;/&gt;&lt;top val=&quot;633&quot;/&gt;&lt;width val=&quot;0&quot;/&gt;&lt;height val=&quot;0&quot;/&gt;&lt;hasText val=&quot;1&quot;/&gt;&lt;paraId val=&quot;6&quot;/&gt;&lt;/Image&gt;&lt;Image&gt;&lt;filename val=&quot;C:\Users\Dell\AppData\Local\Temp\CP1156608419281Session\CPTrustFolder1156608419296\PPTImport1156618459906\data\asimages\{DB2097C8-F013-4B5A-9BEF-A0E71EEA5C17}_1.png_crop.png&quot;/&gt;&lt;left val=&quot;913&quot;/&gt;&lt;top val=&quot;633&quot;/&gt;&lt;width val=&quot;0&quot;/&gt;&lt;height val=&quot;0&quot;/&gt;&lt;hasText val=&quot;1&quot;/&gt;&lt;paraId val=&quot;7&quot;/&gt;&lt;/Image&gt;&lt;Image&gt;&lt;filename val=&quot;C:\Users\Dell\AppData\Local\Temp\CP1156608419281Session\CPTrustFolder1156608419296\PPTImport1156618459906\data\asimages\{7E4DB0B6-ED10-4677-9F01-CE6FF03CA91C}_1.png_crop.png&quot;/&gt;&lt;left val=&quot;59&quot;/&gt;&lt;top val=&quot;535&quot;/&gt;&lt;width val=&quot;826&quot;/&gt;&lt;height val=&quot;58&quot;/&gt;&lt;hasText val=&quot;1&quot;/&gt;&lt;paraId val=&quot;8&quot;/&gt;&lt;/Image&gt;&lt;/TextEffect&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8&quot;/&gt;&lt;/TableIndex&gt;&lt;/ShapeTextInfo&gt;"/>
  <p:tag name="HTML_SHAPEINFO" val="&lt;ThreeDShapeInfo&gt;&lt;uuid val=&quot;{8F2D5A74-A576-4FEE-BFC1-CC96E4C9D793}&quot;/&gt;&lt;isInvalidForFieldText val=&quot;0&quot;/&gt;&lt;Image&gt;&lt;filename val=&quot;C:\Users\Dell\AppData\Local\Temp\CP1156608419281Session\CPTrustFolder1156608419296\PPTImport1156618459906\data\asimages\{8F2D5A74-A576-4FEE-BFC1-CC96E4C9D793}_22.png&quot;/&gt;&lt;left val=&quot;40&quot;/&gt;&lt;top val=&quot;30&quot;/&gt;&lt;width val=&quot;881&quot;/&gt;&lt;height val=&quot;94&quot;/&gt;&lt;hasText val=&quot;1&quot;/&gt;&lt;/Image&gt;&lt;/ThreeDShapeInfo&gt;"/>
</p:tagLst>
</file>

<file path=ppt/tags/tag42.xml><?xml version="1.0" encoding="utf-8"?>
<p:tagLst xmlns:a="http://schemas.openxmlformats.org/drawingml/2006/main" xmlns:r="http://schemas.openxmlformats.org/officeDocument/2006/relationships" xmlns:p="http://schemas.openxmlformats.org/presentationml/2006/main">
  <p:tag name="PRESENTER_SHAPEINFO" val="&lt;ThreeDShapeInfo&gt;&lt;uuid val=&quot;{FA504F4F-977C-41F6-B892-005698D6E7E1}&quot;/&gt;&lt;isInvalidForFieldText val=&quot;0&quot;/&gt;&lt;Image&gt;&lt;filename val=&quot;C:\Users\Dell\AppData\Local\Temp\CP1156608419281Session\CPTrustFolder1156608419296\PPTImport1156618459906\data\asimages\{FA504F4F-977C-41F6-B892-005698D6E7E1}_22.png&quot;/&gt;&lt;left val=&quot;242&quot;/&gt;&lt;top val=&quot;616&quot;/&gt;&lt;width val=&quot;477&quot;/&gt;&lt;height val=&quot;75&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HTML_SHAPEINFO" val="&lt;ThreeDShapeInfo&gt;&lt;uuid val=&quot;{FEBC1732-23A4-4950-B2D5-2A9DEB59810A}&quot;/&gt;&lt;isInvalidForFieldText val=&quot;0&quot;/&gt;&lt;Image&gt;&lt;filename val=&quot;C:\Users\Dell\AppData\Local\Temp\CP1156608419281Session\CPTrustFolder1156608419296\PPTImport1156618459906\data\asimages\{FEBC1732-23A4-4950-B2D5-2A9DEB59810A}_22.png&quot;/&gt;&lt;left val=&quot;176&quot;/&gt;&lt;top val=&quot;307&quot;/&gt;&lt;width val=&quot;609&quot;/&gt;&lt;height val=&quot;211&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6&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HTML_SHAPEINFO" val="&lt;ThreeDShapeInfo&gt;&lt;uuid val=&quot;{598F1888-1B60-42AB-9905-7DE71DE77866}&quot;/&gt;&lt;isInvalidForFieldText val=&quot;0&quot;/&gt;&lt;Image&gt;&lt;filename val=&quot;C:\Users\Dell\AppData\Local\Temp\CP7300864037671Session\CPTrustFolder7300864037671\PPTImport7300866497234\data\asimages\{598F1888-1B60-42AB-9905-7DE71DE77866}_8.png&quot;/&gt;&lt;left val=&quot;48&quot;/&gt;&lt;top val=&quot;28&quot;/&gt;&lt;width val=&quot;865&quot;/&gt;&lt;height val=&quot;95&quot;/&gt;&lt;hasText val=&quot;1&quot;/&gt;&lt;/Image&gt;&lt;/ThreeDShapeInfo&gt;"/>
  <p:tag name="PRESENTER_SHAPETEXTINFO" val="&lt;ShapeTextInfo&gt;&lt;TableIndex row=&quot;-1&quot; col=&quot;-1&quot;&gt;&lt;linesCount val=&quot;1&quot;/&gt;&lt;lineCharCount val=&quot;19&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HTML_SHAPEINFO" val="&lt;ThreeDShapeInfo&gt;&lt;uuid val=&quot;{B64E6E88-E96E-4BC4-B8DF-E0CBD0F3A8FE}&quot;/&gt;&lt;isInvalidForFieldText val=&quot;0&quot;/&gt;&lt;Image&gt;&lt;filename val=&quot;C:\Users\Dell\AppData\Local\Temp\CP7300864037671Session\CPTrustFolder7300864037671\PPTImport7300866497234\data\asimages\{B64E6E88-E96E-4BC4-B8DF-E0CBD0F3A8FE}_8.png&quot;/&gt;&lt;left val=&quot;150&quot;/&gt;&lt;top val=&quot;168&quot;/&gt;&lt;width val=&quot;297&quot;/&gt;&lt;height val=&quot;97&quot;/&gt;&lt;hasText val=&quot;1&quot;/&gt;&lt;/Image&gt;&lt;/ThreeDShapeInfo&gt;"/>
  <p:tag name="PRESENTER_SHAPETEXTINFO" val="&lt;ShapeTextInfo&gt;&lt;TableIndex row=&quot;-1&quot; col=&quot;-1&quot;&gt;&lt;linesCount val=&quot;1&quot;/&gt;&lt;lineCharCount val=&quot;21&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INFO" val="&lt;ThreeDShapeInfo&gt;&lt;uuid val=&quot;{20156533-89F1-4006-A35F-4B5B10147584}&quot;/&gt;&lt;isInvalidForFieldText val=&quot;0&quot;/&gt;&lt;Image&gt;&lt;filename val=&quot;C:\Users\Dell\AppData\Local\Temp\CP7300864037671Session\CPTrustFolder7300864037671\PPTImport7300866497234\data\asimages\{20156533-89F1-4006-A35F-4B5B10147584}_8.png&quot;/&gt;&lt;left val=&quot;443&quot;/&gt;&lt;top val=&quot;176&quot;/&gt;&lt;width val=&quot;83&quot;/&gt;&lt;height val=&quot;80&quot;/&gt;&lt;hasText val=&quot;1&quot;/&gt;&lt;/Image&gt;&lt;/ThreeDShapeInfo&gt;"/>
</p:tagLst>
</file>

<file path=ppt/tags/tag58.xml><?xml version="1.0" encoding="utf-8"?>
<p:tagLst xmlns:a="http://schemas.openxmlformats.org/drawingml/2006/main" xmlns:r="http://schemas.openxmlformats.org/officeDocument/2006/relationships" xmlns:p="http://schemas.openxmlformats.org/presentationml/2006/main">
  <p:tag name="HTML_SHAPEINFO" val="&lt;ThreeDShapeInfo&gt;&lt;uuid val=&quot;{72639C61-C36E-4DFC-ABD3-C7D31B845236}&quot;/&gt;&lt;isInvalidForFieldText val=&quot;0&quot;/&gt;&lt;Image&gt;&lt;filename val=&quot;C:\Users\Dell\AppData\Local\Temp\CP7300864037671Session\CPTrustFolder7300864037671\PPTImport7300866497234\data\asimages\{72639C61-C36E-4DFC-ABD3-C7D31B845236}_8.png&quot;/&gt;&lt;left val=&quot;516&quot;/&gt;&lt;top val=&quot;160&quot;/&gt;&lt;width val=&quot;316&quot;/&gt;&lt;height val=&quot;122&quot;/&gt;&lt;hasText val=&quot;1&quot;/&gt;&lt;/Image&gt;&lt;/ThreeDShapeInfo&gt;"/>
  <p:tag name="PRESENTER_SHAPETEXTINFO" val="&lt;ShapeTextInfo&gt;&lt;TableIndex row=&quot;-1&quot; col=&quot;-1&quot;&gt;&lt;linesCount val=&quot;3&quot;/&gt;&lt;lineCharCount val=&quot;9&quot;/&gt;&lt;lineCharCount val=&quot;20&quot;/&gt;&lt;lineCharCount val=&quot;19&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HTML_SHAPEINFO" val="&lt;ThreeDShapeInfo&gt;&lt;uuid val=&quot;{9FDEBFD6-873E-4E9C-B9CA-245005DE5256}&quot;/&gt;&lt;isInvalidForFieldText val=&quot;0&quot;/&gt;&lt;Image&gt;&lt;filename val=&quot;C:\Users\Dell\AppData\Local\Temp\CP7300864037671Session\CPTrustFolder7300864037671\PPTImport7300866497234\data\asimages\{9FDEBFD6-873E-4E9C-B9CA-245005DE5256}_8.png&quot;/&gt;&lt;left val=&quot;358&quot;/&gt;&lt;top val=&quot;302&quot;/&gt;&lt;width val=&quot;107&quot;/&gt;&lt;height val=&quot;97&quot;/&gt;&lt;hasText val=&quot;1&quot;/&gt;&lt;/Image&gt;&lt;/ThreeDShapeInfo&gt;"/>
  <p:tag name="PRESENTER_SHAPETEXTINFO" val="&lt;ShapeTextInfo&gt;&lt;TableIndex row=&quot;-1&quot; col=&quot;-1&quot;&gt;&lt;linesCount val=&quot;1&quot;/&gt;&lt;lineCharCount val=&quot;2&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1&quot;/&gt;&lt;lineCharCount val=&quot;40&quot;/&gt;&lt;lineCharCount val=&quot;1&quot;/&gt;&lt;lineCharCount val=&quot;7&quot;/&gt;&lt;lineCharCount val=&quot;27&quot;/&gt;&lt;lineCharCount val=&quot;41&quot;/&gt;&lt;lineCharCount val=&quot;40&quot;/&gt;&lt;lineCharCount val=&quot;31&quot;/&gt;&lt;lineCharCount val=&quot;1&quot;/&gt;&lt;lineCharCount val=&quot;54&quot;/&gt;&lt;lineCharCount val=&quot;8&quot;/&gt;&lt;/TableIndex&gt;&lt;/ShapeTextInfo&gt;"/>
  <p:tag name="HTML_SHAPEINFO" val="&lt;TextEffect&gt;&lt;Image&gt;&lt;filename val=&quot;C:\Users\Dell\AppData\Local\Temp\CP1156608419281Session\CPTrustFolder1156608419296\PPTImport1156618459906\data\asimages\{DCF0C2A6-048D-4BFB-A46E-FBC1633A57AA}_1.png_crop.png&quot;/&gt;&lt;left val=&quot;838&quot;/&gt;&lt;top val=&quot;614&quot;/&gt;&lt;width val=&quot;0&quot;/&gt;&lt;height val=&quot;0&quot;/&gt;&lt;hasText val=&quot;1&quot;/&gt;&lt;paraId val=&quot;1&quot;/&gt;&lt;/Image&gt;&lt;Image&gt;&lt;filename val=&quot;C:\Users\Dell\AppData\Local\Temp\CP1156608419281Session\CPTrustFolder1156608419296\PPTImport1156618459906\data\asimages\{DDBBC194-3A8A-46FF-9EB5-4FA33B768754}_1.png_crop.png&quot;/&gt;&lt;left val=&quot;160&quot;/&gt;&lt;top val=&quot;253&quot;/&gt;&lt;width val=&quot;643&quot;/&gt;&lt;height val=&quot;34&quot;/&gt;&lt;hasText val=&quot;1&quot;/&gt;&lt;paraId val=&quot;2&quot;/&gt;&lt;/Image&gt;&lt;Image&gt;&lt;filename val=&quot;C:\Users\Dell\AppData\Local\Temp\CP1156608419281Session\CPTrustFolder1156608419296\PPTImport1156618459906\data\asimages\{F14B0B8C-811E-4CD3-BE8A-A32B5AFB9DAC}_1.png_crop.png&quot;/&gt;&lt;left val=&quot;838&quot;/&gt;&lt;top val=&quot;614&quot;/&gt;&lt;width val=&quot;0&quot;/&gt;&lt;height val=&quot;0&quot;/&gt;&lt;hasText val=&quot;1&quot;/&gt;&lt;paraId val=&quot;3&quot;/&gt;&lt;/Image&gt;&lt;Image&gt;&lt;filename val=&quot;C:\Users\Dell\AppData\Local\Temp\CP1156608419281Session\CPTrustFolder1156608419296\PPTImport1156618459906\data\asimages\{FB816855-0C94-4683-9242-016530B64D3D}_1.png_crop.png&quot;/&gt;&lt;left val=&quot;140&quot;/&gt;&lt;top val=&quot;321&quot;/&gt;&lt;width val=&quot;81&quot;/&gt;&lt;height val=&quot;23&quot;/&gt;&lt;hasText val=&quot;1&quot;/&gt;&lt;paraId val=&quot;4&quot;/&gt;&lt;/Image&gt;&lt;Image&gt;&lt;filename val=&quot;C:\Users\Dell\AppData\Local\Temp\CP1156608419281Session\CPTrustFolder1156608419296\PPTImport1156618459906\data\asimages\{C9447014-7CDC-4099-B373-9FB88C657916}_1.png_crop.png&quot;/&gt;&lt;left val=&quot;284&quot;/&gt;&lt;top val=&quot;353&quot;/&gt;&lt;width val=&quot;412&quot;/&gt;&lt;height val=&quot;26&quot;/&gt;&lt;hasText val=&quot;1&quot;/&gt;&lt;paraId val=&quot;5&quot;/&gt;&lt;/Image&gt;&lt;Image&gt;&lt;filename val=&quot;C:\Users\Dell\AppData\Local\Temp\CP1156608419281Session\CPTrustFolder1156608419296\PPTImport1156618459906\data\asimages\{F2E8E903-A281-419A-B355-0234C772AC39}_1.png_crop.png&quot;/&gt;&lt;left val=&quot;284&quot;/&gt;&lt;top val=&quot;385&quot;/&gt;&lt;width val=&quot;443&quot;/&gt;&lt;height val=&quot;30&quot;/&gt;&lt;hasText val=&quot;1&quot;/&gt;&lt;paraId val=&quot;6&quot;/&gt;&lt;/Image&gt;&lt;Image&gt;&lt;filename val=&quot;C:\Users\Dell\AppData\Local\Temp\CP1156608419281Session\CPTrustFolder1156608419296\PPTImport1156618459906\data\asimages\{535E01F3-4308-48F4-8B5B-456D01AAE69E}_1.png_crop.png&quot;/&gt;&lt;left val=&quot;286&quot;/&gt;&lt;top val=&quot;416&quot;/&gt;&lt;width val=&quot;423&quot;/&gt;&lt;height val=&quot;30&quot;/&gt;&lt;hasText val=&quot;1&quot;/&gt;&lt;paraId val=&quot;7&quot;/&gt;&lt;/Image&gt;&lt;Image&gt;&lt;filename val=&quot;C:\Users\Dell\AppData\Local\Temp\CP1156608419281Session\CPTrustFolder1156608419296\PPTImport1156618459906\data\asimages\{C61354BB-5F8C-49B5-AD3C-4452B52123CE}_1.png_crop.png&quot;/&gt;&lt;left val=&quot;285&quot;/&gt;&lt;top val=&quot;449&quot;/&gt;&lt;width val=&quot;488&quot;/&gt;&lt;height val=&quot;26&quot;/&gt;&lt;hasText val=&quot;1&quot;/&gt;&lt;paraId val=&quot;8&quot;/&gt;&lt;/Image&gt;&lt;Image&gt;&lt;filename val=&quot;C:\Users\Dell\AppData\Local\Temp\CP1156608419281Session\CPTrustFolder1156608419296\PPTImport1156618459906\data\asimages\{91568A6B-77A2-49E3-B601-C2EDC79852D6}_1.png_crop.png&quot;/&gt;&lt;left val=&quot;838&quot;/&gt;&lt;top val=&quot;614&quot;/&gt;&lt;width val=&quot;0&quot;/&gt;&lt;height val=&quot;0&quot;/&gt;&lt;hasText val=&quot;1&quot;/&gt;&lt;paraId val=&quot;9&quot;/&gt;&lt;/Image&gt;&lt;Image&gt;&lt;filename val=&quot;C:\Users\Dell\AppData\Local\Temp\CP1156608419281Session\CPTrustFolder1156608419296\PPTImport1156618459906\data\asimages\{C01D98DE-D007-404D-923B-51CF9BA17119}_1.png_crop.png&quot;/&gt;&lt;left val=&quot;143&quot;/&gt;&lt;top val=&quot;512&quot;/&gt;&lt;width val=&quot;648&quot;/&gt;&lt;height val=&quot;52&quot;/&gt;&lt;hasText val=&quot;1&quot;/&gt;&lt;paraId val=&quot;10&quot;/&gt;&lt;/Image&gt;&lt;/TextEffect&gt;"/>
</p:tagLst>
</file>

<file path=ppt/tags/tag60.xml><?xml version="1.0" encoding="utf-8"?>
<p:tagLst xmlns:a="http://schemas.openxmlformats.org/drawingml/2006/main" xmlns:r="http://schemas.openxmlformats.org/officeDocument/2006/relationships" xmlns:p="http://schemas.openxmlformats.org/presentationml/2006/main">
  <p:tag name="HTML_SHAPEINFO" val="&lt;ThreeDShapeInfo&gt;&lt;uuid val=&quot;{81D85F33-B038-4A8F-A7AA-BDDBB8AC1BCD}&quot;/&gt;&lt;isInvalidForFieldText val=&quot;0&quot;/&gt;&lt;Image&gt;&lt;filename val=&quot;C:\Users\Dell\AppData\Local\Temp\CP7300864037671Session\CPTrustFolder7300864037671\PPTImport7300866497234\data\asimages\{81D85F33-B038-4A8F-A7AA-BDDBB8AC1BCD}_8.png&quot;/&gt;&lt;left val=&quot;516&quot;/&gt;&lt;top val=&quot;328&quot;/&gt;&lt;width val=&quot;316&quot;/&gt;&lt;height val=&quot;58&quot;/&gt;&lt;hasText val=&quot;1&quot;/&gt;&lt;/Image&gt;&lt;/ThreeDShapeInfo&gt;"/>
  <p:tag name="PRESENTER_SHAPETEXTINFO" val="&lt;ShapeTextInfo&gt;&lt;TableIndex row=&quot;-1&quot; col=&quot;-1&quot;&gt;&lt;linesCount val=&quot;1&quot;/&gt;&lt;lineCharCount val=&quot;4&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HTML_SHAPEINFO" val="&lt;ThreeDShapeInfo&gt;&lt;uuid val=&quot;{FD7FAAD4-ADC7-4074-8FB0-3A901F1EA7F8}&quot;/&gt;&lt;isInvalidForFieldText val=&quot;0&quot;/&gt;&lt;Image&gt;&lt;filename val=&quot;C:\Users\Dell\AppData\Local\Temp\CP7300864037671Session\CPTrustFolder7300864037671\PPTImport7300866497234\data\asimages\{FD7FAAD4-ADC7-4074-8FB0-3A901F1EA7F8}_8.png&quot;/&gt;&lt;left val=&quot;216&quot;/&gt;&lt;top val=&quot;426&quot;/&gt;&lt;width val=&quot;529&quot;/&gt;&lt;height val=&quot;90&quot;/&gt;&lt;hasText val=&quot;1&quot;/&gt;&lt;/Image&gt;&lt;/ThreeDShapeInfo&gt;"/>
  <p:tag name="PRESENTER_SHAPETEXTINFO" val="&lt;ShapeTextInfo&gt;&lt;TableIndex row=&quot;-1&quot; col=&quot;-1&quot;&gt;&lt;linesCount val=&quot;2&quot;/&gt;&lt;lineCharCount val=&quot;40&quot;/&gt;&lt;lineCharCount val=&quot;31&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INFO" val="&lt;ThreeDShapeInfo&gt;&lt;uuid val=&quot;{23C5D8D4-3184-4D65-9E97-872523E17F85}&quot;/&gt;&lt;isInvalidForFieldText val=&quot;0&quot;/&gt;&lt;Image&gt;&lt;filename val=&quot;C:\Users\Dell\AppData\Local\Temp\CP6728339057484Session\CPTrustFolder6728339057578\PPTImport6728357142593\data\asimages\{23C5D8D4-3184-4D65-9E97-872523E17F85}_2.png&quot;/&gt;&lt;left val=&quot;591&quot;/&gt;&lt;top val=&quot;176&quot;/&gt;&lt;width val=&quot;83&quot;/&gt;&lt;height val=&quot;80&quot;/&gt;&lt;hasText val=&quot;1&quot;/&gt;&lt;/Image&gt;&lt;/ThreeDShape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HTML_SHAPEINFO" val="&lt;ThreeDShapeInfo&gt;&lt;uuid val=&quot;{EA0B0654-2DA9-492F-9523-CBDEB49EC5B9}&quot;/&gt;&lt;isInvalidForFieldText val=&quot;0&quot;/&gt;&lt;Image&gt;&lt;filename val=&quot;C:\Users\Dell\AppData\Local\Temp\CP7300864037671Session\CPTrustFolder7300864037671\PPTImport7300866497234\data\asimages\{EA0B0654-2DA9-492F-9523-CBDEB49EC5B9}_11.png&quot;/&gt;&lt;left val=&quot;48&quot;/&gt;&lt;top val=&quot;28&quot;/&gt;&lt;width val=&quot;865&quot;/&gt;&lt;height val=&quot;95&quot;/&gt;&lt;hasText val=&quot;1&quot;/&gt;&lt;/Image&gt;&lt;/ThreeDShapeInfo&gt;"/>
  <p:tag name="PRESENTER_SHAPETEXTINFO" val="&lt;ShapeTextInfo&gt;&lt;TableIndex row=&quot;-1&quot; col=&quot;-1&quot;&gt;&lt;linesCount val=&quot;1&quot;/&gt;&lt;lineCharCount val=&quot;27&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6&quot;/&gt;&lt;/TableIndex&gt;&lt;/ShapeTextInfo&gt;"/>
</p:tagLst>
</file>

<file path=ppt/theme/theme1.xml><?xml version="1.0" encoding="utf-8"?>
<a:theme xmlns:a="http://schemas.openxmlformats.org/drawingml/2006/main" name="Edappy Insitute">
  <a:themeElements>
    <a:clrScheme name="i9_Blue Lime">
      <a:dk1>
        <a:srgbClr val="57565A"/>
      </a:dk1>
      <a:lt1>
        <a:sysClr val="window" lastClr="FFFFFF"/>
      </a:lt1>
      <a:dk2>
        <a:srgbClr val="8DC928"/>
      </a:dk2>
      <a:lt2>
        <a:srgbClr val="ABD22A"/>
      </a:lt2>
      <a:accent1>
        <a:srgbClr val="2099D8"/>
      </a:accent1>
      <a:accent2>
        <a:srgbClr val="239CCE"/>
      </a:accent2>
      <a:accent3>
        <a:srgbClr val="27A6C2"/>
      </a:accent3>
      <a:accent4>
        <a:srgbClr val="25B7AB"/>
      </a:accent4>
      <a:accent5>
        <a:srgbClr val="5BBE77"/>
      </a:accent5>
      <a:accent6>
        <a:srgbClr val="7EC44E"/>
      </a:accent6>
      <a:hlink>
        <a:srgbClr val="2F8299"/>
      </a:hlink>
      <a:folHlink>
        <a:srgbClr val="8C8C8C"/>
      </a:folHlink>
    </a:clrScheme>
    <a:fontScheme name="Custom 3">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Edappy Insitute" id="{9D19A4E5-2CCF-0744-A95C-4C14F5EC18F5}" vid="{F26C6AAD-6A78-4946-94D3-969AE1775E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1356</TotalTime>
  <Words>1518</Words>
  <Application>Microsoft Office PowerPoint</Application>
  <PresentationFormat>Widescreen</PresentationFormat>
  <Paragraphs>214</Paragraphs>
  <Slides>18</Slides>
  <Notes>16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30" baseType="lpstr">
      <vt:lpstr>Arial</vt:lpstr>
      <vt:lpstr>Calibri</vt:lpstr>
      <vt:lpstr>Cambria Math</vt:lpstr>
      <vt:lpstr>Consolas</vt:lpstr>
      <vt:lpstr>Ebrima</vt:lpstr>
      <vt:lpstr>Eras Demi ITC</vt:lpstr>
      <vt:lpstr>Open Sans</vt:lpstr>
      <vt:lpstr>Open Sans Light</vt:lpstr>
      <vt:lpstr>Vijaya</vt:lpstr>
      <vt:lpstr>Wingdings</vt:lpstr>
      <vt:lpstr>Edappy Insitute</vt:lpstr>
      <vt:lpstr>Equation</vt:lpstr>
      <vt:lpstr>MULTIPLE LINEAR REGRESSION USING PYTHON</vt:lpstr>
      <vt:lpstr>Multiple Linear Regression: Recap</vt:lpstr>
      <vt:lpstr>Statistical Model</vt:lpstr>
      <vt:lpstr>Case Study – Modeling Job Performance Index</vt:lpstr>
      <vt:lpstr>Data Snapshot</vt:lpstr>
      <vt:lpstr>Graphical Representation of Data</vt:lpstr>
      <vt:lpstr>Scatter Plot Matrix</vt:lpstr>
      <vt:lpstr>Model for the Case Study</vt:lpstr>
      <vt:lpstr>Parameter Estimation Using ols() function in Python </vt:lpstr>
      <vt:lpstr>Interpretation of Partial Regression Coefficients</vt:lpstr>
      <vt:lpstr>Measure of Goodness of Fit – R Squared</vt:lpstr>
      <vt:lpstr>Understanding Summary Output</vt:lpstr>
      <vt:lpstr>Summary of Findings</vt:lpstr>
      <vt:lpstr>Fitted Values and Residuals </vt:lpstr>
      <vt:lpstr>Fitted Values and Residuals </vt:lpstr>
      <vt:lpstr> Predictions for New Dataset</vt:lpstr>
      <vt:lpstr>Predictions with Confidence Interval</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FONT CHECK!!!</dc:title>
  <dc:subject/>
  <dc:creator>Paul Penman</dc:creator>
  <cp:keywords/>
  <dc:description/>
  <cp:lastModifiedBy>Snigdha Pain</cp:lastModifiedBy>
  <cp:revision>94</cp:revision>
  <dcterms:created xsi:type="dcterms:W3CDTF">2020-05-29T15:06:42Z</dcterms:created>
  <dcterms:modified xsi:type="dcterms:W3CDTF">2023-12-04T17:54:54Z</dcterms:modified>
  <cp:category/>
</cp:coreProperties>
</file>