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2"/>
  </p:notesMasterIdLst>
  <p:sldIdLst>
    <p:sldId id="274" r:id="rId2"/>
    <p:sldId id="638" r:id="rId3"/>
    <p:sldId id="426" r:id="rId4"/>
    <p:sldId id="427" r:id="rId5"/>
    <p:sldId id="428" r:id="rId6"/>
    <p:sldId id="429" r:id="rId7"/>
    <p:sldId id="639" r:id="rId8"/>
    <p:sldId id="640" r:id="rId9"/>
    <p:sldId id="641" r:id="rId10"/>
    <p:sldId id="642" r:id="rId11"/>
    <p:sldId id="450" r:id="rId12"/>
    <p:sldId id="451" r:id="rId13"/>
    <p:sldId id="440" r:id="rId14"/>
    <p:sldId id="441" r:id="rId15"/>
    <p:sldId id="442" r:id="rId16"/>
    <p:sldId id="443" r:id="rId17"/>
    <p:sldId id="444" r:id="rId18"/>
    <p:sldId id="445" r:id="rId19"/>
    <p:sldId id="643" r:id="rId20"/>
    <p:sldId id="374" r:id="rId21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38"/>
            <p14:sldId id="426"/>
            <p14:sldId id="427"/>
            <p14:sldId id="428"/>
            <p14:sldId id="429"/>
            <p14:sldId id="639"/>
            <p14:sldId id="640"/>
            <p14:sldId id="641"/>
            <p14:sldId id="642"/>
            <p14:sldId id="450"/>
            <p14:sldId id="451"/>
            <p14:sldId id="440"/>
            <p14:sldId id="441"/>
            <p14:sldId id="442"/>
            <p14:sldId id="443"/>
            <p14:sldId id="444"/>
            <p14:sldId id="445"/>
            <p14:sldId id="64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The bank possesses demographic and transactional data of its loan customers. If the bank has a robust model to predict defaulters it can undertake better resource allocation. </a:t>
          </a: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To predict whether the customer applying for the loan will be a defaulter</a:t>
          </a: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40118CD0-6A16-49CC-9A9E-B6A7EE1D9F2B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Defaulter 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(=1 if defaulter, 0 otherwise) is the dependent variable</a:t>
          </a:r>
        </a:p>
      </dgm:t>
    </dgm:pt>
    <dgm:pt modelId="{B2403745-8724-4300-AB90-95E7A6D8BE38}" type="parTrans" cxnId="{4AB44E11-BDC1-46FA-85FA-BEC934A27B5C}">
      <dgm:prSet/>
      <dgm:spPr/>
      <dgm:t>
        <a:bodyPr/>
        <a:lstStyle/>
        <a:p>
          <a:endParaRPr lang="en-US" sz="1600"/>
        </a:p>
      </dgm:t>
    </dgm:pt>
    <dgm:pt modelId="{E6BB65EF-C968-4FEF-A9A0-95C3BFA39270}" type="sibTrans" cxnId="{4AB44E11-BDC1-46FA-85FA-BEC934A27B5C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Age group, Years at current address, Years at current employer, Debt to Income Ratio, Credit Card Debts, Other Debts 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are the independent variables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Sample size is 700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B44E11-BDC1-46FA-85FA-BEC934A27B5C}" srcId="{CF75EA4F-3BC8-4061-B0A3-050B572C5FE8}" destId="{40118CD0-6A16-49CC-9A9E-B6A7EE1D9F2B}" srcOrd="2" destOrd="0" parTransId="{B2403745-8724-4300-AB90-95E7A6D8BE38}" sibTransId="{E6BB65EF-C968-4FEF-A9A0-95C3BFA39270}"/>
    <dgm:cxn modelId="{D89CDE1F-089D-4573-B858-7A6C426730CE}" type="presOf" srcId="{4EE5EDE8-EF01-4ABD-8046-C2EC266BA8D9}" destId="{5225D984-C2B9-4FAB-B6D8-231E1B13CD6C}" srcOrd="0" destOrd="0" presId="urn:microsoft.com/office/officeart/2005/8/layout/list1"/>
    <dgm:cxn modelId="{CF5EE123-B45A-46BE-A530-2DF5DC27C26A}" type="presOf" srcId="{0CEA7ED5-AABA-442A-8B3A-5850D5C54A8E}" destId="{583B3969-11FD-4684-ACBA-422AC2B53A7A}" srcOrd="0" destOrd="0" presId="urn:microsoft.com/office/officeart/2005/8/layout/list1"/>
    <dgm:cxn modelId="{51F14152-E551-45A9-A2FC-EEDEFF82E387}" type="presOf" srcId="{83154F69-6DAE-4A1D-9B41-61E63E626EED}" destId="{3753D266-28F0-4CB6-87FB-9C46871B9038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CA850E56-0DC6-4AB7-8E2D-52F83611599F}" type="presOf" srcId="{0A7A71E0-34A9-45B9-9F53-6010EE2629E4}" destId="{3753D266-28F0-4CB6-87FB-9C46871B9038}" srcOrd="0" destOrd="1" presId="urn:microsoft.com/office/officeart/2005/8/layout/list1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9379696D-1386-4762-A002-5C1BBED690A9}" type="presOf" srcId="{83E300A9-059E-4699-B169-FEECE8DF2D96}" destId="{75BB025E-9CB5-4C61-B1F0-A1523F6C16D8}" srcOrd="1" destOrd="0" presId="urn:microsoft.com/office/officeart/2005/8/layout/list1"/>
    <dgm:cxn modelId="{61B18872-8351-4C8E-A5E4-4EA4E20DAE5D}" srcId="{CF75EA4F-3BC8-4061-B0A3-050B572C5FE8}" destId="{0A7A71E0-34A9-45B9-9F53-6010EE2629E4}" srcOrd="1" destOrd="0" parTransId="{277786D7-CD6C-4370-B649-AEAA08735182}" sibTransId="{2C91B7D2-5C07-42B8-B930-DF881623F227}"/>
    <dgm:cxn modelId="{82161773-885D-44FB-9366-1E2DD054924D}" type="presOf" srcId="{83E300A9-059E-4699-B169-FEECE8DF2D96}" destId="{3474DB8A-EBD8-46EC-AAB7-FE9BE2CFA8D9}" srcOrd="0" destOrd="0" presId="urn:microsoft.com/office/officeart/2005/8/layout/list1"/>
    <dgm:cxn modelId="{7CF19673-8431-40FB-B81A-30513A0C7188}" type="presOf" srcId="{0CEA7ED5-AABA-442A-8B3A-5850D5C54A8E}" destId="{8DAC3478-3003-4361-B79A-A6299EE2FF11}" srcOrd="1" destOrd="0" presId="urn:microsoft.com/office/officeart/2005/8/layout/list1"/>
    <dgm:cxn modelId="{A1D6F778-0FF3-4B49-96CC-F21A27672AD2}" type="presOf" srcId="{CF75EA4F-3BC8-4061-B0A3-050B572C5FE8}" destId="{E67F6A8F-B37E-4A64-BD29-966D55D5027A}" srcOrd="0" destOrd="0" presId="urn:microsoft.com/office/officeart/2005/8/layout/list1"/>
    <dgm:cxn modelId="{843E8B82-E408-4E50-977D-E854227B3A65}" type="presOf" srcId="{40118CD0-6A16-49CC-9A9E-B6A7EE1D9F2B}" destId="{3753D266-28F0-4CB6-87FB-9C46871B9038}" srcOrd="0" destOrd="2" presId="urn:microsoft.com/office/officeart/2005/8/layout/list1"/>
    <dgm:cxn modelId="{580ACD8A-4BEE-4200-8E2B-A17FBA5DF52D}" type="presOf" srcId="{76206CC1-918F-46E8-B031-9FC091FDB70E}" destId="{E22D02C9-CAD7-4C26-976C-7F9C3D7FAA12}" srcOrd="0" destOrd="0" presId="urn:microsoft.com/office/officeart/2005/8/layout/list1"/>
    <dgm:cxn modelId="{AC7EAE9D-1606-4785-B30C-F3117D436DB7}" type="presOf" srcId="{81CE6530-7F48-4D85-A90C-AB70806F2713}" destId="{4E95708D-2D46-43E8-898E-C37C89092838}" srcOrd="0" destOrd="0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20BF09DE-AD9F-481C-98CA-3C7D6800C339}" srcId="{CF75EA4F-3BC8-4061-B0A3-050B572C5FE8}" destId="{83154F69-6DAE-4A1D-9B41-61E63E626EED}" srcOrd="0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A5552FE8-EAFC-4F28-A53A-70E6F6A8CFD2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9264DBC5-2236-49A4-84B8-1E72867BDEA2}" type="presParOf" srcId="{E22D02C9-CAD7-4C26-976C-7F9C3D7FAA12}" destId="{9B880F8F-1058-4CD2-B20D-650A178A86B0}" srcOrd="0" destOrd="0" presId="urn:microsoft.com/office/officeart/2005/8/layout/list1"/>
    <dgm:cxn modelId="{5299AA0E-FA1C-4C4E-98E3-EC1FE4CC078C}" type="presParOf" srcId="{9B880F8F-1058-4CD2-B20D-650A178A86B0}" destId="{583B3969-11FD-4684-ACBA-422AC2B53A7A}" srcOrd="0" destOrd="0" presId="urn:microsoft.com/office/officeart/2005/8/layout/list1"/>
    <dgm:cxn modelId="{9CD5C5E8-BF68-4F74-BB9B-42C20092A02E}" type="presParOf" srcId="{9B880F8F-1058-4CD2-B20D-650A178A86B0}" destId="{8DAC3478-3003-4361-B79A-A6299EE2FF11}" srcOrd="1" destOrd="0" presId="urn:microsoft.com/office/officeart/2005/8/layout/list1"/>
    <dgm:cxn modelId="{37D0AFC1-D97D-4B0F-956D-5E7E5A7FC960}" type="presParOf" srcId="{E22D02C9-CAD7-4C26-976C-7F9C3D7FAA12}" destId="{59004E18-985D-4C03-8427-4AF3A8F9619C}" srcOrd="1" destOrd="0" presId="urn:microsoft.com/office/officeart/2005/8/layout/list1"/>
    <dgm:cxn modelId="{4D63F6E3-35D9-4465-BE4A-23EC02673B3D}" type="presParOf" srcId="{E22D02C9-CAD7-4C26-976C-7F9C3D7FAA12}" destId="{4E95708D-2D46-43E8-898E-C37C89092838}" srcOrd="2" destOrd="0" presId="urn:microsoft.com/office/officeart/2005/8/layout/list1"/>
    <dgm:cxn modelId="{0B95945F-ED35-4561-84C0-7A579CCFD5E6}" type="presParOf" srcId="{E22D02C9-CAD7-4C26-976C-7F9C3D7FAA12}" destId="{AE2CC641-B3D9-4C30-82D4-60031A31761A}" srcOrd="3" destOrd="0" presId="urn:microsoft.com/office/officeart/2005/8/layout/list1"/>
    <dgm:cxn modelId="{7F424435-E760-44A8-B6A3-7F3911B03DC8}" type="presParOf" srcId="{E22D02C9-CAD7-4C26-976C-7F9C3D7FAA12}" destId="{EDB1C299-0C7B-4DAA-91AB-4E38E465CBEA}" srcOrd="4" destOrd="0" presId="urn:microsoft.com/office/officeart/2005/8/layout/list1"/>
    <dgm:cxn modelId="{09771BAB-7545-47CD-9B00-0E440A8026BC}" type="presParOf" srcId="{EDB1C299-0C7B-4DAA-91AB-4E38E465CBEA}" destId="{3474DB8A-EBD8-46EC-AAB7-FE9BE2CFA8D9}" srcOrd="0" destOrd="0" presId="urn:microsoft.com/office/officeart/2005/8/layout/list1"/>
    <dgm:cxn modelId="{5C90562C-A70D-4C7B-923E-A05142301710}" type="presParOf" srcId="{EDB1C299-0C7B-4DAA-91AB-4E38E465CBEA}" destId="{75BB025E-9CB5-4C61-B1F0-A1523F6C16D8}" srcOrd="1" destOrd="0" presId="urn:microsoft.com/office/officeart/2005/8/layout/list1"/>
    <dgm:cxn modelId="{D00483D7-E2F5-49FE-9FA4-09EE16AABE90}" type="presParOf" srcId="{E22D02C9-CAD7-4C26-976C-7F9C3D7FAA12}" destId="{AD90FF33-7FD7-4076-B162-F1E0FE76D94C}" srcOrd="5" destOrd="0" presId="urn:microsoft.com/office/officeart/2005/8/layout/list1"/>
    <dgm:cxn modelId="{BD9D5BA9-99CE-493F-829F-69653B78D8B3}" type="presParOf" srcId="{E22D02C9-CAD7-4C26-976C-7F9C3D7FAA12}" destId="{5225D984-C2B9-4FAB-B6D8-231E1B13CD6C}" srcOrd="6" destOrd="0" presId="urn:microsoft.com/office/officeart/2005/8/layout/list1"/>
    <dgm:cxn modelId="{CD08B90B-247F-4DB2-9242-C498F94CEAA3}" type="presParOf" srcId="{E22D02C9-CAD7-4C26-976C-7F9C3D7FAA12}" destId="{FF1CC903-80FA-4491-88AB-D3CC8B9ADF3A}" srcOrd="7" destOrd="0" presId="urn:microsoft.com/office/officeart/2005/8/layout/list1"/>
    <dgm:cxn modelId="{EA642D69-CA7D-44E7-B5CC-F5579498352E}" type="presParOf" srcId="{E22D02C9-CAD7-4C26-976C-7F9C3D7FAA12}" destId="{C80B7E03-A3F6-466C-9E49-AFB82C5C4887}" srcOrd="8" destOrd="0" presId="urn:microsoft.com/office/officeart/2005/8/layout/list1"/>
    <dgm:cxn modelId="{885BA8E2-0D50-44DE-8C61-21667F2CD808}" type="presParOf" srcId="{C80B7E03-A3F6-466C-9E49-AFB82C5C4887}" destId="{E67F6A8F-B37E-4A64-BD29-966D55D5027A}" srcOrd="0" destOrd="0" presId="urn:microsoft.com/office/officeart/2005/8/layout/list1"/>
    <dgm:cxn modelId="{5E839346-2B22-475E-B3F3-C3986E515896}" type="presParOf" srcId="{C80B7E03-A3F6-466C-9E49-AFB82C5C4887}" destId="{B8F30B94-A26D-4B73-B7CB-D459F6BF739F}" srcOrd="1" destOrd="0" presId="urn:microsoft.com/office/officeart/2005/8/layout/list1"/>
    <dgm:cxn modelId="{83331C20-717E-4EFD-8B7A-88CCD0D5E145}" type="presParOf" srcId="{E22D02C9-CAD7-4C26-976C-7F9C3D7FAA12}" destId="{9E874675-220F-4B77-8013-1BA315901257}" srcOrd="9" destOrd="0" presId="urn:microsoft.com/office/officeart/2005/8/layout/list1"/>
    <dgm:cxn modelId="{9FE9A094-3DC1-4905-A614-8B9B57D0C428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24299"/>
          <a:ext cx="73152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The bank possesses demographic and transactional data of its loan customers. If the bank has a robust model to predict defaulters it can undertake better resource allocation. </a:t>
          </a:r>
        </a:p>
      </dsp:txBody>
      <dsp:txXfrm>
        <a:off x="0" y="324299"/>
        <a:ext cx="7315200" cy="1228500"/>
      </dsp:txXfrm>
    </dsp:sp>
    <dsp:sp modelId="{8DAC3478-3003-4361-B79A-A6299EE2FF11}">
      <dsp:nvSpPr>
        <dsp:cNvPr id="0" name=""/>
        <dsp:cNvSpPr/>
      </dsp:nvSpPr>
      <dsp:spPr>
        <a:xfrm>
          <a:off x="365760" y="29099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94581" y="57920"/>
        <a:ext cx="3439857" cy="532758"/>
      </dsp:txXfrm>
    </dsp:sp>
    <dsp:sp modelId="{5225D984-C2B9-4FAB-B6D8-231E1B13CD6C}">
      <dsp:nvSpPr>
        <dsp:cNvPr id="0" name=""/>
        <dsp:cNvSpPr/>
      </dsp:nvSpPr>
      <dsp:spPr>
        <a:xfrm>
          <a:off x="0" y="1956000"/>
          <a:ext cx="73152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predict whether the customer applying for the loan will be a defaulter</a:t>
          </a:r>
        </a:p>
      </dsp:txBody>
      <dsp:txXfrm>
        <a:off x="0" y="1956000"/>
        <a:ext cx="7315200" cy="756000"/>
      </dsp:txXfrm>
    </dsp:sp>
    <dsp:sp modelId="{75BB025E-9CB5-4C61-B1F0-A1523F6C16D8}">
      <dsp:nvSpPr>
        <dsp:cNvPr id="0" name=""/>
        <dsp:cNvSpPr/>
      </dsp:nvSpPr>
      <dsp:spPr>
        <a:xfrm>
          <a:off x="365760" y="1660800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94581" y="1689621"/>
        <a:ext cx="3439857" cy="532758"/>
      </dsp:txXfrm>
    </dsp:sp>
    <dsp:sp modelId="{3753D266-28F0-4CB6-87FB-9C46871B9038}">
      <dsp:nvSpPr>
        <dsp:cNvPr id="0" name=""/>
        <dsp:cNvSpPr/>
      </dsp:nvSpPr>
      <dsp:spPr>
        <a:xfrm>
          <a:off x="0" y="3115200"/>
          <a:ext cx="73152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Sample size is 700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Age group, Years at current address, Years at current employer, Debt to Income Ratio, Credit Card Debts, Other Debts 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are the independent variables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Defaulter 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(=1 if defaulter, 0 otherwise) is the dependent variable</a:t>
          </a:r>
        </a:p>
      </dsp:txBody>
      <dsp:txXfrm>
        <a:off x="0" y="3115200"/>
        <a:ext cx="7315200" cy="1732500"/>
      </dsp:txXfrm>
    </dsp:sp>
    <dsp:sp modelId="{B8F30B94-A26D-4B73-B7CB-D459F6BF739F}">
      <dsp:nvSpPr>
        <dsp:cNvPr id="0" name=""/>
        <dsp:cNvSpPr/>
      </dsp:nvSpPr>
      <dsp:spPr>
        <a:xfrm>
          <a:off x="365760" y="2820000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94581" y="2848821"/>
        <a:ext cx="343985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2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38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9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6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99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sz="1100" dirty="0"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5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3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7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4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8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6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3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9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4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2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4.xml"/><Relationship Id="rId7" Type="http://schemas.openxmlformats.org/officeDocument/2006/relationships/image" Target="../media/image2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8.xml"/><Relationship Id="rId7" Type="http://schemas.openxmlformats.org/officeDocument/2006/relationships/diagramData" Target="../diagrams/data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9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39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2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3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2.xml"/><Relationship Id="rId7" Type="http://schemas.openxmlformats.org/officeDocument/2006/relationships/image" Target="../media/image1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30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31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</a:rPr>
              <a:t>SUPPORT VECTOR MACHINES-ML METHOD</a:t>
            </a:r>
            <a:endParaRPr lang="en-US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Approach to Linear SVM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981200" y="142875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Quadratic Optimisation problem is: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can be reformulated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206745" y="1912725"/>
                <a:ext cx="3778513" cy="194790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such that </a:t>
                </a:r>
              </a:p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maximised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45" y="1912725"/>
                <a:ext cx="3778513" cy="194790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206745" y="4550507"/>
                <a:ext cx="3778513" cy="175140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such that </a:t>
                </a:r>
              </a:p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ϕ</m:t>
                    </m:r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minimised</a:t>
                </a:r>
              </a:p>
              <a:p>
                <a:pPr lvl="0"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45" y="4550507"/>
                <a:ext cx="3778513" cy="175140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7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Case Study </a:t>
            </a:r>
            <a:r>
              <a:rPr lang="en-US" b="1" dirty="0">
                <a:latin typeface="+mj-lt"/>
              </a:rPr>
              <a:t>–</a:t>
            </a:r>
            <a:r>
              <a:rPr b="1" dirty="0">
                <a:latin typeface="+mj-lt"/>
              </a:rPr>
              <a:t> Predicting Loan Defaulters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Diagram 4"/>
          <p:cNvGraphicFramePr/>
          <p:nvPr/>
        </p:nvGraphicFramePr>
        <p:xfrm>
          <a:off x="2438400" y="1524000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5000" y="1219201"/>
            <a:ext cx="48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Data Snapshot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1"/>
            <a:ext cx="7391400" cy="41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500962" y="1219200"/>
            <a:ext cx="1195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BANK LOAN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44D380-2BDC-438C-936C-C4D19F23D5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1" y="2819400"/>
          <a:ext cx="7543801" cy="3726180"/>
        </p:xfrm>
        <a:graphic>
          <a:graphicData uri="http://schemas.openxmlformats.org/drawingml/2006/table">
            <a:tbl>
              <a:tblPr/>
              <a:tblGrid>
                <a:gridCol w="1099736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2024464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062513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833087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Serial 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Groups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1(&lt;28 years),2(28-40 years),3(&gt;40 years)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working at current employer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staying at current address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914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DEBTINC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 to Income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024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Credit to Debit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2944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84447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Whether customer defaulted on loan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1(Defaulter), 0(Non-Defaulter)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3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786668"/>
          <a:ext cx="8033374" cy="17983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read.csv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("BANK LOAN.csv",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header=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bankloan$AGE&lt;-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as.factor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(bankloan$AGE)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str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(bankloan)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sz="3100" b="1" dirty="0">
                <a:latin typeface="+mj-lt"/>
              </a:rPr>
              <a:t>SVM in 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371600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Importing and Readying the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368426" y="2209800"/>
            <a:ext cx="4147175" cy="707886"/>
            <a:chOff x="4572000" y="3352800"/>
            <a:chExt cx="3707247" cy="707886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4897948" y="3352800"/>
              <a:ext cx="3381299" cy="707886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as.factor()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changes age from an integer to a factor variable.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572000" y="3581400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733801" y="3166409"/>
            <a:ext cx="6378887" cy="1015663"/>
            <a:chOff x="4552950" y="3352800"/>
            <a:chExt cx="3943349" cy="1015663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4897948" y="3352800"/>
              <a:ext cx="3598351" cy="1015663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str()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is used to check if the conversion to factor has taken place and if all other variable formats are appropriate, before moving to SVM modeling.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52950" y="3581400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58345-CB4D-434A-AC2B-B4967203E1EB}"/>
              </a:ext>
            </a:extLst>
          </p:cNvPr>
          <p:cNvSpPr/>
          <p:nvPr/>
        </p:nvSpPr>
        <p:spPr>
          <a:xfrm>
            <a:off x="2057400" y="44620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7B2A9-D6DC-439F-BDA9-BF51B49FD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4026" y="4874591"/>
            <a:ext cx="6502063" cy="17093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47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32371"/>
              </p:ext>
            </p:extLst>
          </p:nvPr>
        </p:nvGraphicFramePr>
        <p:xfrm>
          <a:off x="2079313" y="1795300"/>
          <a:ext cx="8033374" cy="3505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install.packages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("e1071")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library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(e1071) 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model&lt;-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svm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formula=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DEFAULTER~AGE+EMPLOY+ADDRESS+</a:t>
                      </a: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DEBTINC+CREDDEBT+OTHDEBT,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data=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bankloan,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type=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"C",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probability=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TRUE,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kernel=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"linear")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Model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coef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(model)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sz="3100" b="1" dirty="0">
                <a:latin typeface="+mj-lt"/>
              </a:rPr>
              <a:t>SVM in 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371600"/>
            <a:ext cx="3214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SVM Using Package "e1071"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35652" y="2971801"/>
            <a:ext cx="8033373" cy="3315057"/>
            <a:chOff x="2514600" y="2209800"/>
            <a:chExt cx="8033373" cy="3315057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3464408" y="2600980"/>
              <a:ext cx="7083565" cy="2923877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svm()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trains a support vector machine.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formula=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gives the model to be fit.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data=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specifies the data object.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type=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specifies whether SVM is used for classification or regression or novelty detection. Default for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type=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is "C“.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probability=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logical for indicating whether model should allow for probability predictions.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kernel=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specifies the kernel used in training and predicting. Here, we have kept kernel as linear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514600" y="2209800"/>
              <a:ext cx="1" cy="596125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525376" y="2816151"/>
              <a:ext cx="939033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sz="3100" dirty="0"/>
              <a:t>SVM in R</a:t>
            </a:r>
            <a:endParaRPr lang="en-US" sz="31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8BA3F4-5C82-45C3-BF30-1FB539AC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853" y="1981200"/>
            <a:ext cx="6677025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984D5A-59AB-4D45-B359-AD7FC67B9AE4}"/>
              </a:ext>
            </a:extLst>
          </p:cNvPr>
          <p:cNvSpPr/>
          <p:nvPr/>
        </p:nvSpPr>
        <p:spPr>
          <a:xfrm>
            <a:off x="2422852" y="15664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</p:spTree>
    <p:extLst>
      <p:ext uri="{BB962C8B-B14F-4D97-AF65-F5344CB8AC3E}">
        <p14:creationId xmlns:p14="http://schemas.microsoft.com/office/powerpoint/2010/main" val="40944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795300"/>
          <a:ext cx="8033374" cy="4236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pred1&lt;-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predict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(model,bankloan,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probability=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TRUE)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pred2&lt;-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attr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(pred1,"probabilities")[,1]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sz="3100" dirty="0"/>
              <a:t>Predictions Based on SVM</a:t>
            </a:r>
            <a:endParaRPr lang="en-US" sz="31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371600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Predictions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548643" y="2017692"/>
            <a:ext cx="7452013" cy="2003054"/>
            <a:chOff x="2674206" y="2228850"/>
            <a:chExt cx="7640904" cy="2003054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3289570" y="2416022"/>
              <a:ext cx="7025540" cy="1815882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predict()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returns predicted probabilities based on the model results and historical data.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First argument is the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svm()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model object while the second argument is original dataset.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probability=TRUE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returns raw probabilities. This argument is valid only when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type="probability“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is specified in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svm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600" b="1" i="1" dirty="0">
                  <a:solidFill>
                    <a:schemeClr val="accent1"/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pred1&lt;-predict(</a:t>
              </a:r>
              <a:r>
                <a:rPr lang="en-US" sz="1600" b="1" i="1" dirty="0" err="1">
                  <a:solidFill>
                    <a:schemeClr val="accent1"/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model,bankloan,decision.values</a:t>
              </a:r>
              <a:r>
                <a:rPr lang="en-US" sz="1600" b="1" i="1" dirty="0">
                  <a:solidFill>
                    <a:schemeClr val="accent1"/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=TRUE ) gives scores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674598" y="2228850"/>
              <a:ext cx="1" cy="596125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674206" y="2816151"/>
              <a:ext cx="641372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24201" y="4581879"/>
            <a:ext cx="7868343" cy="1779565"/>
            <a:chOff x="4895851" y="3128370"/>
            <a:chExt cx="7638109" cy="1779565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4897948" y="3430607"/>
              <a:ext cx="7636012" cy="1477328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attr()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, from base R, is used get or set specific attributes of an object. Here, we want to get the predicted probabilities obtained by the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svm()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model.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First argument is the name of the object whose attributes we want to extract.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Second argument is the character string specifying which attribute is to be accessed. Check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pred1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to know the exact name, which is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"probabilities"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 flipH="1">
              <a:off x="4726964" y="3297257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0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792561"/>
          <a:ext cx="8033374" cy="25298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install.packages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("ROCR")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library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(ROCR) 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prediction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(pred2,bankloan$DEFAULTER)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perf&lt;-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performance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(pred,"tpr","fpr")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(perf)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abline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(0,1)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sz="3100" b="1" dirty="0">
                <a:latin typeface="+mj-lt"/>
              </a:rPr>
              <a:t>ROC Curve and Area Under ROC Curve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96100" y="1752601"/>
            <a:ext cx="3619500" cy="31700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prediction()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creates object of class prediction, required for ROC curve.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performance()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calculates predictor evaluations.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Using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measure="tpr", measure="fpr”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we can plot an ROC Curve.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abline()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adds a straight line to the plot.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4025" y="137160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#ROC Curve</a:t>
            </a:r>
          </a:p>
        </p:txBody>
      </p:sp>
    </p:spTree>
    <p:extLst>
      <p:ext uri="{BB962C8B-B14F-4D97-AF65-F5344CB8AC3E}">
        <p14:creationId xmlns:p14="http://schemas.microsoft.com/office/powerpoint/2010/main" val="38126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sz="3100" b="1" dirty="0">
                <a:latin typeface="+mj-lt"/>
              </a:rPr>
              <a:t>ROC </a:t>
            </a:r>
            <a:r>
              <a:rPr lang="en-US" sz="3100" dirty="0"/>
              <a:t>Curve and Area Under ROC Curve  </a:t>
            </a:r>
            <a:endParaRPr lang="en-US" sz="31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F064E8-7C0F-4567-BA24-1B23654595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1738" y="5577840"/>
          <a:ext cx="7633762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63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auc&lt;-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performance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(pred,"auc")</a:t>
                      </a: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auc@y.values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[[1]]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[1] 0.855577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000517F-88D9-426C-8860-3BC2D5900223}"/>
              </a:ext>
            </a:extLst>
          </p:cNvPr>
          <p:cNvGrpSpPr/>
          <p:nvPr/>
        </p:nvGrpSpPr>
        <p:grpSpPr>
          <a:xfrm>
            <a:off x="5533926" y="5638800"/>
            <a:ext cx="4181575" cy="707886"/>
            <a:chOff x="3368881" y="4950023"/>
            <a:chExt cx="4181575" cy="707886"/>
          </a:xfrm>
          <a:solidFill>
            <a:schemeClr val="bg1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C491D2-BC87-4C5F-8D64-10532369FA80}"/>
                </a:ext>
              </a:extLst>
            </p:cNvPr>
            <p:cNvCxnSpPr/>
            <p:nvPr/>
          </p:nvCxnSpPr>
          <p:spPr>
            <a:xfrm flipH="1">
              <a:off x="3368881" y="5105400"/>
              <a:ext cx="371575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AB7687-6CEB-40FA-A0A6-892DB89FCA46}"/>
                </a:ext>
              </a:extLst>
            </p:cNvPr>
            <p:cNvSpPr/>
            <p:nvPr/>
          </p:nvSpPr>
          <p:spPr>
            <a:xfrm>
              <a:off x="3740456" y="4950023"/>
              <a:ext cx="3810000" cy="707886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“auc”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in performance() calculates Area Under ROC Curve.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7236C-24E8-4CC6-9162-52719B4B9D60}"/>
              </a:ext>
            </a:extLst>
          </p:cNvPr>
          <p:cNvSpPr/>
          <p:nvPr/>
        </p:nvSpPr>
        <p:spPr>
          <a:xfrm>
            <a:off x="2076450" y="5224046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Area Under ROC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7B874-5559-43FA-9060-BCCE7475C637}"/>
              </a:ext>
            </a:extLst>
          </p:cNvPr>
          <p:cNvSpPr/>
          <p:nvPr/>
        </p:nvSpPr>
        <p:spPr>
          <a:xfrm>
            <a:off x="2057400" y="13716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707FC-DF23-4B35-AB20-B05DE2B08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1751112"/>
            <a:ext cx="7162800" cy="3335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16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81200" y="402554"/>
            <a:ext cx="8229600" cy="6700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Quick Recap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9" name="Rectangle 8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56742" y="2176455"/>
            <a:ext cx="7478516" cy="3404092"/>
            <a:chOff x="1805349" y="1653609"/>
            <a:chExt cx="6180591" cy="3679374"/>
          </a:xfrm>
        </p:grpSpPr>
        <p:sp>
          <p:nvSpPr>
            <p:cNvPr id="13" name="Freeform 12"/>
            <p:cNvSpPr/>
            <p:nvPr/>
          </p:nvSpPr>
          <p:spPr>
            <a:xfrm>
              <a:off x="3112721" y="1653609"/>
              <a:ext cx="4873219" cy="1763440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SVMs find a hyper plane which separates the d-dimensional data perfectly into its classes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5349" y="1653609"/>
              <a:ext cx="1316361" cy="1763440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Support Vector Machines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112721" y="3583980"/>
              <a:ext cx="4873216" cy="1749003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lnRef>
            <a:fillRef idx="1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Package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</a:rPr>
                <a:t>"e1071"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has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</a:rPr>
                <a:t>svm()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that trains a support vector machine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function takes arguments to specify whether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</a:rPr>
                <a:t>svm()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is to be used for classification or regression; if probabilities are to be returned and which kernel to use for training and predicting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05349" y="3583981"/>
              <a:ext cx="1316361" cy="1749002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961231"/>
                <a:satOff val="-20173"/>
                <a:lumOff val="3725"/>
                <a:alphaOff val="0"/>
              </a:schemeClr>
            </a:fillRef>
            <a:effectRef idx="0">
              <a:schemeClr val="accent5">
                <a:hueOff val="3961231"/>
                <a:satOff val="-20173"/>
                <a:lumOff val="37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SVM in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64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Support Vector Machine (SVM)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Hyper Planes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Hyper Plane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Hyper Plane Separation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Separators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 Margin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Mathematical Approach to Linear SVM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SVM in R</a:t>
            </a:r>
          </a:p>
          <a:p>
            <a:pPr marL="857250" lvl="1" indent="-45720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SVM Modeling</a:t>
            </a:r>
          </a:p>
          <a:p>
            <a:pPr marL="857250" lvl="1" indent="-45720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ROC and Area Under ROC Curve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53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81200" y="1428751"/>
            <a:ext cx="8229600" cy="15314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Machines (SVM's) are a relatively new learning method  generally used for classification problem.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Although the first paper dates way back to early 1960’s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only in 1992-1995 that this powerful method was universally adopted as a mainstream machine  learning paradigm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4049"/>
            <a:ext cx="822960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 to Support Vector Machines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450136" y="3634901"/>
            <a:ext cx="6693865" cy="877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basic idea is to find a hyper plane which separates the d-dimensional data perfectly into its classes.  </a:t>
            </a:r>
          </a:p>
        </p:txBody>
      </p:sp>
    </p:spTree>
    <p:extLst>
      <p:ext uri="{BB962C8B-B14F-4D97-AF65-F5344CB8AC3E}">
        <p14:creationId xmlns:p14="http://schemas.microsoft.com/office/powerpoint/2010/main" val="22094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a Hyper Plane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42875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two dimensions, a hyper plane is defined by the equation: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nothing but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of line.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above equation can be easily extended to the p-dimensional setting: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short, 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 &gt; 3 dimensions, it can be hard to visualize a hyper planes.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743357" y="1940600"/>
                <a:ext cx="3194996" cy="510778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57" y="1940600"/>
                <a:ext cx="3194996" cy="51077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4211251" y="3813746"/>
                <a:ext cx="4939291" cy="547172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251" y="3813746"/>
                <a:ext cx="4939291" cy="54717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199274" y="4829850"/>
                <a:ext cx="2092643" cy="518014"/>
              </a:xfrm>
              <a:prstGeom prst="roundRect">
                <a:avLst/>
              </a:prstGeom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274" y="4829850"/>
                <a:ext cx="2092643" cy="51801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6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Separating a Hyper Plane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981200" y="1428751"/>
            <a:ext cx="822960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classification can be viewed as the task of separating classes in feature space: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2800" y="2042696"/>
            <a:ext cx="5288374" cy="4053304"/>
            <a:chOff x="762000" y="2042696"/>
            <a:chExt cx="5288374" cy="4053304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896938" y="3054350"/>
              <a:ext cx="0" cy="3041650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762000" y="5980113"/>
              <a:ext cx="4081463" cy="0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936750" y="3810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362075" y="4167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1514475" y="4713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11334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1666875" y="3570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1133475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1285875" y="4637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2047875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>
              <a:off x="2949575" y="4243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AutoShape 15"/>
            <p:cNvSpPr>
              <a:spLocks noChangeArrowheads="1"/>
            </p:cNvSpPr>
            <p:nvPr/>
          </p:nvSpPr>
          <p:spPr bwMode="auto">
            <a:xfrm>
              <a:off x="25812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35718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2263775" y="5691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AutoShape 18"/>
            <p:cNvSpPr>
              <a:spLocks noChangeArrowheads="1"/>
            </p:cNvSpPr>
            <p:nvPr/>
          </p:nvSpPr>
          <p:spPr bwMode="auto">
            <a:xfrm>
              <a:off x="2886075" y="4560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>
              <a:off x="2263775" y="5005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2962275" y="5399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AutoShape 21"/>
            <p:cNvSpPr>
              <a:spLocks noChangeArrowheads="1"/>
            </p:cNvSpPr>
            <p:nvPr/>
          </p:nvSpPr>
          <p:spPr bwMode="auto">
            <a:xfrm>
              <a:off x="3648075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V="1">
              <a:off x="1209675" y="3036888"/>
              <a:ext cx="2438400" cy="2667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AutoShape 23"/>
            <p:cNvSpPr>
              <a:spLocks noChangeArrowheads="1"/>
            </p:cNvSpPr>
            <p:nvPr/>
          </p:nvSpPr>
          <p:spPr bwMode="auto">
            <a:xfrm>
              <a:off x="2133600" y="29718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743200" y="3048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AutoShape 25"/>
            <p:cNvSpPr>
              <a:spLocks noChangeArrowheads="1"/>
            </p:cNvSpPr>
            <p:nvPr/>
          </p:nvSpPr>
          <p:spPr bwMode="auto">
            <a:xfrm>
              <a:off x="3810000" y="3810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ounded Rectangle 35"/>
                <p:cNvSpPr/>
                <p:nvPr/>
              </p:nvSpPr>
              <p:spPr>
                <a:xfrm>
                  <a:off x="3447806" y="2581950"/>
                  <a:ext cx="2027283" cy="51801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ounded 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806" y="2581950"/>
                  <a:ext cx="2027283" cy="51801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4021458" y="3986636"/>
                  <a:ext cx="2028916" cy="51801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1458" y="3986636"/>
                  <a:ext cx="2028916" cy="51801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049658" y="2429550"/>
                  <a:ext cx="2028916" cy="51801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658" y="2429550"/>
                  <a:ext cx="2028916" cy="51801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1924906" y="2042696"/>
              <a:ext cx="2548454" cy="338554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 dirty="0"/>
                <a:t>Fig. 01: Binary Classification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48402" y="2902804"/>
            <a:ext cx="3615783" cy="830997"/>
            <a:chOff x="4987926" y="2902803"/>
            <a:chExt cx="3615783" cy="830997"/>
          </a:xfrm>
        </p:grpSpPr>
        <p:sp>
          <p:nvSpPr>
            <p:cNvPr id="4" name="Rectangle 3"/>
            <p:cNvSpPr/>
            <p:nvPr/>
          </p:nvSpPr>
          <p:spPr>
            <a:xfrm>
              <a:off x="7001250" y="2902803"/>
              <a:ext cx="1602459" cy="83099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txBody>
            <a:bodyPr anchor="ctr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Here line separates data into two parts</a:t>
              </a:r>
            </a:p>
          </p:txBody>
        </p: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4987926" y="3318302"/>
              <a:ext cx="2013324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0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Linear Separators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285536" y="1428751"/>
            <a:ext cx="5620928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in SVM is to find optimum separator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2801" y="2042696"/>
            <a:ext cx="4081463" cy="4053304"/>
            <a:chOff x="762000" y="2042696"/>
            <a:chExt cx="4081463" cy="4053304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896938" y="3054350"/>
              <a:ext cx="0" cy="3041650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762000" y="5980113"/>
              <a:ext cx="4081463" cy="0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1936750" y="3810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362075" y="4167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1514475" y="4713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11334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1666875" y="3570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1133475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>
              <a:off x="1285875" y="4637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2047875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>
              <a:off x="2949575" y="4243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AutoShape 15"/>
            <p:cNvSpPr>
              <a:spLocks noChangeArrowheads="1"/>
            </p:cNvSpPr>
            <p:nvPr/>
          </p:nvSpPr>
          <p:spPr bwMode="auto">
            <a:xfrm>
              <a:off x="25812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35718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2263775" y="5691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AutoShape 18"/>
            <p:cNvSpPr>
              <a:spLocks noChangeArrowheads="1"/>
            </p:cNvSpPr>
            <p:nvPr/>
          </p:nvSpPr>
          <p:spPr bwMode="auto">
            <a:xfrm>
              <a:off x="2886075" y="4560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AutoShape 19"/>
            <p:cNvSpPr>
              <a:spLocks noChangeArrowheads="1"/>
            </p:cNvSpPr>
            <p:nvPr/>
          </p:nvSpPr>
          <p:spPr bwMode="auto">
            <a:xfrm>
              <a:off x="2263775" y="5005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2962275" y="5399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AutoShape 21"/>
            <p:cNvSpPr>
              <a:spLocks noChangeArrowheads="1"/>
            </p:cNvSpPr>
            <p:nvPr/>
          </p:nvSpPr>
          <p:spPr bwMode="auto">
            <a:xfrm>
              <a:off x="3648075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AutoShape 23"/>
            <p:cNvSpPr>
              <a:spLocks noChangeArrowheads="1"/>
            </p:cNvSpPr>
            <p:nvPr/>
          </p:nvSpPr>
          <p:spPr bwMode="auto">
            <a:xfrm>
              <a:off x="2133600" y="29718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AutoShape 24"/>
            <p:cNvSpPr>
              <a:spLocks noChangeArrowheads="1"/>
            </p:cNvSpPr>
            <p:nvPr/>
          </p:nvSpPr>
          <p:spPr bwMode="auto">
            <a:xfrm>
              <a:off x="2743200" y="3048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AutoShape 25"/>
            <p:cNvSpPr>
              <a:spLocks noChangeArrowheads="1"/>
            </p:cNvSpPr>
            <p:nvPr/>
          </p:nvSpPr>
          <p:spPr bwMode="auto">
            <a:xfrm>
              <a:off x="3810000" y="3810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8241" y="2042696"/>
              <a:ext cx="2321789" cy="338554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 dirty="0"/>
                <a:t>Fig. 02: Linear Separators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48402" y="2902804"/>
            <a:ext cx="3962399" cy="830997"/>
            <a:chOff x="4987926" y="2902803"/>
            <a:chExt cx="3962399" cy="830997"/>
          </a:xfrm>
        </p:grpSpPr>
        <p:sp>
          <p:nvSpPr>
            <p:cNvPr id="4" name="Rectangle 3"/>
            <p:cNvSpPr/>
            <p:nvPr/>
          </p:nvSpPr>
          <p:spPr>
            <a:xfrm>
              <a:off x="7001250" y="2902803"/>
              <a:ext cx="1949075" cy="83099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Which of the linear separators is optimal?</a:t>
              </a:r>
            </a:p>
          </p:txBody>
        </p:sp>
        <p:cxnSp>
          <p:nvCxnSpPr>
            <p:cNvPr id="7" name="Straight Arrow Connector 6"/>
            <p:cNvCxnSpPr>
              <a:cxnSpLocks/>
              <a:stCxn id="4" idx="1"/>
            </p:cNvCxnSpPr>
            <p:nvPr/>
          </p:nvCxnSpPr>
          <p:spPr>
            <a:xfrm flipH="1">
              <a:off x="4987926" y="3318302"/>
              <a:ext cx="2013324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3876676" y="3200400"/>
            <a:ext cx="2676525" cy="2427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 flipV="1">
            <a:off x="4029076" y="2895600"/>
            <a:ext cx="2143125" cy="288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V="1">
            <a:off x="3657600" y="3200400"/>
            <a:ext cx="2971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 flipV="1">
            <a:off x="4191000" y="2971800"/>
            <a:ext cx="182880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 flipV="1">
            <a:off x="3962400" y="2895600"/>
            <a:ext cx="182880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Line 31"/>
          <p:cNvSpPr>
            <a:spLocks noChangeShapeType="1"/>
          </p:cNvSpPr>
          <p:nvPr/>
        </p:nvSpPr>
        <p:spPr bwMode="auto">
          <a:xfrm flipV="1">
            <a:off x="3810000" y="3048000"/>
            <a:ext cx="26670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5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Classification Margin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57401" y="2274867"/>
            <a:ext cx="4081463" cy="3124200"/>
            <a:chOff x="762000" y="2971800"/>
            <a:chExt cx="4081463" cy="3124200"/>
          </a:xfrm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V="1">
              <a:off x="896938" y="3054350"/>
              <a:ext cx="0" cy="3041650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 flipV="1">
              <a:off x="762000" y="5980113"/>
              <a:ext cx="4081463" cy="0"/>
            </a:xfrm>
            <a:prstGeom prst="lin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1936750" y="3810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1362075" y="4167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>
              <a:off x="1514475" y="4713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11334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1666875" y="3570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133475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285875" y="4637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2047875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2949575" y="4243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25812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3571875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AutoShape 17"/>
            <p:cNvSpPr>
              <a:spLocks noChangeArrowheads="1"/>
            </p:cNvSpPr>
            <p:nvPr/>
          </p:nvSpPr>
          <p:spPr bwMode="auto">
            <a:xfrm>
              <a:off x="2263775" y="5691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AutoShape 18"/>
            <p:cNvSpPr>
              <a:spLocks noChangeArrowheads="1"/>
            </p:cNvSpPr>
            <p:nvPr/>
          </p:nvSpPr>
          <p:spPr bwMode="auto">
            <a:xfrm>
              <a:off x="2886075" y="4560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AutoShape 19"/>
            <p:cNvSpPr>
              <a:spLocks noChangeArrowheads="1"/>
            </p:cNvSpPr>
            <p:nvPr/>
          </p:nvSpPr>
          <p:spPr bwMode="auto">
            <a:xfrm>
              <a:off x="2263775" y="5005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AutoShape 20"/>
            <p:cNvSpPr>
              <a:spLocks noChangeArrowheads="1"/>
            </p:cNvSpPr>
            <p:nvPr/>
          </p:nvSpPr>
          <p:spPr bwMode="auto">
            <a:xfrm>
              <a:off x="2962275" y="5399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AutoShape 21"/>
            <p:cNvSpPr>
              <a:spLocks noChangeArrowheads="1"/>
            </p:cNvSpPr>
            <p:nvPr/>
          </p:nvSpPr>
          <p:spPr bwMode="auto">
            <a:xfrm>
              <a:off x="3648075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AutoShape 23"/>
            <p:cNvSpPr>
              <a:spLocks noChangeArrowheads="1"/>
            </p:cNvSpPr>
            <p:nvPr/>
          </p:nvSpPr>
          <p:spPr bwMode="auto">
            <a:xfrm>
              <a:off x="2133600" y="29718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AutoShape 24"/>
            <p:cNvSpPr>
              <a:spLocks noChangeArrowheads="1"/>
            </p:cNvSpPr>
            <p:nvPr/>
          </p:nvSpPr>
          <p:spPr bwMode="auto">
            <a:xfrm>
              <a:off x="2743200" y="3048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AutoShape 25"/>
            <p:cNvSpPr>
              <a:spLocks noChangeArrowheads="1"/>
            </p:cNvSpPr>
            <p:nvPr/>
          </p:nvSpPr>
          <p:spPr bwMode="auto">
            <a:xfrm>
              <a:off x="3810000" y="38100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lumMod val="75000"/>
              </a:schemeClr>
            </a:solidFill>
            <a:ln w="9525" algn="ctr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1" name="Line 26"/>
          <p:cNvSpPr>
            <a:spLocks noChangeShapeType="1"/>
          </p:cNvSpPr>
          <p:nvPr/>
        </p:nvSpPr>
        <p:spPr bwMode="auto">
          <a:xfrm rot="299749" flipV="1">
            <a:off x="2668828" y="2298951"/>
            <a:ext cx="2143125" cy="288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 rot="299749" flipV="1">
            <a:off x="3060001" y="2511949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 rot="299749" flipV="1">
            <a:off x="2500004" y="2097314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38864" y="1847850"/>
                <a:ext cx="3843337" cy="4116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Distance from case </a:t>
                </a: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en-US" sz="16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 the separator is 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∥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∥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length of a vector given by sqrt(sum(W^2))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Cases closest to the hyper plane are Support Vectors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Margin ρ of the separator is the distance between support vectors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864" y="1847850"/>
                <a:ext cx="3843337" cy="4116768"/>
              </a:xfrm>
              <a:prstGeom prst="rect">
                <a:avLst/>
              </a:prstGeom>
              <a:blipFill>
                <a:blip r:embed="rId7"/>
                <a:stretch>
                  <a:fillRect l="-658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ine 33"/>
          <p:cNvSpPr>
            <a:spLocks noChangeShapeType="1"/>
          </p:cNvSpPr>
          <p:nvPr/>
        </p:nvSpPr>
        <p:spPr bwMode="auto">
          <a:xfrm>
            <a:off x="3524250" y="2355478"/>
            <a:ext cx="777876" cy="7385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3605054" y="2537913"/>
            <a:ext cx="3382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62701" y="2664721"/>
                <a:ext cx="1965795" cy="86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r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w</m:t>
                          </m:r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1" y="2664721"/>
                <a:ext cx="1965795" cy="868764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39"/>
          <p:cNvSpPr>
            <a:spLocks noChangeArrowheads="1"/>
          </p:cNvSpPr>
          <p:nvPr/>
        </p:nvSpPr>
        <p:spPr bwMode="auto">
          <a:xfrm>
            <a:off x="3505200" y="4241429"/>
            <a:ext cx="228600" cy="2190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4191000" y="3479429"/>
            <a:ext cx="228600" cy="2190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Oval 40"/>
          <p:cNvSpPr>
            <a:spLocks noChangeArrowheads="1"/>
          </p:cNvSpPr>
          <p:nvPr/>
        </p:nvSpPr>
        <p:spPr bwMode="auto">
          <a:xfrm>
            <a:off x="3276600" y="3498479"/>
            <a:ext cx="228600" cy="2190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3409951" y="3612779"/>
            <a:ext cx="225323" cy="1944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3390901" y="4161248"/>
            <a:ext cx="225323" cy="1944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>
            <a:off x="4079978" y="3403229"/>
            <a:ext cx="225323" cy="1944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4508101" y="2393579"/>
            <a:ext cx="460775" cy="37516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4648200" y="2131224"/>
                <a:ext cx="33829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dirty="0">
                          <a:latin typeface="Cambria Math"/>
                          <a:ea typeface="Cambria Math"/>
                        </a:rPr>
                        <m:t>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131224"/>
                <a:ext cx="338296" cy="338554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5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 Margin Classification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138864" y="2667000"/>
            <a:ext cx="38433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is now to maximize the margin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ρ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separator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focus is on ‘Support Vectors’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cases are not considered in the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1" y="2097315"/>
            <a:ext cx="4081463" cy="3301753"/>
            <a:chOff x="533400" y="2097314"/>
            <a:chExt cx="4081463" cy="3301753"/>
          </a:xfrm>
        </p:grpSpPr>
        <p:grpSp>
          <p:nvGrpSpPr>
            <p:cNvPr id="25" name="Group 24"/>
            <p:cNvGrpSpPr/>
            <p:nvPr/>
          </p:nvGrpSpPr>
          <p:grpSpPr>
            <a:xfrm>
              <a:off x="533400" y="2274867"/>
              <a:ext cx="4081463" cy="3124200"/>
              <a:chOff x="762000" y="2971800"/>
              <a:chExt cx="4081463" cy="3124200"/>
            </a:xfrm>
          </p:grpSpPr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V="1">
                <a:off x="896938" y="3054350"/>
                <a:ext cx="0" cy="3041650"/>
              </a:xfrm>
              <a:prstGeom prst="lin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 flipV="1">
                <a:off x="762000" y="5980113"/>
                <a:ext cx="4081463" cy="0"/>
              </a:xfrm>
              <a:prstGeom prst="lin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AutoShape 6"/>
              <p:cNvSpPr>
                <a:spLocks noChangeArrowheads="1"/>
              </p:cNvSpPr>
              <p:nvPr/>
            </p:nvSpPr>
            <p:spPr bwMode="auto">
              <a:xfrm>
                <a:off x="1936750" y="3810000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" name="AutoShape 7"/>
              <p:cNvSpPr>
                <a:spLocks noChangeArrowheads="1"/>
              </p:cNvSpPr>
              <p:nvPr/>
            </p:nvSpPr>
            <p:spPr bwMode="auto">
              <a:xfrm>
                <a:off x="1362075" y="41671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AutoShape 8"/>
              <p:cNvSpPr>
                <a:spLocks noChangeArrowheads="1"/>
              </p:cNvSpPr>
              <p:nvPr/>
            </p:nvSpPr>
            <p:spPr bwMode="auto">
              <a:xfrm>
                <a:off x="1514475" y="47132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auto">
              <a:xfrm>
                <a:off x="1133475" y="51704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AutoShape 10"/>
              <p:cNvSpPr>
                <a:spLocks noChangeArrowheads="1"/>
              </p:cNvSpPr>
              <p:nvPr/>
            </p:nvSpPr>
            <p:spPr bwMode="auto">
              <a:xfrm>
                <a:off x="1666875" y="35702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>
                <a:off x="1133475" y="44846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1285875" y="46370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8" name="AutoShape 13"/>
              <p:cNvSpPr>
                <a:spLocks noChangeArrowheads="1"/>
              </p:cNvSpPr>
              <p:nvPr/>
            </p:nvSpPr>
            <p:spPr bwMode="auto">
              <a:xfrm>
                <a:off x="2047875" y="42560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9" name="AutoShape 14"/>
              <p:cNvSpPr>
                <a:spLocks noChangeArrowheads="1"/>
              </p:cNvSpPr>
              <p:nvPr/>
            </p:nvSpPr>
            <p:spPr bwMode="auto">
              <a:xfrm>
                <a:off x="2949575" y="42433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" name="AutoShape 15"/>
              <p:cNvSpPr>
                <a:spLocks noChangeArrowheads="1"/>
              </p:cNvSpPr>
              <p:nvPr/>
            </p:nvSpPr>
            <p:spPr bwMode="auto">
              <a:xfrm>
                <a:off x="2581275" y="51704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AutoShape 16"/>
              <p:cNvSpPr>
                <a:spLocks noChangeArrowheads="1"/>
              </p:cNvSpPr>
              <p:nvPr/>
            </p:nvSpPr>
            <p:spPr bwMode="auto">
              <a:xfrm>
                <a:off x="3571875" y="51704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AutoShape 17"/>
              <p:cNvSpPr>
                <a:spLocks noChangeArrowheads="1"/>
              </p:cNvSpPr>
              <p:nvPr/>
            </p:nvSpPr>
            <p:spPr bwMode="auto">
              <a:xfrm>
                <a:off x="2263775" y="56911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" name="AutoShape 18"/>
              <p:cNvSpPr>
                <a:spLocks noChangeArrowheads="1"/>
              </p:cNvSpPr>
              <p:nvPr/>
            </p:nvSpPr>
            <p:spPr bwMode="auto">
              <a:xfrm>
                <a:off x="2886075" y="45608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4" name="AutoShape 19"/>
              <p:cNvSpPr>
                <a:spLocks noChangeArrowheads="1"/>
              </p:cNvSpPr>
              <p:nvPr/>
            </p:nvSpPr>
            <p:spPr bwMode="auto">
              <a:xfrm>
                <a:off x="2263775" y="50053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AutoShape 20"/>
              <p:cNvSpPr>
                <a:spLocks noChangeArrowheads="1"/>
              </p:cNvSpPr>
              <p:nvPr/>
            </p:nvSpPr>
            <p:spPr bwMode="auto">
              <a:xfrm>
                <a:off x="2962275" y="53990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AutoShape 21"/>
              <p:cNvSpPr>
                <a:spLocks noChangeArrowheads="1"/>
              </p:cNvSpPr>
              <p:nvPr/>
            </p:nvSpPr>
            <p:spPr bwMode="auto">
              <a:xfrm>
                <a:off x="3648075" y="4484688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AutoShape 23"/>
              <p:cNvSpPr>
                <a:spLocks noChangeArrowheads="1"/>
              </p:cNvSpPr>
              <p:nvPr/>
            </p:nvSpPr>
            <p:spPr bwMode="auto">
              <a:xfrm>
                <a:off x="2133600" y="2971800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AutoShape 24"/>
              <p:cNvSpPr>
                <a:spLocks noChangeArrowheads="1"/>
              </p:cNvSpPr>
              <p:nvPr/>
            </p:nvSpPr>
            <p:spPr bwMode="auto">
              <a:xfrm>
                <a:off x="2743200" y="3048000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AutoShape 25"/>
              <p:cNvSpPr>
                <a:spLocks noChangeArrowheads="1"/>
              </p:cNvSpPr>
              <p:nvPr/>
            </p:nvSpPr>
            <p:spPr bwMode="auto">
              <a:xfrm>
                <a:off x="3810000" y="3810000"/>
                <a:ext cx="88900" cy="88900"/>
              </a:xfrm>
              <a:prstGeom prst="octagon">
                <a:avLst>
                  <a:gd name="adj" fmla="val 29287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rot="299749" flipV="1">
              <a:off x="1144827" y="2298951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rot="299749" flipV="1">
              <a:off x="1536000" y="2511949"/>
              <a:ext cx="2009775" cy="26939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 rot="299749" flipV="1">
              <a:off x="976003" y="2097314"/>
              <a:ext cx="2066925" cy="27701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Oval 39"/>
            <p:cNvSpPr>
              <a:spLocks noChangeArrowheads="1"/>
            </p:cNvSpPr>
            <p:nvPr/>
          </p:nvSpPr>
          <p:spPr bwMode="auto">
            <a:xfrm>
              <a:off x="1981200" y="4241428"/>
              <a:ext cx="228600" cy="21907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Oval 40"/>
            <p:cNvSpPr>
              <a:spLocks noChangeArrowheads="1"/>
            </p:cNvSpPr>
            <p:nvPr/>
          </p:nvSpPr>
          <p:spPr bwMode="auto">
            <a:xfrm>
              <a:off x="2667000" y="3479428"/>
              <a:ext cx="228600" cy="21907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Oval 40"/>
            <p:cNvSpPr>
              <a:spLocks noChangeArrowheads="1"/>
            </p:cNvSpPr>
            <p:nvPr/>
          </p:nvSpPr>
          <p:spPr bwMode="auto">
            <a:xfrm>
              <a:off x="1752600" y="3498478"/>
              <a:ext cx="228600" cy="21907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Line 33"/>
            <p:cNvSpPr>
              <a:spLocks noChangeShapeType="1"/>
            </p:cNvSpPr>
            <p:nvPr/>
          </p:nvSpPr>
          <p:spPr bwMode="auto">
            <a:xfrm>
              <a:off x="1885950" y="3612778"/>
              <a:ext cx="225323" cy="194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1866900" y="4161247"/>
              <a:ext cx="225323" cy="194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Line 33"/>
            <p:cNvSpPr>
              <a:spLocks noChangeShapeType="1"/>
            </p:cNvSpPr>
            <p:nvPr/>
          </p:nvSpPr>
          <p:spPr bwMode="auto">
            <a:xfrm>
              <a:off x="2555977" y="3403228"/>
              <a:ext cx="225323" cy="194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2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Approach to Linear SVM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81200" y="1428751"/>
                <a:ext cx="82296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training set be separated by a hyper plane with margin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Then for each training observation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every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above inequality is an equality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After rescaling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ρ</m:t>
                        </m:r>
                      </m:num>
                      <m:den>
                        <m:r>
                          <a:rPr lang="en-US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the equality, we obtain that distance between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the hyper plane is 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Margin can be expressed through (rescaled)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as:</a:t>
                </a:r>
              </a:p>
              <a:p>
                <a:pPr>
                  <a:lnSpc>
                    <a:spcPct val="150000"/>
                  </a:lnSpc>
                </a:pP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428751"/>
                <a:ext cx="8229600" cy="4524315"/>
              </a:xfrm>
              <a:prstGeom prst="rect">
                <a:avLst/>
              </a:prstGeom>
              <a:blipFill>
                <a:blip r:embed="rId7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2438586" y="2061192"/>
                <a:ext cx="4351808" cy="1349731"/>
              </a:xfrm>
              <a:prstGeom prst="roundRect">
                <a:avLst/>
              </a:prstGeom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b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ρ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if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b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ρ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if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86" y="2061192"/>
                <a:ext cx="4351808" cy="1349731"/>
              </a:xfrm>
              <a:prstGeom prst="roundRect">
                <a:avLst/>
              </a:prstGeom>
              <a:blipFill>
                <a:blip r:embed="rId8"/>
                <a:stretch>
                  <a:fillRect t="-27778" b="-5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6701605" y="2368323"/>
                <a:ext cx="2894810" cy="72594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b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)≥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ρ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605" y="2368323"/>
                <a:ext cx="2894810" cy="725944"/>
              </a:xfrm>
              <a:prstGeom prst="roundRect">
                <a:avLst/>
              </a:prstGeom>
              <a:blipFill>
                <a:blip r:embed="rId9"/>
                <a:stretch>
                  <a:fillRect t="-55000" b="-103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66544" y="2514601"/>
                <a:ext cx="5533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544" y="2514601"/>
                <a:ext cx="55335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96963" y="4333682"/>
                <a:ext cx="3594830" cy="86876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r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s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w</m:t>
                          </m:r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</m:den>
                      </m:f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w</m:t>
                          </m:r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63" y="4333682"/>
                <a:ext cx="3594830" cy="868764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35830" y="5557617"/>
                <a:ext cx="2292925" cy="9004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830" y="5557617"/>
                <a:ext cx="2292925" cy="90046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35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1363</Words>
  <Application>Microsoft Macintosh PowerPoint</Application>
  <PresentationFormat>Widescreen</PresentationFormat>
  <Paragraphs>257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Times New Roman</vt:lpstr>
      <vt:lpstr>Vijaya</vt:lpstr>
      <vt:lpstr>Wingdings</vt:lpstr>
      <vt:lpstr>Edappy Insitute</vt:lpstr>
      <vt:lpstr> SUPPORT VECTOR MACHINES-ML METHOD</vt:lpstr>
      <vt:lpstr>Contents</vt:lpstr>
      <vt:lpstr>Introduction to Support Vector Machines</vt:lpstr>
      <vt:lpstr>What is a Hyper Plane</vt:lpstr>
      <vt:lpstr>Separating a Hyper Plane</vt:lpstr>
      <vt:lpstr>Linear Separators</vt:lpstr>
      <vt:lpstr>Classification Margin</vt:lpstr>
      <vt:lpstr>Maximum Margin Classification</vt:lpstr>
      <vt:lpstr>Mathematical Approach to Linear SVM</vt:lpstr>
      <vt:lpstr>Mathematical Approach to Linear SVM</vt:lpstr>
      <vt:lpstr>Case Study – Predicting Loan Defaulters</vt:lpstr>
      <vt:lpstr>Data Snapshot</vt:lpstr>
      <vt:lpstr>SVM in R</vt:lpstr>
      <vt:lpstr>SVM in R</vt:lpstr>
      <vt:lpstr>SVM in R</vt:lpstr>
      <vt:lpstr>Predictions Based on SVM</vt:lpstr>
      <vt:lpstr>ROC Curve and Area Under ROC Curve</vt:lpstr>
      <vt:lpstr>ROC Curve and Area Under ROC Curve 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147</cp:revision>
  <dcterms:created xsi:type="dcterms:W3CDTF">2020-05-29T15:06:42Z</dcterms:created>
  <dcterms:modified xsi:type="dcterms:W3CDTF">2024-05-06T14:09:47Z</dcterms:modified>
  <cp:category/>
</cp:coreProperties>
</file>