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2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3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4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5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6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7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8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10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11.xml" ContentType="application/vnd.openxmlformats-officedocument.presentationml.notesSl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notesSlides/notesSlide12.xml" ContentType="application/vnd.openxmlformats-officedocument.presentationml.notesSlide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notesSlides/notesSlide13.xml" ContentType="application/vnd.openxmlformats-officedocument.presentationml.notesSlide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notesSlides/notesSlide14.xml" ContentType="application/vnd.openxmlformats-officedocument.presentationml.notesSlide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notesSlides/notesSlide15.xml" ContentType="application/vnd.openxmlformats-officedocument.presentationml.notesSlide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notesSlides/notesSlide16.xml" ContentType="application/vnd.openxmlformats-officedocument.presentationml.notesSlide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notesSlides/notesSlide17.xml" ContentType="application/vnd.openxmlformats-officedocument.presentationml.notesSlide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notesSlides/notesSlide18.xml" ContentType="application/vnd.openxmlformats-officedocument.presentationml.notesSlide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notesSlides/notesSlide19.xml" ContentType="application/vnd.openxmlformats-officedocument.presentationml.notesSlide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3" r:id="rId1"/>
  </p:sldMasterIdLst>
  <p:notesMasterIdLst>
    <p:notesMasterId r:id="rId25"/>
  </p:notesMasterIdLst>
  <p:sldIdLst>
    <p:sldId id="274" r:id="rId2"/>
    <p:sldId id="286" r:id="rId3"/>
    <p:sldId id="372" r:id="rId4"/>
    <p:sldId id="637" r:id="rId5"/>
    <p:sldId id="420" r:id="rId6"/>
    <p:sldId id="421" r:id="rId7"/>
    <p:sldId id="422" r:id="rId8"/>
    <p:sldId id="423" r:id="rId9"/>
    <p:sldId id="424" r:id="rId10"/>
    <p:sldId id="425" r:id="rId11"/>
    <p:sldId id="430" r:id="rId12"/>
    <p:sldId id="431" r:id="rId13"/>
    <p:sldId id="432" r:id="rId14"/>
    <p:sldId id="447" r:id="rId15"/>
    <p:sldId id="448" r:id="rId16"/>
    <p:sldId id="433" r:id="rId17"/>
    <p:sldId id="456" r:id="rId18"/>
    <p:sldId id="435" r:id="rId19"/>
    <p:sldId id="323" r:id="rId20"/>
    <p:sldId id="458" r:id="rId21"/>
    <p:sldId id="459" r:id="rId22"/>
    <p:sldId id="322" r:id="rId23"/>
    <p:sldId id="374" r:id="rId24"/>
  </p:sldIdLst>
  <p:sldSz cx="12192000" cy="6858000"/>
  <p:notesSz cx="6858000" cy="9144000"/>
  <p:defaultTextStyle>
    <a:defPPr>
      <a:defRPr lang="en-US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ables Text" id="{855A0964-8D6B-42F4-A505-710E96D9C74C}">
          <p14:sldIdLst>
            <p14:sldId id="274"/>
            <p14:sldId id="286"/>
            <p14:sldId id="372"/>
            <p14:sldId id="637"/>
            <p14:sldId id="420"/>
            <p14:sldId id="421"/>
            <p14:sldId id="422"/>
            <p14:sldId id="423"/>
            <p14:sldId id="424"/>
            <p14:sldId id="425"/>
            <p14:sldId id="430"/>
            <p14:sldId id="431"/>
            <p14:sldId id="432"/>
            <p14:sldId id="447"/>
            <p14:sldId id="448"/>
            <p14:sldId id="433"/>
            <p14:sldId id="456"/>
            <p14:sldId id="435"/>
            <p14:sldId id="323"/>
            <p14:sldId id="458"/>
            <p14:sldId id="459"/>
            <p14:sldId id="322"/>
            <p14:sldId id="3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570" userDrawn="1">
          <p15:clr>
            <a:srgbClr val="A4A3A4"/>
          </p15:clr>
        </p15:guide>
        <p15:guide id="2" pos="3984" userDrawn="1">
          <p15:clr>
            <a:srgbClr val="A4A3A4"/>
          </p15:clr>
        </p15:guide>
        <p15:guide id="3" orient="horz" pos="1094" userDrawn="1">
          <p15:clr>
            <a:srgbClr val="A4A3A4"/>
          </p15:clr>
        </p15:guide>
        <p15:guide id="4" pos="33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B2B2B2"/>
    <a:srgbClr val="FFFFFF"/>
    <a:srgbClr val="808080"/>
    <a:srgbClr val="5F5F5F"/>
    <a:srgbClr val="000000"/>
    <a:srgbClr val="C0C0C0"/>
    <a:srgbClr val="7F7F7F"/>
    <a:srgbClr val="328682"/>
    <a:srgbClr val="3278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01" autoAdjust="0"/>
    <p:restoredTop sz="96327" autoAdjust="0"/>
  </p:normalViewPr>
  <p:slideViewPr>
    <p:cSldViewPr snapToObjects="1">
      <p:cViewPr varScale="1">
        <p:scale>
          <a:sx n="109" d="100"/>
          <a:sy n="109" d="100"/>
        </p:scale>
        <p:origin x="824" y="192"/>
      </p:cViewPr>
      <p:guideLst>
        <p:guide orient="horz" pos="1570"/>
        <p:guide pos="3984"/>
        <p:guide orient="horz" pos="1094"/>
        <p:guide pos="33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-99534"/>
    </p:cViewPr>
  </p:sorterViewPr>
  <p:notesViewPr>
    <p:cSldViewPr snapToObjects="1">
      <p:cViewPr varScale="1">
        <p:scale>
          <a:sx n="73" d="100"/>
          <a:sy n="73" d="100"/>
        </p:scale>
        <p:origin x="-3792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khya analytics" userId="ed14a70c1c7792be" providerId="LiveId" clId="{EAC0067F-4533-482E-B52F-A177FD4BB07C}"/>
    <pc:docChg chg="custSel modSld">
      <pc:chgData name="sankhya analytics" userId="ed14a70c1c7792be" providerId="LiveId" clId="{EAC0067F-4533-482E-B52F-A177FD4BB07C}" dt="2023-11-16T09:11:47.971" v="120" actId="20577"/>
      <pc:docMkLst>
        <pc:docMk/>
      </pc:docMkLst>
      <pc:sldChg chg="modSp mod">
        <pc:chgData name="sankhya analytics" userId="ed14a70c1c7792be" providerId="LiveId" clId="{EAC0067F-4533-482E-B52F-A177FD4BB07C}" dt="2023-11-16T09:03:11.294" v="5" actId="108"/>
        <pc:sldMkLst>
          <pc:docMk/>
          <pc:sldMk cId="3145799450" sldId="386"/>
        </pc:sldMkLst>
        <pc:spChg chg="mod">
          <ac:chgData name="sankhya analytics" userId="ed14a70c1c7792be" providerId="LiveId" clId="{EAC0067F-4533-482E-B52F-A177FD4BB07C}" dt="2023-11-16T09:03:11.294" v="5" actId="108"/>
          <ac:spMkLst>
            <pc:docMk/>
            <pc:sldMk cId="3145799450" sldId="386"/>
            <ac:spMk id="106499" creationId="{00000000-0000-0000-0000-000000000000}"/>
          </ac:spMkLst>
        </pc:spChg>
      </pc:sldChg>
      <pc:sldChg chg="modSp mod">
        <pc:chgData name="sankhya analytics" userId="ed14a70c1c7792be" providerId="LiveId" clId="{EAC0067F-4533-482E-B52F-A177FD4BB07C}" dt="2023-11-16T09:03:48.277" v="10" actId="1076"/>
        <pc:sldMkLst>
          <pc:docMk/>
          <pc:sldMk cId="4056845900" sldId="388"/>
        </pc:sldMkLst>
        <pc:spChg chg="mod">
          <ac:chgData name="sankhya analytics" userId="ed14a70c1c7792be" providerId="LiveId" clId="{EAC0067F-4533-482E-B52F-A177FD4BB07C}" dt="2023-11-16T09:03:40.611" v="9" actId="108"/>
          <ac:spMkLst>
            <pc:docMk/>
            <pc:sldMk cId="4056845900" sldId="388"/>
            <ac:spMk id="106499" creationId="{00000000-0000-0000-0000-000000000000}"/>
          </ac:spMkLst>
        </pc:spChg>
        <pc:picChg chg="mod">
          <ac:chgData name="sankhya analytics" userId="ed14a70c1c7792be" providerId="LiveId" clId="{EAC0067F-4533-482E-B52F-A177FD4BB07C}" dt="2023-11-16T09:03:48.277" v="10" actId="1076"/>
          <ac:picMkLst>
            <pc:docMk/>
            <pc:sldMk cId="4056845900" sldId="388"/>
            <ac:picMk id="4" creationId="{4F9C44DA-3768-5463-F31D-F66BE37A730C}"/>
          </ac:picMkLst>
        </pc:picChg>
      </pc:sldChg>
      <pc:sldChg chg="modSp mod">
        <pc:chgData name="sankhya analytics" userId="ed14a70c1c7792be" providerId="LiveId" clId="{EAC0067F-4533-482E-B52F-A177FD4BB07C}" dt="2023-11-16T09:10:56.590" v="73" actId="20577"/>
        <pc:sldMkLst>
          <pc:docMk/>
          <pc:sldMk cId="2553542824" sldId="390"/>
        </pc:sldMkLst>
        <pc:spChg chg="mod">
          <ac:chgData name="sankhya analytics" userId="ed14a70c1c7792be" providerId="LiveId" clId="{EAC0067F-4533-482E-B52F-A177FD4BB07C}" dt="2023-11-16T09:10:56.590" v="73" actId="20577"/>
          <ac:spMkLst>
            <pc:docMk/>
            <pc:sldMk cId="2553542824" sldId="390"/>
            <ac:spMk id="106498" creationId="{00000000-0000-0000-0000-000000000000}"/>
          </ac:spMkLst>
        </pc:spChg>
        <pc:spChg chg="mod">
          <ac:chgData name="sankhya analytics" userId="ed14a70c1c7792be" providerId="LiveId" clId="{EAC0067F-4533-482E-B52F-A177FD4BB07C}" dt="2023-11-16T09:05:57.916" v="39" actId="20577"/>
          <ac:spMkLst>
            <pc:docMk/>
            <pc:sldMk cId="2553542824" sldId="390"/>
            <ac:spMk id="106499" creationId="{00000000-0000-0000-0000-000000000000}"/>
          </ac:spMkLst>
        </pc:spChg>
      </pc:sldChg>
      <pc:sldChg chg="modSp mod">
        <pc:chgData name="sankhya analytics" userId="ed14a70c1c7792be" providerId="LiveId" clId="{EAC0067F-4533-482E-B52F-A177FD4BB07C}" dt="2023-11-16T09:03:20.385" v="6" actId="404"/>
        <pc:sldMkLst>
          <pc:docMk/>
          <pc:sldMk cId="1659776192" sldId="391"/>
        </pc:sldMkLst>
        <pc:spChg chg="mod">
          <ac:chgData name="sankhya analytics" userId="ed14a70c1c7792be" providerId="LiveId" clId="{EAC0067F-4533-482E-B52F-A177FD4BB07C}" dt="2023-11-16T09:03:20.385" v="6" actId="404"/>
          <ac:spMkLst>
            <pc:docMk/>
            <pc:sldMk cId="1659776192" sldId="391"/>
            <ac:spMk id="106499" creationId="{00000000-0000-0000-0000-000000000000}"/>
          </ac:spMkLst>
        </pc:spChg>
      </pc:sldChg>
      <pc:sldChg chg="modSp mod">
        <pc:chgData name="sankhya analytics" userId="ed14a70c1c7792be" providerId="LiveId" clId="{EAC0067F-4533-482E-B52F-A177FD4BB07C}" dt="2023-11-16T09:11:03.534" v="85" actId="20577"/>
        <pc:sldMkLst>
          <pc:docMk/>
          <pc:sldMk cId="2295578755" sldId="392"/>
        </pc:sldMkLst>
        <pc:spChg chg="mod">
          <ac:chgData name="sankhya analytics" userId="ed14a70c1c7792be" providerId="LiveId" clId="{EAC0067F-4533-482E-B52F-A177FD4BB07C}" dt="2023-11-16T09:11:03.534" v="85" actId="20577"/>
          <ac:spMkLst>
            <pc:docMk/>
            <pc:sldMk cId="2295578755" sldId="392"/>
            <ac:spMk id="106498" creationId="{00000000-0000-0000-0000-000000000000}"/>
          </ac:spMkLst>
        </pc:spChg>
        <pc:spChg chg="mod">
          <ac:chgData name="sankhya analytics" userId="ed14a70c1c7792be" providerId="LiveId" clId="{EAC0067F-4533-482E-B52F-A177FD4BB07C}" dt="2023-11-16T09:08:16.744" v="53" actId="403"/>
          <ac:spMkLst>
            <pc:docMk/>
            <pc:sldMk cId="2295578755" sldId="392"/>
            <ac:spMk id="106499" creationId="{00000000-0000-0000-0000-000000000000}"/>
          </ac:spMkLst>
        </pc:spChg>
      </pc:sldChg>
      <pc:sldChg chg="modSp mod">
        <pc:chgData name="sankhya analytics" userId="ed14a70c1c7792be" providerId="LiveId" clId="{EAC0067F-4533-482E-B52F-A177FD4BB07C}" dt="2023-11-16T09:11:10.690" v="92" actId="20577"/>
        <pc:sldMkLst>
          <pc:docMk/>
          <pc:sldMk cId="4036468766" sldId="394"/>
        </pc:sldMkLst>
        <pc:spChg chg="mod">
          <ac:chgData name="sankhya analytics" userId="ed14a70c1c7792be" providerId="LiveId" clId="{EAC0067F-4533-482E-B52F-A177FD4BB07C}" dt="2023-11-16T09:11:10.690" v="92" actId="20577"/>
          <ac:spMkLst>
            <pc:docMk/>
            <pc:sldMk cId="4036468766" sldId="394"/>
            <ac:spMk id="106498" creationId="{00000000-0000-0000-0000-000000000000}"/>
          </ac:spMkLst>
        </pc:spChg>
      </pc:sldChg>
      <pc:sldChg chg="modSp mod">
        <pc:chgData name="sankhya analytics" userId="ed14a70c1c7792be" providerId="LiveId" clId="{EAC0067F-4533-482E-B52F-A177FD4BB07C}" dt="2023-11-16T09:11:17.270" v="99" actId="20577"/>
        <pc:sldMkLst>
          <pc:docMk/>
          <pc:sldMk cId="4250346852" sldId="395"/>
        </pc:sldMkLst>
        <pc:spChg chg="mod">
          <ac:chgData name="sankhya analytics" userId="ed14a70c1c7792be" providerId="LiveId" clId="{EAC0067F-4533-482E-B52F-A177FD4BB07C}" dt="2023-11-16T09:11:17.270" v="99" actId="20577"/>
          <ac:spMkLst>
            <pc:docMk/>
            <pc:sldMk cId="4250346852" sldId="395"/>
            <ac:spMk id="106498" creationId="{00000000-0000-0000-0000-000000000000}"/>
          </ac:spMkLst>
        </pc:spChg>
        <pc:spChg chg="mod">
          <ac:chgData name="sankhya analytics" userId="ed14a70c1c7792be" providerId="LiveId" clId="{EAC0067F-4533-482E-B52F-A177FD4BB07C}" dt="2023-11-16T09:09:41.013" v="66" actId="403"/>
          <ac:spMkLst>
            <pc:docMk/>
            <pc:sldMk cId="4250346852" sldId="395"/>
            <ac:spMk id="106499" creationId="{00000000-0000-0000-0000-000000000000}"/>
          </ac:spMkLst>
        </pc:spChg>
      </pc:sldChg>
      <pc:sldChg chg="modSp mod">
        <pc:chgData name="sankhya analytics" userId="ed14a70c1c7792be" providerId="LiveId" clId="{EAC0067F-4533-482E-B52F-A177FD4BB07C}" dt="2023-11-16T09:11:29.464" v="106" actId="20577"/>
        <pc:sldMkLst>
          <pc:docMk/>
          <pc:sldMk cId="2463588799" sldId="397"/>
        </pc:sldMkLst>
        <pc:spChg chg="mod">
          <ac:chgData name="sankhya analytics" userId="ed14a70c1c7792be" providerId="LiveId" clId="{EAC0067F-4533-482E-B52F-A177FD4BB07C}" dt="2023-11-16T09:11:29.464" v="106" actId="20577"/>
          <ac:spMkLst>
            <pc:docMk/>
            <pc:sldMk cId="2463588799" sldId="397"/>
            <ac:spMk id="106498" creationId="{00000000-0000-0000-0000-000000000000}"/>
          </ac:spMkLst>
        </pc:spChg>
      </pc:sldChg>
      <pc:sldChg chg="modSp mod">
        <pc:chgData name="sankhya analytics" userId="ed14a70c1c7792be" providerId="LiveId" clId="{EAC0067F-4533-482E-B52F-A177FD4BB07C}" dt="2023-11-16T09:11:47.971" v="120" actId="20577"/>
        <pc:sldMkLst>
          <pc:docMk/>
          <pc:sldMk cId="2363765895" sldId="400"/>
        </pc:sldMkLst>
        <pc:spChg chg="mod">
          <ac:chgData name="sankhya analytics" userId="ed14a70c1c7792be" providerId="LiveId" clId="{EAC0067F-4533-482E-B52F-A177FD4BB07C}" dt="2023-11-16T09:11:47.971" v="120" actId="20577"/>
          <ac:spMkLst>
            <pc:docMk/>
            <pc:sldMk cId="2363765895" sldId="400"/>
            <ac:spMk id="106498" creationId="{00000000-0000-0000-0000-000000000000}"/>
          </ac:spMkLst>
        </pc:spChg>
      </pc:sldChg>
      <pc:sldChg chg="modSp mod">
        <pc:chgData name="sankhya analytics" userId="ed14a70c1c7792be" providerId="LiveId" clId="{EAC0067F-4533-482E-B52F-A177FD4BB07C}" dt="2023-11-16T09:11:38.837" v="113" actId="20577"/>
        <pc:sldMkLst>
          <pc:docMk/>
          <pc:sldMk cId="2653244131" sldId="455"/>
        </pc:sldMkLst>
        <pc:spChg chg="mod">
          <ac:chgData name="sankhya analytics" userId="ed14a70c1c7792be" providerId="LiveId" clId="{EAC0067F-4533-482E-B52F-A177FD4BB07C}" dt="2023-11-16T09:11:38.837" v="113" actId="20577"/>
          <ac:spMkLst>
            <pc:docMk/>
            <pc:sldMk cId="2653244131" sldId="455"/>
            <ac:spMk id="106498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206CC1-918F-46E8-B031-9FC091FDB70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CEA7ED5-AABA-442A-8B3A-5850D5C54A8E}">
      <dgm:prSet phldrT="[Text]" custT="1"/>
      <dgm:spPr/>
      <dgm:t>
        <a:bodyPr/>
        <a:lstStyle/>
        <a:p>
          <a:r>
            <a:rPr lang="en-US" sz="1600" b="1" dirty="0"/>
            <a:t>Background</a:t>
          </a:r>
        </a:p>
      </dgm:t>
    </dgm:pt>
    <dgm:pt modelId="{8C15848D-5B74-4DA8-B9D0-35A56D27A224}" type="parTrans" cxnId="{A795EF52-7547-4A79-9CBB-8A83EA300F2F}">
      <dgm:prSet/>
      <dgm:spPr/>
      <dgm:t>
        <a:bodyPr/>
        <a:lstStyle/>
        <a:p>
          <a:endParaRPr lang="en-US" sz="1600"/>
        </a:p>
      </dgm:t>
    </dgm:pt>
    <dgm:pt modelId="{A99019A5-F0D6-4249-B601-1C6FE5BE11D5}" type="sibTrans" cxnId="{A795EF52-7547-4A79-9CBB-8A83EA300F2F}">
      <dgm:prSet/>
      <dgm:spPr/>
      <dgm:t>
        <a:bodyPr/>
        <a:lstStyle/>
        <a:p>
          <a:endParaRPr lang="en-US" sz="1600"/>
        </a:p>
      </dgm:t>
    </dgm:pt>
    <dgm:pt modelId="{83E300A9-059E-4699-B169-FEECE8DF2D96}">
      <dgm:prSet phldrT="[Text]" custT="1"/>
      <dgm:spPr/>
      <dgm:t>
        <a:bodyPr/>
        <a:lstStyle/>
        <a:p>
          <a:r>
            <a:rPr lang="en-US" sz="1600" b="1" dirty="0"/>
            <a:t>Objective</a:t>
          </a:r>
        </a:p>
      </dgm:t>
    </dgm:pt>
    <dgm:pt modelId="{1B4CACC5-8511-48D4-AE5A-46BC722FABED}" type="parTrans" cxnId="{25B4A5E2-5E93-4ED0-82B3-CA7CBF98F2F1}">
      <dgm:prSet/>
      <dgm:spPr/>
      <dgm:t>
        <a:bodyPr/>
        <a:lstStyle/>
        <a:p>
          <a:endParaRPr lang="en-US" sz="1600"/>
        </a:p>
      </dgm:t>
    </dgm:pt>
    <dgm:pt modelId="{034345BA-E63F-4E83-A68D-4C585402B8F1}" type="sibTrans" cxnId="{25B4A5E2-5E93-4ED0-82B3-CA7CBF98F2F1}">
      <dgm:prSet/>
      <dgm:spPr/>
      <dgm:t>
        <a:bodyPr/>
        <a:lstStyle/>
        <a:p>
          <a:endParaRPr lang="en-US" sz="1600"/>
        </a:p>
      </dgm:t>
    </dgm:pt>
    <dgm:pt modelId="{CF75EA4F-3BC8-4061-B0A3-050B572C5FE8}">
      <dgm:prSet phldrT="[Text]" custT="1"/>
      <dgm:spPr/>
      <dgm:t>
        <a:bodyPr/>
        <a:lstStyle/>
        <a:p>
          <a:r>
            <a:rPr lang="en-US" sz="1600" b="1" dirty="0"/>
            <a:t>Available Information</a:t>
          </a:r>
        </a:p>
      </dgm:t>
    </dgm:pt>
    <dgm:pt modelId="{73500329-016A-4382-BDED-BEBD2536272E}" type="parTrans" cxnId="{13EF10C6-7E5C-4166-B313-091387BAE928}">
      <dgm:prSet/>
      <dgm:spPr/>
      <dgm:t>
        <a:bodyPr/>
        <a:lstStyle/>
        <a:p>
          <a:endParaRPr lang="en-US" sz="1600"/>
        </a:p>
      </dgm:t>
    </dgm:pt>
    <dgm:pt modelId="{48D13409-3654-4147-BFE9-1E9F65AF59B7}" type="sibTrans" cxnId="{13EF10C6-7E5C-4166-B313-091387BAE928}">
      <dgm:prSet/>
      <dgm:spPr/>
      <dgm:t>
        <a:bodyPr/>
        <a:lstStyle/>
        <a:p>
          <a:endParaRPr lang="en-US" sz="1600"/>
        </a:p>
      </dgm:t>
    </dgm:pt>
    <dgm:pt modelId="{81CE6530-7F48-4D85-A90C-AB70806F2713}">
      <dgm:prSet phldrT="[Text]" custT="1"/>
      <dgm:spPr/>
      <dgm:t>
        <a:bodyPr/>
        <a:lstStyle/>
        <a:p>
          <a:r>
            <a:rPr lang="en-US" sz="1600" dirty="0">
              <a:solidFill>
                <a:schemeClr val="tx1">
                  <a:lumMod val="75000"/>
                  <a:lumOff val="25000"/>
                </a:schemeClr>
              </a:solidFill>
            </a:rPr>
            <a:t>The bank possesses demographic and transactional data of its loan customers. If the bank has a robust model to predict defaulters it can undertake better resource allocation. </a:t>
          </a:r>
        </a:p>
      </dgm:t>
    </dgm:pt>
    <dgm:pt modelId="{2BA011DA-3C8C-4E43-8209-DCAB62C70684}" type="parTrans" cxnId="{86235B56-AD1C-4941-9471-00842A876E25}">
      <dgm:prSet/>
      <dgm:spPr/>
      <dgm:t>
        <a:bodyPr/>
        <a:lstStyle/>
        <a:p>
          <a:endParaRPr lang="en-US" sz="1600"/>
        </a:p>
      </dgm:t>
    </dgm:pt>
    <dgm:pt modelId="{73853B8C-4589-479F-BD27-896FF7BF1B72}" type="sibTrans" cxnId="{86235B56-AD1C-4941-9471-00842A876E25}">
      <dgm:prSet/>
      <dgm:spPr/>
      <dgm:t>
        <a:bodyPr/>
        <a:lstStyle/>
        <a:p>
          <a:endParaRPr lang="en-US" sz="1600"/>
        </a:p>
      </dgm:t>
    </dgm:pt>
    <dgm:pt modelId="{4EE5EDE8-EF01-4ABD-8046-C2EC266BA8D9}">
      <dgm:prSet phldrT="[Text]" custT="1"/>
      <dgm:spPr/>
      <dgm:t>
        <a:bodyPr/>
        <a:lstStyle/>
        <a:p>
          <a:r>
            <a:rPr lang="en-US" sz="1600" dirty="0">
              <a:solidFill>
                <a:schemeClr val="tx1">
                  <a:lumMod val="75000"/>
                  <a:lumOff val="25000"/>
                </a:schemeClr>
              </a:solidFill>
            </a:rPr>
            <a:t>To predict whether the customer applying for the loan will be a defaulter</a:t>
          </a:r>
        </a:p>
      </dgm:t>
    </dgm:pt>
    <dgm:pt modelId="{34FC5C99-DEAB-4730-9141-F95FF38F64B4}" type="parTrans" cxnId="{C251BCF4-95CE-46AD-8C84-797A1F361D69}">
      <dgm:prSet/>
      <dgm:spPr/>
      <dgm:t>
        <a:bodyPr/>
        <a:lstStyle/>
        <a:p>
          <a:endParaRPr lang="en-US" sz="1600"/>
        </a:p>
      </dgm:t>
    </dgm:pt>
    <dgm:pt modelId="{3437C92F-142C-4D34-8C3C-22AEF935DEF2}" type="sibTrans" cxnId="{C251BCF4-95CE-46AD-8C84-797A1F361D69}">
      <dgm:prSet/>
      <dgm:spPr/>
      <dgm:t>
        <a:bodyPr/>
        <a:lstStyle/>
        <a:p>
          <a:endParaRPr lang="en-US" sz="1600"/>
        </a:p>
      </dgm:t>
    </dgm:pt>
    <dgm:pt modelId="{40118CD0-6A16-49CC-9A9E-B6A7EE1D9F2B}">
      <dgm:prSet phldrT="[Text]" custT="1"/>
      <dgm:spPr/>
      <dgm:t>
        <a:bodyPr/>
        <a:lstStyle/>
        <a:p>
          <a:r>
            <a:rPr lang="en-US" sz="1600" b="1" dirty="0">
              <a:solidFill>
                <a:schemeClr val="tx1">
                  <a:lumMod val="75000"/>
                  <a:lumOff val="25000"/>
                </a:schemeClr>
              </a:solidFill>
            </a:rPr>
            <a:t>Defaulter </a:t>
          </a:r>
          <a:r>
            <a:rPr lang="en-US" sz="1600" dirty="0">
              <a:solidFill>
                <a:schemeClr val="tx1">
                  <a:lumMod val="75000"/>
                  <a:lumOff val="25000"/>
                </a:schemeClr>
              </a:solidFill>
            </a:rPr>
            <a:t>(=1 if defaulter, 0 otherwise) is the dependent variable</a:t>
          </a:r>
        </a:p>
      </dgm:t>
    </dgm:pt>
    <dgm:pt modelId="{B2403745-8724-4300-AB90-95E7A6D8BE38}" type="parTrans" cxnId="{4AB44E11-BDC1-46FA-85FA-BEC934A27B5C}">
      <dgm:prSet/>
      <dgm:spPr/>
      <dgm:t>
        <a:bodyPr/>
        <a:lstStyle/>
        <a:p>
          <a:endParaRPr lang="en-US" sz="1600"/>
        </a:p>
      </dgm:t>
    </dgm:pt>
    <dgm:pt modelId="{E6BB65EF-C968-4FEF-A9A0-95C3BFA39270}" type="sibTrans" cxnId="{4AB44E11-BDC1-46FA-85FA-BEC934A27B5C}">
      <dgm:prSet/>
      <dgm:spPr/>
      <dgm:t>
        <a:bodyPr/>
        <a:lstStyle/>
        <a:p>
          <a:endParaRPr lang="en-US" sz="1600"/>
        </a:p>
      </dgm:t>
    </dgm:pt>
    <dgm:pt modelId="{0A7A71E0-34A9-45B9-9F53-6010EE2629E4}">
      <dgm:prSet phldrT="[Text]" custT="1"/>
      <dgm:spPr/>
      <dgm:t>
        <a:bodyPr/>
        <a:lstStyle/>
        <a:p>
          <a:r>
            <a:rPr lang="en-US" sz="1600" b="1" dirty="0">
              <a:solidFill>
                <a:schemeClr val="tx1">
                  <a:lumMod val="75000"/>
                  <a:lumOff val="25000"/>
                </a:schemeClr>
              </a:solidFill>
            </a:rPr>
            <a:t>Age group, Years at current address, Years at current employer, Debt to Income Ratio, Credit Card Debts, Other Debts </a:t>
          </a:r>
          <a:r>
            <a:rPr lang="en-US" sz="1600" dirty="0">
              <a:solidFill>
                <a:schemeClr val="tx1">
                  <a:lumMod val="75000"/>
                  <a:lumOff val="25000"/>
                </a:schemeClr>
              </a:solidFill>
            </a:rPr>
            <a:t>are the independent variables</a:t>
          </a:r>
          <a:endParaRPr lang="en-US" sz="1600" b="1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277786D7-CD6C-4370-B649-AEAA08735182}" type="parTrans" cxnId="{61B18872-8351-4C8E-A5E4-4EA4E20DAE5D}">
      <dgm:prSet/>
      <dgm:spPr/>
      <dgm:t>
        <a:bodyPr/>
        <a:lstStyle/>
        <a:p>
          <a:endParaRPr lang="en-US" sz="1600"/>
        </a:p>
      </dgm:t>
    </dgm:pt>
    <dgm:pt modelId="{2C91B7D2-5C07-42B8-B930-DF881623F227}" type="sibTrans" cxnId="{61B18872-8351-4C8E-A5E4-4EA4E20DAE5D}">
      <dgm:prSet/>
      <dgm:spPr/>
      <dgm:t>
        <a:bodyPr/>
        <a:lstStyle/>
        <a:p>
          <a:endParaRPr lang="en-US" sz="1600"/>
        </a:p>
      </dgm:t>
    </dgm:pt>
    <dgm:pt modelId="{83154F69-6DAE-4A1D-9B41-61E63E626EED}">
      <dgm:prSet phldrT="[Text]" custT="1"/>
      <dgm:spPr/>
      <dgm:t>
        <a:bodyPr/>
        <a:lstStyle/>
        <a:p>
          <a:r>
            <a:rPr lang="en-US" sz="1600" b="1" dirty="0">
              <a:solidFill>
                <a:schemeClr val="tx1">
                  <a:lumMod val="75000"/>
                  <a:lumOff val="25000"/>
                </a:schemeClr>
              </a:solidFill>
            </a:rPr>
            <a:t>Sample size is 700</a:t>
          </a:r>
        </a:p>
      </dgm:t>
    </dgm:pt>
    <dgm:pt modelId="{6F2279DD-0942-4B87-8A55-3EDD624A4AE0}" type="parTrans" cxnId="{20BF09DE-AD9F-481C-98CA-3C7D6800C339}">
      <dgm:prSet/>
      <dgm:spPr/>
      <dgm:t>
        <a:bodyPr/>
        <a:lstStyle/>
        <a:p>
          <a:endParaRPr lang="en-US" sz="1600"/>
        </a:p>
      </dgm:t>
    </dgm:pt>
    <dgm:pt modelId="{9DB4326F-8E5F-4AB2-94A1-872DBD282AE7}" type="sibTrans" cxnId="{20BF09DE-AD9F-481C-98CA-3C7D6800C339}">
      <dgm:prSet/>
      <dgm:spPr/>
      <dgm:t>
        <a:bodyPr/>
        <a:lstStyle/>
        <a:p>
          <a:endParaRPr lang="en-US" sz="1600"/>
        </a:p>
      </dgm:t>
    </dgm:pt>
    <dgm:pt modelId="{E22D02C9-CAD7-4C26-976C-7F9C3D7FAA12}" type="pres">
      <dgm:prSet presAssocID="{76206CC1-918F-46E8-B031-9FC091FDB70E}" presName="linear" presStyleCnt="0">
        <dgm:presLayoutVars>
          <dgm:dir/>
          <dgm:animLvl val="lvl"/>
          <dgm:resizeHandles val="exact"/>
        </dgm:presLayoutVars>
      </dgm:prSet>
      <dgm:spPr/>
    </dgm:pt>
    <dgm:pt modelId="{9B880F8F-1058-4CD2-B20D-650A178A86B0}" type="pres">
      <dgm:prSet presAssocID="{0CEA7ED5-AABA-442A-8B3A-5850D5C54A8E}" presName="parentLin" presStyleCnt="0"/>
      <dgm:spPr/>
    </dgm:pt>
    <dgm:pt modelId="{583B3969-11FD-4684-ACBA-422AC2B53A7A}" type="pres">
      <dgm:prSet presAssocID="{0CEA7ED5-AABA-442A-8B3A-5850D5C54A8E}" presName="parentLeftMargin" presStyleLbl="node1" presStyleIdx="0" presStyleCnt="3"/>
      <dgm:spPr/>
    </dgm:pt>
    <dgm:pt modelId="{8DAC3478-3003-4361-B79A-A6299EE2FF11}" type="pres">
      <dgm:prSet presAssocID="{0CEA7ED5-AABA-442A-8B3A-5850D5C54A8E}" presName="parentText" presStyleLbl="node1" presStyleIdx="0" presStyleCnt="3" custScaleX="68302">
        <dgm:presLayoutVars>
          <dgm:chMax val="0"/>
          <dgm:bulletEnabled val="1"/>
        </dgm:presLayoutVars>
      </dgm:prSet>
      <dgm:spPr/>
    </dgm:pt>
    <dgm:pt modelId="{59004E18-985D-4C03-8427-4AF3A8F9619C}" type="pres">
      <dgm:prSet presAssocID="{0CEA7ED5-AABA-442A-8B3A-5850D5C54A8E}" presName="negativeSpace" presStyleCnt="0"/>
      <dgm:spPr/>
    </dgm:pt>
    <dgm:pt modelId="{4E95708D-2D46-43E8-898E-C37C89092838}" type="pres">
      <dgm:prSet presAssocID="{0CEA7ED5-AABA-442A-8B3A-5850D5C54A8E}" presName="childText" presStyleLbl="conFgAcc1" presStyleIdx="0" presStyleCnt="3">
        <dgm:presLayoutVars>
          <dgm:bulletEnabled val="1"/>
        </dgm:presLayoutVars>
      </dgm:prSet>
      <dgm:spPr/>
    </dgm:pt>
    <dgm:pt modelId="{AE2CC641-B3D9-4C30-82D4-60031A31761A}" type="pres">
      <dgm:prSet presAssocID="{A99019A5-F0D6-4249-B601-1C6FE5BE11D5}" presName="spaceBetweenRectangles" presStyleCnt="0"/>
      <dgm:spPr/>
    </dgm:pt>
    <dgm:pt modelId="{EDB1C299-0C7B-4DAA-91AB-4E38E465CBEA}" type="pres">
      <dgm:prSet presAssocID="{83E300A9-059E-4699-B169-FEECE8DF2D96}" presName="parentLin" presStyleCnt="0"/>
      <dgm:spPr/>
    </dgm:pt>
    <dgm:pt modelId="{3474DB8A-EBD8-46EC-AAB7-FE9BE2CFA8D9}" type="pres">
      <dgm:prSet presAssocID="{83E300A9-059E-4699-B169-FEECE8DF2D96}" presName="parentLeftMargin" presStyleLbl="node1" presStyleIdx="0" presStyleCnt="3"/>
      <dgm:spPr/>
    </dgm:pt>
    <dgm:pt modelId="{75BB025E-9CB5-4C61-B1F0-A1523F6C16D8}" type="pres">
      <dgm:prSet presAssocID="{83E300A9-059E-4699-B169-FEECE8DF2D96}" presName="parentText" presStyleLbl="node1" presStyleIdx="1" presStyleCnt="3" custScaleX="68302">
        <dgm:presLayoutVars>
          <dgm:chMax val="0"/>
          <dgm:bulletEnabled val="1"/>
        </dgm:presLayoutVars>
      </dgm:prSet>
      <dgm:spPr/>
    </dgm:pt>
    <dgm:pt modelId="{AD90FF33-7FD7-4076-B162-F1E0FE76D94C}" type="pres">
      <dgm:prSet presAssocID="{83E300A9-059E-4699-B169-FEECE8DF2D96}" presName="negativeSpace" presStyleCnt="0"/>
      <dgm:spPr/>
    </dgm:pt>
    <dgm:pt modelId="{5225D984-C2B9-4FAB-B6D8-231E1B13CD6C}" type="pres">
      <dgm:prSet presAssocID="{83E300A9-059E-4699-B169-FEECE8DF2D96}" presName="childText" presStyleLbl="conFgAcc1" presStyleIdx="1" presStyleCnt="3">
        <dgm:presLayoutVars>
          <dgm:bulletEnabled val="1"/>
        </dgm:presLayoutVars>
      </dgm:prSet>
      <dgm:spPr/>
    </dgm:pt>
    <dgm:pt modelId="{FF1CC903-80FA-4491-88AB-D3CC8B9ADF3A}" type="pres">
      <dgm:prSet presAssocID="{034345BA-E63F-4E83-A68D-4C585402B8F1}" presName="spaceBetweenRectangles" presStyleCnt="0"/>
      <dgm:spPr/>
    </dgm:pt>
    <dgm:pt modelId="{C80B7E03-A3F6-466C-9E49-AFB82C5C4887}" type="pres">
      <dgm:prSet presAssocID="{CF75EA4F-3BC8-4061-B0A3-050B572C5FE8}" presName="parentLin" presStyleCnt="0"/>
      <dgm:spPr/>
    </dgm:pt>
    <dgm:pt modelId="{E67F6A8F-B37E-4A64-BD29-966D55D5027A}" type="pres">
      <dgm:prSet presAssocID="{CF75EA4F-3BC8-4061-B0A3-050B572C5FE8}" presName="parentLeftMargin" presStyleLbl="node1" presStyleIdx="1" presStyleCnt="3"/>
      <dgm:spPr/>
    </dgm:pt>
    <dgm:pt modelId="{B8F30B94-A26D-4B73-B7CB-D459F6BF739F}" type="pres">
      <dgm:prSet presAssocID="{CF75EA4F-3BC8-4061-B0A3-050B572C5FE8}" presName="parentText" presStyleLbl="node1" presStyleIdx="2" presStyleCnt="3" custScaleX="68302">
        <dgm:presLayoutVars>
          <dgm:chMax val="0"/>
          <dgm:bulletEnabled val="1"/>
        </dgm:presLayoutVars>
      </dgm:prSet>
      <dgm:spPr/>
    </dgm:pt>
    <dgm:pt modelId="{9E874675-220F-4B77-8013-1BA315901257}" type="pres">
      <dgm:prSet presAssocID="{CF75EA4F-3BC8-4061-B0A3-050B572C5FE8}" presName="negativeSpace" presStyleCnt="0"/>
      <dgm:spPr/>
    </dgm:pt>
    <dgm:pt modelId="{3753D266-28F0-4CB6-87FB-9C46871B9038}" type="pres">
      <dgm:prSet presAssocID="{CF75EA4F-3BC8-4061-B0A3-050B572C5FE8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4AB44E11-BDC1-46FA-85FA-BEC934A27B5C}" srcId="{CF75EA4F-3BC8-4061-B0A3-050B572C5FE8}" destId="{40118CD0-6A16-49CC-9A9E-B6A7EE1D9F2B}" srcOrd="2" destOrd="0" parTransId="{B2403745-8724-4300-AB90-95E7A6D8BE38}" sibTransId="{E6BB65EF-C968-4FEF-A9A0-95C3BFA39270}"/>
    <dgm:cxn modelId="{1BA5EB28-B54F-439A-AC16-F22E29941FCD}" type="presOf" srcId="{4EE5EDE8-EF01-4ABD-8046-C2EC266BA8D9}" destId="{5225D984-C2B9-4FAB-B6D8-231E1B13CD6C}" srcOrd="0" destOrd="0" presId="urn:microsoft.com/office/officeart/2005/8/layout/list1"/>
    <dgm:cxn modelId="{E603C72B-8BEF-4047-977E-9C085B36757E}" type="presOf" srcId="{0A7A71E0-34A9-45B9-9F53-6010EE2629E4}" destId="{3753D266-28F0-4CB6-87FB-9C46871B9038}" srcOrd="0" destOrd="1" presId="urn:microsoft.com/office/officeart/2005/8/layout/list1"/>
    <dgm:cxn modelId="{054E9143-8C55-450E-AF30-6CDE8942B205}" type="presOf" srcId="{CF75EA4F-3BC8-4061-B0A3-050B572C5FE8}" destId="{E67F6A8F-B37E-4A64-BD29-966D55D5027A}" srcOrd="0" destOrd="0" presId="urn:microsoft.com/office/officeart/2005/8/layout/list1"/>
    <dgm:cxn modelId="{A795EF52-7547-4A79-9CBB-8A83EA300F2F}" srcId="{76206CC1-918F-46E8-B031-9FC091FDB70E}" destId="{0CEA7ED5-AABA-442A-8B3A-5850D5C54A8E}" srcOrd="0" destOrd="0" parTransId="{8C15848D-5B74-4DA8-B9D0-35A56D27A224}" sibTransId="{A99019A5-F0D6-4249-B601-1C6FE5BE11D5}"/>
    <dgm:cxn modelId="{86235B56-AD1C-4941-9471-00842A876E25}" srcId="{0CEA7ED5-AABA-442A-8B3A-5850D5C54A8E}" destId="{81CE6530-7F48-4D85-A90C-AB70806F2713}" srcOrd="0" destOrd="0" parTransId="{2BA011DA-3C8C-4E43-8209-DCAB62C70684}" sibTransId="{73853B8C-4589-479F-BD27-896FF7BF1B72}"/>
    <dgm:cxn modelId="{61B18872-8351-4C8E-A5E4-4EA4E20DAE5D}" srcId="{CF75EA4F-3BC8-4061-B0A3-050B572C5FE8}" destId="{0A7A71E0-34A9-45B9-9F53-6010EE2629E4}" srcOrd="1" destOrd="0" parTransId="{277786D7-CD6C-4370-B649-AEAA08735182}" sibTransId="{2C91B7D2-5C07-42B8-B930-DF881623F227}"/>
    <dgm:cxn modelId="{B65CF678-9DE7-4491-B882-35782DFCDA4D}" type="presOf" srcId="{83E300A9-059E-4699-B169-FEECE8DF2D96}" destId="{75BB025E-9CB5-4C61-B1F0-A1523F6C16D8}" srcOrd="1" destOrd="0" presId="urn:microsoft.com/office/officeart/2005/8/layout/list1"/>
    <dgm:cxn modelId="{42723D81-F07A-41D9-BB36-C06427C8F134}" type="presOf" srcId="{81CE6530-7F48-4D85-A90C-AB70806F2713}" destId="{4E95708D-2D46-43E8-898E-C37C89092838}" srcOrd="0" destOrd="0" presId="urn:microsoft.com/office/officeart/2005/8/layout/list1"/>
    <dgm:cxn modelId="{AFE77381-6890-4655-BA73-73CC190E2EA3}" type="presOf" srcId="{0CEA7ED5-AABA-442A-8B3A-5850D5C54A8E}" destId="{583B3969-11FD-4684-ACBA-422AC2B53A7A}" srcOrd="0" destOrd="0" presId="urn:microsoft.com/office/officeart/2005/8/layout/list1"/>
    <dgm:cxn modelId="{A176E786-29B6-4351-B9E9-3B5E19094B79}" type="presOf" srcId="{76206CC1-918F-46E8-B031-9FC091FDB70E}" destId="{E22D02C9-CAD7-4C26-976C-7F9C3D7FAA12}" srcOrd="0" destOrd="0" presId="urn:microsoft.com/office/officeart/2005/8/layout/list1"/>
    <dgm:cxn modelId="{480D9892-054E-47CA-BC3B-42EA57DC77A6}" type="presOf" srcId="{CF75EA4F-3BC8-4061-B0A3-050B572C5FE8}" destId="{B8F30B94-A26D-4B73-B7CB-D459F6BF739F}" srcOrd="1" destOrd="0" presId="urn:microsoft.com/office/officeart/2005/8/layout/list1"/>
    <dgm:cxn modelId="{AB2A01AC-CAEF-4EA8-86F0-B2385C0D89EE}" type="presOf" srcId="{83E300A9-059E-4699-B169-FEECE8DF2D96}" destId="{3474DB8A-EBD8-46EC-AAB7-FE9BE2CFA8D9}" srcOrd="0" destOrd="0" presId="urn:microsoft.com/office/officeart/2005/8/layout/list1"/>
    <dgm:cxn modelId="{4FEAB3B5-51BA-4354-99A7-E538F4CDD018}" type="presOf" srcId="{83154F69-6DAE-4A1D-9B41-61E63E626EED}" destId="{3753D266-28F0-4CB6-87FB-9C46871B9038}" srcOrd="0" destOrd="0" presId="urn:microsoft.com/office/officeart/2005/8/layout/list1"/>
    <dgm:cxn modelId="{7AFF6EBD-BDB5-401F-B601-8FB22D51FF03}" type="presOf" srcId="{40118CD0-6A16-49CC-9A9E-B6A7EE1D9F2B}" destId="{3753D266-28F0-4CB6-87FB-9C46871B9038}" srcOrd="0" destOrd="2" presId="urn:microsoft.com/office/officeart/2005/8/layout/list1"/>
    <dgm:cxn modelId="{13EF10C6-7E5C-4166-B313-091387BAE928}" srcId="{76206CC1-918F-46E8-B031-9FC091FDB70E}" destId="{CF75EA4F-3BC8-4061-B0A3-050B572C5FE8}" srcOrd="2" destOrd="0" parTransId="{73500329-016A-4382-BDED-BEBD2536272E}" sibTransId="{48D13409-3654-4147-BFE9-1E9F65AF59B7}"/>
    <dgm:cxn modelId="{20BF09DE-AD9F-481C-98CA-3C7D6800C339}" srcId="{CF75EA4F-3BC8-4061-B0A3-050B572C5FE8}" destId="{83154F69-6DAE-4A1D-9B41-61E63E626EED}" srcOrd="0" destOrd="0" parTransId="{6F2279DD-0942-4B87-8A55-3EDD624A4AE0}" sibTransId="{9DB4326F-8E5F-4AB2-94A1-872DBD282AE7}"/>
    <dgm:cxn modelId="{25B4A5E2-5E93-4ED0-82B3-CA7CBF98F2F1}" srcId="{76206CC1-918F-46E8-B031-9FC091FDB70E}" destId="{83E300A9-059E-4699-B169-FEECE8DF2D96}" srcOrd="1" destOrd="0" parTransId="{1B4CACC5-8511-48D4-AE5A-46BC722FABED}" sibTransId="{034345BA-E63F-4E83-A68D-4C585402B8F1}"/>
    <dgm:cxn modelId="{60CC40F4-229F-452F-8AD2-D1D9B79FF4B0}" type="presOf" srcId="{0CEA7ED5-AABA-442A-8B3A-5850D5C54A8E}" destId="{8DAC3478-3003-4361-B79A-A6299EE2FF11}" srcOrd="1" destOrd="0" presId="urn:microsoft.com/office/officeart/2005/8/layout/list1"/>
    <dgm:cxn modelId="{C251BCF4-95CE-46AD-8C84-797A1F361D69}" srcId="{83E300A9-059E-4699-B169-FEECE8DF2D96}" destId="{4EE5EDE8-EF01-4ABD-8046-C2EC266BA8D9}" srcOrd="0" destOrd="0" parTransId="{34FC5C99-DEAB-4730-9141-F95FF38F64B4}" sibTransId="{3437C92F-142C-4D34-8C3C-22AEF935DEF2}"/>
    <dgm:cxn modelId="{0912340E-1523-48DA-9369-53FD28BF7DC1}" type="presParOf" srcId="{E22D02C9-CAD7-4C26-976C-7F9C3D7FAA12}" destId="{9B880F8F-1058-4CD2-B20D-650A178A86B0}" srcOrd="0" destOrd="0" presId="urn:microsoft.com/office/officeart/2005/8/layout/list1"/>
    <dgm:cxn modelId="{96B5A0DD-6205-456B-A14F-A7D0D91588F4}" type="presParOf" srcId="{9B880F8F-1058-4CD2-B20D-650A178A86B0}" destId="{583B3969-11FD-4684-ACBA-422AC2B53A7A}" srcOrd="0" destOrd="0" presId="urn:microsoft.com/office/officeart/2005/8/layout/list1"/>
    <dgm:cxn modelId="{36E0AB05-4C09-4543-A731-AF99E909D2D6}" type="presParOf" srcId="{9B880F8F-1058-4CD2-B20D-650A178A86B0}" destId="{8DAC3478-3003-4361-B79A-A6299EE2FF11}" srcOrd="1" destOrd="0" presId="urn:microsoft.com/office/officeart/2005/8/layout/list1"/>
    <dgm:cxn modelId="{1C77C5CE-7391-4C0E-848B-1924C9B7C5B7}" type="presParOf" srcId="{E22D02C9-CAD7-4C26-976C-7F9C3D7FAA12}" destId="{59004E18-985D-4C03-8427-4AF3A8F9619C}" srcOrd="1" destOrd="0" presId="urn:microsoft.com/office/officeart/2005/8/layout/list1"/>
    <dgm:cxn modelId="{389EDFD7-295B-4AAA-87F1-0DCDCFC95DE0}" type="presParOf" srcId="{E22D02C9-CAD7-4C26-976C-7F9C3D7FAA12}" destId="{4E95708D-2D46-43E8-898E-C37C89092838}" srcOrd="2" destOrd="0" presId="urn:microsoft.com/office/officeart/2005/8/layout/list1"/>
    <dgm:cxn modelId="{50FBDC86-CBB5-4B73-9E1F-159339D3D1FC}" type="presParOf" srcId="{E22D02C9-CAD7-4C26-976C-7F9C3D7FAA12}" destId="{AE2CC641-B3D9-4C30-82D4-60031A31761A}" srcOrd="3" destOrd="0" presId="urn:microsoft.com/office/officeart/2005/8/layout/list1"/>
    <dgm:cxn modelId="{E9B3AB50-B5BD-4C44-BA76-D17288180296}" type="presParOf" srcId="{E22D02C9-CAD7-4C26-976C-7F9C3D7FAA12}" destId="{EDB1C299-0C7B-4DAA-91AB-4E38E465CBEA}" srcOrd="4" destOrd="0" presId="urn:microsoft.com/office/officeart/2005/8/layout/list1"/>
    <dgm:cxn modelId="{4FFA64DB-9DA7-4F68-8192-72B4869F8D54}" type="presParOf" srcId="{EDB1C299-0C7B-4DAA-91AB-4E38E465CBEA}" destId="{3474DB8A-EBD8-46EC-AAB7-FE9BE2CFA8D9}" srcOrd="0" destOrd="0" presId="urn:microsoft.com/office/officeart/2005/8/layout/list1"/>
    <dgm:cxn modelId="{BDD63EE5-99C5-40B7-9551-ECD080734AD4}" type="presParOf" srcId="{EDB1C299-0C7B-4DAA-91AB-4E38E465CBEA}" destId="{75BB025E-9CB5-4C61-B1F0-A1523F6C16D8}" srcOrd="1" destOrd="0" presId="urn:microsoft.com/office/officeart/2005/8/layout/list1"/>
    <dgm:cxn modelId="{02CF80B6-45A2-4A3B-93CA-9BC8829BCF91}" type="presParOf" srcId="{E22D02C9-CAD7-4C26-976C-7F9C3D7FAA12}" destId="{AD90FF33-7FD7-4076-B162-F1E0FE76D94C}" srcOrd="5" destOrd="0" presId="urn:microsoft.com/office/officeart/2005/8/layout/list1"/>
    <dgm:cxn modelId="{ECC0FB2D-8824-49F8-8C6D-EED869346F0B}" type="presParOf" srcId="{E22D02C9-CAD7-4C26-976C-7F9C3D7FAA12}" destId="{5225D984-C2B9-4FAB-B6D8-231E1B13CD6C}" srcOrd="6" destOrd="0" presId="urn:microsoft.com/office/officeart/2005/8/layout/list1"/>
    <dgm:cxn modelId="{5C1AA5C4-8545-43AA-A69D-F086BED2CEAD}" type="presParOf" srcId="{E22D02C9-CAD7-4C26-976C-7F9C3D7FAA12}" destId="{FF1CC903-80FA-4491-88AB-D3CC8B9ADF3A}" srcOrd="7" destOrd="0" presId="urn:microsoft.com/office/officeart/2005/8/layout/list1"/>
    <dgm:cxn modelId="{42E8884D-A9EC-4C05-B833-23D7AEDBE728}" type="presParOf" srcId="{E22D02C9-CAD7-4C26-976C-7F9C3D7FAA12}" destId="{C80B7E03-A3F6-466C-9E49-AFB82C5C4887}" srcOrd="8" destOrd="0" presId="urn:microsoft.com/office/officeart/2005/8/layout/list1"/>
    <dgm:cxn modelId="{C1918856-3593-4827-AE72-A21B011FC33B}" type="presParOf" srcId="{C80B7E03-A3F6-466C-9E49-AFB82C5C4887}" destId="{E67F6A8F-B37E-4A64-BD29-966D55D5027A}" srcOrd="0" destOrd="0" presId="urn:microsoft.com/office/officeart/2005/8/layout/list1"/>
    <dgm:cxn modelId="{B5206F3F-5308-44D5-A438-8BD133462B4E}" type="presParOf" srcId="{C80B7E03-A3F6-466C-9E49-AFB82C5C4887}" destId="{B8F30B94-A26D-4B73-B7CB-D459F6BF739F}" srcOrd="1" destOrd="0" presId="urn:microsoft.com/office/officeart/2005/8/layout/list1"/>
    <dgm:cxn modelId="{669105DE-A134-4565-B7C2-2BFA6D60BEE2}" type="presParOf" srcId="{E22D02C9-CAD7-4C26-976C-7F9C3D7FAA12}" destId="{9E874675-220F-4B77-8013-1BA315901257}" srcOrd="9" destOrd="0" presId="urn:microsoft.com/office/officeart/2005/8/layout/list1"/>
    <dgm:cxn modelId="{49DBFFBF-145D-433F-AB6D-FE7CD81DF966}" type="presParOf" srcId="{E22D02C9-CAD7-4C26-976C-7F9C3D7FAA12}" destId="{3753D266-28F0-4CB6-87FB-9C46871B9038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95708D-2D46-43E8-898E-C37C89092838}">
      <dsp:nvSpPr>
        <dsp:cNvPr id="0" name=""/>
        <dsp:cNvSpPr/>
      </dsp:nvSpPr>
      <dsp:spPr>
        <a:xfrm>
          <a:off x="0" y="324299"/>
          <a:ext cx="7315200" cy="1228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7741" tIns="416560" rIns="567741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chemeClr val="tx1">
                  <a:lumMod val="75000"/>
                  <a:lumOff val="25000"/>
                </a:schemeClr>
              </a:solidFill>
            </a:rPr>
            <a:t>The bank possesses demographic and transactional data of its loan customers. If the bank has a robust model to predict defaulters it can undertake better resource allocation. </a:t>
          </a:r>
        </a:p>
      </dsp:txBody>
      <dsp:txXfrm>
        <a:off x="0" y="324299"/>
        <a:ext cx="7315200" cy="1228500"/>
      </dsp:txXfrm>
    </dsp:sp>
    <dsp:sp modelId="{8DAC3478-3003-4361-B79A-A6299EE2FF11}">
      <dsp:nvSpPr>
        <dsp:cNvPr id="0" name=""/>
        <dsp:cNvSpPr/>
      </dsp:nvSpPr>
      <dsp:spPr>
        <a:xfrm>
          <a:off x="365760" y="29099"/>
          <a:ext cx="3497499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3548" tIns="0" rIns="193548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Background</a:t>
          </a:r>
        </a:p>
      </dsp:txBody>
      <dsp:txXfrm>
        <a:off x="394581" y="57920"/>
        <a:ext cx="3439857" cy="532758"/>
      </dsp:txXfrm>
    </dsp:sp>
    <dsp:sp modelId="{5225D984-C2B9-4FAB-B6D8-231E1B13CD6C}">
      <dsp:nvSpPr>
        <dsp:cNvPr id="0" name=""/>
        <dsp:cNvSpPr/>
      </dsp:nvSpPr>
      <dsp:spPr>
        <a:xfrm>
          <a:off x="0" y="1956000"/>
          <a:ext cx="7315200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7741" tIns="416560" rIns="567741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chemeClr val="tx1">
                  <a:lumMod val="75000"/>
                  <a:lumOff val="25000"/>
                </a:schemeClr>
              </a:solidFill>
            </a:rPr>
            <a:t>To predict whether the customer applying for the loan will be a defaulter</a:t>
          </a:r>
        </a:p>
      </dsp:txBody>
      <dsp:txXfrm>
        <a:off x="0" y="1956000"/>
        <a:ext cx="7315200" cy="756000"/>
      </dsp:txXfrm>
    </dsp:sp>
    <dsp:sp modelId="{75BB025E-9CB5-4C61-B1F0-A1523F6C16D8}">
      <dsp:nvSpPr>
        <dsp:cNvPr id="0" name=""/>
        <dsp:cNvSpPr/>
      </dsp:nvSpPr>
      <dsp:spPr>
        <a:xfrm>
          <a:off x="365760" y="1660800"/>
          <a:ext cx="3497499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3548" tIns="0" rIns="193548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Objective</a:t>
          </a:r>
        </a:p>
      </dsp:txBody>
      <dsp:txXfrm>
        <a:off x="394581" y="1689621"/>
        <a:ext cx="3439857" cy="532758"/>
      </dsp:txXfrm>
    </dsp:sp>
    <dsp:sp modelId="{3753D266-28F0-4CB6-87FB-9C46871B9038}">
      <dsp:nvSpPr>
        <dsp:cNvPr id="0" name=""/>
        <dsp:cNvSpPr/>
      </dsp:nvSpPr>
      <dsp:spPr>
        <a:xfrm>
          <a:off x="0" y="3115200"/>
          <a:ext cx="7315200" cy="1732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7741" tIns="416560" rIns="567741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>
              <a:solidFill>
                <a:schemeClr val="tx1">
                  <a:lumMod val="75000"/>
                  <a:lumOff val="25000"/>
                </a:schemeClr>
              </a:solidFill>
            </a:rPr>
            <a:t>Sample size is 700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>
              <a:solidFill>
                <a:schemeClr val="tx1">
                  <a:lumMod val="75000"/>
                  <a:lumOff val="25000"/>
                </a:schemeClr>
              </a:solidFill>
            </a:rPr>
            <a:t>Age group, Years at current address, Years at current employer, Debt to Income Ratio, Credit Card Debts, Other Debts </a:t>
          </a:r>
          <a:r>
            <a:rPr lang="en-US" sz="1600" kern="1200" dirty="0">
              <a:solidFill>
                <a:schemeClr val="tx1">
                  <a:lumMod val="75000"/>
                  <a:lumOff val="25000"/>
                </a:schemeClr>
              </a:solidFill>
            </a:rPr>
            <a:t>are the independent variables</a:t>
          </a:r>
          <a:endParaRPr lang="en-US" sz="1600" b="1" kern="1200" dirty="0">
            <a:solidFill>
              <a:schemeClr val="tx1">
                <a:lumMod val="75000"/>
                <a:lumOff val="25000"/>
              </a:schemeClr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>
              <a:solidFill>
                <a:schemeClr val="tx1">
                  <a:lumMod val="75000"/>
                  <a:lumOff val="25000"/>
                </a:schemeClr>
              </a:solidFill>
            </a:rPr>
            <a:t>Defaulter </a:t>
          </a:r>
          <a:r>
            <a:rPr lang="en-US" sz="1600" kern="1200" dirty="0">
              <a:solidFill>
                <a:schemeClr val="tx1">
                  <a:lumMod val="75000"/>
                  <a:lumOff val="25000"/>
                </a:schemeClr>
              </a:solidFill>
            </a:rPr>
            <a:t>(=1 if defaulter, 0 otherwise) is the dependent variable</a:t>
          </a:r>
        </a:p>
      </dsp:txBody>
      <dsp:txXfrm>
        <a:off x="0" y="3115200"/>
        <a:ext cx="7315200" cy="1732500"/>
      </dsp:txXfrm>
    </dsp:sp>
    <dsp:sp modelId="{B8F30B94-A26D-4B73-B7CB-D459F6BF739F}">
      <dsp:nvSpPr>
        <dsp:cNvPr id="0" name=""/>
        <dsp:cNvSpPr/>
      </dsp:nvSpPr>
      <dsp:spPr>
        <a:xfrm>
          <a:off x="365760" y="2820000"/>
          <a:ext cx="3497499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3548" tIns="0" rIns="193548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Available Information</a:t>
          </a:r>
        </a:p>
      </dsp:txBody>
      <dsp:txXfrm>
        <a:off x="394581" y="2848821"/>
        <a:ext cx="3439857" cy="5327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A1D146-B4E0-1741-B9EE-9789392EFCC4}" type="datetimeFigureOut">
              <a:rPr lang="en-US" smtClean="0"/>
              <a:t>5/4/24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863621-2E60-B848-8968-B0341E26A3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024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200" b="0" i="0" spc="300" dirty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Cambria Math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3AEC-A682-4293-84F7-94DEEB082DD9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1290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80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603AEC-A682-4293-84F7-94DEEB082DD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94186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3AEC-A682-4293-84F7-94DEEB082DD9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1120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3AEC-A682-4293-84F7-94DEEB082DD9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37782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3AEC-A682-4293-84F7-94DEEB082DD9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05003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3AEC-A682-4293-84F7-94DEEB082DD9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5026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3AEC-A682-4293-84F7-94DEEB082DD9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7459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900" dirty="0"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3AEC-A682-4293-84F7-94DEEB082DD9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1418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900" dirty="0"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3AEC-A682-4293-84F7-94DEEB082DD9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95310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3AEC-A682-4293-84F7-94DEEB082DD9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78118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3AEC-A682-4293-84F7-94DEEB082DD9}" type="slidenum">
              <a:rPr lang="en-US" smtClean="0">
                <a:solidFill>
                  <a:prstClr val="black"/>
                </a:solidFill>
              </a:rPr>
              <a:pPr/>
              <a:t>21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091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378808-0F9F-4F32-83AA-193B6757D80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3698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3AEC-A682-4293-84F7-94DEEB082DD9}" type="slidenum">
              <a:rPr lang="en-US" smtClean="0">
                <a:solidFill>
                  <a:prstClr val="black"/>
                </a:solidFill>
              </a:rPr>
              <a:pPr/>
              <a:t>22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4809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2400" b="1" i="1" spc="300" dirty="0">
              <a:solidFill>
                <a:prstClr val="black">
                  <a:lumMod val="65000"/>
                  <a:lumOff val="35000"/>
                </a:prstClr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3AEC-A682-4293-84F7-94DEEB082DD9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3610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2400" b="1" i="1" spc="300" dirty="0">
              <a:solidFill>
                <a:prstClr val="black">
                  <a:lumMod val="65000"/>
                  <a:lumOff val="35000"/>
                </a:prstClr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3AEC-A682-4293-84F7-94DEEB082DD9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51671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2400" b="1" i="1" spc="300" dirty="0">
              <a:solidFill>
                <a:prstClr val="black">
                  <a:lumMod val="65000"/>
                  <a:lumOff val="35000"/>
                </a:prstClr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3AEC-A682-4293-84F7-94DEEB082DD9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9003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2400" b="1" i="1" spc="300" dirty="0">
              <a:solidFill>
                <a:prstClr val="black">
                  <a:lumMod val="65000"/>
                  <a:lumOff val="35000"/>
                </a:prstClr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3AEC-A682-4293-84F7-94DEEB082DD9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05130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2400" b="1" i="1" spc="300" dirty="0">
              <a:solidFill>
                <a:prstClr val="black">
                  <a:lumMod val="65000"/>
                  <a:lumOff val="35000"/>
                </a:prstClr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3AEC-A682-4293-84F7-94DEEB082DD9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25880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2400" b="1" i="1" spc="300" dirty="0">
              <a:solidFill>
                <a:prstClr val="black">
                  <a:lumMod val="65000"/>
                  <a:lumOff val="35000"/>
                </a:prstClr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3AEC-A682-4293-84F7-94DEEB082DD9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98712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80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3AEC-A682-4293-84F7-94DEEB082DD9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7620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409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26787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6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2" y="1639789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886577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2" y="3886576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599515331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6 Tea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2" y="1639789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886577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2" y="3886576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93463195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4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1534154" cy="153415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2295374" y="1639788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6279803" y="1639790"/>
            <a:ext cx="1534154" cy="153415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8003569" y="1639788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1534154" cy="153415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2295374" y="3886575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6279803" y="3886577"/>
            <a:ext cx="1534154" cy="153415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8003569" y="3886575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734655025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4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1534154" cy="153415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2295374" y="1639788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6279803" y="1639790"/>
            <a:ext cx="1534154" cy="153415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8003569" y="1639788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1534154" cy="153415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2295374" y="3886575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6279803" y="3886577"/>
            <a:ext cx="1534154" cy="153415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8003569" y="3886575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958065409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3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564225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575387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5349163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360325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9134100" y="1639789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8145262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652759289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3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564225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575387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5349163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360325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9134100" y="1639789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8145262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14056537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4 Team Sub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221602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719254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025464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3523116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829326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326978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9633189" y="1639789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43" hasCustomPrompt="1"/>
          </p:nvPr>
        </p:nvSpPr>
        <p:spPr>
          <a:xfrm>
            <a:off x="9130841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287747733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4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221602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719254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025464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3523116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829326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326978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9633189" y="1639789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43" hasCustomPrompt="1"/>
          </p:nvPr>
        </p:nvSpPr>
        <p:spPr>
          <a:xfrm>
            <a:off x="9130841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98685275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1" y="1268759"/>
            <a:ext cx="2352260" cy="3535680"/>
          </a:xfrm>
          <a:solidFill>
            <a:schemeClr val="bg1">
              <a:lumMod val="90000"/>
              <a:lumOff val="1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257971" y="1268759"/>
            <a:ext cx="2352260" cy="3535680"/>
          </a:xfrm>
          <a:solidFill>
            <a:schemeClr val="bg1">
              <a:lumMod val="90000"/>
              <a:lumOff val="1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467708" y="1268759"/>
            <a:ext cx="2479811" cy="3535680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400"/>
            </a:lvl2pPr>
            <a:lvl3pPr marL="150813" indent="-150813">
              <a:defRPr sz="1400"/>
            </a:lvl3pPr>
            <a:lvl4pPr marL="401638" indent="-207963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797789" y="1268759"/>
            <a:ext cx="2479811" cy="3535680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400"/>
            </a:lvl2pPr>
            <a:lvl3pPr marL="150813" indent="-150813">
              <a:defRPr sz="1400"/>
            </a:lvl3pPr>
            <a:lvl4pPr marL="401638" indent="-207963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914400" y="4980565"/>
            <a:ext cx="503311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257971" y="4980565"/>
            <a:ext cx="501962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388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3254459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Utter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22274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ight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049016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098032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147048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3049016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6098032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9147048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8587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ifteen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437638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875276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7312914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9750552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2437638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4875276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7312914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9750552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0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2437638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4875276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7312914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750552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5700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4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028749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057498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086247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10143744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114996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0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2028749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28"/>
          </p:nvPr>
        </p:nvSpPr>
        <p:spPr>
          <a:xfrm>
            <a:off x="4057498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086247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30"/>
          </p:nvPr>
        </p:nvSpPr>
        <p:spPr>
          <a:xfrm>
            <a:off x="10143744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8114996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Picture Placeholder 3"/>
          <p:cNvSpPr>
            <a:spLocks noGrp="1"/>
          </p:cNvSpPr>
          <p:nvPr>
            <p:ph type="pic" sz="quarter" idx="32"/>
          </p:nvPr>
        </p:nvSpPr>
        <p:spPr>
          <a:xfrm>
            <a:off x="0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2028749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Picture Placeholder 3"/>
          <p:cNvSpPr>
            <a:spLocks noGrp="1"/>
          </p:cNvSpPr>
          <p:nvPr>
            <p:ph type="pic" sz="quarter" idx="34"/>
          </p:nvPr>
        </p:nvSpPr>
        <p:spPr>
          <a:xfrm>
            <a:off x="4057498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6086247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8" name="Picture Placeholder 3"/>
          <p:cNvSpPr>
            <a:spLocks noGrp="1"/>
          </p:cNvSpPr>
          <p:nvPr>
            <p:ph type="pic" sz="quarter" idx="36"/>
          </p:nvPr>
        </p:nvSpPr>
        <p:spPr>
          <a:xfrm>
            <a:off x="10143744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14996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0" name="Picture Placeholder 3"/>
          <p:cNvSpPr>
            <a:spLocks noGrp="1"/>
          </p:cNvSpPr>
          <p:nvPr>
            <p:ph type="pic" sz="quarter" idx="38"/>
          </p:nvPr>
        </p:nvSpPr>
        <p:spPr>
          <a:xfrm>
            <a:off x="0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2028749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2" name="Picture Placeholder 3"/>
          <p:cNvSpPr>
            <a:spLocks noGrp="1"/>
          </p:cNvSpPr>
          <p:nvPr>
            <p:ph type="pic" sz="quarter" idx="40"/>
          </p:nvPr>
        </p:nvSpPr>
        <p:spPr>
          <a:xfrm>
            <a:off x="4057498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41"/>
          </p:nvPr>
        </p:nvSpPr>
        <p:spPr>
          <a:xfrm>
            <a:off x="6086247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10143744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43"/>
          </p:nvPr>
        </p:nvSpPr>
        <p:spPr>
          <a:xfrm>
            <a:off x="8114996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2037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5560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976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8392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18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5560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976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8392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4869820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431792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949184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2792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431792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949184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743296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 baseline="0">
                <a:solidFill>
                  <a:schemeClr val="accent1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defRPr/>
            </a:lvl1pPr>
            <a:lvl2pPr>
              <a:spcBef>
                <a:spcPts val="1200"/>
              </a:spcBef>
              <a:defRPr/>
            </a:lvl2pPr>
            <a:lvl3pPr>
              <a:spcBef>
                <a:spcPts val="1200"/>
              </a:spcBef>
              <a:defRPr/>
            </a:lvl3pPr>
            <a:lvl4pPr>
              <a:spcBef>
                <a:spcPts val="1200"/>
              </a:spcBef>
              <a:defRPr/>
            </a:lvl4pPr>
            <a:lvl5pPr>
              <a:spcBef>
                <a:spcPts val="1200"/>
              </a:spcBef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5455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6999"/>
            <a:ext cx="5085589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6192011" y="4980565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3226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6999"/>
            <a:ext cx="5085589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6192011" y="4980565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0684935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4984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5568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6152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6597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4984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5568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6152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21654680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57789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0918420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7000"/>
            <a:ext cx="5085589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5084064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3055281"/>
            <a:ext cx="5084064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8621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7000"/>
            <a:ext cx="5085589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5084064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3055281"/>
            <a:ext cx="5084064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1189288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ight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3384" y="1397000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4984" y="1397000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6584" y="1397000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8184" y="1397000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3384" y="4717007"/>
            <a:ext cx="2441448" cy="1326605"/>
          </a:xfrm>
        </p:spPr>
        <p:txBody>
          <a:bodyPr/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3968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4552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5136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913384" y="3057004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3554984" y="3057004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6196584" y="3057004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838184" y="3057004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32571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ight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3384" y="1397000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4984" y="1397000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6584" y="1397000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8184" y="1397000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3384" y="4717007"/>
            <a:ext cx="2441448" cy="1326605"/>
          </a:xfrm>
        </p:spPr>
        <p:txBody>
          <a:bodyPr/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3968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4552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5136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913384" y="3057004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3554984" y="3057004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6196584" y="3057004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838184" y="3057004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199342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52420"/>
            <a:ext cx="10363200" cy="4627563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  <a:lvl2pPr>
              <a:spcBef>
                <a:spcPts val="1200"/>
              </a:spcBef>
              <a:defRPr/>
            </a:lvl2pPr>
            <a:lvl3pPr>
              <a:spcBef>
                <a:spcPts val="1200"/>
              </a:spcBef>
              <a:defRPr/>
            </a:lvl3pPr>
            <a:lvl4pPr>
              <a:spcBef>
                <a:spcPts val="1200"/>
              </a:spcBef>
              <a:defRPr/>
            </a:lvl4pPr>
            <a:lvl5pPr>
              <a:spcBef>
                <a:spcPts val="1200"/>
              </a:spcBef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36336641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x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14400" y="3060985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431792" y="3060985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7949184" y="3060985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93839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x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14400" y="3060985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431792" y="3060985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7949184" y="3060985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70765831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5925" y="1397000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3536" y="1397000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04405"/>
            <a:ext cx="5084064" cy="1339207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704405"/>
            <a:ext cx="5084064" cy="1339207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15925" y="3060985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6193536" y="3060985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50541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5925" y="1397000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3536" y="1397000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04405"/>
            <a:ext cx="5084064" cy="1339207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704405"/>
            <a:ext cx="5084064" cy="1339207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15925" y="3060985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6193536" y="3060985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9572333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4604358"/>
            <a:ext cx="2441448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4604358"/>
            <a:ext cx="2441448" cy="1058751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4604358"/>
            <a:ext cx="2441448" cy="1058751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4604358"/>
            <a:ext cx="2441448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96230522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4604358"/>
            <a:ext cx="2441448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4604358"/>
            <a:ext cx="2441448" cy="1058751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4604358"/>
            <a:ext cx="2441448" cy="1058751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4604358"/>
            <a:ext cx="2441448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49413416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4604358"/>
            <a:ext cx="3328416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4604358"/>
            <a:ext cx="3328416" cy="1058751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4604358"/>
            <a:ext cx="3328416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66105870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4604358"/>
            <a:ext cx="3328416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4604358"/>
            <a:ext cx="3328416" cy="1058751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4604358"/>
            <a:ext cx="3328416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1606506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6999"/>
            <a:ext cx="5085589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4912134"/>
            <a:ext cx="5084064" cy="750975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4912134"/>
            <a:ext cx="5084064" cy="750975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36536406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6999"/>
            <a:ext cx="5085589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4912134"/>
            <a:ext cx="5084064" cy="750975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4912134"/>
            <a:ext cx="5084064" cy="750975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62976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text 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 spcCol="274320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228594" indent="-228594">
              <a:spcBef>
                <a:spcPts val="1200"/>
              </a:spcBef>
              <a:buFont typeface="Arial" panose="020B0604020202020204" pitchFamily="34" charset="0"/>
              <a:buChar char="•"/>
              <a:defRPr sz="1600"/>
            </a:lvl2pPr>
            <a:lvl3pPr marL="476239" indent="-247644">
              <a:spcBef>
                <a:spcPts val="1200"/>
              </a:spcBef>
              <a:buFont typeface="Open Sans Light" panose="020B0306030504020204" pitchFamily="34" charset="0"/>
              <a:buChar char="–"/>
              <a:defRPr sz="1600"/>
            </a:lvl3pPr>
            <a:lvl4pPr marL="685783" indent="-228594">
              <a:spcBef>
                <a:spcPts val="1200"/>
              </a:spcBef>
              <a:buFont typeface="Arial" panose="020B0604020202020204" pitchFamily="34" charset="0"/>
              <a:buChar char="•"/>
              <a:defRPr sz="1600"/>
            </a:lvl4pPr>
            <a:lvl5pPr marL="914377" indent="-228594">
              <a:spcBef>
                <a:spcPts val="1200"/>
              </a:spcBef>
              <a:buFont typeface="Open Sans Light" panose="020B0306030504020204" pitchFamily="34" charset="0"/>
              <a:buChar char="–"/>
              <a:defRPr sz="16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24406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2982317"/>
            <a:ext cx="2441448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2982317"/>
            <a:ext cx="2441448" cy="1058751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2982317"/>
            <a:ext cx="2441448" cy="1058751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2982317"/>
            <a:ext cx="2441448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2441448" cy="1713558"/>
          </a:xfrm>
        </p:spPr>
        <p:txBody>
          <a:bodyPr/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4"/>
          </p:nvPr>
        </p:nvSpPr>
        <p:spPr>
          <a:xfrm>
            <a:off x="3554984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0" name="Content Placeholder 13"/>
          <p:cNvSpPr>
            <a:spLocks noGrp="1"/>
          </p:cNvSpPr>
          <p:nvPr>
            <p:ph sz="quarter" idx="25"/>
          </p:nvPr>
        </p:nvSpPr>
        <p:spPr>
          <a:xfrm>
            <a:off x="6195568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1" name="Content Placeholder 13"/>
          <p:cNvSpPr>
            <a:spLocks noGrp="1"/>
          </p:cNvSpPr>
          <p:nvPr>
            <p:ph sz="quarter" idx="26"/>
          </p:nvPr>
        </p:nvSpPr>
        <p:spPr>
          <a:xfrm>
            <a:off x="8836152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90447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2982317"/>
            <a:ext cx="2441448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2982317"/>
            <a:ext cx="2441448" cy="1058751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2982317"/>
            <a:ext cx="2441448" cy="1058751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2982317"/>
            <a:ext cx="2441448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2441448" cy="1713558"/>
          </a:xfrm>
        </p:spPr>
        <p:txBody>
          <a:bodyPr/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4"/>
          </p:nvPr>
        </p:nvSpPr>
        <p:spPr>
          <a:xfrm>
            <a:off x="3554984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0" name="Content Placeholder 13"/>
          <p:cNvSpPr>
            <a:spLocks noGrp="1"/>
          </p:cNvSpPr>
          <p:nvPr>
            <p:ph sz="quarter" idx="25"/>
          </p:nvPr>
        </p:nvSpPr>
        <p:spPr>
          <a:xfrm>
            <a:off x="6195568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1" name="Content Placeholder 13"/>
          <p:cNvSpPr>
            <a:spLocks noGrp="1"/>
          </p:cNvSpPr>
          <p:nvPr>
            <p:ph sz="quarter" idx="26"/>
          </p:nvPr>
        </p:nvSpPr>
        <p:spPr>
          <a:xfrm>
            <a:off x="8836152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27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62846792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2982317"/>
            <a:ext cx="3328416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2982317"/>
            <a:ext cx="3328416" cy="1058751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2982317"/>
            <a:ext cx="3328416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6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48397078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2982317"/>
            <a:ext cx="3328416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2982317"/>
            <a:ext cx="3328416" cy="1058751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2982317"/>
            <a:ext cx="3328416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6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94696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7000"/>
            <a:ext cx="5085589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3290093"/>
            <a:ext cx="5084064" cy="750975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3290093"/>
            <a:ext cx="5084064" cy="750975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5084064" cy="1703066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212305"/>
            <a:ext cx="5084064" cy="1703066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91459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7000"/>
            <a:ext cx="5085589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3290093"/>
            <a:ext cx="5084064" cy="750975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3290093"/>
            <a:ext cx="5084064" cy="750975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5084064" cy="1703066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212305"/>
            <a:ext cx="5084064" cy="1703066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50415364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483710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546239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392033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7454562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300356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2" name="Content Placeholder 13"/>
          <p:cNvSpPr>
            <a:spLocks noGrp="1"/>
          </p:cNvSpPr>
          <p:nvPr>
            <p:ph sz="quarter" idx="24" hasCustomPrompt="1"/>
          </p:nvPr>
        </p:nvSpPr>
        <p:spPr>
          <a:xfrm>
            <a:off x="10362885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483710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4546239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392033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7454562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9300356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0" name="Content Placeholder 13"/>
          <p:cNvSpPr>
            <a:spLocks noGrp="1"/>
          </p:cNvSpPr>
          <p:nvPr>
            <p:ph sz="quarter" idx="32" hasCustomPrompt="1"/>
          </p:nvPr>
        </p:nvSpPr>
        <p:spPr>
          <a:xfrm>
            <a:off x="10362885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3483710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4546239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6392033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7454562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9300356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8" name="Content Placeholder 13"/>
          <p:cNvSpPr>
            <a:spLocks noGrp="1"/>
          </p:cNvSpPr>
          <p:nvPr>
            <p:ph sz="quarter" idx="40" hasCustomPrompt="1"/>
          </p:nvPr>
        </p:nvSpPr>
        <p:spPr>
          <a:xfrm>
            <a:off x="10362885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74050447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483710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546239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392033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7454562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300356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2" name="Content Placeholder 13"/>
          <p:cNvSpPr>
            <a:spLocks noGrp="1"/>
          </p:cNvSpPr>
          <p:nvPr>
            <p:ph sz="quarter" idx="24" hasCustomPrompt="1"/>
          </p:nvPr>
        </p:nvSpPr>
        <p:spPr>
          <a:xfrm>
            <a:off x="10362885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483710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4546239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392033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7454562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9300356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0" name="Content Placeholder 13"/>
          <p:cNvSpPr>
            <a:spLocks noGrp="1"/>
          </p:cNvSpPr>
          <p:nvPr>
            <p:ph sz="quarter" idx="32" hasCustomPrompt="1"/>
          </p:nvPr>
        </p:nvSpPr>
        <p:spPr>
          <a:xfrm>
            <a:off x="10362885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3483710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4546239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6392033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7454562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9300356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8" name="Content Placeholder 13"/>
          <p:cNvSpPr>
            <a:spLocks noGrp="1"/>
          </p:cNvSpPr>
          <p:nvPr>
            <p:ph sz="quarter" idx="40" hasCustomPrompt="1"/>
          </p:nvPr>
        </p:nvSpPr>
        <p:spPr>
          <a:xfrm>
            <a:off x="10362885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59722262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2" y="1639789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2" y="3153547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4360325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5426633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45262" y="4667304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9215349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3755285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 Tea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2" y="1639789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2" y="3153547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4360325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5426633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45262" y="4667304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9215349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645748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tex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52420"/>
            <a:ext cx="10363200" cy="4627563"/>
          </a:xfrm>
        </p:spPr>
        <p:txBody>
          <a:bodyPr numCol="2" spcCol="274320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228594" indent="-228594">
              <a:spcBef>
                <a:spcPts val="1200"/>
              </a:spcBef>
              <a:buFont typeface="Arial" panose="020B0604020202020204" pitchFamily="34" charset="0"/>
              <a:buChar char="•"/>
              <a:defRPr sz="1600"/>
            </a:lvl2pPr>
            <a:lvl3pPr marL="457189" indent="-228594">
              <a:spcBef>
                <a:spcPts val="1200"/>
              </a:spcBef>
              <a:buFont typeface="Open Sans Light" panose="020B0306030504020204" pitchFamily="34" charset="0"/>
              <a:buChar char="–"/>
              <a:defRPr sz="1600"/>
            </a:lvl3pPr>
            <a:lvl4pPr marL="685783" indent="-228594">
              <a:spcBef>
                <a:spcPts val="1200"/>
              </a:spcBef>
              <a:buFont typeface="Arial" panose="020B0604020202020204" pitchFamily="34" charset="0"/>
              <a:buChar char="•"/>
              <a:defRPr sz="1600"/>
            </a:lvl4pPr>
            <a:lvl5pPr marL="914377" indent="-228594">
              <a:spcBef>
                <a:spcPts val="1200"/>
              </a:spcBef>
              <a:buFont typeface="Open Sans Light" panose="020B0306030504020204" pitchFamily="34" charset="0"/>
              <a:buChar char="–"/>
              <a:defRPr sz="16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95819353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2" y="1639789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886577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2" y="3886576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5235725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 Tea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2" y="1639789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886577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2" y="3886576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85887811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1534154" cy="153415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2295374" y="1639788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6279803" y="1639790"/>
            <a:ext cx="1534154" cy="153415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8003569" y="1639788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1534154" cy="153415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2295374" y="3886575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6279803" y="3886577"/>
            <a:ext cx="1534154" cy="153415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8003569" y="3886575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77561567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4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1534154" cy="153415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2295374" y="1639788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6279803" y="1639790"/>
            <a:ext cx="1534154" cy="153415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8003569" y="1639788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1534154" cy="153415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2295374" y="3886575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6279803" y="3886577"/>
            <a:ext cx="1534154" cy="153415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8003569" y="3886575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96678697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564225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575387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5349163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360325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9134100" y="1639789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8145262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23272416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564225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575387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5349163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360325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9134100" y="1639789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8145262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9225561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Team Sub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221602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719254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025464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3523116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829326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326978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9633189" y="1639789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43" hasCustomPrompt="1"/>
          </p:nvPr>
        </p:nvSpPr>
        <p:spPr>
          <a:xfrm>
            <a:off x="9130841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58541085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221602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719254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025464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3523116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829326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326978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9633189" y="1639789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43" hasCustomPrompt="1"/>
          </p:nvPr>
        </p:nvSpPr>
        <p:spPr>
          <a:xfrm>
            <a:off x="9130841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90326159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1" y="1268759"/>
            <a:ext cx="2352260" cy="353568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257971" y="1268759"/>
            <a:ext cx="2352260" cy="353568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467708" y="1268759"/>
            <a:ext cx="2479811" cy="3535680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400"/>
            </a:lvl2pPr>
            <a:lvl3pPr marL="150813" indent="-150813">
              <a:defRPr sz="1400"/>
            </a:lvl3pPr>
            <a:lvl4pPr marL="401638" indent="-207963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797789" y="1268759"/>
            <a:ext cx="2479811" cy="3535680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400"/>
            </a:lvl2pPr>
            <a:lvl3pPr marL="150813" indent="-150813">
              <a:defRPr sz="1400"/>
            </a:lvl3pPr>
            <a:lvl4pPr marL="401638" indent="-207963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914400" y="4980565"/>
            <a:ext cx="503311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257971" y="4980565"/>
            <a:ext cx="501962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63141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159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452420"/>
            <a:ext cx="50800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52420"/>
            <a:ext cx="50800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67994799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737138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395526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576337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049016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098032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147048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3049016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6098032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9147048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16970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437638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875276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7312914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9750552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2437638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4875276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7312914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9750552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0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2446782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4884420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7322058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750552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68213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028749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057498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086247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10143744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114996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0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2028749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28"/>
          </p:nvPr>
        </p:nvSpPr>
        <p:spPr>
          <a:xfrm>
            <a:off x="4057498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086247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30"/>
          </p:nvPr>
        </p:nvSpPr>
        <p:spPr>
          <a:xfrm>
            <a:off x="10143744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8114996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Picture Placeholder 3"/>
          <p:cNvSpPr>
            <a:spLocks noGrp="1"/>
          </p:cNvSpPr>
          <p:nvPr>
            <p:ph type="pic" sz="quarter" idx="32"/>
          </p:nvPr>
        </p:nvSpPr>
        <p:spPr>
          <a:xfrm>
            <a:off x="0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2028749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Picture Placeholder 3"/>
          <p:cNvSpPr>
            <a:spLocks noGrp="1"/>
          </p:cNvSpPr>
          <p:nvPr>
            <p:ph type="pic" sz="quarter" idx="34"/>
          </p:nvPr>
        </p:nvSpPr>
        <p:spPr>
          <a:xfrm>
            <a:off x="4057498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6086247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8" name="Picture Placeholder 3"/>
          <p:cNvSpPr>
            <a:spLocks noGrp="1"/>
          </p:cNvSpPr>
          <p:nvPr>
            <p:ph type="pic" sz="quarter" idx="36"/>
          </p:nvPr>
        </p:nvSpPr>
        <p:spPr>
          <a:xfrm>
            <a:off x="10143744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14996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0" name="Picture Placeholder 3"/>
          <p:cNvSpPr>
            <a:spLocks noGrp="1"/>
          </p:cNvSpPr>
          <p:nvPr>
            <p:ph type="pic" sz="quarter" idx="38"/>
          </p:nvPr>
        </p:nvSpPr>
        <p:spPr>
          <a:xfrm>
            <a:off x="0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2028749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2" name="Picture Placeholder 3"/>
          <p:cNvSpPr>
            <a:spLocks noGrp="1"/>
          </p:cNvSpPr>
          <p:nvPr>
            <p:ph type="pic" sz="quarter" idx="40"/>
          </p:nvPr>
        </p:nvSpPr>
        <p:spPr>
          <a:xfrm>
            <a:off x="4057498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41"/>
          </p:nvPr>
        </p:nvSpPr>
        <p:spPr>
          <a:xfrm>
            <a:off x="6086247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10143744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43"/>
          </p:nvPr>
        </p:nvSpPr>
        <p:spPr>
          <a:xfrm>
            <a:off x="8114996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79558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our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5560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976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8392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0880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our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5560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976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8392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8561898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hree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431792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949184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54326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hree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431792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949184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596925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219200"/>
            <a:ext cx="50800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19200"/>
            <a:ext cx="50800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35930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6999"/>
            <a:ext cx="5085589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6192011" y="4980565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57661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6999"/>
            <a:ext cx="5085589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6192011" y="4980565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69806078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our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4984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5568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6152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375293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our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4984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5568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6152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912029539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hree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434304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hree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789419789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7000"/>
            <a:ext cx="5085589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5084064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3055281"/>
            <a:ext cx="5084064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118249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7000"/>
            <a:ext cx="5085589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5084064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3055281"/>
            <a:ext cx="5084064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584137264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Eight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3384" y="1397000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4984" y="1397000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6584" y="1397000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8184" y="1397000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3384" y="4717007"/>
            <a:ext cx="2441448" cy="1326605"/>
          </a:xfrm>
        </p:spPr>
        <p:txBody>
          <a:bodyPr/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3968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4552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5136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913384" y="3057004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3554984" y="3057004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6196584" y="3057004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838184" y="3057004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244320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Eight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3384" y="1397000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4984" y="1397000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6584" y="1397000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8184" y="1397000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3384" y="4717007"/>
            <a:ext cx="2441448" cy="1326605"/>
          </a:xfrm>
        </p:spPr>
        <p:txBody>
          <a:bodyPr/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3968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4552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5136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913384" y="3057004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3554984" y="3057004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6196584" y="3057004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838184" y="3057004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448864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219200"/>
            <a:ext cx="5082117" cy="307776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1560285"/>
            <a:ext cx="5082117" cy="456587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219200"/>
            <a:ext cx="5084232" cy="307776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1560285"/>
            <a:ext cx="5084232" cy="456587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108695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ix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14400" y="3060985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431792" y="3060985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7949184" y="3060985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744293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ix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14400" y="3060985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431792" y="3060985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7949184" y="3060985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477920644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our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5925" y="1397000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3536" y="1397000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04405"/>
            <a:ext cx="5084064" cy="1339207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704405"/>
            <a:ext cx="5084064" cy="1339207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15925" y="3060985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6193536" y="3060985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558010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our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5925" y="1397000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3536" y="1397000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04405"/>
            <a:ext cx="5084064" cy="1339207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704405"/>
            <a:ext cx="5084064" cy="1339207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15925" y="3060985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6193536" y="3060985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33475001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our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4604358"/>
            <a:ext cx="2441448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4604358"/>
            <a:ext cx="2441448" cy="1058751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4604358"/>
            <a:ext cx="2441448" cy="1058751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4604358"/>
            <a:ext cx="2441448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914193820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our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4604358"/>
            <a:ext cx="2441448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4604358"/>
            <a:ext cx="2441448" cy="1058751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4604358"/>
            <a:ext cx="2441448" cy="1058751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4604358"/>
            <a:ext cx="2441448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347344410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hre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4604358"/>
            <a:ext cx="3328416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4604358"/>
            <a:ext cx="3328416" cy="1058751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4604358"/>
            <a:ext cx="3328416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286829918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hree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4604358"/>
            <a:ext cx="3328416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4604358"/>
            <a:ext cx="3328416" cy="1058751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4604358"/>
            <a:ext cx="3328416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412661114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2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6999"/>
            <a:ext cx="5085589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4912134"/>
            <a:ext cx="5084064" cy="750975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4912134"/>
            <a:ext cx="5084064" cy="750975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227469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6999"/>
            <a:ext cx="5085589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4912134"/>
            <a:ext cx="5084064" cy="750975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4912134"/>
            <a:ext cx="5084064" cy="750975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159839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ison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62284"/>
            <a:ext cx="5082117" cy="307776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1803370"/>
            <a:ext cx="5082117" cy="436883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462284"/>
            <a:ext cx="5084232" cy="307776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1803370"/>
            <a:ext cx="5084232" cy="436883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260884203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4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2982317"/>
            <a:ext cx="2441448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2982317"/>
            <a:ext cx="2441448" cy="1058751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2982317"/>
            <a:ext cx="2441448" cy="1058751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2982317"/>
            <a:ext cx="2441448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2441448" cy="1713558"/>
          </a:xfrm>
        </p:spPr>
        <p:txBody>
          <a:bodyPr/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4"/>
          </p:nvPr>
        </p:nvSpPr>
        <p:spPr>
          <a:xfrm>
            <a:off x="3554984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0" name="Content Placeholder 13"/>
          <p:cNvSpPr>
            <a:spLocks noGrp="1"/>
          </p:cNvSpPr>
          <p:nvPr>
            <p:ph sz="quarter" idx="25"/>
          </p:nvPr>
        </p:nvSpPr>
        <p:spPr>
          <a:xfrm>
            <a:off x="6195568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1" name="Content Placeholder 13"/>
          <p:cNvSpPr>
            <a:spLocks noGrp="1"/>
          </p:cNvSpPr>
          <p:nvPr>
            <p:ph sz="quarter" idx="26"/>
          </p:nvPr>
        </p:nvSpPr>
        <p:spPr>
          <a:xfrm>
            <a:off x="8836152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645463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4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2982317"/>
            <a:ext cx="2441448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2982317"/>
            <a:ext cx="2441448" cy="1058751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2982317"/>
            <a:ext cx="2441448" cy="1058751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2982317"/>
            <a:ext cx="2441448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2441448" cy="1713558"/>
          </a:xfrm>
        </p:spPr>
        <p:txBody>
          <a:bodyPr/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4"/>
          </p:nvPr>
        </p:nvSpPr>
        <p:spPr>
          <a:xfrm>
            <a:off x="3554984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0" name="Content Placeholder 13"/>
          <p:cNvSpPr>
            <a:spLocks noGrp="1"/>
          </p:cNvSpPr>
          <p:nvPr>
            <p:ph sz="quarter" idx="25"/>
          </p:nvPr>
        </p:nvSpPr>
        <p:spPr>
          <a:xfrm>
            <a:off x="6195568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1" name="Content Placeholder 13"/>
          <p:cNvSpPr>
            <a:spLocks noGrp="1"/>
          </p:cNvSpPr>
          <p:nvPr>
            <p:ph sz="quarter" idx="26"/>
          </p:nvPr>
        </p:nvSpPr>
        <p:spPr>
          <a:xfrm>
            <a:off x="8836152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27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223386887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hree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2982317"/>
            <a:ext cx="3328416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2982317"/>
            <a:ext cx="3328416" cy="1058751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2982317"/>
            <a:ext cx="3328416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6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648960308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hree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2982317"/>
            <a:ext cx="3328416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2982317"/>
            <a:ext cx="3328416" cy="1058751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2982317"/>
            <a:ext cx="3328416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6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406917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7000"/>
            <a:ext cx="5085589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3290093"/>
            <a:ext cx="5084064" cy="750975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3290093"/>
            <a:ext cx="5084064" cy="750975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5084064" cy="1703066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212305"/>
            <a:ext cx="5084064" cy="1703066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670352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7000"/>
            <a:ext cx="5085589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3290093"/>
            <a:ext cx="5084064" cy="750975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3290093"/>
            <a:ext cx="5084064" cy="750975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5084064" cy="1703066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212305"/>
            <a:ext cx="5084064" cy="1703066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595217462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12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483710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546239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392033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7454562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300356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2" name="Content Placeholder 13"/>
          <p:cNvSpPr>
            <a:spLocks noGrp="1"/>
          </p:cNvSpPr>
          <p:nvPr>
            <p:ph sz="quarter" idx="24" hasCustomPrompt="1"/>
          </p:nvPr>
        </p:nvSpPr>
        <p:spPr>
          <a:xfrm>
            <a:off x="10362885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483710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4546239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392033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7454562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9300356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0" name="Content Placeholder 13"/>
          <p:cNvSpPr>
            <a:spLocks noGrp="1"/>
          </p:cNvSpPr>
          <p:nvPr>
            <p:ph sz="quarter" idx="32" hasCustomPrompt="1"/>
          </p:nvPr>
        </p:nvSpPr>
        <p:spPr>
          <a:xfrm>
            <a:off x="10362885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3483710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4546239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6392033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7454562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9300356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8" name="Content Placeholder 13"/>
          <p:cNvSpPr>
            <a:spLocks noGrp="1"/>
          </p:cNvSpPr>
          <p:nvPr>
            <p:ph sz="quarter" idx="40" hasCustomPrompt="1"/>
          </p:nvPr>
        </p:nvSpPr>
        <p:spPr>
          <a:xfrm>
            <a:off x="10362885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350787661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12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483710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546239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392033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7454562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300356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2" name="Content Placeholder 13"/>
          <p:cNvSpPr>
            <a:spLocks noGrp="1"/>
          </p:cNvSpPr>
          <p:nvPr>
            <p:ph sz="quarter" idx="24" hasCustomPrompt="1"/>
          </p:nvPr>
        </p:nvSpPr>
        <p:spPr>
          <a:xfrm>
            <a:off x="10362885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483710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4546239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392033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7454562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9300356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0" name="Content Placeholder 13"/>
          <p:cNvSpPr>
            <a:spLocks noGrp="1"/>
          </p:cNvSpPr>
          <p:nvPr>
            <p:ph sz="quarter" idx="32" hasCustomPrompt="1"/>
          </p:nvPr>
        </p:nvSpPr>
        <p:spPr>
          <a:xfrm>
            <a:off x="10362885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3483710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4546239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6392033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7454562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9300356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8" name="Content Placeholder 13"/>
          <p:cNvSpPr>
            <a:spLocks noGrp="1"/>
          </p:cNvSpPr>
          <p:nvPr>
            <p:ph sz="quarter" idx="40" hasCustomPrompt="1"/>
          </p:nvPr>
        </p:nvSpPr>
        <p:spPr>
          <a:xfrm>
            <a:off x="10362885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433170906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9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2" y="1639789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2" y="3153547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4360325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5426633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45262" y="4667304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9215349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713793476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9 Tea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2" y="1639789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2" y="3153547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4360325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5426633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45262" y="4667304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9215349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53496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117" Type="http://schemas.openxmlformats.org/officeDocument/2006/relationships/image" Target="../media/image8.png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112" Type="http://schemas.openxmlformats.org/officeDocument/2006/relationships/image" Target="../media/image3.png"/><Relationship Id="rId16" Type="http://schemas.openxmlformats.org/officeDocument/2006/relationships/slideLayout" Target="../slideLayouts/slideLayout16.xml"/><Relationship Id="rId107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102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5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113" Type="http://schemas.openxmlformats.org/officeDocument/2006/relationships/image" Target="../media/image4.png"/><Relationship Id="rId118" Type="http://schemas.openxmlformats.org/officeDocument/2006/relationships/image" Target="../media/image9.png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59" Type="http://schemas.openxmlformats.org/officeDocument/2006/relationships/slideLayout" Target="../slideLayouts/slideLayout59.xml"/><Relationship Id="rId103" Type="http://schemas.openxmlformats.org/officeDocument/2006/relationships/slideLayout" Target="../slideLayouts/slideLayout103.xml"/><Relationship Id="rId108" Type="http://schemas.openxmlformats.org/officeDocument/2006/relationships/slideLayout" Target="../slideLayouts/slideLayout108.xml"/><Relationship Id="rId54" Type="http://schemas.openxmlformats.org/officeDocument/2006/relationships/slideLayout" Target="../slideLayouts/slideLayout54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49" Type="http://schemas.openxmlformats.org/officeDocument/2006/relationships/slideLayout" Target="../slideLayouts/slideLayout49.xml"/><Relationship Id="rId114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109" Type="http://schemas.openxmlformats.org/officeDocument/2006/relationships/theme" Target="../theme/theme1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104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Relationship Id="rId87" Type="http://schemas.openxmlformats.org/officeDocument/2006/relationships/slideLayout" Target="../slideLayouts/slideLayout87.xml"/><Relationship Id="rId110" Type="http://schemas.openxmlformats.org/officeDocument/2006/relationships/image" Target="../media/image1.png"/><Relationship Id="rId115" Type="http://schemas.openxmlformats.org/officeDocument/2006/relationships/image" Target="../media/image6.png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56" Type="http://schemas.openxmlformats.org/officeDocument/2006/relationships/slideLayout" Target="../slideLayouts/slideLayout56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105" Type="http://schemas.openxmlformats.org/officeDocument/2006/relationships/slideLayout" Target="../slideLayouts/slideLayout105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3" Type="http://schemas.openxmlformats.org/officeDocument/2006/relationships/slideLayout" Target="../slideLayouts/slideLayout3.xml"/><Relationship Id="rId25" Type="http://schemas.openxmlformats.org/officeDocument/2006/relationships/slideLayout" Target="../slideLayouts/slideLayout25.xml"/><Relationship Id="rId46" Type="http://schemas.openxmlformats.org/officeDocument/2006/relationships/slideLayout" Target="../slideLayouts/slideLayout46.xml"/><Relationship Id="rId67" Type="http://schemas.openxmlformats.org/officeDocument/2006/relationships/slideLayout" Target="../slideLayouts/slideLayout67.xml"/><Relationship Id="rId116" Type="http://schemas.openxmlformats.org/officeDocument/2006/relationships/image" Target="../media/image7.png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62" Type="http://schemas.openxmlformats.org/officeDocument/2006/relationships/slideLayout" Target="../slideLayouts/slideLayout62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111" Type="http://schemas.openxmlformats.org/officeDocument/2006/relationships/image" Target="../media/image2.png"/><Relationship Id="rId15" Type="http://schemas.openxmlformats.org/officeDocument/2006/relationships/slideLayout" Target="../slideLayouts/slideLayout15.xml"/><Relationship Id="rId36" Type="http://schemas.openxmlformats.org/officeDocument/2006/relationships/slideLayout" Target="../slideLayouts/slideLayout36.xml"/><Relationship Id="rId57" Type="http://schemas.openxmlformats.org/officeDocument/2006/relationships/slideLayout" Target="../slideLayouts/slideLayout57.xml"/><Relationship Id="rId106" Type="http://schemas.openxmlformats.org/officeDocument/2006/relationships/slideLayout" Target="../slideLayouts/slideLayout10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219200"/>
            <a:ext cx="10363200" cy="46275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grpSp>
        <p:nvGrpSpPr>
          <p:cNvPr id="4" name="object 21">
            <a:extLst>
              <a:ext uri="{FF2B5EF4-FFF2-40B4-BE49-F238E27FC236}">
                <a16:creationId xmlns:a16="http://schemas.microsoft.com/office/drawing/2014/main" id="{A12EC1AF-7803-BFD6-EB7E-230A17B08A08}"/>
              </a:ext>
            </a:extLst>
          </p:cNvPr>
          <p:cNvGrpSpPr/>
          <p:nvPr userDrawn="1"/>
        </p:nvGrpSpPr>
        <p:grpSpPr>
          <a:xfrm>
            <a:off x="9914965" y="6246454"/>
            <a:ext cx="1513252" cy="401246"/>
            <a:chOff x="12227495" y="8878099"/>
            <a:chExt cx="2912110" cy="772160"/>
          </a:xfrm>
        </p:grpSpPr>
        <p:sp>
          <p:nvSpPr>
            <p:cNvPr id="5" name="object 22">
              <a:extLst>
                <a:ext uri="{FF2B5EF4-FFF2-40B4-BE49-F238E27FC236}">
                  <a16:creationId xmlns:a16="http://schemas.microsoft.com/office/drawing/2014/main" id="{D0F1918F-0FD3-A807-8902-F0A12EDDC415}"/>
                </a:ext>
              </a:extLst>
            </p:cNvPr>
            <p:cNvSpPr/>
            <p:nvPr/>
          </p:nvSpPr>
          <p:spPr>
            <a:xfrm>
              <a:off x="13198678" y="9025737"/>
              <a:ext cx="692150" cy="194310"/>
            </a:xfrm>
            <a:custGeom>
              <a:avLst/>
              <a:gdLst/>
              <a:ahLst/>
              <a:cxnLst/>
              <a:rect l="l" t="t" r="r" b="b"/>
              <a:pathLst>
                <a:path w="692150" h="194309">
                  <a:moveTo>
                    <a:pt x="175679" y="97078"/>
                  </a:moveTo>
                  <a:lnTo>
                    <a:pt x="173926" y="77330"/>
                  </a:lnTo>
                  <a:lnTo>
                    <a:pt x="168643" y="59270"/>
                  </a:lnTo>
                  <a:lnTo>
                    <a:pt x="159829" y="42875"/>
                  </a:lnTo>
                  <a:lnTo>
                    <a:pt x="153631" y="35471"/>
                  </a:lnTo>
                  <a:lnTo>
                    <a:pt x="147510" y="28155"/>
                  </a:lnTo>
                  <a:lnTo>
                    <a:pt x="134797" y="17868"/>
                  </a:lnTo>
                  <a:lnTo>
                    <a:pt x="134797" y="97078"/>
                  </a:lnTo>
                  <a:lnTo>
                    <a:pt x="133731" y="109880"/>
                  </a:lnTo>
                  <a:lnTo>
                    <a:pt x="108496" y="148882"/>
                  </a:lnTo>
                  <a:lnTo>
                    <a:pt x="73482" y="158673"/>
                  </a:lnTo>
                  <a:lnTo>
                    <a:pt x="39509" y="158673"/>
                  </a:lnTo>
                  <a:lnTo>
                    <a:pt x="39509" y="35471"/>
                  </a:lnTo>
                  <a:lnTo>
                    <a:pt x="73482" y="35471"/>
                  </a:lnTo>
                  <a:lnTo>
                    <a:pt x="117678" y="52743"/>
                  </a:lnTo>
                  <a:lnTo>
                    <a:pt x="134797" y="97078"/>
                  </a:lnTo>
                  <a:lnTo>
                    <a:pt x="134797" y="17868"/>
                  </a:lnTo>
                  <a:lnTo>
                    <a:pt x="132524" y="16014"/>
                  </a:lnTo>
                  <a:lnTo>
                    <a:pt x="115735" y="7327"/>
                  </a:lnTo>
                  <a:lnTo>
                    <a:pt x="97167" y="2133"/>
                  </a:lnTo>
                  <a:lnTo>
                    <a:pt x="76796" y="393"/>
                  </a:lnTo>
                  <a:lnTo>
                    <a:pt x="0" y="393"/>
                  </a:lnTo>
                  <a:lnTo>
                    <a:pt x="0" y="193751"/>
                  </a:lnTo>
                  <a:lnTo>
                    <a:pt x="76796" y="193751"/>
                  </a:lnTo>
                  <a:lnTo>
                    <a:pt x="115735" y="186804"/>
                  </a:lnTo>
                  <a:lnTo>
                    <a:pt x="153644" y="158673"/>
                  </a:lnTo>
                  <a:lnTo>
                    <a:pt x="173926" y="116814"/>
                  </a:lnTo>
                  <a:lnTo>
                    <a:pt x="175679" y="97078"/>
                  </a:lnTo>
                  <a:close/>
                </a:path>
                <a:path w="692150" h="194309">
                  <a:moveTo>
                    <a:pt x="372071" y="193751"/>
                  </a:moveTo>
                  <a:lnTo>
                    <a:pt x="355041" y="151765"/>
                  </a:lnTo>
                  <a:lnTo>
                    <a:pt x="340804" y="116687"/>
                  </a:lnTo>
                  <a:lnTo>
                    <a:pt x="311442" y="44310"/>
                  </a:lnTo>
                  <a:lnTo>
                    <a:pt x="299427" y="14706"/>
                  </a:lnTo>
                  <a:lnTo>
                    <a:pt x="299427" y="116687"/>
                  </a:lnTo>
                  <a:lnTo>
                    <a:pt x="241973" y="116687"/>
                  </a:lnTo>
                  <a:lnTo>
                    <a:pt x="270700" y="44310"/>
                  </a:lnTo>
                  <a:lnTo>
                    <a:pt x="299427" y="116687"/>
                  </a:lnTo>
                  <a:lnTo>
                    <a:pt x="299427" y="14706"/>
                  </a:lnTo>
                  <a:lnTo>
                    <a:pt x="293624" y="393"/>
                  </a:lnTo>
                  <a:lnTo>
                    <a:pt x="249986" y="393"/>
                  </a:lnTo>
                  <a:lnTo>
                    <a:pt x="171538" y="193751"/>
                  </a:lnTo>
                  <a:lnTo>
                    <a:pt x="211594" y="193751"/>
                  </a:lnTo>
                  <a:lnTo>
                    <a:pt x="228168" y="151765"/>
                  </a:lnTo>
                  <a:lnTo>
                    <a:pt x="313245" y="151765"/>
                  </a:lnTo>
                  <a:lnTo>
                    <a:pt x="329819" y="193751"/>
                  </a:lnTo>
                  <a:lnTo>
                    <a:pt x="372071" y="193751"/>
                  </a:lnTo>
                  <a:close/>
                </a:path>
                <a:path w="692150" h="194309">
                  <a:moveTo>
                    <a:pt x="510743" y="0"/>
                  </a:moveTo>
                  <a:lnTo>
                    <a:pt x="352742" y="0"/>
                  </a:lnTo>
                  <a:lnTo>
                    <a:pt x="352742" y="35560"/>
                  </a:lnTo>
                  <a:lnTo>
                    <a:pt x="411848" y="35560"/>
                  </a:lnTo>
                  <a:lnTo>
                    <a:pt x="411848" y="194310"/>
                  </a:lnTo>
                  <a:lnTo>
                    <a:pt x="451358" y="194310"/>
                  </a:lnTo>
                  <a:lnTo>
                    <a:pt x="451358" y="35560"/>
                  </a:lnTo>
                  <a:lnTo>
                    <a:pt x="510743" y="35560"/>
                  </a:lnTo>
                  <a:lnTo>
                    <a:pt x="510743" y="0"/>
                  </a:lnTo>
                  <a:close/>
                </a:path>
                <a:path w="692150" h="194309">
                  <a:moveTo>
                    <a:pt x="691946" y="193751"/>
                  </a:moveTo>
                  <a:lnTo>
                    <a:pt x="674903" y="151765"/>
                  </a:lnTo>
                  <a:lnTo>
                    <a:pt x="660679" y="116687"/>
                  </a:lnTo>
                  <a:lnTo>
                    <a:pt x="631317" y="44310"/>
                  </a:lnTo>
                  <a:lnTo>
                    <a:pt x="619302" y="14706"/>
                  </a:lnTo>
                  <a:lnTo>
                    <a:pt x="619302" y="116687"/>
                  </a:lnTo>
                  <a:lnTo>
                    <a:pt x="561848" y="116687"/>
                  </a:lnTo>
                  <a:lnTo>
                    <a:pt x="590562" y="44310"/>
                  </a:lnTo>
                  <a:lnTo>
                    <a:pt x="619302" y="116687"/>
                  </a:lnTo>
                  <a:lnTo>
                    <a:pt x="619302" y="14706"/>
                  </a:lnTo>
                  <a:lnTo>
                    <a:pt x="613498" y="393"/>
                  </a:lnTo>
                  <a:lnTo>
                    <a:pt x="569849" y="393"/>
                  </a:lnTo>
                  <a:lnTo>
                    <a:pt x="491401" y="193751"/>
                  </a:lnTo>
                  <a:lnTo>
                    <a:pt x="531456" y="193751"/>
                  </a:lnTo>
                  <a:lnTo>
                    <a:pt x="548030" y="151765"/>
                  </a:lnTo>
                  <a:lnTo>
                    <a:pt x="633107" y="151765"/>
                  </a:lnTo>
                  <a:lnTo>
                    <a:pt x="649681" y="193751"/>
                  </a:lnTo>
                  <a:lnTo>
                    <a:pt x="691946" y="193751"/>
                  </a:lnTo>
                  <a:close/>
                </a:path>
              </a:pathLst>
            </a:custGeom>
            <a:solidFill>
              <a:srgbClr val="01010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6" name="object 23">
              <a:extLst>
                <a:ext uri="{FF2B5EF4-FFF2-40B4-BE49-F238E27FC236}">
                  <a16:creationId xmlns:a16="http://schemas.microsoft.com/office/drawing/2014/main" id="{27549086-B9BF-38B8-739E-3028A1992EB1}"/>
                </a:ext>
              </a:extLst>
            </p:cNvPr>
            <p:cNvPicPr/>
            <p:nvPr/>
          </p:nvPicPr>
          <p:blipFill>
            <a:blip r:embed="rId110" cstate="print"/>
            <a:stretch>
              <a:fillRect/>
            </a:stretch>
          </p:blipFill>
          <p:spPr>
            <a:xfrm>
              <a:off x="13986471" y="9023364"/>
              <a:ext cx="149987" cy="198877"/>
            </a:xfrm>
            <a:prstGeom prst="rect">
              <a:avLst/>
            </a:prstGeom>
          </p:spPr>
        </p:pic>
        <p:pic>
          <p:nvPicPr>
            <p:cNvPr id="7" name="object 24">
              <a:extLst>
                <a:ext uri="{FF2B5EF4-FFF2-40B4-BE49-F238E27FC236}">
                  <a16:creationId xmlns:a16="http://schemas.microsoft.com/office/drawing/2014/main" id="{CF3D8ADA-8727-7585-9476-FEF07A7E1051}"/>
                </a:ext>
              </a:extLst>
            </p:cNvPr>
            <p:cNvPicPr/>
            <p:nvPr/>
          </p:nvPicPr>
          <p:blipFill>
            <a:blip r:embed="rId111" cstate="print"/>
            <a:stretch>
              <a:fillRect/>
            </a:stretch>
          </p:blipFill>
          <p:spPr>
            <a:xfrm>
              <a:off x="14156340" y="9023364"/>
              <a:ext cx="191973" cy="198877"/>
            </a:xfrm>
            <a:prstGeom prst="rect">
              <a:avLst/>
            </a:prstGeom>
          </p:spPr>
        </p:pic>
        <p:sp>
          <p:nvSpPr>
            <p:cNvPr id="8" name="object 25">
              <a:extLst>
                <a:ext uri="{FF2B5EF4-FFF2-40B4-BE49-F238E27FC236}">
                  <a16:creationId xmlns:a16="http://schemas.microsoft.com/office/drawing/2014/main" id="{C1EB2E0F-F88B-1BCD-489F-4E2E2CE69242}"/>
                </a:ext>
              </a:extLst>
            </p:cNvPr>
            <p:cNvSpPr/>
            <p:nvPr/>
          </p:nvSpPr>
          <p:spPr>
            <a:xfrm>
              <a:off x="14372616" y="9025737"/>
              <a:ext cx="198120" cy="194310"/>
            </a:xfrm>
            <a:custGeom>
              <a:avLst/>
              <a:gdLst/>
              <a:ahLst/>
              <a:cxnLst/>
              <a:rect l="l" t="t" r="r" b="b"/>
              <a:pathLst>
                <a:path w="198119" h="194309">
                  <a:moveTo>
                    <a:pt x="39497" y="393"/>
                  </a:moveTo>
                  <a:lnTo>
                    <a:pt x="0" y="393"/>
                  </a:lnTo>
                  <a:lnTo>
                    <a:pt x="0" y="193751"/>
                  </a:lnTo>
                  <a:lnTo>
                    <a:pt x="39497" y="193751"/>
                  </a:lnTo>
                  <a:lnTo>
                    <a:pt x="39497" y="393"/>
                  </a:lnTo>
                  <a:close/>
                </a:path>
                <a:path w="198119" h="194309">
                  <a:moveTo>
                    <a:pt x="198043" y="0"/>
                  </a:moveTo>
                  <a:lnTo>
                    <a:pt x="69329" y="0"/>
                  </a:lnTo>
                  <a:lnTo>
                    <a:pt x="69329" y="35560"/>
                  </a:lnTo>
                  <a:lnTo>
                    <a:pt x="69329" y="80010"/>
                  </a:lnTo>
                  <a:lnTo>
                    <a:pt x="69329" y="114300"/>
                  </a:lnTo>
                  <a:lnTo>
                    <a:pt x="69329" y="158750"/>
                  </a:lnTo>
                  <a:lnTo>
                    <a:pt x="69329" y="194310"/>
                  </a:lnTo>
                  <a:lnTo>
                    <a:pt x="198043" y="194310"/>
                  </a:lnTo>
                  <a:lnTo>
                    <a:pt x="198043" y="158750"/>
                  </a:lnTo>
                  <a:lnTo>
                    <a:pt x="108826" y="158750"/>
                  </a:lnTo>
                  <a:lnTo>
                    <a:pt x="108826" y="114300"/>
                  </a:lnTo>
                  <a:lnTo>
                    <a:pt x="195287" y="114300"/>
                  </a:lnTo>
                  <a:lnTo>
                    <a:pt x="195287" y="80010"/>
                  </a:lnTo>
                  <a:lnTo>
                    <a:pt x="108826" y="80010"/>
                  </a:lnTo>
                  <a:lnTo>
                    <a:pt x="108826" y="35560"/>
                  </a:lnTo>
                  <a:lnTo>
                    <a:pt x="198043" y="35560"/>
                  </a:lnTo>
                  <a:lnTo>
                    <a:pt x="198043" y="0"/>
                  </a:lnTo>
                  <a:close/>
                </a:path>
              </a:pathLst>
            </a:custGeom>
            <a:solidFill>
              <a:srgbClr val="01010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9" name="object 26">
              <a:extLst>
                <a:ext uri="{FF2B5EF4-FFF2-40B4-BE49-F238E27FC236}">
                  <a16:creationId xmlns:a16="http://schemas.microsoft.com/office/drawing/2014/main" id="{8BBA37D8-9E86-5784-8567-8391091CFEF4}"/>
                </a:ext>
              </a:extLst>
            </p:cNvPr>
            <p:cNvPicPr/>
            <p:nvPr/>
          </p:nvPicPr>
          <p:blipFill>
            <a:blip r:embed="rId112" cstate="print"/>
            <a:stretch>
              <a:fillRect/>
            </a:stretch>
          </p:blipFill>
          <p:spPr>
            <a:xfrm>
              <a:off x="14597189" y="9026124"/>
              <a:ext cx="172911" cy="193358"/>
            </a:xfrm>
            <a:prstGeom prst="rect">
              <a:avLst/>
            </a:prstGeom>
          </p:spPr>
        </p:pic>
        <p:pic>
          <p:nvPicPr>
            <p:cNvPr id="10" name="object 27">
              <a:extLst>
                <a:ext uri="{FF2B5EF4-FFF2-40B4-BE49-F238E27FC236}">
                  <a16:creationId xmlns:a16="http://schemas.microsoft.com/office/drawing/2014/main" id="{7D32521D-5193-E658-1C0D-EAB054B49F73}"/>
                </a:ext>
              </a:extLst>
            </p:cNvPr>
            <p:cNvPicPr/>
            <p:nvPr/>
          </p:nvPicPr>
          <p:blipFill>
            <a:blip r:embed="rId113" cstate="print"/>
            <a:stretch>
              <a:fillRect/>
            </a:stretch>
          </p:blipFill>
          <p:spPr>
            <a:xfrm>
              <a:off x="14794407" y="9023364"/>
              <a:ext cx="191969" cy="198877"/>
            </a:xfrm>
            <a:prstGeom prst="rect">
              <a:avLst/>
            </a:prstGeom>
          </p:spPr>
        </p:pic>
        <p:sp>
          <p:nvSpPr>
            <p:cNvPr id="11" name="object 28">
              <a:extLst>
                <a:ext uri="{FF2B5EF4-FFF2-40B4-BE49-F238E27FC236}">
                  <a16:creationId xmlns:a16="http://schemas.microsoft.com/office/drawing/2014/main" id="{B1ECC896-3BBC-96DD-B2E7-4485106A76E1}"/>
                </a:ext>
              </a:extLst>
            </p:cNvPr>
            <p:cNvSpPr/>
            <p:nvPr/>
          </p:nvSpPr>
          <p:spPr>
            <a:xfrm>
              <a:off x="15010676" y="9025737"/>
              <a:ext cx="128905" cy="194310"/>
            </a:xfrm>
            <a:custGeom>
              <a:avLst/>
              <a:gdLst/>
              <a:ahLst/>
              <a:cxnLst/>
              <a:rect l="l" t="t" r="r" b="b"/>
              <a:pathLst>
                <a:path w="128905" h="194309">
                  <a:moveTo>
                    <a:pt x="128727" y="0"/>
                  </a:moveTo>
                  <a:lnTo>
                    <a:pt x="0" y="0"/>
                  </a:lnTo>
                  <a:lnTo>
                    <a:pt x="0" y="35560"/>
                  </a:lnTo>
                  <a:lnTo>
                    <a:pt x="0" y="80010"/>
                  </a:lnTo>
                  <a:lnTo>
                    <a:pt x="0" y="114300"/>
                  </a:lnTo>
                  <a:lnTo>
                    <a:pt x="0" y="158750"/>
                  </a:lnTo>
                  <a:lnTo>
                    <a:pt x="0" y="194310"/>
                  </a:lnTo>
                  <a:lnTo>
                    <a:pt x="128727" y="194310"/>
                  </a:lnTo>
                  <a:lnTo>
                    <a:pt x="128727" y="158750"/>
                  </a:lnTo>
                  <a:lnTo>
                    <a:pt x="39497" y="158750"/>
                  </a:lnTo>
                  <a:lnTo>
                    <a:pt x="39497" y="114300"/>
                  </a:lnTo>
                  <a:lnTo>
                    <a:pt x="125958" y="114300"/>
                  </a:lnTo>
                  <a:lnTo>
                    <a:pt x="125958" y="80010"/>
                  </a:lnTo>
                  <a:lnTo>
                    <a:pt x="39497" y="80010"/>
                  </a:lnTo>
                  <a:lnTo>
                    <a:pt x="39497" y="35560"/>
                  </a:lnTo>
                  <a:lnTo>
                    <a:pt x="128727" y="35560"/>
                  </a:lnTo>
                  <a:lnTo>
                    <a:pt x="128727" y="0"/>
                  </a:lnTo>
                  <a:close/>
                </a:path>
              </a:pathLst>
            </a:custGeom>
            <a:solidFill>
              <a:srgbClr val="01010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29">
              <a:extLst>
                <a:ext uri="{FF2B5EF4-FFF2-40B4-BE49-F238E27FC236}">
                  <a16:creationId xmlns:a16="http://schemas.microsoft.com/office/drawing/2014/main" id="{FA3C1958-19EC-74B3-7A47-DE34DAA8D270}"/>
                </a:ext>
              </a:extLst>
            </p:cNvPr>
            <p:cNvSpPr/>
            <p:nvPr/>
          </p:nvSpPr>
          <p:spPr>
            <a:xfrm>
              <a:off x="14109205" y="9317621"/>
              <a:ext cx="831215" cy="121285"/>
            </a:xfrm>
            <a:custGeom>
              <a:avLst/>
              <a:gdLst/>
              <a:ahLst/>
              <a:cxnLst/>
              <a:rect l="l" t="t" r="r" b="b"/>
              <a:pathLst>
                <a:path w="831215" h="121284">
                  <a:moveTo>
                    <a:pt x="21717" y="0"/>
                  </a:moveTo>
                  <a:lnTo>
                    <a:pt x="0" y="0"/>
                  </a:lnTo>
                  <a:lnTo>
                    <a:pt x="0" y="120815"/>
                  </a:lnTo>
                  <a:lnTo>
                    <a:pt x="21717" y="120815"/>
                  </a:lnTo>
                  <a:lnTo>
                    <a:pt x="21717" y="0"/>
                  </a:lnTo>
                  <a:close/>
                </a:path>
                <a:path w="831215" h="121284">
                  <a:moveTo>
                    <a:pt x="580618" y="38"/>
                  </a:moveTo>
                  <a:lnTo>
                    <a:pt x="489356" y="38"/>
                  </a:lnTo>
                  <a:lnTo>
                    <a:pt x="489356" y="19088"/>
                  </a:lnTo>
                  <a:lnTo>
                    <a:pt x="523963" y="19088"/>
                  </a:lnTo>
                  <a:lnTo>
                    <a:pt x="523963" y="120688"/>
                  </a:lnTo>
                  <a:lnTo>
                    <a:pt x="545833" y="120688"/>
                  </a:lnTo>
                  <a:lnTo>
                    <a:pt x="545833" y="19088"/>
                  </a:lnTo>
                  <a:lnTo>
                    <a:pt x="580618" y="19088"/>
                  </a:lnTo>
                  <a:lnTo>
                    <a:pt x="580618" y="38"/>
                  </a:lnTo>
                  <a:close/>
                </a:path>
                <a:path w="831215" h="121284">
                  <a:moveTo>
                    <a:pt x="831126" y="38"/>
                  </a:moveTo>
                  <a:lnTo>
                    <a:pt x="739851" y="38"/>
                  </a:lnTo>
                  <a:lnTo>
                    <a:pt x="739851" y="19088"/>
                  </a:lnTo>
                  <a:lnTo>
                    <a:pt x="774458" y="19088"/>
                  </a:lnTo>
                  <a:lnTo>
                    <a:pt x="774458" y="120688"/>
                  </a:lnTo>
                  <a:lnTo>
                    <a:pt x="796328" y="120688"/>
                  </a:lnTo>
                  <a:lnTo>
                    <a:pt x="796328" y="19088"/>
                  </a:lnTo>
                  <a:lnTo>
                    <a:pt x="831126" y="19088"/>
                  </a:lnTo>
                  <a:lnTo>
                    <a:pt x="831126" y="38"/>
                  </a:lnTo>
                  <a:close/>
                </a:path>
              </a:pathLst>
            </a:custGeom>
            <a:solidFill>
              <a:srgbClr val="5C5C5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3" name="object 30">
              <a:extLst>
                <a:ext uri="{FF2B5EF4-FFF2-40B4-BE49-F238E27FC236}">
                  <a16:creationId xmlns:a16="http://schemas.microsoft.com/office/drawing/2014/main" id="{551050B7-6A58-1474-4CEE-82702F7896D6}"/>
                </a:ext>
              </a:extLst>
            </p:cNvPr>
            <p:cNvPicPr/>
            <p:nvPr/>
          </p:nvPicPr>
          <p:blipFill>
            <a:blip r:embed="rId114" cstate="print"/>
            <a:stretch>
              <a:fillRect/>
            </a:stretch>
          </p:blipFill>
          <p:spPr>
            <a:xfrm>
              <a:off x="14723997" y="9317617"/>
              <a:ext cx="90916" cy="122660"/>
            </a:xfrm>
            <a:prstGeom prst="rect">
              <a:avLst/>
            </a:prstGeom>
          </p:spPr>
        </p:pic>
        <p:pic>
          <p:nvPicPr>
            <p:cNvPr id="14" name="object 31">
              <a:extLst>
                <a:ext uri="{FF2B5EF4-FFF2-40B4-BE49-F238E27FC236}">
                  <a16:creationId xmlns:a16="http://schemas.microsoft.com/office/drawing/2014/main" id="{D9A96A84-646F-1E85-6370-96BCCA2EC14B}"/>
                </a:ext>
              </a:extLst>
            </p:cNvPr>
            <p:cNvPicPr/>
            <p:nvPr/>
          </p:nvPicPr>
          <p:blipFill>
            <a:blip r:embed="rId115" cstate="print"/>
            <a:stretch>
              <a:fillRect/>
            </a:stretch>
          </p:blipFill>
          <p:spPr>
            <a:xfrm>
              <a:off x="14974656" y="9317617"/>
              <a:ext cx="71006" cy="120809"/>
            </a:xfrm>
            <a:prstGeom prst="rect">
              <a:avLst/>
            </a:prstGeom>
          </p:spPr>
        </p:pic>
        <p:pic>
          <p:nvPicPr>
            <p:cNvPr id="15" name="object 32">
              <a:extLst>
                <a:ext uri="{FF2B5EF4-FFF2-40B4-BE49-F238E27FC236}">
                  <a16:creationId xmlns:a16="http://schemas.microsoft.com/office/drawing/2014/main" id="{0238AE35-D949-3621-620C-6A92DD507E18}"/>
                </a:ext>
              </a:extLst>
            </p:cNvPr>
            <p:cNvPicPr/>
            <p:nvPr/>
          </p:nvPicPr>
          <p:blipFill>
            <a:blip r:embed="rId116" cstate="print"/>
            <a:stretch>
              <a:fillRect/>
            </a:stretch>
          </p:blipFill>
          <p:spPr>
            <a:xfrm>
              <a:off x="14178255" y="9317617"/>
              <a:ext cx="92437" cy="120810"/>
            </a:xfrm>
            <a:prstGeom prst="rect">
              <a:avLst/>
            </a:prstGeom>
          </p:spPr>
        </p:pic>
        <p:pic>
          <p:nvPicPr>
            <p:cNvPr id="16" name="object 33">
              <a:extLst>
                <a:ext uri="{FF2B5EF4-FFF2-40B4-BE49-F238E27FC236}">
                  <a16:creationId xmlns:a16="http://schemas.microsoft.com/office/drawing/2014/main" id="{D6BF460F-FFD1-C922-4D89-7A4A7EFB5168}"/>
                </a:ext>
              </a:extLst>
            </p:cNvPr>
            <p:cNvPicPr/>
            <p:nvPr/>
          </p:nvPicPr>
          <p:blipFill>
            <a:blip r:embed="rId117" cstate="print"/>
            <a:stretch>
              <a:fillRect/>
            </a:stretch>
          </p:blipFill>
          <p:spPr>
            <a:xfrm>
              <a:off x="14311690" y="9315764"/>
              <a:ext cx="76489" cy="124345"/>
            </a:xfrm>
            <a:prstGeom prst="rect">
              <a:avLst/>
            </a:prstGeom>
          </p:spPr>
        </p:pic>
        <p:sp>
          <p:nvSpPr>
            <p:cNvPr id="17" name="object 34">
              <a:extLst>
                <a:ext uri="{FF2B5EF4-FFF2-40B4-BE49-F238E27FC236}">
                  <a16:creationId xmlns:a16="http://schemas.microsoft.com/office/drawing/2014/main" id="{69625086-1DC2-955F-F251-D2EB70421640}"/>
                </a:ext>
              </a:extLst>
            </p:cNvPr>
            <p:cNvSpPr/>
            <p:nvPr/>
          </p:nvSpPr>
          <p:spPr>
            <a:xfrm>
              <a:off x="14416938" y="9317621"/>
              <a:ext cx="147320" cy="121285"/>
            </a:xfrm>
            <a:custGeom>
              <a:avLst/>
              <a:gdLst/>
              <a:ahLst/>
              <a:cxnLst/>
              <a:rect l="l" t="t" r="r" b="b"/>
              <a:pathLst>
                <a:path w="147319" h="121284">
                  <a:moveTo>
                    <a:pt x="91274" y="38"/>
                  </a:moveTo>
                  <a:lnTo>
                    <a:pt x="0" y="38"/>
                  </a:lnTo>
                  <a:lnTo>
                    <a:pt x="0" y="19088"/>
                  </a:lnTo>
                  <a:lnTo>
                    <a:pt x="34607" y="19088"/>
                  </a:lnTo>
                  <a:lnTo>
                    <a:pt x="34607" y="120688"/>
                  </a:lnTo>
                  <a:lnTo>
                    <a:pt x="56476" y="120688"/>
                  </a:lnTo>
                  <a:lnTo>
                    <a:pt x="56476" y="19088"/>
                  </a:lnTo>
                  <a:lnTo>
                    <a:pt x="91274" y="19088"/>
                  </a:lnTo>
                  <a:lnTo>
                    <a:pt x="91274" y="38"/>
                  </a:lnTo>
                  <a:close/>
                </a:path>
                <a:path w="147319" h="121284">
                  <a:moveTo>
                    <a:pt x="147307" y="0"/>
                  </a:moveTo>
                  <a:lnTo>
                    <a:pt x="125590" y="0"/>
                  </a:lnTo>
                  <a:lnTo>
                    <a:pt x="125590" y="120815"/>
                  </a:lnTo>
                  <a:lnTo>
                    <a:pt x="147307" y="120815"/>
                  </a:lnTo>
                  <a:lnTo>
                    <a:pt x="147307" y="0"/>
                  </a:lnTo>
                  <a:close/>
                </a:path>
              </a:pathLst>
            </a:custGeom>
            <a:solidFill>
              <a:srgbClr val="5C5C5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8" name="object 35">
              <a:extLst>
                <a:ext uri="{FF2B5EF4-FFF2-40B4-BE49-F238E27FC236}">
                  <a16:creationId xmlns:a16="http://schemas.microsoft.com/office/drawing/2014/main" id="{EDAB9641-731C-18E9-28D6-01BB806AE83C}"/>
                </a:ext>
              </a:extLst>
            </p:cNvPr>
            <p:cNvPicPr/>
            <p:nvPr/>
          </p:nvPicPr>
          <p:blipFill>
            <a:blip r:embed="rId118" cstate="print"/>
            <a:stretch>
              <a:fillRect/>
            </a:stretch>
          </p:blipFill>
          <p:spPr>
            <a:xfrm>
              <a:off x="12227495" y="8878099"/>
              <a:ext cx="785521" cy="7719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62589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  <p:sldLayoutId id="2147483709" r:id="rId16"/>
    <p:sldLayoutId id="2147483710" r:id="rId17"/>
    <p:sldLayoutId id="2147483711" r:id="rId18"/>
    <p:sldLayoutId id="2147483712" r:id="rId19"/>
    <p:sldLayoutId id="2147483713" r:id="rId20"/>
    <p:sldLayoutId id="2147483714" r:id="rId21"/>
    <p:sldLayoutId id="2147483715" r:id="rId22"/>
    <p:sldLayoutId id="2147483716" r:id="rId23"/>
    <p:sldLayoutId id="2147483717" r:id="rId24"/>
    <p:sldLayoutId id="2147483718" r:id="rId25"/>
    <p:sldLayoutId id="2147483719" r:id="rId26"/>
    <p:sldLayoutId id="2147483720" r:id="rId27"/>
    <p:sldLayoutId id="2147483721" r:id="rId28"/>
    <p:sldLayoutId id="2147483722" r:id="rId29"/>
    <p:sldLayoutId id="2147483723" r:id="rId30"/>
    <p:sldLayoutId id="2147483724" r:id="rId31"/>
    <p:sldLayoutId id="2147483725" r:id="rId32"/>
    <p:sldLayoutId id="2147483726" r:id="rId33"/>
    <p:sldLayoutId id="2147483727" r:id="rId34"/>
    <p:sldLayoutId id="2147483728" r:id="rId35"/>
    <p:sldLayoutId id="2147483729" r:id="rId36"/>
    <p:sldLayoutId id="2147483730" r:id="rId37"/>
    <p:sldLayoutId id="2147483731" r:id="rId38"/>
    <p:sldLayoutId id="2147483732" r:id="rId39"/>
    <p:sldLayoutId id="2147483733" r:id="rId40"/>
    <p:sldLayoutId id="2147483734" r:id="rId41"/>
    <p:sldLayoutId id="2147483735" r:id="rId42"/>
    <p:sldLayoutId id="2147483736" r:id="rId43"/>
    <p:sldLayoutId id="2147483737" r:id="rId44"/>
    <p:sldLayoutId id="2147483738" r:id="rId45"/>
    <p:sldLayoutId id="2147483739" r:id="rId46"/>
    <p:sldLayoutId id="2147483740" r:id="rId47"/>
    <p:sldLayoutId id="2147483741" r:id="rId48"/>
    <p:sldLayoutId id="2147483742" r:id="rId49"/>
    <p:sldLayoutId id="2147483743" r:id="rId50"/>
    <p:sldLayoutId id="2147483744" r:id="rId51"/>
    <p:sldLayoutId id="2147483745" r:id="rId52"/>
    <p:sldLayoutId id="2147483746" r:id="rId53"/>
    <p:sldLayoutId id="2147483747" r:id="rId54"/>
    <p:sldLayoutId id="2147483748" r:id="rId55"/>
    <p:sldLayoutId id="2147483749" r:id="rId56"/>
    <p:sldLayoutId id="2147483750" r:id="rId57"/>
    <p:sldLayoutId id="2147483751" r:id="rId58"/>
    <p:sldLayoutId id="2147483752" r:id="rId59"/>
    <p:sldLayoutId id="2147483753" r:id="rId60"/>
    <p:sldLayoutId id="2147483754" r:id="rId61"/>
    <p:sldLayoutId id="2147483755" r:id="rId62"/>
    <p:sldLayoutId id="2147483763" r:id="rId63"/>
    <p:sldLayoutId id="2147483764" r:id="rId64"/>
    <p:sldLayoutId id="2147483765" r:id="rId65"/>
    <p:sldLayoutId id="2147483766" r:id="rId66"/>
    <p:sldLayoutId id="2147483767" r:id="rId67"/>
    <p:sldLayoutId id="2147483768" r:id="rId68"/>
    <p:sldLayoutId id="2147483769" r:id="rId69"/>
    <p:sldLayoutId id="2147483770" r:id="rId70"/>
    <p:sldLayoutId id="2147483771" r:id="rId71"/>
    <p:sldLayoutId id="2147483772" r:id="rId72"/>
    <p:sldLayoutId id="2147483773" r:id="rId73"/>
    <p:sldLayoutId id="2147483774" r:id="rId74"/>
    <p:sldLayoutId id="2147483775" r:id="rId75"/>
    <p:sldLayoutId id="2147483776" r:id="rId76"/>
    <p:sldLayoutId id="2147483777" r:id="rId77"/>
    <p:sldLayoutId id="2147483778" r:id="rId78"/>
    <p:sldLayoutId id="2147483779" r:id="rId79"/>
    <p:sldLayoutId id="2147483780" r:id="rId80"/>
    <p:sldLayoutId id="2147483781" r:id="rId81"/>
    <p:sldLayoutId id="2147483782" r:id="rId82"/>
    <p:sldLayoutId id="2147483783" r:id="rId83"/>
    <p:sldLayoutId id="2147483784" r:id="rId84"/>
    <p:sldLayoutId id="2147483785" r:id="rId85"/>
    <p:sldLayoutId id="2147483786" r:id="rId86"/>
    <p:sldLayoutId id="2147483787" r:id="rId87"/>
    <p:sldLayoutId id="2147483788" r:id="rId88"/>
    <p:sldLayoutId id="2147483789" r:id="rId89"/>
    <p:sldLayoutId id="2147483790" r:id="rId90"/>
    <p:sldLayoutId id="2147483791" r:id="rId91"/>
    <p:sldLayoutId id="2147483792" r:id="rId92"/>
    <p:sldLayoutId id="2147483793" r:id="rId93"/>
    <p:sldLayoutId id="2147483794" r:id="rId94"/>
    <p:sldLayoutId id="2147483795" r:id="rId95"/>
    <p:sldLayoutId id="2147483796" r:id="rId96"/>
    <p:sldLayoutId id="2147483797" r:id="rId97"/>
    <p:sldLayoutId id="2147483798" r:id="rId98"/>
    <p:sldLayoutId id="2147483799" r:id="rId99"/>
    <p:sldLayoutId id="2147483800" r:id="rId100"/>
    <p:sldLayoutId id="2147483801" r:id="rId101"/>
    <p:sldLayoutId id="2147483802" r:id="rId102"/>
    <p:sldLayoutId id="2147483803" r:id="rId103"/>
    <p:sldLayoutId id="2147483804" r:id="rId104"/>
    <p:sldLayoutId id="2147483805" r:id="rId105"/>
    <p:sldLayoutId id="2147483806" r:id="rId106"/>
    <p:sldLayoutId id="2147483807" r:id="rId107"/>
    <p:sldLayoutId id="2147483808" r:id="rId108"/>
  </p:sldLayoutIdLst>
  <p:hf sldNum="0" hdr="0" ftr="0" dt="0"/>
  <p:txStyles>
    <p:titleStyle>
      <a:lvl1pPr algn="ctr" defTabSz="1219170" rtl="0" eaLnBrk="1" latinLnBrk="0" hangingPunct="1">
        <a:lnSpc>
          <a:spcPct val="86000"/>
        </a:lnSpc>
        <a:spcBef>
          <a:spcPct val="0"/>
        </a:spcBef>
        <a:buNone/>
        <a:defRPr sz="2800" kern="800" spc="-53" baseline="0">
          <a:solidFill>
            <a:srgbClr val="00B0F0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121917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800" spc="-13">
          <a:solidFill>
            <a:schemeClr val="tx1"/>
          </a:solidFill>
          <a:latin typeface="+mn-lt"/>
          <a:ea typeface="+mn-ea"/>
          <a:cs typeface="+mn-cs"/>
        </a:defRPr>
      </a:lvl1pPr>
      <a:lvl2pPr marL="459306" indent="-230712" algn="l" defTabSz="121917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600" kern="800">
          <a:solidFill>
            <a:schemeClr val="tx1"/>
          </a:solidFill>
          <a:latin typeface="+mn-lt"/>
          <a:ea typeface="+mn-ea"/>
          <a:cs typeface="+mn-cs"/>
        </a:defRPr>
      </a:lvl2pPr>
      <a:lvl3pPr marL="687900" indent="-228594" algn="l" defTabSz="121917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600" kern="800">
          <a:solidFill>
            <a:schemeClr val="tx1"/>
          </a:solidFill>
          <a:latin typeface="+mn-lt"/>
          <a:ea typeface="+mn-ea"/>
          <a:cs typeface="+mn-cs"/>
        </a:defRPr>
      </a:lvl3pPr>
      <a:lvl4pPr marL="916494" indent="-228594" algn="l" defTabSz="121917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600" kern="800">
          <a:solidFill>
            <a:schemeClr val="tx1"/>
          </a:solidFill>
          <a:latin typeface="+mn-lt"/>
          <a:ea typeface="+mn-ea"/>
          <a:cs typeface="+mn-cs"/>
        </a:defRPr>
      </a:lvl4pPr>
      <a:lvl5pPr marL="1145089" indent="-228594" algn="l" defTabSz="121917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600" kern="8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tags" Target="../tags/tag39.xml"/><Relationship Id="rId7" Type="http://schemas.openxmlformats.org/officeDocument/2006/relationships/diagramData" Target="../diagrams/data1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notesSlide" Target="../notesSlides/notesSlide9.xml"/><Relationship Id="rId11" Type="http://schemas.microsoft.com/office/2007/relationships/diagramDrawing" Target="../diagrams/drawing1.xml"/><Relationship Id="rId5" Type="http://schemas.openxmlformats.org/officeDocument/2006/relationships/slideLayout" Target="../slideLayouts/slideLayout2.xml"/><Relationship Id="rId10" Type="http://schemas.openxmlformats.org/officeDocument/2006/relationships/diagramColors" Target="../diagrams/colors1.xml"/><Relationship Id="rId4" Type="http://schemas.openxmlformats.org/officeDocument/2006/relationships/tags" Target="../tags/tag40.xml"/><Relationship Id="rId9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7" Type="http://schemas.openxmlformats.org/officeDocument/2006/relationships/image" Target="../media/image16.png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7" Type="http://schemas.openxmlformats.org/officeDocument/2006/relationships/image" Target="../media/image17.png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63.xml"/><Relationship Id="rId7" Type="http://schemas.openxmlformats.org/officeDocument/2006/relationships/image" Target="../media/image18.png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67.xml"/><Relationship Id="rId7" Type="http://schemas.openxmlformats.org/officeDocument/2006/relationships/image" Target="../media/image19.png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71.xml"/><Relationship Id="rId7" Type="http://schemas.openxmlformats.org/officeDocument/2006/relationships/image" Target="../media/image20.png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79.xml"/><Relationship Id="rId7" Type="http://schemas.openxmlformats.org/officeDocument/2006/relationships/image" Target="../media/image21.png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" Type="http://schemas.openxmlformats.org/officeDocument/2006/relationships/tags" Target="../tags/tag81.xml"/><Relationship Id="rId6" Type="http://schemas.openxmlformats.org/officeDocument/2006/relationships/notesSlide" Target="../notesSlides/notesSlide2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tags" Target="../tags/tag11.xml"/><Relationship Id="rId7" Type="http://schemas.openxmlformats.org/officeDocument/2006/relationships/image" Target="../media/image10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7" Type="http://schemas.openxmlformats.org/officeDocument/2006/relationships/image" Target="../media/image11.pn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7" Type="http://schemas.openxmlformats.org/officeDocument/2006/relationships/image" Target="../media/image12.png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7" Type="http://schemas.openxmlformats.org/officeDocument/2006/relationships/image" Target="../media/image13.png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7" Type="http://schemas.openxmlformats.org/officeDocument/2006/relationships/image" Target="../media/image14.png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7" Type="http://schemas.openxmlformats.org/officeDocument/2006/relationships/image" Target="../media/image15.png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93A4E81-4A2D-044E-8148-0904898C60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br>
              <a:rPr lang="es-ES" dirty="0">
                <a:solidFill>
                  <a:schemeClr val="accent1"/>
                </a:solidFill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CA" dirty="0">
                <a:solidFill>
                  <a:schemeClr val="accent1"/>
                </a:solidFill>
              </a:rPr>
              <a:t>Decision Tree Method-WORKSHOP</a:t>
            </a:r>
            <a:br>
              <a:rPr lang="en-CA" dirty="0">
                <a:solidFill>
                  <a:schemeClr val="accent1"/>
                </a:solidFill>
              </a:rPr>
            </a:br>
            <a:r>
              <a:rPr lang="en-CA" dirty="0">
                <a:solidFill>
                  <a:schemeClr val="accent1"/>
                </a:solidFill>
              </a:rPr>
              <a:t>PYTHON</a:t>
            </a:r>
            <a:br>
              <a:rPr lang="en-US" sz="3200" dirty="0">
                <a:solidFill>
                  <a:schemeClr val="accent1"/>
                </a:solidFill>
                <a:latin typeface="Eras Demi ITC" pitchFamily="34" charset="0"/>
              </a:rPr>
            </a:br>
            <a:endParaRPr lang="en-US" dirty="0">
              <a:solidFill>
                <a:schemeClr val="accent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8550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669">
        <p:fade/>
      </p:transition>
    </mc:Choice>
    <mc:Fallback xmlns="">
      <p:transition spd="med" advTm="6669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>
              <a:latin typeface="+mn-lt"/>
            </a:endParaRPr>
          </a:p>
          <a:p>
            <a:r>
              <a:rPr lang="en-US" b="1" dirty="0">
                <a:latin typeface="+mn-lt"/>
              </a:rPr>
              <a:t>Information Gain value is used to determine which attribute is the “best” – the attribute with most information gain is chosen</a:t>
            </a:r>
          </a:p>
          <a:p>
            <a:r>
              <a:rPr lang="en-US" dirty="0">
                <a:latin typeface="+mn-lt"/>
              </a:rPr>
              <a:t>Information gain for a variable is high when that variable has the low entropy at the variable level (Weighted average)</a:t>
            </a:r>
          </a:p>
          <a:p>
            <a:r>
              <a:rPr lang="en-US" b="1" dirty="0">
                <a:latin typeface="+mn-lt"/>
              </a:rPr>
              <a:t>Low entropy for a variable implies the classification based on that attribute is fairly homogenous , hence this attribute is selected as the first best attribute</a:t>
            </a:r>
          </a:p>
          <a:p>
            <a:r>
              <a:rPr lang="en-US" dirty="0">
                <a:latin typeface="+mn-lt"/>
              </a:rPr>
              <a:t>The same process is repeated till all attributes are used as split variables</a:t>
            </a:r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981200" y="274049"/>
            <a:ext cx="8229600" cy="810805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Information Gain…</a:t>
            </a:r>
            <a:endParaRPr lang="en-US" b="1" dirty="0">
              <a:latin typeface="+mj-lt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3515226" y="1155161"/>
            <a:ext cx="5161551" cy="52403"/>
            <a:chOff x="1991225" y="1155160"/>
            <a:chExt cx="5161551" cy="52403"/>
          </a:xfrm>
        </p:grpSpPr>
        <p:sp>
          <p:nvSpPr>
            <p:cNvPr id="17" name="Rectangle 16"/>
            <p:cNvSpPr/>
            <p:nvPr>
              <p:custDataLst>
                <p:tags r:id="rId2"/>
              </p:custDataLst>
            </p:nvPr>
          </p:nvSpPr>
          <p:spPr>
            <a:xfrm>
              <a:off x="1991225" y="1155160"/>
              <a:ext cx="1781908" cy="524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Rectangle 17"/>
            <p:cNvSpPr/>
            <p:nvPr>
              <p:custDataLst>
                <p:tags r:id="rId3"/>
              </p:custDataLst>
            </p:nvPr>
          </p:nvSpPr>
          <p:spPr>
            <a:xfrm>
              <a:off x="3902613" y="1155160"/>
              <a:ext cx="1338774" cy="524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9" name="Rectangle 18"/>
            <p:cNvSpPr/>
            <p:nvPr>
              <p:custDataLst>
                <p:tags r:id="rId4"/>
              </p:custDataLst>
            </p:nvPr>
          </p:nvSpPr>
          <p:spPr>
            <a:xfrm>
              <a:off x="5370868" y="1155160"/>
              <a:ext cx="1781908" cy="5240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4270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981200" y="274049"/>
            <a:ext cx="8229600" cy="810805"/>
          </a:xfrm>
        </p:spPr>
        <p:txBody>
          <a:bodyPr/>
          <a:lstStyle/>
          <a:p>
            <a:r>
              <a:rPr b="1" dirty="0">
                <a:latin typeface="+mj-lt"/>
              </a:rPr>
              <a:t>Case Study </a:t>
            </a:r>
            <a:r>
              <a:rPr lang="en-US" b="1" dirty="0">
                <a:latin typeface="+mj-lt"/>
              </a:rPr>
              <a:t>–</a:t>
            </a:r>
            <a:r>
              <a:rPr b="1" dirty="0">
                <a:latin typeface="+mj-lt"/>
              </a:rPr>
              <a:t> Predicting Loan Defaulters</a:t>
            </a:r>
            <a:endParaRPr lang="en-US" b="1" dirty="0">
              <a:latin typeface="+mj-lt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3515226" y="1155161"/>
            <a:ext cx="5161551" cy="52403"/>
            <a:chOff x="1991225" y="1155160"/>
            <a:chExt cx="5161551" cy="52403"/>
          </a:xfrm>
        </p:grpSpPr>
        <p:sp>
          <p:nvSpPr>
            <p:cNvPr id="17" name="Rectangle 16"/>
            <p:cNvSpPr/>
            <p:nvPr>
              <p:custDataLst>
                <p:tags r:id="rId2"/>
              </p:custDataLst>
            </p:nvPr>
          </p:nvSpPr>
          <p:spPr>
            <a:xfrm>
              <a:off x="1991225" y="1155160"/>
              <a:ext cx="1781908" cy="524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Rectangle 17"/>
            <p:cNvSpPr/>
            <p:nvPr>
              <p:custDataLst>
                <p:tags r:id="rId3"/>
              </p:custDataLst>
            </p:nvPr>
          </p:nvSpPr>
          <p:spPr>
            <a:xfrm>
              <a:off x="3902613" y="1155160"/>
              <a:ext cx="1338774" cy="524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9" name="Rectangle 18"/>
            <p:cNvSpPr/>
            <p:nvPr>
              <p:custDataLst>
                <p:tags r:id="rId4"/>
              </p:custDataLst>
            </p:nvPr>
          </p:nvSpPr>
          <p:spPr>
            <a:xfrm>
              <a:off x="5370868" y="1155160"/>
              <a:ext cx="1781908" cy="5240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5" name="Diagram 4"/>
          <p:cNvGraphicFramePr/>
          <p:nvPr/>
        </p:nvGraphicFramePr>
        <p:xfrm>
          <a:off x="2438400" y="1524000"/>
          <a:ext cx="73152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715000" y="1219201"/>
            <a:ext cx="48402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523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981200" y="274049"/>
            <a:ext cx="8229600" cy="810805"/>
          </a:xfrm>
        </p:spPr>
        <p:txBody>
          <a:bodyPr/>
          <a:lstStyle/>
          <a:p>
            <a:r>
              <a:rPr b="1" dirty="0">
                <a:latin typeface="+mj-lt"/>
              </a:rPr>
              <a:t>Data Snapshot</a:t>
            </a:r>
            <a:endParaRPr lang="en-US" b="1" dirty="0">
              <a:latin typeface="+mj-lt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3515226" y="1155161"/>
            <a:ext cx="5161551" cy="52403"/>
            <a:chOff x="1991225" y="1155160"/>
            <a:chExt cx="5161551" cy="52403"/>
          </a:xfrm>
        </p:grpSpPr>
        <p:sp>
          <p:nvSpPr>
            <p:cNvPr id="17" name="Rectangle 16"/>
            <p:cNvSpPr/>
            <p:nvPr>
              <p:custDataLst>
                <p:tags r:id="rId2"/>
              </p:custDataLst>
            </p:nvPr>
          </p:nvSpPr>
          <p:spPr>
            <a:xfrm>
              <a:off x="1991225" y="1155160"/>
              <a:ext cx="1781908" cy="524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 sz="1800" dirty="0">
                <a:solidFill>
                  <a:prstClr val="white"/>
                </a:solidFill>
                <a:latin typeface="Ebrima"/>
                <a:cs typeface="Arial"/>
              </a:endParaRPr>
            </a:p>
          </p:txBody>
        </p:sp>
        <p:sp>
          <p:nvSpPr>
            <p:cNvPr id="18" name="Rectangle 17"/>
            <p:cNvSpPr/>
            <p:nvPr>
              <p:custDataLst>
                <p:tags r:id="rId3"/>
              </p:custDataLst>
            </p:nvPr>
          </p:nvSpPr>
          <p:spPr>
            <a:xfrm>
              <a:off x="3902613" y="1155160"/>
              <a:ext cx="1338774" cy="524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 sz="1800" dirty="0">
                <a:solidFill>
                  <a:prstClr val="white"/>
                </a:solidFill>
                <a:latin typeface="Ebrima"/>
                <a:cs typeface="Arial"/>
              </a:endParaRPr>
            </a:p>
          </p:txBody>
        </p:sp>
        <p:sp>
          <p:nvSpPr>
            <p:cNvPr id="19" name="Rectangle 18"/>
            <p:cNvSpPr/>
            <p:nvPr>
              <p:custDataLst>
                <p:tags r:id="rId4"/>
              </p:custDataLst>
            </p:nvPr>
          </p:nvSpPr>
          <p:spPr>
            <a:xfrm>
              <a:off x="5370868" y="1155160"/>
              <a:ext cx="1781908" cy="5240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 sz="1800" dirty="0">
                <a:solidFill>
                  <a:prstClr val="white"/>
                </a:solidFill>
                <a:latin typeface="Ebrima"/>
                <a:cs typeface="Arial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524001"/>
            <a:ext cx="7391400" cy="41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5500962" y="1219200"/>
            <a:ext cx="11957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>
              <a:defRPr/>
            </a:pPr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Ebrima"/>
                <a:cs typeface="Arial"/>
              </a:rPr>
              <a:t>BANK LOAN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DF44D380-2BDC-438C-936C-C4D19F23D58A}"/>
              </a:ext>
            </a:extLst>
          </p:cNvPr>
          <p:cNvGraphicFramePr>
            <a:graphicFrameLocks noGrp="1"/>
          </p:cNvGraphicFramePr>
          <p:nvPr/>
        </p:nvGraphicFramePr>
        <p:xfrm>
          <a:off x="2209801" y="2819400"/>
          <a:ext cx="7543801" cy="3970020"/>
        </p:xfrm>
        <a:graphic>
          <a:graphicData uri="http://schemas.openxmlformats.org/drawingml/2006/table">
            <a:tbl>
              <a:tblPr/>
              <a:tblGrid>
                <a:gridCol w="1099736">
                  <a:extLst>
                    <a:ext uri="{9D8B030D-6E8A-4147-A177-3AD203B41FA5}">
                      <a16:colId xmlns:a16="http://schemas.microsoft.com/office/drawing/2014/main" val="3024987749"/>
                    </a:ext>
                  </a:extLst>
                </a:gridCol>
                <a:gridCol w="2025829">
                  <a:extLst>
                    <a:ext uri="{9D8B030D-6E8A-4147-A177-3AD203B41FA5}">
                      <a16:colId xmlns:a16="http://schemas.microsoft.com/office/drawing/2014/main" val="1984764944"/>
                    </a:ext>
                  </a:extLst>
                </a:gridCol>
                <a:gridCol w="1061148">
                  <a:extLst>
                    <a:ext uri="{9D8B030D-6E8A-4147-A177-3AD203B41FA5}">
                      <a16:colId xmlns:a16="http://schemas.microsoft.com/office/drawing/2014/main" val="1807831983"/>
                    </a:ext>
                  </a:extLst>
                </a:gridCol>
                <a:gridCol w="1756887">
                  <a:extLst>
                    <a:ext uri="{9D8B030D-6E8A-4147-A177-3AD203B41FA5}">
                      <a16:colId xmlns:a16="http://schemas.microsoft.com/office/drawing/2014/main" val="1143604494"/>
                    </a:ext>
                  </a:extLst>
                </a:gridCol>
                <a:gridCol w="1600201">
                  <a:extLst>
                    <a:ext uri="{9D8B030D-6E8A-4147-A177-3AD203B41FA5}">
                      <a16:colId xmlns:a16="http://schemas.microsoft.com/office/drawing/2014/main" val="4058383001"/>
                    </a:ext>
                  </a:extLst>
                </a:gridCol>
              </a:tblGrid>
              <a:tr h="22574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Column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Description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Type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Measurement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Possible Values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0707698"/>
                  </a:ext>
                </a:extLst>
              </a:tr>
              <a:tr h="22574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Serial Number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Integer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4886023"/>
                  </a:ext>
                </a:extLst>
              </a:tr>
              <a:tr h="44465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AGE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Age Groups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Integer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1(&lt;28 years), 2(28-40 years), 3(&gt;40 years)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1699614"/>
                  </a:ext>
                </a:extLst>
              </a:tr>
              <a:tr h="66356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EMPLOY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Number of years customer working at current employer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Integer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Positive value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6206683"/>
                  </a:ext>
                </a:extLst>
              </a:tr>
              <a:tr h="66356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ADDRESS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Number of years customer staying at current address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Integer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Positive value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779145"/>
                  </a:ext>
                </a:extLst>
              </a:tr>
              <a:tr h="22574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DEBTINC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Debt to Income Ratio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Continuous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Positive value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402475"/>
                  </a:ext>
                </a:extLst>
              </a:tr>
              <a:tr h="22574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CREDDEBT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Credit to Debit Ratio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Continuous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Positive value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3529448"/>
                  </a:ext>
                </a:extLst>
              </a:tr>
              <a:tr h="22574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OTHDEBT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Other Debt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Continuous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Positive value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984447"/>
                  </a:ext>
                </a:extLst>
              </a:tr>
              <a:tr h="44465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DEFAULTER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Whether customer defaulted on loan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Integer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1(Defaulter), 0(Non-Defaulter)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81684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4285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2079313" y="1676400"/>
          <a:ext cx="8033374" cy="2529840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80333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2322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1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import</a:t>
                      </a: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 pandas </a:t>
                      </a:r>
                      <a:r>
                        <a:rPr lang="en-US" sz="1600" b="1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as</a:t>
                      </a: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 pd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1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import</a:t>
                      </a: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 numpy </a:t>
                      </a:r>
                      <a:r>
                        <a:rPr lang="en-US" sz="1600" b="1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as</a:t>
                      </a: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 np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1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import</a:t>
                      </a: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 matplotlib.pyplot </a:t>
                      </a:r>
                      <a:r>
                        <a:rPr lang="en-US" sz="1600" b="1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as</a:t>
                      </a: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 plt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600" b="1" dirty="0">
                        <a:solidFill>
                          <a:schemeClr val="accent1"/>
                        </a:solidFill>
                        <a:latin typeface="Consolas" pitchFamily="49" charset="0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1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from</a:t>
                      </a: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 sklearn.model_selection </a:t>
                      </a:r>
                      <a:r>
                        <a:rPr lang="en-US" sz="1600" b="1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import</a:t>
                      </a: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 train_test_split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1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from</a:t>
                      </a: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 sklearn.tree </a:t>
                      </a:r>
                      <a:r>
                        <a:rPr lang="en-US" sz="1600" b="1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import</a:t>
                      </a: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 DecisionTreeClassifier, DecisionTreeRegressor, plot_tree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600" b="1" dirty="0">
                        <a:solidFill>
                          <a:schemeClr val="accent1"/>
                        </a:solidFill>
                        <a:latin typeface="Consolas" pitchFamily="49" charset="0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1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from</a:t>
                      </a: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 sklearn.metrics </a:t>
                      </a:r>
                      <a:r>
                        <a:rPr lang="en-US" sz="1600" b="1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import</a:t>
                      </a: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 confusion_matrix, precision_score, recall_score, </a:t>
                      </a:r>
                      <a:r>
                        <a:rPr lang="en-US" sz="1600" b="0" dirty="0" err="1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accuracy_score,roc_curve</a:t>
                      </a: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, roc_auc_score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649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981201" y="274049"/>
            <a:ext cx="8229601" cy="810805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Classification Tree in Python</a:t>
            </a:r>
            <a:endParaRPr lang="en-US" b="1" dirty="0">
              <a:solidFill>
                <a:schemeClr val="accent1"/>
              </a:solidFill>
              <a:latin typeface="+mj-lt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3515226" y="1155161"/>
            <a:ext cx="5161551" cy="52403"/>
            <a:chOff x="1991225" y="1155160"/>
            <a:chExt cx="5161551" cy="52403"/>
          </a:xfrm>
        </p:grpSpPr>
        <p:sp>
          <p:nvSpPr>
            <p:cNvPr id="17" name="Rectangle 16"/>
            <p:cNvSpPr/>
            <p:nvPr>
              <p:custDataLst>
                <p:tags r:id="rId2"/>
              </p:custDataLst>
            </p:nvPr>
          </p:nvSpPr>
          <p:spPr>
            <a:xfrm>
              <a:off x="1991225" y="1155160"/>
              <a:ext cx="1781908" cy="524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Rectangle 17"/>
            <p:cNvSpPr/>
            <p:nvPr>
              <p:custDataLst>
                <p:tags r:id="rId3"/>
              </p:custDataLst>
            </p:nvPr>
          </p:nvSpPr>
          <p:spPr>
            <a:xfrm>
              <a:off x="3902613" y="1155160"/>
              <a:ext cx="1338774" cy="524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9" name="Rectangle 18"/>
            <p:cNvSpPr/>
            <p:nvPr>
              <p:custDataLst>
                <p:tags r:id="rId4"/>
              </p:custDataLst>
            </p:nvPr>
          </p:nvSpPr>
          <p:spPr>
            <a:xfrm>
              <a:off x="5370868" y="1155160"/>
              <a:ext cx="1781908" cy="5240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2074026" y="1295400"/>
            <a:ext cx="29899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Consolas" pitchFamily="49" charset="0"/>
              </a:rPr>
              <a:t># Importing the Libraries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101227" y="4680940"/>
            <a:ext cx="8011460" cy="830997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SzPct val="60000"/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sklearn.tree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 module includes Decision Tree – based models for classification and regression</a:t>
            </a:r>
          </a:p>
        </p:txBody>
      </p:sp>
    </p:spTree>
    <p:extLst>
      <p:ext uri="{BB962C8B-B14F-4D97-AF65-F5344CB8AC3E}">
        <p14:creationId xmlns:p14="http://schemas.microsoft.com/office/powerpoint/2010/main" val="3257682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981201" y="179796"/>
            <a:ext cx="8229601" cy="810805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Classification Tree in Python</a:t>
            </a:r>
            <a:endParaRPr lang="en-US" b="1" dirty="0">
              <a:solidFill>
                <a:schemeClr val="accent1"/>
              </a:solidFill>
              <a:latin typeface="+mj-lt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3515226" y="990601"/>
            <a:ext cx="5161551" cy="52403"/>
            <a:chOff x="1991225" y="1155160"/>
            <a:chExt cx="5161551" cy="52403"/>
          </a:xfrm>
        </p:grpSpPr>
        <p:sp>
          <p:nvSpPr>
            <p:cNvPr id="17" name="Rectangle 16"/>
            <p:cNvSpPr/>
            <p:nvPr>
              <p:custDataLst>
                <p:tags r:id="rId2"/>
              </p:custDataLst>
            </p:nvPr>
          </p:nvSpPr>
          <p:spPr>
            <a:xfrm>
              <a:off x="1991225" y="1155160"/>
              <a:ext cx="1781908" cy="524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Rectangle 17"/>
            <p:cNvSpPr/>
            <p:nvPr>
              <p:custDataLst>
                <p:tags r:id="rId3"/>
              </p:custDataLst>
            </p:nvPr>
          </p:nvSpPr>
          <p:spPr>
            <a:xfrm>
              <a:off x="3902613" y="1155160"/>
              <a:ext cx="1338774" cy="524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9" name="Rectangle 18"/>
            <p:cNvSpPr/>
            <p:nvPr>
              <p:custDataLst>
                <p:tags r:id="rId4"/>
              </p:custDataLst>
            </p:nvPr>
          </p:nvSpPr>
          <p:spPr>
            <a:xfrm>
              <a:off x="5370868" y="1155160"/>
              <a:ext cx="1781908" cy="5240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EEF9AB59-9F7C-B74D-852F-C4E1CBE58E65}"/>
              </a:ext>
            </a:extLst>
          </p:cNvPr>
          <p:cNvGraphicFramePr>
            <a:graphicFrameLocks noGrp="1"/>
          </p:cNvGraphicFramePr>
          <p:nvPr/>
        </p:nvGraphicFramePr>
        <p:xfrm>
          <a:off x="2079313" y="1747139"/>
          <a:ext cx="8033374" cy="2286000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80333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477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bankloan = </a:t>
                      </a:r>
                      <a:r>
                        <a:rPr lang="en-US" sz="1600" b="1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pd.read_csv</a:t>
                      </a:r>
                      <a:r>
                        <a:rPr lang="en-US" sz="160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("BANK LOAN.csv")</a:t>
                      </a:r>
                    </a:p>
                    <a:p>
                      <a:endParaRPr lang="en-US" sz="1600" dirty="0">
                        <a:solidFill>
                          <a:schemeClr val="accent1"/>
                        </a:solidFill>
                        <a:latin typeface="Consolas" pitchFamily="49" charset="0"/>
                      </a:endParaRPr>
                    </a:p>
                    <a:p>
                      <a:endParaRPr lang="en-US" sz="1600" dirty="0">
                        <a:solidFill>
                          <a:schemeClr val="accent1"/>
                        </a:solidFill>
                        <a:latin typeface="Consolas" pitchFamily="49" charset="0"/>
                      </a:endParaRPr>
                    </a:p>
                    <a:p>
                      <a:r>
                        <a:rPr lang="en-US" sz="160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bankloan1 = bankloan.</a:t>
                      </a:r>
                      <a:r>
                        <a:rPr lang="en-US" sz="1600" b="1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drop</a:t>
                      </a:r>
                      <a:r>
                        <a:rPr lang="en-US" sz="160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(['SN'], </a:t>
                      </a:r>
                      <a:r>
                        <a:rPr lang="en-US" sz="1600" b="1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axis</a:t>
                      </a:r>
                      <a:r>
                        <a:rPr lang="en-US" sz="160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 = 1)</a:t>
                      </a:r>
                    </a:p>
                    <a:p>
                      <a:endParaRPr lang="en-US" sz="1600" dirty="0">
                        <a:solidFill>
                          <a:schemeClr val="accent1"/>
                        </a:solidFill>
                        <a:latin typeface="Consolas" pitchFamily="49" charset="0"/>
                      </a:endParaRPr>
                    </a:p>
                    <a:p>
                      <a:r>
                        <a:rPr lang="en-US" sz="160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bankloan1['AGE'] = bankloan1['AGE']</a:t>
                      </a:r>
                      <a:r>
                        <a:rPr lang="en-US" sz="1600" b="1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.astype('category')</a:t>
                      </a:r>
                    </a:p>
                    <a:p>
                      <a:endParaRPr lang="en-US" sz="1600" dirty="0">
                        <a:solidFill>
                          <a:schemeClr val="accent1"/>
                        </a:solidFill>
                        <a:latin typeface="Consolas" pitchFamily="49" charset="0"/>
                      </a:endParaRPr>
                    </a:p>
                    <a:p>
                      <a:r>
                        <a:rPr lang="en-US" sz="160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bankloan2 = </a:t>
                      </a:r>
                      <a:r>
                        <a:rPr lang="en-US" sz="1600" b="1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pd.get_dummies</a:t>
                      </a:r>
                      <a:r>
                        <a:rPr lang="en-US" sz="160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(bankloan1)</a:t>
                      </a:r>
                    </a:p>
                    <a:p>
                      <a:r>
                        <a:rPr lang="en-US" sz="160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bankloan2</a:t>
                      </a:r>
                      <a:r>
                        <a:rPr lang="en-US" sz="1600" b="1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.head()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Rectangle 20">
            <a:extLst>
              <a:ext uri="{FF2B5EF4-FFF2-40B4-BE49-F238E27FC236}">
                <a16:creationId xmlns:a16="http://schemas.microsoft.com/office/drawing/2014/main" id="{32434B8D-2773-E04B-86CA-3073E9E4E687}"/>
              </a:ext>
            </a:extLst>
          </p:cNvPr>
          <p:cNvSpPr/>
          <p:nvPr/>
        </p:nvSpPr>
        <p:spPr>
          <a:xfrm>
            <a:off x="2074026" y="1415534"/>
            <a:ext cx="53463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Consolas" pitchFamily="49" charset="0"/>
              </a:rPr>
              <a:t># Importing and Readying the Data for Modeling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F0D1666-0F7C-4745-AE14-B1A3A533DF71}"/>
              </a:ext>
            </a:extLst>
          </p:cNvPr>
          <p:cNvSpPr/>
          <p:nvPr/>
        </p:nvSpPr>
        <p:spPr>
          <a:xfrm>
            <a:off x="7315201" y="2209801"/>
            <a:ext cx="2797487" cy="1200329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drop()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 is used to remove unwanted variables. 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EC59575-9767-4A48-8D5B-882FD60FB4F0}"/>
              </a:ext>
            </a:extLst>
          </p:cNvPr>
          <p:cNvSpPr/>
          <p:nvPr/>
        </p:nvSpPr>
        <p:spPr>
          <a:xfrm>
            <a:off x="2057400" y="4309646"/>
            <a:ext cx="10823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Consolas" pitchFamily="49" charset="0"/>
              </a:rPr>
              <a:t># Output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2225ABB-1890-0849-84E9-76EF5AB85852}"/>
              </a:ext>
            </a:extLst>
          </p:cNvPr>
          <p:cNvSpPr/>
          <p:nvPr/>
        </p:nvSpPr>
        <p:spPr>
          <a:xfrm>
            <a:off x="6629400" y="3352800"/>
            <a:ext cx="3886200" cy="1938992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pd.get_dummies()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 converts categorical variables into dummy variables. Since AGE is a categorical variable, it is converted.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A791369-FF87-4190-9CCE-A95B88DC58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30742" y="4828878"/>
            <a:ext cx="7470458" cy="128873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292700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981201" y="274049"/>
            <a:ext cx="8229601" cy="810805"/>
          </a:xfrm>
        </p:spPr>
        <p:txBody>
          <a:bodyPr>
            <a:noAutofit/>
          </a:bodyPr>
          <a:lstStyle/>
          <a:p>
            <a:r>
              <a:rPr lang="en-US" sz="3100" dirty="0">
                <a:solidFill>
                  <a:srgbClr val="3891A7"/>
                </a:solidFill>
              </a:rPr>
              <a:t>Classification Tree Using Information Gain</a:t>
            </a:r>
            <a:endParaRPr lang="en-US" sz="3100" b="1" dirty="0">
              <a:latin typeface="+mj-lt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3515226" y="1155161"/>
            <a:ext cx="5161551" cy="52403"/>
            <a:chOff x="1991225" y="1155160"/>
            <a:chExt cx="5161551" cy="52403"/>
          </a:xfrm>
        </p:grpSpPr>
        <p:sp>
          <p:nvSpPr>
            <p:cNvPr id="17" name="Rectangle 16"/>
            <p:cNvSpPr/>
            <p:nvPr>
              <p:custDataLst>
                <p:tags r:id="rId2"/>
              </p:custDataLst>
            </p:nvPr>
          </p:nvSpPr>
          <p:spPr>
            <a:xfrm>
              <a:off x="1991225" y="1155160"/>
              <a:ext cx="1781908" cy="524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Rectangle 17"/>
            <p:cNvSpPr/>
            <p:nvPr>
              <p:custDataLst>
                <p:tags r:id="rId3"/>
              </p:custDataLst>
            </p:nvPr>
          </p:nvSpPr>
          <p:spPr>
            <a:xfrm>
              <a:off x="3902613" y="1155160"/>
              <a:ext cx="1338774" cy="524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9" name="Rectangle 18"/>
            <p:cNvSpPr/>
            <p:nvPr>
              <p:custDataLst>
                <p:tags r:id="rId4"/>
              </p:custDataLst>
            </p:nvPr>
          </p:nvSpPr>
          <p:spPr>
            <a:xfrm>
              <a:off x="5370868" y="1155160"/>
              <a:ext cx="1781908" cy="5240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7F2322A6-3441-B949-93FE-7863414C10BD}"/>
              </a:ext>
            </a:extLst>
          </p:cNvPr>
          <p:cNvGraphicFramePr>
            <a:graphicFrameLocks noGrp="1"/>
          </p:cNvGraphicFramePr>
          <p:nvPr/>
        </p:nvGraphicFramePr>
        <p:xfrm>
          <a:off x="2079313" y="1676400"/>
          <a:ext cx="8033374" cy="1554480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80333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X = bankloan2.</a:t>
                      </a:r>
                      <a:r>
                        <a:rPr lang="en-US" sz="1600" b="1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loc</a:t>
                      </a: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[:,bankloan2.</a:t>
                      </a:r>
                      <a:r>
                        <a:rPr lang="en-US" sz="1600" b="1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columns</a:t>
                      </a: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 != 'DEFAULTER']</a:t>
                      </a:r>
                    </a:p>
                    <a:p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y = bankloan2.</a:t>
                      </a:r>
                      <a:r>
                        <a:rPr lang="en-US" sz="1600" b="1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loc</a:t>
                      </a: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[:, 'DEFAULTER']</a:t>
                      </a:r>
                    </a:p>
                    <a:p>
                      <a:endParaRPr lang="en-US" sz="1600" b="0" dirty="0">
                        <a:solidFill>
                          <a:schemeClr val="accent1"/>
                        </a:solidFill>
                        <a:latin typeface="Consolas" pitchFamily="49" charset="0"/>
                      </a:endParaRPr>
                    </a:p>
                    <a:p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X_train, X_test, y_train, y_test = </a:t>
                      </a:r>
                      <a:r>
                        <a:rPr lang="en-US" sz="1600" b="1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train_test_split</a:t>
                      </a: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(X, y,</a:t>
                      </a:r>
                    </a:p>
                    <a:p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                                                   </a:t>
                      </a:r>
                      <a:r>
                        <a:rPr lang="en-US" sz="1600" b="1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test_size</a:t>
                      </a: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 = 0.30,</a:t>
                      </a:r>
                    </a:p>
                    <a:p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                                                   </a:t>
                      </a:r>
                      <a:r>
                        <a:rPr lang="en-US" sz="1600" b="1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random_state</a:t>
                      </a: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 = 999)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78D83483-0723-FA4B-9D9A-649CCC7C323F}"/>
              </a:ext>
            </a:extLst>
          </p:cNvPr>
          <p:cNvSpPr/>
          <p:nvPr/>
        </p:nvSpPr>
        <p:spPr>
          <a:xfrm>
            <a:off x="2074026" y="1295400"/>
            <a:ext cx="310213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Consolas" pitchFamily="49" charset="0"/>
              </a:rPr>
              <a:t># Creating Data Partitions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B92A1A2-193E-6E49-82B9-E2AD375F01C5}"/>
              </a:ext>
            </a:extLst>
          </p:cNvPr>
          <p:cNvGrpSpPr/>
          <p:nvPr/>
        </p:nvGrpSpPr>
        <p:grpSpPr>
          <a:xfrm>
            <a:off x="3352801" y="2743202"/>
            <a:ext cx="6762311" cy="2754867"/>
            <a:chOff x="1755021" y="2916556"/>
            <a:chExt cx="6343100" cy="2754867"/>
          </a:xfrm>
          <a:solidFill>
            <a:schemeClr val="bg1"/>
          </a:solidFill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AC2F945-7B77-6B48-A802-B2CE5E4B244B}"/>
                </a:ext>
              </a:extLst>
            </p:cNvPr>
            <p:cNvSpPr/>
            <p:nvPr/>
          </p:nvSpPr>
          <p:spPr>
            <a:xfrm>
              <a:off x="1755021" y="3732431"/>
              <a:ext cx="6343100" cy="1938992"/>
            </a:xfrm>
            <a:prstGeom prst="rect">
              <a:avLst/>
            </a:prstGeom>
            <a:grpFill/>
            <a:ln w="3175">
              <a:solidFill>
                <a:schemeClr val="accent3"/>
              </a:solidFill>
            </a:ln>
          </p:spPr>
          <p:txBody>
            <a:bodyPr wrap="square">
              <a:spAutoFit/>
            </a:bodyPr>
            <a:lstStyle/>
            <a:p>
              <a:pPr marL="342900" indent="-342900">
                <a:buSzPct val="60000"/>
                <a:buFont typeface="Wingdings" panose="05000000000000000000" pitchFamily="2" charset="2"/>
                <a:buChar char="q"/>
              </a:pPr>
              <a:r>
                <a:rPr lang="en-US" sz="20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Vijaya" panose="02020604020202020204" pitchFamily="18" charset="0"/>
                  <a:cs typeface="Vijaya" panose="02020604020202020204" pitchFamily="18" charset="0"/>
                </a:rPr>
                <a:t>train_test_split()</a:t>
              </a:r>
              <a:r>
                <a:rPr lang="en-US" sz="2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Vijaya" panose="02020604020202020204" pitchFamily="18" charset="0"/>
                  <a:cs typeface="Vijaya" panose="02020604020202020204" pitchFamily="18" charset="0"/>
                </a:rPr>
                <a:t> from sklearn.model_selection is used to split dataset into random train and test sets. </a:t>
              </a:r>
            </a:p>
            <a:p>
              <a:pPr marL="342900" indent="-342900">
                <a:buSzPct val="60000"/>
                <a:buFont typeface="Wingdings" panose="05000000000000000000" pitchFamily="2" charset="2"/>
                <a:buChar char="q"/>
              </a:pPr>
              <a:r>
                <a:rPr lang="en-US" sz="20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Vijaya" panose="02020604020202020204" pitchFamily="18" charset="0"/>
                  <a:cs typeface="Vijaya" panose="02020604020202020204" pitchFamily="18" charset="0"/>
                </a:rPr>
                <a:t>test_size </a:t>
              </a:r>
              <a:r>
                <a:rPr lang="en-US" sz="2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Vijaya" panose="02020604020202020204" pitchFamily="18" charset="0"/>
                  <a:cs typeface="Vijaya" panose="02020604020202020204" pitchFamily="18" charset="0"/>
                </a:rPr>
                <a:t>represents the proportion of dataset to be included in the test set.</a:t>
              </a:r>
            </a:p>
            <a:p>
              <a:pPr marL="342900" indent="-342900">
                <a:buSzPct val="60000"/>
                <a:buFont typeface="Wingdings" panose="05000000000000000000" pitchFamily="2" charset="2"/>
                <a:buChar char="q"/>
              </a:pPr>
              <a:r>
                <a:rPr lang="en-US" sz="20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Vijaya" panose="02020604020202020204" pitchFamily="18" charset="0"/>
                  <a:cs typeface="Vijaya" panose="02020604020202020204" pitchFamily="18" charset="0"/>
                </a:rPr>
                <a:t>random_state</a:t>
              </a:r>
              <a:r>
                <a:rPr lang="en-US" sz="2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Vijaya" panose="02020604020202020204" pitchFamily="18" charset="0"/>
                  <a:cs typeface="Vijaya" panose="02020604020202020204" pitchFamily="18" charset="0"/>
                </a:rPr>
                <a:t> sets the seed for the random number generator.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19C7228B-D91A-A645-951C-C1D0AF0927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71450" y="2916556"/>
              <a:ext cx="0" cy="815875"/>
            </a:xfrm>
            <a:prstGeom prst="straightConnector1">
              <a:avLst/>
            </a:prstGeom>
            <a:grpFill/>
            <a:ln>
              <a:solidFill>
                <a:schemeClr val="accent3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38962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2079313" y="1752600"/>
          <a:ext cx="8033374" cy="822960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80333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23221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dtcl = </a:t>
                      </a:r>
                      <a:r>
                        <a:rPr lang="en-US" sz="1600" b="1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DecisionTreeClassifier</a:t>
                      </a: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(</a:t>
                      </a:r>
                      <a:r>
                        <a:rPr lang="en-US" sz="1600" b="1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criterion=</a:t>
                      </a: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'entropy', </a:t>
                      </a:r>
                    </a:p>
                    <a:p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                             </a:t>
                      </a:r>
                      <a:r>
                        <a:rPr lang="en-US" sz="1600" b="1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min_samples_split= int</a:t>
                      </a: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(</a:t>
                      </a:r>
                      <a:r>
                        <a:rPr lang="en-US" sz="1600" b="1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len</a:t>
                      </a: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(X_train)*.10))</a:t>
                      </a:r>
                    </a:p>
                    <a:p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dtcl.</a:t>
                      </a:r>
                      <a:r>
                        <a:rPr lang="en-US" sz="1600" b="1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fit</a:t>
                      </a: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(X_train, y_train)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649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981201" y="274049"/>
            <a:ext cx="8229601" cy="810805"/>
          </a:xfrm>
        </p:spPr>
        <p:txBody>
          <a:bodyPr>
            <a:noAutofit/>
          </a:bodyPr>
          <a:lstStyle/>
          <a:p>
            <a:r>
              <a:rPr lang="en-US" sz="3100" dirty="0">
                <a:solidFill>
                  <a:srgbClr val="3891A7"/>
                </a:solidFill>
              </a:rPr>
              <a:t>Classification Tree Using Information Gain</a:t>
            </a:r>
            <a:endParaRPr lang="en-US" sz="3100" b="1" dirty="0">
              <a:latin typeface="+mj-lt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3515226" y="1155161"/>
            <a:ext cx="5161551" cy="52403"/>
            <a:chOff x="1991225" y="1155160"/>
            <a:chExt cx="5161551" cy="52403"/>
          </a:xfrm>
        </p:grpSpPr>
        <p:sp>
          <p:nvSpPr>
            <p:cNvPr id="17" name="Rectangle 16"/>
            <p:cNvSpPr/>
            <p:nvPr>
              <p:custDataLst>
                <p:tags r:id="rId2"/>
              </p:custDataLst>
            </p:nvPr>
          </p:nvSpPr>
          <p:spPr>
            <a:xfrm>
              <a:off x="1991225" y="1155160"/>
              <a:ext cx="1781908" cy="524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Rectangle 17"/>
            <p:cNvSpPr/>
            <p:nvPr>
              <p:custDataLst>
                <p:tags r:id="rId3"/>
              </p:custDataLst>
            </p:nvPr>
          </p:nvSpPr>
          <p:spPr>
            <a:xfrm>
              <a:off x="3902613" y="1155160"/>
              <a:ext cx="1338774" cy="524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9" name="Rectangle 18"/>
            <p:cNvSpPr/>
            <p:nvPr>
              <p:custDataLst>
                <p:tags r:id="rId4"/>
              </p:custDataLst>
            </p:nvPr>
          </p:nvSpPr>
          <p:spPr>
            <a:xfrm>
              <a:off x="5370868" y="1155160"/>
              <a:ext cx="1781908" cy="5240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2074026" y="1371600"/>
            <a:ext cx="51219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Consolas" pitchFamily="49" charset="0"/>
              </a:rPr>
              <a:t># Classification Tree Using Information Gain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2074030" y="2286000"/>
            <a:ext cx="8060571" cy="2270998"/>
            <a:chOff x="702837" y="2669321"/>
            <a:chExt cx="8060571" cy="2270998"/>
          </a:xfrm>
          <a:solidFill>
            <a:schemeClr val="bg1"/>
          </a:solidFill>
        </p:grpSpPr>
        <p:sp>
          <p:nvSpPr>
            <p:cNvPr id="24" name="Rectangle 23"/>
            <p:cNvSpPr/>
            <p:nvPr/>
          </p:nvSpPr>
          <p:spPr>
            <a:xfrm>
              <a:off x="702837" y="3001327"/>
              <a:ext cx="8060571" cy="1938992"/>
            </a:xfrm>
            <a:prstGeom prst="rect">
              <a:avLst/>
            </a:prstGeom>
            <a:grpFill/>
            <a:ln w="3175">
              <a:solidFill>
                <a:schemeClr val="accent3"/>
              </a:solidFill>
            </a:ln>
          </p:spPr>
          <p:txBody>
            <a:bodyPr wrap="square">
              <a:spAutoFit/>
            </a:bodyPr>
            <a:lstStyle/>
            <a:p>
              <a:pPr marL="342900" indent="-342900">
                <a:buSzPct val="60000"/>
                <a:buFont typeface="Wingdings" panose="05000000000000000000" pitchFamily="2" charset="2"/>
                <a:buChar char="q"/>
              </a:pPr>
              <a:r>
                <a:rPr lang="en-US" sz="20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Vijaya" panose="02020604020202020204" pitchFamily="18" charset="0"/>
                  <a:cs typeface="Vijaya" panose="02020604020202020204" pitchFamily="18" charset="0"/>
                </a:rPr>
                <a:t>DecisionTreeClassifier()</a:t>
              </a:r>
              <a:r>
                <a:rPr lang="en-US" sz="2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Vijaya" panose="02020604020202020204" pitchFamily="18" charset="0"/>
                  <a:cs typeface="Vijaya" panose="02020604020202020204" pitchFamily="18" charset="0"/>
                </a:rPr>
                <a:t> from sklearn.tree fits a classification tree. </a:t>
              </a:r>
            </a:p>
            <a:p>
              <a:pPr marL="342900" indent="-342900">
                <a:buSzPct val="60000"/>
                <a:buFont typeface="Wingdings" panose="05000000000000000000" pitchFamily="2" charset="2"/>
                <a:buChar char="q"/>
              </a:pPr>
              <a:r>
                <a:rPr lang="en-US" sz="20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Vijaya" panose="02020604020202020204" pitchFamily="18" charset="0"/>
                  <a:cs typeface="Vijaya" panose="02020604020202020204" pitchFamily="18" charset="0"/>
                </a:rPr>
                <a:t>criterion=</a:t>
              </a:r>
              <a:r>
                <a:rPr lang="en-US" sz="2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Vijaya" panose="02020604020202020204" pitchFamily="18" charset="0"/>
                  <a:cs typeface="Vijaya" panose="02020604020202020204" pitchFamily="18" charset="0"/>
                </a:rPr>
                <a:t> ‘entropy’ specifies the function to measure the split. Default is ‘gini’ for Gini impurity. ‘entropy’ stands for information gain. </a:t>
              </a:r>
            </a:p>
            <a:p>
              <a:pPr marL="342900" indent="-342900">
                <a:buSzPct val="60000"/>
                <a:buFont typeface="Wingdings" panose="05000000000000000000" pitchFamily="2" charset="2"/>
                <a:buChar char="q"/>
              </a:pPr>
              <a:r>
                <a:rPr lang="en-US" sz="20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Vijaya" panose="02020604020202020204" pitchFamily="18" charset="0"/>
                  <a:cs typeface="Vijaya" panose="02020604020202020204" pitchFamily="18" charset="0"/>
                </a:rPr>
                <a:t>min_samples_split=</a:t>
              </a:r>
              <a:r>
                <a:rPr lang="en-US" sz="2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Vijaya" panose="02020604020202020204" pitchFamily="18" charset="0"/>
                  <a:cs typeface="Vijaya" panose="02020604020202020204" pitchFamily="18" charset="0"/>
                </a:rPr>
                <a:t> minimum number of samples required to split an internal node. This number is set to be 10% of the sample size. </a:t>
              </a:r>
            </a:p>
            <a:p>
              <a:pPr marL="342900" indent="-342900">
                <a:buSzPct val="60000"/>
                <a:buFont typeface="Wingdings" panose="05000000000000000000" pitchFamily="2" charset="2"/>
                <a:buChar char="q"/>
              </a:pPr>
              <a:r>
                <a:rPr lang="en-US" sz="2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Vijaya" panose="02020604020202020204" pitchFamily="18" charset="0"/>
                  <a:cs typeface="Vijaya" panose="02020604020202020204" pitchFamily="18" charset="0"/>
                </a:rPr>
                <a:t>The output displays model specifications.</a:t>
              </a:r>
            </a:p>
          </p:txBody>
        </p:sp>
        <p:cxnSp>
          <p:nvCxnSpPr>
            <p:cNvPr id="29" name="Straight Arrow Connector 28"/>
            <p:cNvCxnSpPr>
              <a:cxnSpLocks/>
            </p:cNvCxnSpPr>
            <p:nvPr/>
          </p:nvCxnSpPr>
          <p:spPr>
            <a:xfrm flipV="1">
              <a:off x="4229444" y="2669321"/>
              <a:ext cx="0" cy="332007"/>
            </a:xfrm>
            <a:prstGeom prst="straightConnector1">
              <a:avLst/>
            </a:prstGeom>
            <a:grpFill/>
            <a:ln>
              <a:solidFill>
                <a:schemeClr val="accent3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73225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981201" y="27396"/>
            <a:ext cx="8229601" cy="810805"/>
          </a:xfrm>
        </p:spPr>
        <p:txBody>
          <a:bodyPr>
            <a:noAutofit/>
          </a:bodyPr>
          <a:lstStyle/>
          <a:p>
            <a:r>
              <a:rPr lang="en-US" sz="3100" dirty="0">
                <a:solidFill>
                  <a:srgbClr val="3891A7"/>
                </a:solidFill>
              </a:rPr>
              <a:t>Classification Tree Using Information Gain</a:t>
            </a:r>
            <a:endParaRPr lang="en-US" sz="3100" b="1" dirty="0">
              <a:latin typeface="+mj-lt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3515226" y="838201"/>
            <a:ext cx="5161551" cy="52403"/>
            <a:chOff x="1991225" y="1155160"/>
            <a:chExt cx="5161551" cy="52403"/>
          </a:xfrm>
        </p:grpSpPr>
        <p:sp>
          <p:nvSpPr>
            <p:cNvPr id="17" name="Rectangle 16"/>
            <p:cNvSpPr/>
            <p:nvPr>
              <p:custDataLst>
                <p:tags r:id="rId2"/>
              </p:custDataLst>
            </p:nvPr>
          </p:nvSpPr>
          <p:spPr>
            <a:xfrm>
              <a:off x="1991225" y="1155160"/>
              <a:ext cx="1781908" cy="524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Rectangle 17"/>
            <p:cNvSpPr/>
            <p:nvPr>
              <p:custDataLst>
                <p:tags r:id="rId3"/>
              </p:custDataLst>
            </p:nvPr>
          </p:nvSpPr>
          <p:spPr>
            <a:xfrm>
              <a:off x="3902613" y="1155160"/>
              <a:ext cx="1338774" cy="524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9" name="Rectangle 18"/>
            <p:cNvSpPr/>
            <p:nvPr>
              <p:custDataLst>
                <p:tags r:id="rId4"/>
              </p:custDataLst>
            </p:nvPr>
          </p:nvSpPr>
          <p:spPr>
            <a:xfrm>
              <a:off x="5370868" y="1155160"/>
              <a:ext cx="1781908" cy="5240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6F1EA58E-6EBC-E24D-87D7-E5C8B2CF6A38}"/>
              </a:ext>
            </a:extLst>
          </p:cNvPr>
          <p:cNvSpPr/>
          <p:nvPr/>
        </p:nvSpPr>
        <p:spPr>
          <a:xfrm>
            <a:off x="2074025" y="914400"/>
            <a:ext cx="23166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Consolas" pitchFamily="49" charset="0"/>
              </a:rPr>
              <a:t># Plotting The Tree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20E0D1F3-FC83-C447-9F41-A52C37EB75F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079313" y="1249680"/>
          <a:ext cx="8033374" cy="944880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80333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23221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from sklearn.tree import plot_tree</a:t>
                      </a:r>
                    </a:p>
                    <a:p>
                      <a:r>
                        <a:rPr lang="en-US" sz="1400" b="1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plt.figure</a:t>
                      </a:r>
                      <a:r>
                        <a:rPr lang="en-US" sz="1400" b="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(</a:t>
                      </a:r>
                      <a:r>
                        <a:rPr lang="en-US" sz="1400" b="1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figsize</a:t>
                      </a:r>
                      <a:r>
                        <a:rPr lang="en-US" sz="1400" b="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 = (16,10))</a:t>
                      </a:r>
                    </a:p>
                    <a:p>
                      <a:r>
                        <a:rPr lang="en-US" sz="1400" b="1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plot_tree</a:t>
                      </a:r>
                      <a:r>
                        <a:rPr lang="en-US" sz="1400" b="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(</a:t>
                      </a:r>
                      <a:r>
                        <a:rPr lang="en-US" sz="1400" b="0" dirty="0" err="1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dtcl</a:t>
                      </a:r>
                      <a:r>
                        <a:rPr lang="en-US" sz="1400" b="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, </a:t>
                      </a:r>
                      <a:r>
                        <a:rPr lang="en-US" sz="1400" b="1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filled</a:t>
                      </a:r>
                      <a:r>
                        <a:rPr lang="en-US" sz="1400" b="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 = True, </a:t>
                      </a:r>
                      <a:r>
                        <a:rPr lang="en-US" sz="1400" b="1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feature_names </a:t>
                      </a:r>
                      <a:r>
                        <a:rPr lang="en-US" sz="1400" b="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= </a:t>
                      </a:r>
                      <a:r>
                        <a:rPr lang="en-US" sz="1400" b="1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list</a:t>
                      </a:r>
                      <a:r>
                        <a:rPr lang="en-US" sz="1400" b="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(X.columns))</a:t>
                      </a:r>
                    </a:p>
                    <a:p>
                      <a:r>
                        <a:rPr lang="en-US" sz="1400" b="1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plt.show();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DDE8988F-79CB-4E78-B06E-9D835B0B7C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01457" y="2959984"/>
            <a:ext cx="7387269" cy="382181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8CCF14B-A9A9-4176-B5E0-02599E7308A9}"/>
              </a:ext>
            </a:extLst>
          </p:cNvPr>
          <p:cNvSpPr/>
          <p:nvPr/>
        </p:nvSpPr>
        <p:spPr>
          <a:xfrm>
            <a:off x="2150007" y="2529544"/>
            <a:ext cx="10823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Consolas" pitchFamily="49" charset="0"/>
              </a:rPr>
              <a:t># Output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EB42D06-9F4E-40E2-B811-74F6BC9E8816}"/>
              </a:ext>
            </a:extLst>
          </p:cNvPr>
          <p:cNvSpPr/>
          <p:nvPr/>
        </p:nvSpPr>
        <p:spPr>
          <a:xfrm>
            <a:off x="4390686" y="1944320"/>
            <a:ext cx="6257099" cy="1569660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SzPct val="60000"/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plot_tree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is used to plot the decision tree.</a:t>
            </a:r>
          </a:p>
          <a:p>
            <a:pPr marL="342900" indent="-342900">
              <a:buSzPct val="60000"/>
              <a:buFont typeface="Wingdings" panose="05000000000000000000" pitchFamily="2" charset="2"/>
              <a:buChar char="q"/>
            </a:pPr>
            <a:r>
              <a:rPr lang="en-IN" b="1" dirty="0">
                <a:solidFill>
                  <a:prstClr val="black">
                    <a:lumMod val="75000"/>
                    <a:lumOff val="25000"/>
                  </a:prstClr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filled= True </a:t>
            </a:r>
            <a:r>
              <a:rPr lang="en-IN" dirty="0">
                <a:solidFill>
                  <a:prstClr val="black">
                    <a:lumMod val="75000"/>
                    <a:lumOff val="25000"/>
                  </a:prstClr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paints nodes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to indicate majority class for classification and </a:t>
            </a:r>
            <a:r>
              <a:rPr lang="en-IN" b="1" dirty="0">
                <a:solidFill>
                  <a:prstClr val="black">
                    <a:lumMod val="75000"/>
                    <a:lumOff val="25000"/>
                  </a:prstClr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feature_names</a:t>
            </a:r>
            <a:r>
              <a:rPr lang="en-IN" dirty="0">
                <a:solidFill>
                  <a:prstClr val="black">
                    <a:lumMod val="75000"/>
                    <a:lumOff val="25000"/>
                  </a:prstClr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 is used to mention the feature names.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Vijaya" panose="02020604020202020204" pitchFamily="18" charset="0"/>
              <a:cs typeface="Vijaya" panose="02020604020202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686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981201" y="274049"/>
            <a:ext cx="8229601" cy="810805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3891A7"/>
                </a:solidFill>
              </a:rPr>
              <a:t>Classification Tree Interpretation</a:t>
            </a:r>
            <a:endParaRPr lang="en-US" b="1" dirty="0">
              <a:solidFill>
                <a:schemeClr val="accent1"/>
              </a:solidFill>
              <a:latin typeface="+mj-lt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3515226" y="1155161"/>
            <a:ext cx="5161551" cy="52403"/>
            <a:chOff x="1991225" y="1155160"/>
            <a:chExt cx="5161551" cy="52403"/>
          </a:xfrm>
        </p:grpSpPr>
        <p:sp>
          <p:nvSpPr>
            <p:cNvPr id="17" name="Rectangle 16"/>
            <p:cNvSpPr/>
            <p:nvPr>
              <p:custDataLst>
                <p:tags r:id="rId2"/>
              </p:custDataLst>
            </p:nvPr>
          </p:nvSpPr>
          <p:spPr>
            <a:xfrm>
              <a:off x="1991225" y="1155160"/>
              <a:ext cx="1781908" cy="524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Rectangle 17"/>
            <p:cNvSpPr/>
            <p:nvPr>
              <p:custDataLst>
                <p:tags r:id="rId3"/>
              </p:custDataLst>
            </p:nvPr>
          </p:nvSpPr>
          <p:spPr>
            <a:xfrm>
              <a:off x="3902613" y="1155160"/>
              <a:ext cx="1338774" cy="524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9" name="Rectangle 18"/>
            <p:cNvSpPr/>
            <p:nvPr>
              <p:custDataLst>
                <p:tags r:id="rId4"/>
              </p:custDataLst>
            </p:nvPr>
          </p:nvSpPr>
          <p:spPr>
            <a:xfrm>
              <a:off x="5370868" y="1155160"/>
              <a:ext cx="1781908" cy="5240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4A833E25-66EF-4475-92EF-2A28E232F570}"/>
              </a:ext>
            </a:extLst>
          </p:cNvPr>
          <p:cNvSpPr/>
          <p:nvPr/>
        </p:nvSpPr>
        <p:spPr>
          <a:xfrm>
            <a:off x="2282190" y="3429001"/>
            <a:ext cx="7623810" cy="3477875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pPr>
              <a:buSzPct val="60000"/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ijaya" pitchFamily="34" charset="0"/>
                <a:cs typeface="Vijaya" pitchFamily="34" charset="0"/>
              </a:rPr>
              <a:t>Interpretation :</a:t>
            </a:r>
          </a:p>
          <a:p>
            <a:pPr marL="342900" indent="-342900">
              <a:buSzPct val="60000"/>
              <a:buFont typeface="Wingdings" pitchFamily="2" charset="2"/>
              <a:buChar char="Ø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Vijaya" pitchFamily="34" charset="0"/>
                <a:cs typeface="Vijaya" pitchFamily="34" charset="0"/>
              </a:rPr>
              <a:t>Due to a large number of continuous predictors, a tree with several nodes and branches is generated.</a:t>
            </a:r>
          </a:p>
          <a:p>
            <a:pPr marL="342900" indent="-342900">
              <a:buSzPct val="60000"/>
              <a:buFont typeface="Wingdings" pitchFamily="2" charset="2"/>
              <a:buChar char="Ø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Vijaya" pitchFamily="34" charset="0"/>
                <a:cs typeface="Vijaya" pitchFamily="34" charset="0"/>
              </a:rPr>
              <a:t>Tree starts with all 490 observations (Train set). 360 are non-defaulters (0) and the remaining 130 are defaulters (1). </a:t>
            </a:r>
          </a:p>
          <a:p>
            <a:pPr marL="342900" indent="-342900">
              <a:buSzPct val="60000"/>
              <a:buFont typeface="Wingdings" pitchFamily="2" charset="2"/>
              <a:buChar char="Ø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Vijaya" pitchFamily="34" charset="0"/>
                <a:cs typeface="Vijaya" pitchFamily="34" charset="0"/>
              </a:rPr>
              <a:t>DEBTINC is the first split variable, left branch is &lt;=12.6 and right branch is &gt;12.6. 334/490 have DEBTINC&lt;=12.6.</a:t>
            </a:r>
          </a:p>
          <a:p>
            <a:pPr marL="342900" indent="-342900">
              <a:buSzPct val="60000"/>
              <a:buFont typeface="Wingdings" pitchFamily="2" charset="2"/>
              <a:buChar char="Ø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Vijaya" pitchFamily="34" charset="0"/>
                <a:cs typeface="Vijaya" pitchFamily="34" charset="0"/>
              </a:rPr>
              <a:t>EMPLOY is the second split on left branch, which further divides 334 obs. into 280 non-defaulters (0) and the remaining 54 as defaulters (1). </a:t>
            </a:r>
          </a:p>
          <a:p>
            <a:pPr marL="342900" indent="-342900">
              <a:buSzPct val="60000"/>
              <a:buFont typeface="Wingdings" pitchFamily="2" charset="2"/>
              <a:buChar char="Ø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Vijaya" pitchFamily="34" charset="0"/>
                <a:cs typeface="Vijaya" pitchFamily="34" charset="0"/>
              </a:rPr>
              <a:t>The algorithm progresses till no further variable split is left.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B2C4F5A-F8AF-3444-8CDB-2B3F031D96B0}"/>
              </a:ext>
            </a:extLst>
          </p:cNvPr>
          <p:cNvGrpSpPr/>
          <p:nvPr/>
        </p:nvGrpSpPr>
        <p:grpSpPr>
          <a:xfrm>
            <a:off x="2282190" y="1426714"/>
            <a:ext cx="7623810" cy="1849886"/>
            <a:chOff x="758190" y="1320313"/>
            <a:chExt cx="7627620" cy="1849886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BFC74C4D-8102-1D4F-92DF-05272FBF51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15846" r="2364" b="72435"/>
            <a:stretch/>
          </p:blipFill>
          <p:spPr>
            <a:xfrm>
              <a:off x="758190" y="1514955"/>
              <a:ext cx="7627620" cy="1655244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A328FD0-7EC8-49A1-9270-79256A5CDD7F}"/>
                </a:ext>
              </a:extLst>
            </p:cNvPr>
            <p:cNvSpPr txBox="1"/>
            <p:nvPr/>
          </p:nvSpPr>
          <p:spPr>
            <a:xfrm>
              <a:off x="1295400" y="2188688"/>
              <a:ext cx="855190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Node 2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4E0EC0C-055B-4E09-8974-0EE2E4977781}"/>
                </a:ext>
              </a:extLst>
            </p:cNvPr>
            <p:cNvSpPr txBox="1"/>
            <p:nvPr/>
          </p:nvSpPr>
          <p:spPr>
            <a:xfrm>
              <a:off x="5370868" y="2691427"/>
              <a:ext cx="717221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Node 3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1A03F2F-EF25-4B20-884C-E62CBB6FD160}"/>
                </a:ext>
              </a:extLst>
            </p:cNvPr>
            <p:cNvSpPr txBox="1"/>
            <p:nvPr/>
          </p:nvSpPr>
          <p:spPr>
            <a:xfrm>
              <a:off x="4506134" y="1320313"/>
              <a:ext cx="717221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Node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2421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569721" y="274049"/>
            <a:ext cx="9052561" cy="810805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3891A7"/>
                </a:solidFill>
              </a:rPr>
              <a:t>Classification Tree in Python – Prediction</a:t>
            </a:r>
            <a:endParaRPr lang="en-US" b="1" dirty="0">
              <a:solidFill>
                <a:schemeClr val="accent1"/>
              </a:solidFill>
              <a:latin typeface="+mj-lt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3515226" y="1155161"/>
            <a:ext cx="5161551" cy="52403"/>
            <a:chOff x="1991225" y="1155160"/>
            <a:chExt cx="5161551" cy="52403"/>
          </a:xfrm>
        </p:grpSpPr>
        <p:sp>
          <p:nvSpPr>
            <p:cNvPr id="17" name="Rectangle 16"/>
            <p:cNvSpPr/>
            <p:nvPr>
              <p:custDataLst>
                <p:tags r:id="rId2"/>
              </p:custDataLst>
            </p:nvPr>
          </p:nvSpPr>
          <p:spPr>
            <a:xfrm>
              <a:off x="1991225" y="1155160"/>
              <a:ext cx="1781908" cy="524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Rectangle 17"/>
            <p:cNvSpPr/>
            <p:nvPr>
              <p:custDataLst>
                <p:tags r:id="rId3"/>
              </p:custDataLst>
            </p:nvPr>
          </p:nvSpPr>
          <p:spPr>
            <a:xfrm>
              <a:off x="3902613" y="1155160"/>
              <a:ext cx="1338774" cy="524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9" name="Rectangle 18"/>
            <p:cNvSpPr/>
            <p:nvPr>
              <p:custDataLst>
                <p:tags r:id="rId4"/>
              </p:custDataLst>
            </p:nvPr>
          </p:nvSpPr>
          <p:spPr>
            <a:xfrm>
              <a:off x="5370868" y="1155160"/>
              <a:ext cx="1781908" cy="5240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B67C2DD-FF8A-492E-9BBA-753AD364D2F0}"/>
              </a:ext>
            </a:extLst>
          </p:cNvPr>
          <p:cNvGraphicFramePr>
            <a:graphicFrameLocks noGrp="1"/>
          </p:cNvGraphicFramePr>
          <p:nvPr/>
        </p:nvGraphicFramePr>
        <p:xfrm>
          <a:off x="2081738" y="1703204"/>
          <a:ext cx="8033374" cy="1554480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80333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23221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y_pred = dtcl</a:t>
                      </a:r>
                      <a:r>
                        <a:rPr lang="en-US" sz="1600" b="1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.predict</a:t>
                      </a: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(X_test)</a:t>
                      </a:r>
                    </a:p>
                    <a:p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y_pred_probs = dtcl</a:t>
                      </a:r>
                      <a:r>
                        <a:rPr lang="en-US" sz="1600" b="1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.predict_proba</a:t>
                      </a: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(X_test) </a:t>
                      </a:r>
                    </a:p>
                    <a:p>
                      <a:endParaRPr lang="en-US" sz="1600" b="0" dirty="0">
                        <a:solidFill>
                          <a:schemeClr val="accent1"/>
                        </a:solidFill>
                        <a:latin typeface="Consolas" pitchFamily="49" charset="0"/>
                      </a:endParaRPr>
                    </a:p>
                    <a:p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cutoff = 0.3</a:t>
                      </a:r>
                    </a:p>
                    <a:p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pred_test = </a:t>
                      </a:r>
                      <a:r>
                        <a:rPr lang="en-US" sz="1600" b="1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np.where</a:t>
                      </a: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(y_pred_probs[:,1] &gt; cutoff, 1, 0)</a:t>
                      </a:r>
                    </a:p>
                    <a:p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pred_test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8372DA20-40FF-445B-A36E-69C22C56544C}"/>
              </a:ext>
            </a:extLst>
          </p:cNvPr>
          <p:cNvSpPr/>
          <p:nvPr/>
        </p:nvSpPr>
        <p:spPr>
          <a:xfrm>
            <a:off x="2076450" y="1295400"/>
            <a:ext cx="44486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Consolas" pitchFamily="49" charset="0"/>
              </a:rPr>
              <a:t># Generating Predictions for the model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618809D-CCE0-4C78-A6FD-5D5D3BB1D0EF}"/>
              </a:ext>
            </a:extLst>
          </p:cNvPr>
          <p:cNvSpPr/>
          <p:nvPr/>
        </p:nvSpPr>
        <p:spPr>
          <a:xfrm>
            <a:off x="2074025" y="3505200"/>
            <a:ext cx="10823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Consolas" pitchFamily="49" charset="0"/>
              </a:rPr>
              <a:t># Output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6C4534-9B9D-4B93-8F1D-896A0036E65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22103"/>
          <a:stretch/>
        </p:blipFill>
        <p:spPr>
          <a:xfrm>
            <a:off x="2081738" y="3904502"/>
            <a:ext cx="8033374" cy="246145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37355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981201" y="1677412"/>
            <a:ext cx="8229601" cy="3747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One of the most robust predictive modeling techniques, 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Decision Tree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uses data mining techniques for model building.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Decision Tree 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breaks down a data set into smaller subsets and presents association between target variable(dependent) and independent variables as a tree structure.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Final result is a 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tree with Decision Nodes and Leaf Nodes.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decision node has two or more branches and leaf node represents a classification or decision.</a:t>
            </a:r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981200" y="274049"/>
            <a:ext cx="8229600" cy="810805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Introduction to Decision </a:t>
            </a:r>
            <a:r>
              <a:rPr lang="en-US" dirty="0" err="1">
                <a:solidFill>
                  <a:schemeClr val="accent1"/>
                </a:solidFill>
              </a:rPr>
              <a:t>Tree:Recap</a:t>
            </a:r>
            <a:endParaRPr lang="en-US" b="1" dirty="0">
              <a:latin typeface="+mj-lt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3515226" y="1155161"/>
            <a:ext cx="5161551" cy="52403"/>
            <a:chOff x="1991225" y="1155160"/>
            <a:chExt cx="5161551" cy="52403"/>
          </a:xfrm>
        </p:grpSpPr>
        <p:sp>
          <p:nvSpPr>
            <p:cNvPr id="17" name="Rectangle 16"/>
            <p:cNvSpPr/>
            <p:nvPr>
              <p:custDataLst>
                <p:tags r:id="rId2"/>
              </p:custDataLst>
            </p:nvPr>
          </p:nvSpPr>
          <p:spPr>
            <a:xfrm>
              <a:off x="1991225" y="1155160"/>
              <a:ext cx="1781908" cy="524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Rectangle 17"/>
            <p:cNvSpPr/>
            <p:nvPr>
              <p:custDataLst>
                <p:tags r:id="rId3"/>
              </p:custDataLst>
            </p:nvPr>
          </p:nvSpPr>
          <p:spPr>
            <a:xfrm>
              <a:off x="3902613" y="1155160"/>
              <a:ext cx="1338774" cy="524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9" name="Rectangle 18"/>
            <p:cNvSpPr/>
            <p:nvPr>
              <p:custDataLst>
                <p:tags r:id="rId4"/>
              </p:custDataLst>
            </p:nvPr>
          </p:nvSpPr>
          <p:spPr>
            <a:xfrm>
              <a:off x="5370868" y="1155160"/>
              <a:ext cx="1781908" cy="5240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46004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569721" y="274049"/>
            <a:ext cx="9052561" cy="810805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3891A7"/>
                </a:solidFill>
              </a:rPr>
              <a:t>Classification Tree in Python – ROC Curve</a:t>
            </a:r>
            <a:endParaRPr lang="en-US" b="1" dirty="0">
              <a:solidFill>
                <a:schemeClr val="accent1"/>
              </a:solidFill>
              <a:latin typeface="+mj-lt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3515226" y="1155161"/>
            <a:ext cx="5161551" cy="52403"/>
            <a:chOff x="1991225" y="1155160"/>
            <a:chExt cx="5161551" cy="52403"/>
          </a:xfrm>
        </p:grpSpPr>
        <p:sp>
          <p:nvSpPr>
            <p:cNvPr id="17" name="Rectangle 16"/>
            <p:cNvSpPr/>
            <p:nvPr>
              <p:custDataLst>
                <p:tags r:id="rId2"/>
              </p:custDataLst>
            </p:nvPr>
          </p:nvSpPr>
          <p:spPr>
            <a:xfrm>
              <a:off x="1991225" y="1155160"/>
              <a:ext cx="1781908" cy="524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Rectangle 17"/>
            <p:cNvSpPr/>
            <p:nvPr>
              <p:custDataLst>
                <p:tags r:id="rId3"/>
              </p:custDataLst>
            </p:nvPr>
          </p:nvSpPr>
          <p:spPr>
            <a:xfrm>
              <a:off x="3902613" y="1155160"/>
              <a:ext cx="1338774" cy="524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9" name="Rectangle 18"/>
            <p:cNvSpPr/>
            <p:nvPr>
              <p:custDataLst>
                <p:tags r:id="rId4"/>
              </p:custDataLst>
            </p:nvPr>
          </p:nvSpPr>
          <p:spPr>
            <a:xfrm>
              <a:off x="5370868" y="1155160"/>
              <a:ext cx="1781908" cy="5240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6AD71B61-CBA1-4F2A-915F-712F827326F7}"/>
              </a:ext>
            </a:extLst>
          </p:cNvPr>
          <p:cNvGraphicFramePr>
            <a:graphicFrameLocks noGrp="1"/>
          </p:cNvGraphicFramePr>
          <p:nvPr/>
        </p:nvGraphicFramePr>
        <p:xfrm>
          <a:off x="2062688" y="1676400"/>
          <a:ext cx="7690912" cy="2529840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7690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DTfpr, DTtpr, thresholds = </a:t>
                      </a:r>
                      <a:r>
                        <a:rPr lang="en-US" sz="1600" b="1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roc_curve</a:t>
                      </a: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(y_test, y_pred_probs[:,1])</a:t>
                      </a:r>
                    </a:p>
                    <a:p>
                      <a:endParaRPr lang="en-US" sz="1600" b="0" dirty="0">
                        <a:solidFill>
                          <a:schemeClr val="accent1"/>
                        </a:solidFill>
                        <a:latin typeface="Consolas" pitchFamily="49" charset="0"/>
                      </a:endParaRPr>
                    </a:p>
                    <a:p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abline_probs = [0 for _ in </a:t>
                      </a:r>
                      <a:r>
                        <a:rPr lang="en-US" sz="1600" b="1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range(len</a:t>
                      </a: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(y_test))]</a:t>
                      </a:r>
                    </a:p>
                    <a:p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abline_auc = </a:t>
                      </a:r>
                      <a:r>
                        <a:rPr lang="en-US" sz="1600" b="1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roc_auc_score</a:t>
                      </a: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(y_test, abline_probs)</a:t>
                      </a:r>
                    </a:p>
                    <a:p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abline_fpr, abline_tpr, _ = </a:t>
                      </a:r>
                      <a:r>
                        <a:rPr lang="en-US" sz="1600" b="1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roc_curve</a:t>
                      </a: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(y_test, abline_probs)</a:t>
                      </a:r>
                    </a:p>
                    <a:p>
                      <a:endParaRPr lang="en-US" sz="1600" b="0" dirty="0">
                        <a:solidFill>
                          <a:schemeClr val="accent1"/>
                        </a:solidFill>
                        <a:latin typeface="Consolas" pitchFamily="49" charset="0"/>
                      </a:endParaRPr>
                    </a:p>
                    <a:p>
                      <a:r>
                        <a:rPr lang="en-US" sz="1600" b="1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plt.plot</a:t>
                      </a: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(abline_fpr, abline_tpr, </a:t>
                      </a:r>
                      <a:r>
                        <a:rPr lang="en-US" sz="1600" b="1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linestyle</a:t>
                      </a: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='--', </a:t>
                      </a:r>
                      <a:r>
                        <a:rPr lang="en-US" sz="1600" b="1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label</a:t>
                      </a: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='abline')</a:t>
                      </a:r>
                    </a:p>
                    <a:p>
                      <a:r>
                        <a:rPr lang="en-US" sz="1600" b="1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plt.plot</a:t>
                      </a: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(DTfpr, DTtpr, </a:t>
                      </a:r>
                      <a:r>
                        <a:rPr lang="en-US" sz="1600" b="1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marker</a:t>
                      </a: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='.', </a:t>
                      </a:r>
                      <a:r>
                        <a:rPr lang="en-US" sz="1600" b="1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label</a:t>
                      </a: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='ROC Curve')</a:t>
                      </a:r>
                    </a:p>
                    <a:p>
                      <a:r>
                        <a:rPr lang="en-US" sz="1600" b="1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plt.xlabel</a:t>
                      </a: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('False Positive Rate');</a:t>
                      </a:r>
                      <a:r>
                        <a:rPr lang="en-US" sz="1600" b="1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plt.ylabel</a:t>
                      </a: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('True Positive Rate')</a:t>
                      </a:r>
                    </a:p>
                    <a:p>
                      <a:r>
                        <a:rPr lang="en-US" sz="1600" b="1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plt.legend(); plt.show()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Rectangle 25">
            <a:extLst>
              <a:ext uri="{FF2B5EF4-FFF2-40B4-BE49-F238E27FC236}">
                <a16:creationId xmlns:a16="http://schemas.microsoft.com/office/drawing/2014/main" id="{B2997B43-64C2-4E4C-8CC6-986E90661BDF}"/>
              </a:ext>
            </a:extLst>
          </p:cNvPr>
          <p:cNvSpPr/>
          <p:nvPr/>
        </p:nvSpPr>
        <p:spPr>
          <a:xfrm>
            <a:off x="2057400" y="1295400"/>
            <a:ext cx="265329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Consolas" pitchFamily="49" charset="0"/>
              </a:rPr>
              <a:t># Area Under ROC Curve</a:t>
            </a:r>
          </a:p>
        </p:txBody>
      </p:sp>
    </p:spTree>
    <p:extLst>
      <p:ext uri="{BB962C8B-B14F-4D97-AF65-F5344CB8AC3E}">
        <p14:creationId xmlns:p14="http://schemas.microsoft.com/office/powerpoint/2010/main" val="8146947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569721" y="274049"/>
            <a:ext cx="9052561" cy="810805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3891A7"/>
                </a:solidFill>
              </a:rPr>
              <a:t>Classification Tree in Python – ROC Curve</a:t>
            </a:r>
            <a:endParaRPr lang="en-US" b="1" dirty="0">
              <a:solidFill>
                <a:schemeClr val="accent1"/>
              </a:solidFill>
              <a:latin typeface="+mj-lt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3515226" y="1155161"/>
            <a:ext cx="5161551" cy="52403"/>
            <a:chOff x="1991225" y="1155160"/>
            <a:chExt cx="5161551" cy="52403"/>
          </a:xfrm>
        </p:grpSpPr>
        <p:sp>
          <p:nvSpPr>
            <p:cNvPr id="17" name="Rectangle 16"/>
            <p:cNvSpPr/>
            <p:nvPr>
              <p:custDataLst>
                <p:tags r:id="rId2"/>
              </p:custDataLst>
            </p:nvPr>
          </p:nvSpPr>
          <p:spPr>
            <a:xfrm>
              <a:off x="1991225" y="1155160"/>
              <a:ext cx="1781908" cy="524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Rectangle 17"/>
            <p:cNvSpPr/>
            <p:nvPr>
              <p:custDataLst>
                <p:tags r:id="rId3"/>
              </p:custDataLst>
            </p:nvPr>
          </p:nvSpPr>
          <p:spPr>
            <a:xfrm>
              <a:off x="3902613" y="1155160"/>
              <a:ext cx="1338774" cy="524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9" name="Rectangle 18"/>
            <p:cNvSpPr/>
            <p:nvPr>
              <p:custDataLst>
                <p:tags r:id="rId4"/>
              </p:custDataLst>
            </p:nvPr>
          </p:nvSpPr>
          <p:spPr>
            <a:xfrm>
              <a:off x="5370868" y="1155160"/>
              <a:ext cx="1781908" cy="5240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B2997B43-64C2-4E4C-8CC6-986E90661BDF}"/>
              </a:ext>
            </a:extLst>
          </p:cNvPr>
          <p:cNvSpPr/>
          <p:nvPr/>
        </p:nvSpPr>
        <p:spPr>
          <a:xfrm>
            <a:off x="2057400" y="1295400"/>
            <a:ext cx="10823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Consolas" pitchFamily="49" charset="0"/>
              </a:rPr>
              <a:t># Output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C3AC12C-45DC-42ED-8EBC-F537C4EB975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4051" r="2224"/>
          <a:stretch/>
        </p:blipFill>
        <p:spPr>
          <a:xfrm>
            <a:off x="2060502" y="1721792"/>
            <a:ext cx="4834366" cy="330867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5FE525B-9190-4170-B934-EC923EE4B892}"/>
              </a:ext>
            </a:extLst>
          </p:cNvPr>
          <p:cNvSpPr/>
          <p:nvPr/>
        </p:nvSpPr>
        <p:spPr>
          <a:xfrm>
            <a:off x="2074025" y="5181600"/>
            <a:ext cx="23166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Consolas" pitchFamily="49" charset="0"/>
              </a:rPr>
              <a:t># Plotting The Tree</a:t>
            </a:r>
          </a:p>
        </p:txBody>
      </p:sp>
    </p:spTree>
    <p:extLst>
      <p:ext uri="{BB962C8B-B14F-4D97-AF65-F5344CB8AC3E}">
        <p14:creationId xmlns:p14="http://schemas.microsoft.com/office/powerpoint/2010/main" val="31942154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569721" y="274049"/>
            <a:ext cx="9052561" cy="810805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3891A7"/>
                </a:solidFill>
              </a:rPr>
              <a:t>Classification Tree in Python – Confusion Matrix</a:t>
            </a:r>
            <a:endParaRPr lang="en-US" b="1" dirty="0">
              <a:solidFill>
                <a:schemeClr val="accent1"/>
              </a:solidFill>
              <a:latin typeface="+mj-lt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3515226" y="1155161"/>
            <a:ext cx="5161551" cy="52403"/>
            <a:chOff x="1991225" y="1155160"/>
            <a:chExt cx="5161551" cy="52403"/>
          </a:xfrm>
        </p:grpSpPr>
        <p:sp>
          <p:nvSpPr>
            <p:cNvPr id="17" name="Rectangle 16"/>
            <p:cNvSpPr/>
            <p:nvPr>
              <p:custDataLst>
                <p:tags r:id="rId2"/>
              </p:custDataLst>
            </p:nvPr>
          </p:nvSpPr>
          <p:spPr>
            <a:xfrm>
              <a:off x="1991225" y="1155160"/>
              <a:ext cx="1781908" cy="524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Rectangle 17"/>
            <p:cNvSpPr/>
            <p:nvPr>
              <p:custDataLst>
                <p:tags r:id="rId3"/>
              </p:custDataLst>
            </p:nvPr>
          </p:nvSpPr>
          <p:spPr>
            <a:xfrm>
              <a:off x="3902613" y="1155160"/>
              <a:ext cx="1338774" cy="524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9" name="Rectangle 18"/>
            <p:cNvSpPr/>
            <p:nvPr>
              <p:custDataLst>
                <p:tags r:id="rId4"/>
              </p:custDataLst>
            </p:nvPr>
          </p:nvSpPr>
          <p:spPr>
            <a:xfrm>
              <a:off x="5370868" y="1155160"/>
              <a:ext cx="1781908" cy="5240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2B578298-4DEE-4520-9DF8-1EF6A1841E66}"/>
              </a:ext>
            </a:extLst>
          </p:cNvPr>
          <p:cNvGraphicFramePr>
            <a:graphicFrameLocks noGrp="1"/>
          </p:cNvGraphicFramePr>
          <p:nvPr/>
        </p:nvGraphicFramePr>
        <p:xfrm>
          <a:off x="2081738" y="1600200"/>
          <a:ext cx="8033374" cy="2560320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80333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126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confusion_matrix</a:t>
                      </a: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(y_test, pred_test, </a:t>
                      </a:r>
                      <a:r>
                        <a:rPr lang="en-US" sz="1600" b="1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labels</a:t>
                      </a: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=[0, 1])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nsolas" pitchFamily="49" charset="0"/>
                        </a:rPr>
                        <a:t>array([[107,  50],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nsolas" pitchFamily="49" charset="0"/>
                        </a:rPr>
                        <a:t>       [ 14,  39]], dtype=int64)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accuracy_score</a:t>
                      </a: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(y_test, pred_test)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nsolas" pitchFamily="49" charset="0"/>
                        </a:rPr>
                        <a:t>0.6952380952380952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8512626"/>
                  </a:ext>
                </a:extLst>
              </a:tr>
              <a:tr h="3651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precision_score</a:t>
                      </a: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(y_test, pred_test)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nsolas" pitchFamily="49" charset="0"/>
                        </a:rPr>
                        <a:t>0.43820224719101125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98306"/>
                  </a:ext>
                </a:extLst>
              </a:tr>
              <a:tr h="3651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recall_score</a:t>
                      </a: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(y_test, pred_test)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nsolas" pitchFamily="49" charset="0"/>
                        </a:rPr>
                        <a:t>0.7358490566037735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2256160"/>
                  </a:ext>
                </a:extLst>
              </a:tr>
            </a:tbl>
          </a:graphicData>
        </a:graphic>
      </p:graphicFrame>
      <p:sp>
        <p:nvSpPr>
          <p:cNvPr id="21" name="Rectangle 20">
            <a:extLst>
              <a:ext uri="{FF2B5EF4-FFF2-40B4-BE49-F238E27FC236}">
                <a16:creationId xmlns:a16="http://schemas.microsoft.com/office/drawing/2014/main" id="{D17E0AF5-112F-4B69-BE44-D1765B676721}"/>
              </a:ext>
            </a:extLst>
          </p:cNvPr>
          <p:cNvSpPr/>
          <p:nvPr/>
        </p:nvSpPr>
        <p:spPr>
          <a:xfrm>
            <a:off x="2074025" y="1295400"/>
            <a:ext cx="22044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Consolas" pitchFamily="49" charset="0"/>
              </a:rPr>
              <a:t># Confusion Matrix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4689594-4026-4BC1-A123-7D444E320C6A}"/>
              </a:ext>
            </a:extLst>
          </p:cNvPr>
          <p:cNvSpPr/>
          <p:nvPr/>
        </p:nvSpPr>
        <p:spPr>
          <a:xfrm>
            <a:off x="6096000" y="1981201"/>
            <a:ext cx="4014262" cy="2554545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SzPct val="60000"/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accuracy_score() = 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number of correct predictions out of total predictions</a:t>
            </a:r>
          </a:p>
          <a:p>
            <a:pPr marL="342900" indent="-342900">
              <a:buSzPct val="60000"/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precision_score()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 = true positives / (true positives + false positives)</a:t>
            </a:r>
          </a:p>
          <a:p>
            <a:pPr marL="342900" indent="-342900">
              <a:buSzPct val="60000"/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recall_score() 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also known as ‘Sensitivity’ = true positives / (true positives + false negatives)</a:t>
            </a: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6AD71B61-CBA1-4F2A-915F-712F827326F7}"/>
              </a:ext>
            </a:extLst>
          </p:cNvPr>
          <p:cNvGraphicFramePr>
            <a:graphicFrameLocks noGrp="1"/>
          </p:cNvGraphicFramePr>
          <p:nvPr/>
        </p:nvGraphicFramePr>
        <p:xfrm>
          <a:off x="2062688" y="5120640"/>
          <a:ext cx="7690912" cy="822960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7690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auc = </a:t>
                      </a:r>
                      <a:r>
                        <a:rPr lang="en-US" sz="1600" b="1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roc_auc_score</a:t>
                      </a: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(y_test, y_pred_probs[:,1])</a:t>
                      </a:r>
                    </a:p>
                    <a:p>
                      <a:r>
                        <a:rPr lang="en-US" sz="1600" b="1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print</a:t>
                      </a: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('AUC: %.3f' % auc)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nsolas" pitchFamily="49" charset="0"/>
                        </a:rPr>
                        <a:t>AUC: 0.720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Rectangle 25">
            <a:extLst>
              <a:ext uri="{FF2B5EF4-FFF2-40B4-BE49-F238E27FC236}">
                <a16:creationId xmlns:a16="http://schemas.microsoft.com/office/drawing/2014/main" id="{B2997B43-64C2-4E4C-8CC6-986E90661BDF}"/>
              </a:ext>
            </a:extLst>
          </p:cNvPr>
          <p:cNvSpPr/>
          <p:nvPr/>
        </p:nvSpPr>
        <p:spPr>
          <a:xfrm>
            <a:off x="2057400" y="4815840"/>
            <a:ext cx="265329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Consolas" pitchFamily="49" charset="0"/>
              </a:rPr>
              <a:t># Area Under ROC Curve</a:t>
            </a:r>
          </a:p>
        </p:txBody>
      </p:sp>
    </p:spTree>
    <p:extLst>
      <p:ext uri="{BB962C8B-B14F-4D97-AF65-F5344CB8AC3E}">
        <p14:creationId xmlns:p14="http://schemas.microsoft.com/office/powerpoint/2010/main" val="3889861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2209800" y="2130426"/>
            <a:ext cx="7772400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4400" dirty="0">
                <a:solidFill>
                  <a:schemeClr val="accent6">
                    <a:lumMod val="60000"/>
                    <a:lumOff val="40000"/>
                  </a:schemeClr>
                </a:solidFill>
                <a:latin typeface="Eras Demi ITC" pitchFamily="34" charset="0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ts val="5800"/>
              </a:lnSpc>
            </a:pPr>
            <a:r>
              <a:rPr lang="en-IN" dirty="0">
                <a:solidFill>
                  <a:schemeClr val="accent1"/>
                </a:solidFill>
              </a:rPr>
              <a:t>THANK YOU!!</a:t>
            </a:r>
          </a:p>
        </p:txBody>
      </p:sp>
    </p:spTree>
    <p:extLst>
      <p:ext uri="{BB962C8B-B14F-4D97-AF65-F5344CB8AC3E}">
        <p14:creationId xmlns:p14="http://schemas.microsoft.com/office/powerpoint/2010/main" val="3305633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981200" y="274049"/>
            <a:ext cx="8229600" cy="810805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Decision Tree – Basic Components</a:t>
            </a:r>
            <a:endParaRPr lang="en-US" b="1" dirty="0">
              <a:latin typeface="+mj-lt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3515226" y="1155161"/>
            <a:ext cx="5161551" cy="52403"/>
            <a:chOff x="1991225" y="1155160"/>
            <a:chExt cx="5161551" cy="52403"/>
          </a:xfrm>
        </p:grpSpPr>
        <p:sp>
          <p:nvSpPr>
            <p:cNvPr id="23" name="Rectangle 22"/>
            <p:cNvSpPr/>
            <p:nvPr>
              <p:custDataLst>
                <p:tags r:id="rId2"/>
              </p:custDataLst>
            </p:nvPr>
          </p:nvSpPr>
          <p:spPr>
            <a:xfrm>
              <a:off x="1991225" y="1155160"/>
              <a:ext cx="1781908" cy="524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4" name="Rectangle 23"/>
            <p:cNvSpPr/>
            <p:nvPr>
              <p:custDataLst>
                <p:tags r:id="rId3"/>
              </p:custDataLst>
            </p:nvPr>
          </p:nvSpPr>
          <p:spPr>
            <a:xfrm>
              <a:off x="3902613" y="1155160"/>
              <a:ext cx="1338774" cy="524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5" name="Rectangle 24"/>
            <p:cNvSpPr/>
            <p:nvPr>
              <p:custDataLst>
                <p:tags r:id="rId4"/>
              </p:custDataLst>
            </p:nvPr>
          </p:nvSpPr>
          <p:spPr>
            <a:xfrm>
              <a:off x="5370868" y="1155160"/>
              <a:ext cx="1781908" cy="5240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26" name="Group 5"/>
          <p:cNvGraphicFramePr>
            <a:graphicFrameLocks/>
          </p:cNvGraphicFramePr>
          <p:nvPr>
            <p:extLst/>
          </p:nvPr>
        </p:nvGraphicFramePr>
        <p:xfrm>
          <a:off x="2209802" y="1905000"/>
          <a:ext cx="8001001" cy="3429000"/>
        </p:xfrm>
        <a:graphic>
          <a:graphicData uri="http://schemas.openxmlformats.org/drawingml/2006/table">
            <a:tbl>
              <a:tblPr/>
              <a:tblGrid>
                <a:gridCol w="1600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4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Component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宋体" pitchFamily="2" charset="-122"/>
                          <a:cs typeface="+mn-cs"/>
                        </a:rPr>
                        <a:t>Description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Alternate terms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Root node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宋体" pitchFamily="2" charset="-122"/>
                          <a:cs typeface="+mn-cs"/>
                        </a:rPr>
                        <a:t>Has no incoming edges and zero or more outgoing edges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Parent node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Internal nodes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Each has exactly one incoming edge and two or more outgoing edges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Decision nodes / Child nodes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Leaf node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Each has exactly one incoming edges and no outgoing edges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Terminal nodes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Branches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Categories of attributes 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Edges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8801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11200"/>
                    </a14:imgEffect>
                    <a14:imgEffect>
                      <a14:saturation sat="30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8696" y="1719440"/>
            <a:ext cx="5047911" cy="3722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Group 5"/>
          <p:cNvGrpSpPr/>
          <p:nvPr/>
        </p:nvGrpSpPr>
        <p:grpSpPr>
          <a:xfrm flipH="1">
            <a:off x="2762251" y="1638301"/>
            <a:ext cx="2871423" cy="523221"/>
            <a:chOff x="5586777" y="4741962"/>
            <a:chExt cx="2871423" cy="523220"/>
          </a:xfrm>
          <a:solidFill>
            <a:schemeClr val="bg1"/>
          </a:solidFill>
        </p:grpSpPr>
        <p:sp>
          <p:nvSpPr>
            <p:cNvPr id="7" name="Rectangle 6"/>
            <p:cNvSpPr/>
            <p:nvPr/>
          </p:nvSpPr>
          <p:spPr>
            <a:xfrm>
              <a:off x="5942242" y="4741962"/>
              <a:ext cx="2515958" cy="523220"/>
            </a:xfrm>
            <a:prstGeom prst="rect">
              <a:avLst/>
            </a:prstGeom>
            <a:grpFill/>
            <a:ln w="3175"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The first variable used for separating the observations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5586777" y="5035094"/>
              <a:ext cx="337773" cy="0"/>
            </a:xfrm>
            <a:prstGeom prst="straightConnector1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 flipH="1">
            <a:off x="2076450" y="3663964"/>
            <a:ext cx="2061334" cy="738664"/>
            <a:chOff x="5586777" y="4635407"/>
            <a:chExt cx="2061334" cy="812531"/>
          </a:xfrm>
          <a:solidFill>
            <a:schemeClr val="bg1"/>
          </a:solidFill>
        </p:grpSpPr>
        <p:sp>
          <p:nvSpPr>
            <p:cNvPr id="10" name="Rectangle 9"/>
            <p:cNvSpPr/>
            <p:nvPr/>
          </p:nvSpPr>
          <p:spPr>
            <a:xfrm>
              <a:off x="5929677" y="4635407"/>
              <a:ext cx="1718434" cy="812531"/>
            </a:xfrm>
            <a:prstGeom prst="rect">
              <a:avLst/>
            </a:prstGeom>
            <a:grpFill/>
            <a:ln w="3175"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Next attribute for separating the observations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5586777" y="5035094"/>
              <a:ext cx="337773" cy="0"/>
            </a:xfrm>
            <a:prstGeom prst="straightConnector1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8049491" y="2476504"/>
            <a:ext cx="1495508" cy="523220"/>
            <a:chOff x="5586777" y="4484132"/>
            <a:chExt cx="1495508" cy="575541"/>
          </a:xfrm>
          <a:solidFill>
            <a:schemeClr val="bg1"/>
          </a:solidFill>
        </p:grpSpPr>
        <p:sp>
          <p:nvSpPr>
            <p:cNvPr id="19" name="Rectangle 18"/>
            <p:cNvSpPr/>
            <p:nvPr/>
          </p:nvSpPr>
          <p:spPr>
            <a:xfrm>
              <a:off x="5791200" y="4484132"/>
              <a:ext cx="1291085" cy="575541"/>
            </a:xfrm>
            <a:prstGeom prst="rect">
              <a:avLst/>
            </a:prstGeom>
            <a:grpFill/>
            <a:ln w="3175"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Categories of Attribute</a:t>
              </a: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>
              <a:off x="5586777" y="5035094"/>
              <a:ext cx="337773" cy="0"/>
            </a:xfrm>
            <a:prstGeom prst="straightConnector1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981200" y="274049"/>
            <a:ext cx="8229600" cy="810805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Decision Tree – Basic Components</a:t>
            </a:r>
            <a:endParaRPr lang="en-US" b="1" dirty="0">
              <a:latin typeface="+mj-lt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3515226" y="1155161"/>
            <a:ext cx="5161551" cy="52403"/>
            <a:chOff x="1991225" y="1155160"/>
            <a:chExt cx="5161551" cy="52403"/>
          </a:xfrm>
        </p:grpSpPr>
        <p:sp>
          <p:nvSpPr>
            <p:cNvPr id="23" name="Rectangle 22"/>
            <p:cNvSpPr/>
            <p:nvPr>
              <p:custDataLst>
                <p:tags r:id="rId2"/>
              </p:custDataLst>
            </p:nvPr>
          </p:nvSpPr>
          <p:spPr>
            <a:xfrm>
              <a:off x="1991225" y="1155160"/>
              <a:ext cx="1781908" cy="524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4" name="Rectangle 23"/>
            <p:cNvSpPr/>
            <p:nvPr>
              <p:custDataLst>
                <p:tags r:id="rId3"/>
              </p:custDataLst>
            </p:nvPr>
          </p:nvSpPr>
          <p:spPr>
            <a:xfrm>
              <a:off x="3902613" y="1155160"/>
              <a:ext cx="1338774" cy="524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5" name="Rectangle 24"/>
            <p:cNvSpPr/>
            <p:nvPr>
              <p:custDataLst>
                <p:tags r:id="rId4"/>
              </p:custDataLst>
            </p:nvPr>
          </p:nvSpPr>
          <p:spPr>
            <a:xfrm>
              <a:off x="5370868" y="1155160"/>
              <a:ext cx="1781908" cy="5240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7589854" y="3686069"/>
            <a:ext cx="2563796" cy="1533635"/>
            <a:chOff x="6065854" y="3882520"/>
            <a:chExt cx="2563796" cy="1533635"/>
          </a:xfrm>
        </p:grpSpPr>
        <p:grpSp>
          <p:nvGrpSpPr>
            <p:cNvPr id="12" name="Group 11"/>
            <p:cNvGrpSpPr/>
            <p:nvPr/>
          </p:nvGrpSpPr>
          <p:grpSpPr>
            <a:xfrm>
              <a:off x="6065854" y="3882520"/>
              <a:ext cx="2563796" cy="1533635"/>
              <a:chOff x="5589604" y="5178623"/>
              <a:chExt cx="2563796" cy="1686997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6387556" y="5178623"/>
                <a:ext cx="1765844" cy="338554"/>
                <a:chOff x="5586777" y="4862155"/>
                <a:chExt cx="1765844" cy="338554"/>
              </a:xfrm>
              <a:solidFill>
                <a:schemeClr val="bg1"/>
              </a:solidFill>
            </p:grpSpPr>
            <p:sp>
              <p:nvSpPr>
                <p:cNvPr id="16" name="Rectangle 15"/>
                <p:cNvSpPr/>
                <p:nvPr/>
              </p:nvSpPr>
              <p:spPr>
                <a:xfrm>
                  <a:off x="5932427" y="4862155"/>
                  <a:ext cx="1420194" cy="338554"/>
                </a:xfrm>
                <a:prstGeom prst="rect">
                  <a:avLst/>
                </a:prstGeom>
                <a:grpFill/>
                <a:ln w="3175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Class Labels</a:t>
                  </a:r>
                </a:p>
              </p:txBody>
            </p:sp>
            <p:cxnSp>
              <p:nvCxnSpPr>
                <p:cNvPr id="17" name="Straight Arrow Connector 16"/>
                <p:cNvCxnSpPr/>
                <p:nvPr/>
              </p:nvCxnSpPr>
              <p:spPr>
                <a:xfrm flipH="1">
                  <a:off x="5586777" y="5035094"/>
                  <a:ext cx="337773" cy="0"/>
                </a:xfrm>
                <a:prstGeom prst="straightConnector1">
                  <a:avLst/>
                </a:prstGeom>
                <a:grpFill/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" name="Straight Arrow Connector 13"/>
              <p:cNvCxnSpPr/>
              <p:nvPr/>
            </p:nvCxnSpPr>
            <p:spPr>
              <a:xfrm flipH="1">
                <a:off x="5589604" y="6865620"/>
                <a:ext cx="1877996" cy="0"/>
              </a:xfrm>
              <a:prstGeom prst="straightConnector1">
                <a:avLst/>
              </a:prstGeom>
              <a:solidFill>
                <a:schemeClr val="bg1"/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Arrow Connector 25"/>
            <p:cNvCxnSpPr>
              <a:stCxn id="16" idx="2"/>
            </p:cNvCxnSpPr>
            <p:nvPr/>
          </p:nvCxnSpPr>
          <p:spPr>
            <a:xfrm>
              <a:off x="7919553" y="4190297"/>
              <a:ext cx="0" cy="1225858"/>
            </a:xfrm>
            <a:prstGeom prst="straightConnector1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2438401" y="6081052"/>
            <a:ext cx="7020129" cy="624548"/>
            <a:chOff x="1733143" y="5486400"/>
            <a:chExt cx="6725057" cy="914400"/>
          </a:xfrm>
        </p:grpSpPr>
        <p:sp>
          <p:nvSpPr>
            <p:cNvPr id="31" name="Rectangle 30"/>
            <p:cNvSpPr/>
            <p:nvPr/>
          </p:nvSpPr>
          <p:spPr>
            <a:xfrm>
              <a:off x="2286000" y="5486400"/>
              <a:ext cx="6172200" cy="9144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>
                  <a:solidFill>
                    <a:schemeClr val="accent6"/>
                  </a:solidFill>
                </a:rPr>
                <a:t>Class labels show observations belong to which class. The leaf node also shows Number of observations and Error rate (Actual classification vs classification given by the tree)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733143" y="5486400"/>
              <a:ext cx="552857" cy="9144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*</a:t>
              </a:r>
              <a:endParaRPr lang="en-US" sz="1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154358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981200" y="274049"/>
            <a:ext cx="8229600" cy="810805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Entropy</a:t>
            </a:r>
            <a:endParaRPr lang="en-US" b="1" dirty="0">
              <a:latin typeface="+mj-lt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3515226" y="1155161"/>
            <a:ext cx="5161551" cy="52403"/>
            <a:chOff x="1991225" y="1155160"/>
            <a:chExt cx="5161551" cy="52403"/>
          </a:xfrm>
        </p:grpSpPr>
        <p:sp>
          <p:nvSpPr>
            <p:cNvPr id="17" name="Rectangle 16"/>
            <p:cNvSpPr/>
            <p:nvPr>
              <p:custDataLst>
                <p:tags r:id="rId2"/>
              </p:custDataLst>
            </p:nvPr>
          </p:nvSpPr>
          <p:spPr>
            <a:xfrm>
              <a:off x="1991225" y="1155160"/>
              <a:ext cx="1781908" cy="524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Rectangle 17"/>
            <p:cNvSpPr/>
            <p:nvPr>
              <p:custDataLst>
                <p:tags r:id="rId3"/>
              </p:custDataLst>
            </p:nvPr>
          </p:nvSpPr>
          <p:spPr>
            <a:xfrm>
              <a:off x="3902613" y="1155160"/>
              <a:ext cx="1338774" cy="524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9" name="Rectangle 18"/>
            <p:cNvSpPr/>
            <p:nvPr>
              <p:custDataLst>
                <p:tags r:id="rId4"/>
              </p:custDataLst>
            </p:nvPr>
          </p:nvSpPr>
          <p:spPr>
            <a:xfrm>
              <a:off x="5370868" y="1155160"/>
              <a:ext cx="1781908" cy="5240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9" name="Rectangle 8"/>
          <p:cNvSpPr/>
          <p:nvPr/>
        </p:nvSpPr>
        <p:spPr>
          <a:xfrm>
            <a:off x="1981200" y="1524001"/>
            <a:ext cx="82296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Entropy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measures the homogeneity of a sample. It is used as a parameter for checking the amount of uncertainty associated with a set of probabilities.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Entropy lies between 0 and 1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marL="285750" lvl="1" algn="just"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 the sample is completely homogeneous the entropy is 0 and if the sample is equally divided it has entropy of 1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Entropy can be of two types, 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 each category and at the variable level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Entropy of a category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is calculated as:</a:t>
            </a:r>
          </a:p>
          <a:p>
            <a:pPr marL="347663" algn="ctr">
              <a:lnSpc>
                <a:spcPct val="150000"/>
              </a:lnSpc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7663">
              <a:lnSpc>
                <a:spcPct val="150000"/>
              </a:lnSpc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7663">
              <a:lnSpc>
                <a:spcPct val="150000"/>
              </a:lnSpc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7663"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where,</a:t>
            </a:r>
          </a:p>
          <a:p>
            <a:pPr marL="347663"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P1 is the proportion of class 1 </a:t>
            </a:r>
          </a:p>
          <a:p>
            <a:pPr marL="347663"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P2 is the proportion of class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ounded Rectangle 1"/>
              <p:cNvSpPr/>
              <p:nvPr/>
            </p:nvSpPr>
            <p:spPr>
              <a:xfrm>
                <a:off x="4099109" y="4474678"/>
                <a:ext cx="4397351" cy="510778"/>
              </a:xfrm>
              <a:prstGeom prst="roundRect">
                <a:avLst/>
              </a:prstGeom>
              <a:ln w="3175">
                <a:solidFill>
                  <a:schemeClr val="accent1"/>
                </a:solidFill>
              </a:ln>
            </p:spPr>
            <p:txBody>
              <a:bodyPr wrap="none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/>
                        </a:rPr>
                        <m:t>– </m:t>
                      </m:r>
                      <m:r>
                        <m:rPr>
                          <m:sty m:val="p"/>
                        </m:rP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/>
                        </a:rPr>
                        <m:t>P</m:t>
                      </m:r>
                      <m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/>
                        </a:rPr>
                        <m:t>1∗</m:t>
                      </m:r>
                      <m:r>
                        <m:rPr>
                          <m:sty m:val="p"/>
                        </m:rP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/>
                        </a:rPr>
                        <m:t>log</m:t>
                      </m:r>
                      <m:r>
                        <a:rPr lang="en-US" baseline="-25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/>
                        </a:rPr>
                        <m:t>2</m:t>
                      </m:r>
                      <m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/>
                        </a:rPr>
                        <m:t>P</m:t>
                      </m:r>
                      <m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/>
                        </a:rPr>
                        <m:t>1) – </m:t>
                      </m:r>
                      <m:r>
                        <m:rPr>
                          <m:sty m:val="p"/>
                        </m:rP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/>
                        </a:rPr>
                        <m:t>P</m:t>
                      </m:r>
                      <m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/>
                        </a:rPr>
                        <m:t>2∗</m:t>
                      </m:r>
                      <m:r>
                        <m:rPr>
                          <m:sty m:val="p"/>
                        </m:rP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/>
                        </a:rPr>
                        <m:t>log</m:t>
                      </m:r>
                      <m:r>
                        <a:rPr lang="en-US" baseline="-25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/>
                        </a:rPr>
                        <m:t>2</m:t>
                      </m:r>
                      <m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/>
                        </a:rPr>
                        <m:t>P</m:t>
                      </m:r>
                      <m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/>
                        </a:rPr>
                        <m:t>2)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Rounded 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109" y="4474678"/>
                <a:ext cx="4397351" cy="510778"/>
              </a:xfrm>
              <a:prstGeom prst="roundRect">
                <a:avLst/>
              </a:prstGeom>
              <a:blipFill>
                <a:blip r:embed="rId7"/>
                <a:stretch>
                  <a:fillRect b="-9302"/>
                </a:stretch>
              </a:blipFill>
              <a:ln w="31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4727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981200" y="274049"/>
            <a:ext cx="8229600" cy="810805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Entropy of a Category </a:t>
            </a:r>
            <a:endParaRPr lang="en-US" b="1" dirty="0">
              <a:latin typeface="+mj-lt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3515226" y="1155161"/>
            <a:ext cx="5161551" cy="52403"/>
            <a:chOff x="1991225" y="1155160"/>
            <a:chExt cx="5161551" cy="52403"/>
          </a:xfrm>
        </p:grpSpPr>
        <p:sp>
          <p:nvSpPr>
            <p:cNvPr id="17" name="Rectangle 16"/>
            <p:cNvSpPr/>
            <p:nvPr>
              <p:custDataLst>
                <p:tags r:id="rId2"/>
              </p:custDataLst>
            </p:nvPr>
          </p:nvSpPr>
          <p:spPr>
            <a:xfrm>
              <a:off x="1991225" y="1155160"/>
              <a:ext cx="1781908" cy="524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Rectangle 17"/>
            <p:cNvSpPr/>
            <p:nvPr>
              <p:custDataLst>
                <p:tags r:id="rId3"/>
              </p:custDataLst>
            </p:nvPr>
          </p:nvSpPr>
          <p:spPr>
            <a:xfrm>
              <a:off x="3902613" y="1155160"/>
              <a:ext cx="1338774" cy="524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9" name="Rectangle 18"/>
            <p:cNvSpPr/>
            <p:nvPr>
              <p:custDataLst>
                <p:tags r:id="rId4"/>
              </p:custDataLst>
            </p:nvPr>
          </p:nvSpPr>
          <p:spPr>
            <a:xfrm>
              <a:off x="5370868" y="1155160"/>
              <a:ext cx="1781908" cy="5240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1981200" y="1524001"/>
                <a:ext cx="8229600" cy="46129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Let us consider survey data from three cities depicting shopper’s preferred brand </a:t>
                </a:r>
              </a:p>
              <a:p>
                <a:pPr algn="just">
                  <a:lnSpc>
                    <a:spcPct val="150000"/>
                  </a:lnSpc>
                </a:pPr>
                <a:endPara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algn="just">
                  <a:lnSpc>
                    <a:spcPct val="150000"/>
                  </a:lnSpc>
                </a:pPr>
                <a:endPara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algn="just">
                  <a:lnSpc>
                    <a:spcPct val="150000"/>
                  </a:lnSpc>
                </a:pPr>
                <a:endPara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algn="just">
                  <a:lnSpc>
                    <a:spcPct val="150000"/>
                  </a:lnSpc>
                </a:pPr>
                <a:endPara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algn="just">
                  <a:lnSpc>
                    <a:spcPct val="150000"/>
                  </a:lnSpc>
                </a:pPr>
                <a:endPara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algn="just">
                  <a:lnSpc>
                    <a:spcPct val="150000"/>
                  </a:lnSpc>
                </a:pPr>
                <a:endPara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Entropy for each city is calculated as:</a:t>
                </a:r>
              </a:p>
              <a:p>
                <a:pPr algn="ctr">
                  <a:lnSpc>
                    <a:spcPct val="150000"/>
                  </a:lnSpc>
                </a:pPr>
                <a:endPara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Delhi: </a:t>
                </a:r>
                <a14:m>
                  <m:oMath xmlns:m="http://schemas.openxmlformats.org/officeDocument/2006/math">
                    <m:r>
                      <a:rPr lang="en-US" sz="16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– 0.225∗ </m:t>
                    </m:r>
                    <m:r>
                      <m:rPr>
                        <m:sty m:val="p"/>
                      </m:rPr>
                      <a:rPr lang="en-US" sz="16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1600" i="1" baseline="-25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6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(0.225)– 0.775∗ </m:t>
                    </m:r>
                    <m:r>
                      <m:rPr>
                        <m:sty m:val="p"/>
                      </m:rPr>
                      <a:rPr lang="en-US" sz="16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1600" i="1" baseline="-25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2 </m:t>
                    </m:r>
                    <m:r>
                      <a:rPr lang="en-US" sz="16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(0.775) = </m:t>
                    </m:r>
                    <m:r>
                      <a:rPr lang="en-US" sz="1600" b="1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1600" b="1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600" b="1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𝟕𝟔𝟗𝟏𝟗</m:t>
                    </m:r>
                  </m:oMath>
                </a14:m>
                <a:endParaRPr lang="en-US" sz="1600" b="1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algn="ctr">
                  <a:lnSpc>
                    <a:spcPct val="150000"/>
                  </a:lnSpc>
                  <a:buNone/>
                </a:pPr>
                <a:r>
                  <a:rPr 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Chennai: </a:t>
                </a:r>
                <a14:m>
                  <m:oMath xmlns:m="http://schemas.openxmlformats.org/officeDocument/2006/math">
                    <m:r>
                      <a:rPr lang="en-US" sz="16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– 0.1∗ </m:t>
                    </m:r>
                    <m:r>
                      <m:rPr>
                        <m:sty m:val="p"/>
                      </m:rPr>
                      <a:rPr lang="en-US" sz="16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1600" i="1" baseline="-25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6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(0.1) – 0.9∗ </m:t>
                    </m:r>
                    <m:r>
                      <m:rPr>
                        <m:sty m:val="p"/>
                      </m:rPr>
                      <a:rPr lang="en-US" sz="16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1600" i="1" baseline="-25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2 </m:t>
                    </m:r>
                    <m:r>
                      <a:rPr lang="en-US" sz="16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(0.9) = </m:t>
                    </m:r>
                    <m:r>
                      <a:rPr lang="en-US" sz="1600" b="1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1600" b="1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600" b="1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𝟒𝟔𝟗𝟎𝟎</m:t>
                    </m:r>
                  </m:oMath>
                </a14:m>
                <a:endParaRPr lang="en-US" sz="1600" b="1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algn="ctr">
                  <a:lnSpc>
                    <a:spcPct val="150000"/>
                  </a:lnSpc>
                  <a:buFontTx/>
                  <a:buNone/>
                </a:pPr>
                <a:r>
                  <a:rPr 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Mumbai: </a:t>
                </a:r>
                <a14:m>
                  <m:oMath xmlns:m="http://schemas.openxmlformats.org/officeDocument/2006/math">
                    <m:r>
                      <a:rPr lang="en-US" sz="16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– 0.5∗ </m:t>
                    </m:r>
                    <m:r>
                      <m:rPr>
                        <m:sty m:val="p"/>
                      </m:rPr>
                      <a:rPr lang="en-US" sz="16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1600" i="1" baseline="-25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6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(0.5) – 0.5∗ </m:t>
                    </m:r>
                    <m:r>
                      <m:rPr>
                        <m:sty m:val="p"/>
                      </m:rPr>
                      <a:rPr lang="en-US" sz="16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1600" i="1" baseline="-25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2 </m:t>
                    </m:r>
                    <m:r>
                      <a:rPr lang="en-US" sz="16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(0.5) = </m:t>
                    </m:r>
                    <m:r>
                      <a:rPr lang="en-US" sz="1600" b="1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sz="1600" b="1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1524001"/>
                <a:ext cx="8229600" cy="4612929"/>
              </a:xfrm>
              <a:prstGeom prst="rect">
                <a:avLst/>
              </a:prstGeom>
              <a:blipFill>
                <a:blip r:embed="rId7"/>
                <a:stretch>
                  <a:fillRect l="-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Content Placeholder 5"/>
          <p:cNvGraphicFramePr>
            <a:graphicFrameLocks noGrp="1"/>
          </p:cNvGraphicFramePr>
          <p:nvPr>
            <p:ph idx="1"/>
          </p:nvPr>
        </p:nvGraphicFramePr>
        <p:xfrm>
          <a:off x="2286000" y="2043675"/>
          <a:ext cx="7620000" cy="20048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95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60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60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79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635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City</a:t>
                      </a:r>
                      <a:endParaRPr 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ea typeface="Ebrima" pitchFamily="2" charset="0"/>
                        <a:cs typeface="Ebrima" pitchFamily="2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Brand A Voters</a:t>
                      </a:r>
                      <a:endParaRPr 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ea typeface="Ebrima" pitchFamily="2" charset="0"/>
                        <a:cs typeface="Ebrima" pitchFamily="2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Brand B Voters</a:t>
                      </a:r>
                      <a:endParaRPr 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ea typeface="Ebrima" pitchFamily="2" charset="0"/>
                        <a:cs typeface="Ebrima" pitchFamily="2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Number of Voters</a:t>
                      </a:r>
                      <a:endParaRPr lang="en-US" sz="1600" b="1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+mj-lt"/>
                        <a:ea typeface="Ebrima" pitchFamily="2" charset="0"/>
                        <a:cs typeface="Ebrima" pitchFamily="2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1"/>
                          </a:solidFill>
                        </a:rPr>
                        <a:t>% of votes</a:t>
                      </a:r>
                      <a:r>
                        <a:rPr lang="en-US" sz="1600" b="1" baseline="0" dirty="0">
                          <a:solidFill>
                            <a:schemeClr val="accent1"/>
                          </a:solidFill>
                        </a:rPr>
                        <a:t> for Brand A</a:t>
                      </a:r>
                      <a:endParaRPr lang="en-US" sz="1600" b="1" dirty="0">
                        <a:solidFill>
                          <a:schemeClr val="accent1"/>
                        </a:solidFill>
                        <a:latin typeface="+mj-lt"/>
                        <a:ea typeface="Ebrima" pitchFamily="2" charset="0"/>
                        <a:cs typeface="Ebrima" pitchFamily="2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1"/>
                          </a:solidFill>
                        </a:rPr>
                        <a:t>% of votes</a:t>
                      </a:r>
                      <a:r>
                        <a:rPr lang="en-US" sz="1600" b="1" baseline="0" dirty="0">
                          <a:solidFill>
                            <a:schemeClr val="accent1"/>
                          </a:solidFill>
                        </a:rPr>
                        <a:t> for Brand B</a:t>
                      </a:r>
                      <a:endParaRPr lang="en-US" sz="1600" b="1" dirty="0">
                        <a:solidFill>
                          <a:schemeClr val="accent1"/>
                        </a:solidFill>
                        <a:latin typeface="+mj-lt"/>
                        <a:ea typeface="Ebrima" pitchFamily="2" charset="0"/>
                        <a:cs typeface="Ebrima" pitchFamily="2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504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Delhi</a:t>
                      </a:r>
                      <a:endParaRPr lang="en-US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ea typeface="Ebrima" pitchFamily="2" charset="0"/>
                        <a:cs typeface="Ebrima" pitchFamily="2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90</a:t>
                      </a:r>
                      <a:endParaRPr lang="en-US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ea typeface="Ebrima" pitchFamily="2" charset="0"/>
                        <a:cs typeface="Ebrima" pitchFamily="2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310</a:t>
                      </a:r>
                      <a:endParaRPr lang="en-US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ea typeface="Ebrima" pitchFamily="2" charset="0"/>
                        <a:cs typeface="Ebrima" pitchFamily="2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400</a:t>
                      </a:r>
                      <a:endParaRPr lang="en-US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ea typeface="Ebrima" pitchFamily="2" charset="0"/>
                        <a:cs typeface="Ebrima" pitchFamily="2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22.5%</a:t>
                      </a:r>
                      <a:endParaRPr lang="en-US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ea typeface="Ebrima" pitchFamily="2" charset="0"/>
                        <a:cs typeface="Ebrima" pitchFamily="2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77.5%</a:t>
                      </a:r>
                      <a:endParaRPr lang="en-US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ea typeface="Ebrima" pitchFamily="2" charset="0"/>
                        <a:cs typeface="Ebrima" pitchFamily="2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504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Chennai</a:t>
                      </a:r>
                      <a:endParaRPr lang="en-US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ea typeface="Ebrima" pitchFamily="2" charset="0"/>
                        <a:cs typeface="Ebrima" pitchFamily="2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</a:t>
                      </a:r>
                      <a:endParaRPr lang="en-US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ea typeface="Ebrima" pitchFamily="2" charset="0"/>
                        <a:cs typeface="Ebrima" pitchFamily="2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90</a:t>
                      </a:r>
                      <a:endParaRPr lang="en-US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ea typeface="Ebrima" pitchFamily="2" charset="0"/>
                        <a:cs typeface="Ebrima" pitchFamily="2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100</a:t>
                      </a:r>
                      <a:endParaRPr lang="en-US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ea typeface="Ebrima" pitchFamily="2" charset="0"/>
                        <a:cs typeface="Ebrima" pitchFamily="2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10%</a:t>
                      </a:r>
                      <a:endParaRPr lang="en-US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ea typeface="Ebrima" pitchFamily="2" charset="0"/>
                        <a:cs typeface="Ebrima" pitchFamily="2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90%</a:t>
                      </a:r>
                      <a:endParaRPr lang="en-US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ea typeface="Ebrima" pitchFamily="2" charset="0"/>
                        <a:cs typeface="Ebrima" pitchFamily="2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9504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Mumbai</a:t>
                      </a:r>
                      <a:endParaRPr lang="en-US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ea typeface="Ebrima" pitchFamily="2" charset="0"/>
                        <a:cs typeface="Ebrima" pitchFamily="2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100</a:t>
                      </a:r>
                      <a:endParaRPr lang="en-US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ea typeface="Ebrima" pitchFamily="2" charset="0"/>
                        <a:cs typeface="Ebrima" pitchFamily="2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100</a:t>
                      </a:r>
                      <a:endParaRPr lang="en-US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ea typeface="Ebrima" pitchFamily="2" charset="0"/>
                        <a:cs typeface="Ebrima" pitchFamily="2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200</a:t>
                      </a:r>
                      <a:endParaRPr lang="en-US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ea typeface="Ebrima" pitchFamily="2" charset="0"/>
                        <a:cs typeface="Ebrima" pitchFamily="2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50%</a:t>
                      </a:r>
                      <a:endParaRPr lang="en-US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ea typeface="Ebrima" pitchFamily="2" charset="0"/>
                        <a:cs typeface="Ebrima" pitchFamily="2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50%</a:t>
                      </a:r>
                      <a:endParaRPr lang="en-US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ea typeface="Ebrima" pitchFamily="2" charset="0"/>
                        <a:cs typeface="Ebrima" pitchFamily="2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2743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981200" y="274049"/>
            <a:ext cx="8229600" cy="810805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Entropy at the Variable Level </a:t>
            </a:r>
            <a:endParaRPr lang="en-US" b="1" dirty="0">
              <a:latin typeface="+mj-lt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3515226" y="1155161"/>
            <a:ext cx="5161551" cy="52403"/>
            <a:chOff x="1991225" y="1155160"/>
            <a:chExt cx="5161551" cy="52403"/>
          </a:xfrm>
        </p:grpSpPr>
        <p:sp>
          <p:nvSpPr>
            <p:cNvPr id="17" name="Rectangle 16"/>
            <p:cNvSpPr/>
            <p:nvPr>
              <p:custDataLst>
                <p:tags r:id="rId2"/>
              </p:custDataLst>
            </p:nvPr>
          </p:nvSpPr>
          <p:spPr>
            <a:xfrm>
              <a:off x="1991225" y="1155160"/>
              <a:ext cx="1781908" cy="524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Rectangle 17"/>
            <p:cNvSpPr/>
            <p:nvPr>
              <p:custDataLst>
                <p:tags r:id="rId3"/>
              </p:custDataLst>
            </p:nvPr>
          </p:nvSpPr>
          <p:spPr>
            <a:xfrm>
              <a:off x="3902613" y="1155160"/>
              <a:ext cx="1338774" cy="524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9" name="Rectangle 18"/>
            <p:cNvSpPr/>
            <p:nvPr>
              <p:custDataLst>
                <p:tags r:id="rId4"/>
              </p:custDataLst>
            </p:nvPr>
          </p:nvSpPr>
          <p:spPr>
            <a:xfrm>
              <a:off x="5370868" y="1155160"/>
              <a:ext cx="1781908" cy="5240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1981200" y="1524001"/>
                <a:ext cx="8229600" cy="45243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Entropy at the variable level can be derived by </a:t>
                </a:r>
                <a:r>
                  <a:rPr lang="en-US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adding weighted averages of all category level entropy values</a:t>
                </a:r>
              </a:p>
              <a:p>
                <a:pPr marL="285750" indent="-285750"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Weights are the </a:t>
                </a:r>
                <a:r>
                  <a:rPr lang="en-US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proportion of respondents in each category(here in each city) 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      In the example under consideration, </a:t>
                </a:r>
              </a:p>
              <a:p>
                <a:pPr algn="just">
                  <a:lnSpc>
                    <a:spcPct val="150000"/>
                  </a:lnSpc>
                </a:pPr>
                <a:endPara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      Weights for the categories are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Delhi: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sz="16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400</m:t>
                        </m:r>
                      </m:num>
                      <m:den>
                        <m:r>
                          <a:rPr lang="en-US" sz="16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700</m:t>
                        </m:r>
                      </m:den>
                    </m:f>
                    <m:r>
                      <a:rPr lang="en-US" sz="16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1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1600" b="1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600" b="1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𝟓𝟕𝟏𝟒</m:t>
                    </m:r>
                  </m:oMath>
                </a14:m>
                <a:endParaRPr 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lvl="0" algn="ctr">
                  <a:lnSpc>
                    <a:spcPct val="150000"/>
                  </a:lnSpc>
                </a:pPr>
                <a:r>
                  <a:rPr 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Chennai: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sz="16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6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00</m:t>
                        </m:r>
                      </m:num>
                      <m:den>
                        <m:r>
                          <a:rPr lang="en-US" sz="16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700</m:t>
                        </m:r>
                      </m:den>
                    </m:f>
                    <m:r>
                      <a:rPr lang="en-US" sz="16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1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1600" b="1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600" b="1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𝟏𝟒𝟐𝟖</m:t>
                    </m:r>
                  </m:oMath>
                </a14:m>
                <a:endParaRPr 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lvl="0" algn="ctr">
                  <a:lnSpc>
                    <a:spcPct val="150000"/>
                  </a:lnSpc>
                </a:pPr>
                <a:r>
                  <a:rPr 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Mumbai: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sz="16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6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00</m:t>
                        </m:r>
                      </m:num>
                      <m:den>
                        <m:r>
                          <a:rPr lang="en-US" sz="16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700</m:t>
                        </m:r>
                      </m:den>
                    </m:f>
                    <m:r>
                      <a:rPr lang="en-US" sz="16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1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1600" b="1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600" b="1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𝟐𝟖𝟓𝟕</m:t>
                    </m:r>
                  </m:oMath>
                </a14:m>
                <a:endParaRPr 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algn="just">
                  <a:lnSpc>
                    <a:spcPct val="150000"/>
                  </a:lnSpc>
                </a:pPr>
                <a:endPara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Entropy at the variable level is </a:t>
                </a:r>
              </a:p>
              <a:p>
                <a:pPr marL="347663"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0.57∗0.76919 </m:t>
                      </m:r>
                      <m:r>
                        <a:rPr lang="en-US" sz="1600" i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+ 0.14</m:t>
                      </m:r>
                      <m:r>
                        <a:rPr lang="en-US" sz="1600" i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∗0.46900 + 0.29∗1 = </m:t>
                      </m:r>
                      <m:r>
                        <a:rPr lang="en-US" sz="1600" b="1" i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600" b="1" i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600" b="1" i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𝟕𝟗𝟐𝟐𝟓</m:t>
                      </m:r>
                    </m:oMath>
                  </m:oMathPara>
                </a14:m>
                <a:endParaRPr lang="en-US" sz="1600" b="1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1524001"/>
                <a:ext cx="8229600" cy="4524315"/>
              </a:xfrm>
              <a:prstGeom prst="rect">
                <a:avLst/>
              </a:prstGeom>
              <a:blipFill>
                <a:blip r:embed="rId7"/>
                <a:stretch>
                  <a:fillRect l="-463" r="-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4011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981200" y="274049"/>
            <a:ext cx="8229600" cy="810805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Information Gain</a:t>
            </a:r>
            <a:endParaRPr lang="en-US" b="1" dirty="0">
              <a:latin typeface="+mj-lt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3515226" y="1155161"/>
            <a:ext cx="5161551" cy="52403"/>
            <a:chOff x="1991225" y="1155160"/>
            <a:chExt cx="5161551" cy="52403"/>
          </a:xfrm>
        </p:grpSpPr>
        <p:sp>
          <p:nvSpPr>
            <p:cNvPr id="17" name="Rectangle 16"/>
            <p:cNvSpPr/>
            <p:nvPr>
              <p:custDataLst>
                <p:tags r:id="rId2"/>
              </p:custDataLst>
            </p:nvPr>
          </p:nvSpPr>
          <p:spPr>
            <a:xfrm>
              <a:off x="1991225" y="1155160"/>
              <a:ext cx="1781908" cy="524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Rectangle 17"/>
            <p:cNvSpPr/>
            <p:nvPr>
              <p:custDataLst>
                <p:tags r:id="rId3"/>
              </p:custDataLst>
            </p:nvPr>
          </p:nvSpPr>
          <p:spPr>
            <a:xfrm>
              <a:off x="3902613" y="1155160"/>
              <a:ext cx="1338774" cy="524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9" name="Rectangle 18"/>
            <p:cNvSpPr/>
            <p:nvPr>
              <p:custDataLst>
                <p:tags r:id="rId4"/>
              </p:custDataLst>
            </p:nvPr>
          </p:nvSpPr>
          <p:spPr>
            <a:xfrm>
              <a:off x="5370868" y="1155160"/>
              <a:ext cx="1781908" cy="5240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9" name="Rectangle 8"/>
          <p:cNvSpPr/>
          <p:nvPr/>
        </p:nvSpPr>
        <p:spPr>
          <a:xfrm>
            <a:off x="1981200" y="1524000"/>
            <a:ext cx="8229600" cy="4486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Information Gain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is based on the decrease in entropy after a dataset is split on an attribute</a:t>
            </a:r>
          </a:p>
          <a:p>
            <a:pPr marL="285750" indent="-285750">
              <a:lnSpc>
                <a:spcPct val="150000"/>
              </a:lnSpc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Constructing a decision tree is about finding attribute that returns the highest information gain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Information gain can be interpreted as ability of reducing the uncertainty (Entropy) and hence increase predictability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ounded Rectangle 3"/>
              <p:cNvSpPr/>
              <p:nvPr/>
            </p:nvSpPr>
            <p:spPr>
              <a:xfrm>
                <a:off x="3053334" y="3396546"/>
                <a:ext cx="6085332" cy="1318659"/>
              </a:xfrm>
              <a:prstGeom prst="roundRect">
                <a:avLst/>
              </a:prstGeom>
              <a:ln w="3175">
                <a:solidFill>
                  <a:schemeClr val="accent1"/>
                </a:solidFill>
              </a:ln>
            </p:spPr>
            <p:txBody>
              <a:bodyPr anchor="ctr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Information</m:t>
                      </m:r>
                      <m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Gain</m:t>
                      </m:r>
                      <m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Entropy</m:t>
                      </m:r>
                      <m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Sample</m:t>
                      </m:r>
                      <m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Dependent</m:t>
                      </m:r>
                      <m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Variable</m:t>
                      </m:r>
                      <m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)− </m:t>
                      </m:r>
                      <m:r>
                        <m:rPr>
                          <m:sty m:val="p"/>
                        </m:rP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Average</m:t>
                      </m:r>
                      <m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Entropy</m:t>
                      </m:r>
                      <m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Any</m:t>
                      </m:r>
                      <m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the</m:t>
                      </m:r>
                      <m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Independent</m:t>
                      </m:r>
                      <m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Variable</m:t>
                      </m:r>
                    </m:oMath>
                  </m:oMathPara>
                </a14:m>
                <a:endPara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" name="Rounded 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3334" y="3396546"/>
                <a:ext cx="6085332" cy="1318659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 w="31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7317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981200" y="274049"/>
            <a:ext cx="8229600" cy="810805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Information Gain</a:t>
            </a:r>
            <a:endParaRPr lang="en-US" b="1" dirty="0">
              <a:latin typeface="+mj-lt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3515226" y="1155161"/>
            <a:ext cx="5161551" cy="52403"/>
            <a:chOff x="1991225" y="1155160"/>
            <a:chExt cx="5161551" cy="52403"/>
          </a:xfrm>
        </p:grpSpPr>
        <p:sp>
          <p:nvSpPr>
            <p:cNvPr id="17" name="Rectangle 16"/>
            <p:cNvSpPr/>
            <p:nvPr>
              <p:custDataLst>
                <p:tags r:id="rId2"/>
              </p:custDataLst>
            </p:nvPr>
          </p:nvSpPr>
          <p:spPr>
            <a:xfrm>
              <a:off x="1991225" y="1155160"/>
              <a:ext cx="1781908" cy="524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Rectangle 17"/>
            <p:cNvSpPr/>
            <p:nvPr>
              <p:custDataLst>
                <p:tags r:id="rId3"/>
              </p:custDataLst>
            </p:nvPr>
          </p:nvSpPr>
          <p:spPr>
            <a:xfrm>
              <a:off x="3902613" y="1155160"/>
              <a:ext cx="1338774" cy="524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9" name="Rectangle 18"/>
            <p:cNvSpPr/>
            <p:nvPr>
              <p:custDataLst>
                <p:tags r:id="rId4"/>
              </p:custDataLst>
            </p:nvPr>
          </p:nvSpPr>
          <p:spPr>
            <a:xfrm>
              <a:off x="5370868" y="1155160"/>
              <a:ext cx="1781908" cy="5240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1981200" y="3657601"/>
                <a:ext cx="8229600" cy="27699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Entropy for complete sample is calculated as follows: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P1 = (Total Brand A Voters/Total Voters)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P2 = (Total Brand B Voters/Total Voters) 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/>
                        </a:rPr>
                        <m:t>Entropy</m:t>
                      </m:r>
                      <m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/>
                        </a:rPr>
                        <m:t> = −(0.286)∗</m:t>
                      </m:r>
                      <m:sSub>
                        <m:sSubPr>
                          <m:ctrlPr>
                            <a:rPr lang="en-US" sz="1600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  <m:t>log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/>
                        </a:rPr>
                        <m:t>⁡(0.286)−(0.714)∗</m:t>
                      </m:r>
                      <m:sSub>
                        <m:sSubPr>
                          <m:ctrlPr>
                            <a:rPr lang="en-US" sz="1600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  <m:t>log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/>
                        </a:rPr>
                        <m:t>⁡(0.714) = </m:t>
                      </m:r>
                      <m:r>
                        <a:rPr lang="en-US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/>
                        </a:rPr>
                        <m:t>𝟎</m:t>
                      </m:r>
                      <m:r>
                        <a:rPr lang="en-US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/>
                        </a:rPr>
                        <m:t>.</m:t>
                      </m:r>
                      <m:r>
                        <a:rPr lang="en-US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/>
                        </a:rPr>
                        <m:t>𝟖𝟔𝟑𝟏𝟐</m:t>
                      </m:r>
                    </m:oMath>
                  </m:oMathPara>
                </a14:m>
                <a:endParaRPr 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:endPara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Information Gain</a:t>
                </a: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/>
                        </a:rPr>
                        <m:t>0.86312 − 0.79225 =  </m:t>
                      </m:r>
                      <m:r>
                        <a:rPr lang="en-US" sz="1600" b="1" i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/>
                        </a:rPr>
                        <m:t>𝟎</m:t>
                      </m:r>
                      <m:r>
                        <a:rPr lang="en-US" sz="1600" b="1" i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/>
                        </a:rPr>
                        <m:t>.</m:t>
                      </m:r>
                      <m:r>
                        <a:rPr lang="en-US" sz="1600" b="1" i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/>
                        </a:rPr>
                        <m:t>𝟎𝟕𝟎𝟖𝟔𝟖</m:t>
                      </m:r>
                    </m:oMath>
                  </m:oMathPara>
                </a14:m>
                <a:endParaRPr 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3657601"/>
                <a:ext cx="8229600" cy="2769989"/>
              </a:xfrm>
              <a:prstGeom prst="rect">
                <a:avLst/>
              </a:prstGeom>
              <a:blipFill>
                <a:blip r:embed="rId7"/>
                <a:stretch>
                  <a:fillRect l="-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Content Placeholder 5"/>
          <p:cNvGraphicFramePr>
            <a:graphicFrameLocks noGrp="1"/>
          </p:cNvGraphicFramePr>
          <p:nvPr>
            <p:ph idx="1"/>
          </p:nvPr>
        </p:nvGraphicFramePr>
        <p:xfrm>
          <a:off x="2286000" y="1600200"/>
          <a:ext cx="7620000" cy="20048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95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60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60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79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635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City</a:t>
                      </a:r>
                      <a:endParaRPr 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ea typeface="Ebrima" pitchFamily="2" charset="0"/>
                        <a:cs typeface="Ebrima" pitchFamily="2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Brand A Voters</a:t>
                      </a:r>
                      <a:endParaRPr 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ea typeface="Ebrima" pitchFamily="2" charset="0"/>
                        <a:cs typeface="Ebrima" pitchFamily="2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Brand B Voters</a:t>
                      </a:r>
                      <a:endParaRPr 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ea typeface="Ebrima" pitchFamily="2" charset="0"/>
                        <a:cs typeface="Ebrima" pitchFamily="2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Number of Voters</a:t>
                      </a:r>
                      <a:endParaRPr lang="en-US" sz="1600" b="1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+mj-lt"/>
                        <a:ea typeface="Ebrima" pitchFamily="2" charset="0"/>
                        <a:cs typeface="Ebrima" pitchFamily="2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1"/>
                          </a:solidFill>
                        </a:rPr>
                        <a:t>% of votes</a:t>
                      </a:r>
                      <a:r>
                        <a:rPr lang="en-US" sz="1600" b="1" baseline="0" dirty="0">
                          <a:solidFill>
                            <a:schemeClr val="accent1"/>
                          </a:solidFill>
                        </a:rPr>
                        <a:t> for Brand A</a:t>
                      </a:r>
                      <a:endParaRPr lang="en-US" sz="1600" b="1" dirty="0">
                        <a:solidFill>
                          <a:schemeClr val="accent1"/>
                        </a:solidFill>
                        <a:latin typeface="+mj-lt"/>
                        <a:ea typeface="Ebrima" pitchFamily="2" charset="0"/>
                        <a:cs typeface="Ebrima" pitchFamily="2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1"/>
                          </a:solidFill>
                        </a:rPr>
                        <a:t>% of votes</a:t>
                      </a:r>
                      <a:r>
                        <a:rPr lang="en-US" sz="1600" b="1" baseline="0" dirty="0">
                          <a:solidFill>
                            <a:schemeClr val="accent1"/>
                          </a:solidFill>
                        </a:rPr>
                        <a:t> for Brand B</a:t>
                      </a:r>
                      <a:endParaRPr lang="en-US" sz="1600" b="1" dirty="0">
                        <a:solidFill>
                          <a:schemeClr val="accent1"/>
                        </a:solidFill>
                        <a:latin typeface="+mj-lt"/>
                        <a:ea typeface="Ebrima" pitchFamily="2" charset="0"/>
                        <a:cs typeface="Ebrima" pitchFamily="2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504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Delhi</a:t>
                      </a:r>
                      <a:endParaRPr lang="en-US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ea typeface="Ebrima" pitchFamily="2" charset="0"/>
                        <a:cs typeface="Ebrima" pitchFamily="2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90</a:t>
                      </a:r>
                      <a:endParaRPr lang="en-US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ea typeface="Ebrima" pitchFamily="2" charset="0"/>
                        <a:cs typeface="Ebrima" pitchFamily="2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310</a:t>
                      </a:r>
                      <a:endParaRPr lang="en-US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ea typeface="Ebrima" pitchFamily="2" charset="0"/>
                        <a:cs typeface="Ebrima" pitchFamily="2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400</a:t>
                      </a:r>
                      <a:endParaRPr lang="en-US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ea typeface="Ebrima" pitchFamily="2" charset="0"/>
                        <a:cs typeface="Ebrima" pitchFamily="2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22.5%</a:t>
                      </a:r>
                      <a:endParaRPr lang="en-US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ea typeface="Ebrima" pitchFamily="2" charset="0"/>
                        <a:cs typeface="Ebrima" pitchFamily="2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77.5%</a:t>
                      </a:r>
                      <a:endParaRPr lang="en-US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ea typeface="Ebrima" pitchFamily="2" charset="0"/>
                        <a:cs typeface="Ebrima" pitchFamily="2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504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Chennai</a:t>
                      </a:r>
                      <a:endParaRPr lang="en-US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ea typeface="Ebrima" pitchFamily="2" charset="0"/>
                        <a:cs typeface="Ebrima" pitchFamily="2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</a:t>
                      </a:r>
                      <a:endParaRPr lang="en-US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ea typeface="Ebrima" pitchFamily="2" charset="0"/>
                        <a:cs typeface="Ebrima" pitchFamily="2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90</a:t>
                      </a:r>
                      <a:endParaRPr lang="en-US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ea typeface="Ebrima" pitchFamily="2" charset="0"/>
                        <a:cs typeface="Ebrima" pitchFamily="2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100</a:t>
                      </a:r>
                      <a:endParaRPr lang="en-US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ea typeface="Ebrima" pitchFamily="2" charset="0"/>
                        <a:cs typeface="Ebrima" pitchFamily="2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10%</a:t>
                      </a:r>
                      <a:endParaRPr lang="en-US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ea typeface="Ebrima" pitchFamily="2" charset="0"/>
                        <a:cs typeface="Ebrima" pitchFamily="2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90%</a:t>
                      </a:r>
                      <a:endParaRPr lang="en-US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ea typeface="Ebrima" pitchFamily="2" charset="0"/>
                        <a:cs typeface="Ebrima" pitchFamily="2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9504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Mumbai</a:t>
                      </a:r>
                      <a:endParaRPr lang="en-US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ea typeface="Ebrima" pitchFamily="2" charset="0"/>
                        <a:cs typeface="Ebrima" pitchFamily="2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100</a:t>
                      </a:r>
                      <a:endParaRPr lang="en-US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ea typeface="Ebrima" pitchFamily="2" charset="0"/>
                        <a:cs typeface="Ebrima" pitchFamily="2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100</a:t>
                      </a:r>
                      <a:endParaRPr lang="en-US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ea typeface="Ebrima" pitchFamily="2" charset="0"/>
                        <a:cs typeface="Ebrima" pitchFamily="2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200</a:t>
                      </a:r>
                      <a:endParaRPr lang="en-US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ea typeface="Ebrima" pitchFamily="2" charset="0"/>
                        <a:cs typeface="Ebrima" pitchFamily="2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50%</a:t>
                      </a:r>
                      <a:endParaRPr lang="en-US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ea typeface="Ebrima" pitchFamily="2" charset="0"/>
                        <a:cs typeface="Ebrima" pitchFamily="2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50%</a:t>
                      </a:r>
                      <a:endParaRPr lang="en-US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  <a:ea typeface="Ebrima" pitchFamily="2" charset="0"/>
                        <a:cs typeface="Ebrima" pitchFamily="2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3314700" y="2324405"/>
            <a:ext cx="1053379" cy="1261872"/>
          </a:xfrm>
          <a:prstGeom prst="rect">
            <a:avLst/>
          </a:prstGeom>
          <a:solidFill>
            <a:schemeClr val="accent3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356822" y="2324405"/>
            <a:ext cx="1053379" cy="1261872"/>
          </a:xfrm>
          <a:prstGeom prst="rect">
            <a:avLst/>
          </a:prstGeom>
          <a:solidFill>
            <a:schemeClr val="accent3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411374" y="5361434"/>
            <a:ext cx="4037426" cy="581415"/>
            <a:chOff x="2426172" y="3377604"/>
            <a:chExt cx="4037426" cy="581415"/>
          </a:xfrm>
          <a:solidFill>
            <a:schemeClr val="bg1"/>
          </a:solidFill>
        </p:grpSpPr>
        <p:sp>
          <p:nvSpPr>
            <p:cNvPr id="20" name="Rounded Rectangle 19"/>
            <p:cNvSpPr/>
            <p:nvPr/>
          </p:nvSpPr>
          <p:spPr>
            <a:xfrm>
              <a:off x="2426172" y="3377604"/>
              <a:ext cx="4037426" cy="340519"/>
            </a:xfrm>
            <a:prstGeom prst="roundRect">
              <a:avLst/>
            </a:prstGeom>
            <a:grpFill/>
            <a:ln w="3175">
              <a:solidFill>
                <a:schemeClr val="accent1"/>
              </a:solidFill>
            </a:ln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Entropy at the variable level (Weighted average)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rot="10800000" flipV="1">
              <a:off x="2981107" y="3745556"/>
              <a:ext cx="0" cy="213463"/>
            </a:xfrm>
            <a:prstGeom prst="straightConnector1">
              <a:avLst/>
            </a:prstGeom>
            <a:grpFill/>
            <a:ln>
              <a:solidFill>
                <a:schemeClr val="accent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9311845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7&quot;/&gt;&lt;/TableIndex&gt;&lt;/ShapeTextInfo&gt;"/>
  <p:tag name="HTML_SHAPEINFO" val="&lt;ThreeDShapeInfo&gt;&lt;uuid val=&quot;{56A151B1-7AFE-4AB1-B0F0-16883CC2D412}&quot;/&gt;&lt;isInvalidForFieldText val=&quot;0&quot;/&gt;&lt;Image&gt;&lt;filename val=&quot;C:\Users\Dell\AppData\Local\Temp\CP1156608419281Session\CPTrustFolder1156608419296\PPTImport1156618459906\data\asimages\{56A151B1-7AFE-4AB1-B0F0-16883CC2D412}_6.png&quot;/&gt;&lt;left val=&quot;48&quot;/&gt;&lt;top val=&quot;28&quot;/&gt;&lt;width val=&quot;865&quot;/&gt;&lt;height val=&quot;95&quot;/&gt;&lt;hasText val=&quot;1&quot;/&gt;&lt;/Image&gt;&lt;/ThreeDShapeInfo&gt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7&quot;/&gt;&lt;/TableIndex&gt;&lt;/ShapeTextInfo&gt;"/>
  <p:tag name="HTML_SHAPEINFO" val="&lt;ThreeDShapeInfo&gt;&lt;uuid val=&quot;{56A151B1-7AFE-4AB1-B0F0-16883CC2D412}&quot;/&gt;&lt;isInvalidForFieldText val=&quot;0&quot;/&gt;&lt;Image&gt;&lt;filename val=&quot;C:\Users\Dell\AppData\Local\Temp\CP1156608419281Session\CPTrustFolder1156608419296\PPTImport1156618459906\data\asimages\{56A151B1-7AFE-4AB1-B0F0-16883CC2D412}_6.png&quot;/&gt;&lt;left val=&quot;48&quot;/&gt;&lt;top val=&quot;28&quot;/&gt;&lt;width val=&quot;865&quot;/&gt;&lt;height val=&quot;95&quot;/&gt;&lt;hasText val=&quot;1&quot;/&gt;&lt;/Image&gt;&lt;/ThreeDShapeInfo&gt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7&quot;/&gt;&lt;/TableIndex&gt;&lt;/ShapeTextInfo&gt;"/>
  <p:tag name="HTML_SHAPEINFO" val="&lt;ThreeDShapeInfo&gt;&lt;uuid val=&quot;{56A151B1-7AFE-4AB1-B0F0-16883CC2D412}&quot;/&gt;&lt;isInvalidForFieldText val=&quot;0&quot;/&gt;&lt;Image&gt;&lt;filename val=&quot;C:\Users\Dell\AppData\Local\Temp\CP1156608419281Session\CPTrustFolder1156608419296\PPTImport1156618459906\data\asimages\{56A151B1-7AFE-4AB1-B0F0-16883CC2D412}_6.png&quot;/&gt;&lt;left val=&quot;48&quot;/&gt;&lt;top val=&quot;28&quot;/&gt;&lt;width val=&quot;865&quot;/&gt;&lt;height val=&quot;95&quot;/&gt;&lt;hasText val=&quot;1&quot;/&gt;&lt;/Image&gt;&lt;/ThreeDShapeInfo&gt;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7&quot;/&gt;&lt;/TableIndex&gt;&lt;/ShapeTextInfo&gt;"/>
  <p:tag name="HTML_SHAPEINFO" val="&lt;ThreeDShapeInfo&gt;&lt;uuid val=&quot;{56A151B1-7AFE-4AB1-B0F0-16883CC2D412}&quot;/&gt;&lt;isInvalidForFieldText val=&quot;0&quot;/&gt;&lt;Image&gt;&lt;filename val=&quot;C:\Users\Dell\AppData\Local\Temp\CP1156608419281Session\CPTrustFolder1156608419296\PPTImport1156618459906\data\asimages\{56A151B1-7AFE-4AB1-B0F0-16883CC2D412}_6.png&quot;/&gt;&lt;left val=&quot;48&quot;/&gt;&lt;top val=&quot;28&quot;/&gt;&lt;width val=&quot;865&quot;/&gt;&lt;height val=&quot;95&quot;/&gt;&lt;hasText val=&quot;1&quot;/&gt;&lt;/Image&gt;&lt;/ThreeDShapeInfo&gt;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7&quot;/&gt;&lt;/TableIndex&gt;&lt;/ShapeTextInfo&gt;"/>
  <p:tag name="HTML_SHAPEINFO" val="&lt;ThreeDShapeInfo&gt;&lt;uuid val=&quot;{56A151B1-7AFE-4AB1-B0F0-16883CC2D412}&quot;/&gt;&lt;isInvalidForFieldText val=&quot;0&quot;/&gt;&lt;Image&gt;&lt;filename val=&quot;C:\Users\Dell\AppData\Local\Temp\CP1156608419281Session\CPTrustFolder1156608419296\PPTImport1156618459906\data\asimages\{56A151B1-7AFE-4AB1-B0F0-16883CC2D412}_6.png&quot;/&gt;&lt;left val=&quot;48&quot;/&gt;&lt;top val=&quot;28&quot;/&gt;&lt;width val=&quot;865&quot;/&gt;&lt;height val=&quot;95&quot;/&gt;&lt;hasText val=&quot;1&quot;/&gt;&lt;/Image&gt;&lt;/ThreeDShapeInfo&gt;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7&quot;/&gt;&lt;/TableIndex&gt;&lt;/ShapeTextInfo&gt;"/>
  <p:tag name="HTML_SHAPEINFO" val="&lt;ThreeDShapeInfo&gt;&lt;uuid val=&quot;{56A151B1-7AFE-4AB1-B0F0-16883CC2D412}&quot;/&gt;&lt;isInvalidForFieldText val=&quot;0&quot;/&gt;&lt;Image&gt;&lt;filename val=&quot;C:\Users\Dell\AppData\Local\Temp\CP1156608419281Session\CPTrustFolder1156608419296\PPTImport1156618459906\data\asimages\{56A151B1-7AFE-4AB1-B0F0-16883CC2D412}_6.png&quot;/&gt;&lt;left val=&quot;48&quot;/&gt;&lt;top val=&quot;28&quot;/&gt;&lt;width val=&quot;865&quot;/&gt;&lt;height val=&quot;95&quot;/&gt;&lt;hasText val=&quot;1&quot;/&gt;&lt;/Image&gt;&lt;/ThreeDShapeInfo&gt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7&quot;/&gt;&lt;/TableIndex&gt;&lt;/ShapeTextInfo&gt;"/>
  <p:tag name="HTML_SHAPEINFO" val="&lt;ThreeDShapeInfo&gt;&lt;uuid val=&quot;{56A151B1-7AFE-4AB1-B0F0-16883CC2D412}&quot;/&gt;&lt;isInvalidForFieldText val=&quot;0&quot;/&gt;&lt;Image&gt;&lt;filename val=&quot;C:\Users\Dell\AppData\Local\Temp\CP1156608419281Session\CPTrustFolder1156608419296\PPTImport1156618459906\data\asimages\{56A151B1-7AFE-4AB1-B0F0-16883CC2D412}_6.png&quot;/&gt;&lt;left val=&quot;48&quot;/&gt;&lt;top val=&quot;28&quot;/&gt;&lt;width val=&quot;865&quot;/&gt;&lt;height val=&quot;95&quot;/&gt;&lt;hasText val=&quot;1&quot;/&gt;&lt;/Image&gt;&lt;/ThreeDShapeInfo&gt;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0&quot;/&gt;&lt;/TableIndex&gt;&lt;/ShapeTextInfo&gt;"/>
  <p:tag name="HTML_SHAPEINFO" val="&lt;ThreeDShapeInfo&gt;&lt;uuid val=&quot;{96817CEE-D698-44D8-A7D7-00DA56FBD461}&quot;/&gt;&lt;isInvalidForFieldText val=&quot;0&quot;/&gt;&lt;Image&gt;&lt;filename val=&quot;C:\Users\Dell\AppData\Local\Temp\CP1156608419281Session\CPTrustFolder1156608419296\PPTImport1156618459906\data\asimages\{96817CEE-D698-44D8-A7D7-00DA56FBD461}_8.png&quot;/&gt;&lt;left val=&quot;48&quot;/&gt;&lt;top val=&quot;28&quot;/&gt;&lt;width val=&quot;865&quot;/&gt;&lt;height val=&quot;95&quot;/&gt;&lt;hasText val=&quot;1&quot;/&gt;&lt;/Image&gt;&lt;/ThreeDShapeInfo&gt;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3&quot;/&gt;&lt;/TableIndex&gt;&lt;/ShapeTextInfo&gt;"/>
  <p:tag name="HTML_SHAPEINFO" val="&lt;ThreeDShapeInfo&gt;&lt;uuid val=&quot;{4CC5A14A-093E-48DD-9FD9-136AB05F8418}&quot;/&gt;&lt;isInvalidForFieldText val=&quot;0&quot;/&gt;&lt;Image&gt;&lt;filename val=&quot;C:\Users\Dell\AppData\Local\Temp\CP1156608419281Session\CPTrustFolder1156608419296\PPTImport1156618459906\data\asimages\{4CC5A14A-093E-48DD-9FD9-136AB05F8418}_9.png&quot;/&gt;&lt;left val=&quot;48&quot;/&gt;&lt;top val=&quot;28&quot;/&gt;&lt;width val=&quot;865&quot;/&gt;&lt;height val=&quot;95&quot;/&gt;&lt;hasText val=&quot;1&quot;/&gt;&lt;/Image&gt;&lt;/ThreeDShapeInfo&gt;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9&quot;/&gt;&lt;/TableIndex&gt;&lt;/ShapeTextInfo&gt;"/>
  <p:tag name="HTML_SHAPEINFO" val="&lt;ThreeDShapeInfo&gt;&lt;uuid val=&quot;{CE8BF5BC-F4EA-49A8-B20E-192184EC4CD1}&quot;/&gt;&lt;isInvalidForFieldText val=&quot;0&quot;/&gt;&lt;Image&gt;&lt;filename val=&quot;C:\Users\Dell\AppData\Local\Temp\CP1156608419281Session\CPTrustFolder1156608419296\PPTImport1156618459906\data\asimages\{CE8BF5BC-F4EA-49A8-B20E-192184EC4CD1}_2.png&quot;/&gt;&lt;left val=&quot;48&quot;/&gt;&lt;top val=&quot;28&quot;/&gt;&lt;width val=&quot;865&quot;/&gt;&lt;height val=&quot;95&quot;/&gt;&lt;hasText val=&quot;1&quot;/&gt;&lt;/Image&gt;&lt;/ThreeDShapeInfo&gt;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9&quot;/&gt;&lt;/TableIndex&gt;&lt;/ShapeTextInfo&gt;"/>
  <p:tag name="HTML_SHAPEINFO" val="&lt;ThreeDShapeInfo&gt;&lt;uuid val=&quot;{CE8BF5BC-F4EA-49A8-B20E-192184EC4CD1}&quot;/&gt;&lt;isInvalidForFieldText val=&quot;0&quot;/&gt;&lt;Image&gt;&lt;filename val=&quot;C:\Users\Dell\AppData\Local\Temp\CP1156608419281Session\CPTrustFolder1156608419296\PPTImport1156618459906\data\asimages\{CE8BF5BC-F4EA-49A8-B20E-192184EC4CD1}_2.png&quot;/&gt;&lt;left val=&quot;48&quot;/&gt;&lt;top val=&quot;28&quot;/&gt;&lt;width val=&quot;865&quot;/&gt;&lt;height val=&quot;95&quot;/&gt;&lt;hasText val=&quot;1&quot;/&gt;&lt;/Image&gt;&lt;/ThreeDShapeInfo&gt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7&quot;/&gt;&lt;/TableIndex&gt;&lt;/ShapeTextInfo&gt;"/>
  <p:tag name="HTML_SHAPEINFO" val="&lt;ThreeDShapeInfo&gt;&lt;uuid val=&quot;{56A151B1-7AFE-4AB1-B0F0-16883CC2D412}&quot;/&gt;&lt;isInvalidForFieldText val=&quot;0&quot;/&gt;&lt;Image&gt;&lt;filename val=&quot;C:\Users\Dell\AppData\Local\Temp\CP1156608419281Session\CPTrustFolder1156608419296\PPTImport1156618459906\data\asimages\{56A151B1-7AFE-4AB1-B0F0-16883CC2D412}_6.png&quot;/&gt;&lt;left val=&quot;48&quot;/&gt;&lt;top val=&quot;28&quot;/&gt;&lt;width val=&quot;865&quot;/&gt;&lt;height val=&quot;95&quot;/&gt;&lt;hasText val=&quot;1&quot;/&gt;&lt;/Image&gt;&lt;/ThreeDShapeInfo&gt;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9&quot;/&gt;&lt;/TableIndex&gt;&lt;/ShapeTextInfo&gt;"/>
  <p:tag name="HTML_SHAPEINFO" val="&lt;ThreeDShapeInfo&gt;&lt;uuid val=&quot;{CE8BF5BC-F4EA-49A8-B20E-192184EC4CD1}&quot;/&gt;&lt;isInvalidForFieldText val=&quot;0&quot;/&gt;&lt;Image&gt;&lt;filename val=&quot;C:\Users\Dell\AppData\Local\Temp\CP1156608419281Session\CPTrustFolder1156608419296\PPTImport1156618459906\data\asimages\{CE8BF5BC-F4EA-49A8-B20E-192184EC4CD1}_2.png&quot;/&gt;&lt;left val=&quot;48&quot;/&gt;&lt;top val=&quot;28&quot;/&gt;&lt;width val=&quot;865&quot;/&gt;&lt;height val=&quot;95&quot;/&gt;&lt;hasText val=&quot;1&quot;/&gt;&lt;/Image&gt;&lt;/ThreeDShapeInfo&gt;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9&quot;/&gt;&lt;/TableIndex&gt;&lt;/ShapeTextInfo&gt;"/>
  <p:tag name="HTML_SHAPEINFO" val="&lt;ThreeDShapeInfo&gt;&lt;uuid val=&quot;{CE8BF5BC-F4EA-49A8-B20E-192184EC4CD1}&quot;/&gt;&lt;isInvalidForFieldText val=&quot;0&quot;/&gt;&lt;Image&gt;&lt;filename val=&quot;C:\Users\Dell\AppData\Local\Temp\CP1156608419281Session\CPTrustFolder1156608419296\PPTImport1156618459906\data\asimages\{CE8BF5BC-F4EA-49A8-B20E-192184EC4CD1}_2.png&quot;/&gt;&lt;left val=&quot;48&quot;/&gt;&lt;top val=&quot;28&quot;/&gt;&lt;width val=&quot;865&quot;/&gt;&lt;height val=&quot;95&quot;/&gt;&lt;hasText val=&quot;1&quot;/&gt;&lt;/Image&gt;&lt;/ThreeDShapeInfo&gt;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9&quot;/&gt;&lt;/TableIndex&gt;&lt;/ShapeTextInfo&gt;"/>
  <p:tag name="HTML_SHAPEINFO" val="&lt;ThreeDShapeInfo&gt;&lt;uuid val=&quot;{CE8BF5BC-F4EA-49A8-B20E-192184EC4CD1}&quot;/&gt;&lt;isInvalidForFieldText val=&quot;0&quot;/&gt;&lt;Image&gt;&lt;filename val=&quot;C:\Users\Dell\AppData\Local\Temp\CP1156608419281Session\CPTrustFolder1156608419296\PPTImport1156618459906\data\asimages\{CE8BF5BC-F4EA-49A8-B20E-192184EC4CD1}_2.png&quot;/&gt;&lt;left val=&quot;48&quot;/&gt;&lt;top val=&quot;28&quot;/&gt;&lt;width val=&quot;865&quot;/&gt;&lt;height val=&quot;95&quot;/&gt;&lt;hasText val=&quot;1&quot;/&gt;&lt;/Image&gt;&lt;/ThreeDShapeInfo&gt;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3&quot;/&gt;&lt;/TableIndex&gt;&lt;/ShapeTextInfo&gt;"/>
  <p:tag name="HTML_SHAPEINFO" val="&lt;ThreeDShapeInfo&gt;&lt;uuid val=&quot;{4CC5A14A-093E-48DD-9FD9-136AB05F8418}&quot;/&gt;&lt;isInvalidForFieldText val=&quot;0&quot;/&gt;&lt;Image&gt;&lt;filename val=&quot;C:\Users\Dell\AppData\Local\Temp\CP1156608419281Session\CPTrustFolder1156608419296\PPTImport1156618459906\data\asimages\{4CC5A14A-093E-48DD-9FD9-136AB05F8418}_9.png&quot;/&gt;&lt;left val=&quot;48&quot;/&gt;&lt;top val=&quot;28&quot;/&gt;&lt;width val=&quot;865&quot;/&gt;&lt;height val=&quot;95&quot;/&gt;&lt;hasText val=&quot;1&quot;/&gt;&lt;/Image&gt;&lt;/ThreeDShapeInfo&gt;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3&quot;/&gt;&lt;/TableIndex&gt;&lt;/ShapeTextInfo&gt;"/>
  <p:tag name="HTML_SHAPEINFO" val="&lt;ThreeDShapeInfo&gt;&lt;uuid val=&quot;{4CC5A14A-093E-48DD-9FD9-136AB05F8418}&quot;/&gt;&lt;isInvalidForFieldText val=&quot;0&quot;/&gt;&lt;Image&gt;&lt;filename val=&quot;C:\Users\Dell\AppData\Local\Temp\CP1156608419281Session\CPTrustFolder1156608419296\PPTImport1156618459906\data\asimages\{4CC5A14A-093E-48DD-9FD9-136AB05F8418}_9.png&quot;/&gt;&lt;left val=&quot;48&quot;/&gt;&lt;top val=&quot;28&quot;/&gt;&lt;width val=&quot;865&quot;/&gt;&lt;height val=&quot;95&quot;/&gt;&lt;hasText val=&quot;1&quot;/&gt;&lt;/Image&gt;&lt;/ThreeDShapeInfo&gt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9&quot;/&gt;&lt;/TableIndex&gt;&lt;/ShapeTextInfo&gt;"/>
  <p:tag name="HTML_SHAPEINFO" val="&lt;ThreeDShapeInfo&gt;&lt;uuid val=&quot;{CE8BF5BC-F4EA-49A8-B20E-192184EC4CD1}&quot;/&gt;&lt;isInvalidForFieldText val=&quot;0&quot;/&gt;&lt;Image&gt;&lt;filename val=&quot;C:\Users\Dell\AppData\Local\Temp\CP1156608419281Session\CPTrustFolder1156608419296\PPTImport1156618459906\data\asimages\{CE8BF5BC-F4EA-49A8-B20E-192184EC4CD1}_2.png&quot;/&gt;&lt;left val=&quot;48&quot;/&gt;&lt;top val=&quot;28&quot;/&gt;&lt;width val=&quot;865&quot;/&gt;&lt;height val=&quot;95&quot;/&gt;&lt;hasText val=&quot;1&quot;/&gt;&lt;/Image&gt;&lt;/ThreeDShapeInfo&gt;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9&quot;/&gt;&lt;/TableIndex&gt;&lt;/ShapeTextInfo&gt;"/>
  <p:tag name="HTML_SHAPEINFO" val="&lt;ThreeDShapeInfo&gt;&lt;uuid val=&quot;{CE8BF5BC-F4EA-49A8-B20E-192184EC4CD1}&quot;/&gt;&lt;isInvalidForFieldText val=&quot;0&quot;/&gt;&lt;Image&gt;&lt;filename val=&quot;C:\Users\Dell\AppData\Local\Temp\CP1156608419281Session\CPTrustFolder1156608419296\PPTImport1156618459906\data\asimages\{CE8BF5BC-F4EA-49A8-B20E-192184EC4CD1}_2.png&quot;/&gt;&lt;left val=&quot;48&quot;/&gt;&lt;top val=&quot;28&quot;/&gt;&lt;width val=&quot;865&quot;/&gt;&lt;height val=&quot;95&quot;/&gt;&lt;hasText val=&quot;1&quot;/&gt;&lt;/Image&gt;&lt;/ThreeDShapeInfo&gt;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9&quot;/&gt;&lt;/TableIndex&gt;&lt;/ShapeTextInfo&gt;"/>
  <p:tag name="HTML_SHAPEINFO" val="&lt;ThreeDShapeInfo&gt;&lt;uuid val=&quot;{CE8BF5BC-F4EA-49A8-B20E-192184EC4CD1}&quot;/&gt;&lt;isInvalidForFieldText val=&quot;0&quot;/&gt;&lt;Image&gt;&lt;filename val=&quot;C:\Users\Dell\AppData\Local\Temp\CP1156608419281Session\CPTrustFolder1156608419296\PPTImport1156618459906\data\asimages\{CE8BF5BC-F4EA-49A8-B20E-192184EC4CD1}_2.png&quot;/&gt;&lt;left val=&quot;48&quot;/&gt;&lt;top val=&quot;28&quot;/&gt;&lt;width val=&quot;865&quot;/&gt;&lt;height val=&quot;95&quot;/&gt;&lt;hasText val=&quot;1&quot;/&gt;&lt;/Image&gt;&lt;/ThreeDShapeInfo&gt;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7&quot;/&gt;&lt;/TableIndex&gt;&lt;/ShapeTextInfo&gt;"/>
  <p:tag name="HTML_SHAPEINFO" val="&lt;ThreeDShapeInfo&gt;&lt;uuid val=&quot;{56A151B1-7AFE-4AB1-B0F0-16883CC2D412}&quot;/&gt;&lt;isInvalidForFieldText val=&quot;0&quot;/&gt;&lt;Image&gt;&lt;filename val=&quot;C:\Users\Dell\AppData\Local\Temp\CP1156608419281Session\CPTrustFolder1156608419296\PPTImport1156618459906\data\asimages\{56A151B1-7AFE-4AB1-B0F0-16883CC2D412}_6.png&quot;/&gt;&lt;left val=&quot;48&quot;/&gt;&lt;top val=&quot;28&quot;/&gt;&lt;width val=&quot;865&quot;/&gt;&lt;height val=&quot;95&quot;/&gt;&lt;hasText val=&quot;1&quot;/&gt;&lt;/Image&gt;&lt;/ThreeDShapeInfo&gt;"/>
</p:tagLst>
</file>

<file path=ppt/theme/theme1.xml><?xml version="1.0" encoding="utf-8"?>
<a:theme xmlns:a="http://schemas.openxmlformats.org/drawingml/2006/main" name="Edappy Insitute">
  <a:themeElements>
    <a:clrScheme name="i9_Blue Lime">
      <a:dk1>
        <a:srgbClr val="57565A"/>
      </a:dk1>
      <a:lt1>
        <a:sysClr val="window" lastClr="FFFFFF"/>
      </a:lt1>
      <a:dk2>
        <a:srgbClr val="8DC928"/>
      </a:dk2>
      <a:lt2>
        <a:srgbClr val="ABD22A"/>
      </a:lt2>
      <a:accent1>
        <a:srgbClr val="2099D8"/>
      </a:accent1>
      <a:accent2>
        <a:srgbClr val="239CCE"/>
      </a:accent2>
      <a:accent3>
        <a:srgbClr val="27A6C2"/>
      </a:accent3>
      <a:accent4>
        <a:srgbClr val="25B7AB"/>
      </a:accent4>
      <a:accent5>
        <a:srgbClr val="5BBE77"/>
      </a:accent5>
      <a:accent6>
        <a:srgbClr val="7EC44E"/>
      </a:accent6>
      <a:hlink>
        <a:srgbClr val="2F8299"/>
      </a:hlink>
      <a:folHlink>
        <a:srgbClr val="8C8C8C"/>
      </a:folHlink>
    </a:clrScheme>
    <a:fontScheme name="Custom 3">
      <a:majorFont>
        <a:latin typeface="Open Sans Light"/>
        <a:ea typeface=""/>
        <a:cs typeface=""/>
      </a:majorFont>
      <a:minorFont>
        <a:latin typeface="Open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Edappy Insitute" id="{9D19A4E5-2CCF-0744-A95C-4C14F5EC18F5}" vid="{F26C6AAD-6A78-4946-94D3-969AE1775E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1386</TotalTime>
  <Words>2078</Words>
  <Application>Microsoft Macintosh PowerPoint</Application>
  <PresentationFormat>Widescreen</PresentationFormat>
  <Paragraphs>328</Paragraphs>
  <Slides>23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6" baseType="lpstr">
      <vt:lpstr>宋体</vt:lpstr>
      <vt:lpstr>Arial</vt:lpstr>
      <vt:lpstr>Calibri</vt:lpstr>
      <vt:lpstr>Cambria Math</vt:lpstr>
      <vt:lpstr>Consolas</vt:lpstr>
      <vt:lpstr>Ebrima</vt:lpstr>
      <vt:lpstr>Eras Demi ITC</vt:lpstr>
      <vt:lpstr>Open Sans</vt:lpstr>
      <vt:lpstr>Open Sans Light</vt:lpstr>
      <vt:lpstr>Times New Roman</vt:lpstr>
      <vt:lpstr>Vijaya</vt:lpstr>
      <vt:lpstr>Wingdings</vt:lpstr>
      <vt:lpstr>Edappy Insitute</vt:lpstr>
      <vt:lpstr> Decision Tree Method-WORKSHOP PYTHON </vt:lpstr>
      <vt:lpstr>Introduction to Decision Tree:Recap</vt:lpstr>
      <vt:lpstr>Decision Tree – Basic Components</vt:lpstr>
      <vt:lpstr>Decision Tree – Basic Components</vt:lpstr>
      <vt:lpstr>Entropy</vt:lpstr>
      <vt:lpstr>Entropy of a Category </vt:lpstr>
      <vt:lpstr>Entropy at the Variable Level </vt:lpstr>
      <vt:lpstr>Information Gain</vt:lpstr>
      <vt:lpstr>Information Gain</vt:lpstr>
      <vt:lpstr>Information Gain…</vt:lpstr>
      <vt:lpstr>Case Study – Predicting Loan Defaulters</vt:lpstr>
      <vt:lpstr>Data Snapshot</vt:lpstr>
      <vt:lpstr>Classification Tree in Python</vt:lpstr>
      <vt:lpstr>Classification Tree in Python</vt:lpstr>
      <vt:lpstr>Classification Tree Using Information Gain</vt:lpstr>
      <vt:lpstr>Classification Tree Using Information Gain</vt:lpstr>
      <vt:lpstr>Classification Tree Using Information Gain</vt:lpstr>
      <vt:lpstr>Classification Tree Interpretation</vt:lpstr>
      <vt:lpstr>Classification Tree in Python – Prediction</vt:lpstr>
      <vt:lpstr>Classification Tree in Python – ROC Curve</vt:lpstr>
      <vt:lpstr>Classification Tree in Python – ROC Curve</vt:lpstr>
      <vt:lpstr>Classification Tree in Python – Confusion Matrix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FONT CHECK!!!</dc:title>
  <dc:subject/>
  <dc:creator>Paul Penman</dc:creator>
  <cp:keywords/>
  <dc:description/>
  <cp:lastModifiedBy>Vinayak Deshpande</cp:lastModifiedBy>
  <cp:revision>142</cp:revision>
  <dcterms:created xsi:type="dcterms:W3CDTF">2020-05-29T15:06:42Z</dcterms:created>
  <dcterms:modified xsi:type="dcterms:W3CDTF">2024-05-04T05:07:05Z</dcterms:modified>
  <cp:category/>
</cp:coreProperties>
</file>