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0.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6.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5"/>
  </p:notesMasterIdLst>
  <p:sldIdLst>
    <p:sldId id="274" r:id="rId3"/>
    <p:sldId id="425" r:id="rId4"/>
    <p:sldId id="426" r:id="rId5"/>
    <p:sldId id="427" r:id="rId6"/>
    <p:sldId id="428" r:id="rId7"/>
    <p:sldId id="429" r:id="rId8"/>
    <p:sldId id="430" r:id="rId9"/>
    <p:sldId id="431" r:id="rId10"/>
    <p:sldId id="432" r:id="rId11"/>
    <p:sldId id="433" r:id="rId12"/>
    <p:sldId id="434" r:id="rId13"/>
    <p:sldId id="435" r:id="rId14"/>
    <p:sldId id="436" r:id="rId15"/>
    <p:sldId id="437" r:id="rId16"/>
    <p:sldId id="450" r:id="rId17"/>
    <p:sldId id="452" r:id="rId18"/>
    <p:sldId id="453" r:id="rId19"/>
    <p:sldId id="454" r:id="rId20"/>
    <p:sldId id="455" r:id="rId21"/>
    <p:sldId id="456" r:id="rId22"/>
    <p:sldId id="448" r:id="rId23"/>
    <p:sldId id="44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2D2E"/>
    <a:srgbClr val="F2F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7" autoAdjust="0"/>
    <p:restoredTop sz="89747" autoAdjust="0"/>
  </p:normalViewPr>
  <p:slideViewPr>
    <p:cSldViewPr>
      <p:cViewPr varScale="1">
        <p:scale>
          <a:sx n="60" d="100"/>
          <a:sy n="60" d="100"/>
        </p:scale>
        <p:origin x="157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F28E5-946E-4094-8817-7970FD6FB0C4}" type="datetimeFigureOut">
              <a:rPr lang="en-US" smtClean="0"/>
              <a:t>6/10/2024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75F9C5-2EBC-48AE-A0A0-356E49D4E0F6}" type="slidenum">
              <a:rPr lang="en-US" smtClean="0"/>
              <a:t>‹#›</a:t>
            </a:fld>
            <a:endParaRPr lang="en-US" dirty="0"/>
          </a:p>
        </p:txBody>
      </p:sp>
    </p:spTree>
    <p:extLst>
      <p:ext uri="{BB962C8B-B14F-4D97-AF65-F5344CB8AC3E}">
        <p14:creationId xmlns:p14="http://schemas.microsoft.com/office/powerpoint/2010/main" val="3545862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449589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359634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55347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666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953191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7479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171226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197293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323861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853364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21</a:t>
            </a:fld>
            <a:endParaRPr lang="en-US" dirty="0"/>
          </a:p>
        </p:txBody>
      </p:sp>
    </p:spTree>
    <p:extLst>
      <p:ext uri="{BB962C8B-B14F-4D97-AF65-F5344CB8AC3E}">
        <p14:creationId xmlns:p14="http://schemas.microsoft.com/office/powerpoint/2010/main" val="424079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956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086341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5396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89304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2778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741031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sz="900" b="1"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6856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sz="900" b="1"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84725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2.xml"/><Relationship Id="rId5" Type="http://schemas.openxmlformats.org/officeDocument/2006/relationships/tags" Target="../tags/tag10.xml"/><Relationship Id="rId4"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2.xml"/><Relationship Id="rId5" Type="http://schemas.openxmlformats.org/officeDocument/2006/relationships/tags" Target="../tags/tag15.xml"/><Relationship Id="rId4"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0486D8-E456-47D7-8B15-77A0AB1CDD48}"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414416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1C2314-0268-4FAC-82E3-7713698D6833}"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237966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4CE922-1B1A-4993-BC94-77108ECD105C}"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268465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custDataLst>
              <p:tags r:id="rId4"/>
            </p:custDataLst>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178797028"/>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a:defRPr lang="en-US" sz="2000" dirty="0" smtClean="0">
                <a:solidFill>
                  <a:schemeClr val="accent6">
                    <a:lumMod val="75000"/>
                  </a:schemeClr>
                </a:solidFill>
                <a:latin typeface="Eras Demi ITC" pitchFamily="34" charset="0"/>
                <a:ea typeface="+mn-ea"/>
                <a:cs typeface="+mn-cs"/>
              </a:defRPr>
            </a:lvl1pPr>
            <a:lvl2pPr>
              <a:defRPr lang="en-US" sz="2000" dirty="0" smtClean="0">
                <a:solidFill>
                  <a:schemeClr val="accent6">
                    <a:lumMod val="75000"/>
                  </a:schemeClr>
                </a:solidFill>
                <a:latin typeface="Eras Demi ITC" pitchFamily="34" charset="0"/>
                <a:ea typeface="+mn-ea"/>
                <a:cs typeface="+mn-cs"/>
              </a:defRPr>
            </a:lvl2pPr>
            <a:lvl3pPr>
              <a:defRPr lang="en-US" sz="2000" dirty="0" smtClean="0">
                <a:solidFill>
                  <a:schemeClr val="accent6">
                    <a:lumMod val="75000"/>
                  </a:schemeClr>
                </a:solidFill>
                <a:latin typeface="Eras Demi ITC" pitchFamily="34" charset="0"/>
                <a:ea typeface="+mn-ea"/>
                <a:cs typeface="+mn-cs"/>
              </a:defRPr>
            </a:lvl3pPr>
            <a:lvl4pPr>
              <a:defRPr lang="en-US" sz="2000" dirty="0" smtClean="0">
                <a:solidFill>
                  <a:schemeClr val="accent6">
                    <a:lumMod val="75000"/>
                  </a:schemeClr>
                </a:solidFill>
                <a:latin typeface="Eras Demi ITC" pitchFamily="34" charset="0"/>
                <a:ea typeface="+mn-ea"/>
                <a:cs typeface="+mn-cs"/>
              </a:defRPr>
            </a:lvl4pPr>
            <a:lvl5pPr>
              <a:defRPr lang="en-US" sz="2000" dirty="0">
                <a:solidFill>
                  <a:schemeClr val="accent6">
                    <a:lumMod val="75000"/>
                  </a:schemeClr>
                </a:solidFill>
                <a:latin typeface="Eras Demi ITC"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lvl1pPr>
              <a:defRPr lang="es-ES" sz="16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5" name="Footer Placeholder 4"/>
          <p:cNvSpPr>
            <a:spLocks noGrp="1"/>
          </p:cNvSpPr>
          <p:nvPr>
            <p:ph type="ftr" sz="quarter" idx="11"/>
            <p:custDataLst>
              <p:tags r:id="rId4"/>
            </p:custDataLst>
          </p:nvPr>
        </p:nvSpPr>
        <p:spPr/>
        <p:txBody>
          <a:bodyPr/>
          <a:lstStyle>
            <a:lvl1pPr algn="ctr" rtl="0" fontAlgn="base">
              <a:spcBef>
                <a:spcPct val="0"/>
              </a:spcBef>
              <a:spcAft>
                <a:spcPct val="0"/>
              </a:spcAft>
              <a:defRPr lang="es-ES" sz="1600" kern="12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091809430"/>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021209729"/>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4204414035"/>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dirty="0">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s-ES" dirty="0">
              <a:solidFill>
                <a:prstClr val="black"/>
              </a:solidFill>
            </a:endParaRPr>
          </a:p>
        </p:txBody>
      </p:sp>
      <p:sp>
        <p:nvSpPr>
          <p:cNvPr id="10" name="Rectangle 6"/>
          <p:cNvSpPr>
            <a:spLocks noGrp="1" noChangeArrowheads="1"/>
          </p:cNvSpPr>
          <p:nvPr>
            <p:ph type="sldNum" sz="quarter" idx="12"/>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25041862"/>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19A75-0BC7-486D-98C6-0331F46DD949}"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72483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337F3-CDAA-4E41-B155-09D39F1C390B}"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20323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153CC3-F5FF-489A-844C-BA4B7B844D8E}"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24216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961B02-9B9B-4657-B496-020C650F87DB}"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91014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D61BE1-406B-43E2-A263-968523F2EE66}"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75000"/>
                  <a:lumOff val="2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422510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DE56D-1725-4E9D-BE06-5F3147D5E764}"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92139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0729E6-E1A8-4B80-82C7-7510A968FB79}"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81978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163B5-66A8-44FB-8F00-B63D2BAE277D}"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395989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5.xml"/><Relationship Id="rId5" Type="http://schemas.openxmlformats.org/officeDocument/2006/relationships/slideLayout" Target="../slideLayouts/slideLayout16.xml"/><Relationship Id="rId10" Type="http://schemas.openxmlformats.org/officeDocument/2006/relationships/tags" Target="../tags/tag4.xml"/><Relationship Id="rId4" Type="http://schemas.openxmlformats.org/officeDocument/2006/relationships/slideLayout" Target="../slideLayouts/slideLayout15.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6115"/>
            <a:ext cx="8229600" cy="78068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lumMod val="75000"/>
                    <a:lumOff val="25000"/>
                  </a:schemeClr>
                </a:solidFill>
                <a:latin typeface="+mj-lt"/>
              </a:defRPr>
            </a:lvl1pPr>
          </a:lstStyle>
          <a:p>
            <a:fld id="{255EF4CE-DAE3-4E3A-8479-5F467D2B3E4D}"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lumMod val="75000"/>
                    <a:lumOff val="25000"/>
                  </a:schemeClr>
                </a:solidFill>
                <a:latin typeface="+mj-lt"/>
              </a:defRPr>
            </a:lvl1pPr>
          </a:lstStyle>
          <a:p>
            <a:endParaRPr lang="en-US" dirty="0">
              <a:solidFill>
                <a:prstClr val="black">
                  <a:lumMod val="75000"/>
                  <a:lumOff val="2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chemeClr val="tx1">
                    <a:lumMod val="50000"/>
                    <a:lumOff val="50000"/>
                  </a:schemeClr>
                </a:solidFill>
                <a:latin typeface="+mj-lt"/>
              </a:defRPr>
            </a:lvl1p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4165795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7"/>
            </p:custDataLst>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custDataLst>
              <p:tags r:id="rId8"/>
            </p:custDataLst>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custDataLst>
              <p:tags r:id="rId9"/>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pPr fontAlgn="base">
              <a:spcBef>
                <a:spcPct val="0"/>
              </a:spcBef>
              <a:spcAft>
                <a:spcPct val="0"/>
              </a:spcAft>
            </a:pPr>
            <a:endParaRPr lang="es-ES" dirty="0">
              <a:solidFill>
                <a:prstClr val="black"/>
              </a:solidFill>
            </a:endParaRPr>
          </a:p>
        </p:txBody>
      </p:sp>
      <p:sp>
        <p:nvSpPr>
          <p:cNvPr id="1029" name="Rectangle 5"/>
          <p:cNvSpPr>
            <a:spLocks noGrp="1" noChangeArrowheads="1"/>
          </p:cNvSpPr>
          <p:nvPr>
            <p:ph type="ftr" sz="quarter" idx="3"/>
            <p:custDataLst>
              <p:tags r:id="rId10"/>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pPr fontAlgn="base">
              <a:spcBef>
                <a:spcPct val="0"/>
              </a:spcBef>
              <a:spcAft>
                <a:spcPct val="0"/>
              </a:spcAft>
            </a:pPr>
            <a:endParaRPr lang="es-ES" dirty="0">
              <a:solidFill>
                <a:prstClr val="black"/>
              </a:solidFill>
            </a:endParaRPr>
          </a:p>
        </p:txBody>
      </p:sp>
      <p:sp>
        <p:nvSpPr>
          <p:cNvPr id="7" name="Slide Number Placeholder 6"/>
          <p:cNvSpPr>
            <a:spLocks noGrp="1" noChangeArrowheads="1"/>
          </p:cNvSpPr>
          <p:nvPr>
            <p:ph type="sldNum" sz="quarter" idx="4"/>
            <p:custDataLst>
              <p:tags r:id="rId1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tx1">
                    <a:lumMod val="50000"/>
                    <a:lumOff val="50000"/>
                  </a:schemeClr>
                </a:solidFill>
                <a:latin typeface="+mj-lt"/>
              </a:defRPr>
            </a:lvl1pPr>
          </a:lstStyle>
          <a:p>
            <a:pPr fontAlgn="base">
              <a:spcBef>
                <a:spcPct val="0"/>
              </a:spcBef>
              <a:spcAft>
                <a:spcPct val="0"/>
              </a:spcAft>
            </a:pPr>
            <a:fld id="{D1C7D3AF-160E-4D12-BF31-4D5E44749C5D}" type="slidenum">
              <a:rPr lang="es-ES" smtClean="0"/>
              <a:pPr fontAlgn="base">
                <a:spcBef>
                  <a:spcPct val="0"/>
                </a:spcBef>
                <a:spcAft>
                  <a:spcPct val="0"/>
                </a:spcAft>
              </a:pPr>
              <a:t>‹#›</a:t>
            </a:fld>
            <a:endParaRPr lang="es-ES" dirty="0"/>
          </a:p>
        </p:txBody>
      </p:sp>
    </p:spTree>
    <p:extLst>
      <p:ext uri="{BB962C8B-B14F-4D97-AF65-F5344CB8AC3E}">
        <p14:creationId xmlns:p14="http://schemas.microsoft.com/office/powerpoint/2010/main" val="625167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spd="slow">
    <p:push/>
  </p:transition>
  <p:hf hdr="0" ftr="0" dt="0"/>
  <p:txStyles>
    <p:titleStyle>
      <a:lvl1pPr algn="ctr" rtl="0" fontAlgn="base">
        <a:spcBef>
          <a:spcPct val="0"/>
        </a:spcBef>
        <a:spcAft>
          <a:spcPct val="0"/>
        </a:spcAft>
        <a:defRPr lang="es-ES" sz="4400" dirty="0" smtClean="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1pPr>
      <a:lvl2pPr marL="742950" indent="-28575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2pPr>
      <a:lvl3pPr marL="11430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3pPr>
      <a:lvl4pPr marL="16002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4pPr>
      <a:lvl5pPr marL="20574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52.xml"/><Relationship Id="rId7" Type="http://schemas.openxmlformats.org/officeDocument/2006/relationships/image" Target="../media/image14.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11.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57.xml"/></Relationships>
</file>

<file path=ppt/slides/_rels/slide12.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70.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1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64.xml"/><Relationship Id="rId7" Type="http://schemas.openxmlformats.org/officeDocument/2006/relationships/image" Target="../media/image80.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68.xml"/><Relationship Id="rId7" Type="http://schemas.openxmlformats.org/officeDocument/2006/relationships/image" Target="../media/image17.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69.xml"/></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tags" Target="../tags/tag72.xml"/><Relationship Id="rId7" Type="http://schemas.openxmlformats.org/officeDocument/2006/relationships/image" Target="../media/image1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76.xml"/><Relationship Id="rId7" Type="http://schemas.openxmlformats.org/officeDocument/2006/relationships/image" Target="../media/image130.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77.xml"/><Relationship Id="rId9" Type="http://schemas.microsoft.com/office/2007/relationships/hdphoto" Target="../media/hdphoto3.wdp"/></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80.xml"/><Relationship Id="rId7" Type="http://schemas.openxmlformats.org/officeDocument/2006/relationships/image" Target="../media/image20.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81.xml"/><Relationship Id="rId9" Type="http://schemas.microsoft.com/office/2007/relationships/hdphoto" Target="../media/hdphoto4.wdp"/></Relationships>
</file>

<file path=ppt/slides/_rels/slide19.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85.xml"/></Relationships>
</file>

<file path=ppt/slides/_rels/slide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89.xml"/></Relationships>
</file>

<file path=ppt/slides/_rels/slide21.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93.xml"/></Relationships>
</file>

<file path=ppt/slides/_rels/slide22.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4.xml"/><Relationship Id="rId7" Type="http://schemas.openxmlformats.org/officeDocument/2006/relationships/hyperlink" Target="https://www.youtube.com/watch?v=k0yQOPez8IU" TargetMode="Externa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6.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1.jpe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8.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4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8.xml"/><Relationship Id="rId7" Type="http://schemas.openxmlformats.org/officeDocument/2006/relationships/image" Target="../media/image1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6"/>
                </a:solidFill>
                <a:ea typeface="Open Sans" panose="020B0606030504020204" pitchFamily="34" charset="0"/>
                <a:cs typeface="Open Sans" panose="020B0606030504020204" pitchFamily="34" charset="0"/>
              </a:rPr>
            </a:br>
            <a:r>
              <a:rPr lang="en-US" b="1" dirty="0">
                <a:solidFill>
                  <a:schemeClr val="accent6"/>
                </a:solidFill>
              </a:rPr>
              <a:t>Artificial Neural Networks (Introduction)</a:t>
            </a:r>
            <a:r>
              <a:rPr lang="en-US" b="1" dirty="0">
                <a:solidFill>
                  <a:schemeClr val="bg1"/>
                </a:solidFill>
              </a:rPr>
              <a:t>)</a:t>
            </a:r>
            <a:endParaRPr lang="en-US" b="1" dirty="0">
              <a:solidFill>
                <a:srgbClr val="0070C0"/>
              </a:solidFill>
              <a:ea typeface="Open Sans" panose="020B0606030504020204" pitchFamily="34" charset="0"/>
              <a:cs typeface="Open Sans" panose="020B0606030504020204" pitchFamily="34" charset="0"/>
            </a:endParaRPr>
          </a:p>
        </p:txBody>
      </p:sp>
      <p:grpSp>
        <p:nvGrpSpPr>
          <p:cNvPr id="3" name="object 21">
            <a:extLst>
              <a:ext uri="{FF2B5EF4-FFF2-40B4-BE49-F238E27FC236}">
                <a16:creationId xmlns:a16="http://schemas.microsoft.com/office/drawing/2014/main" id="{62A0760A-F9D6-9941-BB35-5F12AE507534}"/>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26AD4541-040A-9449-9C79-0444185A7582}"/>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9234815C-41FC-184D-847F-50AB7CA2BEF0}"/>
                </a:ext>
              </a:extLst>
            </p:cNvPr>
            <p:cNvPicPr/>
            <p:nvPr/>
          </p:nvPicPr>
          <p:blipFill>
            <a:blip r:embed="rId2"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EE89EA51-B3A9-E143-9FA1-18CF3B3EF046}"/>
                </a:ext>
              </a:extLst>
            </p:cNvPr>
            <p:cNvPicPr/>
            <p:nvPr/>
          </p:nvPicPr>
          <p:blipFill>
            <a:blip r:embed="rId3"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5D0F0253-7232-B147-BC2D-3E3B553E2D50}"/>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66C2E180-15E2-1948-BF90-31335FF4A90C}"/>
                </a:ext>
              </a:extLst>
            </p:cNvPr>
            <p:cNvPicPr/>
            <p:nvPr/>
          </p:nvPicPr>
          <p:blipFill>
            <a:blip r:embed="rId4"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C7BFCC43-4AD2-FA45-9C20-3BA3CE1F52C6}"/>
                </a:ext>
              </a:extLst>
            </p:cNvPr>
            <p:cNvPicPr/>
            <p:nvPr/>
          </p:nvPicPr>
          <p:blipFill>
            <a:blip r:embed="rId5"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C7D692D4-A1C5-5141-9CDC-91BE749486D0}"/>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0DF853D8-4003-B24B-A6CC-36B6130E8C5A}"/>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8483863D-7F21-4548-857B-E7798AA17810}"/>
                </a:ext>
              </a:extLst>
            </p:cNvPr>
            <p:cNvPicPr/>
            <p:nvPr/>
          </p:nvPicPr>
          <p:blipFill>
            <a:blip r:embed="rId6"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178C77E6-8F2F-6447-90F8-3AB2B15DCA2C}"/>
                </a:ext>
              </a:extLst>
            </p:cNvPr>
            <p:cNvPicPr/>
            <p:nvPr/>
          </p:nvPicPr>
          <p:blipFill>
            <a:blip r:embed="rId7"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BFF945E-7311-4946-AFAC-DEAEAFCA9FB4}"/>
                </a:ext>
              </a:extLst>
            </p:cNvPr>
            <p:cNvPicPr/>
            <p:nvPr/>
          </p:nvPicPr>
          <p:blipFill>
            <a:blip r:embed="rId8"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885AE0CB-A8C8-FC40-AEA5-97837D557FB5}"/>
                </a:ext>
              </a:extLst>
            </p:cNvPr>
            <p:cNvPicPr/>
            <p:nvPr/>
          </p:nvPicPr>
          <p:blipFill>
            <a:blip r:embed="rId9"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A78CA5D1-8593-BB41-8953-808A4E8CEC97}"/>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B8773BC2-C467-764E-BE7B-BC68ADB790BA}"/>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292396984"/>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dirty="0">
                <a:solidFill>
                  <a:schemeClr val="accent1"/>
                </a:solidFill>
              </a:rPr>
              <a:t>Perceptron Model</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sp>
        <p:nvSpPr>
          <p:cNvPr id="32" name="Rectangle 31"/>
          <p:cNvSpPr/>
          <p:nvPr/>
        </p:nvSpPr>
        <p:spPr>
          <a:xfrm>
            <a:off x="457200" y="1428750"/>
            <a:ext cx="8229600" cy="226247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tx1">
                    <a:lumMod val="75000"/>
                    <a:lumOff val="25000"/>
                  </a:schemeClr>
                </a:solidFill>
              </a:rPr>
              <a:t>Consider data with 3 Boolean variables X1, X2, X3 and an output variable y</a:t>
            </a:r>
          </a:p>
          <a:p>
            <a:pPr>
              <a:lnSpc>
                <a:spcPct val="150000"/>
              </a:lnSpc>
            </a:pPr>
            <a:r>
              <a:rPr lang="en-US" sz="1600" dirty="0">
                <a:solidFill>
                  <a:schemeClr val="tx1">
                    <a:lumMod val="75000"/>
                    <a:lumOff val="25000"/>
                  </a:schemeClr>
                </a:solidFill>
              </a:rPr>
              <a:t>           Data                                                                  Perceptron</a:t>
            </a:r>
          </a:p>
          <a:p>
            <a:pPr lvl="0">
              <a:lnSpc>
                <a:spcPct val="150000"/>
              </a:lnSpc>
            </a:pPr>
            <a:endParaRPr lang="en-US" sz="1600" dirty="0">
              <a:solidFill>
                <a:schemeClr val="tx1">
                  <a:lumMod val="75000"/>
                  <a:lumOff val="25000"/>
                </a:schemeClr>
              </a:solidFill>
            </a:endParaRPr>
          </a:p>
          <a:p>
            <a:pPr lvl="0">
              <a:lnSpc>
                <a:spcPct val="150000"/>
              </a:lnSpc>
            </a:pPr>
            <a:endParaRPr lang="en-US" sz="1600" dirty="0">
              <a:solidFill>
                <a:schemeClr val="tx1">
                  <a:lumMod val="75000"/>
                  <a:lumOff val="25000"/>
                </a:schemeClr>
              </a:solidFill>
            </a:endParaRPr>
          </a:p>
          <a:p>
            <a:pPr lvl="0">
              <a:lnSpc>
                <a:spcPct val="150000"/>
              </a:lnSpc>
            </a:pPr>
            <a:endParaRPr lang="en-US" sz="1600" dirty="0">
              <a:solidFill>
                <a:schemeClr val="tx1">
                  <a:lumMod val="75000"/>
                  <a:lumOff val="25000"/>
                </a:schemeClr>
              </a:solidFill>
            </a:endParaRPr>
          </a:p>
          <a:p>
            <a:pPr lvl="0">
              <a:lnSpc>
                <a:spcPct val="150000"/>
              </a:lnSpc>
            </a:pPr>
            <a:endParaRPr lang="en-US" sz="1600" dirty="0">
              <a:solidFill>
                <a:schemeClr val="tx1">
                  <a:lumMod val="75000"/>
                  <a:lumOff val="25000"/>
                </a:schemeClr>
              </a:solidFill>
            </a:endParaRPr>
          </a:p>
        </p:txBody>
      </p:sp>
      <p:pic>
        <p:nvPicPr>
          <p:cNvPr id="6" name="Picture 5">
            <a:extLst>
              <a:ext uri="{FF2B5EF4-FFF2-40B4-BE49-F238E27FC236}">
                <a16:creationId xmlns:a16="http://schemas.microsoft.com/office/drawing/2014/main" id="{7FFCEE9B-1B4B-D62D-8255-F5782EF057A6}"/>
              </a:ext>
            </a:extLst>
          </p:cNvPr>
          <p:cNvPicPr>
            <a:picLocks noChangeAspect="1"/>
          </p:cNvPicPr>
          <p:nvPr/>
        </p:nvPicPr>
        <p:blipFill>
          <a:blip r:embed="rId7"/>
          <a:stretch>
            <a:fillRect/>
          </a:stretch>
        </p:blipFill>
        <p:spPr>
          <a:xfrm>
            <a:off x="1143000" y="2246273"/>
            <a:ext cx="2438611" cy="2365453"/>
          </a:xfrm>
          <a:prstGeom prst="rect">
            <a:avLst/>
          </a:prstGeom>
        </p:spPr>
      </p:pic>
      <p:pic>
        <p:nvPicPr>
          <p:cNvPr id="8" name="Shape 129">
            <a:extLst>
              <a:ext uri="{FF2B5EF4-FFF2-40B4-BE49-F238E27FC236}">
                <a16:creationId xmlns:a16="http://schemas.microsoft.com/office/drawing/2014/main" id="{266272DB-5AB8-BAE3-88A7-C4A80D762D5B}"/>
              </a:ext>
            </a:extLst>
          </p:cNvPr>
          <p:cNvPicPr preferRelativeResize="0"/>
          <p:nvPr/>
        </p:nvPicPr>
        <p:blipFill rotWithShape="1">
          <a:blip r:embed="rId8">
            <a:alphaModFix/>
          </a:blip>
          <a:srcRect l="46915" t="37612" r="29573" b="34208"/>
          <a:stretch/>
        </p:blipFill>
        <p:spPr>
          <a:xfrm>
            <a:off x="5200635" y="2246273"/>
            <a:ext cx="3458456" cy="2205489"/>
          </a:xfrm>
          <a:prstGeom prst="rect">
            <a:avLst/>
          </a:prstGeom>
          <a:noFill/>
          <a:ln>
            <a:noFill/>
          </a:ln>
        </p:spPr>
      </p:pic>
      <p:sp>
        <p:nvSpPr>
          <p:cNvPr id="12" name="Shape 130">
            <a:extLst>
              <a:ext uri="{FF2B5EF4-FFF2-40B4-BE49-F238E27FC236}">
                <a16:creationId xmlns:a16="http://schemas.microsoft.com/office/drawing/2014/main" id="{47BDC7A5-9F5F-CB9A-062B-9FBE2F9E7E42}"/>
              </a:ext>
            </a:extLst>
          </p:cNvPr>
          <p:cNvSpPr/>
          <p:nvPr/>
        </p:nvSpPr>
        <p:spPr>
          <a:xfrm>
            <a:off x="1219200" y="4670087"/>
            <a:ext cx="7187246" cy="575541"/>
          </a:xfrm>
          <a:prstGeom prst="rect">
            <a:avLst/>
          </a:prstGeom>
          <a:noFill/>
          <a:ln>
            <a:noFill/>
          </a:ln>
        </p:spPr>
        <p:txBody>
          <a:bodyPr lIns="91425" tIns="45700" rIns="91425" bIns="45700" anchor="t" anchorCtr="0">
            <a:noAutofit/>
          </a:bodyPr>
          <a:lstStyle/>
          <a:p>
            <a:pPr marL="257175" lvl="0" indent="-168275">
              <a:buClr>
                <a:srgbClr val="212167"/>
              </a:buClr>
              <a:buSzPct val="25000"/>
            </a:pPr>
            <a:r>
              <a:rPr lang="en-IN" sz="1500" b="1" dirty="0">
                <a:solidFill>
                  <a:srgbClr val="212167"/>
                </a:solidFill>
                <a:latin typeface="Eras Demi ITC" pitchFamily="34" charset="0"/>
                <a:ea typeface="Open Sans"/>
                <a:cs typeface="Open Sans"/>
                <a:sym typeface="Open Sans"/>
              </a:rPr>
              <a:t>	            -</a:t>
            </a:r>
            <a:r>
              <a:rPr lang="en-IN" sz="1600" dirty="0">
                <a:solidFill>
                  <a:schemeClr val="tx1">
                    <a:lumMod val="75000"/>
                    <a:lumOff val="25000"/>
                  </a:schemeClr>
                </a:solidFill>
                <a:sym typeface="Open Sans"/>
              </a:rPr>
              <a:t>1, 		if 0.3 X1 + 0.3 X2 + 0.3 X3 – 0.4 &gt; 0;</a:t>
            </a:r>
          </a:p>
          <a:p>
            <a:pPr marL="257175" lvl="0" indent="-168275">
              <a:buClr>
                <a:srgbClr val="212167"/>
              </a:buClr>
              <a:buSzPct val="25000"/>
            </a:pPr>
            <a:r>
              <a:rPr lang="en-IN" sz="1600" dirty="0">
                <a:solidFill>
                  <a:schemeClr val="tx1">
                    <a:lumMod val="75000"/>
                    <a:lumOff val="25000"/>
                  </a:schemeClr>
                </a:solidFill>
                <a:sym typeface="Open Sans"/>
              </a:rPr>
              <a:t>		1, 		if 0.3 X1 + 0.3 X2 + 0.3 X3 – 0.4 &lt; 0.</a:t>
            </a:r>
          </a:p>
          <a:p>
            <a:pPr marL="0" marR="0" lvl="0" indent="0" algn="l" rtl="0">
              <a:lnSpc>
                <a:spcPct val="100000"/>
              </a:lnSpc>
              <a:spcBef>
                <a:spcPts val="0"/>
              </a:spcBef>
              <a:spcAft>
                <a:spcPts val="0"/>
              </a:spcAft>
              <a:buClr>
                <a:srgbClr val="000000"/>
              </a:buClr>
              <a:buSzPct val="25000"/>
              <a:buFont typeface="Arial"/>
              <a:buNone/>
            </a:pPr>
            <a:endParaRPr lang="en-IN" sz="2800" b="0" i="0" u="none" strike="noStrike" cap="none" dirty="0">
              <a:solidFill>
                <a:schemeClr val="tx1"/>
              </a:solidFill>
              <a:latin typeface="Eras Demi ITC" pitchFamily="34" charset="0"/>
              <a:sym typeface="Arial"/>
            </a:endParaRPr>
          </a:p>
        </p:txBody>
      </p:sp>
      <p:sp>
        <p:nvSpPr>
          <p:cNvPr id="14" name="Rectangle 13">
            <a:extLst>
              <a:ext uri="{FF2B5EF4-FFF2-40B4-BE49-F238E27FC236}">
                <a16:creationId xmlns:a16="http://schemas.microsoft.com/office/drawing/2014/main" id="{7B651220-F719-D2B8-4253-00A6B0BC8785}"/>
              </a:ext>
            </a:extLst>
          </p:cNvPr>
          <p:cNvSpPr/>
          <p:nvPr/>
        </p:nvSpPr>
        <p:spPr>
          <a:xfrm>
            <a:off x="1409605" y="4648200"/>
            <a:ext cx="789310" cy="584775"/>
          </a:xfrm>
          <a:prstGeom prst="rect">
            <a:avLst/>
          </a:prstGeom>
        </p:spPr>
        <p:txBody>
          <a:bodyPr wrap="square">
            <a:spAutoFit/>
          </a:bodyPr>
          <a:lstStyle/>
          <a:p>
            <a:r>
              <a:rPr lang="en-IN" sz="2800" dirty="0"/>
              <a:t>y </a:t>
            </a:r>
            <a:r>
              <a:rPr lang="en-IN" sz="3200" dirty="0"/>
              <a:t>{</a:t>
            </a:r>
            <a:endParaRPr lang="en-US" sz="1600" dirty="0"/>
          </a:p>
        </p:txBody>
      </p:sp>
      <p:sp>
        <p:nvSpPr>
          <p:cNvPr id="24" name="Rectangle 23">
            <a:extLst>
              <a:ext uri="{FF2B5EF4-FFF2-40B4-BE49-F238E27FC236}">
                <a16:creationId xmlns:a16="http://schemas.microsoft.com/office/drawing/2014/main" id="{D4CDC8CC-9FDB-717C-F1F1-25CB8E2D7A13}"/>
              </a:ext>
            </a:extLst>
          </p:cNvPr>
          <p:cNvSpPr/>
          <p:nvPr/>
        </p:nvSpPr>
        <p:spPr>
          <a:xfrm>
            <a:off x="609600" y="5257985"/>
            <a:ext cx="8229600" cy="1523815"/>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tx1">
                    <a:lumMod val="75000"/>
                    <a:lumOff val="25000"/>
                  </a:schemeClr>
                </a:solidFill>
              </a:rPr>
              <a:t>Perceptron consists of two types of nodes: input nodes which is used to represent the attributes, and output node which is used to represent the model output.</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Perceptron computes its output value, by performing a weighted sum on its inputs, subtracting a bias factor t from the sum, and then examining the sign of the result.</a:t>
            </a:r>
          </a:p>
        </p:txBody>
      </p:sp>
    </p:spTree>
    <p:extLst>
      <p:ext uri="{BB962C8B-B14F-4D97-AF65-F5344CB8AC3E}">
        <p14:creationId xmlns:p14="http://schemas.microsoft.com/office/powerpoint/2010/main" val="406208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dirty="0">
                <a:solidFill>
                  <a:schemeClr val="accent1"/>
                </a:solidFill>
              </a:rPr>
              <a:t>A Single Artificial Neuron…</a:t>
            </a: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sp>
        <p:nvSpPr>
          <p:cNvPr id="2" name="Oval 3">
            <a:extLst>
              <a:ext uri="{FF2B5EF4-FFF2-40B4-BE49-F238E27FC236}">
                <a16:creationId xmlns:a16="http://schemas.microsoft.com/office/drawing/2014/main" id="{5483E58C-3A08-B256-532F-798E66287B12}"/>
              </a:ext>
            </a:extLst>
          </p:cNvPr>
          <p:cNvSpPr>
            <a:spLocks noChangeArrowheads="1"/>
          </p:cNvSpPr>
          <p:nvPr/>
        </p:nvSpPr>
        <p:spPr bwMode="auto">
          <a:xfrm>
            <a:off x="6732943" y="1838856"/>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1</a:t>
            </a:r>
          </a:p>
        </p:txBody>
      </p:sp>
      <p:sp>
        <p:nvSpPr>
          <p:cNvPr id="4" name="Oval 4">
            <a:extLst>
              <a:ext uri="{FF2B5EF4-FFF2-40B4-BE49-F238E27FC236}">
                <a16:creationId xmlns:a16="http://schemas.microsoft.com/office/drawing/2014/main" id="{4043F4FD-E7AA-3BB8-4041-BBBD025D2DC1}"/>
              </a:ext>
            </a:extLst>
          </p:cNvPr>
          <p:cNvSpPr>
            <a:spLocks noChangeArrowheads="1"/>
          </p:cNvSpPr>
          <p:nvPr/>
        </p:nvSpPr>
        <p:spPr bwMode="auto">
          <a:xfrm>
            <a:off x="4370743" y="1838856"/>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2</a:t>
            </a:r>
          </a:p>
        </p:txBody>
      </p:sp>
      <p:sp>
        <p:nvSpPr>
          <p:cNvPr id="5" name="Oval 5">
            <a:extLst>
              <a:ext uri="{FF2B5EF4-FFF2-40B4-BE49-F238E27FC236}">
                <a16:creationId xmlns:a16="http://schemas.microsoft.com/office/drawing/2014/main" id="{C24A342C-7CFD-234C-D024-CB486785BA9F}"/>
              </a:ext>
            </a:extLst>
          </p:cNvPr>
          <p:cNvSpPr>
            <a:spLocks noChangeArrowheads="1"/>
          </p:cNvSpPr>
          <p:nvPr/>
        </p:nvSpPr>
        <p:spPr bwMode="auto">
          <a:xfrm>
            <a:off x="2008543" y="1838856"/>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m</a:t>
            </a:r>
          </a:p>
        </p:txBody>
      </p:sp>
      <p:sp>
        <p:nvSpPr>
          <p:cNvPr id="12" name="Oval 6">
            <a:extLst>
              <a:ext uri="{FF2B5EF4-FFF2-40B4-BE49-F238E27FC236}">
                <a16:creationId xmlns:a16="http://schemas.microsoft.com/office/drawing/2014/main" id="{6D7640FB-7993-89E5-F1FA-A730E1D30F6E}"/>
              </a:ext>
            </a:extLst>
          </p:cNvPr>
          <p:cNvSpPr>
            <a:spLocks noChangeArrowheads="1"/>
          </p:cNvSpPr>
          <p:nvPr/>
        </p:nvSpPr>
        <p:spPr bwMode="auto">
          <a:xfrm>
            <a:off x="4370743" y="3210456"/>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3200">
                <a:solidFill>
                  <a:srgbClr val="FFFFFF"/>
                </a:solidFill>
              </a:rPr>
              <a:t>∑</a:t>
            </a:r>
          </a:p>
        </p:txBody>
      </p:sp>
      <p:sp>
        <p:nvSpPr>
          <p:cNvPr id="13" name="Oval 7">
            <a:extLst>
              <a:ext uri="{FF2B5EF4-FFF2-40B4-BE49-F238E27FC236}">
                <a16:creationId xmlns:a16="http://schemas.microsoft.com/office/drawing/2014/main" id="{B1CC3190-3AA2-FEA3-3363-2A3202BFFF93}"/>
              </a:ext>
            </a:extLst>
          </p:cNvPr>
          <p:cNvSpPr>
            <a:spLocks noChangeArrowheads="1"/>
          </p:cNvSpPr>
          <p:nvPr/>
        </p:nvSpPr>
        <p:spPr bwMode="auto">
          <a:xfrm>
            <a:off x="4370743" y="5039256"/>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3600" dirty="0">
                <a:solidFill>
                  <a:srgbClr val="FFFFFF"/>
                </a:solidFill>
              </a:rPr>
              <a:t>y</a:t>
            </a:r>
          </a:p>
        </p:txBody>
      </p:sp>
      <p:sp>
        <p:nvSpPr>
          <p:cNvPr id="14" name="Rectangle 10">
            <a:extLst>
              <a:ext uri="{FF2B5EF4-FFF2-40B4-BE49-F238E27FC236}">
                <a16:creationId xmlns:a16="http://schemas.microsoft.com/office/drawing/2014/main" id="{C32E7C6F-8AD8-AC08-86F6-69B37EA3420D}"/>
              </a:ext>
            </a:extLst>
          </p:cNvPr>
          <p:cNvSpPr>
            <a:spLocks noChangeArrowheads="1"/>
          </p:cNvSpPr>
          <p:nvPr/>
        </p:nvSpPr>
        <p:spPr bwMode="auto">
          <a:xfrm>
            <a:off x="5285143" y="3540656"/>
            <a:ext cx="3687526" cy="525401"/>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nSpc>
                <a:spcPct val="100000"/>
              </a:lnSpc>
              <a:buFont typeface="Times New Roman" panose="02020603050405020304" pitchFamily="18" charset="0"/>
              <a:buNone/>
            </a:pPr>
            <a:r>
              <a:rPr lang="en-GB" altLang="en-US" sz="2800" b="1">
                <a:latin typeface="Times New Roman" panose="02020603050405020304" pitchFamily="18" charset="0"/>
                <a:cs typeface="Times New Roman" panose="02020603050405020304" pitchFamily="18" charset="0"/>
              </a:rPr>
              <a:t>∑= </a:t>
            </a:r>
            <a:r>
              <a:rPr lang="en-GB" altLang="en-US" sz="2800" b="1"/>
              <a:t>X</a:t>
            </a:r>
            <a:r>
              <a:rPr lang="en-GB" altLang="en-US" sz="2800" b="1" baseline="-25000"/>
              <a:t>1</a:t>
            </a:r>
            <a:r>
              <a:rPr lang="en-GB" altLang="en-US" sz="2800" b="1"/>
              <a:t>+X</a:t>
            </a:r>
            <a:r>
              <a:rPr lang="en-GB" altLang="en-US" sz="2800" b="1" baseline="-25000"/>
              <a:t>2</a:t>
            </a:r>
            <a:r>
              <a:rPr lang="en-GB" altLang="en-US" sz="2800" b="1"/>
              <a:t> + ….+X</a:t>
            </a:r>
            <a:r>
              <a:rPr lang="en-GB" altLang="en-US" sz="2800" b="1" baseline="-25000"/>
              <a:t>m</a:t>
            </a:r>
            <a:r>
              <a:rPr lang="en-GB" altLang="en-US" sz="2800" b="1"/>
              <a:t> =y</a:t>
            </a:r>
          </a:p>
        </p:txBody>
      </p:sp>
      <p:cxnSp>
        <p:nvCxnSpPr>
          <p:cNvPr id="15" name="AutoShape 11">
            <a:extLst>
              <a:ext uri="{FF2B5EF4-FFF2-40B4-BE49-F238E27FC236}">
                <a16:creationId xmlns:a16="http://schemas.microsoft.com/office/drawing/2014/main" id="{71F73128-85AC-CA4B-F2BC-57E2529FE5BB}"/>
              </a:ext>
            </a:extLst>
          </p:cNvPr>
          <p:cNvCxnSpPr>
            <a:cxnSpLocks noChangeShapeType="1"/>
            <a:stCxn id="12" idx="2"/>
            <a:endCxn id="13" idx="0"/>
          </p:cNvCxnSpPr>
          <p:nvPr/>
        </p:nvCxnSpPr>
        <p:spPr bwMode="auto">
          <a:xfrm>
            <a:off x="4713643" y="3896256"/>
            <a:ext cx="1588" cy="11430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Text Box 15">
            <a:extLst>
              <a:ext uri="{FF2B5EF4-FFF2-40B4-BE49-F238E27FC236}">
                <a16:creationId xmlns:a16="http://schemas.microsoft.com/office/drawing/2014/main" id="{96975B5A-BBBF-E1A9-59E2-946D54ABC756}"/>
              </a:ext>
            </a:extLst>
          </p:cNvPr>
          <p:cNvSpPr txBox="1">
            <a:spLocks noChangeArrowheads="1"/>
          </p:cNvSpPr>
          <p:nvPr/>
        </p:nvSpPr>
        <p:spPr bwMode="auto">
          <a:xfrm>
            <a:off x="2846743" y="1926169"/>
            <a:ext cx="14478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nSpc>
                <a:spcPct val="100000"/>
              </a:lnSpc>
            </a:pPr>
            <a:r>
              <a:rPr lang="en-GB" altLang="en-US"/>
              <a:t>. . . . . . . . . . . . </a:t>
            </a:r>
          </a:p>
        </p:txBody>
      </p:sp>
      <p:sp>
        <p:nvSpPr>
          <p:cNvPr id="24" name="Text Box 9">
            <a:extLst>
              <a:ext uri="{FF2B5EF4-FFF2-40B4-BE49-F238E27FC236}">
                <a16:creationId xmlns:a16="http://schemas.microsoft.com/office/drawing/2014/main" id="{63FF44C6-599D-1651-156A-F72764A65B8E}"/>
              </a:ext>
            </a:extLst>
          </p:cNvPr>
          <p:cNvSpPr txBox="1">
            <a:spLocks noChangeArrowheads="1"/>
          </p:cNvSpPr>
          <p:nvPr/>
        </p:nvSpPr>
        <p:spPr bwMode="auto">
          <a:xfrm>
            <a:off x="243243" y="1863519"/>
            <a:ext cx="1828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2800" dirty="0">
                <a:latin typeface="+mn-lt"/>
                <a:cs typeface="Times New Roman" panose="02020603050405020304" pitchFamily="18" charset="0"/>
              </a:rPr>
              <a:t>Input</a:t>
            </a:r>
          </a:p>
        </p:txBody>
      </p:sp>
      <p:sp>
        <p:nvSpPr>
          <p:cNvPr id="26" name="Text Box 8">
            <a:extLst>
              <a:ext uri="{FF2B5EF4-FFF2-40B4-BE49-F238E27FC236}">
                <a16:creationId xmlns:a16="http://schemas.microsoft.com/office/drawing/2014/main" id="{188E1A96-6AEC-ED15-A4B3-6C21022C01F5}"/>
              </a:ext>
            </a:extLst>
          </p:cNvPr>
          <p:cNvSpPr txBox="1">
            <a:spLocks noChangeArrowheads="1"/>
          </p:cNvSpPr>
          <p:nvPr/>
        </p:nvSpPr>
        <p:spPr bwMode="auto">
          <a:xfrm>
            <a:off x="515716" y="3299742"/>
            <a:ext cx="2209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2800" dirty="0">
                <a:latin typeface="+mn-lt"/>
                <a:cs typeface="Times New Roman" panose="02020603050405020304" pitchFamily="18" charset="0"/>
              </a:rPr>
              <a:t>Processing</a:t>
            </a:r>
          </a:p>
        </p:txBody>
      </p:sp>
      <p:sp>
        <p:nvSpPr>
          <p:cNvPr id="28" name="Text Box 2">
            <a:extLst>
              <a:ext uri="{FF2B5EF4-FFF2-40B4-BE49-F238E27FC236}">
                <a16:creationId xmlns:a16="http://schemas.microsoft.com/office/drawing/2014/main" id="{3799399A-3353-CD40-7598-A8E96D1968AF}"/>
              </a:ext>
            </a:extLst>
          </p:cNvPr>
          <p:cNvSpPr txBox="1">
            <a:spLocks noChangeArrowheads="1"/>
          </p:cNvSpPr>
          <p:nvPr/>
        </p:nvSpPr>
        <p:spPr bwMode="auto">
          <a:xfrm>
            <a:off x="243243" y="5091643"/>
            <a:ext cx="21336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2800" dirty="0">
                <a:latin typeface="+mn-lt"/>
                <a:cs typeface="Times New Roman" panose="02020603050405020304" pitchFamily="18" charset="0"/>
              </a:rPr>
              <a:t>Output</a:t>
            </a:r>
          </a:p>
        </p:txBody>
      </p:sp>
      <p:cxnSp>
        <p:nvCxnSpPr>
          <p:cNvPr id="6" name="AutoShape 24">
            <a:extLst>
              <a:ext uri="{FF2B5EF4-FFF2-40B4-BE49-F238E27FC236}">
                <a16:creationId xmlns:a16="http://schemas.microsoft.com/office/drawing/2014/main" id="{831E022B-EA3F-DC9A-EDEE-3725EC5CC660}"/>
              </a:ext>
            </a:extLst>
          </p:cNvPr>
          <p:cNvCxnSpPr>
            <a:cxnSpLocks noChangeShapeType="1"/>
            <a:stCxn id="4" idx="4"/>
          </p:cNvCxnSpPr>
          <p:nvPr/>
        </p:nvCxnSpPr>
        <p:spPr bwMode="auto">
          <a:xfrm>
            <a:off x="4713643" y="2524656"/>
            <a:ext cx="0" cy="631293"/>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AutoShape 24">
            <a:extLst>
              <a:ext uri="{FF2B5EF4-FFF2-40B4-BE49-F238E27FC236}">
                <a16:creationId xmlns:a16="http://schemas.microsoft.com/office/drawing/2014/main" id="{B702B8A6-2037-EF1B-CB03-3FCBDB5BD8B9}"/>
              </a:ext>
            </a:extLst>
          </p:cNvPr>
          <p:cNvCxnSpPr>
            <a:cxnSpLocks noChangeShapeType="1"/>
            <a:stCxn id="2" idx="4"/>
            <a:endCxn id="12" idx="7"/>
          </p:cNvCxnSpPr>
          <p:nvPr/>
        </p:nvCxnSpPr>
        <p:spPr bwMode="auto">
          <a:xfrm flipH="1">
            <a:off x="4956110" y="2524656"/>
            <a:ext cx="2119733" cy="786233"/>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24">
            <a:extLst>
              <a:ext uri="{FF2B5EF4-FFF2-40B4-BE49-F238E27FC236}">
                <a16:creationId xmlns:a16="http://schemas.microsoft.com/office/drawing/2014/main" id="{587128F3-1DA0-1425-6ED4-36609DA4BA11}"/>
              </a:ext>
            </a:extLst>
          </p:cNvPr>
          <p:cNvCxnSpPr>
            <a:cxnSpLocks noChangeShapeType="1"/>
            <a:stCxn id="5" idx="4"/>
            <a:endCxn id="12" idx="1"/>
          </p:cNvCxnSpPr>
          <p:nvPr/>
        </p:nvCxnSpPr>
        <p:spPr bwMode="auto">
          <a:xfrm>
            <a:off x="2351443" y="2524656"/>
            <a:ext cx="2119733" cy="786233"/>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04435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dirty="0">
                <a:solidFill>
                  <a:schemeClr val="accent1"/>
                </a:solidFill>
              </a:rPr>
              <a:t>A Single Artificial Neuron…</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
        <p:nvSpPr>
          <p:cNvPr id="2" name="Oval 4">
            <a:extLst>
              <a:ext uri="{FF2B5EF4-FFF2-40B4-BE49-F238E27FC236}">
                <a16:creationId xmlns:a16="http://schemas.microsoft.com/office/drawing/2014/main" id="{DCDFC5ED-981B-37F0-5471-8632EB600948}"/>
              </a:ext>
            </a:extLst>
          </p:cNvPr>
          <p:cNvSpPr>
            <a:spLocks noChangeArrowheads="1"/>
          </p:cNvSpPr>
          <p:nvPr/>
        </p:nvSpPr>
        <p:spPr bwMode="auto">
          <a:xfrm>
            <a:off x="6629400" y="1381080"/>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dirty="0">
                <a:solidFill>
                  <a:srgbClr val="FFFFFF"/>
                </a:solidFill>
                <a:latin typeface="Times New Roman" panose="02020603050405020304" pitchFamily="18" charset="0"/>
                <a:cs typeface="Times New Roman" panose="02020603050405020304" pitchFamily="18" charset="0"/>
              </a:rPr>
              <a:t>x</a:t>
            </a:r>
            <a:r>
              <a:rPr lang="en-GB" altLang="en-US" sz="1400" dirty="0">
                <a:solidFill>
                  <a:srgbClr val="FFFFFF"/>
                </a:solidFill>
                <a:latin typeface="Times New Roman" panose="02020603050405020304" pitchFamily="18" charset="0"/>
                <a:cs typeface="Times New Roman" panose="02020603050405020304" pitchFamily="18" charset="0"/>
              </a:rPr>
              <a:t>1</a:t>
            </a:r>
          </a:p>
        </p:txBody>
      </p:sp>
      <p:sp>
        <p:nvSpPr>
          <p:cNvPr id="4" name="Oval 5">
            <a:extLst>
              <a:ext uri="{FF2B5EF4-FFF2-40B4-BE49-F238E27FC236}">
                <a16:creationId xmlns:a16="http://schemas.microsoft.com/office/drawing/2014/main" id="{43F84F36-5644-549A-40E7-2E9C91E59221}"/>
              </a:ext>
            </a:extLst>
          </p:cNvPr>
          <p:cNvSpPr>
            <a:spLocks noChangeArrowheads="1"/>
          </p:cNvSpPr>
          <p:nvPr/>
        </p:nvSpPr>
        <p:spPr bwMode="auto">
          <a:xfrm>
            <a:off x="4114800" y="1366837"/>
            <a:ext cx="685800" cy="847726"/>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2</a:t>
            </a:r>
          </a:p>
        </p:txBody>
      </p:sp>
      <p:sp>
        <p:nvSpPr>
          <p:cNvPr id="5" name="Rectangle 11">
            <a:extLst>
              <a:ext uri="{FF2B5EF4-FFF2-40B4-BE49-F238E27FC236}">
                <a16:creationId xmlns:a16="http://schemas.microsoft.com/office/drawing/2014/main" id="{3ACFA6D2-ED53-65A9-F74A-56869E0F838E}"/>
              </a:ext>
            </a:extLst>
          </p:cNvPr>
          <p:cNvSpPr>
            <a:spLocks noChangeArrowheads="1"/>
          </p:cNvSpPr>
          <p:nvPr/>
        </p:nvSpPr>
        <p:spPr bwMode="auto">
          <a:xfrm>
            <a:off x="4834890" y="3915787"/>
            <a:ext cx="4274820" cy="463846"/>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nSpc>
                <a:spcPct val="100000"/>
              </a:lnSpc>
              <a:buFont typeface="Times New Roman" panose="02020603050405020304" pitchFamily="18" charset="0"/>
              <a:buNone/>
            </a:pPr>
            <a:r>
              <a:rPr lang="en-GB" altLang="en-US" sz="2400" b="1" dirty="0">
                <a:latin typeface="Times New Roman" panose="02020603050405020304" pitchFamily="18" charset="0"/>
                <a:cs typeface="Times New Roman" panose="02020603050405020304" pitchFamily="18" charset="0"/>
              </a:rPr>
              <a:t>∑= </a:t>
            </a:r>
            <a:r>
              <a:rPr lang="en-GB" altLang="en-US" sz="2400" b="1" dirty="0"/>
              <a:t>X</a:t>
            </a:r>
            <a:r>
              <a:rPr lang="en-GB" altLang="en-US" sz="2400" b="1" baseline="-25000" dirty="0"/>
              <a:t>1</a:t>
            </a:r>
            <a:r>
              <a:rPr lang="en-GB" altLang="en-US" sz="2400" b="1" dirty="0"/>
              <a:t>w</a:t>
            </a:r>
            <a:r>
              <a:rPr lang="en-GB" altLang="en-US" sz="2400" b="1" baseline="-25000" dirty="0"/>
              <a:t>1</a:t>
            </a:r>
            <a:r>
              <a:rPr lang="en-GB" altLang="en-US" sz="2400" b="1" dirty="0"/>
              <a:t>+X</a:t>
            </a:r>
            <a:r>
              <a:rPr lang="en-GB" altLang="en-US" sz="2400" b="1" baseline="-25000" dirty="0"/>
              <a:t>2</a:t>
            </a:r>
            <a:r>
              <a:rPr lang="en-GB" altLang="en-US" sz="2400" b="1" dirty="0"/>
              <a:t>w</a:t>
            </a:r>
            <a:r>
              <a:rPr lang="en-GB" altLang="en-US" sz="2400" b="1" baseline="-25000" dirty="0"/>
              <a:t>2</a:t>
            </a:r>
            <a:r>
              <a:rPr lang="en-GB" altLang="en-US" sz="2400" b="1" dirty="0"/>
              <a:t> + ….+</a:t>
            </a:r>
            <a:r>
              <a:rPr lang="en-GB" altLang="en-US" sz="2400" b="1" dirty="0" err="1"/>
              <a:t>X</a:t>
            </a:r>
            <a:r>
              <a:rPr lang="en-GB" altLang="en-US" sz="2400" b="1" baseline="-25000" dirty="0" err="1"/>
              <a:t>m</a:t>
            </a:r>
            <a:r>
              <a:rPr lang="en-GB" altLang="en-US" sz="2400" b="1" dirty="0" err="1"/>
              <a:t>w</a:t>
            </a:r>
            <a:r>
              <a:rPr lang="en-GB" altLang="en-US" sz="2400" b="1" baseline="-25000" dirty="0" err="1"/>
              <a:t>m</a:t>
            </a:r>
            <a:r>
              <a:rPr lang="en-GB" altLang="en-US" sz="2400" b="1" dirty="0"/>
              <a:t> =y</a:t>
            </a:r>
          </a:p>
        </p:txBody>
      </p:sp>
      <p:sp>
        <p:nvSpPr>
          <p:cNvPr id="6" name="Oval 13">
            <a:extLst>
              <a:ext uri="{FF2B5EF4-FFF2-40B4-BE49-F238E27FC236}">
                <a16:creationId xmlns:a16="http://schemas.microsoft.com/office/drawing/2014/main" id="{56372A43-89BB-4954-BAB9-E64C405F97DB}"/>
              </a:ext>
            </a:extLst>
          </p:cNvPr>
          <p:cNvSpPr>
            <a:spLocks noChangeArrowheads="1"/>
          </p:cNvSpPr>
          <p:nvPr/>
        </p:nvSpPr>
        <p:spPr bwMode="auto">
          <a:xfrm>
            <a:off x="5486400" y="2562225"/>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2000" dirty="0">
                <a:solidFill>
                  <a:srgbClr val="FFFFFF"/>
                </a:solidFill>
              </a:rPr>
              <a:t>w</a:t>
            </a:r>
            <a:r>
              <a:rPr lang="en-GB" altLang="en-US" sz="1600" baseline="-25000" dirty="0">
                <a:solidFill>
                  <a:srgbClr val="FFFFFF"/>
                </a:solidFill>
              </a:rPr>
              <a:t>1</a:t>
            </a:r>
          </a:p>
        </p:txBody>
      </p:sp>
      <p:sp>
        <p:nvSpPr>
          <p:cNvPr id="7" name="Oval 14">
            <a:extLst>
              <a:ext uri="{FF2B5EF4-FFF2-40B4-BE49-F238E27FC236}">
                <a16:creationId xmlns:a16="http://schemas.microsoft.com/office/drawing/2014/main" id="{57A45E34-1E98-FFF2-F8CD-EE9D536ED260}"/>
              </a:ext>
            </a:extLst>
          </p:cNvPr>
          <p:cNvSpPr>
            <a:spLocks noChangeArrowheads="1"/>
          </p:cNvSpPr>
          <p:nvPr/>
        </p:nvSpPr>
        <p:spPr bwMode="auto">
          <a:xfrm>
            <a:off x="4114800" y="2610506"/>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2000" dirty="0">
                <a:solidFill>
                  <a:srgbClr val="FFFFFF"/>
                </a:solidFill>
              </a:rPr>
              <a:t>w</a:t>
            </a:r>
            <a:r>
              <a:rPr lang="en-GB" altLang="en-US" sz="1600" baseline="-25000" dirty="0">
                <a:solidFill>
                  <a:srgbClr val="FFFFFF"/>
                </a:solidFill>
              </a:rPr>
              <a:t>2</a:t>
            </a:r>
          </a:p>
        </p:txBody>
      </p:sp>
      <p:sp>
        <p:nvSpPr>
          <p:cNvPr id="8" name="Text Box 22">
            <a:extLst>
              <a:ext uri="{FF2B5EF4-FFF2-40B4-BE49-F238E27FC236}">
                <a16:creationId xmlns:a16="http://schemas.microsoft.com/office/drawing/2014/main" id="{8C2E5E47-897A-C1D7-4DA2-6566F6619522}"/>
              </a:ext>
            </a:extLst>
          </p:cNvPr>
          <p:cNvSpPr txBox="1">
            <a:spLocks noChangeArrowheads="1"/>
          </p:cNvSpPr>
          <p:nvPr/>
        </p:nvSpPr>
        <p:spPr bwMode="auto">
          <a:xfrm>
            <a:off x="2514600" y="15240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nSpc>
                <a:spcPct val="100000"/>
              </a:lnSpc>
            </a:pPr>
            <a:r>
              <a:rPr lang="en-GB" altLang="en-US" dirty="0"/>
              <a:t>. . . . . . . . . . . . </a:t>
            </a:r>
          </a:p>
        </p:txBody>
      </p:sp>
      <p:cxnSp>
        <p:nvCxnSpPr>
          <p:cNvPr id="9" name="AutoShape 24">
            <a:extLst>
              <a:ext uri="{FF2B5EF4-FFF2-40B4-BE49-F238E27FC236}">
                <a16:creationId xmlns:a16="http://schemas.microsoft.com/office/drawing/2014/main" id="{362FCF30-CEC6-69A9-5966-6C9A428456B4}"/>
              </a:ext>
            </a:extLst>
          </p:cNvPr>
          <p:cNvCxnSpPr>
            <a:cxnSpLocks noChangeShapeType="1"/>
            <a:stCxn id="4" idx="4"/>
            <a:endCxn id="7" idx="0"/>
          </p:cNvCxnSpPr>
          <p:nvPr/>
        </p:nvCxnSpPr>
        <p:spPr bwMode="auto">
          <a:xfrm>
            <a:off x="4457700" y="2214563"/>
            <a:ext cx="0" cy="395943"/>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 name="AutoShape 25">
            <a:extLst>
              <a:ext uri="{FF2B5EF4-FFF2-40B4-BE49-F238E27FC236}">
                <a16:creationId xmlns:a16="http://schemas.microsoft.com/office/drawing/2014/main" id="{81C5B0AE-8594-6368-04D4-67A1AB3DA915}"/>
              </a:ext>
            </a:extLst>
          </p:cNvPr>
          <p:cNvCxnSpPr>
            <a:cxnSpLocks noChangeShapeType="1"/>
            <a:stCxn id="2" idx="4"/>
            <a:endCxn id="6" idx="7"/>
          </p:cNvCxnSpPr>
          <p:nvPr/>
        </p:nvCxnSpPr>
        <p:spPr bwMode="auto">
          <a:xfrm flipH="1">
            <a:off x="6071767" y="2066880"/>
            <a:ext cx="900533" cy="595778"/>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AutoShape 26">
            <a:extLst>
              <a:ext uri="{FF2B5EF4-FFF2-40B4-BE49-F238E27FC236}">
                <a16:creationId xmlns:a16="http://schemas.microsoft.com/office/drawing/2014/main" id="{8879B04F-B52C-184D-1B8D-701460B58A63}"/>
              </a:ext>
            </a:extLst>
          </p:cNvPr>
          <p:cNvCxnSpPr>
            <a:cxnSpLocks noChangeShapeType="1"/>
            <a:stCxn id="6" idx="3"/>
            <a:endCxn id="14" idx="7"/>
          </p:cNvCxnSpPr>
          <p:nvPr/>
        </p:nvCxnSpPr>
        <p:spPr bwMode="auto">
          <a:xfrm flipH="1">
            <a:off x="4700167" y="3147592"/>
            <a:ext cx="886666" cy="673251"/>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F53233E-7D37-F44A-D622-DA13429359B4}"/>
                  </a:ext>
                </a:extLst>
              </p:cNvPr>
              <p:cNvSpPr txBox="1"/>
              <p:nvPr/>
            </p:nvSpPr>
            <p:spPr>
              <a:xfrm>
                <a:off x="5009531" y="5280732"/>
                <a:ext cx="1505220" cy="847220"/>
              </a:xfrm>
              <a:prstGeom prst="rect">
                <a:avLst/>
              </a:prstGeom>
              <a:solidFill>
                <a:srgbClr val="E08C66"/>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1800" b="1" i="1">
                              <a:latin typeface="Cambria Math" panose="02040503050406030204" pitchFamily="18" charset="0"/>
                              <a:ea typeface="HG Mincho Light J" charset="0"/>
                              <a:cs typeface="HG Mincho Light J" charset="0"/>
                            </a:rPr>
                          </m:ctrlPr>
                        </m:naryPr>
                        <m:sub>
                          <m:r>
                            <m:rPr>
                              <m:brk m:alnAt="23"/>
                            </m:rPr>
                            <a:rPr lang="en-US" sz="1800" b="1" i="0">
                              <a:latin typeface="Cambria Math" panose="02040503050406030204" pitchFamily="18" charset="0"/>
                              <a:ea typeface="HG Mincho Light J" charset="0"/>
                              <a:cs typeface="HG Mincho Light J" charset="0"/>
                            </a:rPr>
                            <m:t>𝐭</m:t>
                          </m:r>
                          <m:r>
                            <a:rPr lang="en-US" sz="1800" b="1" i="0">
                              <a:latin typeface="Cambria Math" panose="02040503050406030204" pitchFamily="18" charset="0"/>
                              <a:ea typeface="HG Mincho Light J" charset="0"/>
                              <a:cs typeface="HG Mincho Light J" charset="0"/>
                            </a:rPr>
                            <m:t>=</m:t>
                          </m:r>
                          <m:r>
                            <a:rPr lang="en-US" sz="1800" b="1" i="0">
                              <a:latin typeface="Cambria Math" panose="02040503050406030204" pitchFamily="18" charset="0"/>
                              <a:ea typeface="HG Mincho Light J" charset="0"/>
                              <a:cs typeface="HG Mincho Light J" charset="0"/>
                            </a:rPr>
                            <m:t>𝟏</m:t>
                          </m:r>
                        </m:sub>
                        <m:sup>
                          <m:r>
                            <a:rPr lang="en-US" sz="1800" b="1" i="0">
                              <a:latin typeface="Cambria Math" panose="02040503050406030204" pitchFamily="18" charset="0"/>
                              <a:ea typeface="HG Mincho Light J" charset="0"/>
                              <a:cs typeface="HG Mincho Light J" charset="0"/>
                            </a:rPr>
                            <m:t>𝐦</m:t>
                          </m:r>
                        </m:sup>
                        <m:e>
                          <m:sSub>
                            <m:sSubPr>
                              <m:ctrlPr>
                                <a:rPr lang="en-US" sz="1800" b="1" i="1">
                                  <a:latin typeface="Cambria Math" panose="02040503050406030204" pitchFamily="18" charset="0"/>
                                  <a:ea typeface="HG Mincho Light J" charset="0"/>
                                  <a:cs typeface="HG Mincho Light J" charset="0"/>
                                </a:rPr>
                              </m:ctrlPr>
                            </m:sSubPr>
                            <m:e>
                              <m:r>
                                <a:rPr lang="en-US" sz="1800" b="1" i="0">
                                  <a:latin typeface="Cambria Math" panose="02040503050406030204" pitchFamily="18" charset="0"/>
                                  <a:ea typeface="HG Mincho Light J" charset="0"/>
                                  <a:cs typeface="HG Mincho Light J" charset="0"/>
                                </a:rPr>
                                <m:t>𝐗</m:t>
                              </m:r>
                            </m:e>
                            <m:sub>
                              <m:r>
                                <a:rPr lang="en-US" sz="1800" b="1" i="0">
                                  <a:latin typeface="Cambria Math" panose="02040503050406030204" pitchFamily="18" charset="0"/>
                                  <a:ea typeface="HG Mincho Light J" charset="0"/>
                                  <a:cs typeface="HG Mincho Light J" charset="0"/>
                                </a:rPr>
                                <m:t>𝐢</m:t>
                              </m:r>
                            </m:sub>
                          </m:sSub>
                          <m:sSub>
                            <m:sSubPr>
                              <m:ctrlPr>
                                <a:rPr lang="en-US" sz="1800" b="1" i="1">
                                  <a:latin typeface="Cambria Math" panose="02040503050406030204" pitchFamily="18" charset="0"/>
                                  <a:ea typeface="HG Mincho Light J" charset="0"/>
                                  <a:cs typeface="HG Mincho Light J" charset="0"/>
                                </a:rPr>
                              </m:ctrlPr>
                            </m:sSubPr>
                            <m:e>
                              <m:r>
                                <a:rPr lang="en-US" sz="1800" b="1" i="0">
                                  <a:latin typeface="Cambria Math" panose="02040503050406030204" pitchFamily="18" charset="0"/>
                                  <a:ea typeface="HG Mincho Light J" charset="0"/>
                                  <a:cs typeface="HG Mincho Light J" charset="0"/>
                                </a:rPr>
                                <m:t>𝐰</m:t>
                              </m:r>
                            </m:e>
                            <m:sub>
                              <m:r>
                                <a:rPr lang="en-US" sz="1800" b="1" i="0">
                                  <a:latin typeface="Cambria Math" panose="02040503050406030204" pitchFamily="18" charset="0"/>
                                  <a:ea typeface="HG Mincho Light J" charset="0"/>
                                  <a:cs typeface="HG Mincho Light J" charset="0"/>
                                </a:rPr>
                                <m:t>𝐢</m:t>
                              </m:r>
                            </m:sub>
                          </m:sSub>
                          <m:r>
                            <a:rPr lang="en-US" sz="1800" b="1" i="0">
                              <a:latin typeface="Cambria Math" panose="02040503050406030204" pitchFamily="18" charset="0"/>
                              <a:ea typeface="HG Mincho Light J" charset="0"/>
                              <a:cs typeface="HG Mincho Light J" charset="0"/>
                            </a:rPr>
                            <m:t>=</m:t>
                          </m:r>
                          <m:r>
                            <a:rPr lang="en-US" sz="1800" b="1" i="0">
                              <a:latin typeface="Cambria Math" panose="02040503050406030204" pitchFamily="18" charset="0"/>
                              <a:ea typeface="HG Mincho Light J" charset="0"/>
                              <a:cs typeface="HG Mincho Light J" charset="0"/>
                            </a:rPr>
                            <m:t>𝐲</m:t>
                          </m:r>
                        </m:e>
                      </m:nary>
                    </m:oMath>
                  </m:oMathPara>
                </a14:m>
                <a:endParaRPr lang="en-US" sz="1800" b="1" dirty="0">
                  <a:latin typeface="Perpetua" panose="02020502060401020303" pitchFamily="18" charset="0"/>
                  <a:ea typeface="HG Mincho Light J" charset="0"/>
                  <a:cs typeface="HG Mincho Light J" charset="0"/>
                </a:endParaRPr>
              </a:p>
            </p:txBody>
          </p:sp>
        </mc:Choice>
        <mc:Fallback xmlns="">
          <p:sp>
            <p:nvSpPr>
              <p:cNvPr id="12" name="TextBox 11">
                <a:extLst>
                  <a:ext uri="{FF2B5EF4-FFF2-40B4-BE49-F238E27FC236}">
                    <a16:creationId xmlns:a16="http://schemas.microsoft.com/office/drawing/2014/main" id="{4F53233E-7D37-F44A-D622-DA13429359B4}"/>
                  </a:ext>
                </a:extLst>
              </p:cNvPr>
              <p:cNvSpPr txBox="1">
                <a:spLocks noRot="1" noChangeAspect="1" noMove="1" noResize="1" noEditPoints="1" noAdjustHandles="1" noChangeArrowheads="1" noChangeShapeType="1" noTextEdit="1"/>
              </p:cNvSpPr>
              <p:nvPr/>
            </p:nvSpPr>
            <p:spPr>
              <a:xfrm>
                <a:off x="5009531" y="5280732"/>
                <a:ext cx="1505220" cy="847220"/>
              </a:xfrm>
              <a:prstGeom prst="rect">
                <a:avLst/>
              </a:prstGeom>
              <a:blipFill>
                <a:blip r:embed="rId7"/>
                <a:stretch>
                  <a:fillRect/>
                </a:stretch>
              </a:blipFill>
            </p:spPr>
            <p:txBody>
              <a:bodyPr/>
              <a:lstStyle/>
              <a:p>
                <a:r>
                  <a:rPr lang="en-IN">
                    <a:noFill/>
                  </a:rPr>
                  <a:t> </a:t>
                </a:r>
              </a:p>
            </p:txBody>
          </p:sp>
        </mc:Fallback>
      </mc:AlternateContent>
      <p:sp>
        <p:nvSpPr>
          <p:cNvPr id="13" name="Oval 6">
            <a:extLst>
              <a:ext uri="{FF2B5EF4-FFF2-40B4-BE49-F238E27FC236}">
                <a16:creationId xmlns:a16="http://schemas.microsoft.com/office/drawing/2014/main" id="{17C39B85-2D35-9DF9-BB23-FCE2AB4771BF}"/>
              </a:ext>
            </a:extLst>
          </p:cNvPr>
          <p:cNvSpPr>
            <a:spLocks noChangeArrowheads="1"/>
          </p:cNvSpPr>
          <p:nvPr/>
        </p:nvSpPr>
        <p:spPr bwMode="auto">
          <a:xfrm>
            <a:off x="1777058" y="1400175"/>
            <a:ext cx="685800" cy="847726"/>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m</a:t>
            </a:r>
          </a:p>
        </p:txBody>
      </p:sp>
      <p:sp>
        <p:nvSpPr>
          <p:cNvPr id="14" name="Oval 7">
            <a:extLst>
              <a:ext uri="{FF2B5EF4-FFF2-40B4-BE49-F238E27FC236}">
                <a16:creationId xmlns:a16="http://schemas.microsoft.com/office/drawing/2014/main" id="{490C833B-BBA2-14E4-996B-4A0F0B8AC5C5}"/>
              </a:ext>
            </a:extLst>
          </p:cNvPr>
          <p:cNvSpPr>
            <a:spLocks noChangeArrowheads="1"/>
          </p:cNvSpPr>
          <p:nvPr/>
        </p:nvSpPr>
        <p:spPr bwMode="auto">
          <a:xfrm>
            <a:off x="4114800" y="3696696"/>
            <a:ext cx="685800" cy="847726"/>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3200" dirty="0">
                <a:solidFill>
                  <a:srgbClr val="FFFFFF"/>
                </a:solidFill>
              </a:rPr>
              <a:t>∑</a:t>
            </a:r>
          </a:p>
        </p:txBody>
      </p:sp>
      <p:sp>
        <p:nvSpPr>
          <p:cNvPr id="15" name="Oval 8">
            <a:extLst>
              <a:ext uri="{FF2B5EF4-FFF2-40B4-BE49-F238E27FC236}">
                <a16:creationId xmlns:a16="http://schemas.microsoft.com/office/drawing/2014/main" id="{02290541-A232-0F41-E38E-8BF11C072A6F}"/>
              </a:ext>
            </a:extLst>
          </p:cNvPr>
          <p:cNvSpPr>
            <a:spLocks noChangeArrowheads="1"/>
          </p:cNvSpPr>
          <p:nvPr/>
        </p:nvSpPr>
        <p:spPr bwMode="auto">
          <a:xfrm>
            <a:off x="4090342" y="5336768"/>
            <a:ext cx="710258" cy="768758"/>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3600" dirty="0">
                <a:solidFill>
                  <a:srgbClr val="FFFFFF"/>
                </a:solidFill>
              </a:rPr>
              <a:t>y</a:t>
            </a:r>
          </a:p>
        </p:txBody>
      </p:sp>
      <p:cxnSp>
        <p:nvCxnSpPr>
          <p:cNvPr id="20" name="AutoShape 12">
            <a:extLst>
              <a:ext uri="{FF2B5EF4-FFF2-40B4-BE49-F238E27FC236}">
                <a16:creationId xmlns:a16="http://schemas.microsoft.com/office/drawing/2014/main" id="{212A0F47-4B98-7E20-ED1D-B8487C0F4C46}"/>
              </a:ext>
            </a:extLst>
          </p:cNvPr>
          <p:cNvCxnSpPr>
            <a:cxnSpLocks noChangeShapeType="1"/>
            <a:stCxn id="14" idx="4"/>
            <a:endCxn id="15" idx="0"/>
          </p:cNvCxnSpPr>
          <p:nvPr/>
        </p:nvCxnSpPr>
        <p:spPr bwMode="auto">
          <a:xfrm flipH="1">
            <a:off x="4445471" y="4544422"/>
            <a:ext cx="12229" cy="792346"/>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15">
            <a:extLst>
              <a:ext uri="{FF2B5EF4-FFF2-40B4-BE49-F238E27FC236}">
                <a16:creationId xmlns:a16="http://schemas.microsoft.com/office/drawing/2014/main" id="{EFF03EAB-8938-5CCD-4CCF-6EE5B0C09FCB}"/>
              </a:ext>
            </a:extLst>
          </p:cNvPr>
          <p:cNvSpPr>
            <a:spLocks noChangeArrowheads="1"/>
          </p:cNvSpPr>
          <p:nvPr/>
        </p:nvSpPr>
        <p:spPr bwMode="auto">
          <a:xfrm>
            <a:off x="2743200" y="2606085"/>
            <a:ext cx="685800" cy="642938"/>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2000" dirty="0" err="1">
                <a:solidFill>
                  <a:srgbClr val="FFFFFF"/>
                </a:solidFill>
              </a:rPr>
              <a:t>w</a:t>
            </a:r>
            <a:r>
              <a:rPr lang="en-GB" altLang="en-US" sz="1600" baseline="-25000" dirty="0" err="1">
                <a:solidFill>
                  <a:srgbClr val="FFFFFF"/>
                </a:solidFill>
              </a:rPr>
              <a:t>m</a:t>
            </a:r>
            <a:endParaRPr lang="en-GB" altLang="en-US" sz="1600" baseline="-25000" dirty="0">
              <a:solidFill>
                <a:srgbClr val="FFFFFF"/>
              </a:solidFill>
            </a:endParaRPr>
          </a:p>
        </p:txBody>
      </p:sp>
      <p:cxnSp>
        <p:nvCxnSpPr>
          <p:cNvPr id="22" name="AutoShape 28">
            <a:extLst>
              <a:ext uri="{FF2B5EF4-FFF2-40B4-BE49-F238E27FC236}">
                <a16:creationId xmlns:a16="http://schemas.microsoft.com/office/drawing/2014/main" id="{670EA8F0-C447-5DA7-D4F4-69F347899454}"/>
              </a:ext>
            </a:extLst>
          </p:cNvPr>
          <p:cNvCxnSpPr>
            <a:cxnSpLocks noChangeShapeType="1"/>
            <a:stCxn id="21" idx="5"/>
            <a:endCxn id="14" idx="1"/>
          </p:cNvCxnSpPr>
          <p:nvPr/>
        </p:nvCxnSpPr>
        <p:spPr bwMode="auto">
          <a:xfrm>
            <a:off x="3328567" y="3154867"/>
            <a:ext cx="886666" cy="665976"/>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Text Box 3">
            <a:extLst>
              <a:ext uri="{FF2B5EF4-FFF2-40B4-BE49-F238E27FC236}">
                <a16:creationId xmlns:a16="http://schemas.microsoft.com/office/drawing/2014/main" id="{FA89C188-BDE6-18EC-9DF0-1F113E46C592}"/>
              </a:ext>
            </a:extLst>
          </p:cNvPr>
          <p:cNvSpPr txBox="1">
            <a:spLocks noChangeArrowheads="1"/>
          </p:cNvSpPr>
          <p:nvPr/>
        </p:nvSpPr>
        <p:spPr bwMode="auto">
          <a:xfrm>
            <a:off x="-13642" y="5257800"/>
            <a:ext cx="21336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3200" dirty="0">
                <a:latin typeface="+mn-lt"/>
                <a:cs typeface="Times New Roman" panose="02020603050405020304" pitchFamily="18" charset="0"/>
              </a:rPr>
              <a:t>Output</a:t>
            </a:r>
          </a:p>
        </p:txBody>
      </p:sp>
      <p:sp>
        <p:nvSpPr>
          <p:cNvPr id="26" name="Text Box 9">
            <a:extLst>
              <a:ext uri="{FF2B5EF4-FFF2-40B4-BE49-F238E27FC236}">
                <a16:creationId xmlns:a16="http://schemas.microsoft.com/office/drawing/2014/main" id="{51FA8CAA-A7F8-5844-825B-859CB4A29061}"/>
              </a:ext>
            </a:extLst>
          </p:cNvPr>
          <p:cNvSpPr txBox="1">
            <a:spLocks noChangeArrowheads="1"/>
          </p:cNvSpPr>
          <p:nvPr/>
        </p:nvSpPr>
        <p:spPr bwMode="auto">
          <a:xfrm>
            <a:off x="176858" y="3553147"/>
            <a:ext cx="22860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3200" dirty="0">
                <a:latin typeface="+mn-lt"/>
                <a:cs typeface="Times New Roman" panose="02020603050405020304" pitchFamily="18" charset="0"/>
              </a:rPr>
              <a:t>Processing</a:t>
            </a:r>
          </a:p>
        </p:txBody>
      </p:sp>
      <p:sp>
        <p:nvSpPr>
          <p:cNvPr id="28" name="Text Box 10">
            <a:extLst>
              <a:ext uri="{FF2B5EF4-FFF2-40B4-BE49-F238E27FC236}">
                <a16:creationId xmlns:a16="http://schemas.microsoft.com/office/drawing/2014/main" id="{99D16CE3-7231-48CF-D349-402BD4E84E39}"/>
              </a:ext>
            </a:extLst>
          </p:cNvPr>
          <p:cNvSpPr txBox="1">
            <a:spLocks noChangeArrowheads="1"/>
          </p:cNvSpPr>
          <p:nvPr/>
        </p:nvSpPr>
        <p:spPr bwMode="auto">
          <a:xfrm>
            <a:off x="348308" y="1497221"/>
            <a:ext cx="15240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nSpc>
                <a:spcPct val="100000"/>
              </a:lnSpc>
              <a:buFont typeface="Times New Roman" panose="02020603050405020304" pitchFamily="18" charset="0"/>
              <a:buNone/>
            </a:pPr>
            <a:r>
              <a:rPr lang="en-GB" altLang="en-US" sz="3200" dirty="0">
                <a:latin typeface="+mn-lt"/>
                <a:cs typeface="Times New Roman" panose="02020603050405020304" pitchFamily="18" charset="0"/>
              </a:rPr>
              <a:t>Input</a:t>
            </a:r>
          </a:p>
        </p:txBody>
      </p:sp>
      <p:sp>
        <p:nvSpPr>
          <p:cNvPr id="30" name="Text Box 16">
            <a:extLst>
              <a:ext uri="{FF2B5EF4-FFF2-40B4-BE49-F238E27FC236}">
                <a16:creationId xmlns:a16="http://schemas.microsoft.com/office/drawing/2014/main" id="{CDDE1B96-6C28-DE64-1662-6B24CE6C6E77}"/>
              </a:ext>
            </a:extLst>
          </p:cNvPr>
          <p:cNvSpPr txBox="1">
            <a:spLocks noChangeArrowheads="1"/>
          </p:cNvSpPr>
          <p:nvPr/>
        </p:nvSpPr>
        <p:spPr bwMode="auto">
          <a:xfrm>
            <a:off x="259820" y="2597359"/>
            <a:ext cx="170097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3200" dirty="0">
                <a:latin typeface="+mn-lt"/>
                <a:cs typeface="Times New Roman" panose="02020603050405020304" pitchFamily="18" charset="0"/>
              </a:rPr>
              <a:t>Weights</a:t>
            </a:r>
          </a:p>
        </p:txBody>
      </p:sp>
      <p:cxnSp>
        <p:nvCxnSpPr>
          <p:cNvPr id="23" name="AutoShape 24">
            <a:extLst>
              <a:ext uri="{FF2B5EF4-FFF2-40B4-BE49-F238E27FC236}">
                <a16:creationId xmlns:a16="http://schemas.microsoft.com/office/drawing/2014/main" id="{8E66D4DD-EEA3-C21D-73DE-3283D9E6D46F}"/>
              </a:ext>
            </a:extLst>
          </p:cNvPr>
          <p:cNvCxnSpPr>
            <a:cxnSpLocks noChangeShapeType="1"/>
            <a:stCxn id="13" idx="4"/>
            <a:endCxn id="21" idx="1"/>
          </p:cNvCxnSpPr>
          <p:nvPr/>
        </p:nvCxnSpPr>
        <p:spPr bwMode="auto">
          <a:xfrm>
            <a:off x="2119958" y="2247901"/>
            <a:ext cx="723675" cy="45234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24">
            <a:extLst>
              <a:ext uri="{FF2B5EF4-FFF2-40B4-BE49-F238E27FC236}">
                <a16:creationId xmlns:a16="http://schemas.microsoft.com/office/drawing/2014/main" id="{771C17AF-E15A-EEE9-99B6-04A3721203D3}"/>
              </a:ext>
            </a:extLst>
          </p:cNvPr>
          <p:cNvCxnSpPr>
            <a:cxnSpLocks noChangeShapeType="1"/>
            <a:stCxn id="7" idx="4"/>
            <a:endCxn id="14" idx="0"/>
          </p:cNvCxnSpPr>
          <p:nvPr/>
        </p:nvCxnSpPr>
        <p:spPr bwMode="auto">
          <a:xfrm>
            <a:off x="4457700" y="3296306"/>
            <a:ext cx="0" cy="40039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89522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dirty="0">
                <a:solidFill>
                  <a:schemeClr val="accent1"/>
                </a:solidFill>
              </a:rPr>
              <a:t>A Single Artificial Neuron…</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sp>
        <p:nvSpPr>
          <p:cNvPr id="4" name="AutoShape 3">
            <a:extLst>
              <a:ext uri="{FF2B5EF4-FFF2-40B4-BE49-F238E27FC236}">
                <a16:creationId xmlns:a16="http://schemas.microsoft.com/office/drawing/2014/main" id="{2D511ECD-FEAC-2592-F6C7-DEFB0CD8DEF1}"/>
              </a:ext>
            </a:extLst>
          </p:cNvPr>
          <p:cNvSpPr>
            <a:spLocks/>
          </p:cNvSpPr>
          <p:nvPr/>
        </p:nvSpPr>
        <p:spPr bwMode="auto">
          <a:xfrm>
            <a:off x="1219200" y="4543425"/>
            <a:ext cx="2438400" cy="866775"/>
          </a:xfrm>
          <a:prstGeom prst="borderCallout1">
            <a:avLst>
              <a:gd name="adj1" fmla="val 48602"/>
              <a:gd name="adj2" fmla="val 99745"/>
              <a:gd name="adj3" fmla="val 39051"/>
              <a:gd name="adj4" fmla="val 140264"/>
            </a:avLst>
          </a:prstGeom>
          <a:solidFill>
            <a:srgbClr val="D9D9D9"/>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0D0D0D"/>
              </a:buClr>
              <a:buFont typeface="Times New Roman" panose="02020603050405020304" pitchFamily="18" charset="0"/>
              <a:buNone/>
            </a:pPr>
            <a:r>
              <a:rPr lang="en-GB" altLang="en-US" sz="2000" dirty="0">
                <a:solidFill>
                  <a:srgbClr val="0D0D0D"/>
                </a:solidFill>
                <a:latin typeface="Times New Roman" panose="02020603050405020304" pitchFamily="18" charset="0"/>
                <a:cs typeface="Times New Roman" panose="02020603050405020304" pitchFamily="18" charset="0"/>
              </a:rPr>
              <a:t>Transfer Function (Activation Function)</a:t>
            </a:r>
          </a:p>
        </p:txBody>
      </p:sp>
      <p:sp>
        <p:nvSpPr>
          <p:cNvPr id="5" name="Oval 5">
            <a:extLst>
              <a:ext uri="{FF2B5EF4-FFF2-40B4-BE49-F238E27FC236}">
                <a16:creationId xmlns:a16="http://schemas.microsoft.com/office/drawing/2014/main" id="{147B86BB-8427-A85C-696F-7924BEA38BEE}"/>
              </a:ext>
            </a:extLst>
          </p:cNvPr>
          <p:cNvSpPr>
            <a:spLocks noChangeArrowheads="1"/>
          </p:cNvSpPr>
          <p:nvPr/>
        </p:nvSpPr>
        <p:spPr bwMode="auto">
          <a:xfrm>
            <a:off x="7086600" y="1752600"/>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dirty="0">
                <a:solidFill>
                  <a:srgbClr val="FFFFFF"/>
                </a:solidFill>
                <a:latin typeface="Times New Roman" panose="02020603050405020304" pitchFamily="18" charset="0"/>
                <a:cs typeface="Times New Roman" panose="02020603050405020304" pitchFamily="18" charset="0"/>
              </a:rPr>
              <a:t>x</a:t>
            </a:r>
            <a:r>
              <a:rPr lang="en-GB" altLang="en-US" sz="1400" dirty="0">
                <a:solidFill>
                  <a:srgbClr val="FFFFFF"/>
                </a:solidFill>
                <a:latin typeface="Times New Roman" panose="02020603050405020304" pitchFamily="18" charset="0"/>
                <a:cs typeface="Times New Roman" panose="02020603050405020304" pitchFamily="18" charset="0"/>
              </a:rPr>
              <a:t>1</a:t>
            </a:r>
          </a:p>
        </p:txBody>
      </p:sp>
      <p:sp>
        <p:nvSpPr>
          <p:cNvPr id="6" name="Oval 6">
            <a:extLst>
              <a:ext uri="{FF2B5EF4-FFF2-40B4-BE49-F238E27FC236}">
                <a16:creationId xmlns:a16="http://schemas.microsoft.com/office/drawing/2014/main" id="{10223AF4-05EA-9ED5-389A-415D097BE307}"/>
              </a:ext>
            </a:extLst>
          </p:cNvPr>
          <p:cNvSpPr>
            <a:spLocks noChangeArrowheads="1"/>
          </p:cNvSpPr>
          <p:nvPr/>
        </p:nvSpPr>
        <p:spPr bwMode="auto">
          <a:xfrm>
            <a:off x="4724400" y="17526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dirty="0">
                <a:solidFill>
                  <a:srgbClr val="FFFFFF"/>
                </a:solidFill>
                <a:latin typeface="Times New Roman" panose="02020603050405020304" pitchFamily="18" charset="0"/>
                <a:cs typeface="Times New Roman" panose="02020603050405020304" pitchFamily="18" charset="0"/>
              </a:rPr>
              <a:t>x</a:t>
            </a:r>
            <a:r>
              <a:rPr lang="en-GB" altLang="en-US" sz="1400" dirty="0">
                <a:solidFill>
                  <a:srgbClr val="FFFFFF"/>
                </a:solidFill>
                <a:latin typeface="Times New Roman" panose="02020603050405020304" pitchFamily="18" charset="0"/>
                <a:cs typeface="Times New Roman" panose="02020603050405020304" pitchFamily="18" charset="0"/>
              </a:rPr>
              <a:t>2</a:t>
            </a:r>
          </a:p>
        </p:txBody>
      </p:sp>
      <p:sp>
        <p:nvSpPr>
          <p:cNvPr id="7" name="Oval 7">
            <a:extLst>
              <a:ext uri="{FF2B5EF4-FFF2-40B4-BE49-F238E27FC236}">
                <a16:creationId xmlns:a16="http://schemas.microsoft.com/office/drawing/2014/main" id="{34097ACC-62C3-B568-8C51-54E076942685}"/>
              </a:ext>
            </a:extLst>
          </p:cNvPr>
          <p:cNvSpPr>
            <a:spLocks noChangeArrowheads="1"/>
          </p:cNvSpPr>
          <p:nvPr/>
        </p:nvSpPr>
        <p:spPr bwMode="auto">
          <a:xfrm>
            <a:off x="2362200" y="17526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dirty="0" err="1">
                <a:solidFill>
                  <a:srgbClr val="FFFFFF"/>
                </a:solidFill>
                <a:latin typeface="Times New Roman" panose="02020603050405020304" pitchFamily="18" charset="0"/>
                <a:cs typeface="Times New Roman" panose="02020603050405020304" pitchFamily="18" charset="0"/>
              </a:rPr>
              <a:t>x</a:t>
            </a:r>
            <a:r>
              <a:rPr lang="en-GB" altLang="en-US" sz="1400" dirty="0" err="1">
                <a:solidFill>
                  <a:srgbClr val="FFFFFF"/>
                </a:solidFill>
                <a:latin typeface="Times New Roman" panose="02020603050405020304" pitchFamily="18" charset="0"/>
                <a:cs typeface="Times New Roman" panose="02020603050405020304" pitchFamily="18" charset="0"/>
              </a:rPr>
              <a:t>m</a:t>
            </a:r>
            <a:endParaRPr lang="en-GB" altLang="en-US" sz="1400" dirty="0">
              <a:solidFill>
                <a:srgbClr val="FFFFFF"/>
              </a:solidFill>
              <a:latin typeface="Times New Roman" panose="02020603050405020304" pitchFamily="18" charset="0"/>
              <a:cs typeface="Times New Roman" panose="02020603050405020304" pitchFamily="18" charset="0"/>
            </a:endParaRPr>
          </a:p>
        </p:txBody>
      </p:sp>
      <p:sp>
        <p:nvSpPr>
          <p:cNvPr id="8" name="Oval 8">
            <a:extLst>
              <a:ext uri="{FF2B5EF4-FFF2-40B4-BE49-F238E27FC236}">
                <a16:creationId xmlns:a16="http://schemas.microsoft.com/office/drawing/2014/main" id="{2E090859-3C8C-EC3B-5CC4-31479C3F285C}"/>
              </a:ext>
            </a:extLst>
          </p:cNvPr>
          <p:cNvSpPr>
            <a:spLocks noChangeArrowheads="1"/>
          </p:cNvSpPr>
          <p:nvPr/>
        </p:nvSpPr>
        <p:spPr bwMode="auto">
          <a:xfrm>
            <a:off x="4724400" y="3781425"/>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3200">
                <a:solidFill>
                  <a:srgbClr val="FFFFFF"/>
                </a:solidFill>
              </a:rPr>
              <a:t>∑</a:t>
            </a:r>
          </a:p>
        </p:txBody>
      </p:sp>
      <p:sp>
        <p:nvSpPr>
          <p:cNvPr id="9" name="Oval 9">
            <a:extLst>
              <a:ext uri="{FF2B5EF4-FFF2-40B4-BE49-F238E27FC236}">
                <a16:creationId xmlns:a16="http://schemas.microsoft.com/office/drawing/2014/main" id="{4C498BD3-F424-869F-DA87-4A79EAF39102}"/>
              </a:ext>
            </a:extLst>
          </p:cNvPr>
          <p:cNvSpPr>
            <a:spLocks noChangeArrowheads="1"/>
          </p:cNvSpPr>
          <p:nvPr/>
        </p:nvSpPr>
        <p:spPr bwMode="auto">
          <a:xfrm>
            <a:off x="4724400" y="5695949"/>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3600">
                <a:solidFill>
                  <a:srgbClr val="FFFFFF"/>
                </a:solidFill>
              </a:rPr>
              <a:t>y</a:t>
            </a:r>
          </a:p>
        </p:txBody>
      </p:sp>
      <p:cxnSp>
        <p:nvCxnSpPr>
          <p:cNvPr id="10" name="AutoShape 12">
            <a:extLst>
              <a:ext uri="{FF2B5EF4-FFF2-40B4-BE49-F238E27FC236}">
                <a16:creationId xmlns:a16="http://schemas.microsoft.com/office/drawing/2014/main" id="{451796A1-4A13-E9B5-98EC-3D0CA4473A9D}"/>
              </a:ext>
            </a:extLst>
          </p:cNvPr>
          <p:cNvCxnSpPr>
            <a:cxnSpLocks noChangeShapeType="1"/>
            <a:stCxn id="8" idx="2"/>
            <a:endCxn id="23" idx="0"/>
          </p:cNvCxnSpPr>
          <p:nvPr/>
        </p:nvCxnSpPr>
        <p:spPr bwMode="auto">
          <a:xfrm>
            <a:off x="5067300" y="4467225"/>
            <a:ext cx="1588" cy="33337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Oval 13">
            <a:extLst>
              <a:ext uri="{FF2B5EF4-FFF2-40B4-BE49-F238E27FC236}">
                <a16:creationId xmlns:a16="http://schemas.microsoft.com/office/drawing/2014/main" id="{E9262F5A-23DC-820E-660F-5D1E5C1D5743}"/>
              </a:ext>
            </a:extLst>
          </p:cNvPr>
          <p:cNvSpPr>
            <a:spLocks noChangeArrowheads="1"/>
          </p:cNvSpPr>
          <p:nvPr/>
        </p:nvSpPr>
        <p:spPr bwMode="auto">
          <a:xfrm>
            <a:off x="6096000" y="2867025"/>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2000">
                <a:solidFill>
                  <a:srgbClr val="FFFFFF"/>
                </a:solidFill>
              </a:rPr>
              <a:t>w</a:t>
            </a:r>
            <a:r>
              <a:rPr lang="en-GB" altLang="en-US" sz="2400" baseline="-25000">
                <a:solidFill>
                  <a:srgbClr val="FFFFFF"/>
                </a:solidFill>
              </a:rPr>
              <a:t>1</a:t>
            </a:r>
          </a:p>
        </p:txBody>
      </p:sp>
      <p:sp>
        <p:nvSpPr>
          <p:cNvPr id="12" name="Oval 14">
            <a:extLst>
              <a:ext uri="{FF2B5EF4-FFF2-40B4-BE49-F238E27FC236}">
                <a16:creationId xmlns:a16="http://schemas.microsoft.com/office/drawing/2014/main" id="{3FDBF349-3211-9443-234B-7A8E6D827875}"/>
              </a:ext>
            </a:extLst>
          </p:cNvPr>
          <p:cNvSpPr>
            <a:spLocks noChangeArrowheads="1"/>
          </p:cNvSpPr>
          <p:nvPr/>
        </p:nvSpPr>
        <p:spPr bwMode="auto">
          <a:xfrm>
            <a:off x="4724400" y="2867025"/>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Clr>
                <a:srgbClr val="FFFFFF"/>
              </a:buClr>
            </a:pPr>
            <a:r>
              <a:rPr lang="en-GB" altLang="en-US" sz="2000">
                <a:solidFill>
                  <a:srgbClr val="FFFFFF"/>
                </a:solidFill>
              </a:rPr>
              <a:t>w</a:t>
            </a:r>
            <a:r>
              <a:rPr lang="en-GB" altLang="en-US" sz="2400" baseline="-25000">
                <a:solidFill>
                  <a:srgbClr val="FFFFFF"/>
                </a:solidFill>
              </a:rPr>
              <a:t>2</a:t>
            </a:r>
          </a:p>
          <a:p>
            <a:pPr algn="ctr">
              <a:lnSpc>
                <a:spcPct val="100000"/>
              </a:lnSpc>
              <a:buClr>
                <a:srgbClr val="FFFFFF"/>
              </a:buClr>
            </a:pPr>
            <a:endParaRPr lang="en-GB" altLang="en-US" sz="2400" baseline="-25000">
              <a:solidFill>
                <a:srgbClr val="FFFFFF"/>
              </a:solidFill>
            </a:endParaRPr>
          </a:p>
        </p:txBody>
      </p:sp>
      <p:sp>
        <p:nvSpPr>
          <p:cNvPr id="13" name="Oval 15">
            <a:extLst>
              <a:ext uri="{FF2B5EF4-FFF2-40B4-BE49-F238E27FC236}">
                <a16:creationId xmlns:a16="http://schemas.microsoft.com/office/drawing/2014/main" id="{4EE4CEB1-C470-325E-036D-58AD3C85B1A0}"/>
              </a:ext>
            </a:extLst>
          </p:cNvPr>
          <p:cNvSpPr>
            <a:spLocks noChangeArrowheads="1"/>
          </p:cNvSpPr>
          <p:nvPr/>
        </p:nvSpPr>
        <p:spPr bwMode="auto">
          <a:xfrm>
            <a:off x="3352800" y="2819400"/>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nSpc>
                <a:spcPct val="100000"/>
              </a:lnSpc>
              <a:buClr>
                <a:srgbClr val="FFFFFF"/>
              </a:buClr>
            </a:pPr>
            <a:r>
              <a:rPr lang="en-GB" altLang="en-US" sz="2000">
                <a:solidFill>
                  <a:srgbClr val="FFFFFF"/>
                </a:solidFill>
              </a:rPr>
              <a:t>w</a:t>
            </a:r>
            <a:r>
              <a:rPr lang="en-GB" altLang="en-US" sz="1400" baseline="-25000">
                <a:solidFill>
                  <a:srgbClr val="FFFFFF"/>
                </a:solidFill>
              </a:rPr>
              <a:t>m</a:t>
            </a:r>
          </a:p>
        </p:txBody>
      </p:sp>
      <p:cxnSp>
        <p:nvCxnSpPr>
          <p:cNvPr id="14" name="AutoShape 18">
            <a:extLst>
              <a:ext uri="{FF2B5EF4-FFF2-40B4-BE49-F238E27FC236}">
                <a16:creationId xmlns:a16="http://schemas.microsoft.com/office/drawing/2014/main" id="{EFFAAED0-6278-B20D-6D41-55377A925C6A}"/>
              </a:ext>
            </a:extLst>
          </p:cNvPr>
          <p:cNvCxnSpPr>
            <a:cxnSpLocks noChangeShapeType="1"/>
            <a:stCxn id="7" idx="3"/>
            <a:endCxn id="13" idx="1"/>
          </p:cNvCxnSpPr>
          <p:nvPr/>
        </p:nvCxnSpPr>
        <p:spPr bwMode="auto">
          <a:xfrm>
            <a:off x="2947988" y="2338388"/>
            <a:ext cx="504825" cy="5810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19">
            <a:extLst>
              <a:ext uri="{FF2B5EF4-FFF2-40B4-BE49-F238E27FC236}">
                <a16:creationId xmlns:a16="http://schemas.microsoft.com/office/drawing/2014/main" id="{6ED5191C-AE65-3D00-9D73-B7C82D5BD8D7}"/>
              </a:ext>
            </a:extLst>
          </p:cNvPr>
          <p:cNvCxnSpPr>
            <a:cxnSpLocks noChangeShapeType="1"/>
            <a:stCxn id="6" idx="2"/>
            <a:endCxn id="12" idx="0"/>
          </p:cNvCxnSpPr>
          <p:nvPr/>
        </p:nvCxnSpPr>
        <p:spPr bwMode="auto">
          <a:xfrm>
            <a:off x="5067300" y="2438400"/>
            <a:ext cx="1588" cy="4286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20">
            <a:extLst>
              <a:ext uri="{FF2B5EF4-FFF2-40B4-BE49-F238E27FC236}">
                <a16:creationId xmlns:a16="http://schemas.microsoft.com/office/drawing/2014/main" id="{C44755E0-548C-26B2-3B1A-E0EA7A9E2222}"/>
              </a:ext>
            </a:extLst>
          </p:cNvPr>
          <p:cNvCxnSpPr>
            <a:cxnSpLocks noChangeShapeType="1"/>
            <a:endCxn id="11" idx="7"/>
          </p:cNvCxnSpPr>
          <p:nvPr/>
        </p:nvCxnSpPr>
        <p:spPr bwMode="auto">
          <a:xfrm flipH="1">
            <a:off x="6681367" y="2438400"/>
            <a:ext cx="633833" cy="529058"/>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21">
            <a:extLst>
              <a:ext uri="{FF2B5EF4-FFF2-40B4-BE49-F238E27FC236}">
                <a16:creationId xmlns:a16="http://schemas.microsoft.com/office/drawing/2014/main" id="{9BECA22E-DE2B-6FD2-9206-36034462F21C}"/>
              </a:ext>
            </a:extLst>
          </p:cNvPr>
          <p:cNvCxnSpPr>
            <a:cxnSpLocks noChangeShapeType="1"/>
            <a:stCxn id="11" idx="1"/>
            <a:endCxn id="8" idx="3"/>
          </p:cNvCxnSpPr>
          <p:nvPr/>
        </p:nvCxnSpPr>
        <p:spPr bwMode="auto">
          <a:xfrm flipH="1">
            <a:off x="5410200" y="3452813"/>
            <a:ext cx="785813" cy="671512"/>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23">
            <a:extLst>
              <a:ext uri="{FF2B5EF4-FFF2-40B4-BE49-F238E27FC236}">
                <a16:creationId xmlns:a16="http://schemas.microsoft.com/office/drawing/2014/main" id="{67F12E03-9CA4-27F8-7A7E-4BA7FE2FB2FC}"/>
              </a:ext>
            </a:extLst>
          </p:cNvPr>
          <p:cNvCxnSpPr>
            <a:cxnSpLocks noChangeShapeType="1"/>
            <a:stCxn id="13" idx="3"/>
            <a:endCxn id="8" idx="1"/>
          </p:cNvCxnSpPr>
          <p:nvPr/>
        </p:nvCxnSpPr>
        <p:spPr bwMode="auto">
          <a:xfrm>
            <a:off x="3938588" y="3405188"/>
            <a:ext cx="785812" cy="719137"/>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Rectangle 30">
            <a:extLst>
              <a:ext uri="{FF2B5EF4-FFF2-40B4-BE49-F238E27FC236}">
                <a16:creationId xmlns:a16="http://schemas.microsoft.com/office/drawing/2014/main" id="{BF535A18-6268-2598-58AB-3FE888BB804C}"/>
              </a:ext>
            </a:extLst>
          </p:cNvPr>
          <p:cNvSpPr>
            <a:spLocks noChangeArrowheads="1"/>
          </p:cNvSpPr>
          <p:nvPr/>
        </p:nvSpPr>
        <p:spPr bwMode="auto">
          <a:xfrm>
            <a:off x="4572000" y="4800600"/>
            <a:ext cx="990600" cy="457200"/>
          </a:xfrm>
          <a:prstGeom prst="rect">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pPr>
            <a:r>
              <a:rPr lang="en-GB" altLang="en-US"/>
              <a:t>f(v</a:t>
            </a:r>
            <a:r>
              <a:rPr lang="en-GB" altLang="en-US" baseline="-25000"/>
              <a:t>k</a:t>
            </a:r>
            <a:r>
              <a:rPr lang="en-GB" altLang="en-US"/>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02716B7-157C-4AF8-8508-2EDDE60A5496}"/>
                  </a:ext>
                </a:extLst>
              </p:cNvPr>
              <p:cNvSpPr txBox="1"/>
              <p:nvPr/>
            </p:nvSpPr>
            <p:spPr>
              <a:xfrm>
                <a:off x="6034594" y="4182802"/>
                <a:ext cx="1484444" cy="763414"/>
              </a:xfrm>
              <a:prstGeom prst="rect">
                <a:avLst/>
              </a:prstGeom>
              <a:solidFill>
                <a:srgbClr val="E08C66"/>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1600" b="1" i="1" smtClean="0">
                              <a:latin typeface="Cambria Math" panose="02040503050406030204" pitchFamily="18" charset="0"/>
                              <a:ea typeface="HG Mincho Light J" charset="0"/>
                              <a:cs typeface="HG Mincho Light J" charset="0"/>
                            </a:rPr>
                          </m:ctrlPr>
                        </m:naryPr>
                        <m:sub>
                          <m:r>
                            <m:rPr>
                              <m:brk m:alnAt="23"/>
                            </m:rPr>
                            <a:rPr lang="en-US" sz="1600" b="1" i="0">
                              <a:latin typeface="Cambria Math" panose="02040503050406030204" pitchFamily="18" charset="0"/>
                              <a:ea typeface="HG Mincho Light J" charset="0"/>
                              <a:cs typeface="HG Mincho Light J" charset="0"/>
                            </a:rPr>
                            <m:t>𝐭</m:t>
                          </m:r>
                          <m:r>
                            <a:rPr lang="en-US" sz="1600" b="1" i="0">
                              <a:latin typeface="Cambria Math" panose="02040503050406030204" pitchFamily="18" charset="0"/>
                              <a:ea typeface="HG Mincho Light J" charset="0"/>
                              <a:cs typeface="HG Mincho Light J" charset="0"/>
                            </a:rPr>
                            <m:t>=</m:t>
                          </m:r>
                          <m:r>
                            <a:rPr lang="en-US" sz="1600" b="1" i="0">
                              <a:latin typeface="Cambria Math" panose="02040503050406030204" pitchFamily="18" charset="0"/>
                              <a:ea typeface="HG Mincho Light J" charset="0"/>
                              <a:cs typeface="HG Mincho Light J" charset="0"/>
                            </a:rPr>
                            <m:t>𝟏</m:t>
                          </m:r>
                        </m:sub>
                        <m:sup>
                          <m:r>
                            <a:rPr lang="en-US" sz="1600" b="1" i="0">
                              <a:latin typeface="Cambria Math" panose="02040503050406030204" pitchFamily="18" charset="0"/>
                              <a:ea typeface="HG Mincho Light J" charset="0"/>
                              <a:cs typeface="HG Mincho Light J" charset="0"/>
                            </a:rPr>
                            <m:t>𝐦</m:t>
                          </m:r>
                        </m:sup>
                        <m:e>
                          <m:sSub>
                            <m:sSubPr>
                              <m:ctrlPr>
                                <a:rPr lang="en-US" sz="1600" b="1" i="1">
                                  <a:latin typeface="Cambria Math" panose="02040503050406030204" pitchFamily="18" charset="0"/>
                                  <a:ea typeface="HG Mincho Light J" charset="0"/>
                                  <a:cs typeface="HG Mincho Light J" charset="0"/>
                                </a:rPr>
                              </m:ctrlPr>
                            </m:sSubPr>
                            <m:e>
                              <m:r>
                                <a:rPr lang="en-US" sz="1600" b="1" i="0">
                                  <a:latin typeface="Cambria Math" panose="02040503050406030204" pitchFamily="18" charset="0"/>
                                  <a:ea typeface="HG Mincho Light J" charset="0"/>
                                  <a:cs typeface="HG Mincho Light J" charset="0"/>
                                </a:rPr>
                                <m:t>𝐗</m:t>
                              </m:r>
                            </m:e>
                            <m:sub>
                              <m:r>
                                <a:rPr lang="en-US" sz="1600" b="1" i="0">
                                  <a:latin typeface="Cambria Math" panose="02040503050406030204" pitchFamily="18" charset="0"/>
                                  <a:ea typeface="HG Mincho Light J" charset="0"/>
                                  <a:cs typeface="HG Mincho Light J" charset="0"/>
                                </a:rPr>
                                <m:t>𝐢</m:t>
                              </m:r>
                            </m:sub>
                          </m:sSub>
                          <m:sSub>
                            <m:sSubPr>
                              <m:ctrlPr>
                                <a:rPr lang="en-US" sz="1600" b="1" i="1">
                                  <a:latin typeface="Cambria Math" panose="02040503050406030204" pitchFamily="18" charset="0"/>
                                  <a:ea typeface="HG Mincho Light J" charset="0"/>
                                  <a:cs typeface="HG Mincho Light J" charset="0"/>
                                </a:rPr>
                              </m:ctrlPr>
                            </m:sSubPr>
                            <m:e>
                              <m:r>
                                <a:rPr lang="en-US" sz="1600" b="1" i="0">
                                  <a:latin typeface="Cambria Math" panose="02040503050406030204" pitchFamily="18" charset="0"/>
                                  <a:ea typeface="HG Mincho Light J" charset="0"/>
                                  <a:cs typeface="HG Mincho Light J" charset="0"/>
                                </a:rPr>
                                <m:t>𝐰</m:t>
                              </m:r>
                            </m:e>
                            <m:sub>
                              <m:r>
                                <a:rPr lang="en-US" sz="1600" b="1" i="0">
                                  <a:latin typeface="Cambria Math" panose="02040503050406030204" pitchFamily="18" charset="0"/>
                                  <a:ea typeface="HG Mincho Light J" charset="0"/>
                                  <a:cs typeface="HG Mincho Light J" charset="0"/>
                                </a:rPr>
                                <m:t>𝐢</m:t>
                              </m:r>
                            </m:sub>
                          </m:sSub>
                          <m:r>
                            <a:rPr lang="en-US" sz="1600" b="1" i="0">
                              <a:latin typeface="Cambria Math" panose="02040503050406030204" pitchFamily="18" charset="0"/>
                              <a:ea typeface="HG Mincho Light J" charset="0"/>
                              <a:cs typeface="HG Mincho Light J" charset="0"/>
                            </a:rPr>
                            <m:t>=</m:t>
                          </m:r>
                        </m:e>
                      </m:nary>
                      <m:r>
                        <a:rPr lang="en-US" sz="1600" b="1" i="0" smtClean="0">
                          <a:latin typeface="Cambria Math"/>
                          <a:ea typeface="HG Mincho Light J" charset="0"/>
                          <a:cs typeface="HG Mincho Light J" charset="0"/>
                        </a:rPr>
                        <m:t> </m:t>
                      </m:r>
                      <m:sSub>
                        <m:sSubPr>
                          <m:ctrlPr>
                            <a:rPr lang="en-US" sz="1600" b="1" i="1" smtClean="0">
                              <a:latin typeface="Cambria Math" panose="02040503050406030204" pitchFamily="18" charset="0"/>
                            </a:rPr>
                          </m:ctrlPr>
                        </m:sSubPr>
                        <m:e>
                          <m:r>
                            <a:rPr lang="en-US" sz="1600" b="1" i="0" smtClean="0">
                              <a:latin typeface="Cambria Math"/>
                            </a:rPr>
                            <m:t>𝐯</m:t>
                          </m:r>
                        </m:e>
                        <m:sub>
                          <m:r>
                            <a:rPr lang="en-US" sz="1600" b="1" i="0" smtClean="0">
                              <a:latin typeface="Cambria Math"/>
                            </a:rPr>
                            <m:t>𝐤</m:t>
                          </m:r>
                        </m:sub>
                      </m:sSub>
                    </m:oMath>
                  </m:oMathPara>
                </a14:m>
                <a:endParaRPr lang="en-US" sz="1600" b="1" dirty="0">
                  <a:latin typeface="Perpetua" panose="02020502060401020303" pitchFamily="18" charset="0"/>
                  <a:ea typeface="HG Mincho Light J" charset="0"/>
                  <a:cs typeface="HG Mincho Light J" charset="0"/>
                </a:endParaRPr>
              </a:p>
            </p:txBody>
          </p:sp>
        </mc:Choice>
        <mc:Fallback xmlns="">
          <p:sp>
            <p:nvSpPr>
              <p:cNvPr id="24" name="TextBox 23">
                <a:extLst>
                  <a:ext uri="{FF2B5EF4-FFF2-40B4-BE49-F238E27FC236}">
                    <a16:creationId xmlns:a16="http://schemas.microsoft.com/office/drawing/2014/main" id="{302716B7-157C-4AF8-8508-2EDDE60A5496}"/>
                  </a:ext>
                </a:extLst>
              </p:cNvPr>
              <p:cNvSpPr txBox="1">
                <a:spLocks noRot="1" noChangeAspect="1" noMove="1" noResize="1" noEditPoints="1" noAdjustHandles="1" noChangeArrowheads="1" noChangeShapeType="1" noTextEdit="1"/>
              </p:cNvSpPr>
              <p:nvPr/>
            </p:nvSpPr>
            <p:spPr>
              <a:xfrm>
                <a:off x="6034594" y="4182802"/>
                <a:ext cx="1484444" cy="763414"/>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FE3E3FD-D3B3-4E8F-6D7B-F915933DABA5}"/>
                  </a:ext>
                </a:extLst>
              </p:cNvPr>
              <p:cNvSpPr txBox="1"/>
              <p:nvPr/>
            </p:nvSpPr>
            <p:spPr>
              <a:xfrm>
                <a:off x="6060025" y="5645642"/>
                <a:ext cx="1397306" cy="400110"/>
              </a:xfrm>
              <a:prstGeom prst="rect">
                <a:avLst/>
              </a:prstGeom>
              <a:solidFill>
                <a:srgbClr val="E08C66"/>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0" smtClean="0">
                              <a:latin typeface="Cambria Math"/>
                            </a:rPr>
                            <m:t>𝐲</m:t>
                          </m:r>
                        </m:e>
                        <m:sub>
                          <m:r>
                            <a:rPr lang="en-US" sz="2000" b="1" i="0" smtClean="0">
                              <a:latin typeface="Cambria Math"/>
                            </a:rPr>
                            <m:t>𝐤</m:t>
                          </m:r>
                        </m:sub>
                      </m:sSub>
                      <m:r>
                        <a:rPr lang="en-US" sz="2000" b="1" i="0" smtClean="0">
                          <a:latin typeface="Cambria Math"/>
                        </a:rPr>
                        <m:t>=</m:t>
                      </m:r>
                      <m:r>
                        <a:rPr lang="en-US" sz="2000" b="1" i="0" smtClean="0">
                          <a:latin typeface="Cambria Math"/>
                        </a:rPr>
                        <m:t>𝐟</m:t>
                      </m:r>
                      <m:r>
                        <a:rPr lang="en-US" sz="2000" b="1" i="0" smtClean="0">
                          <a:latin typeface="Cambria Math"/>
                        </a:rPr>
                        <m:t>(</m:t>
                      </m:r>
                      <m:sSub>
                        <m:sSubPr>
                          <m:ctrlPr>
                            <a:rPr lang="en-US" sz="2000" b="1" i="1" smtClean="0">
                              <a:latin typeface="Cambria Math" panose="02040503050406030204" pitchFamily="18" charset="0"/>
                            </a:rPr>
                          </m:ctrlPr>
                        </m:sSubPr>
                        <m:e>
                          <m:r>
                            <a:rPr lang="en-US" sz="2000" b="1" i="0" smtClean="0">
                              <a:latin typeface="Cambria Math"/>
                            </a:rPr>
                            <m:t>𝐯</m:t>
                          </m:r>
                        </m:e>
                        <m:sub>
                          <m:r>
                            <a:rPr lang="en-US" sz="2000" b="1" i="0" smtClean="0">
                              <a:latin typeface="Cambria Math"/>
                            </a:rPr>
                            <m:t>𝐤</m:t>
                          </m:r>
                        </m:sub>
                      </m:sSub>
                      <m:r>
                        <a:rPr lang="en-US" sz="2000" b="1" i="0" smtClean="0">
                          <a:latin typeface="Cambria Math"/>
                        </a:rPr>
                        <m:t>)</m:t>
                      </m:r>
                    </m:oMath>
                  </m:oMathPara>
                </a14:m>
                <a:endParaRPr lang="en-US" sz="2000" b="1" dirty="0">
                  <a:latin typeface="Perpetua" panose="02020502060401020303" pitchFamily="18" charset="0"/>
                  <a:ea typeface="HG Mincho Light J" charset="0"/>
                  <a:cs typeface="HG Mincho Light J" charset="0"/>
                </a:endParaRPr>
              </a:p>
            </p:txBody>
          </p:sp>
        </mc:Choice>
        <mc:Fallback xmlns="">
          <p:sp>
            <p:nvSpPr>
              <p:cNvPr id="25" name="TextBox 24">
                <a:extLst>
                  <a:ext uri="{FF2B5EF4-FFF2-40B4-BE49-F238E27FC236}">
                    <a16:creationId xmlns:a16="http://schemas.microsoft.com/office/drawing/2014/main" id="{FFE3E3FD-D3B3-4E8F-6D7B-F915933DABA5}"/>
                  </a:ext>
                </a:extLst>
              </p:cNvPr>
              <p:cNvSpPr txBox="1">
                <a:spLocks noRot="1" noChangeAspect="1" noMove="1" noResize="1" noEditPoints="1" noAdjustHandles="1" noChangeArrowheads="1" noChangeShapeType="1" noTextEdit="1"/>
              </p:cNvSpPr>
              <p:nvPr/>
            </p:nvSpPr>
            <p:spPr>
              <a:xfrm>
                <a:off x="6060025" y="5645642"/>
                <a:ext cx="1397306" cy="400110"/>
              </a:xfrm>
              <a:prstGeom prst="rect">
                <a:avLst/>
              </a:prstGeom>
              <a:blipFill>
                <a:blip r:embed="rId8"/>
                <a:stretch>
                  <a:fillRect b="-12121"/>
                </a:stretch>
              </a:blipFill>
            </p:spPr>
            <p:txBody>
              <a:bodyPr/>
              <a:lstStyle/>
              <a:p>
                <a:r>
                  <a:rPr lang="en-IN">
                    <a:noFill/>
                  </a:rPr>
                  <a:t> </a:t>
                </a:r>
              </a:p>
            </p:txBody>
          </p:sp>
        </mc:Fallback>
      </mc:AlternateContent>
      <p:sp>
        <p:nvSpPr>
          <p:cNvPr id="27" name="Text Box 4">
            <a:extLst>
              <a:ext uri="{FF2B5EF4-FFF2-40B4-BE49-F238E27FC236}">
                <a16:creationId xmlns:a16="http://schemas.microsoft.com/office/drawing/2014/main" id="{10A5A6D9-864D-732D-39F9-A4854C39C7AB}"/>
              </a:ext>
            </a:extLst>
          </p:cNvPr>
          <p:cNvSpPr txBox="1">
            <a:spLocks noChangeArrowheads="1"/>
          </p:cNvSpPr>
          <p:nvPr/>
        </p:nvSpPr>
        <p:spPr bwMode="auto">
          <a:xfrm>
            <a:off x="52884" y="5645642"/>
            <a:ext cx="21336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3200">
                <a:latin typeface="+mn-lt"/>
                <a:cs typeface="Times New Roman" panose="02020603050405020304" pitchFamily="18" charset="0"/>
              </a:rPr>
              <a:t>Output</a:t>
            </a:r>
          </a:p>
        </p:txBody>
      </p:sp>
      <p:sp>
        <p:nvSpPr>
          <p:cNvPr id="29" name="Text Box 10">
            <a:extLst>
              <a:ext uri="{FF2B5EF4-FFF2-40B4-BE49-F238E27FC236}">
                <a16:creationId xmlns:a16="http://schemas.microsoft.com/office/drawing/2014/main" id="{60120F2B-4EA4-656E-F246-A1DEEA701C28}"/>
              </a:ext>
            </a:extLst>
          </p:cNvPr>
          <p:cNvSpPr txBox="1">
            <a:spLocks noChangeArrowheads="1"/>
          </p:cNvSpPr>
          <p:nvPr/>
        </p:nvSpPr>
        <p:spPr bwMode="auto">
          <a:xfrm>
            <a:off x="234291" y="3830846"/>
            <a:ext cx="22098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3200" dirty="0">
                <a:latin typeface="+mn-lt"/>
                <a:cs typeface="Times New Roman" panose="02020603050405020304" pitchFamily="18" charset="0"/>
              </a:rPr>
              <a:t>Processing</a:t>
            </a:r>
          </a:p>
        </p:txBody>
      </p:sp>
      <p:sp>
        <p:nvSpPr>
          <p:cNvPr id="31" name="Text Box 11">
            <a:extLst>
              <a:ext uri="{FF2B5EF4-FFF2-40B4-BE49-F238E27FC236}">
                <a16:creationId xmlns:a16="http://schemas.microsoft.com/office/drawing/2014/main" id="{0AC767E1-C410-F621-F3AE-262CA77959D3}"/>
              </a:ext>
            </a:extLst>
          </p:cNvPr>
          <p:cNvSpPr txBox="1">
            <a:spLocks noChangeArrowheads="1"/>
          </p:cNvSpPr>
          <p:nvPr/>
        </p:nvSpPr>
        <p:spPr bwMode="auto">
          <a:xfrm>
            <a:off x="0" y="1780309"/>
            <a:ext cx="18288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3200" dirty="0">
                <a:latin typeface="+mn-lt"/>
                <a:cs typeface="Times New Roman" panose="02020603050405020304" pitchFamily="18" charset="0"/>
              </a:rPr>
              <a:t>Input</a:t>
            </a:r>
          </a:p>
        </p:txBody>
      </p:sp>
      <p:sp>
        <p:nvSpPr>
          <p:cNvPr id="65" name="Text Box 16">
            <a:extLst>
              <a:ext uri="{FF2B5EF4-FFF2-40B4-BE49-F238E27FC236}">
                <a16:creationId xmlns:a16="http://schemas.microsoft.com/office/drawing/2014/main" id="{0EDA9B8E-6A92-4664-1F8A-07C170B28482}"/>
              </a:ext>
            </a:extLst>
          </p:cNvPr>
          <p:cNvSpPr txBox="1">
            <a:spLocks noChangeArrowheads="1"/>
          </p:cNvSpPr>
          <p:nvPr/>
        </p:nvSpPr>
        <p:spPr bwMode="auto">
          <a:xfrm>
            <a:off x="205284" y="2819400"/>
            <a:ext cx="18288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HG Mincho Light J" charset="0"/>
                <a:cs typeface="HG Mincho Light J" charset="0"/>
              </a:defRPr>
            </a:lvl9pPr>
          </a:lstStyle>
          <a:p>
            <a:pPr algn="ctr">
              <a:lnSpc>
                <a:spcPct val="100000"/>
              </a:lnSpc>
              <a:buFont typeface="Times New Roman" panose="02020603050405020304" pitchFamily="18" charset="0"/>
              <a:buNone/>
            </a:pPr>
            <a:r>
              <a:rPr lang="en-GB" altLang="en-US" sz="3200" dirty="0">
                <a:latin typeface="+mn-lt"/>
                <a:cs typeface="Times New Roman" panose="02020603050405020304" pitchFamily="18" charset="0"/>
              </a:rPr>
              <a:t>Weights</a:t>
            </a:r>
          </a:p>
        </p:txBody>
      </p:sp>
      <p:cxnSp>
        <p:nvCxnSpPr>
          <p:cNvPr id="2" name="AutoShape 12">
            <a:extLst>
              <a:ext uri="{FF2B5EF4-FFF2-40B4-BE49-F238E27FC236}">
                <a16:creationId xmlns:a16="http://schemas.microsoft.com/office/drawing/2014/main" id="{888DA58E-E236-865C-9681-348CCEB343BD}"/>
              </a:ext>
            </a:extLst>
          </p:cNvPr>
          <p:cNvCxnSpPr>
            <a:cxnSpLocks noChangeShapeType="1"/>
            <a:stCxn id="23" idx="2"/>
            <a:endCxn id="9" idx="0"/>
          </p:cNvCxnSpPr>
          <p:nvPr/>
        </p:nvCxnSpPr>
        <p:spPr bwMode="auto">
          <a:xfrm>
            <a:off x="5067300" y="5257800"/>
            <a:ext cx="0" cy="438149"/>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12">
            <a:extLst>
              <a:ext uri="{FF2B5EF4-FFF2-40B4-BE49-F238E27FC236}">
                <a16:creationId xmlns:a16="http://schemas.microsoft.com/office/drawing/2014/main" id="{52201809-DDA6-94EB-8421-8DD54F9ECFF9}"/>
              </a:ext>
            </a:extLst>
          </p:cNvPr>
          <p:cNvCxnSpPr>
            <a:cxnSpLocks noChangeShapeType="1"/>
            <a:endCxn id="8" idx="0"/>
          </p:cNvCxnSpPr>
          <p:nvPr/>
        </p:nvCxnSpPr>
        <p:spPr bwMode="auto">
          <a:xfrm flipH="1">
            <a:off x="5067300" y="3556836"/>
            <a:ext cx="9611" cy="224589"/>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98416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sp>
        <p:nvSpPr>
          <p:cNvPr id="15" name="TextBox 14">
            <a:extLst>
              <a:ext uri="{FF2B5EF4-FFF2-40B4-BE49-F238E27FC236}">
                <a16:creationId xmlns:a16="http://schemas.microsoft.com/office/drawing/2014/main" id="{5835D259-7D05-C0EF-CAB4-0C1AB2B4D4AF}"/>
              </a:ext>
            </a:extLst>
          </p:cNvPr>
          <p:cNvSpPr txBox="1"/>
          <p:nvPr/>
        </p:nvSpPr>
        <p:spPr>
          <a:xfrm>
            <a:off x="2286000" y="304800"/>
            <a:ext cx="4572000" cy="923330"/>
          </a:xfrm>
          <a:prstGeom prst="rect">
            <a:avLst/>
          </a:prstGeom>
          <a:noFill/>
        </p:spPr>
        <p:txBody>
          <a:bodyPr wrap="square">
            <a:spAutoFit/>
          </a:bodyPr>
          <a:lstStyle/>
          <a:p>
            <a:pPr algn="ctr">
              <a:lnSpc>
                <a:spcPct val="100000"/>
              </a:lnSpc>
              <a:buClr>
                <a:srgbClr val="696464"/>
              </a:buClr>
              <a:buFont typeface="Times New Roman" panose="02020603050405020304" pitchFamily="18" charset="0"/>
              <a:buNone/>
            </a:pPr>
            <a:r>
              <a:rPr lang="en-GB" altLang="en-US" dirty="0">
                <a:solidFill>
                  <a:schemeClr val="tx1"/>
                </a:solidFill>
                <a:latin typeface="Eras Demi ITC" pitchFamily="34" charset="0"/>
                <a:cs typeface="Times New Roman" panose="02020603050405020304" pitchFamily="18" charset="0"/>
              </a:rPr>
              <a:t>The output is a function of the input, that is affected by the weights, and the transfer functions</a:t>
            </a:r>
          </a:p>
        </p:txBody>
      </p:sp>
      <p:pic>
        <p:nvPicPr>
          <p:cNvPr id="21" name="Picture 1">
            <a:extLst>
              <a:ext uri="{FF2B5EF4-FFF2-40B4-BE49-F238E27FC236}">
                <a16:creationId xmlns:a16="http://schemas.microsoft.com/office/drawing/2014/main" id="{6C88BE02-3671-CA3C-5495-BEB5629221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30" b="7415"/>
          <a:stretch/>
        </p:blipFill>
        <p:spPr bwMode="auto">
          <a:xfrm>
            <a:off x="190500" y="1430389"/>
            <a:ext cx="8763000" cy="4925961"/>
          </a:xfrm>
          <a:prstGeom prst="rect">
            <a:avLst/>
          </a:prstGeom>
          <a:noFill/>
          <a:ln w="9525">
            <a:solidFill>
              <a:srgbClr val="00000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7946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IN" sz="3200" b="1" dirty="0">
                <a:solidFill>
                  <a:schemeClr val="accent1"/>
                </a:solidFill>
                <a:latin typeface="+mj-lt"/>
              </a:rPr>
              <a:t>Artificial Neural Network (ANN)</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15</a:t>
            </a:fld>
            <a:endParaRPr lang="en-US" dirty="0">
              <a:solidFill>
                <a:prstClr val="black">
                  <a:lumMod val="50000"/>
                  <a:lumOff val="50000"/>
                </a:prstClr>
              </a:solidFill>
            </a:endParaRPr>
          </a:p>
        </p:txBody>
      </p:sp>
      <p:sp>
        <p:nvSpPr>
          <p:cNvPr id="6" name="Shape 92">
            <a:extLst>
              <a:ext uri="{FF2B5EF4-FFF2-40B4-BE49-F238E27FC236}">
                <a16:creationId xmlns:a16="http://schemas.microsoft.com/office/drawing/2014/main" id="{51A60838-D7E5-C1F6-EF1E-DBD0D10610FD}"/>
              </a:ext>
            </a:extLst>
          </p:cNvPr>
          <p:cNvSpPr txBox="1"/>
          <p:nvPr/>
        </p:nvSpPr>
        <p:spPr>
          <a:xfrm>
            <a:off x="486697" y="1460540"/>
            <a:ext cx="5302697" cy="4915634"/>
          </a:xfrm>
          <a:prstGeom prst="rect">
            <a:avLst/>
          </a:prstGeom>
          <a:noFill/>
          <a:ln>
            <a:noFill/>
          </a:ln>
        </p:spPr>
        <p:txBody>
          <a:bodyPr lIns="91425" tIns="91425" rIns="91425" bIns="91425" anchor="t" anchorCtr="0">
            <a:noAutofit/>
          </a:bodyPr>
          <a:lstStyle/>
          <a:p>
            <a:pPr marL="342900" lvl="0" indent="-342900">
              <a:buSzPct val="100000"/>
              <a:buFont typeface="Arial" pitchFamily="34" charset="0"/>
              <a:buChar char="•"/>
            </a:pPr>
            <a:r>
              <a:rPr lang="en-US" sz="1800" dirty="0">
                <a:ea typeface="Open Sans"/>
                <a:cs typeface="Open Sans"/>
                <a:sym typeface="Open Sans"/>
              </a:rPr>
              <a:t>A neural network is more complex than a perceptron model in multiple ways.</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Network may contain several intermediary layers between its input and output layers which are called hidden layers and the nodes embedded in these layers are called hidden nodes.  This restructuring is known as a multilayer neural network.</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In a feed forward network, nodes in one layer are connected to nodes in the next layer.</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In a recurrent network, the links may connect nodes within the same layer or from one layer to the previous layers.</a:t>
            </a:r>
          </a:p>
        </p:txBody>
      </p:sp>
      <p:pic>
        <p:nvPicPr>
          <p:cNvPr id="8" name="Shape 138">
            <a:extLst>
              <a:ext uri="{FF2B5EF4-FFF2-40B4-BE49-F238E27FC236}">
                <a16:creationId xmlns:a16="http://schemas.microsoft.com/office/drawing/2014/main" id="{9442CCB7-5249-2DA5-ED74-DDC0EAFCEE5F}"/>
              </a:ext>
            </a:extLst>
          </p:cNvPr>
          <p:cNvPicPr preferRelativeResize="0"/>
          <p:nvPr/>
        </p:nvPicPr>
        <p:blipFill rotWithShape="1">
          <a:blip r:embed="rId7">
            <a:alphaModFix/>
            <a:extLst>
              <a:ext uri="{BEBA8EAE-BF5A-486C-A8C5-ECC9F3942E4B}">
                <a14:imgProps xmlns:a14="http://schemas.microsoft.com/office/drawing/2010/main">
                  <a14:imgLayer r:embed="rId8">
                    <a14:imgEffect>
                      <a14:saturation sat="33000"/>
                    </a14:imgEffect>
                  </a14:imgLayer>
                </a14:imgProps>
              </a:ext>
            </a:extLst>
          </a:blip>
          <a:srcRect l="41012" t="32389" r="40506" b="27779"/>
          <a:stretch/>
        </p:blipFill>
        <p:spPr>
          <a:xfrm>
            <a:off x="5700907" y="1836168"/>
            <a:ext cx="3043257" cy="3689428"/>
          </a:xfrm>
          <a:prstGeom prst="rect">
            <a:avLst/>
          </a:prstGeom>
          <a:noFill/>
          <a:ln>
            <a:noFill/>
          </a:ln>
        </p:spPr>
      </p:pic>
    </p:spTree>
    <p:extLst>
      <p:ext uri="{BB962C8B-B14F-4D97-AF65-F5344CB8AC3E}">
        <p14:creationId xmlns:p14="http://schemas.microsoft.com/office/powerpoint/2010/main" val="21584379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IN" sz="3200" b="1" dirty="0">
                <a:solidFill>
                  <a:schemeClr val="accent1"/>
                </a:solidFill>
                <a:latin typeface="+mj-lt"/>
              </a:rPr>
              <a:t>Types of ANN</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16</a:t>
            </a:fld>
            <a:endParaRPr lang="en-US" dirty="0">
              <a:solidFill>
                <a:prstClr val="black">
                  <a:lumMod val="50000"/>
                  <a:lumOff val="50000"/>
                </a:prstClr>
              </a:solidFill>
            </a:endParaRPr>
          </a:p>
        </p:txBody>
      </p:sp>
      <p:sp>
        <p:nvSpPr>
          <p:cNvPr id="6" name="Shape 92">
            <a:extLst>
              <a:ext uri="{FF2B5EF4-FFF2-40B4-BE49-F238E27FC236}">
                <a16:creationId xmlns:a16="http://schemas.microsoft.com/office/drawing/2014/main" id="{51A60838-D7E5-C1F6-EF1E-DBD0D10610FD}"/>
              </a:ext>
            </a:extLst>
          </p:cNvPr>
          <p:cNvSpPr txBox="1"/>
          <p:nvPr/>
        </p:nvSpPr>
        <p:spPr>
          <a:xfrm>
            <a:off x="486697" y="1460540"/>
            <a:ext cx="8047703" cy="4915634"/>
          </a:xfrm>
          <a:prstGeom prst="rect">
            <a:avLst/>
          </a:prstGeom>
          <a:noFill/>
          <a:ln>
            <a:noFill/>
          </a:ln>
        </p:spPr>
        <p:txBody>
          <a:bodyPr lIns="91425" tIns="91425" rIns="91425" bIns="91425" anchor="t" anchorCtr="0">
            <a:noAutofit/>
          </a:bodyPr>
          <a:lstStyle/>
          <a:p>
            <a:pPr marL="342900" lvl="0" indent="-342900">
              <a:buSzPct val="100000"/>
              <a:buFont typeface="Arial" pitchFamily="34" charset="0"/>
              <a:buChar char="•"/>
            </a:pPr>
            <a:r>
              <a:rPr lang="en-US" sz="1800" dirty="0">
                <a:ea typeface="Open Sans"/>
                <a:cs typeface="Open Sans"/>
                <a:sym typeface="Open Sans"/>
              </a:rPr>
              <a:t>The artificial neural network may use types of activation functions other than sign function. Examples of other activation function include linear, sigmoid, and hyperbolic tangent functions.</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These additional complexities allow multilayer neural networks to model more complex relationships between the input and output variables.</a:t>
            </a:r>
          </a:p>
        </p:txBody>
      </p:sp>
      <p:pic>
        <p:nvPicPr>
          <p:cNvPr id="5" name="Shape 146">
            <a:extLst>
              <a:ext uri="{FF2B5EF4-FFF2-40B4-BE49-F238E27FC236}">
                <a16:creationId xmlns:a16="http://schemas.microsoft.com/office/drawing/2014/main" id="{0276CDCD-38FF-9B6A-2BBF-72F9C7BC3CEB}"/>
              </a:ext>
            </a:extLst>
          </p:cNvPr>
          <p:cNvPicPr preferRelativeResize="0"/>
          <p:nvPr/>
        </p:nvPicPr>
        <p:blipFill rotWithShape="1">
          <a:blip r:embed="rId7">
            <a:alphaModFix/>
            <a:extLst>
              <a:ext uri="{BEBA8EAE-BF5A-486C-A8C5-ECC9F3942E4B}">
                <a14:imgProps xmlns:a14="http://schemas.microsoft.com/office/drawing/2010/main">
                  <a14:imgLayer r:embed="rId8">
                    <a14:imgEffect>
                      <a14:saturation sat="33000"/>
                    </a14:imgEffect>
                  </a14:imgLayer>
                </a14:imgProps>
              </a:ext>
            </a:extLst>
          </a:blip>
          <a:srcRect l="30506" t="30590" r="32911" b="13375"/>
          <a:stretch/>
        </p:blipFill>
        <p:spPr>
          <a:xfrm>
            <a:off x="2486773" y="3439391"/>
            <a:ext cx="4047549" cy="3170305"/>
          </a:xfrm>
          <a:prstGeom prst="rect">
            <a:avLst/>
          </a:prstGeom>
          <a:noFill/>
          <a:ln>
            <a:noFill/>
          </a:ln>
        </p:spPr>
      </p:pic>
    </p:spTree>
    <p:extLst>
      <p:ext uri="{BB962C8B-B14F-4D97-AF65-F5344CB8AC3E}">
        <p14:creationId xmlns:p14="http://schemas.microsoft.com/office/powerpoint/2010/main" val="32962547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IN" sz="3200" b="1" dirty="0">
                <a:solidFill>
                  <a:schemeClr val="accent1"/>
                </a:solidFill>
                <a:latin typeface="+mj-lt"/>
              </a:rPr>
              <a:t>Learning ANN</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17</a:t>
            </a:fld>
            <a:endParaRPr lang="en-US" dirty="0">
              <a:solidFill>
                <a:prstClr val="black">
                  <a:lumMod val="50000"/>
                  <a:lumOff val="50000"/>
                </a:prstClr>
              </a:solidFill>
            </a:endParaRPr>
          </a:p>
        </p:txBody>
      </p:sp>
      <mc:AlternateContent xmlns:mc="http://schemas.openxmlformats.org/markup-compatibility/2006" xmlns:a14="http://schemas.microsoft.com/office/drawing/2010/main">
        <mc:Choice Requires="a14">
          <p:sp>
            <p:nvSpPr>
              <p:cNvPr id="6" name="Shape 92">
                <a:extLst>
                  <a:ext uri="{FF2B5EF4-FFF2-40B4-BE49-F238E27FC236}">
                    <a16:creationId xmlns:a16="http://schemas.microsoft.com/office/drawing/2014/main" id="{51A60838-D7E5-C1F6-EF1E-DBD0D10610FD}"/>
                  </a:ext>
                </a:extLst>
              </p:cNvPr>
              <p:cNvSpPr txBox="1"/>
              <p:nvPr/>
            </p:nvSpPr>
            <p:spPr>
              <a:xfrm>
                <a:off x="486697" y="1460540"/>
                <a:ext cx="8047703" cy="4915634"/>
              </a:xfrm>
              <a:prstGeom prst="rect">
                <a:avLst/>
              </a:prstGeom>
              <a:noFill/>
              <a:ln>
                <a:noFill/>
              </a:ln>
            </p:spPr>
            <p:txBody>
              <a:bodyPr lIns="91425" tIns="91425" rIns="91425" bIns="91425" anchor="t" anchorCtr="0">
                <a:noAutofit/>
              </a:bodyPr>
              <a:lstStyle/>
              <a:p>
                <a:pPr marL="342900" lvl="0" indent="-342900">
                  <a:buSzPct val="100000"/>
                  <a:buFont typeface="Arial" pitchFamily="34" charset="0"/>
                  <a:buChar char="•"/>
                </a:pPr>
                <a:r>
                  <a:rPr lang="en-US" sz="1800" dirty="0">
                    <a:ea typeface="Open Sans"/>
                    <a:cs typeface="Open Sans"/>
                    <a:sym typeface="Open Sans"/>
                  </a:rPr>
                  <a:t>In ANN, we determine set of weights w that minimize total sum of squared errors.</a:t>
                </a:r>
              </a:p>
              <a:p>
                <a:pPr lvl="0">
                  <a:buSzPct val="100000"/>
                </a:pPr>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panose="02040503050406030204" pitchFamily="18" charset="0"/>
                          <a:ea typeface="Open Sans"/>
                          <a:cs typeface="Open Sans"/>
                          <a:sym typeface="Open Sans"/>
                        </a:rPr>
                        <m:t> </m:t>
                      </m:r>
                      <m:r>
                        <a:rPr lang="en-US" sz="1800" b="1" i="1" smtClean="0">
                          <a:solidFill>
                            <a:schemeClr val="tx1"/>
                          </a:solidFill>
                          <a:latin typeface="Cambria Math" panose="02040503050406030204" pitchFamily="18" charset="0"/>
                          <a:ea typeface="Open Sans"/>
                          <a:cs typeface="Open Sans"/>
                          <a:sym typeface="Open Sans"/>
                        </a:rPr>
                        <m:t>𝑬</m:t>
                      </m:r>
                      <m:d>
                        <m:dPr>
                          <m:ctrlPr>
                            <a:rPr lang="en-US" sz="1800" b="1" i="1" smtClean="0">
                              <a:solidFill>
                                <a:schemeClr val="tx1"/>
                              </a:solidFill>
                              <a:latin typeface="Cambria Math" panose="02040503050406030204" pitchFamily="18" charset="0"/>
                              <a:ea typeface="Open Sans"/>
                              <a:cs typeface="Open Sans"/>
                              <a:sym typeface="Open Sans"/>
                            </a:rPr>
                          </m:ctrlPr>
                        </m:dPr>
                        <m:e>
                          <m:r>
                            <a:rPr lang="en-US" sz="1800" b="1" i="1" smtClean="0">
                              <a:solidFill>
                                <a:schemeClr val="tx1"/>
                              </a:solidFill>
                              <a:latin typeface="Cambria Math" panose="02040503050406030204" pitchFamily="18" charset="0"/>
                              <a:ea typeface="Open Sans"/>
                              <a:cs typeface="Open Sans"/>
                              <a:sym typeface="Open Sans"/>
                            </a:rPr>
                            <m:t>𝒘</m:t>
                          </m:r>
                        </m:e>
                      </m:d>
                      <m:r>
                        <a:rPr lang="en-US" sz="1800" b="1" i="1" smtClean="0">
                          <a:solidFill>
                            <a:schemeClr val="tx1"/>
                          </a:solidFill>
                          <a:latin typeface="Cambria Math" panose="02040503050406030204" pitchFamily="18" charset="0"/>
                          <a:ea typeface="Open Sans"/>
                          <a:cs typeface="Open Sans"/>
                          <a:sym typeface="Open Sans"/>
                        </a:rPr>
                        <m:t>=</m:t>
                      </m:r>
                      <m:f>
                        <m:fPr>
                          <m:ctrlPr>
                            <a:rPr lang="en-US" sz="1800" b="1" i="1" smtClean="0">
                              <a:solidFill>
                                <a:schemeClr val="tx1"/>
                              </a:solidFill>
                              <a:latin typeface="Cambria Math" panose="02040503050406030204" pitchFamily="18" charset="0"/>
                              <a:ea typeface="Open Sans"/>
                              <a:cs typeface="Open Sans"/>
                              <a:sym typeface="Open Sans"/>
                            </a:rPr>
                          </m:ctrlPr>
                        </m:fPr>
                        <m:num>
                          <m:r>
                            <a:rPr lang="en-US" sz="1800" b="1" i="1" smtClean="0">
                              <a:solidFill>
                                <a:schemeClr val="tx1"/>
                              </a:solidFill>
                              <a:latin typeface="Cambria Math" panose="02040503050406030204" pitchFamily="18" charset="0"/>
                              <a:ea typeface="Open Sans"/>
                              <a:cs typeface="Open Sans"/>
                              <a:sym typeface="Open Sans"/>
                            </a:rPr>
                            <m:t>𝟏</m:t>
                          </m:r>
                        </m:num>
                        <m:den>
                          <m:r>
                            <a:rPr lang="en-US" sz="1800" b="1" i="1" smtClean="0">
                              <a:solidFill>
                                <a:schemeClr val="tx1"/>
                              </a:solidFill>
                              <a:latin typeface="Cambria Math" panose="02040503050406030204" pitchFamily="18" charset="0"/>
                              <a:ea typeface="Open Sans"/>
                              <a:cs typeface="Open Sans"/>
                              <a:sym typeface="Open Sans"/>
                            </a:rPr>
                            <m:t>𝟐</m:t>
                          </m:r>
                        </m:den>
                      </m:f>
                      <m:r>
                        <a:rPr lang="en-US" sz="1800" b="1" i="1" smtClean="0">
                          <a:solidFill>
                            <a:schemeClr val="tx1"/>
                          </a:solidFill>
                          <a:latin typeface="Cambria Math" panose="02040503050406030204" pitchFamily="18" charset="0"/>
                          <a:ea typeface="Open Sans"/>
                          <a:cs typeface="Open Sans"/>
                          <a:sym typeface="Open Sans"/>
                        </a:rPr>
                        <m:t> </m:t>
                      </m:r>
                      <m:nary>
                        <m:naryPr>
                          <m:chr m:val="∑"/>
                          <m:limLoc m:val="subSup"/>
                          <m:ctrlPr>
                            <a:rPr lang="en-US" sz="1800" b="1" i="1" smtClean="0">
                              <a:solidFill>
                                <a:schemeClr val="tx1"/>
                              </a:solidFill>
                              <a:latin typeface="Cambria Math" panose="02040503050406030204" pitchFamily="18" charset="0"/>
                              <a:ea typeface="Open Sans"/>
                              <a:cs typeface="Open Sans"/>
                              <a:sym typeface="Open Sans"/>
                            </a:rPr>
                          </m:ctrlPr>
                        </m:naryPr>
                        <m:sub>
                          <m:r>
                            <m:rPr>
                              <m:brk m:alnAt="25"/>
                            </m:rPr>
                            <a:rPr lang="en-US" sz="1800" b="1" i="1" smtClean="0">
                              <a:solidFill>
                                <a:schemeClr val="tx1"/>
                              </a:solidFill>
                              <a:latin typeface="Cambria Math" panose="02040503050406030204" pitchFamily="18" charset="0"/>
                              <a:ea typeface="Open Sans"/>
                              <a:cs typeface="Open Sans"/>
                              <a:sym typeface="Open Sans"/>
                            </a:rPr>
                            <m:t>𝒊</m:t>
                          </m:r>
                          <m:r>
                            <a:rPr lang="en-US" sz="1800" b="1" i="1" smtClean="0">
                              <a:solidFill>
                                <a:schemeClr val="tx1"/>
                              </a:solidFill>
                              <a:latin typeface="Cambria Math" panose="02040503050406030204" pitchFamily="18" charset="0"/>
                              <a:ea typeface="Open Sans"/>
                              <a:cs typeface="Open Sans"/>
                              <a:sym typeface="Open Sans"/>
                            </a:rPr>
                            <m:t>−</m:t>
                          </m:r>
                          <m:r>
                            <a:rPr lang="en-US" sz="1800" b="1" i="1" smtClean="0">
                              <a:solidFill>
                                <a:schemeClr val="tx1"/>
                              </a:solidFill>
                              <a:latin typeface="Cambria Math" panose="02040503050406030204" pitchFamily="18" charset="0"/>
                              <a:ea typeface="Open Sans"/>
                              <a:cs typeface="Open Sans"/>
                              <a:sym typeface="Open Sans"/>
                            </a:rPr>
                            <m:t>𝟏</m:t>
                          </m:r>
                        </m:sub>
                        <m:sup>
                          <m:r>
                            <a:rPr lang="en-US" sz="1800" b="1" i="1" smtClean="0">
                              <a:solidFill>
                                <a:schemeClr val="tx1"/>
                              </a:solidFill>
                              <a:latin typeface="Cambria Math" panose="02040503050406030204" pitchFamily="18" charset="0"/>
                              <a:ea typeface="Open Sans"/>
                              <a:cs typeface="Open Sans"/>
                              <a:sym typeface="Open Sans"/>
                            </a:rPr>
                            <m:t>𝑵</m:t>
                          </m:r>
                        </m:sup>
                        <m:e>
                          <m:d>
                            <m:dPr>
                              <m:ctrlPr>
                                <a:rPr lang="en-US" sz="1800" b="1" i="1" smtClean="0">
                                  <a:solidFill>
                                    <a:schemeClr val="tx1"/>
                                  </a:solidFill>
                                  <a:latin typeface="Cambria Math" panose="02040503050406030204" pitchFamily="18" charset="0"/>
                                  <a:ea typeface="Open Sans"/>
                                  <a:cs typeface="Open Sans"/>
                                  <a:sym typeface="Open Sans"/>
                                </a:rPr>
                              </m:ctrlPr>
                            </m:dPr>
                            <m:e>
                              <m:sSub>
                                <m:sSubPr>
                                  <m:ctrlPr>
                                    <a:rPr lang="en-US" sz="1800" b="1" i="1" smtClean="0">
                                      <a:solidFill>
                                        <a:schemeClr val="tx1"/>
                                      </a:solidFill>
                                      <a:latin typeface="Cambria Math" panose="02040503050406030204" pitchFamily="18" charset="0"/>
                                      <a:ea typeface="Open Sans"/>
                                      <a:cs typeface="Open Sans"/>
                                      <a:sym typeface="Open Sans"/>
                                    </a:rPr>
                                  </m:ctrlPr>
                                </m:sSubPr>
                                <m:e>
                                  <m:r>
                                    <a:rPr lang="en-US" sz="1800" b="1" i="1" smtClean="0">
                                      <a:solidFill>
                                        <a:schemeClr val="tx1"/>
                                      </a:solidFill>
                                      <a:latin typeface="Cambria Math" panose="02040503050406030204" pitchFamily="18" charset="0"/>
                                      <a:ea typeface="Open Sans"/>
                                      <a:cs typeface="Open Sans"/>
                                      <a:sym typeface="Open Sans"/>
                                    </a:rPr>
                                    <m:t>𝒚</m:t>
                                  </m:r>
                                </m:e>
                                <m:sub>
                                  <m:r>
                                    <a:rPr lang="en-US" sz="1800" b="1" i="1" smtClean="0">
                                      <a:solidFill>
                                        <a:schemeClr val="tx1"/>
                                      </a:solidFill>
                                      <a:latin typeface="Cambria Math" panose="02040503050406030204" pitchFamily="18" charset="0"/>
                                      <a:ea typeface="Open Sans"/>
                                      <a:cs typeface="Open Sans"/>
                                      <a:sym typeface="Open Sans"/>
                                    </a:rPr>
                                    <m:t>𝒊</m:t>
                                  </m:r>
                                </m:sub>
                              </m:sSub>
                              <m:r>
                                <a:rPr lang="en-US" sz="1800" b="1" i="1" smtClean="0">
                                  <a:solidFill>
                                    <a:schemeClr val="tx1"/>
                                  </a:solidFill>
                                  <a:latin typeface="Cambria Math" panose="02040503050406030204" pitchFamily="18" charset="0"/>
                                  <a:ea typeface="Open Sans"/>
                                  <a:cs typeface="Open Sans"/>
                                  <a:sym typeface="Open Sans"/>
                                </a:rPr>
                                <m:t>− </m:t>
                              </m:r>
                              <m:acc>
                                <m:accPr>
                                  <m:chr m:val="̂"/>
                                  <m:ctrlPr>
                                    <a:rPr lang="en-US" sz="1800" b="1" i="1" smtClean="0">
                                      <a:solidFill>
                                        <a:schemeClr val="tx1"/>
                                      </a:solidFill>
                                      <a:latin typeface="Cambria Math" panose="02040503050406030204" pitchFamily="18" charset="0"/>
                                      <a:ea typeface="Open Sans"/>
                                      <a:cs typeface="Open Sans"/>
                                      <a:sym typeface="Open Sans"/>
                                    </a:rPr>
                                  </m:ctrlPr>
                                </m:accPr>
                                <m:e>
                                  <m:sSub>
                                    <m:sSubPr>
                                      <m:ctrlPr>
                                        <a:rPr lang="en-US" sz="1800" b="1" i="1" smtClean="0">
                                          <a:solidFill>
                                            <a:schemeClr val="tx1"/>
                                          </a:solidFill>
                                          <a:latin typeface="Cambria Math" panose="02040503050406030204" pitchFamily="18" charset="0"/>
                                          <a:ea typeface="Open Sans"/>
                                          <a:cs typeface="Open Sans"/>
                                          <a:sym typeface="Open Sans"/>
                                        </a:rPr>
                                      </m:ctrlPr>
                                    </m:sSubPr>
                                    <m:e>
                                      <m:r>
                                        <a:rPr lang="en-US" sz="1800" b="1" i="1" smtClean="0">
                                          <a:solidFill>
                                            <a:schemeClr val="tx1"/>
                                          </a:solidFill>
                                          <a:latin typeface="Cambria Math" panose="02040503050406030204" pitchFamily="18" charset="0"/>
                                          <a:ea typeface="Open Sans"/>
                                          <a:cs typeface="Open Sans"/>
                                          <a:sym typeface="Open Sans"/>
                                        </a:rPr>
                                        <m:t>𝒚</m:t>
                                      </m:r>
                                    </m:e>
                                    <m:sub>
                                      <m:r>
                                        <a:rPr lang="en-US" sz="1800" b="1" i="1" smtClean="0">
                                          <a:solidFill>
                                            <a:schemeClr val="tx1"/>
                                          </a:solidFill>
                                          <a:latin typeface="Cambria Math" panose="02040503050406030204" pitchFamily="18" charset="0"/>
                                          <a:ea typeface="Open Sans"/>
                                          <a:cs typeface="Open Sans"/>
                                          <a:sym typeface="Open Sans"/>
                                        </a:rPr>
                                        <m:t>𝒊</m:t>
                                      </m:r>
                                    </m:sub>
                                  </m:sSub>
                                </m:e>
                              </m:acc>
                            </m:e>
                          </m:d>
                          <m:r>
                            <a:rPr lang="en-US" sz="1800" b="1" i="1" baseline="30000" smtClean="0">
                              <a:solidFill>
                                <a:schemeClr val="tx1"/>
                              </a:solidFill>
                              <a:latin typeface="Cambria Math" panose="02040503050406030204" pitchFamily="18" charset="0"/>
                              <a:ea typeface="Open Sans"/>
                              <a:cs typeface="Open Sans"/>
                              <a:sym typeface="Open Sans"/>
                            </a:rPr>
                            <m:t>𝟐</m:t>
                          </m:r>
                        </m:e>
                      </m:nary>
                      <m:r>
                        <a:rPr lang="en-US" sz="1800" b="1" i="1" baseline="30000" smtClean="0">
                          <a:solidFill>
                            <a:schemeClr val="tx1"/>
                          </a:solidFill>
                          <a:latin typeface="Cambria Math" panose="02040503050406030204" pitchFamily="18" charset="0"/>
                          <a:ea typeface="Open Sans"/>
                          <a:cs typeface="Open Sans"/>
                          <a:sym typeface="Open Sans"/>
                        </a:rPr>
                        <m:t> </m:t>
                      </m:r>
                    </m:oMath>
                  </m:oMathPara>
                </a14:m>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Minimum solution can be obtained by replacing 𝒚 ̂=𝒘.𝒙 in the above equation.</a:t>
                </a:r>
              </a:p>
              <a:p>
                <a:pPr marL="342900" lvl="0" indent="-342900">
                  <a:buSzPct val="100000"/>
                  <a:buFont typeface="Arial" pitchFamily="34" charset="0"/>
                  <a:buChar char="•"/>
                </a:pPr>
                <a:r>
                  <a:rPr lang="en-US" sz="1800" dirty="0">
                    <a:ea typeface="Open Sans"/>
                    <a:cs typeface="Open Sans"/>
                    <a:sym typeface="Open Sans"/>
                  </a:rPr>
                  <a:t>In most cases, output of ANN is non linear function of its parameters, because of the choice of its activation.</a:t>
                </a:r>
              </a:p>
              <a:p>
                <a:pPr marL="342900" lvl="0" indent="-342900">
                  <a:buSzPct val="100000"/>
                  <a:buFont typeface="Arial" pitchFamily="34" charset="0"/>
                  <a:buChar char="•"/>
                </a:pPr>
                <a:r>
                  <a:rPr lang="en-US" sz="1800" dirty="0">
                    <a:ea typeface="Open Sans"/>
                    <a:cs typeface="Open Sans"/>
                    <a:sym typeface="Open Sans"/>
                  </a:rPr>
                  <a:t>To arrive at a global optimal solution in non linear models, we use gradient descent method to efficiently solve optimization problem.</a:t>
                </a:r>
              </a:p>
              <a:p>
                <a:pPr marL="342900" lvl="0" indent="-342900">
                  <a:buSzPct val="100000"/>
                  <a:buFont typeface="Arial" pitchFamily="34" charset="0"/>
                  <a:buChar char="•"/>
                </a:pPr>
                <a:endParaRPr lang="en-US" sz="1800" dirty="0">
                  <a:ea typeface="Open Sans"/>
                  <a:cs typeface="Open Sans"/>
                  <a:sym typeface="Open Sans"/>
                </a:endParaRPr>
              </a:p>
            </p:txBody>
          </p:sp>
        </mc:Choice>
        <mc:Fallback xmlns="">
          <p:sp>
            <p:nvSpPr>
              <p:cNvPr id="6" name="Shape 92">
                <a:extLst>
                  <a:ext uri="{FF2B5EF4-FFF2-40B4-BE49-F238E27FC236}">
                    <a16:creationId xmlns:a16="http://schemas.microsoft.com/office/drawing/2014/main" id="{51A60838-D7E5-C1F6-EF1E-DBD0D10610FD}"/>
                  </a:ext>
                </a:extLst>
              </p:cNvPr>
              <p:cNvSpPr txBox="1">
                <a:spLocks noRot="1" noChangeAspect="1" noMove="1" noResize="1" noEditPoints="1" noAdjustHandles="1" noChangeArrowheads="1" noChangeShapeType="1" noTextEdit="1"/>
              </p:cNvSpPr>
              <p:nvPr/>
            </p:nvSpPr>
            <p:spPr>
              <a:xfrm>
                <a:off x="486697" y="1460540"/>
                <a:ext cx="8047703" cy="4915634"/>
              </a:xfrm>
              <a:prstGeom prst="rect">
                <a:avLst/>
              </a:prstGeom>
              <a:blipFill>
                <a:blip r:embed="rId7"/>
                <a:stretch>
                  <a:fillRect l="-530" r="-1061"/>
                </a:stretch>
              </a:blipFill>
              <a:ln>
                <a:noFill/>
              </a:ln>
            </p:spPr>
            <p:txBody>
              <a:bodyPr/>
              <a:lstStyle/>
              <a:p>
                <a:r>
                  <a:rPr lang="en-IN">
                    <a:noFill/>
                  </a:rPr>
                  <a:t> </a:t>
                </a:r>
              </a:p>
            </p:txBody>
          </p:sp>
        </mc:Fallback>
      </mc:AlternateContent>
      <p:pic>
        <p:nvPicPr>
          <p:cNvPr id="5" name="Shape 154">
            <a:extLst>
              <a:ext uri="{FF2B5EF4-FFF2-40B4-BE49-F238E27FC236}">
                <a16:creationId xmlns:a16="http://schemas.microsoft.com/office/drawing/2014/main" id="{81B16B9E-E203-4E3B-F883-D31E3B7406E8}"/>
              </a:ext>
            </a:extLst>
          </p:cNvPr>
          <p:cNvPicPr preferRelativeResize="0"/>
          <p:nvPr/>
        </p:nvPicPr>
        <p:blipFill rotWithShape="1">
          <a:blip r:embed="rId8">
            <a:alphaModFix/>
            <a:extLst>
              <a:ext uri="{BEBA8EAE-BF5A-486C-A8C5-ECC9F3942E4B}">
                <a14:imgProps xmlns:a14="http://schemas.microsoft.com/office/drawing/2010/main">
                  <a14:imgLayer r:embed="rId9">
                    <a14:imgEffect>
                      <a14:saturation sat="33000"/>
                    </a14:imgEffect>
                  </a14:imgLayer>
                </a14:imgProps>
              </a:ext>
            </a:extLst>
          </a:blip>
          <a:srcRect l="26836" t="40942" r="27087" b="24852"/>
          <a:stretch/>
        </p:blipFill>
        <p:spPr>
          <a:xfrm>
            <a:off x="1985686" y="4490808"/>
            <a:ext cx="5172628" cy="2160000"/>
          </a:xfrm>
          <a:prstGeom prst="rect">
            <a:avLst/>
          </a:prstGeom>
          <a:noFill/>
          <a:ln>
            <a:noFill/>
          </a:ln>
        </p:spPr>
      </p:pic>
    </p:spTree>
    <p:extLst>
      <p:ext uri="{BB962C8B-B14F-4D97-AF65-F5344CB8AC3E}">
        <p14:creationId xmlns:p14="http://schemas.microsoft.com/office/powerpoint/2010/main" val="13394421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IN" sz="3200" b="1" dirty="0">
                <a:solidFill>
                  <a:schemeClr val="accent1"/>
                </a:solidFill>
                <a:latin typeface="+mj-lt"/>
              </a:rPr>
              <a:t>Gradient Descent Method</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18</a:t>
            </a:fld>
            <a:endParaRPr lang="en-US" dirty="0">
              <a:solidFill>
                <a:prstClr val="black">
                  <a:lumMod val="50000"/>
                  <a:lumOff val="50000"/>
                </a:prstClr>
              </a:solidFill>
            </a:endParaRPr>
          </a:p>
        </p:txBody>
      </p:sp>
      <p:sp>
        <p:nvSpPr>
          <p:cNvPr id="5" name="Shape 162">
            <a:extLst>
              <a:ext uri="{FF2B5EF4-FFF2-40B4-BE49-F238E27FC236}">
                <a16:creationId xmlns:a16="http://schemas.microsoft.com/office/drawing/2014/main" id="{4C5629E7-B5AC-28EF-65FD-6CF783D2545A}"/>
              </a:ext>
            </a:extLst>
          </p:cNvPr>
          <p:cNvSpPr txBox="1">
            <a:spLocks/>
          </p:cNvSpPr>
          <p:nvPr/>
        </p:nvSpPr>
        <p:spPr>
          <a:xfrm>
            <a:off x="457200" y="1600200"/>
            <a:ext cx="4582885" cy="4060369"/>
          </a:xfrm>
          <a:prstGeom prst="rect">
            <a:avLst/>
          </a:prstGeom>
          <a:blipFill rotWithShape="1">
            <a:blip r:embed="rId7">
              <a:alphaModFix/>
              <a:biLevel thresh="75000"/>
            </a:blip>
            <a:stretch>
              <a:fillRect t="-149" r="-1062" b="-7505"/>
            </a:stretch>
          </a:blip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57175" indent="-168275">
              <a:buClr>
                <a:srgbClr val="212167"/>
              </a:buClr>
              <a:buSzPct val="100000"/>
              <a:buFont typeface="Open Sans"/>
              <a:buChar char="•"/>
            </a:pPr>
            <a:r>
              <a:rPr lang="en-IN" sz="1600" dirty="0">
                <a:latin typeface="+mn-lt"/>
                <a:ea typeface="Open Sans" panose="020B0606030504020204" pitchFamily="34" charset="0"/>
                <a:cs typeface="Open Sans" panose="020B0606030504020204" pitchFamily="34" charset="0"/>
                <a:sym typeface="Open Sans"/>
              </a:rPr>
              <a:t> </a:t>
            </a:r>
          </a:p>
        </p:txBody>
      </p:sp>
      <p:pic>
        <p:nvPicPr>
          <p:cNvPr id="9" name="Shape 163">
            <a:extLst>
              <a:ext uri="{FF2B5EF4-FFF2-40B4-BE49-F238E27FC236}">
                <a16:creationId xmlns:a16="http://schemas.microsoft.com/office/drawing/2014/main" id="{148B93EA-79F5-791F-D6F2-73C745B8E68C}"/>
              </a:ext>
            </a:extLst>
          </p:cNvPr>
          <p:cNvPicPr preferRelativeResize="0"/>
          <p:nvPr/>
        </p:nvPicPr>
        <p:blipFill rotWithShape="1">
          <a:blip r:embed="rId8">
            <a:alphaModFix/>
            <a:extLst>
              <a:ext uri="{BEBA8EAE-BF5A-486C-A8C5-ECC9F3942E4B}">
                <a14:imgProps xmlns:a14="http://schemas.microsoft.com/office/drawing/2010/main">
                  <a14:imgLayer r:embed="rId9">
                    <a14:imgEffect>
                      <a14:saturation sat="33000"/>
                    </a14:imgEffect>
                  </a14:imgLayer>
                </a14:imgProps>
              </a:ext>
            </a:extLst>
          </a:blip>
          <a:srcRect l="34643" t="29471" r="35356" b="31164"/>
          <a:stretch/>
        </p:blipFill>
        <p:spPr>
          <a:xfrm>
            <a:off x="5333998" y="2304753"/>
            <a:ext cx="3352799" cy="2474685"/>
          </a:xfrm>
          <a:prstGeom prst="rect">
            <a:avLst/>
          </a:prstGeom>
          <a:noFill/>
          <a:ln>
            <a:noFill/>
          </a:ln>
        </p:spPr>
      </p:pic>
      <p:cxnSp>
        <p:nvCxnSpPr>
          <p:cNvPr id="10" name="Shape 164">
            <a:extLst>
              <a:ext uri="{FF2B5EF4-FFF2-40B4-BE49-F238E27FC236}">
                <a16:creationId xmlns:a16="http://schemas.microsoft.com/office/drawing/2014/main" id="{95A1770F-D59F-422D-655C-FA52DF8102F0}"/>
              </a:ext>
            </a:extLst>
          </p:cNvPr>
          <p:cNvCxnSpPr/>
          <p:nvPr/>
        </p:nvCxnSpPr>
        <p:spPr>
          <a:xfrm rot="10800000">
            <a:off x="1589314" y="2481942"/>
            <a:ext cx="685799" cy="0"/>
          </a:xfrm>
          <a:prstGeom prst="straightConnector1">
            <a:avLst/>
          </a:prstGeom>
          <a:noFill/>
          <a:ln w="9525" cap="flat" cmpd="sng">
            <a:solidFill>
              <a:schemeClr val="dk1"/>
            </a:solidFill>
            <a:prstDash val="solid"/>
            <a:round/>
            <a:headEnd type="none" w="med" len="med"/>
            <a:tailEnd type="triangle" w="lg" len="lg"/>
          </a:ln>
        </p:spPr>
      </p:cxnSp>
    </p:spTree>
    <p:extLst>
      <p:ext uri="{BB962C8B-B14F-4D97-AF65-F5344CB8AC3E}">
        <p14:creationId xmlns:p14="http://schemas.microsoft.com/office/powerpoint/2010/main" val="38496322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IN" sz="3200" b="1" dirty="0">
                <a:solidFill>
                  <a:schemeClr val="accent1"/>
                </a:solidFill>
                <a:latin typeface="+mj-lt"/>
              </a:rPr>
              <a:t>Backpropagation</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19</a:t>
            </a:fld>
            <a:endParaRPr lang="en-US" dirty="0">
              <a:solidFill>
                <a:prstClr val="black">
                  <a:lumMod val="50000"/>
                  <a:lumOff val="50000"/>
                </a:prstClr>
              </a:solidFill>
            </a:endParaRPr>
          </a:p>
        </p:txBody>
      </p:sp>
      <p:sp>
        <p:nvSpPr>
          <p:cNvPr id="6" name="Shape 92">
            <a:extLst>
              <a:ext uri="{FF2B5EF4-FFF2-40B4-BE49-F238E27FC236}">
                <a16:creationId xmlns:a16="http://schemas.microsoft.com/office/drawing/2014/main" id="{51A60838-D7E5-C1F6-EF1E-DBD0D10610FD}"/>
              </a:ext>
            </a:extLst>
          </p:cNvPr>
          <p:cNvSpPr txBox="1"/>
          <p:nvPr/>
        </p:nvSpPr>
        <p:spPr>
          <a:xfrm>
            <a:off x="486697" y="1460540"/>
            <a:ext cx="8200103" cy="4915634"/>
          </a:xfrm>
          <a:prstGeom prst="rect">
            <a:avLst/>
          </a:prstGeom>
          <a:noFill/>
          <a:ln>
            <a:noFill/>
          </a:ln>
        </p:spPr>
        <p:txBody>
          <a:bodyPr lIns="91425" tIns="91425" rIns="91425" bIns="91425" anchor="t" anchorCtr="0">
            <a:noAutofit/>
          </a:bodyPr>
          <a:lstStyle/>
          <a:p>
            <a:pPr marL="342900" lvl="0" indent="-342900">
              <a:buSzPct val="100000"/>
              <a:buFont typeface="Arial" pitchFamily="34" charset="0"/>
              <a:buChar char="•"/>
            </a:pPr>
            <a:r>
              <a:rPr lang="en-US" sz="1800" dirty="0">
                <a:ea typeface="Open Sans"/>
                <a:cs typeface="Open Sans"/>
                <a:sym typeface="Open Sans"/>
              </a:rPr>
              <a:t>In case of hidden nodes, computation becomes complex and error term cannot be assessed without prior information of weights. Back propagation method can be used which works in 2 phases – forward and backward. </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During forward phase, we compute output value of each neuron in the network using previous iteration weight. The computation progresses in the forward direction, outputs at the neuron k are computed prior to computing the outputs at  level k+1.</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In backward phase, weight update formula is applied in the reverse direction, i.e. weights at level k+1 are updated before weights at level k. </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This backward propagation approach allows us to use errors for neurons at layer k+1 to estimate the errors for neurons at layer k.</a:t>
            </a:r>
          </a:p>
        </p:txBody>
      </p:sp>
    </p:spTree>
    <p:extLst>
      <p:ext uri="{BB962C8B-B14F-4D97-AF65-F5344CB8AC3E}">
        <p14:creationId xmlns:p14="http://schemas.microsoft.com/office/powerpoint/2010/main" val="30756625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Contents</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rPr>
              <a:t>Pigeons as Art Experts</a:t>
            </a: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rPr>
              <a:t>Neural Networks Introduction</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rPr>
              <a:t>How do our brains work?</a:t>
            </a: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rPr>
              <a:t>Features of Neural Networks</a:t>
            </a: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rPr>
              <a:t>Why Neural Networks?</a:t>
            </a:r>
          </a:p>
          <a:p>
            <a:pPr marL="457200" lvl="0" indent="-457200" fontAlgn="base">
              <a:lnSpc>
                <a:spcPct val="100000"/>
              </a:lnSpc>
              <a:spcAft>
                <a:spcPct val="0"/>
              </a:spcAft>
              <a:buFont typeface="+mj-lt"/>
              <a:buAutoNum type="arabicPeriod"/>
            </a:pPr>
            <a:r>
              <a:rPr lang="fr-FR" sz="2000" b="1" kern="0" dirty="0">
                <a:solidFill>
                  <a:schemeClr val="tx1">
                    <a:lumMod val="50000"/>
                    <a:lumOff val="50000"/>
                  </a:schemeClr>
                </a:solidFill>
              </a:rPr>
              <a:t>Biological Neuron vs Artificial Neuron (Perceptron)</a:t>
            </a:r>
          </a:p>
          <a:p>
            <a:pPr marL="457200" lvl="0" indent="-457200" fontAlgn="base">
              <a:lnSpc>
                <a:spcPct val="100000"/>
              </a:lnSpc>
              <a:spcAft>
                <a:spcPct val="0"/>
              </a:spcAft>
              <a:buFont typeface="+mj-lt"/>
              <a:buAutoNum type="arabicPeriod"/>
            </a:pPr>
            <a:r>
              <a:rPr lang="fr-FR" sz="2000" b="1" kern="0" dirty="0">
                <a:solidFill>
                  <a:schemeClr val="tx1">
                    <a:lumMod val="50000"/>
                    <a:lumOff val="50000"/>
                  </a:schemeClr>
                </a:solidFill>
              </a:rPr>
              <a:t>Perceptron Model</a:t>
            </a:r>
          </a:p>
          <a:p>
            <a:pPr marL="457200" lvl="0" indent="-457200" fontAlgn="base">
              <a:lnSpc>
                <a:spcPct val="100000"/>
              </a:lnSpc>
              <a:spcAft>
                <a:spcPct val="0"/>
              </a:spcAft>
              <a:buFont typeface="+mj-lt"/>
              <a:buAutoNum type="arabicPeriod"/>
            </a:pPr>
            <a:r>
              <a:rPr lang="fr-FR" sz="2000" b="1" kern="0" dirty="0">
                <a:solidFill>
                  <a:schemeClr val="tx1">
                    <a:lumMod val="50000"/>
                    <a:lumOff val="50000"/>
                  </a:schemeClr>
                </a:solidFill>
              </a:rPr>
              <a:t>A Single Artificial Neuron…</a:t>
            </a:r>
          </a:p>
          <a:p>
            <a:pPr marL="457200" lvl="0" indent="-457200" fontAlgn="base">
              <a:lnSpc>
                <a:spcPct val="100000"/>
              </a:lnSpc>
              <a:spcAft>
                <a:spcPct val="0"/>
              </a:spcAft>
              <a:buFont typeface="+mj-lt"/>
              <a:buAutoNum type="arabicPeriod"/>
            </a:pPr>
            <a:r>
              <a:rPr lang="fr-FR" sz="2000" b="1" kern="0" dirty="0">
                <a:solidFill>
                  <a:schemeClr val="tx1">
                    <a:lumMod val="50000"/>
                    <a:lumOff val="50000"/>
                  </a:schemeClr>
                </a:solidFill>
              </a:rPr>
              <a:t>Artificial Neural Network (ANN)</a:t>
            </a:r>
          </a:p>
          <a:p>
            <a:pPr marL="857250" lvl="1" indent="-457200" fontAlgn="base">
              <a:lnSpc>
                <a:spcPct val="100000"/>
              </a:lnSpc>
              <a:spcAft>
                <a:spcPct val="0"/>
              </a:spcAft>
              <a:buFont typeface="+mj-lt"/>
              <a:buAutoNum type="romanLcPeriod"/>
            </a:pPr>
            <a:r>
              <a:rPr lang="en-US" sz="2000" b="1" kern="0" dirty="0">
                <a:solidFill>
                  <a:schemeClr val="tx1">
                    <a:lumMod val="50000"/>
                    <a:lumOff val="50000"/>
                  </a:schemeClr>
                </a:solidFill>
              </a:rPr>
              <a:t>Types of ANN</a:t>
            </a:r>
          </a:p>
          <a:p>
            <a:pPr marL="857250" lvl="1" indent="-457200" fontAlgn="base">
              <a:lnSpc>
                <a:spcPct val="100000"/>
              </a:lnSpc>
              <a:spcAft>
                <a:spcPct val="0"/>
              </a:spcAft>
              <a:buFont typeface="+mj-lt"/>
              <a:buAutoNum type="romanLcPeriod"/>
            </a:pPr>
            <a:r>
              <a:rPr lang="en-US" sz="2000" b="1" kern="0" dirty="0">
                <a:solidFill>
                  <a:schemeClr val="tx1">
                    <a:lumMod val="50000"/>
                    <a:lumOff val="50000"/>
                  </a:schemeClr>
                </a:solidFill>
              </a:rPr>
              <a:t>Learning ANN</a:t>
            </a:r>
          </a:p>
          <a:p>
            <a:pPr marL="857250" lvl="1" indent="-457200" fontAlgn="base">
              <a:lnSpc>
                <a:spcPct val="100000"/>
              </a:lnSpc>
              <a:spcAft>
                <a:spcPct val="0"/>
              </a:spcAft>
              <a:buFont typeface="+mj-lt"/>
              <a:buAutoNum type="romanLcPeriod"/>
            </a:pPr>
            <a:r>
              <a:rPr lang="en-US" sz="2000" b="1" kern="0" dirty="0">
                <a:solidFill>
                  <a:schemeClr val="tx1">
                    <a:lumMod val="50000"/>
                    <a:lumOff val="50000"/>
                  </a:schemeClr>
                </a:solidFill>
              </a:rPr>
              <a:t>Gradient Descent Method</a:t>
            </a:r>
          </a:p>
          <a:p>
            <a:pPr marL="857250" lvl="1" indent="-457200" fontAlgn="base">
              <a:lnSpc>
                <a:spcPct val="100000"/>
              </a:lnSpc>
              <a:spcAft>
                <a:spcPct val="0"/>
              </a:spcAft>
              <a:buFont typeface="+mj-lt"/>
              <a:buAutoNum type="romanLcPeriod"/>
            </a:pPr>
            <a:r>
              <a:rPr lang="en-US" sz="2000" b="1" kern="0" dirty="0">
                <a:solidFill>
                  <a:schemeClr val="tx1">
                    <a:lumMod val="50000"/>
                    <a:lumOff val="50000"/>
                  </a:schemeClr>
                </a:solidFill>
              </a:rPr>
              <a:t>Backpropagation</a:t>
            </a:r>
          </a:p>
          <a:p>
            <a:pPr marL="857250" lvl="1" indent="-457200" fontAlgn="base">
              <a:lnSpc>
                <a:spcPct val="100000"/>
              </a:lnSpc>
              <a:spcAft>
                <a:spcPct val="0"/>
              </a:spcAft>
              <a:buFont typeface="+mj-lt"/>
              <a:buAutoNum type="romanLcPeriod"/>
            </a:pPr>
            <a:r>
              <a:rPr lang="en-US" sz="2000" b="1" kern="0" dirty="0">
                <a:solidFill>
                  <a:schemeClr val="tx1">
                    <a:lumMod val="50000"/>
                    <a:lumOff val="50000"/>
                  </a:schemeClr>
                </a:solidFill>
              </a:rPr>
              <a:t>Resilient Backpropagation</a:t>
            </a:r>
          </a:p>
          <a:p>
            <a:pPr marL="400050" lvl="1" indent="0" fontAlgn="base">
              <a:lnSpc>
                <a:spcPct val="100000"/>
              </a:lnSpc>
              <a:spcAft>
                <a:spcPct val="0"/>
              </a:spcAft>
              <a:buNone/>
            </a:pPr>
            <a:endParaRPr lang="en-US" sz="2000" b="1" kern="0" dirty="0">
              <a:solidFill>
                <a:schemeClr val="tx1">
                  <a:lumMod val="50000"/>
                  <a:lumOff val="50000"/>
                </a:schemeClr>
              </a:solidFill>
            </a:endParaRPr>
          </a:p>
        </p:txBody>
      </p:sp>
      <p:grpSp>
        <p:nvGrpSpPr>
          <p:cNvPr id="4" name="Group 3"/>
          <p:cNvGrpSpPr/>
          <p:nvPr/>
        </p:nvGrpSpPr>
        <p:grpSpPr>
          <a:xfrm>
            <a:off x="1991225" y="1155160"/>
            <a:ext cx="5161551" cy="52403"/>
            <a:chOff x="1991225" y="1155160"/>
            <a:chExt cx="5161551" cy="52403"/>
          </a:xfrm>
        </p:grpSpPr>
        <p:sp>
          <p:nvSpPr>
            <p:cNvPr id="5" name="Rectangle 4"/>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6" name="Rectangle 5"/>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7" name="Rectangle 6"/>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40766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IN" sz="3200" b="1" dirty="0">
                <a:solidFill>
                  <a:schemeClr val="accent1"/>
                </a:solidFill>
                <a:latin typeface="+mj-lt"/>
              </a:rPr>
              <a:t>Resilient Backpropagation</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20</a:t>
            </a:fld>
            <a:endParaRPr lang="en-US" dirty="0">
              <a:solidFill>
                <a:prstClr val="black">
                  <a:lumMod val="50000"/>
                  <a:lumOff val="50000"/>
                </a:prstClr>
              </a:solidFill>
            </a:endParaRPr>
          </a:p>
        </p:txBody>
      </p:sp>
      <p:sp>
        <p:nvSpPr>
          <p:cNvPr id="6" name="Shape 92">
            <a:extLst>
              <a:ext uri="{FF2B5EF4-FFF2-40B4-BE49-F238E27FC236}">
                <a16:creationId xmlns:a16="http://schemas.microsoft.com/office/drawing/2014/main" id="{51A60838-D7E5-C1F6-EF1E-DBD0D10610FD}"/>
              </a:ext>
            </a:extLst>
          </p:cNvPr>
          <p:cNvSpPr txBox="1"/>
          <p:nvPr/>
        </p:nvSpPr>
        <p:spPr>
          <a:xfrm>
            <a:off x="486697" y="1460540"/>
            <a:ext cx="8200103" cy="4915634"/>
          </a:xfrm>
          <a:prstGeom prst="rect">
            <a:avLst/>
          </a:prstGeom>
          <a:noFill/>
          <a:ln>
            <a:noFill/>
          </a:ln>
        </p:spPr>
        <p:txBody>
          <a:bodyPr lIns="91425" tIns="91425" rIns="91425" bIns="91425" anchor="t" anchorCtr="0">
            <a:noAutofit/>
          </a:bodyPr>
          <a:lstStyle/>
          <a:p>
            <a:pPr marL="342900" lvl="0" indent="-342900">
              <a:buSzPct val="100000"/>
              <a:buFont typeface="Arial" pitchFamily="34" charset="0"/>
              <a:buChar char="•"/>
            </a:pPr>
            <a:r>
              <a:rPr lang="en-US" sz="1800" dirty="0">
                <a:ea typeface="Open Sans"/>
                <a:cs typeface="Open Sans"/>
                <a:sym typeface="Open Sans"/>
              </a:rPr>
              <a:t>Compared to the traditional back propagation algorithm, the Resilient propagation (</a:t>
            </a:r>
            <a:r>
              <a:rPr lang="en-US" sz="1800" dirty="0" err="1">
                <a:ea typeface="Open Sans"/>
                <a:cs typeface="Open Sans"/>
                <a:sym typeface="Open Sans"/>
              </a:rPr>
              <a:t>rprop</a:t>
            </a:r>
            <a:r>
              <a:rPr lang="en-US" sz="1800" dirty="0">
                <a:ea typeface="Open Sans"/>
                <a:cs typeface="Open Sans"/>
                <a:sym typeface="Open Sans"/>
              </a:rPr>
              <a:t>) algorithm offers faster convergence and is usually more capable of escaping from local minima. </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err="1">
                <a:ea typeface="Open Sans"/>
                <a:cs typeface="Open Sans"/>
                <a:sym typeface="Open Sans"/>
              </a:rPr>
              <a:t>Rprop</a:t>
            </a:r>
            <a:r>
              <a:rPr lang="en-US" sz="1800" dirty="0">
                <a:ea typeface="Open Sans"/>
                <a:cs typeface="Open Sans"/>
                <a:sym typeface="Open Sans"/>
              </a:rPr>
              <a:t> is a first-order algorithm and its time and memory requirement scales linearly with the number of parameters. </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Resilient propagation does not take into account the value of the partial derivative (error gradient), but rather considers only the sign of the error gradient to indicate the direction of the weight update.</a:t>
            </a:r>
          </a:p>
          <a:p>
            <a:pPr marL="342900" lvl="0" indent="-342900">
              <a:buSzPct val="100000"/>
              <a:buFont typeface="Arial" pitchFamily="34" charset="0"/>
              <a:buChar char="•"/>
            </a:pPr>
            <a:endParaRPr lang="en-US" sz="1800" dirty="0">
              <a:ea typeface="Open Sans"/>
              <a:cs typeface="Open Sans"/>
              <a:sym typeface="Open Sans"/>
            </a:endParaRPr>
          </a:p>
          <a:p>
            <a:pPr marL="342900" lvl="0" indent="-342900">
              <a:buSzPct val="100000"/>
              <a:buFont typeface="Arial" pitchFamily="34" charset="0"/>
              <a:buChar char="•"/>
            </a:pPr>
            <a:r>
              <a:rPr lang="en-US" sz="1800" dirty="0">
                <a:ea typeface="Open Sans"/>
                <a:cs typeface="Open Sans"/>
                <a:sym typeface="Open Sans"/>
              </a:rPr>
              <a:t>In practice, </a:t>
            </a:r>
            <a:r>
              <a:rPr lang="en-US" sz="1800" dirty="0" err="1">
                <a:ea typeface="Open Sans"/>
                <a:cs typeface="Open Sans"/>
                <a:sym typeface="Open Sans"/>
              </a:rPr>
              <a:t>Rprop</a:t>
            </a:r>
            <a:r>
              <a:rPr lang="en-US" sz="1800" dirty="0">
                <a:ea typeface="Open Sans"/>
                <a:cs typeface="Open Sans"/>
                <a:sym typeface="Open Sans"/>
              </a:rPr>
              <a:t> is easier to implement than BPNN.</a:t>
            </a:r>
          </a:p>
        </p:txBody>
      </p:sp>
    </p:spTree>
    <p:extLst>
      <p:ext uri="{BB962C8B-B14F-4D97-AF65-F5344CB8AC3E}">
        <p14:creationId xmlns:p14="http://schemas.microsoft.com/office/powerpoint/2010/main" val="1476629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457200" y="402554"/>
            <a:ext cx="8229600" cy="670086"/>
          </a:xfrm>
          <a:prstGeom prst="rect">
            <a:avLst/>
          </a:prstGeom>
        </p:spPr>
        <p:txBody>
          <a:bodyPr/>
          <a:lstStyle>
            <a:lvl1pPr algn="ctr" rtl="0" fontAlgn="base">
              <a:spcBef>
                <a:spcPct val="0"/>
              </a:spcBef>
              <a:spcAft>
                <a:spcPct val="0"/>
              </a:spcAft>
              <a:defRPr lang="es-ES" sz="4400" dirty="0" smtClean="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Quick Recap</a:t>
            </a:r>
          </a:p>
        </p:txBody>
      </p:sp>
      <p:grpSp>
        <p:nvGrpSpPr>
          <p:cNvPr id="8" name="Group 7"/>
          <p:cNvGrpSpPr/>
          <p:nvPr/>
        </p:nvGrpSpPr>
        <p:grpSpPr>
          <a:xfrm>
            <a:off x="1991225" y="1155160"/>
            <a:ext cx="5161551" cy="52403"/>
            <a:chOff x="1991225" y="1155160"/>
            <a:chExt cx="5161551" cy="52403"/>
          </a:xfrm>
        </p:grpSpPr>
        <p:sp>
          <p:nvSpPr>
            <p:cNvPr id="9" name="Rectangle 8"/>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Rectangle 9"/>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12" name="Group 11"/>
          <p:cNvGrpSpPr/>
          <p:nvPr/>
        </p:nvGrpSpPr>
        <p:grpSpPr>
          <a:xfrm>
            <a:off x="832742" y="2176455"/>
            <a:ext cx="7478516" cy="2907554"/>
            <a:chOff x="1805349" y="1653609"/>
            <a:chExt cx="6180591" cy="2644759"/>
          </a:xfrm>
        </p:grpSpPr>
        <p:sp>
          <p:nvSpPr>
            <p:cNvPr id="13" name="Freeform 12"/>
            <p:cNvSpPr/>
            <p:nvPr/>
          </p:nvSpPr>
          <p:spPr>
            <a:xfrm>
              <a:off x="3112721" y="1653609"/>
              <a:ext cx="4873219" cy="2644759"/>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en-US" sz="1300" dirty="0">
                  <a:solidFill>
                    <a:schemeClr val="tx1">
                      <a:lumMod val="75000"/>
                      <a:lumOff val="25000"/>
                    </a:schemeClr>
                  </a:solidFill>
                </a:rPr>
                <a:t>Artificial neural network (ANN) is a machine learning approach  that models human brain and consists of a number of artificial neurons.</a:t>
              </a:r>
            </a:p>
            <a:p>
              <a:pPr marL="171450" lvl="1" indent="-171450" defTabSz="711200">
                <a:lnSpc>
                  <a:spcPct val="90000"/>
                </a:lnSpc>
                <a:spcBef>
                  <a:spcPct val="0"/>
                </a:spcBef>
                <a:spcAft>
                  <a:spcPct val="15000"/>
                </a:spcAft>
                <a:buChar char="••"/>
              </a:pPr>
              <a:r>
                <a:rPr lang="en-US" sz="1300" dirty="0">
                  <a:solidFill>
                    <a:schemeClr val="tx1">
                      <a:lumMod val="75000"/>
                      <a:lumOff val="25000"/>
                    </a:schemeClr>
                  </a:solidFill>
                </a:rPr>
                <a:t>In a feed forward network, nodes in one layer are connected to nodes in the next layer.</a:t>
              </a:r>
            </a:p>
            <a:p>
              <a:pPr marL="171450" lvl="1" indent="-171450" defTabSz="711200">
                <a:lnSpc>
                  <a:spcPct val="90000"/>
                </a:lnSpc>
                <a:spcBef>
                  <a:spcPct val="0"/>
                </a:spcBef>
                <a:spcAft>
                  <a:spcPct val="15000"/>
                </a:spcAft>
                <a:buChar char="••"/>
              </a:pPr>
              <a:r>
                <a:rPr lang="en-US" sz="1300" dirty="0">
                  <a:solidFill>
                    <a:schemeClr val="tx1">
                      <a:lumMod val="75000"/>
                      <a:lumOff val="25000"/>
                    </a:schemeClr>
                  </a:solidFill>
                </a:rPr>
                <a:t>In a recurrent network, the links may connect nodes within the same layer or from one layer to the previous layers.</a:t>
              </a:r>
            </a:p>
            <a:p>
              <a:pPr marL="171450" lvl="1" indent="-171450" defTabSz="711200">
                <a:lnSpc>
                  <a:spcPct val="90000"/>
                </a:lnSpc>
                <a:spcBef>
                  <a:spcPct val="0"/>
                </a:spcBef>
                <a:spcAft>
                  <a:spcPct val="15000"/>
                </a:spcAft>
                <a:buChar char="••"/>
              </a:pPr>
              <a:r>
                <a:rPr lang="en-US" sz="1300" dirty="0">
                  <a:solidFill>
                    <a:schemeClr val="tx1">
                      <a:lumMod val="75000"/>
                      <a:lumOff val="25000"/>
                    </a:schemeClr>
                  </a:solidFill>
                </a:rPr>
                <a:t>In ANN, we determine set of weights w that minimize total sum of squared errors.</a:t>
              </a:r>
            </a:p>
            <a:p>
              <a:pPr marL="171450" lvl="1" indent="-171450" defTabSz="711200">
                <a:lnSpc>
                  <a:spcPct val="90000"/>
                </a:lnSpc>
                <a:spcBef>
                  <a:spcPct val="0"/>
                </a:spcBef>
                <a:spcAft>
                  <a:spcPct val="15000"/>
                </a:spcAft>
                <a:buChar char="••"/>
              </a:pPr>
              <a:r>
                <a:rPr lang="en-US" sz="1300" dirty="0">
                  <a:solidFill>
                    <a:schemeClr val="tx1">
                      <a:lumMod val="75000"/>
                      <a:lumOff val="25000"/>
                    </a:schemeClr>
                  </a:solidFill>
                </a:rPr>
                <a:t>To arrive at a global optimal solution in non linear models, we use gradient descent method to efficiently solve optimization problem.</a:t>
              </a:r>
            </a:p>
            <a:p>
              <a:pPr marL="171450" lvl="1" indent="-171450" defTabSz="711200">
                <a:lnSpc>
                  <a:spcPct val="90000"/>
                </a:lnSpc>
                <a:spcBef>
                  <a:spcPct val="0"/>
                </a:spcBef>
                <a:spcAft>
                  <a:spcPct val="15000"/>
                </a:spcAft>
                <a:buChar char="••"/>
              </a:pPr>
              <a:r>
                <a:rPr lang="en-US" sz="1300" dirty="0">
                  <a:solidFill>
                    <a:schemeClr val="tx1">
                      <a:lumMod val="75000"/>
                      <a:lumOff val="25000"/>
                    </a:schemeClr>
                  </a:solidFill>
                </a:rPr>
                <a:t>In case of hidden nodes, we use backpropagation. The </a:t>
              </a:r>
              <a:r>
                <a:rPr lang="fr-FR" sz="1300" dirty="0">
                  <a:solidFill>
                    <a:schemeClr val="tx1">
                      <a:lumMod val="75000"/>
                      <a:lumOff val="25000"/>
                    </a:schemeClr>
                  </a:solidFill>
                </a:rPr>
                <a:t>Resilient propagation (rprop) algorithm offers faster convergence </a:t>
              </a:r>
              <a:r>
                <a:rPr lang="en-US" sz="1300" dirty="0">
                  <a:solidFill>
                    <a:schemeClr val="tx1">
                      <a:lumMod val="75000"/>
                      <a:lumOff val="25000"/>
                    </a:schemeClr>
                  </a:solidFill>
                </a:rPr>
                <a:t>than traditional backpropagation.</a:t>
              </a:r>
            </a:p>
            <a:p>
              <a:pPr marL="171450" lvl="1" indent="-171450" defTabSz="711200">
                <a:lnSpc>
                  <a:spcPct val="90000"/>
                </a:lnSpc>
                <a:spcBef>
                  <a:spcPct val="0"/>
                </a:spcBef>
                <a:spcAft>
                  <a:spcPct val="15000"/>
                </a:spcAft>
                <a:buChar char="••"/>
              </a:pPr>
              <a:endParaRPr lang="en-US" sz="1300" dirty="0">
                <a:solidFill>
                  <a:schemeClr val="tx1">
                    <a:lumMod val="75000"/>
                    <a:lumOff val="25000"/>
                  </a:schemeClr>
                </a:solidFill>
              </a:endParaRPr>
            </a:p>
          </p:txBody>
        </p:sp>
        <p:sp>
          <p:nvSpPr>
            <p:cNvPr id="14" name="Freeform 13"/>
            <p:cNvSpPr/>
            <p:nvPr/>
          </p:nvSpPr>
          <p:spPr>
            <a:xfrm>
              <a:off x="1805349" y="1653609"/>
              <a:ext cx="1316361" cy="2644759"/>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lvl="0" algn="ctr" defTabSz="711200">
                <a:lnSpc>
                  <a:spcPct val="90000"/>
                </a:lnSpc>
                <a:spcBef>
                  <a:spcPct val="0"/>
                </a:spcBef>
                <a:spcAft>
                  <a:spcPct val="35000"/>
                </a:spcAft>
              </a:pPr>
              <a:r>
                <a:rPr lang="en-US" sz="1600" b="1" dirty="0"/>
                <a:t>Neural Networks</a:t>
              </a:r>
              <a:endParaRPr lang="en-US" sz="1600" b="1" kern="1200" dirty="0"/>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7075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b="1" dirty="0">
                <a:solidFill>
                  <a:srgbClr val="3891A7"/>
                </a:solidFill>
                <a:latin typeface="Ebrima"/>
              </a:rPr>
              <a:t>THANK YOU!</a:t>
            </a:r>
          </a:p>
        </p:txBody>
      </p:sp>
      <p:sp>
        <p:nvSpPr>
          <p:cNvPr id="3" name="Rectangle 2"/>
          <p:cNvSpPr/>
          <p:nvPr>
            <p:custDataLst>
              <p:tags r:id="rId2"/>
            </p:custDataLst>
          </p:nvPr>
        </p:nvSpPr>
        <p:spPr>
          <a:xfrm>
            <a:off x="0" y="5562600"/>
            <a:ext cx="3156758" cy="469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custDataLst>
              <p:tags r:id="rId3"/>
            </p:custDataLst>
          </p:nvPr>
        </p:nvSpPr>
        <p:spPr>
          <a:xfrm>
            <a:off x="3386141" y="5562600"/>
            <a:ext cx="2371719" cy="4692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custDataLst>
              <p:tags r:id="rId4"/>
            </p:custDataLst>
          </p:nvPr>
        </p:nvSpPr>
        <p:spPr>
          <a:xfrm>
            <a:off x="5987242" y="5562600"/>
            <a:ext cx="3156758" cy="4692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2406356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1428750"/>
            <a:ext cx="5029200" cy="226247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Experiment:</a:t>
            </a:r>
          </a:p>
          <a:p>
            <a:pPr marL="285750" indent="-285750">
              <a:lnSpc>
                <a:spcPct val="150000"/>
              </a:lnSpc>
              <a:buFont typeface="Arial" pitchFamily="34" charset="0"/>
              <a:buChar char="•"/>
            </a:pPr>
            <a:r>
              <a:rPr lang="en-US" sz="1600" dirty="0">
                <a:solidFill>
                  <a:schemeClr val="tx1">
                    <a:lumMod val="75000"/>
                    <a:lumOff val="25000"/>
                  </a:schemeClr>
                </a:solidFill>
              </a:rPr>
              <a:t>Pigeon in Skinner box</a:t>
            </a:r>
          </a:p>
          <a:p>
            <a:pPr marL="285750" indent="-285750">
              <a:lnSpc>
                <a:spcPct val="150000"/>
              </a:lnSpc>
              <a:buFont typeface="Arial" pitchFamily="34" charset="0"/>
              <a:buChar char="•"/>
            </a:pPr>
            <a:r>
              <a:rPr lang="en-US" sz="1600" dirty="0">
                <a:solidFill>
                  <a:schemeClr val="tx1">
                    <a:lumMod val="75000"/>
                    <a:lumOff val="25000"/>
                  </a:schemeClr>
                </a:solidFill>
              </a:rPr>
              <a:t>Present paintings of two different artists (e.g. Chagall / Van Gogh)</a:t>
            </a:r>
          </a:p>
          <a:p>
            <a:pPr marL="285750" indent="-285750">
              <a:lnSpc>
                <a:spcPct val="150000"/>
              </a:lnSpc>
              <a:buFont typeface="Arial" pitchFamily="34" charset="0"/>
              <a:buChar char="•"/>
            </a:pPr>
            <a:r>
              <a:rPr lang="en-US" sz="1600" dirty="0">
                <a:solidFill>
                  <a:schemeClr val="tx1">
                    <a:lumMod val="75000"/>
                    <a:lumOff val="25000"/>
                  </a:schemeClr>
                </a:solidFill>
              </a:rPr>
              <a:t>Reward for pecking when presented a particular artist (e.g. Van Gogh)</a:t>
            </a:r>
          </a:p>
        </p:txBody>
      </p:sp>
      <p:sp>
        <p:nvSpPr>
          <p:cNvPr id="106498" name="Rectangle 2"/>
          <p:cNvSpPr>
            <a:spLocks noGrp="1" noChangeArrowheads="1"/>
          </p:cNvSpPr>
          <p:nvPr>
            <p:ph type="title"/>
            <p:custDataLst>
              <p:tags r:id="rId1"/>
            </p:custDataLst>
          </p:nvPr>
        </p:nvSpPr>
        <p:spPr>
          <a:xfrm>
            <a:off x="457200" y="274048"/>
            <a:ext cx="8229601" cy="810805"/>
          </a:xfrm>
        </p:spPr>
        <p:txBody>
          <a:bodyPr>
            <a:noAutofit/>
          </a:bodyPr>
          <a:lstStyle/>
          <a:p>
            <a:r>
              <a:rPr lang="en-US" dirty="0">
                <a:solidFill>
                  <a:schemeClr val="accent1"/>
                </a:solidFill>
              </a:rPr>
              <a:t>Pigeons as Art Experts</a:t>
            </a:r>
            <a:endParaRPr lang="en-US" b="1" dirty="0">
              <a:solidFill>
                <a:schemeClr val="accent1"/>
              </a:solidFill>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4" name="Shape 90">
            <a:hlinkClick r:id="rId7"/>
            <a:extLst>
              <a:ext uri="{FF2B5EF4-FFF2-40B4-BE49-F238E27FC236}">
                <a16:creationId xmlns:a16="http://schemas.microsoft.com/office/drawing/2014/main" id="{B23F607B-97DC-FBDB-B84B-EEF766959EFB}"/>
              </a:ext>
            </a:extLst>
          </p:cNvPr>
          <p:cNvPicPr preferRelativeResize="0"/>
          <p:nvPr/>
        </p:nvPicPr>
        <p:blipFill rotWithShape="1">
          <a:blip r:embed="rId8">
            <a:alphaModFix/>
          </a:blip>
          <a:srcRect/>
          <a:stretch/>
        </p:blipFill>
        <p:spPr>
          <a:xfrm>
            <a:off x="5370868" y="1530678"/>
            <a:ext cx="2948450" cy="2288927"/>
          </a:xfrm>
          <a:prstGeom prst="rect">
            <a:avLst/>
          </a:prstGeom>
          <a:noFill/>
          <a:ln>
            <a:noFill/>
          </a:ln>
        </p:spPr>
      </p:pic>
      <p:sp>
        <p:nvSpPr>
          <p:cNvPr id="6" name="Rectangle 5">
            <a:extLst>
              <a:ext uri="{FF2B5EF4-FFF2-40B4-BE49-F238E27FC236}">
                <a16:creationId xmlns:a16="http://schemas.microsoft.com/office/drawing/2014/main" id="{EEDCA0C4-5C49-00D1-A225-528E7415E5C6}"/>
              </a:ext>
            </a:extLst>
          </p:cNvPr>
          <p:cNvSpPr/>
          <p:nvPr/>
        </p:nvSpPr>
        <p:spPr>
          <a:xfrm>
            <a:off x="457200" y="3912416"/>
            <a:ext cx="5029200" cy="226247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Pigeons were able to discriminate between Van Gogh and Chagall with 95% accuracy (When presented with pictures they had been trained on).</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Discrimination still 85% successful for previously unseen paintings of the artists.</a:t>
            </a:r>
          </a:p>
        </p:txBody>
      </p:sp>
    </p:spTree>
    <p:extLst>
      <p:ext uri="{BB962C8B-B14F-4D97-AF65-F5344CB8AC3E}">
        <p14:creationId xmlns:p14="http://schemas.microsoft.com/office/powerpoint/2010/main" val="119329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dirty="0">
                <a:solidFill>
                  <a:schemeClr val="accent1"/>
                </a:solidFill>
              </a:rPr>
              <a:t>Pigeons as Art Experts</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5" name="Rectangle 14"/>
          <p:cNvSpPr/>
          <p:nvPr/>
        </p:nvSpPr>
        <p:spPr>
          <a:xfrm>
            <a:off x="457200" y="1428750"/>
            <a:ext cx="8229600" cy="3327193"/>
          </a:xfrm>
          <a:prstGeom prst="rect">
            <a:avLst/>
          </a:prstGeom>
        </p:spPr>
        <p:txBody>
          <a:bodyPr wrap="square">
            <a:spAutoFit/>
          </a:bodyPr>
          <a:lstStyle/>
          <a:p>
            <a:pPr>
              <a:lnSpc>
                <a:spcPct val="150000"/>
              </a:lnSpc>
            </a:pPr>
            <a:br>
              <a:rPr lang="en-US" sz="1600" dirty="0">
                <a:solidFill>
                  <a:schemeClr val="tx1">
                    <a:lumMod val="75000"/>
                    <a:lumOff val="25000"/>
                  </a:schemeClr>
                </a:solidFill>
              </a:rPr>
            </a:br>
            <a:r>
              <a:rPr lang="en-US" dirty="0">
                <a:solidFill>
                  <a:schemeClr val="tx1">
                    <a:lumMod val="75000"/>
                    <a:lumOff val="25000"/>
                  </a:schemeClr>
                </a:solidFill>
              </a:rPr>
              <a:t>Pigeons do not simply memorize the pictures</a:t>
            </a:r>
            <a:br>
              <a:rPr lang="en-US" dirty="0">
                <a:solidFill>
                  <a:schemeClr val="tx1">
                    <a:lumMod val="75000"/>
                    <a:lumOff val="25000"/>
                  </a:schemeClr>
                </a:solidFill>
              </a:rPr>
            </a:br>
            <a:r>
              <a:rPr lang="en-US" dirty="0">
                <a:solidFill>
                  <a:schemeClr val="tx1">
                    <a:lumMod val="75000"/>
                    <a:lumOff val="25000"/>
                  </a:schemeClr>
                </a:solidFill>
              </a:rPr>
              <a:t>They can extract and recognise patterns (the ‘style’)</a:t>
            </a:r>
            <a:br>
              <a:rPr lang="en-US" dirty="0">
                <a:solidFill>
                  <a:schemeClr val="tx1">
                    <a:lumMod val="75000"/>
                    <a:lumOff val="25000"/>
                  </a:schemeClr>
                </a:solidFill>
              </a:rPr>
            </a:br>
            <a:r>
              <a:rPr lang="en-US" dirty="0">
                <a:solidFill>
                  <a:schemeClr val="tx1">
                    <a:lumMod val="75000"/>
                    <a:lumOff val="25000"/>
                  </a:schemeClr>
                </a:solidFill>
              </a:rPr>
              <a:t>They generalize from the already seen to make predictions</a:t>
            </a:r>
            <a:br>
              <a:rPr lang="en-US" dirty="0">
                <a:solidFill>
                  <a:schemeClr val="tx1">
                    <a:lumMod val="75000"/>
                    <a:lumOff val="25000"/>
                  </a:schemeClr>
                </a:solidFill>
              </a:rPr>
            </a:br>
            <a:br>
              <a:rPr lang="en-US" dirty="0">
                <a:solidFill>
                  <a:schemeClr val="tx1">
                    <a:lumMod val="75000"/>
                    <a:lumOff val="25000"/>
                  </a:schemeClr>
                </a:solidFill>
              </a:rPr>
            </a:br>
            <a:endParaRPr lang="en-US" dirty="0">
              <a:solidFill>
                <a:schemeClr val="tx1">
                  <a:lumMod val="75000"/>
                  <a:lumOff val="25000"/>
                </a:schemeClr>
              </a:solidFill>
            </a:endParaRPr>
          </a:p>
          <a:p>
            <a:pPr>
              <a:lnSpc>
                <a:spcPct val="150000"/>
              </a:lnSpc>
            </a:pPr>
            <a:r>
              <a:rPr lang="en-US" dirty="0">
                <a:solidFill>
                  <a:schemeClr val="tx1">
                    <a:lumMod val="75000"/>
                    <a:lumOff val="25000"/>
                  </a:schemeClr>
                </a:solidFill>
              </a:rPr>
              <a:t>This is what neural networks (biological and artificial) are good at (unlike conventional computer).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41059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normAutofit/>
          </a:bodyPr>
          <a:lstStyle/>
          <a:p>
            <a:r>
              <a:rPr lang="en-US" dirty="0">
                <a:solidFill>
                  <a:schemeClr val="accent1"/>
                </a:solidFill>
              </a:rPr>
              <a:t>Neural Networks Introduction</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Rectangle 20"/>
          <p:cNvSpPr/>
          <p:nvPr/>
        </p:nvSpPr>
        <p:spPr>
          <a:xfrm>
            <a:off x="457200" y="1428750"/>
            <a:ext cx="8229600" cy="2957861"/>
          </a:xfrm>
          <a:prstGeom prst="rect">
            <a:avLst/>
          </a:prstGeom>
        </p:spPr>
        <p:txBody>
          <a:bodyPr wrap="square">
            <a:spAutoFit/>
          </a:bodyPr>
          <a:lstStyle/>
          <a:p>
            <a:pPr marL="285750" indent="-285750">
              <a:lnSpc>
                <a:spcPct val="150000"/>
              </a:lnSpc>
              <a:buFont typeface="Arial" pitchFamily="34" charset="0"/>
              <a:buChar char="•"/>
            </a:pPr>
            <a:r>
              <a:rPr lang="en-US" dirty="0">
                <a:solidFill>
                  <a:schemeClr val="tx1">
                    <a:lumMod val="75000"/>
                    <a:lumOff val="25000"/>
                  </a:schemeClr>
                </a:solidFill>
              </a:rPr>
              <a:t>Artificial neural network (ANN) is a machine learning approach  that models human brain and consists of a number of artificial neurons.</a:t>
            </a:r>
          </a:p>
          <a:p>
            <a:pPr marL="285750" indent="-285750">
              <a:lnSpc>
                <a:spcPct val="150000"/>
              </a:lnSpc>
              <a:buFont typeface="Arial" pitchFamily="34" charset="0"/>
              <a:buChar char="•"/>
            </a:pPr>
            <a:endParaRPr lang="en-US" dirty="0">
              <a:solidFill>
                <a:schemeClr val="tx1">
                  <a:lumMod val="75000"/>
                  <a:lumOff val="25000"/>
                </a:schemeClr>
              </a:solidFill>
            </a:endParaRPr>
          </a:p>
          <a:p>
            <a:pPr marL="285750" indent="-285750">
              <a:lnSpc>
                <a:spcPct val="150000"/>
              </a:lnSpc>
              <a:buFont typeface="Arial" pitchFamily="34" charset="0"/>
              <a:buChar char="•"/>
            </a:pPr>
            <a:r>
              <a:rPr lang="en-US" dirty="0">
                <a:solidFill>
                  <a:schemeClr val="tx1">
                    <a:lumMod val="75000"/>
                    <a:lumOff val="25000"/>
                  </a:schemeClr>
                </a:solidFill>
              </a:rPr>
              <a:t>Each neuron in ANN receives a number of inputs. </a:t>
            </a:r>
          </a:p>
          <a:p>
            <a:pPr marL="285750" indent="-285750">
              <a:lnSpc>
                <a:spcPct val="150000"/>
              </a:lnSpc>
              <a:buFont typeface="Arial" pitchFamily="34" charset="0"/>
              <a:buChar char="•"/>
            </a:pPr>
            <a:endParaRPr lang="en-US" dirty="0">
              <a:solidFill>
                <a:schemeClr val="tx1">
                  <a:lumMod val="75000"/>
                  <a:lumOff val="25000"/>
                </a:schemeClr>
              </a:solidFill>
            </a:endParaRPr>
          </a:p>
          <a:p>
            <a:pPr marL="285750" indent="-285750">
              <a:lnSpc>
                <a:spcPct val="150000"/>
              </a:lnSpc>
              <a:buFont typeface="Arial" pitchFamily="34" charset="0"/>
              <a:buChar char="•"/>
            </a:pPr>
            <a:r>
              <a:rPr lang="en-US" dirty="0">
                <a:solidFill>
                  <a:schemeClr val="tx1">
                    <a:lumMod val="75000"/>
                    <a:lumOff val="25000"/>
                  </a:schemeClr>
                </a:solidFill>
              </a:rPr>
              <a:t>An activation function is applied to these inputs which results in activation level of neuron (output value of the neuron).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57822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dirty="0">
                <a:solidFill>
                  <a:schemeClr val="accent1"/>
                </a:solidFill>
              </a:rPr>
              <a:t>How do our brains work?</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Rectangle 20"/>
          <p:cNvSpPr/>
          <p:nvPr/>
        </p:nvSpPr>
        <p:spPr>
          <a:xfrm>
            <a:off x="457200" y="1428750"/>
            <a:ext cx="8001000" cy="1156022"/>
          </a:xfrm>
          <a:prstGeom prst="rect">
            <a:avLst/>
          </a:prstGeom>
        </p:spPr>
        <p:txBody>
          <a:bodyPr wrap="square">
            <a:spAutoFit/>
          </a:bodyPr>
          <a:lstStyle/>
          <a:p>
            <a:pPr algn="ctr">
              <a:lnSpc>
                <a:spcPct val="150000"/>
              </a:lnSpc>
            </a:pPr>
            <a:r>
              <a:rPr lang="en-US" sz="1600" b="1" dirty="0">
                <a:solidFill>
                  <a:schemeClr val="tx1">
                    <a:lumMod val="75000"/>
                    <a:lumOff val="25000"/>
                  </a:schemeClr>
                </a:solidFill>
              </a:rPr>
              <a:t>The Brain is a massively parallel information processing system. Our brains are a huge network of processing elements. A typical brain contains a network of 10 billion neurons.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6" name="Picture 3">
            <a:extLst>
              <a:ext uri="{FF2B5EF4-FFF2-40B4-BE49-F238E27FC236}">
                <a16:creationId xmlns:a16="http://schemas.microsoft.com/office/drawing/2014/main" id="{55AAA8C4-5E58-B299-36C2-98AC9FFF81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3372468"/>
            <a:ext cx="5562600" cy="266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912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dirty="0">
                <a:solidFill>
                  <a:schemeClr val="accent1"/>
                </a:solidFill>
              </a:rPr>
              <a:t>Features of Neural Networks</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Rectangle 3"/>
          <p:cNvSpPr/>
          <p:nvPr/>
        </p:nvSpPr>
        <p:spPr>
          <a:xfrm>
            <a:off x="960510" y="1752600"/>
            <a:ext cx="7116690" cy="3370474"/>
          </a:xfrm>
          <a:prstGeom prst="rect">
            <a:avLst/>
          </a:prstGeom>
        </p:spPr>
        <p:txBody>
          <a:bodyPr wrap="square">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Massive connectivity</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Nonlinear, Parallel, Robust and Fault Tolerant</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Capability to adapt to surroundings</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Ability to learn and generalize from known examples</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Collective </a:t>
            </a:r>
            <a:r>
              <a:rPr lang="en-US" sz="1600" dirty="0" err="1">
                <a:solidFill>
                  <a:schemeClr val="tx1">
                    <a:lumMod val="75000"/>
                    <a:lumOff val="25000"/>
                  </a:schemeClr>
                </a:solidFill>
              </a:rPr>
              <a:t>behaviour</a:t>
            </a:r>
            <a:r>
              <a:rPr lang="en-US" sz="1600" dirty="0">
                <a:solidFill>
                  <a:schemeClr val="tx1">
                    <a:lumMod val="75000"/>
                    <a:lumOff val="25000"/>
                  </a:schemeClr>
                </a:solidFill>
              </a:rPr>
              <a:t> is different from individual </a:t>
            </a:r>
            <a:r>
              <a:rPr lang="en-US" sz="1600" dirty="0" err="1">
                <a:solidFill>
                  <a:schemeClr val="tx1">
                    <a:lumMod val="75000"/>
                    <a:lumOff val="25000"/>
                  </a:schemeClr>
                </a:solidFill>
              </a:rPr>
              <a:t>behaviour</a:t>
            </a:r>
            <a:endParaRPr lang="en-US" sz="1600" dirty="0">
              <a:solidFill>
                <a:schemeClr val="tx1">
                  <a:lumMod val="75000"/>
                  <a:lumOff val="25000"/>
                </a:schemeClr>
              </a:solidFill>
            </a:endParaRPr>
          </a:p>
        </p:txBody>
      </p:sp>
      <p:sp>
        <p:nvSpPr>
          <p:cNvPr id="8" name="Rectangle 7">
            <a:extLst>
              <a:ext uri="{FF2B5EF4-FFF2-40B4-BE49-F238E27FC236}">
                <a16:creationId xmlns:a16="http://schemas.microsoft.com/office/drawing/2014/main" id="{8848C5AF-5C86-18F8-A722-27792A8CB058}"/>
              </a:ext>
            </a:extLst>
          </p:cNvPr>
          <p:cNvSpPr/>
          <p:nvPr/>
        </p:nvSpPr>
        <p:spPr>
          <a:xfrm>
            <a:off x="960510" y="5542961"/>
            <a:ext cx="7116690" cy="785151"/>
          </a:xfrm>
          <a:prstGeom prst="rect">
            <a:avLst/>
          </a:prstGeom>
          <a:ln>
            <a:solidFill>
              <a:schemeClr val="accent1"/>
            </a:solidFill>
          </a:ln>
        </p:spPr>
        <p:txBody>
          <a:bodyPr wrap="square">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Artificial Neural Networks mimics some of the properties of the biological neural networks</a:t>
            </a:r>
          </a:p>
        </p:txBody>
      </p:sp>
    </p:spTree>
    <p:extLst>
      <p:ext uri="{BB962C8B-B14F-4D97-AF65-F5344CB8AC3E}">
        <p14:creationId xmlns:p14="http://schemas.microsoft.com/office/powerpoint/2010/main" val="3002333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dirty="0">
                <a:solidFill>
                  <a:schemeClr val="accent1"/>
                </a:solidFill>
              </a:rPr>
              <a:t>Why Neural Networks?</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dirty="0"/>
          </a:p>
        </p:txBody>
      </p:sp>
      <p:sp>
        <p:nvSpPr>
          <p:cNvPr id="4" name="Rectangle 3"/>
          <p:cNvSpPr/>
          <p:nvPr/>
        </p:nvSpPr>
        <p:spPr>
          <a:xfrm>
            <a:off x="533400" y="1302115"/>
            <a:ext cx="8001000" cy="4619854"/>
          </a:xfrm>
          <a:prstGeom prst="rect">
            <a:avLst/>
          </a:prstGeom>
        </p:spPr>
        <p:txBody>
          <a:bodyPr wrap="square">
            <a:spAutoFit/>
          </a:bodyPr>
          <a:lstStyle/>
          <a:p>
            <a:pPr marL="285750" indent="-285750">
              <a:lnSpc>
                <a:spcPct val="150000"/>
              </a:lnSpc>
              <a:buFont typeface="Arial" pitchFamily="34" charset="0"/>
              <a:buChar char="•"/>
            </a:pPr>
            <a:r>
              <a:rPr lang="en-US" dirty="0">
                <a:solidFill>
                  <a:schemeClr val="tx1">
                    <a:lumMod val="75000"/>
                    <a:lumOff val="25000"/>
                  </a:schemeClr>
                </a:solidFill>
              </a:rPr>
              <a:t>There are two basic reasons why we are interested in building artificial neural networks (ANNs):</a:t>
            </a:r>
            <a:br>
              <a:rPr lang="en-US" dirty="0">
                <a:solidFill>
                  <a:schemeClr val="tx1">
                    <a:lumMod val="75000"/>
                    <a:lumOff val="25000"/>
                  </a:schemeClr>
                </a:solidFill>
              </a:rPr>
            </a:br>
            <a:endParaRPr lang="en-US" dirty="0">
              <a:solidFill>
                <a:schemeClr val="tx1">
                  <a:lumMod val="75000"/>
                  <a:lumOff val="25000"/>
                </a:schemeClr>
              </a:solidFill>
            </a:endParaRPr>
          </a:p>
          <a:p>
            <a:pPr marL="285750" indent="-285750">
              <a:lnSpc>
                <a:spcPct val="150000"/>
              </a:lnSpc>
              <a:buFont typeface="Arial" pitchFamily="34" charset="0"/>
              <a:buChar char="•"/>
            </a:pPr>
            <a:r>
              <a:rPr lang="en-US" b="1" dirty="0">
                <a:solidFill>
                  <a:schemeClr val="tx1">
                    <a:lumMod val="75000"/>
                    <a:lumOff val="25000"/>
                  </a:schemeClr>
                </a:solidFill>
              </a:rPr>
              <a:t>Technical viewpoint: </a:t>
            </a:r>
          </a:p>
          <a:p>
            <a:pPr marL="285750" indent="-285750">
              <a:lnSpc>
                <a:spcPct val="150000"/>
              </a:lnSpc>
              <a:buFont typeface="Arial" pitchFamily="34" charset="0"/>
              <a:buChar char="•"/>
            </a:pPr>
            <a:r>
              <a:rPr lang="en-US" dirty="0">
                <a:solidFill>
                  <a:schemeClr val="tx1">
                    <a:lumMod val="75000"/>
                    <a:lumOff val="25000"/>
                  </a:schemeClr>
                </a:solidFill>
              </a:rPr>
              <a:t>Some problems such as character recognition or the prediction of future states of a system require massively parallel and adaptive processing.</a:t>
            </a:r>
          </a:p>
          <a:p>
            <a:pPr marL="285750" indent="-285750">
              <a:lnSpc>
                <a:spcPct val="150000"/>
              </a:lnSpc>
              <a:buFont typeface="Arial" pitchFamily="34" charset="0"/>
              <a:buChar char="•"/>
            </a:pPr>
            <a:endParaRPr lang="en-US" dirty="0">
              <a:solidFill>
                <a:schemeClr val="tx1">
                  <a:lumMod val="75000"/>
                  <a:lumOff val="25000"/>
                </a:schemeClr>
              </a:solidFill>
            </a:endParaRPr>
          </a:p>
          <a:p>
            <a:pPr marL="285750" indent="-285750">
              <a:lnSpc>
                <a:spcPct val="150000"/>
              </a:lnSpc>
              <a:buFont typeface="Arial" pitchFamily="34" charset="0"/>
              <a:buChar char="•"/>
            </a:pPr>
            <a:r>
              <a:rPr lang="en-US" b="1" dirty="0">
                <a:solidFill>
                  <a:schemeClr val="tx1">
                    <a:lumMod val="75000"/>
                    <a:lumOff val="25000"/>
                  </a:schemeClr>
                </a:solidFill>
              </a:rPr>
              <a:t>Biological viewpoint: </a:t>
            </a:r>
          </a:p>
          <a:p>
            <a:pPr marL="285750" indent="-285750">
              <a:lnSpc>
                <a:spcPct val="150000"/>
              </a:lnSpc>
              <a:buFont typeface="Arial" pitchFamily="34" charset="0"/>
              <a:buChar char="•"/>
            </a:pPr>
            <a:r>
              <a:rPr lang="en-US" dirty="0">
                <a:solidFill>
                  <a:schemeClr val="tx1">
                    <a:lumMod val="75000"/>
                    <a:lumOff val="25000"/>
                  </a:schemeClr>
                </a:solidFill>
              </a:rPr>
              <a:t>ANNs can be used to replicate and simulate components of the human (or animal) brain, thereby giving us insight into natural information processing.</a:t>
            </a:r>
            <a:br>
              <a:rPr lang="en-US" dirty="0">
                <a:solidFill>
                  <a:schemeClr val="tx1">
                    <a:lumMod val="75000"/>
                    <a:lumOff val="25000"/>
                  </a:schemeClr>
                </a:solidFill>
              </a:rPr>
            </a:br>
            <a:endParaRPr lang="en-US" dirty="0">
              <a:solidFill>
                <a:schemeClr val="tx1">
                  <a:lumMod val="75000"/>
                  <a:lumOff val="25000"/>
                </a:schemeClr>
              </a:solidFill>
            </a:endParaRPr>
          </a:p>
        </p:txBody>
      </p:sp>
    </p:spTree>
    <p:extLst>
      <p:ext uri="{BB962C8B-B14F-4D97-AF65-F5344CB8AC3E}">
        <p14:creationId xmlns:p14="http://schemas.microsoft.com/office/powerpoint/2010/main" val="3800586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normAutofit fontScale="90000"/>
          </a:bodyPr>
          <a:lstStyle/>
          <a:p>
            <a:r>
              <a:rPr lang="fr-FR" dirty="0">
                <a:solidFill>
                  <a:schemeClr val="accent1"/>
                </a:solidFill>
              </a:rPr>
              <a:t>Biological Neuron vs Artificial Neuron (Perceptron)</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
        <p:nvSpPr>
          <p:cNvPr id="32" name="Rectangle 31"/>
          <p:cNvSpPr/>
          <p:nvPr/>
        </p:nvSpPr>
        <p:spPr>
          <a:xfrm>
            <a:off x="457200" y="1428750"/>
            <a:ext cx="7391400" cy="226247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tx1">
                    <a:lumMod val="75000"/>
                    <a:lumOff val="25000"/>
                  </a:schemeClr>
                </a:solidFill>
              </a:rPr>
              <a:t>Information flow is unidirectional</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Data is presented to Input layer</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Passed on to Hidden Layer</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Passed on to Output layer</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Information is distributed</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Information processing is parallel</a:t>
            </a:r>
          </a:p>
        </p:txBody>
      </p:sp>
      <p:pic>
        <p:nvPicPr>
          <p:cNvPr id="5" name="Shape 116">
            <a:extLst>
              <a:ext uri="{FF2B5EF4-FFF2-40B4-BE49-F238E27FC236}">
                <a16:creationId xmlns:a16="http://schemas.microsoft.com/office/drawing/2014/main" id="{3C5C1C08-7DE0-527A-28EE-C992908B183A}"/>
              </a:ext>
            </a:extLst>
          </p:cNvPr>
          <p:cNvPicPr preferRelativeResize="0"/>
          <p:nvPr/>
        </p:nvPicPr>
        <p:blipFill rotWithShape="1">
          <a:blip r:embed="rId7">
            <a:alphaModFix/>
          </a:blip>
          <a:srcRect/>
          <a:stretch/>
        </p:blipFill>
        <p:spPr>
          <a:xfrm>
            <a:off x="631392" y="4516652"/>
            <a:ext cx="4501573" cy="2067300"/>
          </a:xfrm>
          <a:prstGeom prst="rect">
            <a:avLst/>
          </a:prstGeom>
          <a:noFill/>
          <a:ln>
            <a:noFill/>
          </a:ln>
        </p:spPr>
      </p:pic>
      <p:sp>
        <p:nvSpPr>
          <p:cNvPr id="7" name="Rectangle 6">
            <a:extLst>
              <a:ext uri="{FF2B5EF4-FFF2-40B4-BE49-F238E27FC236}">
                <a16:creationId xmlns:a16="http://schemas.microsoft.com/office/drawing/2014/main" id="{DB35E70D-5475-FE53-59FD-300B5E26FCDE}"/>
              </a:ext>
            </a:extLst>
          </p:cNvPr>
          <p:cNvSpPr/>
          <p:nvPr/>
        </p:nvSpPr>
        <p:spPr>
          <a:xfrm>
            <a:off x="1871597" y="4121615"/>
            <a:ext cx="1901536" cy="415819"/>
          </a:xfrm>
          <a:prstGeom prst="rect">
            <a:avLst/>
          </a:prstGeom>
        </p:spPr>
        <p:txBody>
          <a:bodyPr wrap="square">
            <a:spAutoFit/>
          </a:bodyPr>
          <a:lstStyle/>
          <a:p>
            <a:pPr>
              <a:lnSpc>
                <a:spcPct val="150000"/>
              </a:lnSpc>
            </a:pPr>
            <a:r>
              <a:rPr lang="en-US" sz="1600" b="1" dirty="0">
                <a:solidFill>
                  <a:schemeClr val="tx1">
                    <a:lumMod val="75000"/>
                    <a:lumOff val="25000"/>
                  </a:schemeClr>
                </a:solidFill>
              </a:rPr>
              <a:t>Biological Neuron</a:t>
            </a:r>
          </a:p>
        </p:txBody>
      </p:sp>
      <p:sp>
        <p:nvSpPr>
          <p:cNvPr id="9" name="Rectangle 8">
            <a:extLst>
              <a:ext uri="{FF2B5EF4-FFF2-40B4-BE49-F238E27FC236}">
                <a16:creationId xmlns:a16="http://schemas.microsoft.com/office/drawing/2014/main" id="{E853B4F5-58E5-39C0-B8D4-D0A4EDB16E85}"/>
              </a:ext>
            </a:extLst>
          </p:cNvPr>
          <p:cNvSpPr/>
          <p:nvPr/>
        </p:nvSpPr>
        <p:spPr>
          <a:xfrm>
            <a:off x="5486400" y="3691229"/>
            <a:ext cx="3657600" cy="417358"/>
          </a:xfrm>
          <a:prstGeom prst="rect">
            <a:avLst/>
          </a:prstGeom>
        </p:spPr>
        <p:txBody>
          <a:bodyPr wrap="square">
            <a:spAutoFit/>
          </a:bodyPr>
          <a:lstStyle/>
          <a:p>
            <a:pPr>
              <a:lnSpc>
                <a:spcPct val="150000"/>
              </a:lnSpc>
            </a:pPr>
            <a:r>
              <a:rPr lang="en-US" sz="1600" b="1" dirty="0">
                <a:solidFill>
                  <a:schemeClr val="tx1">
                    <a:lumMod val="75000"/>
                    <a:lumOff val="25000"/>
                  </a:schemeClr>
                </a:solidFill>
              </a:rPr>
              <a:t>Network function f: R3  {0, 1}2</a:t>
            </a:r>
          </a:p>
        </p:txBody>
      </p:sp>
      <p:pic>
        <p:nvPicPr>
          <p:cNvPr id="11" name="Shape 117">
            <a:extLst>
              <a:ext uri="{FF2B5EF4-FFF2-40B4-BE49-F238E27FC236}">
                <a16:creationId xmlns:a16="http://schemas.microsoft.com/office/drawing/2014/main" id="{2D71560F-0DBC-D2CD-49CD-6C5695DA4A06}"/>
              </a:ext>
            </a:extLst>
          </p:cNvPr>
          <p:cNvPicPr preferRelativeResize="0"/>
          <p:nvPr/>
        </p:nvPicPr>
        <p:blipFill rotWithShape="1">
          <a:blip r:embed="rId8">
            <a:alphaModFix/>
          </a:blip>
          <a:srcRect/>
          <a:stretch/>
        </p:blipFill>
        <p:spPr>
          <a:xfrm>
            <a:off x="5943600" y="4181527"/>
            <a:ext cx="2139401" cy="2539948"/>
          </a:xfrm>
          <a:prstGeom prst="rect">
            <a:avLst/>
          </a:prstGeom>
          <a:noFill/>
          <a:ln>
            <a:solidFill>
              <a:schemeClr val="accent1"/>
            </a:solidFill>
          </a:ln>
        </p:spPr>
      </p:pic>
    </p:spTree>
    <p:extLst>
      <p:ext uri="{BB962C8B-B14F-4D97-AF65-F5344CB8AC3E}">
        <p14:creationId xmlns:p14="http://schemas.microsoft.com/office/powerpoint/2010/main" val="885385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7&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14&quot;/&gt;&lt;lineCharCount val=&quot;13&quot;/&gt;&lt;lineCharCount val=&quot;13&quot;/&gt;&lt;lineCharCount val=&quot;1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HTML_SHAPEINFO" val="&lt;ThreeDShapeInfo&gt;&lt;uuid val=&quot;{759CA31A-FAD8-48EB-9ED1-AC3D7721DA4E}&quot;/&gt;&lt;isInvalidForFieldText val=&quot;0&quot;/&gt;&lt;Image&gt;&lt;filename val=&quot;C:\Users\Dell\AppData\Local\Temp\CP7300864037671Session\CPTrustFolder7300864037671\PPTImport7300866497234\data\asimages\{759CA31A-FAD8-48EB-9ED1-AC3D7721DA4E}_15.png&quot;/&gt;&lt;left val=&quot;72&quot;/&gt;&lt;top val=&quot;224&quot;/&gt;&lt;width val=&quot;817&quot;/&gt;&lt;height val=&quot;155&quot;/&gt;&lt;hasText val=&quot;1&quot;/&gt;&lt;/Image&gt;&lt;/ThreeDShapeInfo&gt;"/>
  <p:tag name="PRESENTER_SHAPETEXTINFO" val="&lt;ShapeTextInfo&gt;&lt;TableIndex row=&quot;-1&quot; col=&quot;-1&quot;&gt;&lt;linesCount val=&quot;1&quot;/&gt;&lt;lineCharCount val=&quot;1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1_Office Theme">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iseño predeterminado">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4125</TotalTime>
  <Words>1380</Words>
  <Application>Microsoft Office PowerPoint</Application>
  <PresentationFormat>On-screen Show (4:3)</PresentationFormat>
  <Paragraphs>202</Paragraphs>
  <Slides>22</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Cambria Math</vt:lpstr>
      <vt:lpstr>Ebrima</vt:lpstr>
      <vt:lpstr>Eras Demi ITC</vt:lpstr>
      <vt:lpstr>Open Sans</vt:lpstr>
      <vt:lpstr>Perpetua</vt:lpstr>
      <vt:lpstr>Times New Roman</vt:lpstr>
      <vt:lpstr>1_Office Theme</vt:lpstr>
      <vt:lpstr>1_Diseño predeterminado</vt:lpstr>
      <vt:lpstr> Artificial Neural Networks (Introduction))</vt:lpstr>
      <vt:lpstr>Contents</vt:lpstr>
      <vt:lpstr>Pigeons as Art Experts</vt:lpstr>
      <vt:lpstr>Pigeons as Art Experts</vt:lpstr>
      <vt:lpstr>Neural Networks Introduction</vt:lpstr>
      <vt:lpstr>How do our brains work?</vt:lpstr>
      <vt:lpstr>Features of Neural Networks</vt:lpstr>
      <vt:lpstr>Why Neural Networks?</vt:lpstr>
      <vt:lpstr>Biological Neuron vs Artificial Neuron (Perceptron)</vt:lpstr>
      <vt:lpstr>Perceptron Model</vt:lpstr>
      <vt:lpstr>A Single Artificial Neuron…</vt:lpstr>
      <vt:lpstr>A Single Artificial Neuron…</vt:lpstr>
      <vt:lpstr>A Single Artificial Neuron…</vt:lpstr>
      <vt:lpstr>PowerPoint Presentation</vt:lpstr>
      <vt:lpstr>Artificial Neural Network (ANN)</vt:lpstr>
      <vt:lpstr>Types of ANN</vt:lpstr>
      <vt:lpstr>Learning ANN</vt:lpstr>
      <vt:lpstr>Gradient Descent Method</vt:lpstr>
      <vt:lpstr>Backpropagation</vt:lpstr>
      <vt:lpstr>Resilient Backpropagation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Inference Tree Algorithm</dc:title>
  <dc:creator>Dell</dc:creator>
  <cp:lastModifiedBy>Chanchal Patil</cp:lastModifiedBy>
  <cp:revision>1426</cp:revision>
  <dcterms:created xsi:type="dcterms:W3CDTF">2017-02-22T11:27:35Z</dcterms:created>
  <dcterms:modified xsi:type="dcterms:W3CDTF">2024-06-10T05:37:55Z</dcterms:modified>
</cp:coreProperties>
</file>