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heme/theme3.xml" ContentType="application/vnd.openxmlformats-officedocument.theme+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notesSlides/notesSlide2.xml" ContentType="application/vnd.openxmlformats-officedocument.presentationml.notesSlide+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notesSlides/notesSlide3.xml" ContentType="application/vnd.openxmlformats-officedocument.presentationml.notesSlide+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notesSlides/notesSlide4.xml" ContentType="application/vnd.openxmlformats-officedocument.presentationml.notesSlide+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notesSlides/notesSlide5.xml" ContentType="application/vnd.openxmlformats-officedocument.presentationml.notesSlide+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notesSlides/notesSlide6.xml" ContentType="application/vnd.openxmlformats-officedocument.presentationml.notesSlide+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7.xml" ContentType="application/vnd.openxmlformats-officedocument.presentationml.notesSlide+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8.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notesSlides/notesSlide9.xml" ContentType="application/vnd.openxmlformats-officedocument.presentationml.notesSlide+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10.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Lst>
  <p:notesMasterIdLst>
    <p:notesMasterId r:id="rId16"/>
  </p:notesMasterIdLst>
  <p:sldIdLst>
    <p:sldId id="274" r:id="rId3"/>
    <p:sldId id="425" r:id="rId4"/>
    <p:sldId id="460" r:id="rId5"/>
    <p:sldId id="451" r:id="rId6"/>
    <p:sldId id="462" r:id="rId7"/>
    <p:sldId id="441" r:id="rId8"/>
    <p:sldId id="458" r:id="rId9"/>
    <p:sldId id="463" r:id="rId10"/>
    <p:sldId id="457" r:id="rId11"/>
    <p:sldId id="443" r:id="rId12"/>
    <p:sldId id="459" r:id="rId13"/>
    <p:sldId id="448" r:id="rId14"/>
    <p:sldId id="44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32D2E"/>
    <a:srgbClr val="F2FAE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167" autoAdjust="0"/>
    <p:restoredTop sz="89731" autoAdjust="0"/>
  </p:normalViewPr>
  <p:slideViewPr>
    <p:cSldViewPr>
      <p:cViewPr varScale="1">
        <p:scale>
          <a:sx n="60" d="100"/>
          <a:sy n="60" d="100"/>
        </p:scale>
        <p:origin x="1578"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6206CC1-918F-46E8-B031-9FC091FDB70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0CEA7ED5-AABA-442A-8B3A-5850D5C54A8E}">
      <dgm:prSet phldrT="[Text]" custT="1"/>
      <dgm:spPr/>
      <dgm:t>
        <a:bodyPr/>
        <a:lstStyle/>
        <a:p>
          <a:r>
            <a:rPr lang="en-US" sz="1600" b="1" dirty="0"/>
            <a:t>Background</a:t>
          </a:r>
        </a:p>
      </dgm:t>
    </dgm:pt>
    <dgm:pt modelId="{8C15848D-5B74-4DA8-B9D0-35A56D27A224}" type="parTrans" cxnId="{A795EF52-7547-4A79-9CBB-8A83EA300F2F}">
      <dgm:prSet/>
      <dgm:spPr/>
      <dgm:t>
        <a:bodyPr/>
        <a:lstStyle/>
        <a:p>
          <a:endParaRPr lang="en-US" sz="1600"/>
        </a:p>
      </dgm:t>
    </dgm:pt>
    <dgm:pt modelId="{A99019A5-F0D6-4249-B601-1C6FE5BE11D5}" type="sibTrans" cxnId="{A795EF52-7547-4A79-9CBB-8A83EA300F2F}">
      <dgm:prSet/>
      <dgm:spPr/>
      <dgm:t>
        <a:bodyPr/>
        <a:lstStyle/>
        <a:p>
          <a:endParaRPr lang="en-US" sz="1600"/>
        </a:p>
      </dgm:t>
    </dgm:pt>
    <dgm:pt modelId="{83E300A9-059E-4699-B169-FEECE8DF2D96}">
      <dgm:prSet phldrT="[Text]" custT="1"/>
      <dgm:spPr/>
      <dgm:t>
        <a:bodyPr/>
        <a:lstStyle/>
        <a:p>
          <a:r>
            <a:rPr lang="en-US" sz="1600" b="1" dirty="0"/>
            <a:t>Objective</a:t>
          </a:r>
        </a:p>
      </dgm:t>
    </dgm:pt>
    <dgm:pt modelId="{1B4CACC5-8511-48D4-AE5A-46BC722FABED}" type="parTrans" cxnId="{25B4A5E2-5E93-4ED0-82B3-CA7CBF98F2F1}">
      <dgm:prSet/>
      <dgm:spPr/>
      <dgm:t>
        <a:bodyPr/>
        <a:lstStyle/>
        <a:p>
          <a:endParaRPr lang="en-US" sz="1600"/>
        </a:p>
      </dgm:t>
    </dgm:pt>
    <dgm:pt modelId="{034345BA-E63F-4E83-A68D-4C585402B8F1}" type="sibTrans" cxnId="{25B4A5E2-5E93-4ED0-82B3-CA7CBF98F2F1}">
      <dgm:prSet/>
      <dgm:spPr/>
      <dgm:t>
        <a:bodyPr/>
        <a:lstStyle/>
        <a:p>
          <a:endParaRPr lang="en-US" sz="1600"/>
        </a:p>
      </dgm:t>
    </dgm:pt>
    <dgm:pt modelId="{CF75EA4F-3BC8-4061-B0A3-050B572C5FE8}">
      <dgm:prSet phldrT="[Text]" custT="1"/>
      <dgm:spPr/>
      <dgm:t>
        <a:bodyPr/>
        <a:lstStyle/>
        <a:p>
          <a:r>
            <a:rPr lang="en-US" sz="1600" b="1" dirty="0"/>
            <a:t>Available Information</a:t>
          </a:r>
        </a:p>
      </dgm:t>
    </dgm:pt>
    <dgm:pt modelId="{73500329-016A-4382-BDED-BEBD2536272E}" type="parTrans" cxnId="{13EF10C6-7E5C-4166-B313-091387BAE928}">
      <dgm:prSet/>
      <dgm:spPr/>
      <dgm:t>
        <a:bodyPr/>
        <a:lstStyle/>
        <a:p>
          <a:endParaRPr lang="en-US" sz="1600"/>
        </a:p>
      </dgm:t>
    </dgm:pt>
    <dgm:pt modelId="{48D13409-3654-4147-BFE9-1E9F65AF59B7}" type="sibTrans" cxnId="{13EF10C6-7E5C-4166-B313-091387BAE928}">
      <dgm:prSet/>
      <dgm:spPr/>
      <dgm:t>
        <a:bodyPr/>
        <a:lstStyle/>
        <a:p>
          <a:endParaRPr lang="en-US" sz="1600"/>
        </a:p>
      </dgm:t>
    </dgm:pt>
    <dgm:pt modelId="{81CE6530-7F48-4D85-A90C-AB70806F2713}">
      <dgm:prSet phldrT="[Text]" custT="1"/>
      <dgm:spPr/>
      <dgm:t>
        <a:bodyPr/>
        <a:lstStyle/>
        <a:p>
          <a:r>
            <a:rPr lang="en-US" sz="1600" dirty="0">
              <a:solidFill>
                <a:schemeClr val="tx1">
                  <a:lumMod val="75000"/>
                  <a:lumOff val="25000"/>
                </a:schemeClr>
              </a:solidFill>
            </a:rPr>
            <a:t>The bank possesses demographic and transactional data of its loan customers. If the bank has a robust model to predict defaulters it can undertake better resource allocation. </a:t>
          </a:r>
        </a:p>
      </dgm:t>
    </dgm:pt>
    <dgm:pt modelId="{2BA011DA-3C8C-4E43-8209-DCAB62C70684}" type="parTrans" cxnId="{86235B56-AD1C-4941-9471-00842A876E25}">
      <dgm:prSet/>
      <dgm:spPr/>
      <dgm:t>
        <a:bodyPr/>
        <a:lstStyle/>
        <a:p>
          <a:endParaRPr lang="en-US" sz="1600"/>
        </a:p>
      </dgm:t>
    </dgm:pt>
    <dgm:pt modelId="{73853B8C-4589-479F-BD27-896FF7BF1B72}" type="sibTrans" cxnId="{86235B56-AD1C-4941-9471-00842A876E25}">
      <dgm:prSet/>
      <dgm:spPr/>
      <dgm:t>
        <a:bodyPr/>
        <a:lstStyle/>
        <a:p>
          <a:endParaRPr lang="en-US" sz="1600"/>
        </a:p>
      </dgm:t>
    </dgm:pt>
    <dgm:pt modelId="{4EE5EDE8-EF01-4ABD-8046-C2EC266BA8D9}">
      <dgm:prSet phldrT="[Text]" custT="1"/>
      <dgm:spPr/>
      <dgm:t>
        <a:bodyPr/>
        <a:lstStyle/>
        <a:p>
          <a:r>
            <a:rPr lang="en-US" sz="1600" dirty="0">
              <a:solidFill>
                <a:schemeClr val="tx1">
                  <a:lumMod val="75000"/>
                  <a:lumOff val="25000"/>
                </a:schemeClr>
              </a:solidFill>
            </a:rPr>
            <a:t>To predict whether the customer applying for the loan will be a defaulter</a:t>
          </a:r>
        </a:p>
      </dgm:t>
    </dgm:pt>
    <dgm:pt modelId="{34FC5C99-DEAB-4730-9141-F95FF38F64B4}" type="parTrans" cxnId="{C251BCF4-95CE-46AD-8C84-797A1F361D69}">
      <dgm:prSet/>
      <dgm:spPr/>
      <dgm:t>
        <a:bodyPr/>
        <a:lstStyle/>
        <a:p>
          <a:endParaRPr lang="en-US" sz="1600"/>
        </a:p>
      </dgm:t>
    </dgm:pt>
    <dgm:pt modelId="{3437C92F-142C-4D34-8C3C-22AEF935DEF2}" type="sibTrans" cxnId="{C251BCF4-95CE-46AD-8C84-797A1F361D69}">
      <dgm:prSet/>
      <dgm:spPr/>
      <dgm:t>
        <a:bodyPr/>
        <a:lstStyle/>
        <a:p>
          <a:endParaRPr lang="en-US" sz="1600"/>
        </a:p>
      </dgm:t>
    </dgm:pt>
    <dgm:pt modelId="{40118CD0-6A16-49CC-9A9E-B6A7EE1D9F2B}">
      <dgm:prSet phldrT="[Text]" custT="1"/>
      <dgm:spPr/>
      <dgm:t>
        <a:bodyPr/>
        <a:lstStyle/>
        <a:p>
          <a:r>
            <a:rPr lang="en-US" sz="1600" b="1" dirty="0">
              <a:solidFill>
                <a:schemeClr val="tx1">
                  <a:lumMod val="75000"/>
                  <a:lumOff val="25000"/>
                </a:schemeClr>
              </a:solidFill>
            </a:rPr>
            <a:t>Defaulter </a:t>
          </a:r>
          <a:r>
            <a:rPr lang="en-US" sz="1600" dirty="0">
              <a:solidFill>
                <a:schemeClr val="tx1">
                  <a:lumMod val="75000"/>
                  <a:lumOff val="25000"/>
                </a:schemeClr>
              </a:solidFill>
            </a:rPr>
            <a:t>(=1 if defaulter, 0 otherwise) is the dependent variable</a:t>
          </a:r>
        </a:p>
      </dgm:t>
    </dgm:pt>
    <dgm:pt modelId="{B2403745-8724-4300-AB90-95E7A6D8BE38}" type="parTrans" cxnId="{4AB44E11-BDC1-46FA-85FA-BEC934A27B5C}">
      <dgm:prSet/>
      <dgm:spPr/>
      <dgm:t>
        <a:bodyPr/>
        <a:lstStyle/>
        <a:p>
          <a:endParaRPr lang="en-US" sz="1600"/>
        </a:p>
      </dgm:t>
    </dgm:pt>
    <dgm:pt modelId="{E6BB65EF-C968-4FEF-A9A0-95C3BFA39270}" type="sibTrans" cxnId="{4AB44E11-BDC1-46FA-85FA-BEC934A27B5C}">
      <dgm:prSet/>
      <dgm:spPr/>
      <dgm:t>
        <a:bodyPr/>
        <a:lstStyle/>
        <a:p>
          <a:endParaRPr lang="en-US" sz="1600"/>
        </a:p>
      </dgm:t>
    </dgm:pt>
    <dgm:pt modelId="{0A7A71E0-34A9-45B9-9F53-6010EE2629E4}">
      <dgm:prSet phldrT="[Text]" custT="1"/>
      <dgm:spPr/>
      <dgm:t>
        <a:bodyPr/>
        <a:lstStyle/>
        <a:p>
          <a:r>
            <a:rPr lang="en-US" sz="1600" b="1" dirty="0">
              <a:solidFill>
                <a:schemeClr val="tx1">
                  <a:lumMod val="75000"/>
                  <a:lumOff val="25000"/>
                </a:schemeClr>
              </a:solidFill>
            </a:rPr>
            <a:t>Age group, Years at current address, Years at current employer, Debt to Income Ratio, Credit Card Debts, Other Debts </a:t>
          </a:r>
          <a:r>
            <a:rPr lang="en-US" sz="1600" dirty="0">
              <a:solidFill>
                <a:schemeClr val="tx1">
                  <a:lumMod val="75000"/>
                  <a:lumOff val="25000"/>
                </a:schemeClr>
              </a:solidFill>
            </a:rPr>
            <a:t>are the independent variables</a:t>
          </a:r>
          <a:endParaRPr lang="en-US" sz="1600" b="1" dirty="0">
            <a:solidFill>
              <a:schemeClr val="tx1">
                <a:lumMod val="75000"/>
                <a:lumOff val="25000"/>
              </a:schemeClr>
            </a:solidFill>
          </a:endParaRPr>
        </a:p>
      </dgm:t>
    </dgm:pt>
    <dgm:pt modelId="{277786D7-CD6C-4370-B649-AEAA08735182}" type="parTrans" cxnId="{61B18872-8351-4C8E-A5E4-4EA4E20DAE5D}">
      <dgm:prSet/>
      <dgm:spPr/>
      <dgm:t>
        <a:bodyPr/>
        <a:lstStyle/>
        <a:p>
          <a:endParaRPr lang="en-US" sz="1600"/>
        </a:p>
      </dgm:t>
    </dgm:pt>
    <dgm:pt modelId="{2C91B7D2-5C07-42B8-B930-DF881623F227}" type="sibTrans" cxnId="{61B18872-8351-4C8E-A5E4-4EA4E20DAE5D}">
      <dgm:prSet/>
      <dgm:spPr/>
      <dgm:t>
        <a:bodyPr/>
        <a:lstStyle/>
        <a:p>
          <a:endParaRPr lang="en-US" sz="1600"/>
        </a:p>
      </dgm:t>
    </dgm:pt>
    <dgm:pt modelId="{83154F69-6DAE-4A1D-9B41-61E63E626EED}">
      <dgm:prSet phldrT="[Text]" custT="1"/>
      <dgm:spPr/>
      <dgm:t>
        <a:bodyPr/>
        <a:lstStyle/>
        <a:p>
          <a:r>
            <a:rPr lang="en-US" sz="1600" b="1" dirty="0">
              <a:solidFill>
                <a:schemeClr val="tx1">
                  <a:lumMod val="75000"/>
                  <a:lumOff val="25000"/>
                </a:schemeClr>
              </a:solidFill>
            </a:rPr>
            <a:t>Sample size is 700</a:t>
          </a:r>
        </a:p>
      </dgm:t>
    </dgm:pt>
    <dgm:pt modelId="{6F2279DD-0942-4B87-8A55-3EDD624A4AE0}" type="parTrans" cxnId="{20BF09DE-AD9F-481C-98CA-3C7D6800C339}">
      <dgm:prSet/>
      <dgm:spPr/>
      <dgm:t>
        <a:bodyPr/>
        <a:lstStyle/>
        <a:p>
          <a:endParaRPr lang="en-US" sz="1600"/>
        </a:p>
      </dgm:t>
    </dgm:pt>
    <dgm:pt modelId="{9DB4326F-8E5F-4AB2-94A1-872DBD282AE7}" type="sibTrans" cxnId="{20BF09DE-AD9F-481C-98CA-3C7D6800C339}">
      <dgm:prSet/>
      <dgm:spPr/>
      <dgm:t>
        <a:bodyPr/>
        <a:lstStyle/>
        <a:p>
          <a:endParaRPr lang="en-US" sz="1600"/>
        </a:p>
      </dgm:t>
    </dgm:pt>
    <dgm:pt modelId="{E22D02C9-CAD7-4C26-976C-7F9C3D7FAA12}" type="pres">
      <dgm:prSet presAssocID="{76206CC1-918F-46E8-B031-9FC091FDB70E}" presName="linear" presStyleCnt="0">
        <dgm:presLayoutVars>
          <dgm:dir/>
          <dgm:animLvl val="lvl"/>
          <dgm:resizeHandles val="exact"/>
        </dgm:presLayoutVars>
      </dgm:prSet>
      <dgm:spPr/>
    </dgm:pt>
    <dgm:pt modelId="{9B880F8F-1058-4CD2-B20D-650A178A86B0}" type="pres">
      <dgm:prSet presAssocID="{0CEA7ED5-AABA-442A-8B3A-5850D5C54A8E}" presName="parentLin" presStyleCnt="0"/>
      <dgm:spPr/>
    </dgm:pt>
    <dgm:pt modelId="{583B3969-11FD-4684-ACBA-422AC2B53A7A}" type="pres">
      <dgm:prSet presAssocID="{0CEA7ED5-AABA-442A-8B3A-5850D5C54A8E}" presName="parentLeftMargin" presStyleLbl="node1" presStyleIdx="0" presStyleCnt="3"/>
      <dgm:spPr/>
    </dgm:pt>
    <dgm:pt modelId="{8DAC3478-3003-4361-B79A-A6299EE2FF11}" type="pres">
      <dgm:prSet presAssocID="{0CEA7ED5-AABA-442A-8B3A-5850D5C54A8E}" presName="parentText" presStyleLbl="node1" presStyleIdx="0" presStyleCnt="3" custScaleX="68302">
        <dgm:presLayoutVars>
          <dgm:chMax val="0"/>
          <dgm:bulletEnabled val="1"/>
        </dgm:presLayoutVars>
      </dgm:prSet>
      <dgm:spPr/>
    </dgm:pt>
    <dgm:pt modelId="{59004E18-985D-4C03-8427-4AF3A8F9619C}" type="pres">
      <dgm:prSet presAssocID="{0CEA7ED5-AABA-442A-8B3A-5850D5C54A8E}" presName="negativeSpace" presStyleCnt="0"/>
      <dgm:spPr/>
    </dgm:pt>
    <dgm:pt modelId="{4E95708D-2D46-43E8-898E-C37C89092838}" type="pres">
      <dgm:prSet presAssocID="{0CEA7ED5-AABA-442A-8B3A-5850D5C54A8E}" presName="childText" presStyleLbl="conFgAcc1" presStyleIdx="0" presStyleCnt="3">
        <dgm:presLayoutVars>
          <dgm:bulletEnabled val="1"/>
        </dgm:presLayoutVars>
      </dgm:prSet>
      <dgm:spPr/>
    </dgm:pt>
    <dgm:pt modelId="{AE2CC641-B3D9-4C30-82D4-60031A31761A}" type="pres">
      <dgm:prSet presAssocID="{A99019A5-F0D6-4249-B601-1C6FE5BE11D5}" presName="spaceBetweenRectangles" presStyleCnt="0"/>
      <dgm:spPr/>
    </dgm:pt>
    <dgm:pt modelId="{EDB1C299-0C7B-4DAA-91AB-4E38E465CBEA}" type="pres">
      <dgm:prSet presAssocID="{83E300A9-059E-4699-B169-FEECE8DF2D96}" presName="parentLin" presStyleCnt="0"/>
      <dgm:spPr/>
    </dgm:pt>
    <dgm:pt modelId="{3474DB8A-EBD8-46EC-AAB7-FE9BE2CFA8D9}" type="pres">
      <dgm:prSet presAssocID="{83E300A9-059E-4699-B169-FEECE8DF2D96}" presName="parentLeftMargin" presStyleLbl="node1" presStyleIdx="0" presStyleCnt="3"/>
      <dgm:spPr/>
    </dgm:pt>
    <dgm:pt modelId="{75BB025E-9CB5-4C61-B1F0-A1523F6C16D8}" type="pres">
      <dgm:prSet presAssocID="{83E300A9-059E-4699-B169-FEECE8DF2D96}" presName="parentText" presStyleLbl="node1" presStyleIdx="1" presStyleCnt="3" custScaleX="68302">
        <dgm:presLayoutVars>
          <dgm:chMax val="0"/>
          <dgm:bulletEnabled val="1"/>
        </dgm:presLayoutVars>
      </dgm:prSet>
      <dgm:spPr/>
    </dgm:pt>
    <dgm:pt modelId="{AD90FF33-7FD7-4076-B162-F1E0FE76D94C}" type="pres">
      <dgm:prSet presAssocID="{83E300A9-059E-4699-B169-FEECE8DF2D96}" presName="negativeSpace" presStyleCnt="0"/>
      <dgm:spPr/>
    </dgm:pt>
    <dgm:pt modelId="{5225D984-C2B9-4FAB-B6D8-231E1B13CD6C}" type="pres">
      <dgm:prSet presAssocID="{83E300A9-059E-4699-B169-FEECE8DF2D96}" presName="childText" presStyleLbl="conFgAcc1" presStyleIdx="1" presStyleCnt="3">
        <dgm:presLayoutVars>
          <dgm:bulletEnabled val="1"/>
        </dgm:presLayoutVars>
      </dgm:prSet>
      <dgm:spPr/>
    </dgm:pt>
    <dgm:pt modelId="{FF1CC903-80FA-4491-88AB-D3CC8B9ADF3A}" type="pres">
      <dgm:prSet presAssocID="{034345BA-E63F-4E83-A68D-4C585402B8F1}" presName="spaceBetweenRectangles" presStyleCnt="0"/>
      <dgm:spPr/>
    </dgm:pt>
    <dgm:pt modelId="{C80B7E03-A3F6-466C-9E49-AFB82C5C4887}" type="pres">
      <dgm:prSet presAssocID="{CF75EA4F-3BC8-4061-B0A3-050B572C5FE8}" presName="parentLin" presStyleCnt="0"/>
      <dgm:spPr/>
    </dgm:pt>
    <dgm:pt modelId="{E67F6A8F-B37E-4A64-BD29-966D55D5027A}" type="pres">
      <dgm:prSet presAssocID="{CF75EA4F-3BC8-4061-B0A3-050B572C5FE8}" presName="parentLeftMargin" presStyleLbl="node1" presStyleIdx="1" presStyleCnt="3"/>
      <dgm:spPr/>
    </dgm:pt>
    <dgm:pt modelId="{B8F30B94-A26D-4B73-B7CB-D459F6BF739F}" type="pres">
      <dgm:prSet presAssocID="{CF75EA4F-3BC8-4061-B0A3-050B572C5FE8}" presName="parentText" presStyleLbl="node1" presStyleIdx="2" presStyleCnt="3" custScaleX="68302">
        <dgm:presLayoutVars>
          <dgm:chMax val="0"/>
          <dgm:bulletEnabled val="1"/>
        </dgm:presLayoutVars>
      </dgm:prSet>
      <dgm:spPr/>
    </dgm:pt>
    <dgm:pt modelId="{9E874675-220F-4B77-8013-1BA315901257}" type="pres">
      <dgm:prSet presAssocID="{CF75EA4F-3BC8-4061-B0A3-050B572C5FE8}" presName="negativeSpace" presStyleCnt="0"/>
      <dgm:spPr/>
    </dgm:pt>
    <dgm:pt modelId="{3753D266-28F0-4CB6-87FB-9C46871B9038}" type="pres">
      <dgm:prSet presAssocID="{CF75EA4F-3BC8-4061-B0A3-050B572C5FE8}" presName="childText" presStyleLbl="conFgAcc1" presStyleIdx="2" presStyleCnt="3">
        <dgm:presLayoutVars>
          <dgm:bulletEnabled val="1"/>
        </dgm:presLayoutVars>
      </dgm:prSet>
      <dgm:spPr/>
    </dgm:pt>
  </dgm:ptLst>
  <dgm:cxnLst>
    <dgm:cxn modelId="{4AB44E11-BDC1-46FA-85FA-BEC934A27B5C}" srcId="{CF75EA4F-3BC8-4061-B0A3-050B572C5FE8}" destId="{40118CD0-6A16-49CC-9A9E-B6A7EE1D9F2B}" srcOrd="2" destOrd="0" parTransId="{B2403745-8724-4300-AB90-95E7A6D8BE38}" sibTransId="{E6BB65EF-C968-4FEF-A9A0-95C3BFA39270}"/>
    <dgm:cxn modelId="{D89CDE1F-089D-4573-B858-7A6C426730CE}" type="presOf" srcId="{4EE5EDE8-EF01-4ABD-8046-C2EC266BA8D9}" destId="{5225D984-C2B9-4FAB-B6D8-231E1B13CD6C}" srcOrd="0" destOrd="0" presId="urn:microsoft.com/office/officeart/2005/8/layout/list1"/>
    <dgm:cxn modelId="{CF5EE123-B45A-46BE-A530-2DF5DC27C26A}" type="presOf" srcId="{0CEA7ED5-AABA-442A-8B3A-5850D5C54A8E}" destId="{583B3969-11FD-4684-ACBA-422AC2B53A7A}" srcOrd="0" destOrd="0" presId="urn:microsoft.com/office/officeart/2005/8/layout/list1"/>
    <dgm:cxn modelId="{9379696D-1386-4762-A002-5C1BBED690A9}" type="presOf" srcId="{83E300A9-059E-4699-B169-FEECE8DF2D96}" destId="{75BB025E-9CB5-4C61-B1F0-A1523F6C16D8}" srcOrd="1" destOrd="0" presId="urn:microsoft.com/office/officeart/2005/8/layout/list1"/>
    <dgm:cxn modelId="{51F14152-E551-45A9-A2FC-EEDEFF82E387}" type="presOf" srcId="{83154F69-6DAE-4A1D-9B41-61E63E626EED}" destId="{3753D266-28F0-4CB6-87FB-9C46871B9038}" srcOrd="0" destOrd="0" presId="urn:microsoft.com/office/officeart/2005/8/layout/list1"/>
    <dgm:cxn modelId="{61B18872-8351-4C8E-A5E4-4EA4E20DAE5D}" srcId="{CF75EA4F-3BC8-4061-B0A3-050B572C5FE8}" destId="{0A7A71E0-34A9-45B9-9F53-6010EE2629E4}" srcOrd="1" destOrd="0" parTransId="{277786D7-CD6C-4370-B649-AEAA08735182}" sibTransId="{2C91B7D2-5C07-42B8-B930-DF881623F227}"/>
    <dgm:cxn modelId="{A795EF52-7547-4A79-9CBB-8A83EA300F2F}" srcId="{76206CC1-918F-46E8-B031-9FC091FDB70E}" destId="{0CEA7ED5-AABA-442A-8B3A-5850D5C54A8E}" srcOrd="0" destOrd="0" parTransId="{8C15848D-5B74-4DA8-B9D0-35A56D27A224}" sibTransId="{A99019A5-F0D6-4249-B601-1C6FE5BE11D5}"/>
    <dgm:cxn modelId="{82161773-885D-44FB-9366-1E2DD054924D}" type="presOf" srcId="{83E300A9-059E-4699-B169-FEECE8DF2D96}" destId="{3474DB8A-EBD8-46EC-AAB7-FE9BE2CFA8D9}" srcOrd="0" destOrd="0" presId="urn:microsoft.com/office/officeart/2005/8/layout/list1"/>
    <dgm:cxn modelId="{7CF19673-8431-40FB-B81A-30513A0C7188}" type="presOf" srcId="{0CEA7ED5-AABA-442A-8B3A-5850D5C54A8E}" destId="{8DAC3478-3003-4361-B79A-A6299EE2FF11}" srcOrd="1" destOrd="0" presId="urn:microsoft.com/office/officeart/2005/8/layout/list1"/>
    <dgm:cxn modelId="{CA850E56-0DC6-4AB7-8E2D-52F83611599F}" type="presOf" srcId="{0A7A71E0-34A9-45B9-9F53-6010EE2629E4}" destId="{3753D266-28F0-4CB6-87FB-9C46871B9038}" srcOrd="0" destOrd="1" presId="urn:microsoft.com/office/officeart/2005/8/layout/list1"/>
    <dgm:cxn modelId="{86235B56-AD1C-4941-9471-00842A876E25}" srcId="{0CEA7ED5-AABA-442A-8B3A-5850D5C54A8E}" destId="{81CE6530-7F48-4D85-A90C-AB70806F2713}" srcOrd="0" destOrd="0" parTransId="{2BA011DA-3C8C-4E43-8209-DCAB62C70684}" sibTransId="{73853B8C-4589-479F-BD27-896FF7BF1B72}"/>
    <dgm:cxn modelId="{A1D6F778-0FF3-4B49-96CC-F21A27672AD2}" type="presOf" srcId="{CF75EA4F-3BC8-4061-B0A3-050B572C5FE8}" destId="{E67F6A8F-B37E-4A64-BD29-966D55D5027A}" srcOrd="0" destOrd="0" presId="urn:microsoft.com/office/officeart/2005/8/layout/list1"/>
    <dgm:cxn modelId="{843E8B82-E408-4E50-977D-E854227B3A65}" type="presOf" srcId="{40118CD0-6A16-49CC-9A9E-B6A7EE1D9F2B}" destId="{3753D266-28F0-4CB6-87FB-9C46871B9038}" srcOrd="0" destOrd="2" presId="urn:microsoft.com/office/officeart/2005/8/layout/list1"/>
    <dgm:cxn modelId="{580ACD8A-4BEE-4200-8E2B-A17FBA5DF52D}" type="presOf" srcId="{76206CC1-918F-46E8-B031-9FC091FDB70E}" destId="{E22D02C9-CAD7-4C26-976C-7F9C3D7FAA12}" srcOrd="0" destOrd="0" presId="urn:microsoft.com/office/officeart/2005/8/layout/list1"/>
    <dgm:cxn modelId="{AC7EAE9D-1606-4785-B30C-F3117D436DB7}" type="presOf" srcId="{81CE6530-7F48-4D85-A90C-AB70806F2713}" destId="{4E95708D-2D46-43E8-898E-C37C89092838}" srcOrd="0" destOrd="0" presId="urn:microsoft.com/office/officeart/2005/8/layout/list1"/>
    <dgm:cxn modelId="{13EF10C6-7E5C-4166-B313-091387BAE928}" srcId="{76206CC1-918F-46E8-B031-9FC091FDB70E}" destId="{CF75EA4F-3BC8-4061-B0A3-050B572C5FE8}" srcOrd="2" destOrd="0" parTransId="{73500329-016A-4382-BDED-BEBD2536272E}" sibTransId="{48D13409-3654-4147-BFE9-1E9F65AF59B7}"/>
    <dgm:cxn modelId="{20BF09DE-AD9F-481C-98CA-3C7D6800C339}" srcId="{CF75EA4F-3BC8-4061-B0A3-050B572C5FE8}" destId="{83154F69-6DAE-4A1D-9B41-61E63E626EED}" srcOrd="0" destOrd="0" parTransId="{6F2279DD-0942-4B87-8A55-3EDD624A4AE0}" sibTransId="{9DB4326F-8E5F-4AB2-94A1-872DBD282AE7}"/>
    <dgm:cxn modelId="{25B4A5E2-5E93-4ED0-82B3-CA7CBF98F2F1}" srcId="{76206CC1-918F-46E8-B031-9FC091FDB70E}" destId="{83E300A9-059E-4699-B169-FEECE8DF2D96}" srcOrd="1" destOrd="0" parTransId="{1B4CACC5-8511-48D4-AE5A-46BC722FABED}" sibTransId="{034345BA-E63F-4E83-A68D-4C585402B8F1}"/>
    <dgm:cxn modelId="{A5552FE8-EAFC-4F28-A53A-70E6F6A8CFD2}" type="presOf" srcId="{CF75EA4F-3BC8-4061-B0A3-050B572C5FE8}" destId="{B8F30B94-A26D-4B73-B7CB-D459F6BF739F}" srcOrd="1" destOrd="0" presId="urn:microsoft.com/office/officeart/2005/8/layout/list1"/>
    <dgm:cxn modelId="{C251BCF4-95CE-46AD-8C84-797A1F361D69}" srcId="{83E300A9-059E-4699-B169-FEECE8DF2D96}" destId="{4EE5EDE8-EF01-4ABD-8046-C2EC266BA8D9}" srcOrd="0" destOrd="0" parTransId="{34FC5C99-DEAB-4730-9141-F95FF38F64B4}" sibTransId="{3437C92F-142C-4D34-8C3C-22AEF935DEF2}"/>
    <dgm:cxn modelId="{9264DBC5-2236-49A4-84B8-1E72867BDEA2}" type="presParOf" srcId="{E22D02C9-CAD7-4C26-976C-7F9C3D7FAA12}" destId="{9B880F8F-1058-4CD2-B20D-650A178A86B0}" srcOrd="0" destOrd="0" presId="urn:microsoft.com/office/officeart/2005/8/layout/list1"/>
    <dgm:cxn modelId="{5299AA0E-FA1C-4C4E-98E3-EC1FE4CC078C}" type="presParOf" srcId="{9B880F8F-1058-4CD2-B20D-650A178A86B0}" destId="{583B3969-11FD-4684-ACBA-422AC2B53A7A}" srcOrd="0" destOrd="0" presId="urn:microsoft.com/office/officeart/2005/8/layout/list1"/>
    <dgm:cxn modelId="{9CD5C5E8-BF68-4F74-BB9B-42C20092A02E}" type="presParOf" srcId="{9B880F8F-1058-4CD2-B20D-650A178A86B0}" destId="{8DAC3478-3003-4361-B79A-A6299EE2FF11}" srcOrd="1" destOrd="0" presId="urn:microsoft.com/office/officeart/2005/8/layout/list1"/>
    <dgm:cxn modelId="{37D0AFC1-D97D-4B0F-956D-5E7E5A7FC960}" type="presParOf" srcId="{E22D02C9-CAD7-4C26-976C-7F9C3D7FAA12}" destId="{59004E18-985D-4C03-8427-4AF3A8F9619C}" srcOrd="1" destOrd="0" presId="urn:microsoft.com/office/officeart/2005/8/layout/list1"/>
    <dgm:cxn modelId="{4D63F6E3-35D9-4465-BE4A-23EC02673B3D}" type="presParOf" srcId="{E22D02C9-CAD7-4C26-976C-7F9C3D7FAA12}" destId="{4E95708D-2D46-43E8-898E-C37C89092838}" srcOrd="2" destOrd="0" presId="urn:microsoft.com/office/officeart/2005/8/layout/list1"/>
    <dgm:cxn modelId="{0B95945F-ED35-4561-84C0-7A579CCFD5E6}" type="presParOf" srcId="{E22D02C9-CAD7-4C26-976C-7F9C3D7FAA12}" destId="{AE2CC641-B3D9-4C30-82D4-60031A31761A}" srcOrd="3" destOrd="0" presId="urn:microsoft.com/office/officeart/2005/8/layout/list1"/>
    <dgm:cxn modelId="{7F424435-E760-44A8-B6A3-7F3911B03DC8}" type="presParOf" srcId="{E22D02C9-CAD7-4C26-976C-7F9C3D7FAA12}" destId="{EDB1C299-0C7B-4DAA-91AB-4E38E465CBEA}" srcOrd="4" destOrd="0" presId="urn:microsoft.com/office/officeart/2005/8/layout/list1"/>
    <dgm:cxn modelId="{09771BAB-7545-47CD-9B00-0E440A8026BC}" type="presParOf" srcId="{EDB1C299-0C7B-4DAA-91AB-4E38E465CBEA}" destId="{3474DB8A-EBD8-46EC-AAB7-FE9BE2CFA8D9}" srcOrd="0" destOrd="0" presId="urn:microsoft.com/office/officeart/2005/8/layout/list1"/>
    <dgm:cxn modelId="{5C90562C-A70D-4C7B-923E-A05142301710}" type="presParOf" srcId="{EDB1C299-0C7B-4DAA-91AB-4E38E465CBEA}" destId="{75BB025E-9CB5-4C61-B1F0-A1523F6C16D8}" srcOrd="1" destOrd="0" presId="urn:microsoft.com/office/officeart/2005/8/layout/list1"/>
    <dgm:cxn modelId="{D00483D7-E2F5-49FE-9FA4-09EE16AABE90}" type="presParOf" srcId="{E22D02C9-CAD7-4C26-976C-7F9C3D7FAA12}" destId="{AD90FF33-7FD7-4076-B162-F1E0FE76D94C}" srcOrd="5" destOrd="0" presId="urn:microsoft.com/office/officeart/2005/8/layout/list1"/>
    <dgm:cxn modelId="{BD9D5BA9-99CE-493F-829F-69653B78D8B3}" type="presParOf" srcId="{E22D02C9-CAD7-4C26-976C-7F9C3D7FAA12}" destId="{5225D984-C2B9-4FAB-B6D8-231E1B13CD6C}" srcOrd="6" destOrd="0" presId="urn:microsoft.com/office/officeart/2005/8/layout/list1"/>
    <dgm:cxn modelId="{CD08B90B-247F-4DB2-9242-C498F94CEAA3}" type="presParOf" srcId="{E22D02C9-CAD7-4C26-976C-7F9C3D7FAA12}" destId="{FF1CC903-80FA-4491-88AB-D3CC8B9ADF3A}" srcOrd="7" destOrd="0" presId="urn:microsoft.com/office/officeart/2005/8/layout/list1"/>
    <dgm:cxn modelId="{EA642D69-CA7D-44E7-B5CC-F5579498352E}" type="presParOf" srcId="{E22D02C9-CAD7-4C26-976C-7F9C3D7FAA12}" destId="{C80B7E03-A3F6-466C-9E49-AFB82C5C4887}" srcOrd="8" destOrd="0" presId="urn:microsoft.com/office/officeart/2005/8/layout/list1"/>
    <dgm:cxn modelId="{885BA8E2-0D50-44DE-8C61-21667F2CD808}" type="presParOf" srcId="{C80B7E03-A3F6-466C-9E49-AFB82C5C4887}" destId="{E67F6A8F-B37E-4A64-BD29-966D55D5027A}" srcOrd="0" destOrd="0" presId="urn:microsoft.com/office/officeart/2005/8/layout/list1"/>
    <dgm:cxn modelId="{5E839346-2B22-475E-B3F3-C3986E515896}" type="presParOf" srcId="{C80B7E03-A3F6-466C-9E49-AFB82C5C4887}" destId="{B8F30B94-A26D-4B73-B7CB-D459F6BF739F}" srcOrd="1" destOrd="0" presId="urn:microsoft.com/office/officeart/2005/8/layout/list1"/>
    <dgm:cxn modelId="{83331C20-717E-4EFD-8B7A-88CCD0D5E145}" type="presParOf" srcId="{E22D02C9-CAD7-4C26-976C-7F9C3D7FAA12}" destId="{9E874675-220F-4B77-8013-1BA315901257}" srcOrd="9" destOrd="0" presId="urn:microsoft.com/office/officeart/2005/8/layout/list1"/>
    <dgm:cxn modelId="{9FE9A094-3DC1-4905-A614-8B9B57D0C428}" type="presParOf" srcId="{E22D02C9-CAD7-4C26-976C-7F9C3D7FAA12}" destId="{3753D266-28F0-4CB6-87FB-9C46871B9038}" srcOrd="10" destOrd="0" presId="urn:microsoft.com/office/officeart/2005/8/layout/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95708D-2D46-43E8-898E-C37C89092838}">
      <dsp:nvSpPr>
        <dsp:cNvPr id="0" name=""/>
        <dsp:cNvSpPr/>
      </dsp:nvSpPr>
      <dsp:spPr>
        <a:xfrm>
          <a:off x="0" y="268319"/>
          <a:ext cx="7315200" cy="1209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33248"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rPr>
            <a:t>The bank possesses demographic and transactional data of its loan customers. If the bank has a robust model to predict defaulters it can undertake better resource allocation. </a:t>
          </a:r>
        </a:p>
      </dsp:txBody>
      <dsp:txXfrm>
        <a:off x="0" y="268319"/>
        <a:ext cx="7315200" cy="1209600"/>
      </dsp:txXfrm>
    </dsp:sp>
    <dsp:sp modelId="{8DAC3478-3003-4361-B79A-A6299EE2FF11}">
      <dsp:nvSpPr>
        <dsp:cNvPr id="0" name=""/>
        <dsp:cNvSpPr/>
      </dsp:nvSpPr>
      <dsp:spPr>
        <a:xfrm>
          <a:off x="365760" y="32159"/>
          <a:ext cx="3497499"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Background</a:t>
          </a:r>
        </a:p>
      </dsp:txBody>
      <dsp:txXfrm>
        <a:off x="388817" y="55216"/>
        <a:ext cx="3451385" cy="426206"/>
      </dsp:txXfrm>
    </dsp:sp>
    <dsp:sp modelId="{5225D984-C2B9-4FAB-B6D8-231E1B13CD6C}">
      <dsp:nvSpPr>
        <dsp:cNvPr id="0" name=""/>
        <dsp:cNvSpPr/>
      </dsp:nvSpPr>
      <dsp:spPr>
        <a:xfrm>
          <a:off x="0" y="1800480"/>
          <a:ext cx="7315200" cy="9576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33248"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dirty="0">
              <a:solidFill>
                <a:schemeClr val="tx1">
                  <a:lumMod val="75000"/>
                  <a:lumOff val="25000"/>
                </a:schemeClr>
              </a:solidFill>
            </a:rPr>
            <a:t>To predict whether the customer applying for the loan will be a defaulter</a:t>
          </a:r>
        </a:p>
      </dsp:txBody>
      <dsp:txXfrm>
        <a:off x="0" y="1800480"/>
        <a:ext cx="7315200" cy="957600"/>
      </dsp:txXfrm>
    </dsp:sp>
    <dsp:sp modelId="{75BB025E-9CB5-4C61-B1F0-A1523F6C16D8}">
      <dsp:nvSpPr>
        <dsp:cNvPr id="0" name=""/>
        <dsp:cNvSpPr/>
      </dsp:nvSpPr>
      <dsp:spPr>
        <a:xfrm>
          <a:off x="365760" y="1564320"/>
          <a:ext cx="3497499"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Objective</a:t>
          </a:r>
        </a:p>
      </dsp:txBody>
      <dsp:txXfrm>
        <a:off x="388817" y="1587377"/>
        <a:ext cx="3451385" cy="426206"/>
      </dsp:txXfrm>
    </dsp:sp>
    <dsp:sp modelId="{3753D266-28F0-4CB6-87FB-9C46871B9038}">
      <dsp:nvSpPr>
        <dsp:cNvPr id="0" name=""/>
        <dsp:cNvSpPr/>
      </dsp:nvSpPr>
      <dsp:spPr>
        <a:xfrm>
          <a:off x="0" y="3080640"/>
          <a:ext cx="7315200" cy="1764000"/>
        </a:xfrm>
        <a:prstGeom prst="rect">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7741" tIns="333248" rIns="567741" bIns="113792" numCol="1" spcCol="1270" anchor="t" anchorCtr="0">
          <a:noAutofit/>
        </a:bodyPr>
        <a:lstStyle/>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Sample size is 700</a:t>
          </a: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Age group, Years at current address, Years at current employer, Debt to Income Ratio, Credit Card Debts, Other Debts </a:t>
          </a:r>
          <a:r>
            <a:rPr lang="en-US" sz="1600" kern="1200" dirty="0">
              <a:solidFill>
                <a:schemeClr val="tx1">
                  <a:lumMod val="75000"/>
                  <a:lumOff val="25000"/>
                </a:schemeClr>
              </a:solidFill>
            </a:rPr>
            <a:t>are the independent variables</a:t>
          </a:r>
          <a:endParaRPr lang="en-US" sz="1600" b="1" kern="1200" dirty="0">
            <a:solidFill>
              <a:schemeClr val="tx1">
                <a:lumMod val="75000"/>
                <a:lumOff val="25000"/>
              </a:schemeClr>
            </a:solidFill>
          </a:endParaRPr>
        </a:p>
        <a:p>
          <a:pPr marL="171450" lvl="1" indent="-171450" algn="l" defTabSz="711200">
            <a:lnSpc>
              <a:spcPct val="90000"/>
            </a:lnSpc>
            <a:spcBef>
              <a:spcPct val="0"/>
            </a:spcBef>
            <a:spcAft>
              <a:spcPct val="15000"/>
            </a:spcAft>
            <a:buChar char="•"/>
          </a:pPr>
          <a:r>
            <a:rPr lang="en-US" sz="1600" b="1" kern="1200" dirty="0">
              <a:solidFill>
                <a:schemeClr val="tx1">
                  <a:lumMod val="75000"/>
                  <a:lumOff val="25000"/>
                </a:schemeClr>
              </a:solidFill>
            </a:rPr>
            <a:t>Defaulter </a:t>
          </a:r>
          <a:r>
            <a:rPr lang="en-US" sz="1600" kern="1200" dirty="0">
              <a:solidFill>
                <a:schemeClr val="tx1">
                  <a:lumMod val="75000"/>
                  <a:lumOff val="25000"/>
                </a:schemeClr>
              </a:solidFill>
            </a:rPr>
            <a:t>(=1 if defaulter, 0 otherwise) is the dependent variable</a:t>
          </a:r>
        </a:p>
      </dsp:txBody>
      <dsp:txXfrm>
        <a:off x="0" y="3080640"/>
        <a:ext cx="7315200" cy="1764000"/>
      </dsp:txXfrm>
    </dsp:sp>
    <dsp:sp modelId="{B8F30B94-A26D-4B73-B7CB-D459F6BF739F}">
      <dsp:nvSpPr>
        <dsp:cNvPr id="0" name=""/>
        <dsp:cNvSpPr/>
      </dsp:nvSpPr>
      <dsp:spPr>
        <a:xfrm>
          <a:off x="365760" y="2844480"/>
          <a:ext cx="3497499" cy="47232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3548" tIns="0" rIns="193548" bIns="0" numCol="1" spcCol="1270" anchor="ctr" anchorCtr="0">
          <a:noAutofit/>
        </a:bodyPr>
        <a:lstStyle/>
        <a:p>
          <a:pPr marL="0" lvl="0" indent="0" algn="l" defTabSz="711200">
            <a:lnSpc>
              <a:spcPct val="90000"/>
            </a:lnSpc>
            <a:spcBef>
              <a:spcPct val="0"/>
            </a:spcBef>
            <a:spcAft>
              <a:spcPct val="35000"/>
            </a:spcAft>
            <a:buNone/>
          </a:pPr>
          <a:r>
            <a:rPr lang="en-US" sz="1600" b="1" kern="1200" dirty="0"/>
            <a:t>Available Information</a:t>
          </a:r>
        </a:p>
      </dsp:txBody>
      <dsp:txXfrm>
        <a:off x="388817" y="2867537"/>
        <a:ext cx="3451385" cy="426206"/>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2BF28E5-946E-4094-8817-7970FD6FB0C4}" type="datetimeFigureOut">
              <a:rPr lang="en-US" smtClean="0"/>
              <a:t>6/10/2024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B75F9C5-2EBC-48AE-A0A0-356E49D4E0F6}" type="slidenum">
              <a:rPr lang="en-US" smtClean="0"/>
              <a:t>‹#›</a:t>
            </a:fld>
            <a:endParaRPr lang="en-US" dirty="0"/>
          </a:p>
        </p:txBody>
      </p:sp>
    </p:spTree>
    <p:extLst>
      <p:ext uri="{BB962C8B-B14F-4D97-AF65-F5344CB8AC3E}">
        <p14:creationId xmlns:p14="http://schemas.microsoft.com/office/powerpoint/2010/main" val="35458626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3</a:t>
            </a:fld>
            <a:endParaRPr lang="en-US" dirty="0">
              <a:solidFill>
                <a:prstClr val="black"/>
              </a:solidFill>
            </a:endParaRPr>
          </a:p>
        </p:txBody>
      </p:sp>
    </p:spTree>
    <p:extLst>
      <p:ext uri="{BB962C8B-B14F-4D97-AF65-F5344CB8AC3E}">
        <p14:creationId xmlns:p14="http://schemas.microsoft.com/office/powerpoint/2010/main" val="29531913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64F34F9-F9B8-45B5-B52C-3FFE2C016DA5}" type="slidenum">
              <a:rPr lang="en-US" smtClean="0"/>
              <a:t>12</a:t>
            </a:fld>
            <a:endParaRPr lang="en-US" dirty="0"/>
          </a:p>
        </p:txBody>
      </p:sp>
    </p:spTree>
    <p:extLst>
      <p:ext uri="{BB962C8B-B14F-4D97-AF65-F5344CB8AC3E}">
        <p14:creationId xmlns:p14="http://schemas.microsoft.com/office/powerpoint/2010/main" val="42407951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4603AEC-A682-4293-84F7-94DEEB082DD9}"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268952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5</a:t>
            </a:fld>
            <a:endParaRPr lang="en-US" dirty="0">
              <a:solidFill>
                <a:prstClr val="black"/>
              </a:solidFill>
            </a:endParaRPr>
          </a:p>
        </p:txBody>
      </p:sp>
    </p:spTree>
    <p:extLst>
      <p:ext uri="{BB962C8B-B14F-4D97-AF65-F5344CB8AC3E}">
        <p14:creationId xmlns:p14="http://schemas.microsoft.com/office/powerpoint/2010/main" val="9445256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6</a:t>
            </a:fld>
            <a:endParaRPr lang="en-US" dirty="0">
              <a:solidFill>
                <a:prstClr val="black"/>
              </a:solidFill>
            </a:endParaRPr>
          </a:p>
        </p:txBody>
      </p:sp>
    </p:spTree>
    <p:extLst>
      <p:ext uri="{BB962C8B-B14F-4D97-AF65-F5344CB8AC3E}">
        <p14:creationId xmlns:p14="http://schemas.microsoft.com/office/powerpoint/2010/main" val="2432826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11783460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40054372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19748185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1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64066721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800" kern="1200" dirty="0">
              <a:solidFill>
                <a:schemeClr val="tx1">
                  <a:lumMod val="75000"/>
                  <a:lumOff val="25000"/>
                </a:schemeClr>
              </a:solidFill>
              <a:latin typeface="+mn-lt"/>
              <a:ea typeface="+mn-ea"/>
              <a:cs typeface="+mn-cs"/>
            </a:endParaRPr>
          </a:p>
        </p:txBody>
      </p:sp>
      <p:sp>
        <p:nvSpPr>
          <p:cNvPr id="4" name="Slide Number Placeholder 3"/>
          <p:cNvSpPr>
            <a:spLocks noGrp="1"/>
          </p:cNvSpPr>
          <p:nvPr>
            <p:ph type="sldNum" sz="quarter" idx="10"/>
          </p:nvPr>
        </p:nvSpPr>
        <p:spPr/>
        <p:txBody>
          <a:bodyPr/>
          <a:lstStyle/>
          <a:p>
            <a:fld id="{E4603AEC-A682-4293-84F7-94DEEB082DD9}"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8749637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8.xml"/><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slideMaster" Target="../slideMasters/slideMaster2.xml"/><Relationship Id="rId5" Type="http://schemas.openxmlformats.org/officeDocument/2006/relationships/tags" Target="../tags/tag10.xml"/><Relationship Id="rId4" Type="http://schemas.openxmlformats.org/officeDocument/2006/relationships/tags" Target="../tags/tag9.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13.xml"/><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slideMaster" Target="../slideMasters/slideMaster2.xml"/><Relationship Id="rId5" Type="http://schemas.openxmlformats.org/officeDocument/2006/relationships/tags" Target="../tags/tag15.xml"/><Relationship Id="rId4" Type="http://schemas.openxmlformats.org/officeDocument/2006/relationships/tags" Target="../tags/tag14.xml"/></Relationships>
</file>

<file path=ppt/slideLayouts/_rels/slideLayout14.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6.xml"/></Relationships>
</file>

<file path=ppt/slideLayouts/_rels/slideLayout15.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7.xml"/></Relationships>
</file>

<file path=ppt/slideLayouts/_rels/slideLayout16.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70486D8-E456-47D7-8B15-77A0AB1CDD48}"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41441606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11C2314-0268-4FAC-82E3-7713698D6833}"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2379666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24CE922-1B1A-4993-BC94-77108ECD105C}"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2684658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custDataLst>
              <p:tags r:id="rId1"/>
            </p:custDataLst>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custDataLst>
              <p:tags r:id="rId2"/>
            </p:custDataLst>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Date Placeholder 3"/>
          <p:cNvSpPr>
            <a:spLocks noGrp="1"/>
          </p:cNvSpPr>
          <p:nvPr>
            <p:ph type="dt" sz="half" idx="10"/>
            <p:custDataLst>
              <p:tags r:id="rId3"/>
            </p:custDataLst>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custDataLst>
              <p:tags r:id="rId4"/>
            </p:custDataLst>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1178797028"/>
      </p:ext>
    </p:extLst>
  </p:cSld>
  <p:clrMapOvr>
    <a:masterClrMapping/>
  </p:clrMapOvr>
  <p:transition spd="slow">
    <p:push/>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custDataLst>
              <p:tags r:id="rId1"/>
            </p:custDataLst>
          </p:nvPr>
        </p:nvSpPr>
        <p:spPr/>
        <p:txBody>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stStyle>
          <a:p>
            <a:r>
              <a:rPr lang="en-US" dirty="0"/>
              <a:t>Click to edit Master title style</a:t>
            </a:r>
          </a:p>
        </p:txBody>
      </p:sp>
      <p:sp>
        <p:nvSpPr>
          <p:cNvPr id="3" name="Content Placeholder 2"/>
          <p:cNvSpPr>
            <a:spLocks noGrp="1"/>
          </p:cNvSpPr>
          <p:nvPr>
            <p:ph idx="1"/>
            <p:custDataLst>
              <p:tags r:id="rId2"/>
            </p:custDataLst>
          </p:nvPr>
        </p:nvSpPr>
        <p:spPr/>
        <p:txBody>
          <a:bodyPr/>
          <a:lstStyle>
            <a:lvl1pPr>
              <a:defRPr lang="en-US" sz="2000" dirty="0" smtClean="0">
                <a:solidFill>
                  <a:schemeClr val="accent6">
                    <a:lumMod val="75000"/>
                  </a:schemeClr>
                </a:solidFill>
                <a:latin typeface="Eras Demi ITC" pitchFamily="34" charset="0"/>
                <a:ea typeface="+mn-ea"/>
                <a:cs typeface="+mn-cs"/>
              </a:defRPr>
            </a:lvl1pPr>
            <a:lvl2pPr>
              <a:defRPr lang="en-US" sz="2000" dirty="0" smtClean="0">
                <a:solidFill>
                  <a:schemeClr val="accent6">
                    <a:lumMod val="75000"/>
                  </a:schemeClr>
                </a:solidFill>
                <a:latin typeface="Eras Demi ITC" pitchFamily="34" charset="0"/>
                <a:ea typeface="+mn-ea"/>
                <a:cs typeface="+mn-cs"/>
              </a:defRPr>
            </a:lvl2pPr>
            <a:lvl3pPr>
              <a:defRPr lang="en-US" sz="2000" dirty="0" smtClean="0">
                <a:solidFill>
                  <a:schemeClr val="accent6">
                    <a:lumMod val="75000"/>
                  </a:schemeClr>
                </a:solidFill>
                <a:latin typeface="Eras Demi ITC" pitchFamily="34" charset="0"/>
                <a:ea typeface="+mn-ea"/>
                <a:cs typeface="+mn-cs"/>
              </a:defRPr>
            </a:lvl3pPr>
            <a:lvl4pPr>
              <a:defRPr lang="en-US" sz="2000" dirty="0" smtClean="0">
                <a:solidFill>
                  <a:schemeClr val="accent6">
                    <a:lumMod val="75000"/>
                  </a:schemeClr>
                </a:solidFill>
                <a:latin typeface="Eras Demi ITC" pitchFamily="34" charset="0"/>
                <a:ea typeface="+mn-ea"/>
                <a:cs typeface="+mn-cs"/>
              </a:defRPr>
            </a:lvl4pPr>
            <a:lvl5pPr>
              <a:defRPr lang="en-US" sz="2000" dirty="0">
                <a:solidFill>
                  <a:schemeClr val="accent6">
                    <a:lumMod val="75000"/>
                  </a:schemeClr>
                </a:solidFill>
                <a:latin typeface="Eras Demi ITC" pitchFamily="34" charset="0"/>
                <a:ea typeface="+mn-ea"/>
                <a:cs typeface="+mn-c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custDataLst>
              <p:tags r:id="rId3"/>
            </p:custDataLst>
          </p:nvPr>
        </p:nvSpPr>
        <p:spPr/>
        <p:txBody>
          <a:bodyPr/>
          <a:lstStyle>
            <a:lvl1pPr>
              <a:defRPr lang="es-ES" sz="16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5" name="Footer Placeholder 4"/>
          <p:cNvSpPr>
            <a:spLocks noGrp="1"/>
          </p:cNvSpPr>
          <p:nvPr>
            <p:ph type="ftr" sz="quarter" idx="11"/>
            <p:custDataLst>
              <p:tags r:id="rId4"/>
            </p:custDataLst>
          </p:nvPr>
        </p:nvSpPr>
        <p:spPr/>
        <p:txBody>
          <a:bodyPr/>
          <a:lstStyle>
            <a:lvl1pPr algn="ctr" rtl="0" fontAlgn="base">
              <a:spcBef>
                <a:spcPct val="0"/>
              </a:spcBef>
              <a:spcAft>
                <a:spcPct val="0"/>
              </a:spcAft>
              <a:defRPr lang="es-ES" sz="1600" kern="1200" dirty="0">
                <a:solidFill>
                  <a:schemeClr val="accent6">
                    <a:lumMod val="75000"/>
                  </a:schemeClr>
                </a:solidFill>
                <a:latin typeface="Eras Demi ITC" pitchFamily="34" charset="0"/>
                <a:ea typeface="+mn-ea"/>
                <a:cs typeface="+mn-cs"/>
              </a:defRPr>
            </a:lvl1pPr>
          </a:lstStyle>
          <a:p>
            <a:endParaRPr lang="en-US" dirty="0">
              <a:solidFill>
                <a:srgbClr val="475A8D">
                  <a:lumMod val="75000"/>
                </a:srgbClr>
              </a:solidFill>
            </a:endParaRPr>
          </a:p>
        </p:txBody>
      </p:sp>
      <p:sp>
        <p:nvSpPr>
          <p:cNvPr id="7" name="Slide Number Placeholder 6"/>
          <p:cNvSpPr>
            <a:spLocks noGrp="1" noChangeArrowheads="1"/>
          </p:cNvSpPr>
          <p:nvPr>
            <p:ph type="sldNum" sz="quarter" idx="4"/>
            <p:custDataLst>
              <p:tags r:id="rId5"/>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1091809430"/>
      </p:ext>
    </p:extLst>
  </p:cSld>
  <p:clrMapOvr>
    <a:masterClrMapping/>
  </p:clrMapOvr>
  <p:transition spd="slow">
    <p:push/>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s-ES" dirty="0">
              <a:solidFill>
                <a:prstClr val="black"/>
              </a:solidFill>
            </a:endParaRPr>
          </a:p>
        </p:txBody>
      </p:sp>
      <p:sp>
        <p:nvSpPr>
          <p:cNvPr id="5" name="Footer Placeholder 4"/>
          <p:cNvSpPr>
            <a:spLocks noGrp="1"/>
          </p:cNvSpPr>
          <p:nvPr>
            <p:ph type="ftr" sz="quarter" idx="11"/>
          </p:nvPr>
        </p:nvSpPr>
        <p:spPr/>
        <p:txBody>
          <a:bodyPr/>
          <a:lstStyle>
            <a:lvl1pPr>
              <a:defRPr/>
            </a:lvl1pPr>
          </a:lstStyle>
          <a:p>
            <a:endParaRPr lang="es-ES" dirty="0">
              <a:solidFill>
                <a:prstClr val="black"/>
              </a:solidFill>
            </a:endParaRPr>
          </a:p>
        </p:txBody>
      </p:sp>
      <p:sp>
        <p:nvSpPr>
          <p:cNvPr id="7" name="Slide Number Placeholder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2021209729"/>
      </p:ext>
    </p:extLst>
  </p:cSld>
  <p:clrMapOvr>
    <a:masterClrMapping/>
  </p:clrMapOvr>
  <p:transition spd="slow">
    <p:push/>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s-ES" dirty="0">
              <a:solidFill>
                <a:prstClr val="black"/>
              </a:solidFill>
            </a:endParaRPr>
          </a:p>
        </p:txBody>
      </p:sp>
      <p:sp>
        <p:nvSpPr>
          <p:cNvPr id="6" name="Footer Placeholder 5"/>
          <p:cNvSpPr>
            <a:spLocks noGrp="1"/>
          </p:cNvSpPr>
          <p:nvPr>
            <p:ph type="ftr" sz="quarter" idx="11"/>
          </p:nvPr>
        </p:nvSpPr>
        <p:spPr/>
        <p:txBody>
          <a:bodyPr/>
          <a:lstStyle>
            <a:lvl1pPr>
              <a:defRPr/>
            </a:lvl1pPr>
          </a:lstStyle>
          <a:p>
            <a:endParaRPr lang="es-ES" dirty="0">
              <a:solidFill>
                <a:prstClr val="black"/>
              </a:solidFill>
            </a:endParaRPr>
          </a:p>
        </p:txBody>
      </p:sp>
      <p:sp>
        <p:nvSpPr>
          <p:cNvPr id="8" name="Rectangle 6"/>
          <p:cNvSpPr>
            <a:spLocks noGrp="1" noChangeArrowheads="1"/>
          </p:cNvSpPr>
          <p:nvPr>
            <p:ph type="sldNum" sz="quarter" idx="4"/>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4204414035"/>
      </p:ext>
    </p:extLst>
  </p:cSld>
  <p:clrMapOvr>
    <a:masterClrMapping/>
  </p:clrMapOvr>
  <p:transition spd="slow">
    <p:push/>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s-ES" dirty="0">
              <a:solidFill>
                <a:prstClr val="black"/>
              </a:solidFill>
            </a:endParaRPr>
          </a:p>
        </p:txBody>
      </p:sp>
      <p:sp>
        <p:nvSpPr>
          <p:cNvPr id="8" name="Footer Placeholder 7"/>
          <p:cNvSpPr>
            <a:spLocks noGrp="1"/>
          </p:cNvSpPr>
          <p:nvPr>
            <p:ph type="ftr" sz="quarter" idx="11"/>
          </p:nvPr>
        </p:nvSpPr>
        <p:spPr/>
        <p:txBody>
          <a:bodyPr/>
          <a:lstStyle>
            <a:lvl1pPr>
              <a:defRPr/>
            </a:lvl1pPr>
          </a:lstStyle>
          <a:p>
            <a:endParaRPr lang="es-ES" dirty="0">
              <a:solidFill>
                <a:prstClr val="black"/>
              </a:solidFill>
            </a:endParaRPr>
          </a:p>
        </p:txBody>
      </p:sp>
      <p:sp>
        <p:nvSpPr>
          <p:cNvPr id="10" name="Rectangle 6"/>
          <p:cNvSpPr>
            <a:spLocks noGrp="1" noChangeArrowheads="1"/>
          </p:cNvSpPr>
          <p:nvPr>
            <p:ph type="sldNum" sz="quarter" idx="12"/>
            <p:custDataLst>
              <p:tags r:id="rId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defRPr lang="es-ES" smtClean="0"/>
            </a:lvl1pPr>
          </a:lstStyle>
          <a:p>
            <a:pPr fontAlgn="base">
              <a:spcBef>
                <a:spcPct val="0"/>
              </a:spcBef>
              <a:spcAft>
                <a:spcPct val="0"/>
              </a:spcAft>
            </a:pPr>
            <a:fld id="{D1C7D3AF-160E-4D12-BF31-4D5E44749C5D}" type="slidenum">
              <a:rPr lang="en-US" smtClean="0"/>
              <a:pPr fontAlgn="base">
                <a:spcBef>
                  <a:spcPct val="0"/>
                </a:spcBef>
                <a:spcAft>
                  <a:spcPct val="0"/>
                </a:spcAft>
              </a:pPr>
              <a:t>‹#›</a:t>
            </a:fld>
            <a:endParaRPr lang="en-US" dirty="0"/>
          </a:p>
        </p:txBody>
      </p:sp>
    </p:spTree>
    <p:extLst>
      <p:ext uri="{BB962C8B-B14F-4D97-AF65-F5344CB8AC3E}">
        <p14:creationId xmlns:p14="http://schemas.microsoft.com/office/powerpoint/2010/main" val="125041862"/>
      </p:ext>
    </p:extLst>
  </p:cSld>
  <p:clrMapOvr>
    <a:masterClrMapping/>
  </p:clrMapOvr>
  <p:transition spd="slow">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E819A75-0BC7-486D-98C6-0331F46DD949}"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7248340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CB337F3-CDAA-4E41-B155-09D39F1C390B}"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5" name="Footer Placeholder 4"/>
          <p:cNvSpPr>
            <a:spLocks noGrp="1"/>
          </p:cNvSpPr>
          <p:nvPr>
            <p:ph type="ftr" sz="quarter" idx="11"/>
          </p:nvPr>
        </p:nvSpPr>
        <p:spPr/>
        <p:txBody>
          <a:bodyPr/>
          <a:lstStyle/>
          <a:p>
            <a:endParaRPr lang="en-US" dirty="0">
              <a:solidFill>
                <a:prstClr val="black">
                  <a:lumMod val="75000"/>
                  <a:lumOff val="25000"/>
                </a:prstClr>
              </a:solidFill>
            </a:endParaRPr>
          </a:p>
        </p:txBody>
      </p:sp>
      <p:sp>
        <p:nvSpPr>
          <p:cNvPr id="6" name="Slide Number Placeholder 5"/>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203235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4153CC3-F5FF-489A-844C-BA4B7B844D8E}"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2421670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B961B02-9B9B-4657-B496-020C650F87DB}"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8" name="Footer Placeholder 7"/>
          <p:cNvSpPr>
            <a:spLocks noGrp="1"/>
          </p:cNvSpPr>
          <p:nvPr>
            <p:ph type="ftr" sz="quarter" idx="11"/>
          </p:nvPr>
        </p:nvSpPr>
        <p:spPr/>
        <p:txBody>
          <a:bodyPr/>
          <a:lstStyle/>
          <a:p>
            <a:endParaRPr lang="en-US" dirty="0">
              <a:solidFill>
                <a:prstClr val="black">
                  <a:lumMod val="75000"/>
                  <a:lumOff val="25000"/>
                </a:prstClr>
              </a:solidFill>
            </a:endParaRPr>
          </a:p>
        </p:txBody>
      </p:sp>
      <p:sp>
        <p:nvSpPr>
          <p:cNvPr id="9" name="Slide Number Placeholder 8"/>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9101493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6D61BE1-406B-43E2-A263-968523F2EE66}"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4" name="Footer Placeholder 3"/>
          <p:cNvSpPr>
            <a:spLocks noGrp="1"/>
          </p:cNvSpPr>
          <p:nvPr>
            <p:ph type="ftr" sz="quarter" idx="11"/>
          </p:nvPr>
        </p:nvSpPr>
        <p:spPr/>
        <p:txBody>
          <a:bodyPr/>
          <a:lstStyle/>
          <a:p>
            <a:endParaRPr lang="en-US" dirty="0">
              <a:solidFill>
                <a:prstClr val="black">
                  <a:lumMod val="75000"/>
                  <a:lumOff val="25000"/>
                </a:prstClr>
              </a:solidFill>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4225108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8DE56D-1725-4E9D-BE06-5F3147D5E764}"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3" name="Footer Placeholder 2"/>
          <p:cNvSpPr>
            <a:spLocks noGrp="1"/>
          </p:cNvSpPr>
          <p:nvPr>
            <p:ph type="ftr" sz="quarter" idx="11"/>
          </p:nvPr>
        </p:nvSpPr>
        <p:spPr/>
        <p:txBody>
          <a:bodyPr/>
          <a:lstStyle/>
          <a:p>
            <a:endParaRPr lang="en-US" dirty="0">
              <a:solidFill>
                <a:prstClr val="black">
                  <a:lumMod val="75000"/>
                  <a:lumOff val="25000"/>
                </a:prstClr>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9213950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C0729E6-E1A8-4B80-82C7-7510A968FB79}"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1819786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163B5-66A8-44FB-8F00-B63D2BAE277D}"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6" name="Footer Placeholder 5"/>
          <p:cNvSpPr>
            <a:spLocks noGrp="1"/>
          </p:cNvSpPr>
          <p:nvPr>
            <p:ph type="ftr" sz="quarter" idx="11"/>
          </p:nvPr>
        </p:nvSpPr>
        <p:spPr/>
        <p:txBody>
          <a:bodyPr/>
          <a:lstStyle/>
          <a:p>
            <a:endParaRPr lang="en-US" dirty="0">
              <a:solidFill>
                <a:prstClr val="black">
                  <a:lumMod val="75000"/>
                  <a:lumOff val="25000"/>
                </a:prstClr>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39598909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ags" Target="../tags/tag2.xml"/><Relationship Id="rId3" Type="http://schemas.openxmlformats.org/officeDocument/2006/relationships/slideLayout" Target="../slideLayouts/slideLayout14.xml"/><Relationship Id="rId7" Type="http://schemas.openxmlformats.org/officeDocument/2006/relationships/tags" Target="../tags/tag1.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11" Type="http://schemas.openxmlformats.org/officeDocument/2006/relationships/tags" Target="../tags/tag5.xml"/><Relationship Id="rId5" Type="http://schemas.openxmlformats.org/officeDocument/2006/relationships/slideLayout" Target="../slideLayouts/slideLayout16.xml"/><Relationship Id="rId10" Type="http://schemas.openxmlformats.org/officeDocument/2006/relationships/tags" Target="../tags/tag4.xml"/><Relationship Id="rId4" Type="http://schemas.openxmlformats.org/officeDocument/2006/relationships/slideLayout" Target="../slideLayouts/slideLayout15.xml"/><Relationship Id="rId9"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86115"/>
            <a:ext cx="8229600" cy="78068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lumMod val="75000"/>
                    <a:lumOff val="25000"/>
                  </a:schemeClr>
                </a:solidFill>
                <a:latin typeface="+mj-lt"/>
              </a:defRPr>
            </a:lvl1pPr>
          </a:lstStyle>
          <a:p>
            <a:fld id="{255EF4CE-DAE3-4E3A-8479-5F467D2B3E4D}" type="datetime1">
              <a:rPr lang="en-US" smtClean="0">
                <a:solidFill>
                  <a:prstClr val="black">
                    <a:lumMod val="75000"/>
                    <a:lumOff val="25000"/>
                  </a:prstClr>
                </a:solidFill>
              </a:rPr>
              <a:t>6/10/2024</a:t>
            </a:fld>
            <a:endParaRPr lang="en-US" dirty="0">
              <a:solidFill>
                <a:prstClr val="black">
                  <a:lumMod val="75000"/>
                  <a:lumOff val="2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lumMod val="75000"/>
                    <a:lumOff val="25000"/>
                  </a:schemeClr>
                </a:solidFill>
                <a:latin typeface="+mj-lt"/>
              </a:defRPr>
            </a:lvl1pPr>
          </a:lstStyle>
          <a:p>
            <a:endParaRPr lang="en-US" dirty="0">
              <a:solidFill>
                <a:prstClr val="black">
                  <a:lumMod val="75000"/>
                  <a:lumOff val="2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000">
                <a:solidFill>
                  <a:schemeClr val="tx1">
                    <a:lumMod val="50000"/>
                    <a:lumOff val="50000"/>
                  </a:schemeClr>
                </a:solidFill>
                <a:latin typeface="+mj-lt"/>
              </a:defRPr>
            </a:lvl1pPr>
          </a:lstStyle>
          <a:p>
            <a:fld id="{B6F15528-21DE-4FAA-801E-634DDDAF4B2B}" type="slidenum">
              <a:rPr lang="en-US" smtClean="0">
                <a:solidFill>
                  <a:prstClr val="black">
                    <a:lumMod val="50000"/>
                    <a:lumOff val="50000"/>
                  </a:prstClr>
                </a:solidFill>
              </a:rPr>
              <a:pPr/>
              <a:t>‹#›</a:t>
            </a:fld>
            <a:endParaRPr lang="en-US" dirty="0">
              <a:solidFill>
                <a:prstClr val="black">
                  <a:lumMod val="50000"/>
                  <a:lumOff val="50000"/>
                </a:prstClr>
              </a:solidFill>
            </a:endParaRPr>
          </a:p>
        </p:txBody>
      </p:sp>
    </p:spTree>
    <p:extLst>
      <p:ext uri="{BB962C8B-B14F-4D97-AF65-F5344CB8AC3E}">
        <p14:creationId xmlns:p14="http://schemas.microsoft.com/office/powerpoint/2010/main" val="416579544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3200" b="1" kern="1200">
          <a:solidFill>
            <a:schemeClr val="tx1">
              <a:lumMod val="75000"/>
              <a:lumOff val="25000"/>
            </a:schemeClr>
          </a:solidFill>
          <a:latin typeface="+mj-lt"/>
          <a:ea typeface="+mj-ea"/>
          <a:cs typeface="+mj-cs"/>
        </a:defRPr>
      </a:lvl1pPr>
    </p:titleStyle>
    <p:bodyStyle>
      <a:lvl1pPr marL="342900" indent="-34290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1pPr>
      <a:lvl2pPr marL="742950" indent="-28575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2pPr>
      <a:lvl3pPr marL="1143000" indent="-22860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3pPr>
      <a:lvl4pPr marL="1600200" indent="-22860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4pPr>
      <a:lvl5pPr marL="2057400" indent="-228600" algn="l" defTabSz="914400" rtl="0" eaLnBrk="1" latinLnBrk="0" hangingPunct="1">
        <a:lnSpc>
          <a:spcPct val="150000"/>
        </a:lnSpc>
        <a:spcBef>
          <a:spcPct val="20000"/>
        </a:spcBef>
        <a:buFont typeface="Arial" pitchFamily="34" charset="0"/>
        <a:buChar char="»"/>
        <a:defRPr sz="1600" kern="1200">
          <a:solidFill>
            <a:schemeClr val="tx1">
              <a:lumMod val="75000"/>
              <a:lumOff val="25000"/>
            </a:schemeClr>
          </a:solidFill>
          <a:latin typeface="+mj-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custDataLst>
              <p:tags r:id="rId7"/>
            </p:custDataLst>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s-ES" dirty="0"/>
              <a:t>Haga clic para cambiar el estilo de título	</a:t>
            </a:r>
          </a:p>
        </p:txBody>
      </p:sp>
      <p:sp>
        <p:nvSpPr>
          <p:cNvPr id="1027" name="Rectangle 3"/>
          <p:cNvSpPr>
            <a:spLocks noGrp="1" noChangeArrowheads="1"/>
          </p:cNvSpPr>
          <p:nvPr>
            <p:ph type="body" idx="1"/>
            <p:custDataLst>
              <p:tags r:id="rId8"/>
            </p:custDataLst>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s-ES" dirty="0"/>
              <a:t>Haga clic para modificar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p>
        </p:txBody>
      </p:sp>
      <p:sp>
        <p:nvSpPr>
          <p:cNvPr id="1028" name="Rectangle 4"/>
          <p:cNvSpPr>
            <a:spLocks noGrp="1" noChangeArrowheads="1"/>
          </p:cNvSpPr>
          <p:nvPr>
            <p:ph type="dt" sz="half" idx="2"/>
            <p:custDataLst>
              <p:tags r:id="rId9"/>
            </p:custDataLst>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mj-lt"/>
              </a:defRPr>
            </a:lvl1pPr>
          </a:lstStyle>
          <a:p>
            <a:pPr fontAlgn="base">
              <a:spcBef>
                <a:spcPct val="0"/>
              </a:spcBef>
              <a:spcAft>
                <a:spcPct val="0"/>
              </a:spcAft>
            </a:pPr>
            <a:endParaRPr lang="es-ES" dirty="0">
              <a:solidFill>
                <a:prstClr val="black"/>
              </a:solidFill>
            </a:endParaRPr>
          </a:p>
        </p:txBody>
      </p:sp>
      <p:sp>
        <p:nvSpPr>
          <p:cNvPr id="1029" name="Rectangle 5"/>
          <p:cNvSpPr>
            <a:spLocks noGrp="1" noChangeArrowheads="1"/>
          </p:cNvSpPr>
          <p:nvPr>
            <p:ph type="ftr" sz="quarter" idx="3"/>
            <p:custDataLst>
              <p:tags r:id="rId10"/>
            </p:custDataLst>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mj-lt"/>
              </a:defRPr>
            </a:lvl1pPr>
          </a:lstStyle>
          <a:p>
            <a:pPr fontAlgn="base">
              <a:spcBef>
                <a:spcPct val="0"/>
              </a:spcBef>
              <a:spcAft>
                <a:spcPct val="0"/>
              </a:spcAft>
            </a:pPr>
            <a:endParaRPr lang="es-ES" dirty="0">
              <a:solidFill>
                <a:prstClr val="black"/>
              </a:solidFill>
            </a:endParaRPr>
          </a:p>
        </p:txBody>
      </p:sp>
      <p:sp>
        <p:nvSpPr>
          <p:cNvPr id="7" name="Slide Number Placeholder 6"/>
          <p:cNvSpPr>
            <a:spLocks noGrp="1" noChangeArrowheads="1"/>
          </p:cNvSpPr>
          <p:nvPr>
            <p:ph type="sldNum" sz="quarter" idx="4"/>
            <p:custDataLst>
              <p:tags r:id="rId11"/>
            </p:custDataLst>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sz="1000">
                <a:solidFill>
                  <a:schemeClr val="tx1">
                    <a:lumMod val="50000"/>
                    <a:lumOff val="50000"/>
                  </a:schemeClr>
                </a:solidFill>
                <a:latin typeface="+mj-lt"/>
              </a:defRPr>
            </a:lvl1pPr>
          </a:lstStyle>
          <a:p>
            <a:pPr fontAlgn="base">
              <a:spcBef>
                <a:spcPct val="0"/>
              </a:spcBef>
              <a:spcAft>
                <a:spcPct val="0"/>
              </a:spcAft>
            </a:pPr>
            <a:fld id="{D1C7D3AF-160E-4D12-BF31-4D5E44749C5D}" type="slidenum">
              <a:rPr lang="es-ES" smtClean="0"/>
              <a:pPr fontAlgn="base">
                <a:spcBef>
                  <a:spcPct val="0"/>
                </a:spcBef>
                <a:spcAft>
                  <a:spcPct val="0"/>
                </a:spcAft>
              </a:pPr>
              <a:t>‹#›</a:t>
            </a:fld>
            <a:endParaRPr lang="es-ES" dirty="0"/>
          </a:p>
        </p:txBody>
      </p:sp>
    </p:spTree>
    <p:extLst>
      <p:ext uri="{BB962C8B-B14F-4D97-AF65-F5344CB8AC3E}">
        <p14:creationId xmlns:p14="http://schemas.microsoft.com/office/powerpoint/2010/main" val="6251673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Lst>
  <p:transition spd="slow">
    <p:push/>
  </p:transition>
  <p:hf hdr="0" ftr="0" dt="0"/>
  <p:txStyles>
    <p:titleStyle>
      <a:lvl1pPr algn="ctr" rtl="0" fontAlgn="base">
        <a:spcBef>
          <a:spcPct val="0"/>
        </a:spcBef>
        <a:spcAft>
          <a:spcPct val="0"/>
        </a:spcAft>
        <a:defRPr lang="es-ES" sz="4400" dirty="0" smtClean="0">
          <a:solidFill>
            <a:schemeClr val="accent6">
              <a:lumMod val="60000"/>
              <a:lumOff val="40000"/>
            </a:schemeClr>
          </a:solidFill>
          <a:latin typeface="+mj-lt"/>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1pPr>
      <a:lvl2pPr marL="742950" indent="-28575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2pPr>
      <a:lvl3pPr marL="11430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3pPr>
      <a:lvl4pPr marL="16002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4pPr>
      <a:lvl5pPr marL="2057400" indent="-228600" algn="l" rtl="0" fontAlgn="base">
        <a:spcBef>
          <a:spcPct val="20000"/>
        </a:spcBef>
        <a:spcAft>
          <a:spcPct val="0"/>
        </a:spcAft>
        <a:buChar char="»"/>
        <a:defRPr lang="es-ES" sz="2000" dirty="0" smtClean="0">
          <a:solidFill>
            <a:schemeClr val="accent6">
              <a:lumMod val="75000"/>
            </a:schemeClr>
          </a:solidFill>
          <a:latin typeface="+mj-lt"/>
          <a:ea typeface="+mn-ea"/>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2.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3" Type="http://schemas.openxmlformats.org/officeDocument/2006/relationships/tags" Target="../tags/tag52.xml"/><Relationship Id="rId7" Type="http://schemas.openxmlformats.org/officeDocument/2006/relationships/image" Target="../media/image13.png"/><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tags" Target="../tags/tag53.xml"/></Relationships>
</file>

<file path=ppt/slides/_rels/slide11.xml.rels><?xml version="1.0" encoding="UTF-8" standalone="yes"?>
<Relationships xmlns="http://schemas.openxmlformats.org/package/2006/relationships"><Relationship Id="rId3" Type="http://schemas.openxmlformats.org/officeDocument/2006/relationships/tags" Target="../tags/tag56.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notesSlide" Target="../notesSlides/notesSlide9.xml"/><Relationship Id="rId5" Type="http://schemas.openxmlformats.org/officeDocument/2006/relationships/slideLayout" Target="../slideLayouts/slideLayout2.xml"/><Relationship Id="rId4" Type="http://schemas.openxmlformats.org/officeDocument/2006/relationships/tags" Target="../tags/tag57.xml"/></Relationships>
</file>

<file path=ppt/slides/_rels/slide12.xml.rels><?xml version="1.0" encoding="UTF-8" standalone="yes"?>
<Relationships xmlns="http://schemas.openxmlformats.org/package/2006/relationships"><Relationship Id="rId3" Type="http://schemas.openxmlformats.org/officeDocument/2006/relationships/tags" Target="../tags/tag60.xml"/><Relationship Id="rId2" Type="http://schemas.openxmlformats.org/officeDocument/2006/relationships/tags" Target="../tags/tag59.xml"/><Relationship Id="rId1" Type="http://schemas.openxmlformats.org/officeDocument/2006/relationships/tags" Target="../tags/tag58.xml"/><Relationship Id="rId6" Type="http://schemas.openxmlformats.org/officeDocument/2006/relationships/notesSlide" Target="../notesSlides/notesSlide10.xml"/><Relationship Id="rId5" Type="http://schemas.openxmlformats.org/officeDocument/2006/relationships/slideLayout" Target="../slideLayouts/slideLayout7.xml"/><Relationship Id="rId4" Type="http://schemas.openxmlformats.org/officeDocument/2006/relationships/tags" Target="../tags/tag61.xml"/></Relationships>
</file>

<file path=ppt/slides/_rels/slide13.xml.rels><?xml version="1.0" encoding="UTF-8" standalone="yes"?>
<Relationships xmlns="http://schemas.openxmlformats.org/package/2006/relationships"><Relationship Id="rId3" Type="http://schemas.openxmlformats.org/officeDocument/2006/relationships/tags" Target="../tags/tag64.xml"/><Relationship Id="rId2" Type="http://schemas.openxmlformats.org/officeDocument/2006/relationships/tags" Target="../tags/tag63.xml"/><Relationship Id="rId1" Type="http://schemas.openxmlformats.org/officeDocument/2006/relationships/tags" Target="../tags/tag62.xml"/><Relationship Id="rId5" Type="http://schemas.openxmlformats.org/officeDocument/2006/relationships/slideLayout" Target="../slideLayouts/slideLayout2.xml"/><Relationship Id="rId4" Type="http://schemas.openxmlformats.org/officeDocument/2006/relationships/tags" Target="../tags/tag65.xml"/></Relationships>
</file>

<file path=ppt/slides/_rels/slide2.xml.rels><?xml version="1.0" encoding="UTF-8" standalone="yes"?>
<Relationships xmlns="http://schemas.openxmlformats.org/package/2006/relationships"><Relationship Id="rId3" Type="http://schemas.openxmlformats.org/officeDocument/2006/relationships/tags" Target="../tags/tag21.xml"/><Relationship Id="rId2" Type="http://schemas.openxmlformats.org/officeDocument/2006/relationships/tags" Target="../tags/tag20.xml"/><Relationship Id="rId1" Type="http://schemas.openxmlformats.org/officeDocument/2006/relationships/tags" Target="../tags/tag19.xml"/><Relationship Id="rId4"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diagramLayout" Target="../diagrams/layout1.xml"/><Relationship Id="rId3" Type="http://schemas.openxmlformats.org/officeDocument/2006/relationships/tags" Target="../tags/tag24.xml"/><Relationship Id="rId7" Type="http://schemas.openxmlformats.org/officeDocument/2006/relationships/diagramData" Target="../diagrams/data1.xml"/><Relationship Id="rId2" Type="http://schemas.openxmlformats.org/officeDocument/2006/relationships/tags" Target="../tags/tag23.xml"/><Relationship Id="rId1" Type="http://schemas.openxmlformats.org/officeDocument/2006/relationships/tags" Target="../tags/tag22.xml"/><Relationship Id="rId6" Type="http://schemas.openxmlformats.org/officeDocument/2006/relationships/notesSlide" Target="../notesSlides/notesSlide1.xml"/><Relationship Id="rId11" Type="http://schemas.microsoft.com/office/2007/relationships/diagramDrawing" Target="../diagrams/drawing1.xml"/><Relationship Id="rId5" Type="http://schemas.openxmlformats.org/officeDocument/2006/relationships/slideLayout" Target="../slideLayouts/slideLayout2.xml"/><Relationship Id="rId10" Type="http://schemas.openxmlformats.org/officeDocument/2006/relationships/diagramColors" Target="../diagrams/colors1.xml"/><Relationship Id="rId4" Type="http://schemas.openxmlformats.org/officeDocument/2006/relationships/tags" Target="../tags/tag25.xml"/><Relationship Id="rId9"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tags" Target="../tags/tag28.xml"/><Relationship Id="rId7" Type="http://schemas.openxmlformats.org/officeDocument/2006/relationships/image" Target="../media/image10.png"/><Relationship Id="rId2" Type="http://schemas.openxmlformats.org/officeDocument/2006/relationships/tags" Target="../tags/tag27.xml"/><Relationship Id="rId1" Type="http://schemas.openxmlformats.org/officeDocument/2006/relationships/tags" Target="../tags/tag26.xml"/><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tags" Target="../tags/tag29.xml"/></Relationships>
</file>

<file path=ppt/slides/_rels/slide5.xml.rels><?xml version="1.0" encoding="UTF-8" standalone="yes"?>
<Relationships xmlns="http://schemas.openxmlformats.org/package/2006/relationships"><Relationship Id="rId3" Type="http://schemas.openxmlformats.org/officeDocument/2006/relationships/tags" Target="../tags/tag32.xml"/><Relationship Id="rId2" Type="http://schemas.openxmlformats.org/officeDocument/2006/relationships/tags" Target="../tags/tag31.xml"/><Relationship Id="rId1" Type="http://schemas.openxmlformats.org/officeDocument/2006/relationships/tags" Target="../tags/tag30.xml"/><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tags" Target="../tags/tag33.xml"/></Relationships>
</file>

<file path=ppt/slides/_rels/slide6.xml.rels><?xml version="1.0" encoding="UTF-8" standalone="yes"?>
<Relationships xmlns="http://schemas.openxmlformats.org/package/2006/relationships"><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notesSlide" Target="../notesSlides/notesSlide4.xml"/><Relationship Id="rId5" Type="http://schemas.openxmlformats.org/officeDocument/2006/relationships/slideLayout" Target="../slideLayouts/slideLayout2.xml"/><Relationship Id="rId4" Type="http://schemas.openxmlformats.org/officeDocument/2006/relationships/tags" Target="../tags/tag37.xml"/></Relationships>
</file>

<file path=ppt/slides/_rels/slide7.xml.rels><?xml version="1.0" encoding="UTF-8" standalone="yes"?>
<Relationships xmlns="http://schemas.openxmlformats.org/package/2006/relationships"><Relationship Id="rId3" Type="http://schemas.openxmlformats.org/officeDocument/2006/relationships/tags" Target="../tags/tag40.xml"/><Relationship Id="rId2" Type="http://schemas.openxmlformats.org/officeDocument/2006/relationships/tags" Target="../tags/tag39.xml"/><Relationship Id="rId1" Type="http://schemas.openxmlformats.org/officeDocument/2006/relationships/tags" Target="../tags/tag38.xml"/><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tags" Target="../tags/tag41.xml"/></Relationships>
</file>

<file path=ppt/slides/_rels/slide8.xml.rels><?xml version="1.0" encoding="UTF-8" standalone="yes"?>
<Relationships xmlns="http://schemas.openxmlformats.org/package/2006/relationships"><Relationship Id="rId3" Type="http://schemas.openxmlformats.org/officeDocument/2006/relationships/tags" Target="../tags/tag44.xml"/><Relationship Id="rId7" Type="http://schemas.openxmlformats.org/officeDocument/2006/relationships/image" Target="../media/image11.png"/><Relationship Id="rId2" Type="http://schemas.openxmlformats.org/officeDocument/2006/relationships/tags" Target="../tags/tag43.xml"/><Relationship Id="rId1" Type="http://schemas.openxmlformats.org/officeDocument/2006/relationships/tags" Target="../tags/tag42.xml"/><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tags" Target="../tags/tag45.xml"/></Relationships>
</file>

<file path=ppt/slides/_rels/slide9.xml.rels><?xml version="1.0" encoding="UTF-8" standalone="yes"?>
<Relationships xmlns="http://schemas.openxmlformats.org/package/2006/relationships"><Relationship Id="rId3" Type="http://schemas.openxmlformats.org/officeDocument/2006/relationships/tags" Target="../tags/tag48.xml"/><Relationship Id="rId7" Type="http://schemas.openxmlformats.org/officeDocument/2006/relationships/image" Target="../media/image12.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notesSlide" Target="../notesSlides/notesSlide7.xml"/><Relationship Id="rId5" Type="http://schemas.openxmlformats.org/officeDocument/2006/relationships/slideLayout" Target="../slideLayouts/slideLayout2.xml"/><Relationship Id="rId4" Type="http://schemas.openxmlformats.org/officeDocument/2006/relationships/tags" Target="../tags/tag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93A4E81-4A2D-044E-8148-0904898C60CE}"/>
              </a:ext>
            </a:extLst>
          </p:cNvPr>
          <p:cNvSpPr>
            <a:spLocks noGrp="1"/>
          </p:cNvSpPr>
          <p:nvPr>
            <p:ph type="ctrTitle"/>
          </p:nvPr>
        </p:nvSpPr>
        <p:spPr/>
        <p:txBody>
          <a:bodyPr>
            <a:noAutofit/>
          </a:bodyPr>
          <a:lstStyle/>
          <a:p>
            <a:br>
              <a:rPr lang="es-ES" dirty="0">
                <a:solidFill>
                  <a:schemeClr val="accent6"/>
                </a:solidFill>
                <a:ea typeface="Open Sans" panose="020B0606030504020204" pitchFamily="34" charset="0"/>
                <a:cs typeface="Open Sans" panose="020B0606030504020204" pitchFamily="34" charset="0"/>
              </a:rPr>
            </a:br>
            <a:r>
              <a:rPr lang="en-US" b="1" dirty="0">
                <a:solidFill>
                  <a:schemeClr val="accent6"/>
                </a:solidFill>
              </a:rPr>
              <a:t>Artificial Neural Networks (Using R)</a:t>
            </a:r>
            <a:r>
              <a:rPr lang="en-US" b="1" dirty="0">
                <a:solidFill>
                  <a:schemeClr val="bg1"/>
                </a:solidFill>
              </a:rPr>
              <a:t>)</a:t>
            </a:r>
            <a:endParaRPr lang="en-US" b="1" dirty="0">
              <a:solidFill>
                <a:srgbClr val="0070C0"/>
              </a:solidFill>
              <a:ea typeface="Open Sans" panose="020B0606030504020204" pitchFamily="34" charset="0"/>
              <a:cs typeface="Open Sans" panose="020B0606030504020204" pitchFamily="34" charset="0"/>
            </a:endParaRPr>
          </a:p>
        </p:txBody>
      </p:sp>
      <p:grpSp>
        <p:nvGrpSpPr>
          <p:cNvPr id="3" name="object 21">
            <a:extLst>
              <a:ext uri="{FF2B5EF4-FFF2-40B4-BE49-F238E27FC236}">
                <a16:creationId xmlns:a16="http://schemas.microsoft.com/office/drawing/2014/main" id="{62A0760A-F9D6-9941-BB35-5F12AE507534}"/>
              </a:ext>
            </a:extLst>
          </p:cNvPr>
          <p:cNvGrpSpPr/>
          <p:nvPr/>
        </p:nvGrpSpPr>
        <p:grpSpPr>
          <a:xfrm>
            <a:off x="7164288" y="5949280"/>
            <a:ext cx="1513252" cy="401246"/>
            <a:chOff x="12227495" y="8878099"/>
            <a:chExt cx="2912110" cy="772160"/>
          </a:xfrm>
        </p:grpSpPr>
        <p:sp>
          <p:nvSpPr>
            <p:cNvPr id="5" name="object 22">
              <a:extLst>
                <a:ext uri="{FF2B5EF4-FFF2-40B4-BE49-F238E27FC236}">
                  <a16:creationId xmlns:a16="http://schemas.microsoft.com/office/drawing/2014/main" id="{26AD4541-040A-9449-9C79-0444185A7582}"/>
                </a:ext>
              </a:extLst>
            </p:cNvPr>
            <p:cNvSpPr/>
            <p:nvPr/>
          </p:nvSpPr>
          <p:spPr>
            <a:xfrm>
              <a:off x="13198678" y="9025737"/>
              <a:ext cx="692150" cy="194310"/>
            </a:xfrm>
            <a:custGeom>
              <a:avLst/>
              <a:gdLst/>
              <a:ahLst/>
              <a:cxnLst/>
              <a:rect l="l" t="t" r="r" b="b"/>
              <a:pathLst>
                <a:path w="692150" h="194309">
                  <a:moveTo>
                    <a:pt x="175679" y="97078"/>
                  </a:moveTo>
                  <a:lnTo>
                    <a:pt x="173926" y="77330"/>
                  </a:lnTo>
                  <a:lnTo>
                    <a:pt x="168643" y="59270"/>
                  </a:lnTo>
                  <a:lnTo>
                    <a:pt x="159829" y="42875"/>
                  </a:lnTo>
                  <a:lnTo>
                    <a:pt x="153631" y="35471"/>
                  </a:lnTo>
                  <a:lnTo>
                    <a:pt x="147510" y="28155"/>
                  </a:lnTo>
                  <a:lnTo>
                    <a:pt x="134797" y="17868"/>
                  </a:lnTo>
                  <a:lnTo>
                    <a:pt x="134797" y="97078"/>
                  </a:lnTo>
                  <a:lnTo>
                    <a:pt x="133731" y="109880"/>
                  </a:lnTo>
                  <a:lnTo>
                    <a:pt x="108496" y="148882"/>
                  </a:lnTo>
                  <a:lnTo>
                    <a:pt x="73482" y="158673"/>
                  </a:lnTo>
                  <a:lnTo>
                    <a:pt x="39509" y="158673"/>
                  </a:lnTo>
                  <a:lnTo>
                    <a:pt x="39509" y="35471"/>
                  </a:lnTo>
                  <a:lnTo>
                    <a:pt x="73482" y="35471"/>
                  </a:lnTo>
                  <a:lnTo>
                    <a:pt x="117678" y="52743"/>
                  </a:lnTo>
                  <a:lnTo>
                    <a:pt x="134797" y="97078"/>
                  </a:lnTo>
                  <a:lnTo>
                    <a:pt x="134797" y="17868"/>
                  </a:lnTo>
                  <a:lnTo>
                    <a:pt x="132524" y="16014"/>
                  </a:lnTo>
                  <a:lnTo>
                    <a:pt x="115735" y="7327"/>
                  </a:lnTo>
                  <a:lnTo>
                    <a:pt x="97167" y="2133"/>
                  </a:lnTo>
                  <a:lnTo>
                    <a:pt x="76796" y="393"/>
                  </a:lnTo>
                  <a:lnTo>
                    <a:pt x="0" y="393"/>
                  </a:lnTo>
                  <a:lnTo>
                    <a:pt x="0" y="193751"/>
                  </a:lnTo>
                  <a:lnTo>
                    <a:pt x="76796" y="193751"/>
                  </a:lnTo>
                  <a:lnTo>
                    <a:pt x="115735" y="186804"/>
                  </a:lnTo>
                  <a:lnTo>
                    <a:pt x="153644" y="158673"/>
                  </a:lnTo>
                  <a:lnTo>
                    <a:pt x="173926" y="116814"/>
                  </a:lnTo>
                  <a:lnTo>
                    <a:pt x="175679" y="97078"/>
                  </a:lnTo>
                  <a:close/>
                </a:path>
                <a:path w="692150" h="194309">
                  <a:moveTo>
                    <a:pt x="372071" y="193751"/>
                  </a:moveTo>
                  <a:lnTo>
                    <a:pt x="355041" y="151765"/>
                  </a:lnTo>
                  <a:lnTo>
                    <a:pt x="340804" y="116687"/>
                  </a:lnTo>
                  <a:lnTo>
                    <a:pt x="311442" y="44310"/>
                  </a:lnTo>
                  <a:lnTo>
                    <a:pt x="299427" y="14706"/>
                  </a:lnTo>
                  <a:lnTo>
                    <a:pt x="299427" y="116687"/>
                  </a:lnTo>
                  <a:lnTo>
                    <a:pt x="241973" y="116687"/>
                  </a:lnTo>
                  <a:lnTo>
                    <a:pt x="270700" y="44310"/>
                  </a:lnTo>
                  <a:lnTo>
                    <a:pt x="299427" y="116687"/>
                  </a:lnTo>
                  <a:lnTo>
                    <a:pt x="299427" y="14706"/>
                  </a:lnTo>
                  <a:lnTo>
                    <a:pt x="293624" y="393"/>
                  </a:lnTo>
                  <a:lnTo>
                    <a:pt x="249986" y="393"/>
                  </a:lnTo>
                  <a:lnTo>
                    <a:pt x="171538" y="193751"/>
                  </a:lnTo>
                  <a:lnTo>
                    <a:pt x="211594" y="193751"/>
                  </a:lnTo>
                  <a:lnTo>
                    <a:pt x="228168" y="151765"/>
                  </a:lnTo>
                  <a:lnTo>
                    <a:pt x="313245" y="151765"/>
                  </a:lnTo>
                  <a:lnTo>
                    <a:pt x="329819" y="193751"/>
                  </a:lnTo>
                  <a:lnTo>
                    <a:pt x="372071" y="193751"/>
                  </a:lnTo>
                  <a:close/>
                </a:path>
                <a:path w="692150" h="194309">
                  <a:moveTo>
                    <a:pt x="510743" y="0"/>
                  </a:moveTo>
                  <a:lnTo>
                    <a:pt x="352742" y="0"/>
                  </a:lnTo>
                  <a:lnTo>
                    <a:pt x="352742" y="35560"/>
                  </a:lnTo>
                  <a:lnTo>
                    <a:pt x="411848" y="35560"/>
                  </a:lnTo>
                  <a:lnTo>
                    <a:pt x="411848" y="194310"/>
                  </a:lnTo>
                  <a:lnTo>
                    <a:pt x="451358" y="194310"/>
                  </a:lnTo>
                  <a:lnTo>
                    <a:pt x="451358" y="35560"/>
                  </a:lnTo>
                  <a:lnTo>
                    <a:pt x="510743" y="35560"/>
                  </a:lnTo>
                  <a:lnTo>
                    <a:pt x="510743" y="0"/>
                  </a:lnTo>
                  <a:close/>
                </a:path>
                <a:path w="692150" h="194309">
                  <a:moveTo>
                    <a:pt x="691946" y="193751"/>
                  </a:moveTo>
                  <a:lnTo>
                    <a:pt x="674903" y="151765"/>
                  </a:lnTo>
                  <a:lnTo>
                    <a:pt x="660679" y="116687"/>
                  </a:lnTo>
                  <a:lnTo>
                    <a:pt x="631317" y="44310"/>
                  </a:lnTo>
                  <a:lnTo>
                    <a:pt x="619302" y="14706"/>
                  </a:lnTo>
                  <a:lnTo>
                    <a:pt x="619302" y="116687"/>
                  </a:lnTo>
                  <a:lnTo>
                    <a:pt x="561848" y="116687"/>
                  </a:lnTo>
                  <a:lnTo>
                    <a:pt x="590562" y="44310"/>
                  </a:lnTo>
                  <a:lnTo>
                    <a:pt x="619302" y="116687"/>
                  </a:lnTo>
                  <a:lnTo>
                    <a:pt x="619302" y="14706"/>
                  </a:lnTo>
                  <a:lnTo>
                    <a:pt x="613498" y="393"/>
                  </a:lnTo>
                  <a:lnTo>
                    <a:pt x="569849" y="393"/>
                  </a:lnTo>
                  <a:lnTo>
                    <a:pt x="491401" y="193751"/>
                  </a:lnTo>
                  <a:lnTo>
                    <a:pt x="531456" y="193751"/>
                  </a:lnTo>
                  <a:lnTo>
                    <a:pt x="548030" y="151765"/>
                  </a:lnTo>
                  <a:lnTo>
                    <a:pt x="633107" y="151765"/>
                  </a:lnTo>
                  <a:lnTo>
                    <a:pt x="649681" y="193751"/>
                  </a:lnTo>
                  <a:lnTo>
                    <a:pt x="691946" y="193751"/>
                  </a:lnTo>
                  <a:close/>
                </a:path>
              </a:pathLst>
            </a:custGeom>
            <a:solidFill>
              <a:srgbClr val="010101"/>
            </a:solidFill>
          </p:spPr>
          <p:txBody>
            <a:bodyPr wrap="square" lIns="0" tIns="0" rIns="0" bIns="0" rtlCol="0"/>
            <a:lstStyle/>
            <a:p>
              <a:endParaRPr dirty="0"/>
            </a:p>
          </p:txBody>
        </p:sp>
        <p:pic>
          <p:nvPicPr>
            <p:cNvPr id="6" name="object 23">
              <a:extLst>
                <a:ext uri="{FF2B5EF4-FFF2-40B4-BE49-F238E27FC236}">
                  <a16:creationId xmlns:a16="http://schemas.microsoft.com/office/drawing/2014/main" id="{9234815C-41FC-184D-847F-50AB7CA2BEF0}"/>
                </a:ext>
              </a:extLst>
            </p:cNvPr>
            <p:cNvPicPr/>
            <p:nvPr/>
          </p:nvPicPr>
          <p:blipFill>
            <a:blip r:embed="rId2" cstate="print"/>
            <a:stretch>
              <a:fillRect/>
            </a:stretch>
          </p:blipFill>
          <p:spPr>
            <a:xfrm>
              <a:off x="13986471" y="9023364"/>
              <a:ext cx="149987" cy="198877"/>
            </a:xfrm>
            <a:prstGeom prst="rect">
              <a:avLst/>
            </a:prstGeom>
          </p:spPr>
        </p:pic>
        <p:pic>
          <p:nvPicPr>
            <p:cNvPr id="7" name="object 24">
              <a:extLst>
                <a:ext uri="{FF2B5EF4-FFF2-40B4-BE49-F238E27FC236}">
                  <a16:creationId xmlns:a16="http://schemas.microsoft.com/office/drawing/2014/main" id="{EE89EA51-B3A9-E143-9FA1-18CF3B3EF046}"/>
                </a:ext>
              </a:extLst>
            </p:cNvPr>
            <p:cNvPicPr/>
            <p:nvPr/>
          </p:nvPicPr>
          <p:blipFill>
            <a:blip r:embed="rId3" cstate="print"/>
            <a:stretch>
              <a:fillRect/>
            </a:stretch>
          </p:blipFill>
          <p:spPr>
            <a:xfrm>
              <a:off x="14156340" y="9023364"/>
              <a:ext cx="191973" cy="198877"/>
            </a:xfrm>
            <a:prstGeom prst="rect">
              <a:avLst/>
            </a:prstGeom>
          </p:spPr>
        </p:pic>
        <p:sp>
          <p:nvSpPr>
            <p:cNvPr id="8" name="object 25">
              <a:extLst>
                <a:ext uri="{FF2B5EF4-FFF2-40B4-BE49-F238E27FC236}">
                  <a16:creationId xmlns:a16="http://schemas.microsoft.com/office/drawing/2014/main" id="{5D0F0253-7232-B147-BC2D-3E3B553E2D50}"/>
                </a:ext>
              </a:extLst>
            </p:cNvPr>
            <p:cNvSpPr/>
            <p:nvPr/>
          </p:nvSpPr>
          <p:spPr>
            <a:xfrm>
              <a:off x="14372616" y="9025737"/>
              <a:ext cx="198120" cy="194310"/>
            </a:xfrm>
            <a:custGeom>
              <a:avLst/>
              <a:gdLst/>
              <a:ahLst/>
              <a:cxnLst/>
              <a:rect l="l" t="t" r="r" b="b"/>
              <a:pathLst>
                <a:path w="198119" h="194309">
                  <a:moveTo>
                    <a:pt x="39497" y="393"/>
                  </a:moveTo>
                  <a:lnTo>
                    <a:pt x="0" y="393"/>
                  </a:lnTo>
                  <a:lnTo>
                    <a:pt x="0" y="193751"/>
                  </a:lnTo>
                  <a:lnTo>
                    <a:pt x="39497" y="193751"/>
                  </a:lnTo>
                  <a:lnTo>
                    <a:pt x="39497" y="393"/>
                  </a:lnTo>
                  <a:close/>
                </a:path>
                <a:path w="198119" h="194309">
                  <a:moveTo>
                    <a:pt x="198043" y="0"/>
                  </a:moveTo>
                  <a:lnTo>
                    <a:pt x="69329" y="0"/>
                  </a:lnTo>
                  <a:lnTo>
                    <a:pt x="69329" y="35560"/>
                  </a:lnTo>
                  <a:lnTo>
                    <a:pt x="69329" y="80010"/>
                  </a:lnTo>
                  <a:lnTo>
                    <a:pt x="69329" y="114300"/>
                  </a:lnTo>
                  <a:lnTo>
                    <a:pt x="69329" y="158750"/>
                  </a:lnTo>
                  <a:lnTo>
                    <a:pt x="69329" y="194310"/>
                  </a:lnTo>
                  <a:lnTo>
                    <a:pt x="198043" y="194310"/>
                  </a:lnTo>
                  <a:lnTo>
                    <a:pt x="198043" y="158750"/>
                  </a:lnTo>
                  <a:lnTo>
                    <a:pt x="108826" y="158750"/>
                  </a:lnTo>
                  <a:lnTo>
                    <a:pt x="108826" y="114300"/>
                  </a:lnTo>
                  <a:lnTo>
                    <a:pt x="195287" y="114300"/>
                  </a:lnTo>
                  <a:lnTo>
                    <a:pt x="195287" y="80010"/>
                  </a:lnTo>
                  <a:lnTo>
                    <a:pt x="108826" y="80010"/>
                  </a:lnTo>
                  <a:lnTo>
                    <a:pt x="108826" y="35560"/>
                  </a:lnTo>
                  <a:lnTo>
                    <a:pt x="198043" y="35560"/>
                  </a:lnTo>
                  <a:lnTo>
                    <a:pt x="198043" y="0"/>
                  </a:lnTo>
                  <a:close/>
                </a:path>
              </a:pathLst>
            </a:custGeom>
            <a:solidFill>
              <a:srgbClr val="010101"/>
            </a:solidFill>
          </p:spPr>
          <p:txBody>
            <a:bodyPr wrap="square" lIns="0" tIns="0" rIns="0" bIns="0" rtlCol="0"/>
            <a:lstStyle/>
            <a:p>
              <a:endParaRPr dirty="0"/>
            </a:p>
          </p:txBody>
        </p:sp>
        <p:pic>
          <p:nvPicPr>
            <p:cNvPr id="9" name="object 26">
              <a:extLst>
                <a:ext uri="{FF2B5EF4-FFF2-40B4-BE49-F238E27FC236}">
                  <a16:creationId xmlns:a16="http://schemas.microsoft.com/office/drawing/2014/main" id="{66C2E180-15E2-1948-BF90-31335FF4A90C}"/>
                </a:ext>
              </a:extLst>
            </p:cNvPr>
            <p:cNvPicPr/>
            <p:nvPr/>
          </p:nvPicPr>
          <p:blipFill>
            <a:blip r:embed="rId4" cstate="print"/>
            <a:stretch>
              <a:fillRect/>
            </a:stretch>
          </p:blipFill>
          <p:spPr>
            <a:xfrm>
              <a:off x="14597189" y="9026124"/>
              <a:ext cx="172911" cy="193358"/>
            </a:xfrm>
            <a:prstGeom prst="rect">
              <a:avLst/>
            </a:prstGeom>
          </p:spPr>
        </p:pic>
        <p:pic>
          <p:nvPicPr>
            <p:cNvPr id="10" name="object 27">
              <a:extLst>
                <a:ext uri="{FF2B5EF4-FFF2-40B4-BE49-F238E27FC236}">
                  <a16:creationId xmlns:a16="http://schemas.microsoft.com/office/drawing/2014/main" id="{C7BFCC43-4AD2-FA45-9C20-3BA3CE1F52C6}"/>
                </a:ext>
              </a:extLst>
            </p:cNvPr>
            <p:cNvPicPr/>
            <p:nvPr/>
          </p:nvPicPr>
          <p:blipFill>
            <a:blip r:embed="rId5" cstate="print"/>
            <a:stretch>
              <a:fillRect/>
            </a:stretch>
          </p:blipFill>
          <p:spPr>
            <a:xfrm>
              <a:off x="14794407" y="9023364"/>
              <a:ext cx="191969" cy="198877"/>
            </a:xfrm>
            <a:prstGeom prst="rect">
              <a:avLst/>
            </a:prstGeom>
          </p:spPr>
        </p:pic>
        <p:sp>
          <p:nvSpPr>
            <p:cNvPr id="11" name="object 28">
              <a:extLst>
                <a:ext uri="{FF2B5EF4-FFF2-40B4-BE49-F238E27FC236}">
                  <a16:creationId xmlns:a16="http://schemas.microsoft.com/office/drawing/2014/main" id="{C7D692D4-A1C5-5141-9CDC-91BE749486D0}"/>
                </a:ext>
              </a:extLst>
            </p:cNvPr>
            <p:cNvSpPr/>
            <p:nvPr/>
          </p:nvSpPr>
          <p:spPr>
            <a:xfrm>
              <a:off x="15010676" y="9025737"/>
              <a:ext cx="128905" cy="194310"/>
            </a:xfrm>
            <a:custGeom>
              <a:avLst/>
              <a:gdLst/>
              <a:ahLst/>
              <a:cxnLst/>
              <a:rect l="l" t="t" r="r" b="b"/>
              <a:pathLst>
                <a:path w="128905" h="194309">
                  <a:moveTo>
                    <a:pt x="128727" y="0"/>
                  </a:moveTo>
                  <a:lnTo>
                    <a:pt x="0" y="0"/>
                  </a:lnTo>
                  <a:lnTo>
                    <a:pt x="0" y="35560"/>
                  </a:lnTo>
                  <a:lnTo>
                    <a:pt x="0" y="80010"/>
                  </a:lnTo>
                  <a:lnTo>
                    <a:pt x="0" y="114300"/>
                  </a:lnTo>
                  <a:lnTo>
                    <a:pt x="0" y="158750"/>
                  </a:lnTo>
                  <a:lnTo>
                    <a:pt x="0" y="194310"/>
                  </a:lnTo>
                  <a:lnTo>
                    <a:pt x="128727" y="194310"/>
                  </a:lnTo>
                  <a:lnTo>
                    <a:pt x="128727" y="158750"/>
                  </a:lnTo>
                  <a:lnTo>
                    <a:pt x="39497" y="158750"/>
                  </a:lnTo>
                  <a:lnTo>
                    <a:pt x="39497" y="114300"/>
                  </a:lnTo>
                  <a:lnTo>
                    <a:pt x="125958" y="114300"/>
                  </a:lnTo>
                  <a:lnTo>
                    <a:pt x="125958" y="80010"/>
                  </a:lnTo>
                  <a:lnTo>
                    <a:pt x="39497" y="80010"/>
                  </a:lnTo>
                  <a:lnTo>
                    <a:pt x="39497" y="35560"/>
                  </a:lnTo>
                  <a:lnTo>
                    <a:pt x="128727" y="35560"/>
                  </a:lnTo>
                  <a:lnTo>
                    <a:pt x="128727" y="0"/>
                  </a:lnTo>
                  <a:close/>
                </a:path>
              </a:pathLst>
            </a:custGeom>
            <a:solidFill>
              <a:srgbClr val="010101"/>
            </a:solidFill>
          </p:spPr>
          <p:txBody>
            <a:bodyPr wrap="square" lIns="0" tIns="0" rIns="0" bIns="0" rtlCol="0"/>
            <a:lstStyle/>
            <a:p>
              <a:endParaRPr dirty="0"/>
            </a:p>
          </p:txBody>
        </p:sp>
        <p:sp>
          <p:nvSpPr>
            <p:cNvPr id="12" name="object 29">
              <a:extLst>
                <a:ext uri="{FF2B5EF4-FFF2-40B4-BE49-F238E27FC236}">
                  <a16:creationId xmlns:a16="http://schemas.microsoft.com/office/drawing/2014/main" id="{0DF853D8-4003-B24B-A6CC-36B6130E8C5A}"/>
                </a:ext>
              </a:extLst>
            </p:cNvPr>
            <p:cNvSpPr/>
            <p:nvPr/>
          </p:nvSpPr>
          <p:spPr>
            <a:xfrm>
              <a:off x="14109205" y="9317621"/>
              <a:ext cx="831215" cy="121285"/>
            </a:xfrm>
            <a:custGeom>
              <a:avLst/>
              <a:gdLst/>
              <a:ahLst/>
              <a:cxnLst/>
              <a:rect l="l" t="t" r="r" b="b"/>
              <a:pathLst>
                <a:path w="831215" h="121284">
                  <a:moveTo>
                    <a:pt x="21717" y="0"/>
                  </a:moveTo>
                  <a:lnTo>
                    <a:pt x="0" y="0"/>
                  </a:lnTo>
                  <a:lnTo>
                    <a:pt x="0" y="120815"/>
                  </a:lnTo>
                  <a:lnTo>
                    <a:pt x="21717" y="120815"/>
                  </a:lnTo>
                  <a:lnTo>
                    <a:pt x="21717" y="0"/>
                  </a:lnTo>
                  <a:close/>
                </a:path>
                <a:path w="831215" h="121284">
                  <a:moveTo>
                    <a:pt x="580618" y="38"/>
                  </a:moveTo>
                  <a:lnTo>
                    <a:pt x="489356" y="38"/>
                  </a:lnTo>
                  <a:lnTo>
                    <a:pt x="489356" y="19088"/>
                  </a:lnTo>
                  <a:lnTo>
                    <a:pt x="523963" y="19088"/>
                  </a:lnTo>
                  <a:lnTo>
                    <a:pt x="523963" y="120688"/>
                  </a:lnTo>
                  <a:lnTo>
                    <a:pt x="545833" y="120688"/>
                  </a:lnTo>
                  <a:lnTo>
                    <a:pt x="545833" y="19088"/>
                  </a:lnTo>
                  <a:lnTo>
                    <a:pt x="580618" y="19088"/>
                  </a:lnTo>
                  <a:lnTo>
                    <a:pt x="580618" y="38"/>
                  </a:lnTo>
                  <a:close/>
                </a:path>
                <a:path w="831215" h="121284">
                  <a:moveTo>
                    <a:pt x="831126" y="38"/>
                  </a:moveTo>
                  <a:lnTo>
                    <a:pt x="739851" y="38"/>
                  </a:lnTo>
                  <a:lnTo>
                    <a:pt x="739851" y="19088"/>
                  </a:lnTo>
                  <a:lnTo>
                    <a:pt x="774458" y="19088"/>
                  </a:lnTo>
                  <a:lnTo>
                    <a:pt x="774458" y="120688"/>
                  </a:lnTo>
                  <a:lnTo>
                    <a:pt x="796328" y="120688"/>
                  </a:lnTo>
                  <a:lnTo>
                    <a:pt x="796328" y="19088"/>
                  </a:lnTo>
                  <a:lnTo>
                    <a:pt x="831126" y="19088"/>
                  </a:lnTo>
                  <a:lnTo>
                    <a:pt x="831126" y="38"/>
                  </a:lnTo>
                  <a:close/>
                </a:path>
              </a:pathLst>
            </a:custGeom>
            <a:solidFill>
              <a:srgbClr val="5C5C5C"/>
            </a:solidFill>
          </p:spPr>
          <p:txBody>
            <a:bodyPr wrap="square" lIns="0" tIns="0" rIns="0" bIns="0" rtlCol="0"/>
            <a:lstStyle/>
            <a:p>
              <a:endParaRPr dirty="0"/>
            </a:p>
          </p:txBody>
        </p:sp>
        <p:pic>
          <p:nvPicPr>
            <p:cNvPr id="13" name="object 30">
              <a:extLst>
                <a:ext uri="{FF2B5EF4-FFF2-40B4-BE49-F238E27FC236}">
                  <a16:creationId xmlns:a16="http://schemas.microsoft.com/office/drawing/2014/main" id="{8483863D-7F21-4548-857B-E7798AA17810}"/>
                </a:ext>
              </a:extLst>
            </p:cNvPr>
            <p:cNvPicPr/>
            <p:nvPr/>
          </p:nvPicPr>
          <p:blipFill>
            <a:blip r:embed="rId6" cstate="print"/>
            <a:stretch>
              <a:fillRect/>
            </a:stretch>
          </p:blipFill>
          <p:spPr>
            <a:xfrm>
              <a:off x="14723997" y="9317617"/>
              <a:ext cx="90916" cy="122660"/>
            </a:xfrm>
            <a:prstGeom prst="rect">
              <a:avLst/>
            </a:prstGeom>
          </p:spPr>
        </p:pic>
        <p:pic>
          <p:nvPicPr>
            <p:cNvPr id="14" name="object 31">
              <a:extLst>
                <a:ext uri="{FF2B5EF4-FFF2-40B4-BE49-F238E27FC236}">
                  <a16:creationId xmlns:a16="http://schemas.microsoft.com/office/drawing/2014/main" id="{178C77E6-8F2F-6447-90F8-3AB2B15DCA2C}"/>
                </a:ext>
              </a:extLst>
            </p:cNvPr>
            <p:cNvPicPr/>
            <p:nvPr/>
          </p:nvPicPr>
          <p:blipFill>
            <a:blip r:embed="rId7" cstate="print"/>
            <a:stretch>
              <a:fillRect/>
            </a:stretch>
          </p:blipFill>
          <p:spPr>
            <a:xfrm>
              <a:off x="14974656" y="9317617"/>
              <a:ext cx="71006" cy="120809"/>
            </a:xfrm>
            <a:prstGeom prst="rect">
              <a:avLst/>
            </a:prstGeom>
          </p:spPr>
        </p:pic>
        <p:pic>
          <p:nvPicPr>
            <p:cNvPr id="15" name="object 32">
              <a:extLst>
                <a:ext uri="{FF2B5EF4-FFF2-40B4-BE49-F238E27FC236}">
                  <a16:creationId xmlns:a16="http://schemas.microsoft.com/office/drawing/2014/main" id="{0BFF945E-7311-4946-AFAC-DEAEAFCA9FB4}"/>
                </a:ext>
              </a:extLst>
            </p:cNvPr>
            <p:cNvPicPr/>
            <p:nvPr/>
          </p:nvPicPr>
          <p:blipFill>
            <a:blip r:embed="rId8" cstate="print"/>
            <a:stretch>
              <a:fillRect/>
            </a:stretch>
          </p:blipFill>
          <p:spPr>
            <a:xfrm>
              <a:off x="14178255" y="9317617"/>
              <a:ext cx="92437" cy="120810"/>
            </a:xfrm>
            <a:prstGeom prst="rect">
              <a:avLst/>
            </a:prstGeom>
          </p:spPr>
        </p:pic>
        <p:pic>
          <p:nvPicPr>
            <p:cNvPr id="16" name="object 33">
              <a:extLst>
                <a:ext uri="{FF2B5EF4-FFF2-40B4-BE49-F238E27FC236}">
                  <a16:creationId xmlns:a16="http://schemas.microsoft.com/office/drawing/2014/main" id="{885AE0CB-A8C8-FC40-AEA5-97837D557FB5}"/>
                </a:ext>
              </a:extLst>
            </p:cNvPr>
            <p:cNvPicPr/>
            <p:nvPr/>
          </p:nvPicPr>
          <p:blipFill>
            <a:blip r:embed="rId9" cstate="print"/>
            <a:stretch>
              <a:fillRect/>
            </a:stretch>
          </p:blipFill>
          <p:spPr>
            <a:xfrm>
              <a:off x="14311690" y="9315764"/>
              <a:ext cx="76489" cy="124345"/>
            </a:xfrm>
            <a:prstGeom prst="rect">
              <a:avLst/>
            </a:prstGeom>
          </p:spPr>
        </p:pic>
        <p:sp>
          <p:nvSpPr>
            <p:cNvPr id="17" name="object 34">
              <a:extLst>
                <a:ext uri="{FF2B5EF4-FFF2-40B4-BE49-F238E27FC236}">
                  <a16:creationId xmlns:a16="http://schemas.microsoft.com/office/drawing/2014/main" id="{A78CA5D1-8593-BB41-8953-808A4E8CEC97}"/>
                </a:ext>
              </a:extLst>
            </p:cNvPr>
            <p:cNvSpPr/>
            <p:nvPr/>
          </p:nvSpPr>
          <p:spPr>
            <a:xfrm>
              <a:off x="14416938" y="9317621"/>
              <a:ext cx="147320" cy="121285"/>
            </a:xfrm>
            <a:custGeom>
              <a:avLst/>
              <a:gdLst/>
              <a:ahLst/>
              <a:cxnLst/>
              <a:rect l="l" t="t" r="r" b="b"/>
              <a:pathLst>
                <a:path w="147319" h="121284">
                  <a:moveTo>
                    <a:pt x="91274" y="38"/>
                  </a:moveTo>
                  <a:lnTo>
                    <a:pt x="0" y="38"/>
                  </a:lnTo>
                  <a:lnTo>
                    <a:pt x="0" y="19088"/>
                  </a:lnTo>
                  <a:lnTo>
                    <a:pt x="34607" y="19088"/>
                  </a:lnTo>
                  <a:lnTo>
                    <a:pt x="34607" y="120688"/>
                  </a:lnTo>
                  <a:lnTo>
                    <a:pt x="56476" y="120688"/>
                  </a:lnTo>
                  <a:lnTo>
                    <a:pt x="56476" y="19088"/>
                  </a:lnTo>
                  <a:lnTo>
                    <a:pt x="91274" y="19088"/>
                  </a:lnTo>
                  <a:lnTo>
                    <a:pt x="91274" y="38"/>
                  </a:lnTo>
                  <a:close/>
                </a:path>
                <a:path w="147319" h="121284">
                  <a:moveTo>
                    <a:pt x="147307" y="0"/>
                  </a:moveTo>
                  <a:lnTo>
                    <a:pt x="125590" y="0"/>
                  </a:lnTo>
                  <a:lnTo>
                    <a:pt x="125590" y="120815"/>
                  </a:lnTo>
                  <a:lnTo>
                    <a:pt x="147307" y="120815"/>
                  </a:lnTo>
                  <a:lnTo>
                    <a:pt x="147307" y="0"/>
                  </a:lnTo>
                  <a:close/>
                </a:path>
              </a:pathLst>
            </a:custGeom>
            <a:solidFill>
              <a:srgbClr val="5C5C5C"/>
            </a:solidFill>
          </p:spPr>
          <p:txBody>
            <a:bodyPr wrap="square" lIns="0" tIns="0" rIns="0" bIns="0" rtlCol="0"/>
            <a:lstStyle/>
            <a:p>
              <a:endParaRPr dirty="0"/>
            </a:p>
          </p:txBody>
        </p:sp>
        <p:pic>
          <p:nvPicPr>
            <p:cNvPr id="18" name="object 35">
              <a:extLst>
                <a:ext uri="{FF2B5EF4-FFF2-40B4-BE49-F238E27FC236}">
                  <a16:creationId xmlns:a16="http://schemas.microsoft.com/office/drawing/2014/main" id="{B8773BC2-C467-764E-BE7B-BC68ADB790BA}"/>
                </a:ext>
              </a:extLst>
            </p:cNvPr>
            <p:cNvPicPr/>
            <p:nvPr/>
          </p:nvPicPr>
          <p:blipFill>
            <a:blip r:embed="rId10" cstate="print"/>
            <a:stretch>
              <a:fillRect/>
            </a:stretch>
          </p:blipFill>
          <p:spPr>
            <a:xfrm>
              <a:off x="12227495" y="8878099"/>
              <a:ext cx="785521" cy="771940"/>
            </a:xfrm>
            <a:prstGeom prst="rect">
              <a:avLst/>
            </a:prstGeom>
          </p:spPr>
        </p:pic>
      </p:grpSp>
    </p:spTree>
    <p:extLst>
      <p:ext uri="{BB962C8B-B14F-4D97-AF65-F5344CB8AC3E}">
        <p14:creationId xmlns:p14="http://schemas.microsoft.com/office/powerpoint/2010/main" val="46908577"/>
      </p:ext>
    </p:extLst>
  </p:cSld>
  <p:clrMapOvr>
    <a:masterClrMapping/>
  </p:clrMapOvr>
  <mc:AlternateContent xmlns:mc="http://schemas.openxmlformats.org/markup-compatibility/2006" xmlns:p14="http://schemas.microsoft.com/office/powerpoint/2010/main">
    <mc:Choice Requires="p14">
      <p:transition spd="med" p14:dur="700" advTm="6669">
        <p:fade/>
      </p:transition>
    </mc:Choice>
    <mc:Fallback xmlns="">
      <p:transition spd="med" advTm="6669">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2202606649"/>
              </p:ext>
            </p:extLst>
          </p:nvPr>
        </p:nvGraphicFramePr>
        <p:xfrm>
          <a:off x="555313" y="1795300"/>
          <a:ext cx="8033374" cy="301752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0" dirty="0">
                          <a:solidFill>
                            <a:schemeClr val="accent1"/>
                          </a:solidFill>
                          <a:latin typeface="Consolas" pitchFamily="49" charset="0"/>
                        </a:rPr>
                        <a:t>library(ROCR)</a:t>
                      </a:r>
                    </a:p>
                    <a:p>
                      <a:r>
                        <a:rPr lang="en-US" sz="1600" b="0" dirty="0">
                          <a:solidFill>
                            <a:schemeClr val="accent1"/>
                          </a:solidFill>
                          <a:latin typeface="Consolas" pitchFamily="49" charset="0"/>
                        </a:rPr>
                        <a:t># Convert 'out' to dataframe</a:t>
                      </a:r>
                    </a:p>
                    <a:p>
                      <a:r>
                        <a:rPr lang="en-US" sz="1600" b="0" dirty="0" err="1">
                          <a:solidFill>
                            <a:schemeClr val="accent1"/>
                          </a:solidFill>
                          <a:latin typeface="Consolas" pitchFamily="49" charset="0"/>
                        </a:rPr>
                        <a:t>outdf</a:t>
                      </a:r>
                      <a:r>
                        <a:rPr lang="en-US" sz="1600" b="0" dirty="0">
                          <a:solidFill>
                            <a:schemeClr val="accent1"/>
                          </a:solidFill>
                          <a:latin typeface="Consolas" pitchFamily="49" charset="0"/>
                        </a:rPr>
                        <a:t>&lt;-as.data.frame(</a:t>
                      </a:r>
                      <a:r>
                        <a:rPr lang="en-US" sz="1600" b="0" dirty="0" err="1">
                          <a:solidFill>
                            <a:schemeClr val="accent1"/>
                          </a:solidFill>
                          <a:latin typeface="Consolas" pitchFamily="49" charset="0"/>
                        </a:rPr>
                        <a:t>out_bank</a:t>
                      </a:r>
                      <a:r>
                        <a:rPr lang="en-US" sz="1600" b="0" dirty="0">
                          <a:solidFill>
                            <a:schemeClr val="accent1"/>
                          </a:solidFill>
                          <a:latin typeface="Consolas" pitchFamily="49" charset="0"/>
                        </a:rPr>
                        <a:t>)</a:t>
                      </a:r>
                    </a:p>
                    <a:p>
                      <a:r>
                        <a:rPr lang="en-US" sz="1600" b="0" dirty="0">
                          <a:solidFill>
                            <a:schemeClr val="accent1"/>
                          </a:solidFill>
                          <a:latin typeface="Consolas" pitchFamily="49" charset="0"/>
                        </a:rPr>
                        <a:t>pred&lt;-prediction(</a:t>
                      </a:r>
                      <a:r>
                        <a:rPr lang="en-US" sz="1600" b="0" dirty="0" err="1">
                          <a:solidFill>
                            <a:schemeClr val="accent1"/>
                          </a:solidFill>
                          <a:latin typeface="Consolas" pitchFamily="49" charset="0"/>
                        </a:rPr>
                        <a:t>outdf</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nn</a:t>
                      </a:r>
                      <a:r>
                        <a:rPr lang="en-US" sz="1600" b="0" dirty="0">
                          <a:solidFill>
                            <a:schemeClr val="accent1"/>
                          </a:solidFill>
                          <a:latin typeface="Consolas" pitchFamily="49" charset="0"/>
                        </a:rPr>
                        <a:t>-</a:t>
                      </a:r>
                      <a:r>
                        <a:rPr lang="en-US" sz="1600" b="0" dirty="0" err="1">
                          <a:solidFill>
                            <a:schemeClr val="accent1"/>
                          </a:solidFill>
                          <a:latin typeface="Consolas" pitchFamily="49" charset="0"/>
                        </a:rPr>
                        <a:t>output`,bankloan$DEFAULTER</a:t>
                      </a:r>
                      <a:r>
                        <a:rPr lang="en-US" sz="1600" b="0" dirty="0">
                          <a:solidFill>
                            <a:schemeClr val="accent1"/>
                          </a:solidFill>
                          <a:latin typeface="Consolas" pitchFamily="49" charset="0"/>
                        </a:rPr>
                        <a:t>)</a:t>
                      </a:r>
                    </a:p>
                    <a:p>
                      <a:r>
                        <a:rPr lang="en-US" sz="1600" b="0" dirty="0">
                          <a:solidFill>
                            <a:schemeClr val="accent1"/>
                          </a:solidFill>
                          <a:latin typeface="Consolas" pitchFamily="49" charset="0"/>
                        </a:rPr>
                        <a:t>perf&lt;-performance(pred,"tpr","fpr")</a:t>
                      </a:r>
                    </a:p>
                    <a:p>
                      <a:r>
                        <a:rPr lang="en-US" sz="1600" b="0" dirty="0">
                          <a:solidFill>
                            <a:schemeClr val="accent1"/>
                          </a:solidFill>
                          <a:latin typeface="Consolas" pitchFamily="49" charset="0"/>
                        </a:rPr>
                        <a:t>plot(perf)</a:t>
                      </a:r>
                    </a:p>
                    <a:p>
                      <a:r>
                        <a:rPr lang="en-US" sz="1600" b="0" dirty="0">
                          <a:solidFill>
                            <a:schemeClr val="accent1"/>
                          </a:solidFill>
                          <a:latin typeface="Consolas" pitchFamily="49" charset="0"/>
                        </a:rPr>
                        <a:t>abline(0,1)</a:t>
                      </a:r>
                    </a:p>
                    <a:p>
                      <a:endParaRPr lang="en-US" sz="1600" b="0" dirty="0">
                        <a:solidFill>
                          <a:schemeClr val="accent1"/>
                        </a:solidFill>
                        <a:latin typeface="Consolas" pitchFamily="49" charset="0"/>
                      </a:endParaRPr>
                    </a:p>
                    <a:p>
                      <a:r>
                        <a:rPr lang="en-US" sz="1600" b="0" dirty="0">
                          <a:solidFill>
                            <a:schemeClr val="accent1"/>
                          </a:solidFill>
                          <a:latin typeface="Consolas" pitchFamily="49" charset="0"/>
                        </a:rPr>
                        <a:t>auc&lt;-performance(pred,"auc")</a:t>
                      </a:r>
                    </a:p>
                    <a:p>
                      <a:r>
                        <a:rPr lang="en-US" sz="1600" b="0" dirty="0">
                          <a:solidFill>
                            <a:schemeClr val="accent1"/>
                          </a:solidFill>
                          <a:latin typeface="Consolas" pitchFamily="49" charset="0"/>
                        </a:rPr>
                        <a:t>auc@y.values</a:t>
                      </a:r>
                    </a:p>
                    <a:p>
                      <a:r>
                        <a:rPr lang="en-US" sz="1600" b="0" dirty="0">
                          <a:solidFill>
                            <a:schemeClr val="accent1"/>
                          </a:solidFill>
                          <a:latin typeface="Consolas" pitchFamily="49" charset="0"/>
                        </a:rPr>
                        <a:t>[1] 0.8606505</a:t>
                      </a:r>
                    </a:p>
                    <a:p>
                      <a:endParaRPr lang="en-US" sz="1600" b="0" dirty="0">
                        <a:solidFill>
                          <a:schemeClr val="accent1"/>
                        </a:solidFill>
                        <a:latin typeface="Consolas" pitchFamily="49" charset="0"/>
                      </a:endParaRP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 y="274048"/>
            <a:ext cx="9052560" cy="810805"/>
          </a:xfrm>
        </p:spPr>
        <p:txBody>
          <a:bodyPr>
            <a:normAutofit fontScale="90000"/>
          </a:bodyPr>
          <a:lstStyle/>
          <a:p>
            <a:r>
              <a:rPr lang="en-US" sz="3100" b="1" dirty="0">
                <a:solidFill>
                  <a:schemeClr val="accent1"/>
                </a:solidFill>
                <a:latin typeface="+mj-lt"/>
              </a:rPr>
              <a:t>Neural Network in R - </a:t>
            </a:r>
            <a:br>
              <a:rPr lang="en-US" sz="3100" b="1" dirty="0">
                <a:solidFill>
                  <a:schemeClr val="accent1"/>
                </a:solidFill>
                <a:latin typeface="+mj-lt"/>
              </a:rPr>
            </a:br>
            <a:r>
              <a:rPr lang="en-US" sz="3100" b="1" dirty="0">
                <a:solidFill>
                  <a:schemeClr val="accent1"/>
                </a:solidFill>
                <a:latin typeface="+mj-lt"/>
              </a:rPr>
              <a:t>Classifying Loan Defaulters…</a:t>
            </a: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2" name="Rectangle 1"/>
          <p:cNvSpPr/>
          <p:nvPr/>
        </p:nvSpPr>
        <p:spPr>
          <a:xfrm>
            <a:off x="550025" y="1371600"/>
            <a:ext cx="2989921" cy="338554"/>
          </a:xfrm>
          <a:prstGeom prst="rect">
            <a:avLst/>
          </a:prstGeom>
        </p:spPr>
        <p:txBody>
          <a:bodyPr wrap="none">
            <a:spAutoFit/>
          </a:bodyPr>
          <a:lstStyle/>
          <a:p>
            <a:r>
              <a:rPr lang="en-US" sz="1600" dirty="0">
                <a:latin typeface="Consolas" pitchFamily="49" charset="0"/>
              </a:rPr>
              <a:t># ROC Curve for NN output</a:t>
            </a:r>
          </a:p>
        </p:txBody>
      </p:sp>
      <p:sp>
        <p:nvSpPr>
          <p:cNvPr id="3" name="Slide Number Placeholder 2"/>
          <p:cNvSpPr>
            <a:spLocks noGrp="1"/>
          </p:cNvSpPr>
          <p:nvPr>
            <p:ph type="sldNum" sz="quarter" idx="12"/>
          </p:nvPr>
        </p:nvSpPr>
        <p:spPr/>
        <p:txBody>
          <a:bodyPr/>
          <a:lstStyle/>
          <a:p>
            <a:fld id="{B6F15528-21DE-4FAA-801E-634DDDAF4B2B}" type="slidenum">
              <a:rPr lang="en-US" smtClean="0"/>
              <a:pPr/>
              <a:t>10</a:t>
            </a:fld>
            <a:endParaRPr lang="en-US" dirty="0"/>
          </a:p>
        </p:txBody>
      </p:sp>
      <p:pic>
        <p:nvPicPr>
          <p:cNvPr id="6" name="Picture 5">
            <a:extLst>
              <a:ext uri="{FF2B5EF4-FFF2-40B4-BE49-F238E27FC236}">
                <a16:creationId xmlns:a16="http://schemas.microsoft.com/office/drawing/2014/main" id="{C2BD8DAF-672E-AB71-C46F-5C16141BDE32}"/>
              </a:ext>
            </a:extLst>
          </p:cNvPr>
          <p:cNvPicPr>
            <a:picLocks noChangeAspect="1"/>
          </p:cNvPicPr>
          <p:nvPr/>
        </p:nvPicPr>
        <p:blipFill>
          <a:blip r:embed="rId7"/>
          <a:stretch>
            <a:fillRect/>
          </a:stretch>
        </p:blipFill>
        <p:spPr>
          <a:xfrm>
            <a:off x="4038600" y="3575609"/>
            <a:ext cx="4272828" cy="2783551"/>
          </a:xfrm>
          <a:prstGeom prst="rect">
            <a:avLst/>
          </a:prstGeom>
          <a:ln>
            <a:solidFill>
              <a:schemeClr val="accent1"/>
            </a:solidFill>
          </a:ln>
        </p:spPr>
      </p:pic>
    </p:spTree>
    <p:extLst>
      <p:ext uri="{BB962C8B-B14F-4D97-AF65-F5344CB8AC3E}">
        <p14:creationId xmlns:p14="http://schemas.microsoft.com/office/powerpoint/2010/main" val="1741856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IN" sz="3200" b="1" dirty="0">
                <a:solidFill>
                  <a:schemeClr val="accent1"/>
                </a:solidFill>
                <a:latin typeface="+mj-lt"/>
              </a:rPr>
              <a:t>More About ANN Work</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 name="TextBox 1"/>
          <p:cNvSpPr txBox="1"/>
          <p:nvPr/>
        </p:nvSpPr>
        <p:spPr>
          <a:xfrm>
            <a:off x="4191000" y="1219200"/>
            <a:ext cx="4840244" cy="369332"/>
          </a:xfrm>
          <a:prstGeom prst="rect">
            <a:avLst/>
          </a:prstGeom>
          <a:noFill/>
        </p:spPr>
        <p:txBody>
          <a:bodyPr wrap="square" rtlCol="0">
            <a:spAutoFit/>
          </a:bodyPr>
          <a:lstStyle/>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11</a:t>
            </a:fld>
            <a:endParaRPr lang="en-US" dirty="0">
              <a:solidFill>
                <a:prstClr val="black">
                  <a:lumMod val="50000"/>
                  <a:lumOff val="50000"/>
                </a:prstClr>
              </a:solidFill>
            </a:endParaRPr>
          </a:p>
        </p:txBody>
      </p:sp>
      <p:sp>
        <p:nvSpPr>
          <p:cNvPr id="6" name="Shape 92">
            <a:extLst>
              <a:ext uri="{FF2B5EF4-FFF2-40B4-BE49-F238E27FC236}">
                <a16:creationId xmlns:a16="http://schemas.microsoft.com/office/drawing/2014/main" id="{51A60838-D7E5-C1F6-EF1E-DBD0D10610FD}"/>
              </a:ext>
            </a:extLst>
          </p:cNvPr>
          <p:cNvSpPr txBox="1"/>
          <p:nvPr/>
        </p:nvSpPr>
        <p:spPr>
          <a:xfrm>
            <a:off x="486697" y="1460540"/>
            <a:ext cx="8200103" cy="4915634"/>
          </a:xfrm>
          <a:prstGeom prst="rect">
            <a:avLst/>
          </a:prstGeom>
          <a:noFill/>
          <a:ln>
            <a:noFill/>
          </a:ln>
        </p:spPr>
        <p:txBody>
          <a:bodyPr lIns="91425" tIns="91425" rIns="91425" bIns="91425" anchor="t" anchorCtr="0">
            <a:noAutofit/>
          </a:bodyPr>
          <a:lstStyle/>
          <a:p>
            <a:pPr marL="342900" lvl="0" indent="-342900">
              <a:buSzPct val="100000"/>
              <a:buFont typeface="Arial" pitchFamily="34" charset="0"/>
              <a:buChar char="•"/>
            </a:pPr>
            <a:r>
              <a:rPr lang="en-US" sz="1600" dirty="0">
                <a:ea typeface="Open Sans"/>
                <a:cs typeface="Open Sans"/>
                <a:sym typeface="Open Sans"/>
              </a:rPr>
              <a:t>Applications in Artificial Intelligence - Handwriting or Face Recognition, Voice Analysis</a:t>
            </a:r>
          </a:p>
          <a:p>
            <a:pPr marL="342900" lvl="0" indent="-342900">
              <a:buSzPct val="100000"/>
              <a:buFont typeface="Arial" pitchFamily="34" charset="0"/>
              <a:buChar char="•"/>
            </a:pPr>
            <a:endParaRPr lang="en-US" sz="1600" dirty="0">
              <a:ea typeface="Open Sans"/>
              <a:cs typeface="Open Sans"/>
              <a:sym typeface="Open Sans"/>
            </a:endParaRPr>
          </a:p>
          <a:p>
            <a:pPr marL="342900" lvl="0" indent="-342900">
              <a:buSzPct val="100000"/>
              <a:buFont typeface="Arial" pitchFamily="34" charset="0"/>
              <a:buChar char="•"/>
            </a:pPr>
            <a:r>
              <a:rPr lang="en-US" sz="1600" dirty="0">
                <a:ea typeface="Open Sans"/>
                <a:cs typeface="Open Sans"/>
                <a:sym typeface="Open Sans"/>
              </a:rPr>
              <a:t>The “building blocks” of neural networks are the neurons. In technical systems, we also refer to them as units or nodes.</a:t>
            </a:r>
          </a:p>
          <a:p>
            <a:pPr marL="342900" lvl="0" indent="-342900">
              <a:buSzPct val="100000"/>
              <a:buFont typeface="Arial" pitchFamily="34" charset="0"/>
              <a:buChar char="•"/>
            </a:pPr>
            <a:endParaRPr lang="en-US" sz="1600" dirty="0">
              <a:ea typeface="Open Sans"/>
              <a:cs typeface="Open Sans"/>
              <a:sym typeface="Open Sans"/>
            </a:endParaRPr>
          </a:p>
          <a:p>
            <a:pPr marL="342900" lvl="0" indent="-342900">
              <a:buSzPct val="100000"/>
              <a:buFont typeface="Arial" pitchFamily="34" charset="0"/>
              <a:buChar char="•"/>
            </a:pPr>
            <a:r>
              <a:rPr lang="en-US" sz="1600" dirty="0">
                <a:ea typeface="Open Sans"/>
                <a:cs typeface="Open Sans"/>
                <a:sym typeface="Open Sans"/>
              </a:rPr>
              <a:t>Basically, each neuron receives input from many other neurons, changes its internal state (activation) based on the current input, sends one output signal to many other neurons, possibly including its input neurons (recurrent network)</a:t>
            </a:r>
          </a:p>
          <a:p>
            <a:pPr marL="342900" lvl="0" indent="-342900">
              <a:buSzPct val="100000"/>
              <a:buFont typeface="Arial" pitchFamily="34" charset="0"/>
              <a:buChar char="•"/>
            </a:pPr>
            <a:endParaRPr lang="en-US" sz="1600" dirty="0">
              <a:ea typeface="Open Sans"/>
              <a:cs typeface="Open Sans"/>
              <a:sym typeface="Open Sans"/>
            </a:endParaRPr>
          </a:p>
          <a:p>
            <a:pPr marL="342900" lvl="0" indent="-342900">
              <a:buSzPct val="100000"/>
              <a:buFont typeface="Arial" pitchFamily="34" charset="0"/>
              <a:buChar char="•"/>
            </a:pPr>
            <a:r>
              <a:rPr lang="en-US" sz="1600" dirty="0">
                <a:ea typeface="Open Sans"/>
                <a:cs typeface="Open Sans"/>
                <a:sym typeface="Open Sans"/>
              </a:rPr>
              <a:t>Information is transmitted as a series of electric impulses, so-called spikes.</a:t>
            </a:r>
          </a:p>
          <a:p>
            <a:pPr marL="342900" lvl="0" indent="-342900">
              <a:buSzPct val="100000"/>
              <a:buFont typeface="Arial" pitchFamily="34" charset="0"/>
              <a:buChar char="•"/>
            </a:pPr>
            <a:endParaRPr lang="en-US" sz="1600" dirty="0">
              <a:ea typeface="Open Sans"/>
              <a:cs typeface="Open Sans"/>
              <a:sym typeface="Open Sans"/>
            </a:endParaRPr>
          </a:p>
          <a:p>
            <a:pPr marL="342900" lvl="0" indent="-342900">
              <a:buSzPct val="100000"/>
              <a:buFont typeface="Arial" pitchFamily="34" charset="0"/>
              <a:buChar char="•"/>
            </a:pPr>
            <a:r>
              <a:rPr lang="en-US" sz="1600" dirty="0">
                <a:ea typeface="Open Sans"/>
                <a:cs typeface="Open Sans"/>
                <a:sym typeface="Open Sans"/>
              </a:rPr>
              <a:t>The frequency and phase of these spikes encodes the information. </a:t>
            </a:r>
          </a:p>
          <a:p>
            <a:pPr marL="342900" lvl="0" indent="-342900">
              <a:buSzPct val="100000"/>
              <a:buFont typeface="Arial" pitchFamily="34" charset="0"/>
              <a:buChar char="•"/>
            </a:pPr>
            <a:endParaRPr lang="en-US" sz="1600" dirty="0">
              <a:ea typeface="Open Sans"/>
              <a:cs typeface="Open Sans"/>
              <a:sym typeface="Open Sans"/>
            </a:endParaRPr>
          </a:p>
          <a:p>
            <a:pPr marL="342900" lvl="0" indent="-342900">
              <a:buSzPct val="100000"/>
              <a:buFont typeface="Arial" pitchFamily="34" charset="0"/>
              <a:buChar char="•"/>
            </a:pPr>
            <a:r>
              <a:rPr lang="en-US" sz="1600" dirty="0">
                <a:ea typeface="Open Sans"/>
                <a:cs typeface="Open Sans"/>
                <a:sym typeface="Open Sans"/>
              </a:rPr>
              <a:t>In biological systems, one neuron can be connected to as many as 10,000 other neurons.</a:t>
            </a:r>
          </a:p>
          <a:p>
            <a:pPr marL="342900" lvl="0" indent="-342900">
              <a:buSzPct val="100000"/>
              <a:buFont typeface="Arial" pitchFamily="34" charset="0"/>
              <a:buChar char="•"/>
            </a:pPr>
            <a:endParaRPr lang="en-US" sz="1600" dirty="0">
              <a:ea typeface="Open Sans"/>
              <a:cs typeface="Open Sans"/>
              <a:sym typeface="Open Sans"/>
            </a:endParaRPr>
          </a:p>
          <a:p>
            <a:pPr marL="342900" lvl="0" indent="-342900">
              <a:buSzPct val="100000"/>
              <a:buFont typeface="Arial" pitchFamily="34" charset="0"/>
              <a:buChar char="•"/>
            </a:pPr>
            <a:r>
              <a:rPr lang="en-US" sz="1600" dirty="0">
                <a:ea typeface="Open Sans"/>
                <a:cs typeface="Open Sans"/>
                <a:sym typeface="Open Sans"/>
              </a:rPr>
              <a:t>Neurons of similar functionality are usually organized in separate areas (or layers).</a:t>
            </a:r>
          </a:p>
          <a:p>
            <a:pPr marL="342900" lvl="0" indent="-342900">
              <a:buSzPct val="100000"/>
              <a:buFont typeface="Arial" pitchFamily="34" charset="0"/>
              <a:buChar char="•"/>
            </a:pPr>
            <a:endParaRPr lang="en-US" sz="1600" dirty="0">
              <a:ea typeface="Open Sans"/>
              <a:cs typeface="Open Sans"/>
              <a:sym typeface="Open Sans"/>
            </a:endParaRPr>
          </a:p>
          <a:p>
            <a:pPr marL="342900" lvl="0" indent="-342900">
              <a:buSzPct val="100000"/>
              <a:buFont typeface="Arial" pitchFamily="34" charset="0"/>
              <a:buChar char="•"/>
            </a:pPr>
            <a:r>
              <a:rPr lang="en-US" sz="1600" dirty="0">
                <a:ea typeface="Open Sans"/>
                <a:cs typeface="Open Sans"/>
                <a:sym typeface="Open Sans"/>
              </a:rPr>
              <a:t>Often, there is a hierarchy of interconnected layers with the lowest layer receiving sensory input and neurons in higher layers computing more complex functions.</a:t>
            </a:r>
          </a:p>
        </p:txBody>
      </p:sp>
    </p:spTree>
    <p:extLst>
      <p:ext uri="{BB962C8B-B14F-4D97-AF65-F5344CB8AC3E}">
        <p14:creationId xmlns:p14="http://schemas.microsoft.com/office/powerpoint/2010/main" val="158562301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custDataLst>
              <p:tags r:id="rId1"/>
            </p:custDataLst>
          </p:nvPr>
        </p:nvSpPr>
        <p:spPr>
          <a:xfrm>
            <a:off x="457200" y="402554"/>
            <a:ext cx="8229600" cy="670086"/>
          </a:xfrm>
          <a:prstGeom prst="rect">
            <a:avLst/>
          </a:prstGeom>
        </p:spPr>
        <p:txBody>
          <a:bodyPr/>
          <a:lstStyle>
            <a:lvl1pPr algn="ctr" rtl="0" fontAlgn="base">
              <a:spcBef>
                <a:spcPct val="0"/>
              </a:spcBef>
              <a:spcAft>
                <a:spcPct val="0"/>
              </a:spcAft>
              <a:defRPr lang="es-ES" sz="4400" dirty="0" smtClean="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dirty="0">
                <a:solidFill>
                  <a:schemeClr val="accent1"/>
                </a:solidFill>
                <a:latin typeface="+mj-lt"/>
              </a:rPr>
              <a:t>Quick Recap</a:t>
            </a:r>
          </a:p>
        </p:txBody>
      </p:sp>
      <p:grpSp>
        <p:nvGrpSpPr>
          <p:cNvPr id="8" name="Group 7"/>
          <p:cNvGrpSpPr/>
          <p:nvPr/>
        </p:nvGrpSpPr>
        <p:grpSpPr>
          <a:xfrm>
            <a:off x="1991225" y="1155160"/>
            <a:ext cx="5161551" cy="52403"/>
            <a:chOff x="1991225" y="1155160"/>
            <a:chExt cx="5161551" cy="52403"/>
          </a:xfrm>
        </p:grpSpPr>
        <p:sp>
          <p:nvSpPr>
            <p:cNvPr id="9" name="Rectangle 8"/>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0" name="Rectangle 9"/>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1" name="Rectangle 10"/>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grpSp>
        <p:nvGrpSpPr>
          <p:cNvPr id="12" name="Group 11"/>
          <p:cNvGrpSpPr/>
          <p:nvPr/>
        </p:nvGrpSpPr>
        <p:grpSpPr>
          <a:xfrm>
            <a:off x="1208288" y="2438400"/>
            <a:ext cx="7478512" cy="1043594"/>
            <a:chOff x="1805349" y="4421097"/>
            <a:chExt cx="6180588" cy="949270"/>
          </a:xfrm>
        </p:grpSpPr>
        <p:sp>
          <p:nvSpPr>
            <p:cNvPr id="15" name="Freeform 14"/>
            <p:cNvSpPr/>
            <p:nvPr/>
          </p:nvSpPr>
          <p:spPr>
            <a:xfrm>
              <a:off x="3112721" y="4421098"/>
              <a:ext cx="4873216" cy="911885"/>
            </a:xfrm>
            <a:custGeom>
              <a:avLst/>
              <a:gdLst>
                <a:gd name="connsiteX0" fmla="*/ 150824 w 904924"/>
                <a:gd name="connsiteY0" fmla="*/ 0 h 4681728"/>
                <a:gd name="connsiteX1" fmla="*/ 754100 w 904924"/>
                <a:gd name="connsiteY1" fmla="*/ 0 h 4681728"/>
                <a:gd name="connsiteX2" fmla="*/ 904924 w 904924"/>
                <a:gd name="connsiteY2" fmla="*/ 150824 h 4681728"/>
                <a:gd name="connsiteX3" fmla="*/ 904924 w 904924"/>
                <a:gd name="connsiteY3" fmla="*/ 4681728 h 4681728"/>
                <a:gd name="connsiteX4" fmla="*/ 904924 w 904924"/>
                <a:gd name="connsiteY4" fmla="*/ 4681728 h 4681728"/>
                <a:gd name="connsiteX5" fmla="*/ 0 w 904924"/>
                <a:gd name="connsiteY5" fmla="*/ 4681728 h 4681728"/>
                <a:gd name="connsiteX6" fmla="*/ 0 w 904924"/>
                <a:gd name="connsiteY6" fmla="*/ 4681728 h 4681728"/>
                <a:gd name="connsiteX7" fmla="*/ 0 w 904924"/>
                <a:gd name="connsiteY7" fmla="*/ 150824 h 4681728"/>
                <a:gd name="connsiteX8" fmla="*/ 150824 w 904924"/>
                <a:gd name="connsiteY8" fmla="*/ 0 h 46817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04924" h="4681728">
                  <a:moveTo>
                    <a:pt x="904924" y="780305"/>
                  </a:moveTo>
                  <a:lnTo>
                    <a:pt x="904924" y="3901423"/>
                  </a:lnTo>
                  <a:cubicBezTo>
                    <a:pt x="904924" y="4332375"/>
                    <a:pt x="891872" y="4681728"/>
                    <a:pt x="875771" y="4681728"/>
                  </a:cubicBezTo>
                  <a:lnTo>
                    <a:pt x="0" y="4681728"/>
                  </a:lnTo>
                  <a:lnTo>
                    <a:pt x="0" y="4681728"/>
                  </a:lnTo>
                  <a:lnTo>
                    <a:pt x="0" y="0"/>
                  </a:lnTo>
                  <a:lnTo>
                    <a:pt x="0" y="0"/>
                  </a:lnTo>
                  <a:lnTo>
                    <a:pt x="875771" y="0"/>
                  </a:lnTo>
                  <a:cubicBezTo>
                    <a:pt x="891872" y="0"/>
                    <a:pt x="904924" y="349353"/>
                    <a:pt x="904924" y="780305"/>
                  </a:cubicBezTo>
                  <a:close/>
                </a:path>
              </a:pathLst>
            </a:custGeom>
            <a:solidFill>
              <a:schemeClr val="bg1">
                <a:lumMod val="95000"/>
              </a:schemeClr>
            </a:solidFill>
            <a:ln>
              <a:solidFill>
                <a:schemeClr val="bg1">
                  <a:lumMod val="95000"/>
                </a:schemeClr>
              </a:solidFill>
            </a:ln>
          </p:spPr>
          <p:style>
            <a:lnRef idx="2">
              <a:schemeClr val="accent5">
                <a:tint val="40000"/>
                <a:alpha val="90000"/>
                <a:hueOff val="4335878"/>
                <a:satOff val="-2165"/>
                <a:lumOff val="102"/>
                <a:alphaOff val="0"/>
              </a:schemeClr>
            </a:lnRef>
            <a:fillRef idx="1">
              <a:schemeClr val="accent5">
                <a:tint val="40000"/>
                <a:alpha val="90000"/>
                <a:hueOff val="4335878"/>
                <a:satOff val="-2165"/>
                <a:lumOff val="102"/>
                <a:alphaOff val="0"/>
              </a:schemeClr>
            </a:fillRef>
            <a:effectRef idx="0">
              <a:schemeClr val="accent5">
                <a:tint val="40000"/>
                <a:alpha val="90000"/>
                <a:hueOff val="4335878"/>
                <a:satOff val="-2165"/>
                <a:lumOff val="102"/>
                <a:alphaOff val="0"/>
              </a:schemeClr>
            </a:effectRef>
            <a:fontRef idx="minor">
              <a:schemeClr val="dk1">
                <a:hueOff val="0"/>
                <a:satOff val="0"/>
                <a:lumOff val="0"/>
                <a:alphaOff val="0"/>
              </a:schemeClr>
            </a:fontRef>
          </p:style>
          <p:txBody>
            <a:bodyPr spcFirstLastPara="0" vert="horz" wrap="square" lIns="247651" tIns="167999" rIns="291824" bIns="168001" numCol="1" spcCol="1270" anchor="ctr" anchorCtr="0">
              <a:noAutofit/>
            </a:bodyPr>
            <a:lstStyle/>
            <a:p>
              <a:pPr marL="285750" indent="-285750">
                <a:buFont typeface="Arial" pitchFamily="34" charset="0"/>
                <a:buChar char="•"/>
              </a:pPr>
              <a:r>
                <a:rPr lang="en-US" sz="1600" dirty="0">
                  <a:solidFill>
                    <a:schemeClr val="tx1">
                      <a:lumMod val="75000"/>
                      <a:lumOff val="25000"/>
                    </a:schemeClr>
                  </a:solidFill>
                </a:rPr>
                <a:t>Package </a:t>
              </a:r>
              <a:r>
                <a:rPr lang="en-US" sz="1600" b="1" dirty="0">
                  <a:solidFill>
                    <a:schemeClr val="tx1">
                      <a:lumMod val="75000"/>
                      <a:lumOff val="25000"/>
                    </a:schemeClr>
                  </a:solidFill>
                  <a:latin typeface="Consolas" pitchFamily="49" charset="0"/>
                </a:rPr>
                <a:t>“</a:t>
              </a:r>
              <a:r>
                <a:rPr lang="en-US" sz="1600" b="1" dirty="0" err="1">
                  <a:solidFill>
                    <a:schemeClr val="tx1">
                      <a:lumMod val="75000"/>
                      <a:lumOff val="25000"/>
                    </a:schemeClr>
                  </a:solidFill>
                  <a:latin typeface="Consolas" pitchFamily="49" charset="0"/>
                </a:rPr>
                <a:t>neuralnet</a:t>
              </a:r>
              <a:r>
                <a:rPr lang="en-US" sz="1600" b="1" dirty="0">
                  <a:solidFill>
                    <a:schemeClr val="tx1">
                      <a:lumMod val="75000"/>
                      <a:lumOff val="25000"/>
                    </a:schemeClr>
                  </a:solidFill>
                  <a:latin typeface="Consolas" pitchFamily="49" charset="0"/>
                </a:rPr>
                <a:t>"</a:t>
              </a:r>
              <a:r>
                <a:rPr lang="en-US" sz="1600" dirty="0">
                  <a:solidFill>
                    <a:schemeClr val="tx1">
                      <a:lumMod val="75000"/>
                      <a:lumOff val="25000"/>
                    </a:schemeClr>
                  </a:solidFill>
                </a:rPr>
                <a:t> has </a:t>
              </a:r>
              <a:r>
                <a:rPr lang="en-US" sz="1600" b="1" dirty="0" err="1">
                  <a:solidFill>
                    <a:schemeClr val="tx1">
                      <a:lumMod val="75000"/>
                      <a:lumOff val="25000"/>
                    </a:schemeClr>
                  </a:solidFill>
                  <a:latin typeface="Consolas" pitchFamily="49" charset="0"/>
                </a:rPr>
                <a:t>neuralnet</a:t>
              </a:r>
              <a:r>
                <a:rPr lang="en-US" sz="1600" b="1" dirty="0">
                  <a:solidFill>
                    <a:schemeClr val="tx1">
                      <a:lumMod val="75000"/>
                      <a:lumOff val="25000"/>
                    </a:schemeClr>
                  </a:solidFill>
                  <a:latin typeface="Consolas" pitchFamily="49" charset="0"/>
                </a:rPr>
                <a:t>()</a:t>
              </a:r>
              <a:r>
                <a:rPr lang="en-US" sz="1600" dirty="0">
                  <a:solidFill>
                    <a:schemeClr val="tx1">
                      <a:lumMod val="75000"/>
                      <a:lumOff val="25000"/>
                    </a:schemeClr>
                  </a:solidFill>
                </a:rPr>
                <a:t> that trains a neural network model</a:t>
              </a:r>
            </a:p>
          </p:txBody>
        </p:sp>
        <p:sp>
          <p:nvSpPr>
            <p:cNvPr id="16" name="Freeform 15"/>
            <p:cNvSpPr/>
            <p:nvPr/>
          </p:nvSpPr>
          <p:spPr>
            <a:xfrm>
              <a:off x="1805349" y="4421097"/>
              <a:ext cx="1316361" cy="949270"/>
            </a:xfrm>
            <a:custGeom>
              <a:avLst/>
              <a:gdLst>
                <a:gd name="connsiteX0" fmla="*/ 0 w 2633472"/>
                <a:gd name="connsiteY0" fmla="*/ 188530 h 1131155"/>
                <a:gd name="connsiteX1" fmla="*/ 188530 w 2633472"/>
                <a:gd name="connsiteY1" fmla="*/ 0 h 1131155"/>
                <a:gd name="connsiteX2" fmla="*/ 2444942 w 2633472"/>
                <a:gd name="connsiteY2" fmla="*/ 0 h 1131155"/>
                <a:gd name="connsiteX3" fmla="*/ 2633472 w 2633472"/>
                <a:gd name="connsiteY3" fmla="*/ 188530 h 1131155"/>
                <a:gd name="connsiteX4" fmla="*/ 2633472 w 2633472"/>
                <a:gd name="connsiteY4" fmla="*/ 942625 h 1131155"/>
                <a:gd name="connsiteX5" fmla="*/ 2444942 w 2633472"/>
                <a:gd name="connsiteY5" fmla="*/ 1131155 h 1131155"/>
                <a:gd name="connsiteX6" fmla="*/ 188530 w 2633472"/>
                <a:gd name="connsiteY6" fmla="*/ 1131155 h 1131155"/>
                <a:gd name="connsiteX7" fmla="*/ 0 w 2633472"/>
                <a:gd name="connsiteY7" fmla="*/ 942625 h 1131155"/>
                <a:gd name="connsiteX8" fmla="*/ 0 w 2633472"/>
                <a:gd name="connsiteY8" fmla="*/ 188530 h 11311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33472" h="1131155">
                  <a:moveTo>
                    <a:pt x="0" y="188530"/>
                  </a:moveTo>
                  <a:cubicBezTo>
                    <a:pt x="0" y="84408"/>
                    <a:pt x="84408" y="0"/>
                    <a:pt x="188530" y="0"/>
                  </a:cubicBezTo>
                  <a:lnTo>
                    <a:pt x="2444942" y="0"/>
                  </a:lnTo>
                  <a:cubicBezTo>
                    <a:pt x="2549064" y="0"/>
                    <a:pt x="2633472" y="84408"/>
                    <a:pt x="2633472" y="188530"/>
                  </a:cubicBezTo>
                  <a:lnTo>
                    <a:pt x="2633472" y="942625"/>
                  </a:lnTo>
                  <a:cubicBezTo>
                    <a:pt x="2633472" y="1046747"/>
                    <a:pt x="2549064" y="1131155"/>
                    <a:pt x="2444942" y="1131155"/>
                  </a:cubicBezTo>
                  <a:lnTo>
                    <a:pt x="188530" y="1131155"/>
                  </a:lnTo>
                  <a:cubicBezTo>
                    <a:pt x="84408" y="1131155"/>
                    <a:pt x="0" y="1046747"/>
                    <a:pt x="0" y="942625"/>
                  </a:cubicBezTo>
                  <a:lnTo>
                    <a:pt x="0" y="188530"/>
                  </a:lnTo>
                  <a:close/>
                </a:path>
              </a:pathLst>
            </a:custGeom>
          </p:spPr>
          <p:style>
            <a:lnRef idx="2">
              <a:schemeClr val="lt1">
                <a:hueOff val="0"/>
                <a:satOff val="0"/>
                <a:lumOff val="0"/>
                <a:alphaOff val="0"/>
              </a:schemeClr>
            </a:lnRef>
            <a:fillRef idx="1">
              <a:schemeClr val="accent5">
                <a:hueOff val="3961231"/>
                <a:satOff val="-20173"/>
                <a:lumOff val="3725"/>
                <a:alphaOff val="0"/>
              </a:schemeClr>
            </a:fillRef>
            <a:effectRef idx="0">
              <a:schemeClr val="accent5">
                <a:hueOff val="3961231"/>
                <a:satOff val="-20173"/>
                <a:lumOff val="3725"/>
                <a:alphaOff val="0"/>
              </a:schemeClr>
            </a:effectRef>
            <a:fontRef idx="minor">
              <a:schemeClr val="lt1"/>
            </a:fontRef>
          </p:style>
          <p:txBody>
            <a:bodyPr spcFirstLastPara="0" vert="horz" wrap="square" lIns="116178" tIns="85698" rIns="116178" bIns="85698" numCol="1" spcCol="1270" anchor="ctr" anchorCtr="0">
              <a:noAutofit/>
            </a:bodyPr>
            <a:lstStyle/>
            <a:p>
              <a:pPr algn="ctr" defTabSz="711200">
                <a:lnSpc>
                  <a:spcPct val="90000"/>
                </a:lnSpc>
                <a:spcBef>
                  <a:spcPct val="0"/>
                </a:spcBef>
                <a:spcAft>
                  <a:spcPct val="35000"/>
                </a:spcAft>
              </a:pPr>
              <a:r>
                <a:rPr lang="en-US" sz="1600" b="1" dirty="0"/>
                <a:t>Neural Networks in R</a:t>
              </a:r>
            </a:p>
          </p:txBody>
        </p:sp>
      </p:gr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dirty="0"/>
          </a:p>
        </p:txBody>
      </p:sp>
    </p:spTree>
    <p:extLst>
      <p:ext uri="{BB962C8B-B14F-4D97-AF65-F5344CB8AC3E}">
        <p14:creationId xmlns:p14="http://schemas.microsoft.com/office/powerpoint/2010/main" val="2707559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custDataLst>
              <p:tags r:id="rId1"/>
            </p:custDataLst>
          </p:nvPr>
        </p:nvSpPr>
        <p:spPr bwMode="auto">
          <a:xfrm>
            <a:off x="685800" y="2130425"/>
            <a:ext cx="7772400" cy="147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fontAlgn="base">
              <a:spcBef>
                <a:spcPct val="0"/>
              </a:spcBef>
              <a:spcAft>
                <a:spcPct val="0"/>
              </a:spcAft>
              <a:defRPr lang="en-US" sz="4400" dirty="0">
                <a:solidFill>
                  <a:schemeClr val="accent6">
                    <a:lumMod val="60000"/>
                    <a:lumOff val="40000"/>
                  </a:schemeClr>
                </a:solidFill>
                <a:latin typeface="Eras Demi ITC" pitchFamily="34" charset="0"/>
                <a:ea typeface="+mj-ea"/>
                <a:cs typeface="+mj-cs"/>
              </a:defRPr>
            </a:lvl1pPr>
            <a:lvl2pPr algn="ctr" rtl="0" fontAlgn="base">
              <a:spcBef>
                <a:spcPct val="0"/>
              </a:spcBef>
              <a:spcAft>
                <a:spcPct val="0"/>
              </a:spcAft>
              <a:defRPr sz="4400">
                <a:solidFill>
                  <a:schemeClr val="tx2"/>
                </a:solidFill>
                <a:latin typeface="Arial" charset="0"/>
                <a:cs typeface="Arial" charset="0"/>
              </a:defRPr>
            </a:lvl2pPr>
            <a:lvl3pPr algn="ctr" rtl="0" fontAlgn="base">
              <a:spcBef>
                <a:spcPct val="0"/>
              </a:spcBef>
              <a:spcAft>
                <a:spcPct val="0"/>
              </a:spcAft>
              <a:defRPr sz="4400">
                <a:solidFill>
                  <a:schemeClr val="tx2"/>
                </a:solidFill>
                <a:latin typeface="Arial" charset="0"/>
                <a:cs typeface="Arial" charset="0"/>
              </a:defRPr>
            </a:lvl3pPr>
            <a:lvl4pPr algn="ctr" rtl="0" fontAlgn="base">
              <a:spcBef>
                <a:spcPct val="0"/>
              </a:spcBef>
              <a:spcAft>
                <a:spcPct val="0"/>
              </a:spcAft>
              <a:defRPr sz="4400">
                <a:solidFill>
                  <a:schemeClr val="tx2"/>
                </a:solidFill>
                <a:latin typeface="Arial" charset="0"/>
                <a:cs typeface="Arial" charset="0"/>
              </a:defRPr>
            </a:lvl4pPr>
            <a:lvl5pPr algn="ctr" rtl="0" fontAlgn="base">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lnSpc>
                <a:spcPts val="5800"/>
              </a:lnSpc>
            </a:pPr>
            <a:r>
              <a:rPr lang="en-IN" b="1" dirty="0">
                <a:solidFill>
                  <a:srgbClr val="3891A7"/>
                </a:solidFill>
                <a:latin typeface="Ebrima"/>
              </a:rPr>
              <a:t>THANK YOU!</a:t>
            </a:r>
          </a:p>
        </p:txBody>
      </p:sp>
      <p:sp>
        <p:nvSpPr>
          <p:cNvPr id="3" name="Rectangle 2"/>
          <p:cNvSpPr/>
          <p:nvPr>
            <p:custDataLst>
              <p:tags r:id="rId2"/>
            </p:custDataLst>
          </p:nvPr>
        </p:nvSpPr>
        <p:spPr>
          <a:xfrm>
            <a:off x="0" y="5562600"/>
            <a:ext cx="3156758" cy="46923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4" name="Rectangle 3"/>
          <p:cNvSpPr/>
          <p:nvPr>
            <p:custDataLst>
              <p:tags r:id="rId3"/>
            </p:custDataLst>
          </p:nvPr>
        </p:nvSpPr>
        <p:spPr>
          <a:xfrm>
            <a:off x="3386141" y="5562600"/>
            <a:ext cx="2371719" cy="469232"/>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6" name="Rectangle 5"/>
          <p:cNvSpPr/>
          <p:nvPr>
            <p:custDataLst>
              <p:tags r:id="rId4"/>
            </p:custDataLst>
          </p:nvPr>
        </p:nvSpPr>
        <p:spPr>
          <a:xfrm>
            <a:off x="5987242" y="5562600"/>
            <a:ext cx="3156758" cy="469232"/>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7" name="Slide Number Placeholder 6"/>
          <p:cNvSpPr>
            <a:spLocks noGrp="1"/>
          </p:cNvSpPr>
          <p:nvPr>
            <p:ph type="sldNum" sz="quarter" idx="12"/>
          </p:nvPr>
        </p:nvSpPr>
        <p:spPr/>
        <p:txBody>
          <a:bodyPr/>
          <a:lstStyle/>
          <a:p>
            <a:fld id="{B6F15528-21DE-4FAA-801E-634DDDAF4B2B}" type="slidenum">
              <a:rPr lang="en-US" smtClean="0"/>
              <a:pPr/>
              <a:t>13</a:t>
            </a:fld>
            <a:endParaRPr lang="en-US" dirty="0"/>
          </a:p>
        </p:txBody>
      </p:sp>
    </p:spTree>
    <p:extLst>
      <p:ext uri="{BB962C8B-B14F-4D97-AF65-F5344CB8AC3E}">
        <p14:creationId xmlns:p14="http://schemas.microsoft.com/office/powerpoint/2010/main" val="240635689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1"/>
                </a:solidFill>
              </a:rPr>
              <a:t>Contents</a:t>
            </a:r>
          </a:p>
        </p:txBody>
      </p:sp>
      <p:sp>
        <p:nvSpPr>
          <p:cNvPr id="3" name="Content Placeholder 2"/>
          <p:cNvSpPr>
            <a:spLocks noGrp="1"/>
          </p:cNvSpPr>
          <p:nvPr>
            <p:ph idx="1"/>
          </p:nvPr>
        </p:nvSpPr>
        <p:spPr>
          <a:xfrm>
            <a:off x="457200" y="1600200"/>
            <a:ext cx="8229600" cy="4876800"/>
          </a:xfrm>
        </p:spPr>
        <p:txBody>
          <a:bodyPr>
            <a:normAutofit/>
          </a:bodyPr>
          <a:lstStyle/>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rPr>
              <a:t>Case Study Background </a:t>
            </a:r>
            <a:endParaRPr lang="fr-FR" sz="2000" b="1" kern="0" dirty="0">
              <a:solidFill>
                <a:schemeClr val="tx1">
                  <a:lumMod val="50000"/>
                  <a:lumOff val="50000"/>
                </a:schemeClr>
              </a:solidFill>
            </a:endParaRPr>
          </a:p>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rPr>
              <a:t>Neural Network in R</a:t>
            </a:r>
          </a:p>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rPr>
              <a:t>Visualizing Neural Networks</a:t>
            </a:r>
          </a:p>
          <a:p>
            <a:pPr marL="457200" lvl="0" indent="-457200" fontAlgn="base">
              <a:lnSpc>
                <a:spcPct val="100000"/>
              </a:lnSpc>
              <a:spcAft>
                <a:spcPct val="0"/>
              </a:spcAft>
              <a:buFont typeface="+mj-lt"/>
              <a:buAutoNum type="arabicPeriod"/>
            </a:pPr>
            <a:r>
              <a:rPr lang="en-US" sz="2000" b="1" kern="0" dirty="0">
                <a:solidFill>
                  <a:schemeClr val="tx1">
                    <a:lumMod val="50000"/>
                    <a:lumOff val="50000"/>
                  </a:schemeClr>
                </a:solidFill>
              </a:rPr>
              <a:t>ROC Curve  </a:t>
            </a:r>
          </a:p>
          <a:p>
            <a:pPr marL="400050" lvl="1" indent="0" fontAlgn="base">
              <a:lnSpc>
                <a:spcPct val="100000"/>
              </a:lnSpc>
              <a:spcAft>
                <a:spcPct val="0"/>
              </a:spcAft>
              <a:buNone/>
            </a:pPr>
            <a:endParaRPr lang="en-US" sz="2000" b="1" kern="0" dirty="0">
              <a:solidFill>
                <a:schemeClr val="tx1">
                  <a:lumMod val="50000"/>
                  <a:lumOff val="50000"/>
                </a:schemeClr>
              </a:solidFill>
            </a:endParaRPr>
          </a:p>
        </p:txBody>
      </p:sp>
      <p:grpSp>
        <p:nvGrpSpPr>
          <p:cNvPr id="4" name="Group 3"/>
          <p:cNvGrpSpPr/>
          <p:nvPr/>
        </p:nvGrpSpPr>
        <p:grpSpPr>
          <a:xfrm>
            <a:off x="1991225" y="1155160"/>
            <a:ext cx="5161551" cy="52403"/>
            <a:chOff x="1991225" y="1155160"/>
            <a:chExt cx="5161551" cy="52403"/>
          </a:xfrm>
        </p:grpSpPr>
        <p:sp>
          <p:nvSpPr>
            <p:cNvPr id="5" name="Rectangle 4"/>
            <p:cNvSpPr/>
            <p:nvPr>
              <p:custDataLst>
                <p:tags r:id="rId1"/>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6" name="Rectangle 5"/>
            <p:cNvSpPr/>
            <p:nvPr>
              <p:custDataLst>
                <p:tags r:id="rId2"/>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7" name="Rectangle 6"/>
            <p:cNvSpPr/>
            <p:nvPr>
              <p:custDataLst>
                <p:tags r:id="rId3"/>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9" name="Slide Number Placeholder 8"/>
          <p:cNvSpPr>
            <a:spLocks noGrp="1"/>
          </p:cNvSpPr>
          <p:nvPr>
            <p:ph type="sldNum" sz="quarter" idx="12"/>
          </p:nvPr>
        </p:nvSpPr>
        <p:spPr/>
        <p:txBody>
          <a:bodyPr/>
          <a:lstStyle/>
          <a:p>
            <a:fld id="{B6F15528-21DE-4FAA-801E-634DDDAF4B2B}" type="slidenum">
              <a:rPr lang="en-US" smtClean="0"/>
              <a:pPr/>
              <a:t>2</a:t>
            </a:fld>
            <a:endParaRPr lang="en-US" dirty="0"/>
          </a:p>
        </p:txBody>
      </p:sp>
    </p:spTree>
    <p:extLst>
      <p:ext uri="{BB962C8B-B14F-4D97-AF65-F5344CB8AC3E}">
        <p14:creationId xmlns:p14="http://schemas.microsoft.com/office/powerpoint/2010/main" val="34076603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sz="3200" b="1" dirty="0">
                <a:solidFill>
                  <a:schemeClr val="accent1"/>
                </a:solidFill>
                <a:latin typeface="+mj-lt"/>
              </a:rPr>
              <a:t>Case Study </a:t>
            </a:r>
            <a:r>
              <a:rPr lang="en-US" sz="3200" b="1" dirty="0">
                <a:solidFill>
                  <a:schemeClr val="accent1"/>
                </a:solidFill>
                <a:latin typeface="+mj-lt"/>
              </a:rPr>
              <a:t>–</a:t>
            </a:r>
            <a:r>
              <a:rPr sz="3200" b="1" dirty="0">
                <a:solidFill>
                  <a:schemeClr val="accent1"/>
                </a:solidFill>
                <a:latin typeface="+mj-lt"/>
              </a:rPr>
              <a:t> Predicting Loan Defaulters</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graphicFrame>
        <p:nvGraphicFramePr>
          <p:cNvPr id="5" name="Diagram 4"/>
          <p:cNvGraphicFramePr/>
          <p:nvPr/>
        </p:nvGraphicFramePr>
        <p:xfrm>
          <a:off x="914400" y="1524000"/>
          <a:ext cx="7315200" cy="487680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2" name="TextBox 1"/>
          <p:cNvSpPr txBox="1"/>
          <p:nvPr/>
        </p:nvSpPr>
        <p:spPr>
          <a:xfrm>
            <a:off x="4191000" y="1219200"/>
            <a:ext cx="4840244" cy="369332"/>
          </a:xfrm>
          <a:prstGeom prst="rect">
            <a:avLst/>
          </a:prstGeom>
          <a:noFill/>
        </p:spPr>
        <p:txBody>
          <a:bodyPr wrap="square" rtlCol="0">
            <a:spAutoFit/>
          </a:bodyPr>
          <a:lstStyle/>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3</a:t>
            </a:fld>
            <a:endParaRPr lang="en-US" dirty="0">
              <a:solidFill>
                <a:prstClr val="black">
                  <a:lumMod val="50000"/>
                  <a:lumOff val="50000"/>
                </a:prstClr>
              </a:solidFill>
            </a:endParaRPr>
          </a:p>
        </p:txBody>
      </p:sp>
    </p:spTree>
    <p:extLst>
      <p:ext uri="{BB962C8B-B14F-4D97-AF65-F5344CB8AC3E}">
        <p14:creationId xmlns:p14="http://schemas.microsoft.com/office/powerpoint/2010/main" val="170639646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normAutofit fontScale="90000"/>
          </a:bodyPr>
          <a:lstStyle/>
          <a:p>
            <a:r>
              <a:rPr lang="en-US" sz="3200" b="1" dirty="0">
                <a:solidFill>
                  <a:schemeClr val="accent1"/>
                </a:solidFill>
                <a:latin typeface="+mj-lt"/>
              </a:rPr>
              <a:t>Neural Network in R…</a:t>
            </a:r>
            <a:br>
              <a:rPr lang="en-US" sz="3200" b="1" dirty="0">
                <a:solidFill>
                  <a:schemeClr val="accent1"/>
                </a:solidFill>
                <a:latin typeface="+mj-lt"/>
              </a:rPr>
            </a:br>
            <a:r>
              <a:rPr lang="en-US" sz="3200" b="1" dirty="0">
                <a:solidFill>
                  <a:schemeClr val="accent1"/>
                </a:solidFill>
                <a:latin typeface="+mj-lt"/>
              </a:rPr>
              <a:t>Data Snapshot</a:t>
            </a: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Ebrima"/>
                <a:ea typeface="+mn-ea"/>
                <a:cs typeface="Arial"/>
              </a:endParaRPr>
            </a:p>
          </p:txBody>
        </p:sp>
      </p:grpSp>
      <p:pic>
        <p:nvPicPr>
          <p:cNvPr id="1026"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61999" y="1446357"/>
            <a:ext cx="7391400" cy="41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3886200" y="1219200"/>
            <a:ext cx="1377301" cy="338554"/>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lumMod val="75000"/>
                    <a:lumOff val="25000"/>
                  </a:prstClr>
                </a:solidFill>
                <a:effectLst/>
                <a:uLnTx/>
                <a:uFillTx/>
                <a:latin typeface="Ebrima"/>
                <a:ea typeface="+mn-ea"/>
                <a:cs typeface="Arial"/>
              </a:rPr>
              <a:t>BANK LOAN</a:t>
            </a:r>
          </a:p>
        </p:txBody>
      </p:sp>
      <p:sp>
        <p:nvSpPr>
          <p:cNvPr id="2" name="Slide Number Placeholder 1"/>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000" b="0" i="0" u="none" strike="noStrike" kern="1200" cap="none" spc="0" normalizeH="0" baseline="0" noProof="0" smtClean="0">
                <a:ln>
                  <a:noFill/>
                </a:ln>
                <a:solidFill>
                  <a:prstClr val="black">
                    <a:lumMod val="50000"/>
                    <a:lumOff val="50000"/>
                  </a:prstClr>
                </a:solidFill>
                <a:effectLst/>
                <a:uLnTx/>
                <a:uFillTx/>
                <a:latin typeface="Ebrima"/>
                <a:ea typeface="+mn-ea"/>
                <a:cs typeface="Arial"/>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000" b="0" i="0" u="none" strike="noStrike" kern="1200" cap="none" spc="0" normalizeH="0" baseline="0" noProof="0" dirty="0">
              <a:ln>
                <a:noFill/>
              </a:ln>
              <a:solidFill>
                <a:prstClr val="black">
                  <a:lumMod val="50000"/>
                  <a:lumOff val="50000"/>
                </a:prstClr>
              </a:solidFill>
              <a:effectLst/>
              <a:uLnTx/>
              <a:uFillTx/>
              <a:latin typeface="Ebrima"/>
              <a:ea typeface="+mn-ea"/>
              <a:cs typeface="Arial"/>
            </a:endParaRPr>
          </a:p>
        </p:txBody>
      </p:sp>
      <p:graphicFrame>
        <p:nvGraphicFramePr>
          <p:cNvPr id="13" name="Table 12">
            <a:extLst>
              <a:ext uri="{FF2B5EF4-FFF2-40B4-BE49-F238E27FC236}">
                <a16:creationId xmlns:a16="http://schemas.microsoft.com/office/drawing/2014/main" id="{DF44D380-2BDC-438C-936C-C4D19F23D58A}"/>
              </a:ext>
            </a:extLst>
          </p:cNvPr>
          <p:cNvGraphicFramePr>
            <a:graphicFrameLocks noGrp="1"/>
          </p:cNvGraphicFramePr>
          <p:nvPr>
            <p:extLst>
              <p:ext uri="{D42A27DB-BD31-4B8C-83A1-F6EECF244321}">
                <p14:modId xmlns:p14="http://schemas.microsoft.com/office/powerpoint/2010/main" val="1084308780"/>
              </p:ext>
            </p:extLst>
          </p:nvPr>
        </p:nvGraphicFramePr>
        <p:xfrm>
          <a:off x="685799" y="2751455"/>
          <a:ext cx="7543801" cy="3970020"/>
        </p:xfrm>
        <a:graphic>
          <a:graphicData uri="http://schemas.openxmlformats.org/drawingml/2006/table">
            <a:tbl>
              <a:tblPr/>
              <a:tblGrid>
                <a:gridCol w="1099736">
                  <a:extLst>
                    <a:ext uri="{9D8B030D-6E8A-4147-A177-3AD203B41FA5}">
                      <a16:colId xmlns:a16="http://schemas.microsoft.com/office/drawing/2014/main" val="3024987749"/>
                    </a:ext>
                  </a:extLst>
                </a:gridCol>
                <a:gridCol w="2024464">
                  <a:extLst>
                    <a:ext uri="{9D8B030D-6E8A-4147-A177-3AD203B41FA5}">
                      <a16:colId xmlns:a16="http://schemas.microsoft.com/office/drawing/2014/main" val="1984764944"/>
                    </a:ext>
                  </a:extLst>
                </a:gridCol>
                <a:gridCol w="1062513">
                  <a:extLst>
                    <a:ext uri="{9D8B030D-6E8A-4147-A177-3AD203B41FA5}">
                      <a16:colId xmlns:a16="http://schemas.microsoft.com/office/drawing/2014/main" val="1807831983"/>
                    </a:ext>
                  </a:extLst>
                </a:gridCol>
                <a:gridCol w="1833087">
                  <a:extLst>
                    <a:ext uri="{9D8B030D-6E8A-4147-A177-3AD203B41FA5}">
                      <a16:colId xmlns:a16="http://schemas.microsoft.com/office/drawing/2014/main" val="1143604494"/>
                    </a:ext>
                  </a:extLst>
                </a:gridCol>
                <a:gridCol w="1524001">
                  <a:extLst>
                    <a:ext uri="{9D8B030D-6E8A-4147-A177-3AD203B41FA5}">
                      <a16:colId xmlns:a16="http://schemas.microsoft.com/office/drawing/2014/main" val="4058383001"/>
                    </a:ext>
                  </a:extLst>
                </a:gridCol>
              </a:tblGrid>
              <a:tr h="225748">
                <a:tc>
                  <a:txBody>
                    <a:bodyPr/>
                    <a:lstStyle/>
                    <a:p>
                      <a:pPr algn="ctr" fontAlgn="ctr"/>
                      <a:r>
                        <a:rPr lang="en-IN" sz="1600" b="1" i="0" u="none" strike="noStrike" dirty="0">
                          <a:solidFill>
                            <a:srgbClr val="FFFFFF"/>
                          </a:solidFill>
                          <a:effectLst/>
                          <a:latin typeface="+mj-lt"/>
                        </a:rPr>
                        <a:t>Column</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Description</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Type</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Measurement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tc>
                  <a:txBody>
                    <a:bodyPr/>
                    <a:lstStyle/>
                    <a:p>
                      <a:pPr algn="ctr" fontAlgn="ctr"/>
                      <a:r>
                        <a:rPr lang="en-IN" sz="1600" b="1" i="0" u="none" strike="noStrike" dirty="0">
                          <a:solidFill>
                            <a:srgbClr val="FFFFFF"/>
                          </a:solidFill>
                          <a:effectLst/>
                          <a:latin typeface="+mj-lt"/>
                        </a:rPr>
                        <a:t>Possible Values</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rgbClr val="FFC000"/>
                    </a:solidFill>
                  </a:tcPr>
                </a:tc>
                <a:extLst>
                  <a:ext uri="{0D108BD9-81ED-4DB2-BD59-A6C34878D82A}">
                    <a16:rowId xmlns:a16="http://schemas.microsoft.com/office/drawing/2014/main" val="3030707698"/>
                  </a:ext>
                </a:extLst>
              </a:tr>
              <a:tr h="225748">
                <a:tc>
                  <a:txBody>
                    <a:bodyPr/>
                    <a:lstStyle/>
                    <a:p>
                      <a:pPr algn="ctr" fontAlgn="ctr"/>
                      <a:r>
                        <a:rPr lang="en-IN" sz="1600" b="0" i="0" u="none" strike="noStrike" dirty="0">
                          <a:solidFill>
                            <a:srgbClr val="000000"/>
                          </a:solidFill>
                          <a:effectLst/>
                          <a:latin typeface="+mj-lt"/>
                        </a:rPr>
                        <a:t>SN</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Serial Number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714886023"/>
                  </a:ext>
                </a:extLst>
              </a:tr>
              <a:tr h="444656">
                <a:tc>
                  <a:txBody>
                    <a:bodyPr/>
                    <a:lstStyle/>
                    <a:p>
                      <a:pPr algn="ctr" fontAlgn="ctr"/>
                      <a:r>
                        <a:rPr lang="en-IN" sz="1600" b="0" i="0" u="none" strike="noStrike" dirty="0">
                          <a:solidFill>
                            <a:srgbClr val="000000"/>
                          </a:solidFill>
                          <a:effectLst/>
                          <a:latin typeface="+mj-lt"/>
                        </a:rPr>
                        <a:t>AGE</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Age Groups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Integer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1(&lt;28 years),2(28-40 years),3(&gt;40 years)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3</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911699614"/>
                  </a:ext>
                </a:extLst>
              </a:tr>
              <a:tr h="663563">
                <a:tc>
                  <a:txBody>
                    <a:bodyPr/>
                    <a:lstStyle/>
                    <a:p>
                      <a:pPr algn="ctr" fontAlgn="ctr"/>
                      <a:r>
                        <a:rPr lang="en-IN" sz="1600" b="0" i="0" u="none" strike="noStrike" dirty="0">
                          <a:solidFill>
                            <a:srgbClr val="000000"/>
                          </a:solidFill>
                          <a:effectLst/>
                          <a:latin typeface="+mj-lt"/>
                        </a:rPr>
                        <a:t>EMPLOY</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Number of years customer working at current employer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kern="1200" dirty="0">
                          <a:solidFill>
                            <a:srgbClr val="000000"/>
                          </a:solidFill>
                          <a:effectLst/>
                          <a:latin typeface="+mn-lt"/>
                          <a:ea typeface="+mn-ea"/>
                          <a:cs typeface="+mn-cs"/>
                        </a:rPr>
                        <a:t>Integer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756206683"/>
                  </a:ext>
                </a:extLst>
              </a:tr>
              <a:tr h="663563">
                <a:tc>
                  <a:txBody>
                    <a:bodyPr/>
                    <a:lstStyle/>
                    <a:p>
                      <a:pPr algn="ctr" fontAlgn="ctr"/>
                      <a:r>
                        <a:rPr lang="en-IN" sz="1600" b="0" i="0" u="none" strike="noStrike" dirty="0">
                          <a:solidFill>
                            <a:srgbClr val="000000"/>
                          </a:solidFill>
                          <a:effectLst/>
                          <a:latin typeface="+mj-lt"/>
                        </a:rPr>
                        <a:t>ADDRESS</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Number of years customer staying at current address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kern="1200" dirty="0">
                          <a:solidFill>
                            <a:srgbClr val="000000"/>
                          </a:solidFill>
                          <a:effectLst/>
                          <a:latin typeface="+mn-lt"/>
                          <a:ea typeface="+mn-ea"/>
                          <a:cs typeface="+mn-cs"/>
                        </a:rPr>
                        <a:t>Integer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63779145"/>
                  </a:ext>
                </a:extLst>
              </a:tr>
              <a:tr h="225748">
                <a:tc>
                  <a:txBody>
                    <a:bodyPr/>
                    <a:lstStyle/>
                    <a:p>
                      <a:pPr algn="ctr" fontAlgn="ctr"/>
                      <a:r>
                        <a:rPr lang="en-IN" sz="1600" b="0" i="0" u="none" strike="noStrike" dirty="0">
                          <a:solidFill>
                            <a:srgbClr val="000000"/>
                          </a:solidFill>
                          <a:effectLst/>
                          <a:latin typeface="+mj-lt"/>
                        </a:rPr>
                        <a:t>DEBTINC</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Debt to Income Ratio</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002402475"/>
                  </a:ext>
                </a:extLst>
              </a:tr>
              <a:tr h="225748">
                <a:tc>
                  <a:txBody>
                    <a:bodyPr/>
                    <a:lstStyle/>
                    <a:p>
                      <a:pPr algn="ctr" fontAlgn="ctr"/>
                      <a:r>
                        <a:rPr lang="en-IN" sz="1600" b="0" i="0" u="none" strike="noStrike" dirty="0">
                          <a:solidFill>
                            <a:srgbClr val="000000"/>
                          </a:solidFill>
                          <a:effectLst/>
                          <a:latin typeface="+mj-lt"/>
                        </a:rPr>
                        <a:t>CREDDEBT</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Credit to Debit Ratio</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3873529448"/>
                  </a:ext>
                </a:extLst>
              </a:tr>
              <a:tr h="225748">
                <a:tc>
                  <a:txBody>
                    <a:bodyPr/>
                    <a:lstStyle/>
                    <a:p>
                      <a:pPr algn="ctr" fontAlgn="ctr"/>
                      <a:r>
                        <a:rPr lang="en-IN" sz="1600" b="0" i="0" u="none" strike="noStrike" dirty="0">
                          <a:solidFill>
                            <a:srgbClr val="000000"/>
                          </a:solidFill>
                          <a:effectLst/>
                          <a:latin typeface="+mj-lt"/>
                        </a:rPr>
                        <a:t>OTHDEBT</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Other Debt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Continuous</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Positive value</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2141984447"/>
                  </a:ext>
                </a:extLst>
              </a:tr>
              <a:tr h="444656">
                <a:tc>
                  <a:txBody>
                    <a:bodyPr/>
                    <a:lstStyle/>
                    <a:p>
                      <a:pPr algn="ctr" fontAlgn="ctr"/>
                      <a:r>
                        <a:rPr lang="en-IN" sz="1600" b="0" i="0" u="none" strike="noStrike" dirty="0">
                          <a:solidFill>
                            <a:srgbClr val="000000"/>
                          </a:solidFill>
                          <a:effectLst/>
                          <a:latin typeface="+mj-lt"/>
                        </a:rPr>
                        <a:t>DEFAULTER</a:t>
                      </a:r>
                    </a:p>
                  </a:txBody>
                  <a:tcPr marL="7620" marR="7620" marT="7620" marB="0" anchor="ctr">
                    <a:lnL w="6350" cap="flat" cmpd="sng" algn="ctr">
                      <a:solidFill>
                        <a:srgbClr val="FFC000"/>
                      </a:solidFill>
                      <a:prstDash val="solid"/>
                      <a:round/>
                      <a:headEnd type="none" w="med" len="med"/>
                      <a:tailEnd type="none" w="med" len="med"/>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Whether customer defaulted on loan</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kern="1200" dirty="0">
                          <a:solidFill>
                            <a:srgbClr val="000000"/>
                          </a:solidFill>
                          <a:effectLst/>
                          <a:latin typeface="+mn-lt"/>
                          <a:ea typeface="+mn-ea"/>
                          <a:cs typeface="+mn-cs"/>
                        </a:rPr>
                        <a:t>Integer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IN" sz="1600" b="0" i="0" u="none" strike="noStrike" kern="1200" dirty="0">
                          <a:solidFill>
                            <a:srgbClr val="000000"/>
                          </a:solidFill>
                          <a:effectLst/>
                          <a:latin typeface="+mn-lt"/>
                          <a:ea typeface="+mn-ea"/>
                          <a:cs typeface="+mn-cs"/>
                        </a:rPr>
                        <a:t>1(Defaulter), 0(Non-Defaulter)</a:t>
                      </a:r>
                    </a:p>
                  </a:txBody>
                  <a:tcPr marL="7620" marR="7620" marT="7620" marB="0" anchor="ctr">
                    <a:lnL>
                      <a:noFill/>
                    </a:lnL>
                    <a:lnR>
                      <a:noFill/>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tc>
                  <a:txBody>
                    <a:bodyPr/>
                    <a:lstStyle/>
                    <a:p>
                      <a:pPr algn="ctr" fontAlgn="ctr"/>
                      <a:r>
                        <a:rPr lang="en-IN" sz="1600" b="0" i="0" u="none" strike="noStrike" dirty="0">
                          <a:solidFill>
                            <a:srgbClr val="000000"/>
                          </a:solidFill>
                          <a:effectLst/>
                          <a:latin typeface="+mj-lt"/>
                        </a:rPr>
                        <a:t>2</a:t>
                      </a:r>
                    </a:p>
                  </a:txBody>
                  <a:tcPr marL="7620" marR="7620" marT="7620" marB="0" anchor="ctr">
                    <a:lnL>
                      <a:noFill/>
                    </a:lnL>
                    <a:lnR w="6350" cap="flat" cmpd="sng" algn="ctr">
                      <a:solidFill>
                        <a:srgbClr val="FFC000"/>
                      </a:solidFill>
                      <a:prstDash val="solid"/>
                      <a:round/>
                      <a:headEnd type="none" w="med" len="med"/>
                      <a:tailEnd type="none" w="med" len="med"/>
                    </a:lnR>
                    <a:lnT w="6350" cap="flat" cmpd="sng" algn="ctr">
                      <a:solidFill>
                        <a:srgbClr val="FFC000"/>
                      </a:solidFill>
                      <a:prstDash val="solid"/>
                      <a:round/>
                      <a:headEnd type="none" w="med" len="med"/>
                      <a:tailEnd type="none" w="med" len="med"/>
                    </a:lnT>
                    <a:lnB w="6350" cap="flat" cmpd="sng" algn="ctr">
                      <a:solidFill>
                        <a:srgbClr val="FFC000"/>
                      </a:solidFill>
                      <a:prstDash val="solid"/>
                      <a:round/>
                      <a:headEnd type="none" w="med" len="med"/>
                      <a:tailEnd type="none" w="med" len="med"/>
                    </a:lnB>
                    <a:solidFill>
                      <a:schemeClr val="bg1"/>
                    </a:solidFill>
                  </a:tcPr>
                </a:tc>
                <a:extLst>
                  <a:ext uri="{0D108BD9-81ED-4DB2-BD59-A6C34878D82A}">
                    <a16:rowId xmlns:a16="http://schemas.microsoft.com/office/drawing/2014/main" val="1798168498"/>
                  </a:ext>
                </a:extLst>
              </a:tr>
            </a:tbl>
          </a:graphicData>
        </a:graphic>
      </p:graphicFrame>
    </p:spTree>
    <p:extLst>
      <p:ext uri="{BB962C8B-B14F-4D97-AF65-F5344CB8AC3E}">
        <p14:creationId xmlns:p14="http://schemas.microsoft.com/office/powerpoint/2010/main" val="184411532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0" y="274048"/>
            <a:ext cx="8229600" cy="810805"/>
          </a:xfrm>
        </p:spPr>
        <p:txBody>
          <a:bodyPr/>
          <a:lstStyle/>
          <a:p>
            <a:r>
              <a:rPr lang="en-IN" sz="3200" b="1" dirty="0">
                <a:solidFill>
                  <a:schemeClr val="accent1"/>
                </a:solidFill>
                <a:latin typeface="+mj-lt"/>
              </a:rPr>
              <a:t>Data Pre-Processing</a:t>
            </a:r>
            <a:endParaRPr lang="en-US" sz="3200" b="1" dirty="0">
              <a:solidFill>
                <a:schemeClr val="accent1"/>
              </a:solidFill>
              <a:latin typeface="+mj-lt"/>
            </a:endParaRP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endParaRPr>
            </a:p>
          </p:txBody>
        </p:sp>
      </p:grpSp>
      <p:sp>
        <p:nvSpPr>
          <p:cNvPr id="2" name="TextBox 1"/>
          <p:cNvSpPr txBox="1"/>
          <p:nvPr/>
        </p:nvSpPr>
        <p:spPr>
          <a:xfrm>
            <a:off x="4191000" y="1219200"/>
            <a:ext cx="4840244" cy="369332"/>
          </a:xfrm>
          <a:prstGeom prst="rect">
            <a:avLst/>
          </a:prstGeom>
          <a:noFill/>
        </p:spPr>
        <p:txBody>
          <a:bodyPr wrap="square" rtlCol="0">
            <a:spAutoFit/>
          </a:bodyPr>
          <a:lstStyle/>
          <a:p>
            <a:endParaRPr lang="en-US" dirty="0">
              <a:solidFill>
                <a:srgbClr val="FF0000"/>
              </a:solidFill>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solidFill>
                  <a:prstClr val="black">
                    <a:lumMod val="50000"/>
                    <a:lumOff val="50000"/>
                  </a:prstClr>
                </a:solidFill>
              </a:rPr>
              <a:pPr/>
              <a:t>5</a:t>
            </a:fld>
            <a:endParaRPr lang="en-US" dirty="0">
              <a:solidFill>
                <a:prstClr val="black">
                  <a:lumMod val="50000"/>
                  <a:lumOff val="50000"/>
                </a:prstClr>
              </a:solidFill>
            </a:endParaRPr>
          </a:p>
        </p:txBody>
      </p:sp>
      <p:sp>
        <p:nvSpPr>
          <p:cNvPr id="6" name="Shape 92">
            <a:extLst>
              <a:ext uri="{FF2B5EF4-FFF2-40B4-BE49-F238E27FC236}">
                <a16:creationId xmlns:a16="http://schemas.microsoft.com/office/drawing/2014/main" id="{51A60838-D7E5-C1F6-EF1E-DBD0D10610FD}"/>
              </a:ext>
            </a:extLst>
          </p:cNvPr>
          <p:cNvSpPr txBox="1"/>
          <p:nvPr/>
        </p:nvSpPr>
        <p:spPr>
          <a:xfrm>
            <a:off x="486697" y="1460540"/>
            <a:ext cx="8200103" cy="4915634"/>
          </a:xfrm>
          <a:prstGeom prst="rect">
            <a:avLst/>
          </a:prstGeom>
          <a:noFill/>
          <a:ln>
            <a:noFill/>
          </a:ln>
        </p:spPr>
        <p:txBody>
          <a:bodyPr lIns="91425" tIns="91425" rIns="91425" bIns="91425" anchor="t" anchorCtr="0">
            <a:noAutofit/>
          </a:bodyPr>
          <a:lstStyle/>
          <a:p>
            <a:pPr marL="342900" indent="-342900">
              <a:buSzPct val="60000"/>
              <a:buFont typeface="Wingdings" panose="05000000000000000000" pitchFamily="2" charset="2"/>
              <a:buChar char="q"/>
            </a:pPr>
            <a:r>
              <a:rPr lang="en-US" dirty="0">
                <a:solidFill>
                  <a:schemeClr val="tx1">
                    <a:lumMod val="75000"/>
                    <a:lumOff val="25000"/>
                  </a:schemeClr>
                </a:solidFill>
                <a:cs typeface="Vijaya" panose="02020604020202020204" pitchFamily="18" charset="0"/>
              </a:rPr>
              <a:t>Since AGE is categorical variable, we will create dummy variables before proceeding to neural network model.</a:t>
            </a:r>
          </a:p>
          <a:p>
            <a:pPr>
              <a:buSzPct val="60000"/>
            </a:pPr>
            <a:endParaRPr lang="en-US" dirty="0">
              <a:solidFill>
                <a:schemeClr val="tx1">
                  <a:lumMod val="75000"/>
                  <a:lumOff val="25000"/>
                </a:schemeClr>
              </a:solidFill>
              <a:cs typeface="Vijaya" panose="02020604020202020204" pitchFamily="18" charset="0"/>
            </a:endParaRPr>
          </a:p>
          <a:p>
            <a:pPr marL="342900" indent="-342900">
              <a:buSzPct val="60000"/>
              <a:buFont typeface="Wingdings" panose="05000000000000000000" pitchFamily="2" charset="2"/>
              <a:buChar char="q"/>
            </a:pPr>
            <a:r>
              <a:rPr lang="en-US" dirty="0">
                <a:solidFill>
                  <a:schemeClr val="tx1">
                    <a:lumMod val="75000"/>
                    <a:lumOff val="25000"/>
                  </a:schemeClr>
                </a:solidFill>
                <a:cs typeface="Vijaya" panose="02020604020202020204" pitchFamily="18" charset="0"/>
              </a:rPr>
              <a:t>To set up a neural network to a dataset it is very important that we ensure a proper scaling of data. The scaling of data is essential because otherwise, a variable may have a large impact on the prediction variable only because of its scale.  </a:t>
            </a:r>
          </a:p>
          <a:p>
            <a:pPr marL="342900" indent="-342900">
              <a:buSzPct val="60000"/>
              <a:buFont typeface="Wingdings" panose="05000000000000000000" pitchFamily="2" charset="2"/>
              <a:buChar char="q"/>
            </a:pPr>
            <a:endParaRPr lang="en-US" dirty="0">
              <a:solidFill>
                <a:schemeClr val="tx1">
                  <a:lumMod val="75000"/>
                  <a:lumOff val="25000"/>
                </a:schemeClr>
              </a:solidFill>
              <a:cs typeface="Vijaya" panose="02020604020202020204" pitchFamily="18" charset="0"/>
            </a:endParaRPr>
          </a:p>
          <a:p>
            <a:pPr marL="342900" indent="-342900">
              <a:buSzPct val="60000"/>
              <a:buFont typeface="Wingdings" panose="05000000000000000000" pitchFamily="2" charset="2"/>
              <a:buChar char="q"/>
            </a:pPr>
            <a:r>
              <a:rPr lang="en-US" dirty="0">
                <a:solidFill>
                  <a:schemeClr val="tx1">
                    <a:lumMod val="75000"/>
                    <a:lumOff val="25000"/>
                  </a:schemeClr>
                </a:solidFill>
                <a:cs typeface="Vijaya" panose="02020604020202020204" pitchFamily="18" charset="0"/>
              </a:rPr>
              <a:t>The common techniques to scale data are min-max normalization and Z-score normalization</a:t>
            </a:r>
          </a:p>
          <a:p>
            <a:pPr>
              <a:buSzPct val="60000"/>
            </a:pPr>
            <a:endParaRPr lang="en-US" dirty="0">
              <a:solidFill>
                <a:schemeClr val="tx1">
                  <a:lumMod val="75000"/>
                  <a:lumOff val="25000"/>
                </a:schemeClr>
              </a:solidFill>
              <a:cs typeface="Vijaya" panose="02020604020202020204" pitchFamily="18" charset="0"/>
            </a:endParaRPr>
          </a:p>
          <a:p>
            <a:pPr marL="342900" indent="-342900">
              <a:buSzPct val="60000"/>
              <a:buFont typeface="Wingdings" panose="05000000000000000000" pitchFamily="2" charset="2"/>
              <a:buChar char="q"/>
            </a:pPr>
            <a:r>
              <a:rPr lang="en-US" dirty="0">
                <a:solidFill>
                  <a:schemeClr val="tx1">
                    <a:lumMod val="75000"/>
                    <a:lumOff val="25000"/>
                  </a:schemeClr>
                </a:solidFill>
                <a:cs typeface="Vijaya" panose="02020604020202020204" pitchFamily="18" charset="0"/>
              </a:rPr>
              <a:t>The min-max normalization transforms the data into a common range, thus removing the scaling effect from all the variables. Here we are using min-max normalization for scaling data.</a:t>
            </a:r>
          </a:p>
          <a:p>
            <a:pPr marL="342900" lvl="0" indent="-342900">
              <a:buSzPct val="100000"/>
              <a:buFont typeface="Arial" pitchFamily="34" charset="0"/>
              <a:buChar char="•"/>
            </a:pPr>
            <a:endParaRPr lang="en-US" sz="1800" dirty="0">
              <a:ea typeface="Open Sans"/>
              <a:cs typeface="Open Sans"/>
              <a:sym typeface="Open Sans"/>
            </a:endParaRPr>
          </a:p>
        </p:txBody>
      </p:sp>
    </p:spTree>
    <p:extLst>
      <p:ext uri="{BB962C8B-B14F-4D97-AF65-F5344CB8AC3E}">
        <p14:creationId xmlns:p14="http://schemas.microsoft.com/office/powerpoint/2010/main" val="1769811604"/>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1040102309"/>
              </p:ext>
            </p:extLst>
          </p:nvPr>
        </p:nvGraphicFramePr>
        <p:xfrm>
          <a:off x="555313" y="1795300"/>
          <a:ext cx="8033374" cy="374904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1" dirty="0">
                          <a:solidFill>
                            <a:schemeClr val="accent1"/>
                          </a:solidFill>
                          <a:latin typeface="Consolas" pitchFamily="49" charset="0"/>
                        </a:rPr>
                        <a:t>bankloan&lt;-read.csv("BANK LOAN.csv")</a:t>
                      </a:r>
                    </a:p>
                    <a:p>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library(</a:t>
                      </a:r>
                      <a:r>
                        <a:rPr lang="en-US" sz="1600" b="1" dirty="0" err="1">
                          <a:solidFill>
                            <a:schemeClr val="accent1"/>
                          </a:solidFill>
                          <a:latin typeface="Consolas" pitchFamily="49" charset="0"/>
                        </a:rPr>
                        <a:t>fastDummies</a:t>
                      </a:r>
                      <a:r>
                        <a:rPr lang="en-US" sz="1600" b="1" dirty="0">
                          <a:solidFill>
                            <a:schemeClr val="accent1"/>
                          </a:solidFill>
                          <a:latin typeface="Consolas" pitchFamily="49" charset="0"/>
                        </a:rPr>
                        <a:t>)</a:t>
                      </a:r>
                    </a:p>
                    <a:p>
                      <a:r>
                        <a:rPr lang="en-US" sz="1600" b="1" dirty="0">
                          <a:solidFill>
                            <a:schemeClr val="accent1"/>
                          </a:solidFill>
                          <a:latin typeface="Consolas" pitchFamily="49" charset="0"/>
                        </a:rPr>
                        <a:t>bankloan &lt;- </a:t>
                      </a:r>
                      <a:r>
                        <a:rPr lang="en-US" sz="1600" b="1" dirty="0" err="1">
                          <a:solidFill>
                            <a:schemeClr val="accent1"/>
                          </a:solidFill>
                          <a:latin typeface="Consolas" pitchFamily="49" charset="0"/>
                        </a:rPr>
                        <a:t>dummy_cols</a:t>
                      </a:r>
                      <a:r>
                        <a:rPr lang="en-US" sz="1600" b="1" dirty="0">
                          <a:solidFill>
                            <a:schemeClr val="accent1"/>
                          </a:solidFill>
                          <a:latin typeface="Consolas" pitchFamily="49" charset="0"/>
                        </a:rPr>
                        <a:t>(</a:t>
                      </a:r>
                      <a:r>
                        <a:rPr lang="en-US" sz="1600" b="1" dirty="0" err="1">
                          <a:solidFill>
                            <a:schemeClr val="accent1"/>
                          </a:solidFill>
                          <a:latin typeface="Consolas" pitchFamily="49" charset="0"/>
                        </a:rPr>
                        <a:t>bankloan,select_columns</a:t>
                      </a:r>
                      <a:r>
                        <a:rPr lang="en-US" sz="1600" b="1" dirty="0">
                          <a:solidFill>
                            <a:schemeClr val="accent1"/>
                          </a:solidFill>
                          <a:latin typeface="Consolas" pitchFamily="49" charset="0"/>
                        </a:rPr>
                        <a:t> = "AGE",</a:t>
                      </a:r>
                      <a:r>
                        <a:rPr lang="en-US" sz="1600" b="1" dirty="0" err="1">
                          <a:solidFill>
                            <a:schemeClr val="accent1"/>
                          </a:solidFill>
                          <a:latin typeface="Consolas" pitchFamily="49" charset="0"/>
                        </a:rPr>
                        <a:t>remove_first_dummy</a:t>
                      </a:r>
                      <a:r>
                        <a:rPr lang="en-US" sz="1600" b="1" dirty="0">
                          <a:solidFill>
                            <a:schemeClr val="accent1"/>
                          </a:solidFill>
                          <a:latin typeface="Consolas" pitchFamily="49" charset="0"/>
                        </a:rPr>
                        <a:t> = T)</a:t>
                      </a:r>
                    </a:p>
                    <a:p>
                      <a:endParaRPr lang="en-US" sz="1600" b="1" dirty="0">
                        <a:solidFill>
                          <a:schemeClr val="accent1"/>
                        </a:solidFill>
                        <a:latin typeface="Consolas" pitchFamily="49" charset="0"/>
                      </a:endParaRPr>
                    </a:p>
                    <a:p>
                      <a:r>
                        <a:rPr lang="en-US" sz="1600" b="1" dirty="0">
                          <a:solidFill>
                            <a:schemeClr val="accent1"/>
                          </a:solidFill>
                          <a:latin typeface="Consolas" pitchFamily="49" charset="0"/>
                        </a:rPr>
                        <a:t>normalize &lt;- function(x) {</a:t>
                      </a:r>
                    </a:p>
                    <a:p>
                      <a:r>
                        <a:rPr lang="en-US" sz="1600" b="1" dirty="0">
                          <a:solidFill>
                            <a:schemeClr val="accent1"/>
                          </a:solidFill>
                          <a:latin typeface="Consolas" pitchFamily="49" charset="0"/>
                        </a:rPr>
                        <a:t>  return ((x - min(x)) / (max(x) - min(x)))</a:t>
                      </a:r>
                    </a:p>
                    <a:p>
                      <a:r>
                        <a:rPr lang="en-US" sz="1600" b="1" dirty="0">
                          <a:solidFill>
                            <a:schemeClr val="accent1"/>
                          </a:solidFill>
                          <a:latin typeface="Consolas" pitchFamily="49" charset="0"/>
                        </a:rPr>
                        <a:t>}</a:t>
                      </a:r>
                    </a:p>
                    <a:p>
                      <a:endParaRPr lang="en-US" sz="1600" b="1" dirty="0">
                        <a:solidFill>
                          <a:schemeClr val="accent1"/>
                        </a:solidFill>
                        <a:latin typeface="Consolas" pitchFamily="49" charset="0"/>
                      </a:endParaRPr>
                    </a:p>
                    <a:p>
                      <a:r>
                        <a:rPr lang="en-US" sz="1600" b="1" dirty="0" err="1">
                          <a:solidFill>
                            <a:schemeClr val="accent1"/>
                          </a:solidFill>
                          <a:latin typeface="Consolas" pitchFamily="49" charset="0"/>
                        </a:rPr>
                        <a:t>bankloan$EMPLOY</a:t>
                      </a:r>
                      <a:r>
                        <a:rPr lang="en-US" sz="1600" b="1" dirty="0">
                          <a:solidFill>
                            <a:schemeClr val="accent1"/>
                          </a:solidFill>
                          <a:latin typeface="Consolas" pitchFamily="49" charset="0"/>
                        </a:rPr>
                        <a:t>&lt;-normalize(</a:t>
                      </a:r>
                      <a:r>
                        <a:rPr lang="en-US" sz="1600" b="1" dirty="0" err="1">
                          <a:solidFill>
                            <a:schemeClr val="accent1"/>
                          </a:solidFill>
                          <a:latin typeface="Consolas" pitchFamily="49" charset="0"/>
                        </a:rPr>
                        <a:t>bankloan$EMPLOY</a:t>
                      </a:r>
                      <a:r>
                        <a:rPr lang="en-US" sz="1600" b="1" dirty="0">
                          <a:solidFill>
                            <a:schemeClr val="accent1"/>
                          </a:solidFill>
                          <a:latin typeface="Consolas" pitchFamily="49" charset="0"/>
                        </a:rPr>
                        <a:t>)</a:t>
                      </a:r>
                    </a:p>
                    <a:p>
                      <a:r>
                        <a:rPr lang="en-US" sz="1600" b="1" dirty="0" err="1">
                          <a:solidFill>
                            <a:schemeClr val="accent1"/>
                          </a:solidFill>
                          <a:latin typeface="Consolas" pitchFamily="49" charset="0"/>
                        </a:rPr>
                        <a:t>bankloan$ADDRESS</a:t>
                      </a:r>
                      <a:r>
                        <a:rPr lang="en-US" sz="1600" b="1" dirty="0">
                          <a:solidFill>
                            <a:schemeClr val="accent1"/>
                          </a:solidFill>
                          <a:latin typeface="Consolas" pitchFamily="49" charset="0"/>
                        </a:rPr>
                        <a:t>&lt;-normalize(</a:t>
                      </a:r>
                      <a:r>
                        <a:rPr lang="en-US" sz="1600" b="1" dirty="0" err="1">
                          <a:solidFill>
                            <a:schemeClr val="accent1"/>
                          </a:solidFill>
                          <a:latin typeface="Consolas" pitchFamily="49" charset="0"/>
                        </a:rPr>
                        <a:t>bankloan$ADDRESS</a:t>
                      </a:r>
                      <a:r>
                        <a:rPr lang="en-US" sz="1600" b="1" dirty="0">
                          <a:solidFill>
                            <a:schemeClr val="accent1"/>
                          </a:solidFill>
                          <a:latin typeface="Consolas" pitchFamily="49" charset="0"/>
                        </a:rPr>
                        <a:t>)</a:t>
                      </a:r>
                    </a:p>
                    <a:p>
                      <a:r>
                        <a:rPr lang="en-US" sz="1600" b="1" dirty="0" err="1">
                          <a:solidFill>
                            <a:schemeClr val="accent1"/>
                          </a:solidFill>
                          <a:latin typeface="Consolas" pitchFamily="49" charset="0"/>
                        </a:rPr>
                        <a:t>bankloan$DEBTINC</a:t>
                      </a:r>
                      <a:r>
                        <a:rPr lang="en-US" sz="1600" b="1" dirty="0">
                          <a:solidFill>
                            <a:schemeClr val="accent1"/>
                          </a:solidFill>
                          <a:latin typeface="Consolas" pitchFamily="49" charset="0"/>
                        </a:rPr>
                        <a:t>&lt;-normalize(</a:t>
                      </a:r>
                      <a:r>
                        <a:rPr lang="en-US" sz="1600" b="1" dirty="0" err="1">
                          <a:solidFill>
                            <a:schemeClr val="accent1"/>
                          </a:solidFill>
                          <a:latin typeface="Consolas" pitchFamily="49" charset="0"/>
                        </a:rPr>
                        <a:t>bankloan$DEBTINC</a:t>
                      </a:r>
                      <a:r>
                        <a:rPr lang="en-US" sz="1600" b="1" dirty="0">
                          <a:solidFill>
                            <a:schemeClr val="accent1"/>
                          </a:solidFill>
                          <a:latin typeface="Consolas" pitchFamily="49" charset="0"/>
                        </a:rPr>
                        <a:t>)</a:t>
                      </a:r>
                    </a:p>
                    <a:p>
                      <a:r>
                        <a:rPr lang="en-US" sz="1600" b="1" dirty="0" err="1">
                          <a:solidFill>
                            <a:schemeClr val="accent1"/>
                          </a:solidFill>
                          <a:latin typeface="Consolas" pitchFamily="49" charset="0"/>
                        </a:rPr>
                        <a:t>bankloan$CREDDEBT</a:t>
                      </a:r>
                      <a:r>
                        <a:rPr lang="en-US" sz="1600" b="1" dirty="0">
                          <a:solidFill>
                            <a:schemeClr val="accent1"/>
                          </a:solidFill>
                          <a:latin typeface="Consolas" pitchFamily="49" charset="0"/>
                        </a:rPr>
                        <a:t>&lt;-normalize(</a:t>
                      </a:r>
                      <a:r>
                        <a:rPr lang="en-US" sz="1600" b="1" dirty="0" err="1">
                          <a:solidFill>
                            <a:schemeClr val="accent1"/>
                          </a:solidFill>
                          <a:latin typeface="Consolas" pitchFamily="49" charset="0"/>
                        </a:rPr>
                        <a:t>bankloan$CREDDEBT</a:t>
                      </a:r>
                      <a:r>
                        <a:rPr lang="en-US" sz="1600" b="1" dirty="0">
                          <a:solidFill>
                            <a:schemeClr val="accent1"/>
                          </a:solidFill>
                          <a:latin typeface="Consolas" pitchFamily="49" charset="0"/>
                        </a:rPr>
                        <a:t>)</a:t>
                      </a:r>
                    </a:p>
                    <a:p>
                      <a:r>
                        <a:rPr lang="en-US" sz="1600" b="1" dirty="0" err="1">
                          <a:solidFill>
                            <a:schemeClr val="accent1"/>
                          </a:solidFill>
                          <a:latin typeface="Consolas" pitchFamily="49" charset="0"/>
                        </a:rPr>
                        <a:t>bankloan$OTHDEBT</a:t>
                      </a:r>
                      <a:r>
                        <a:rPr lang="en-US" sz="1600" b="1" dirty="0">
                          <a:solidFill>
                            <a:schemeClr val="accent1"/>
                          </a:solidFill>
                          <a:latin typeface="Consolas" pitchFamily="49" charset="0"/>
                        </a:rPr>
                        <a:t>&lt;-normalize(</a:t>
                      </a:r>
                      <a:r>
                        <a:rPr lang="en-US" sz="1600" b="1" dirty="0" err="1">
                          <a:solidFill>
                            <a:schemeClr val="accent1"/>
                          </a:solidFill>
                          <a:latin typeface="Consolas" pitchFamily="49" charset="0"/>
                        </a:rPr>
                        <a:t>bankloan$OTHDEBT</a:t>
                      </a:r>
                      <a:r>
                        <a:rPr lang="en-US" sz="1600" b="1"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 y="274048"/>
            <a:ext cx="9052560" cy="810805"/>
          </a:xfrm>
        </p:spPr>
        <p:txBody>
          <a:bodyPr>
            <a:normAutofit fontScale="90000"/>
          </a:bodyPr>
          <a:lstStyle/>
          <a:p>
            <a:r>
              <a:rPr lang="en-US" sz="3100" b="1" dirty="0">
                <a:solidFill>
                  <a:schemeClr val="accent1"/>
                </a:solidFill>
                <a:latin typeface="+mj-lt"/>
              </a:rPr>
              <a:t>Neural Network in R - </a:t>
            </a:r>
            <a:br>
              <a:rPr lang="en-US" sz="3100" b="1" dirty="0">
                <a:solidFill>
                  <a:schemeClr val="accent1"/>
                </a:solidFill>
                <a:latin typeface="+mj-lt"/>
              </a:rPr>
            </a:br>
            <a:r>
              <a:rPr lang="en-US" sz="3100" b="1" dirty="0">
                <a:solidFill>
                  <a:schemeClr val="accent1"/>
                </a:solidFill>
                <a:latin typeface="+mj-lt"/>
              </a:rPr>
              <a:t>Classifying Loan Defaulters…</a:t>
            </a: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6</a:t>
            </a:fld>
            <a:endParaRPr lang="en-US" dirty="0"/>
          </a:p>
        </p:txBody>
      </p:sp>
    </p:spTree>
    <p:extLst>
      <p:ext uri="{BB962C8B-B14F-4D97-AF65-F5344CB8AC3E}">
        <p14:creationId xmlns:p14="http://schemas.microsoft.com/office/powerpoint/2010/main" val="1502679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13"/>
          <p:cNvGraphicFramePr>
            <a:graphicFrameLocks noGrp="1"/>
          </p:cNvGraphicFramePr>
          <p:nvPr>
            <p:extLst>
              <p:ext uri="{D42A27DB-BD31-4B8C-83A1-F6EECF244321}">
                <p14:modId xmlns:p14="http://schemas.microsoft.com/office/powerpoint/2010/main" val="4075699129"/>
              </p:ext>
            </p:extLst>
          </p:nvPr>
        </p:nvGraphicFramePr>
        <p:xfrm>
          <a:off x="555313" y="1795300"/>
          <a:ext cx="8033374" cy="2529840"/>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506596">
                <a:tc>
                  <a:txBody>
                    <a:bodyPr/>
                    <a:lstStyle/>
                    <a:p>
                      <a:r>
                        <a:rPr lang="en-US" sz="1600" b="1" dirty="0">
                          <a:solidFill>
                            <a:schemeClr val="accent1"/>
                          </a:solidFill>
                          <a:latin typeface="Consolas" pitchFamily="49" charset="0"/>
                        </a:rPr>
                        <a:t>library(</a:t>
                      </a:r>
                      <a:r>
                        <a:rPr lang="en-US" sz="1600" b="1" dirty="0" err="1">
                          <a:solidFill>
                            <a:schemeClr val="accent1"/>
                          </a:solidFill>
                          <a:latin typeface="Consolas" pitchFamily="49" charset="0"/>
                        </a:rPr>
                        <a:t>neuralnet</a:t>
                      </a:r>
                      <a:r>
                        <a:rPr lang="en-US" sz="1600" b="1" dirty="0">
                          <a:solidFill>
                            <a:schemeClr val="accent1"/>
                          </a:solidFill>
                          <a:latin typeface="Consolas" pitchFamily="49" charset="0"/>
                        </a:rPr>
                        <a:t>)</a:t>
                      </a:r>
                    </a:p>
                    <a:p>
                      <a:r>
                        <a:rPr lang="en-US" sz="1600" b="1" dirty="0" err="1">
                          <a:solidFill>
                            <a:schemeClr val="accent1"/>
                          </a:solidFill>
                          <a:latin typeface="Consolas" pitchFamily="49" charset="0"/>
                        </a:rPr>
                        <a:t>set.seed</a:t>
                      </a:r>
                      <a:r>
                        <a:rPr lang="en-US" sz="1600" b="1" dirty="0">
                          <a:solidFill>
                            <a:schemeClr val="accent1"/>
                          </a:solidFill>
                          <a:latin typeface="Consolas" pitchFamily="49" charset="0"/>
                        </a:rPr>
                        <a:t>(09092022)</a:t>
                      </a:r>
                    </a:p>
                    <a:p>
                      <a:r>
                        <a:rPr lang="en-US" sz="1600" b="1" dirty="0" err="1">
                          <a:solidFill>
                            <a:schemeClr val="accent1"/>
                          </a:solidFill>
                          <a:latin typeface="Consolas" pitchFamily="49" charset="0"/>
                        </a:rPr>
                        <a:t>nn_bank</a:t>
                      </a:r>
                      <a:r>
                        <a:rPr lang="en-US" sz="1600" b="1" dirty="0">
                          <a:solidFill>
                            <a:schemeClr val="accent1"/>
                          </a:solidFill>
                          <a:latin typeface="Consolas" pitchFamily="49" charset="0"/>
                        </a:rPr>
                        <a:t> &lt;- </a:t>
                      </a:r>
                      <a:r>
                        <a:rPr lang="en-US" sz="1600" b="1" dirty="0" err="1">
                          <a:solidFill>
                            <a:schemeClr val="accent1"/>
                          </a:solidFill>
                          <a:latin typeface="Consolas" pitchFamily="49" charset="0"/>
                        </a:rPr>
                        <a:t>neuralnet</a:t>
                      </a:r>
                      <a:r>
                        <a:rPr lang="en-US" sz="1600" b="1" dirty="0">
                          <a:solidFill>
                            <a:schemeClr val="accent1"/>
                          </a:solidFill>
                          <a:latin typeface="Consolas" pitchFamily="49" charset="0"/>
                        </a:rPr>
                        <a:t>(DEFAULTER~AGE_2+AGE_3+EMPLOY+ADDRESS+</a:t>
                      </a:r>
                    </a:p>
                    <a:p>
                      <a:r>
                        <a:rPr lang="en-US" sz="1600" b="1" dirty="0">
                          <a:solidFill>
                            <a:schemeClr val="accent1"/>
                          </a:solidFill>
                          <a:latin typeface="Consolas" pitchFamily="49" charset="0"/>
                        </a:rPr>
                        <a:t>                       DEBTINC+CREDDEBT+OTHDEBT, data=bankloan, </a:t>
                      </a:r>
                    </a:p>
                    <a:p>
                      <a:r>
                        <a:rPr lang="en-US" sz="1600" b="1" dirty="0">
                          <a:solidFill>
                            <a:schemeClr val="accent1"/>
                          </a:solidFill>
                          <a:latin typeface="Consolas" pitchFamily="49" charset="0"/>
                        </a:rPr>
                        <a:t>                     hidden=3,err.fct="</a:t>
                      </a:r>
                      <a:r>
                        <a:rPr lang="en-US" sz="1600" b="1" dirty="0" err="1">
                          <a:solidFill>
                            <a:schemeClr val="accent1"/>
                          </a:solidFill>
                          <a:latin typeface="Consolas" pitchFamily="49" charset="0"/>
                        </a:rPr>
                        <a:t>ce</a:t>
                      </a:r>
                      <a:r>
                        <a:rPr lang="en-US" sz="1600" b="1" dirty="0">
                          <a:solidFill>
                            <a:schemeClr val="accent1"/>
                          </a:solidFill>
                          <a:latin typeface="Consolas" pitchFamily="49" charset="0"/>
                        </a:rPr>
                        <a:t>",</a:t>
                      </a:r>
                      <a:r>
                        <a:rPr lang="en-US" sz="1600" b="1" dirty="0" err="1">
                          <a:solidFill>
                            <a:schemeClr val="accent1"/>
                          </a:solidFill>
                          <a:latin typeface="Consolas" pitchFamily="49" charset="0"/>
                        </a:rPr>
                        <a:t>linear.output</a:t>
                      </a:r>
                      <a:r>
                        <a:rPr lang="en-US" sz="1600" b="1" dirty="0">
                          <a:solidFill>
                            <a:schemeClr val="accent1"/>
                          </a:solidFill>
                          <a:latin typeface="Consolas" pitchFamily="49" charset="0"/>
                        </a:rPr>
                        <a:t>=FALSE)</a:t>
                      </a:r>
                    </a:p>
                    <a:p>
                      <a:endParaRPr lang="en-US" sz="1600" b="1" dirty="0">
                        <a:solidFill>
                          <a:schemeClr val="accent1"/>
                        </a:solidFill>
                        <a:latin typeface="Consolas" pitchFamily="49" charset="0"/>
                      </a:endParaRPr>
                    </a:p>
                    <a:p>
                      <a:r>
                        <a:rPr lang="en-US" sz="1600" b="1" dirty="0" err="1">
                          <a:solidFill>
                            <a:schemeClr val="accent1"/>
                          </a:solidFill>
                          <a:latin typeface="Consolas" pitchFamily="49" charset="0"/>
                        </a:rPr>
                        <a:t>out_bank</a:t>
                      </a:r>
                      <a:r>
                        <a:rPr lang="en-US" sz="1600" b="1" dirty="0">
                          <a:solidFill>
                            <a:schemeClr val="accent1"/>
                          </a:solidFill>
                          <a:latin typeface="Consolas" pitchFamily="49" charset="0"/>
                        </a:rPr>
                        <a:t> &lt;- cbind(</a:t>
                      </a:r>
                      <a:r>
                        <a:rPr lang="en-US" sz="1600" b="1" dirty="0" err="1">
                          <a:solidFill>
                            <a:schemeClr val="accent1"/>
                          </a:solidFill>
                          <a:latin typeface="Consolas" pitchFamily="49" charset="0"/>
                        </a:rPr>
                        <a:t>nn_bank$covariate,nn_bank$net.result</a:t>
                      </a:r>
                      <a:r>
                        <a:rPr lang="en-US" sz="1600" b="1" dirty="0">
                          <a:solidFill>
                            <a:schemeClr val="accent1"/>
                          </a:solidFill>
                          <a:latin typeface="Consolas" pitchFamily="49" charset="0"/>
                        </a:rPr>
                        <a:t>[[1]])</a:t>
                      </a:r>
                    </a:p>
                    <a:p>
                      <a:r>
                        <a:rPr lang="en-US" sz="1600" b="1" dirty="0">
                          <a:solidFill>
                            <a:schemeClr val="accent1"/>
                          </a:solidFill>
                          <a:latin typeface="Consolas" pitchFamily="49" charset="0"/>
                        </a:rPr>
                        <a:t>dimnames(</a:t>
                      </a:r>
                      <a:r>
                        <a:rPr lang="en-US" sz="1600" b="1" dirty="0" err="1">
                          <a:solidFill>
                            <a:schemeClr val="accent1"/>
                          </a:solidFill>
                          <a:latin typeface="Consolas" pitchFamily="49" charset="0"/>
                        </a:rPr>
                        <a:t>out_bank</a:t>
                      </a:r>
                      <a:r>
                        <a:rPr lang="en-US" sz="1600" b="1" dirty="0">
                          <a:solidFill>
                            <a:schemeClr val="accent1"/>
                          </a:solidFill>
                          <a:latin typeface="Consolas" pitchFamily="49" charset="0"/>
                        </a:rPr>
                        <a:t>) &lt;- list(NULL, c("AGE_2","AGE_3", "EMPLOY","ADDRESS","DEBTINC", "CREDDEBT","OTHDEBT","</a:t>
                      </a:r>
                      <a:r>
                        <a:rPr lang="en-US" sz="1600" b="1" dirty="0" err="1">
                          <a:solidFill>
                            <a:schemeClr val="accent1"/>
                          </a:solidFill>
                          <a:latin typeface="Consolas" pitchFamily="49" charset="0"/>
                        </a:rPr>
                        <a:t>nn</a:t>
                      </a:r>
                      <a:r>
                        <a:rPr lang="en-US" sz="1600" b="1" dirty="0">
                          <a:solidFill>
                            <a:schemeClr val="accent1"/>
                          </a:solidFill>
                          <a:latin typeface="Consolas" pitchFamily="49" charset="0"/>
                        </a:rPr>
                        <a:t>-output"))</a:t>
                      </a:r>
                    </a:p>
                    <a:p>
                      <a:r>
                        <a:rPr lang="en-US" sz="1600" b="1" dirty="0">
                          <a:solidFill>
                            <a:schemeClr val="accent1"/>
                          </a:solidFill>
                          <a:latin typeface="Consolas" pitchFamily="49" charset="0"/>
                        </a:rPr>
                        <a:t>head(</a:t>
                      </a:r>
                      <a:r>
                        <a:rPr lang="en-US" sz="1600" b="1" dirty="0" err="1">
                          <a:solidFill>
                            <a:schemeClr val="accent1"/>
                          </a:solidFill>
                          <a:latin typeface="Consolas" pitchFamily="49" charset="0"/>
                        </a:rPr>
                        <a:t>out_bank</a:t>
                      </a:r>
                      <a:r>
                        <a:rPr lang="en-US" sz="1600" b="1"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sp>
        <p:nvSpPr>
          <p:cNvPr id="106498" name="Rectangle 2"/>
          <p:cNvSpPr>
            <a:spLocks noGrp="1" noChangeArrowheads="1"/>
          </p:cNvSpPr>
          <p:nvPr>
            <p:ph type="title"/>
            <p:custDataLst>
              <p:tags r:id="rId1"/>
            </p:custDataLst>
          </p:nvPr>
        </p:nvSpPr>
        <p:spPr>
          <a:xfrm>
            <a:off x="45720" y="274048"/>
            <a:ext cx="9052560" cy="810805"/>
          </a:xfrm>
        </p:spPr>
        <p:txBody>
          <a:bodyPr>
            <a:normAutofit fontScale="90000"/>
          </a:bodyPr>
          <a:lstStyle/>
          <a:p>
            <a:r>
              <a:rPr lang="en-US" sz="3100" b="1" dirty="0">
                <a:solidFill>
                  <a:schemeClr val="accent1"/>
                </a:solidFill>
                <a:latin typeface="+mj-lt"/>
              </a:rPr>
              <a:t>Neural Network in R - </a:t>
            </a:r>
            <a:br>
              <a:rPr lang="en-US" sz="3100" b="1" dirty="0">
                <a:solidFill>
                  <a:schemeClr val="accent1"/>
                </a:solidFill>
                <a:latin typeface="+mj-lt"/>
              </a:rPr>
            </a:br>
            <a:r>
              <a:rPr lang="en-US" sz="3100" b="1" dirty="0">
                <a:solidFill>
                  <a:schemeClr val="accent1"/>
                </a:solidFill>
                <a:latin typeface="+mj-lt"/>
              </a:rPr>
              <a:t>Classifying Loan Defaulters…</a:t>
            </a: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7</a:t>
            </a:fld>
            <a:endParaRPr lang="en-US" dirty="0"/>
          </a:p>
        </p:txBody>
      </p:sp>
      <p:grpSp>
        <p:nvGrpSpPr>
          <p:cNvPr id="30" name="Group 29"/>
          <p:cNvGrpSpPr/>
          <p:nvPr/>
        </p:nvGrpSpPr>
        <p:grpSpPr>
          <a:xfrm>
            <a:off x="-3505200" y="4352319"/>
            <a:ext cx="11836909" cy="2924614"/>
            <a:chOff x="2514600" y="-108463"/>
            <a:chExt cx="11836909" cy="2924614"/>
          </a:xfrm>
          <a:solidFill>
            <a:schemeClr val="bg1"/>
          </a:solidFill>
        </p:grpSpPr>
        <p:sp>
          <p:nvSpPr>
            <p:cNvPr id="31" name="Rectangle 30"/>
            <p:cNvSpPr/>
            <p:nvPr/>
          </p:nvSpPr>
          <p:spPr>
            <a:xfrm>
              <a:off x="8727195" y="-108463"/>
              <a:ext cx="5624314" cy="2308324"/>
            </a:xfrm>
            <a:prstGeom prst="rect">
              <a:avLst/>
            </a:prstGeom>
            <a:grpFill/>
            <a:ln w="3175">
              <a:solidFill>
                <a:schemeClr val="accent3"/>
              </a:solidFill>
            </a:ln>
          </p:spPr>
          <p:txBody>
            <a:bodyPr wrap="square">
              <a:spAutoFit/>
            </a:bodyPr>
            <a:lstStyle/>
            <a:p>
              <a:pPr marL="342900" indent="-342900">
                <a:buSzPct val="60000"/>
                <a:buFont typeface="Wingdings" panose="05000000000000000000" pitchFamily="2" charset="2"/>
                <a:buChar char="q"/>
              </a:pPr>
              <a:r>
                <a:rPr lang="en-US" sz="1600" b="1" dirty="0" err="1">
                  <a:solidFill>
                    <a:schemeClr val="tx1">
                      <a:lumMod val="75000"/>
                      <a:lumOff val="25000"/>
                    </a:schemeClr>
                  </a:solidFill>
                  <a:latin typeface="Vijaya" panose="02020604020202020204" pitchFamily="18" charset="0"/>
                  <a:cs typeface="Vijaya" panose="02020604020202020204" pitchFamily="18" charset="0"/>
                </a:rPr>
                <a:t>neuralnet</a:t>
              </a:r>
              <a:r>
                <a:rPr lang="en-US" sz="1600" b="1" dirty="0">
                  <a:solidFill>
                    <a:schemeClr val="tx1">
                      <a:lumMod val="75000"/>
                      <a:lumOff val="25000"/>
                    </a:schemeClr>
                  </a:solidFill>
                  <a:latin typeface="Vijaya" panose="02020604020202020204" pitchFamily="18" charset="0"/>
                  <a:cs typeface="Vijaya" panose="02020604020202020204" pitchFamily="18" charset="0"/>
                </a:rPr>
                <a:t>() </a:t>
              </a:r>
              <a:r>
                <a:rPr lang="en-US" sz="1600" dirty="0">
                  <a:solidFill>
                    <a:schemeClr val="tx1">
                      <a:lumMod val="75000"/>
                      <a:lumOff val="25000"/>
                    </a:schemeClr>
                  </a:solidFill>
                  <a:latin typeface="Vijaya" panose="02020604020202020204" pitchFamily="18" charset="0"/>
                  <a:cs typeface="Vijaya" panose="02020604020202020204" pitchFamily="18" charset="0"/>
                </a:rPr>
                <a:t>takes formula interface. Here, DEFAULTER is the variable of interest. </a:t>
              </a:r>
            </a:p>
            <a:p>
              <a:pPr marL="342900" indent="-342900">
                <a:buSzPct val="60000"/>
                <a:buFont typeface="Wingdings" panose="05000000000000000000" pitchFamily="2" charset="2"/>
                <a:buChar char="q"/>
              </a:pPr>
              <a:r>
                <a:rPr lang="en-US" sz="1600" b="1" dirty="0">
                  <a:solidFill>
                    <a:schemeClr val="tx1">
                      <a:lumMod val="75000"/>
                      <a:lumOff val="25000"/>
                    </a:schemeClr>
                  </a:solidFill>
                  <a:latin typeface="Vijaya" panose="02020604020202020204" pitchFamily="18" charset="0"/>
                  <a:cs typeface="Vijaya" panose="02020604020202020204" pitchFamily="18" charset="0"/>
                </a:rPr>
                <a:t>hidden= </a:t>
              </a:r>
              <a:r>
                <a:rPr lang="en-US" sz="1600" dirty="0">
                  <a:solidFill>
                    <a:schemeClr val="tx1">
                      <a:lumMod val="75000"/>
                      <a:lumOff val="25000"/>
                    </a:schemeClr>
                  </a:solidFill>
                  <a:latin typeface="Vijaya" panose="02020604020202020204" pitchFamily="18" charset="0"/>
                  <a:cs typeface="Vijaya" panose="02020604020202020204" pitchFamily="18" charset="0"/>
                </a:rPr>
                <a:t>Number of hidden neurons in each layer.</a:t>
              </a:r>
            </a:p>
            <a:p>
              <a:pPr marL="342900" indent="-342900">
                <a:buSzPct val="60000"/>
                <a:buFont typeface="Wingdings" panose="05000000000000000000" pitchFamily="2" charset="2"/>
                <a:buChar char="q"/>
              </a:pPr>
              <a:r>
                <a:rPr lang="en-US" sz="1600" b="1" dirty="0" err="1">
                  <a:solidFill>
                    <a:schemeClr val="tx1">
                      <a:lumMod val="75000"/>
                      <a:lumOff val="25000"/>
                    </a:schemeClr>
                  </a:solidFill>
                  <a:latin typeface="Vijaya" panose="02020604020202020204" pitchFamily="18" charset="0"/>
                  <a:cs typeface="Vijaya" panose="02020604020202020204" pitchFamily="18" charset="0"/>
                </a:rPr>
                <a:t>err.fct</a:t>
              </a:r>
              <a:r>
                <a:rPr lang="en-US" sz="1600" b="1" dirty="0">
                  <a:solidFill>
                    <a:schemeClr val="tx1">
                      <a:lumMod val="75000"/>
                      <a:lumOff val="25000"/>
                    </a:schemeClr>
                  </a:solidFill>
                  <a:latin typeface="Vijaya" panose="02020604020202020204" pitchFamily="18" charset="0"/>
                  <a:cs typeface="Vijaya" panose="02020604020202020204" pitchFamily="18" charset="0"/>
                </a:rPr>
                <a:t>= </a:t>
              </a:r>
              <a:r>
                <a:rPr lang="en-US" sz="1600" dirty="0">
                  <a:solidFill>
                    <a:schemeClr val="tx1">
                      <a:lumMod val="75000"/>
                      <a:lumOff val="25000"/>
                    </a:schemeClr>
                  </a:solidFill>
                  <a:latin typeface="Vijaya" panose="02020604020202020204" pitchFamily="18" charset="0"/>
                  <a:cs typeface="Vijaya" panose="02020604020202020204" pitchFamily="18" charset="0"/>
                </a:rPr>
                <a:t>a differentiable function that is used for the calculation of the error. ‘</a:t>
              </a:r>
              <a:r>
                <a:rPr lang="en-US" sz="1600" dirty="0" err="1">
                  <a:solidFill>
                    <a:schemeClr val="tx1">
                      <a:lumMod val="75000"/>
                      <a:lumOff val="25000"/>
                    </a:schemeClr>
                  </a:solidFill>
                  <a:latin typeface="Vijaya" panose="02020604020202020204" pitchFamily="18" charset="0"/>
                  <a:cs typeface="Vijaya" panose="02020604020202020204" pitchFamily="18" charset="0"/>
                </a:rPr>
                <a:t>ce</a:t>
              </a:r>
              <a:r>
                <a:rPr lang="en-US" sz="1600" dirty="0">
                  <a:solidFill>
                    <a:schemeClr val="tx1">
                      <a:lumMod val="75000"/>
                      <a:lumOff val="25000"/>
                    </a:schemeClr>
                  </a:solidFill>
                  <a:latin typeface="Vijaya" panose="02020604020202020204" pitchFamily="18" charset="0"/>
                  <a:cs typeface="Vijaya" panose="02020604020202020204" pitchFamily="18" charset="0"/>
                </a:rPr>
                <a:t>’ stands for cross entropy.</a:t>
              </a:r>
            </a:p>
            <a:p>
              <a:pPr marL="342900" indent="-342900">
                <a:buSzPct val="60000"/>
                <a:buFont typeface="Wingdings" panose="05000000000000000000" pitchFamily="2" charset="2"/>
                <a:buChar char="q"/>
              </a:pPr>
              <a:r>
                <a:rPr lang="en-US" sz="1600" b="1" dirty="0" err="1">
                  <a:solidFill>
                    <a:schemeClr val="tx1">
                      <a:lumMod val="75000"/>
                      <a:lumOff val="25000"/>
                    </a:schemeClr>
                  </a:solidFill>
                  <a:latin typeface="Vijaya" panose="02020604020202020204" pitchFamily="18" charset="0"/>
                  <a:cs typeface="Vijaya" panose="02020604020202020204" pitchFamily="18" charset="0"/>
                </a:rPr>
                <a:t>linear.output</a:t>
              </a:r>
              <a:r>
                <a:rPr lang="en-US" sz="1600" b="1" dirty="0">
                  <a:solidFill>
                    <a:schemeClr val="tx1">
                      <a:lumMod val="75000"/>
                      <a:lumOff val="25000"/>
                    </a:schemeClr>
                  </a:solidFill>
                  <a:latin typeface="Vijaya" panose="02020604020202020204" pitchFamily="18" charset="0"/>
                  <a:cs typeface="Vijaya" panose="02020604020202020204" pitchFamily="18" charset="0"/>
                </a:rPr>
                <a:t>= </a:t>
              </a:r>
              <a:r>
                <a:rPr lang="en-US" sz="1600" dirty="0">
                  <a:solidFill>
                    <a:schemeClr val="tx1">
                      <a:lumMod val="75000"/>
                      <a:lumOff val="25000"/>
                    </a:schemeClr>
                  </a:solidFill>
                  <a:latin typeface="Vijaya" panose="02020604020202020204" pitchFamily="18" charset="0"/>
                  <a:cs typeface="Vijaya" panose="02020604020202020204" pitchFamily="18" charset="0"/>
                </a:rPr>
                <a:t>FALSE ensures that the output is mapped by the activation function to the interval [0, 1].</a:t>
              </a:r>
            </a:p>
            <a:p>
              <a:pPr marL="342900" indent="-342900">
                <a:buSzPct val="60000"/>
                <a:buFont typeface="Wingdings" panose="05000000000000000000" pitchFamily="2" charset="2"/>
                <a:buChar char="q"/>
              </a:pPr>
              <a:r>
                <a:rPr lang="en-US" sz="1600" dirty="0">
                  <a:solidFill>
                    <a:schemeClr val="tx1">
                      <a:lumMod val="75000"/>
                      <a:lumOff val="25000"/>
                    </a:schemeClr>
                  </a:solidFill>
                  <a:latin typeface="Vijaya" panose="02020604020202020204" pitchFamily="18" charset="0"/>
                  <a:cs typeface="Vijaya" panose="02020604020202020204" pitchFamily="18" charset="0"/>
                </a:rPr>
                <a:t>By default the command uses Resilient Backpropagation with Weight Backtracking</a:t>
              </a:r>
            </a:p>
          </p:txBody>
        </p:sp>
        <p:cxnSp>
          <p:nvCxnSpPr>
            <p:cNvPr id="32" name="Straight Arrow Connector 31"/>
            <p:cNvCxnSpPr/>
            <p:nvPr/>
          </p:nvCxnSpPr>
          <p:spPr>
            <a:xfrm flipV="1">
              <a:off x="2514600" y="2209800"/>
              <a:ext cx="1" cy="596125"/>
            </a:xfrm>
            <a:prstGeom prst="straightConnector1">
              <a:avLst/>
            </a:prstGeom>
            <a:grpFill/>
            <a:ln>
              <a:solidFill>
                <a:schemeClr val="accent3"/>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H="1">
              <a:off x="2525376" y="2816151"/>
              <a:ext cx="939033" cy="0"/>
            </a:xfrm>
            <a:prstGeom prst="straightConnector1">
              <a:avLst/>
            </a:prstGeom>
            <a:grpFill/>
            <a:ln>
              <a:solidFill>
                <a:schemeClr val="accent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901284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 y="274048"/>
            <a:ext cx="9052560" cy="810805"/>
          </a:xfrm>
        </p:spPr>
        <p:txBody>
          <a:bodyPr>
            <a:normAutofit fontScale="90000"/>
          </a:bodyPr>
          <a:lstStyle/>
          <a:p>
            <a:r>
              <a:rPr lang="en-US" sz="3100" b="1" dirty="0">
                <a:solidFill>
                  <a:schemeClr val="accent1"/>
                </a:solidFill>
                <a:latin typeface="+mj-lt"/>
              </a:rPr>
              <a:t>Neural Network in R - </a:t>
            </a:r>
            <a:br>
              <a:rPr lang="en-US" sz="3100" b="1" dirty="0">
                <a:solidFill>
                  <a:schemeClr val="accent1"/>
                </a:solidFill>
                <a:latin typeface="+mj-lt"/>
              </a:rPr>
            </a:br>
            <a:r>
              <a:rPr lang="en-US" sz="3100" b="1" dirty="0">
                <a:solidFill>
                  <a:schemeClr val="accent1"/>
                </a:solidFill>
                <a:latin typeface="+mj-lt"/>
              </a:rPr>
              <a:t>Classifying Loan Defaulters…</a:t>
            </a: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8</a:t>
            </a:fld>
            <a:endParaRPr lang="en-US" dirty="0"/>
          </a:p>
        </p:txBody>
      </p:sp>
      <p:sp>
        <p:nvSpPr>
          <p:cNvPr id="5" name="Rectangle 4">
            <a:extLst>
              <a:ext uri="{FF2B5EF4-FFF2-40B4-BE49-F238E27FC236}">
                <a16:creationId xmlns:a16="http://schemas.microsoft.com/office/drawing/2014/main" id="{AA9E4139-BDD1-0875-B3A2-D7C183020121}"/>
              </a:ext>
            </a:extLst>
          </p:cNvPr>
          <p:cNvSpPr/>
          <p:nvPr/>
        </p:nvSpPr>
        <p:spPr>
          <a:xfrm>
            <a:off x="367922" y="1447800"/>
            <a:ext cx="1168910" cy="369332"/>
          </a:xfrm>
          <a:prstGeom prst="rect">
            <a:avLst/>
          </a:prstGeom>
        </p:spPr>
        <p:txBody>
          <a:bodyPr wrap="none">
            <a:spAutoFit/>
          </a:bodyPr>
          <a:lstStyle/>
          <a:p>
            <a:r>
              <a:rPr lang="en-US" sz="1600" dirty="0">
                <a:latin typeface="Consolas" pitchFamily="49" charset="0"/>
              </a:rPr>
              <a:t># </a:t>
            </a:r>
            <a:r>
              <a:rPr lang="en-US" dirty="0">
                <a:latin typeface="Consolas" pitchFamily="49" charset="0"/>
              </a:rPr>
              <a:t>Output</a:t>
            </a:r>
          </a:p>
        </p:txBody>
      </p:sp>
      <p:pic>
        <p:nvPicPr>
          <p:cNvPr id="4" name="Picture 3">
            <a:extLst>
              <a:ext uri="{FF2B5EF4-FFF2-40B4-BE49-F238E27FC236}">
                <a16:creationId xmlns:a16="http://schemas.microsoft.com/office/drawing/2014/main" id="{83EB6DF4-88E0-8EDA-05BD-53F10506382B}"/>
              </a:ext>
            </a:extLst>
          </p:cNvPr>
          <p:cNvPicPr>
            <a:picLocks noChangeAspect="1"/>
          </p:cNvPicPr>
          <p:nvPr/>
        </p:nvPicPr>
        <p:blipFill>
          <a:blip r:embed="rId7"/>
          <a:stretch>
            <a:fillRect/>
          </a:stretch>
        </p:blipFill>
        <p:spPr>
          <a:xfrm>
            <a:off x="777322" y="2286000"/>
            <a:ext cx="7589357" cy="1457309"/>
          </a:xfrm>
          <a:prstGeom prst="rect">
            <a:avLst/>
          </a:prstGeom>
          <a:ln>
            <a:solidFill>
              <a:schemeClr val="accent1"/>
            </a:solidFill>
          </a:ln>
        </p:spPr>
      </p:pic>
    </p:spTree>
    <p:extLst>
      <p:ext uri="{BB962C8B-B14F-4D97-AF65-F5344CB8AC3E}">
        <p14:creationId xmlns:p14="http://schemas.microsoft.com/office/powerpoint/2010/main" val="3978593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p:cNvSpPr>
            <a:spLocks noGrp="1" noChangeArrowheads="1"/>
          </p:cNvSpPr>
          <p:nvPr>
            <p:ph type="title"/>
            <p:custDataLst>
              <p:tags r:id="rId1"/>
            </p:custDataLst>
          </p:nvPr>
        </p:nvSpPr>
        <p:spPr>
          <a:xfrm>
            <a:off x="45720" y="274048"/>
            <a:ext cx="9052560" cy="810805"/>
          </a:xfrm>
        </p:spPr>
        <p:txBody>
          <a:bodyPr>
            <a:normAutofit fontScale="90000"/>
          </a:bodyPr>
          <a:lstStyle/>
          <a:p>
            <a:r>
              <a:rPr lang="en-US" sz="3100" b="1" dirty="0">
                <a:solidFill>
                  <a:schemeClr val="accent1"/>
                </a:solidFill>
                <a:latin typeface="+mj-lt"/>
              </a:rPr>
              <a:t>Neural Network in R - </a:t>
            </a:r>
            <a:br>
              <a:rPr lang="en-US" sz="3100" b="1" dirty="0">
                <a:solidFill>
                  <a:schemeClr val="accent1"/>
                </a:solidFill>
                <a:latin typeface="+mj-lt"/>
              </a:rPr>
            </a:br>
            <a:r>
              <a:rPr lang="en-US" sz="3100" b="1" dirty="0">
                <a:solidFill>
                  <a:schemeClr val="accent1"/>
                </a:solidFill>
                <a:latin typeface="+mj-lt"/>
              </a:rPr>
              <a:t>Classifying Loan Defaulters…</a:t>
            </a:r>
          </a:p>
        </p:txBody>
      </p:sp>
      <p:grpSp>
        <p:nvGrpSpPr>
          <p:cNvPr id="16" name="Group 15"/>
          <p:cNvGrpSpPr/>
          <p:nvPr/>
        </p:nvGrpSpPr>
        <p:grpSpPr>
          <a:xfrm>
            <a:off x="1991225" y="1155160"/>
            <a:ext cx="5161551" cy="52403"/>
            <a:chOff x="1991225" y="1155160"/>
            <a:chExt cx="5161551" cy="52403"/>
          </a:xfrm>
        </p:grpSpPr>
        <p:sp>
          <p:nvSpPr>
            <p:cNvPr id="17" name="Rectangle 16"/>
            <p:cNvSpPr/>
            <p:nvPr>
              <p:custDataLst>
                <p:tags r:id="rId2"/>
              </p:custDataLst>
            </p:nvPr>
          </p:nvSpPr>
          <p:spPr>
            <a:xfrm>
              <a:off x="1991225" y="1155160"/>
              <a:ext cx="1781908" cy="5240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8" name="Rectangle 17"/>
            <p:cNvSpPr/>
            <p:nvPr>
              <p:custDataLst>
                <p:tags r:id="rId3"/>
              </p:custDataLst>
            </p:nvPr>
          </p:nvSpPr>
          <p:spPr>
            <a:xfrm>
              <a:off x="3902613" y="1155160"/>
              <a:ext cx="1338774" cy="52403"/>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sp>
          <p:nvSpPr>
            <p:cNvPr id="19" name="Rectangle 18"/>
            <p:cNvSpPr/>
            <p:nvPr>
              <p:custDataLst>
                <p:tags r:id="rId4"/>
              </p:custDataLst>
            </p:nvPr>
          </p:nvSpPr>
          <p:spPr>
            <a:xfrm>
              <a:off x="5370868" y="1155160"/>
              <a:ext cx="1781908" cy="52403"/>
            </a:xfrm>
            <a:prstGeom prst="rect">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base">
                <a:spcBef>
                  <a:spcPct val="0"/>
                </a:spcBef>
                <a:spcAft>
                  <a:spcPct val="0"/>
                </a:spcAft>
              </a:pPr>
              <a:endParaRPr lang="en-US" dirty="0">
                <a:solidFill>
                  <a:prstClr val="white"/>
                </a:solidFill>
              </a:endParaRPr>
            </a:p>
          </p:txBody>
        </p:sp>
      </p:grpSp>
      <p:sp>
        <p:nvSpPr>
          <p:cNvPr id="3" name="Slide Number Placeholder 2"/>
          <p:cNvSpPr>
            <a:spLocks noGrp="1"/>
          </p:cNvSpPr>
          <p:nvPr>
            <p:ph type="sldNum" sz="quarter" idx="12"/>
          </p:nvPr>
        </p:nvSpPr>
        <p:spPr/>
        <p:txBody>
          <a:bodyPr/>
          <a:lstStyle/>
          <a:p>
            <a:fld id="{B6F15528-21DE-4FAA-801E-634DDDAF4B2B}" type="slidenum">
              <a:rPr lang="en-US" smtClean="0"/>
              <a:pPr/>
              <a:t>9</a:t>
            </a:fld>
            <a:endParaRPr lang="en-US" dirty="0"/>
          </a:p>
        </p:txBody>
      </p:sp>
      <p:sp>
        <p:nvSpPr>
          <p:cNvPr id="5" name="Rectangle 4">
            <a:extLst>
              <a:ext uri="{FF2B5EF4-FFF2-40B4-BE49-F238E27FC236}">
                <a16:creationId xmlns:a16="http://schemas.microsoft.com/office/drawing/2014/main" id="{64953977-8F3B-0B72-EEF3-FD462CB9A3A3}"/>
              </a:ext>
            </a:extLst>
          </p:cNvPr>
          <p:cNvSpPr/>
          <p:nvPr/>
        </p:nvSpPr>
        <p:spPr>
          <a:xfrm>
            <a:off x="609600" y="1566446"/>
            <a:ext cx="1082348" cy="338554"/>
          </a:xfrm>
          <a:prstGeom prst="rect">
            <a:avLst/>
          </a:prstGeom>
        </p:spPr>
        <p:txBody>
          <a:bodyPr wrap="none">
            <a:spAutoFit/>
          </a:bodyPr>
          <a:lstStyle/>
          <a:p>
            <a:r>
              <a:rPr lang="en-US" sz="1600" dirty="0">
                <a:latin typeface="Consolas" pitchFamily="49" charset="0"/>
              </a:rPr>
              <a:t># Output</a:t>
            </a:r>
          </a:p>
        </p:txBody>
      </p:sp>
      <p:graphicFrame>
        <p:nvGraphicFramePr>
          <p:cNvPr id="4" name="Table 3">
            <a:extLst>
              <a:ext uri="{FF2B5EF4-FFF2-40B4-BE49-F238E27FC236}">
                <a16:creationId xmlns:a16="http://schemas.microsoft.com/office/drawing/2014/main" id="{A504B3B1-453D-22CB-ED66-1E58458EAA37}"/>
              </a:ext>
            </a:extLst>
          </p:cNvPr>
          <p:cNvGraphicFramePr>
            <a:graphicFrameLocks noGrp="1"/>
          </p:cNvGraphicFramePr>
          <p:nvPr>
            <p:extLst>
              <p:ext uri="{D42A27DB-BD31-4B8C-83A1-F6EECF244321}">
                <p14:modId xmlns:p14="http://schemas.microsoft.com/office/powerpoint/2010/main" val="1436997418"/>
              </p:ext>
            </p:extLst>
          </p:nvPr>
        </p:nvGraphicFramePr>
        <p:xfrm>
          <a:off x="632644" y="1252424"/>
          <a:ext cx="8033374" cy="365125"/>
        </p:xfrm>
        <a:graphic>
          <a:graphicData uri="http://schemas.openxmlformats.org/drawingml/2006/table">
            <a:tbl>
              <a:tblPr bandRow="1">
                <a:tableStyleId>{9D7B26C5-4107-4FEC-AEDC-1716B250A1EF}</a:tableStyleId>
              </a:tblPr>
              <a:tblGrid>
                <a:gridCol w="8033374">
                  <a:extLst>
                    <a:ext uri="{9D8B030D-6E8A-4147-A177-3AD203B41FA5}">
                      <a16:colId xmlns:a16="http://schemas.microsoft.com/office/drawing/2014/main" val="20000"/>
                    </a:ext>
                  </a:extLst>
                </a:gridCol>
              </a:tblGrid>
              <a:tr h="365125">
                <a:tc>
                  <a:txBody>
                    <a:bodyPr/>
                    <a:lstStyle/>
                    <a:p>
                      <a:r>
                        <a:rPr lang="en-US" sz="1600" b="1" dirty="0">
                          <a:solidFill>
                            <a:schemeClr val="accent1"/>
                          </a:solidFill>
                          <a:latin typeface="Consolas" pitchFamily="49" charset="0"/>
                        </a:rPr>
                        <a:t>plot(</a:t>
                      </a:r>
                      <a:r>
                        <a:rPr lang="en-US" sz="1600" b="1" dirty="0" err="1">
                          <a:solidFill>
                            <a:schemeClr val="accent1"/>
                          </a:solidFill>
                          <a:latin typeface="Consolas" pitchFamily="49" charset="0"/>
                        </a:rPr>
                        <a:t>nn_bank</a:t>
                      </a:r>
                      <a:r>
                        <a:rPr lang="en-US" sz="1600" b="1" dirty="0">
                          <a:solidFill>
                            <a:schemeClr val="accent1"/>
                          </a:solidFill>
                          <a:latin typeface="Consolas" pitchFamily="49" charset="0"/>
                        </a:rPr>
                        <a:t>)</a:t>
                      </a:r>
                    </a:p>
                  </a:txBody>
                  <a:tcP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85000"/>
                        <a:alpha val="20000"/>
                      </a:schemeClr>
                    </a:solidFill>
                  </a:tcPr>
                </a:tc>
                <a:extLst>
                  <a:ext uri="{0D108BD9-81ED-4DB2-BD59-A6C34878D82A}">
                    <a16:rowId xmlns:a16="http://schemas.microsoft.com/office/drawing/2014/main" val="10000"/>
                  </a:ext>
                </a:extLst>
              </a:tr>
            </a:tbl>
          </a:graphicData>
        </a:graphic>
      </p:graphicFrame>
      <p:pic>
        <p:nvPicPr>
          <p:cNvPr id="8" name="Picture 7">
            <a:extLst>
              <a:ext uri="{FF2B5EF4-FFF2-40B4-BE49-F238E27FC236}">
                <a16:creationId xmlns:a16="http://schemas.microsoft.com/office/drawing/2014/main" id="{1933BE2B-3721-9E61-D63A-B173456D1E35}"/>
              </a:ext>
            </a:extLst>
          </p:cNvPr>
          <p:cNvPicPr>
            <a:picLocks noChangeAspect="1"/>
          </p:cNvPicPr>
          <p:nvPr/>
        </p:nvPicPr>
        <p:blipFill>
          <a:blip r:embed="rId7"/>
          <a:stretch>
            <a:fillRect/>
          </a:stretch>
        </p:blipFill>
        <p:spPr>
          <a:xfrm>
            <a:off x="2266950" y="1981200"/>
            <a:ext cx="4610100" cy="4610100"/>
          </a:xfrm>
          <a:prstGeom prst="rect">
            <a:avLst/>
          </a:prstGeom>
          <a:ln>
            <a:solidFill>
              <a:schemeClr val="accent1"/>
            </a:solidFill>
          </a:ln>
        </p:spPr>
      </p:pic>
    </p:spTree>
    <p:extLst>
      <p:ext uri="{BB962C8B-B14F-4D97-AF65-F5344CB8AC3E}">
        <p14:creationId xmlns:p14="http://schemas.microsoft.com/office/powerpoint/2010/main" val="28450431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2&quot;/&gt;&lt;lineCharCount val=&quot;26&quot;/&gt;&lt;lineCharCount val=&quot;17&quot;/&gt;&lt;/TableIndex&gt;&lt;/ShapeTextInfo&gt;"/>
</p:tagLst>
</file>

<file path=ppt/tags/tag1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1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33&quot;/&gt;&lt;lineCharCount val=&quot;13&quot;/&gt;&lt;lineCharCount val=&quot;12&quot;/&gt;&lt;lineCharCount val=&quot;13&quot;/&gt;&lt;lineCharCount val=&quot;11&quot;/&gt;&lt;/TableIndex&gt;&lt;/ShapeTextInfo&gt;"/>
</p:tagLst>
</file>

<file path=ppt/tags/tag1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1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1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5&quot;/&gt;&lt;lineCharCount val=&quot;55&quot;/&gt;&lt;lineCharCount val=&quot;14&quot;/&gt;&lt;lineCharCount val=&quot;13&quot;/&gt;&lt;lineCharCount val=&quot;13&quot;/&gt;&lt;lineCharCount val=&quot;12&quot;/&gt;&lt;/TableIndex&gt;&lt;/ShapeTextInfo&gt;"/>
</p:tagLst>
</file>

<file path=ppt/tags/tag2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2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3&quot;/&gt;&lt;/TableIndex&gt;&lt;/ShapeTextInfo&gt;"/>
  <p:tag name="HTML_SHAPEINFO" val="&lt;ThreeDShapeInfo&gt;&lt;uuid val=&quot;{4CC5A14A-093E-48DD-9FD9-136AB05F8418}&quot;/&gt;&lt;isInvalidForFieldText val=&quot;0&quot;/&gt;&lt;Image&gt;&lt;filename val=&quot;C:\Users\Dell\AppData\Local\Temp\CP1156608419281Session\CPTrustFolder1156608419296\PPTImport1156618459906\data\asimages\{4CC5A14A-093E-48DD-9FD9-136AB05F8418}_9.png&quot;/&gt;&lt;left val=&quot;48&quot;/&gt;&lt;top val=&quot;28&quot;/&gt;&lt;width val=&quot;865&quot;/&gt;&lt;height val=&quot;95&quot;/&gt;&lt;hasText val=&quot;1&quot;/&gt;&lt;/Image&gt;&lt;/ThreeDShapeInfo&gt;"/>
</p:tagLst>
</file>

<file path=ppt/tags/tag2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2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3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3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3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3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4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4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4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quot;/&gt;&lt;/TableIndex&gt;&lt;/ShapeTextInfo&gt;"/>
</p:tagLst>
</file>

<file path=ppt/tags/tag5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9&quot;/&gt;&lt;/TableIndex&gt;&lt;/ShapeTextInfo&gt;"/>
  <p:tag name="HTML_SHAPEINFO" val="&lt;ThreeDShapeInfo&gt;&lt;uuid val=&quot;{CE8BF5BC-F4EA-49A8-B20E-192184EC4CD1}&quot;/&gt;&lt;isInvalidForFieldText val=&quot;0&quot;/&gt;&lt;Image&gt;&lt;filename val=&quot;C:\Users\Dell\AppData\Local\Temp\CP1156608419281Session\CPTrustFolder1156608419296\PPTImport1156618459906\data\asimages\{CE8BF5BC-F4EA-49A8-B20E-192184EC4CD1}_2.png&quot;/&gt;&lt;left val=&quot;48&quot;/&gt;&lt;top val=&quot;28&quot;/&gt;&lt;width val=&quot;865&quot;/&gt;&lt;height val=&quot;95&quot;/&gt;&lt;hasText val=&quot;1&quot;/&gt;&lt;/Image&gt;&lt;/ThreeDShapeInfo&gt;"/>
</p:tagLst>
</file>

<file path=ppt/tags/tag5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2.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3.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4.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0&quot;/&gt;&lt;/TableIndex&gt;&lt;/ShapeTextInfo&gt;"/>
  <p:tag name="HTML_SHAPEINFO" val="&lt;ThreeDShapeInfo&gt;&lt;uuid val=&quot;{96817CEE-D698-44D8-A7D7-00DA56FBD461}&quot;/&gt;&lt;isInvalidForFieldText val=&quot;0&quot;/&gt;&lt;Image&gt;&lt;filename val=&quot;C:\Users\Dell\AppData\Local\Temp\CP1156608419281Session\CPTrustFolder1156608419296\PPTImport1156618459906\data\asimages\{96817CEE-D698-44D8-A7D7-00DA56FBD461}_8.png&quot;/&gt;&lt;left val=&quot;48&quot;/&gt;&lt;top val=&quot;28&quot;/&gt;&lt;width val=&quot;865&quot;/&gt;&lt;height val=&quot;95&quot;/&gt;&lt;hasText val=&quot;1&quot;/&gt;&lt;/Image&gt;&lt;/ThreeDShapeInfo&gt;"/>
</p:tagLst>
</file>

<file path=ppt/tags/tag55.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5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14&quot;/&gt;&lt;/TableIndex&gt;&lt;/ShapeTextInfo&gt;"/>
  <p:tag name="HTML_SHAPEINFO" val="&lt;ThreeDShapeInfo&gt;&lt;uuid val=&quot;{8882435E-24CE-4E5C-971F-1DA8057FDCD5}&quot;/&gt;&lt;isInvalidForFieldText val=&quot;0&quot;/&gt;&lt;Image&gt;&lt;filename val=&quot;C:\Users\Dell\AppData\Local\Temp\CP1156608419281Session\CPTrustFolder1156608419296\PPTImport1156618459906\data\asimages\{8882435E-24CE-4E5C-971F-1DA8057FDCD5}_16.png&quot;/&gt;&lt;left val=&quot;48&quot;/&gt;&lt;top val=&quot;28&quot;/&gt;&lt;width val=&quot;865&quot;/&gt;&lt;height val=&quot;95&quot;/&gt;&lt;hasText val=&quot;1&quot;/&gt;&lt;/Image&gt;&lt;/ThreeDShapeInfo&gt;"/>
</p:tagLst>
</file>

<file path=ppt/tags/tag5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2&quot;/&gt;&lt;/TableIndex&gt;&lt;/ShapeTextInfo&gt;"/>
</p:tagLst>
</file>

<file path=ppt/tags/tag60.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1.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62.xml><?xml version="1.0" encoding="utf-8"?>
<p:tagLst xmlns:a="http://schemas.openxmlformats.org/drawingml/2006/main" xmlns:r="http://schemas.openxmlformats.org/officeDocument/2006/relationships" xmlns:p="http://schemas.openxmlformats.org/presentationml/2006/main">
  <p:tag name="HTML_SHAPEINFO" val="&lt;ThreeDShapeInfo&gt;&lt;uuid val=&quot;{759CA31A-FAD8-48EB-9ED1-AC3D7721DA4E}&quot;/&gt;&lt;isInvalidForFieldText val=&quot;0&quot;/&gt;&lt;Image&gt;&lt;filename val=&quot;C:\Users\Dell\AppData\Local\Temp\CP7300864037671Session\CPTrustFolder7300864037671\PPTImport7300866497234\data\asimages\{759CA31A-FAD8-48EB-9ED1-AC3D7721DA4E}_15.png&quot;/&gt;&lt;left val=&quot;72&quot;/&gt;&lt;top val=&quot;224&quot;/&gt;&lt;width val=&quot;817&quot;/&gt;&lt;height val=&quot;155&quot;/&gt;&lt;hasText val=&quot;1&quot;/&gt;&lt;/Image&gt;&lt;/ThreeDShapeInfo&gt;"/>
  <p:tag name="PRESENTER_SHAPETEXTINFO" val="&lt;ShapeTextInfo&gt;&lt;TableIndex row=&quot;-1&quot; col=&quot;-1&quot;&gt;&lt;linesCount val=&quot;1&quot;/&gt;&lt;lineCharCount val=&quot;10&quot;/&gt;&lt;/TableIndex&gt;&lt;/ShapeTextInfo&gt;"/>
</p:tagLst>
</file>

<file path=ppt/tags/tag63.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64.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65.xml><?xml version="1.0" encoding="utf-8"?>
<p:tagLst xmlns:a="http://schemas.openxmlformats.org/drawingml/2006/main" xmlns:r="http://schemas.openxmlformats.org/officeDocument/2006/relationships" xmlns:p="http://schemas.openxmlformats.org/presentationml/2006/main">
  <p:tag name="PRESENTER_DUMMYTAG" val="&lt;DummyForForceWrite&gt;&lt;/DummyForForceWrite&gt;"/>
  <p:tag name="PRESENTER_SHAPETEXTINFO" val="&lt;ShapeTextInfo&gt;&lt;TableIndex row=&quot;-1&quot; col=&quot;-1&quot;&gt;&lt;linesCount val=&quot;0&quot;/&gt;&lt;/TableIndex&gt;&lt;/ShapeTextInfo&gt;"/>
</p:tagLst>
</file>

<file path=ppt/tags/tag7.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1&quot;/&gt;&lt;lineCharCount val=&quot;35&quot;/&gt;&lt;/TableIndex&gt;&lt;/ShapeTextInfo&gt;"/>
</p:tagLst>
</file>

<file path=ppt/tags/tag8.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ags/tag9.xml><?xml version="1.0" encoding="utf-8"?>
<p:tagLst xmlns:a="http://schemas.openxmlformats.org/drawingml/2006/main" xmlns:r="http://schemas.openxmlformats.org/officeDocument/2006/relationships" xmlns:p="http://schemas.openxmlformats.org/presentationml/2006/main">
  <p:tag name="PRESENTER_SHAPETEXTINFO" val="&lt;ShapeTextInfo&gt;&lt;TableIndex row=&quot;-1&quot; col=&quot;-1&quot;&gt;&lt;linesCount val=&quot;0&quot;/&gt;&lt;/TableIndex&gt;&lt;/ShapeTextInfo&gt;"/>
</p:tagLst>
</file>

<file path=ppt/theme/theme1.xml><?xml version="1.0" encoding="utf-8"?>
<a:theme xmlns:a="http://schemas.openxmlformats.org/drawingml/2006/main" name="1_Office Theme">
  <a:themeElements>
    <a:clrScheme name="AA">
      <a:dk1>
        <a:sysClr val="windowText" lastClr="000000"/>
      </a:dk1>
      <a:lt1>
        <a:sysClr val="window" lastClr="FFFFFF"/>
      </a:lt1>
      <a:dk2>
        <a:srgbClr val="663300"/>
      </a:dk2>
      <a:lt2>
        <a:srgbClr val="EEECE1"/>
      </a:lt2>
      <a:accent1>
        <a:srgbClr val="3891A7"/>
      </a:accent1>
      <a:accent2>
        <a:srgbClr val="FEB80A"/>
      </a:accent2>
      <a:accent3>
        <a:srgbClr val="C32D2E"/>
      </a:accent3>
      <a:accent4>
        <a:srgbClr val="92D050"/>
      </a:accent4>
      <a:accent5>
        <a:srgbClr val="663300"/>
      </a:accent5>
      <a:accent6>
        <a:srgbClr val="475A8D"/>
      </a:accent6>
      <a:hlink>
        <a:srgbClr val="0000FF"/>
      </a:hlink>
      <a:folHlink>
        <a:srgbClr val="800080"/>
      </a:folHlink>
    </a:clrScheme>
    <a:fontScheme name="AA Trial 1">
      <a:majorFont>
        <a:latin typeface="Ebrima"/>
        <a:ea typeface=""/>
        <a:cs typeface="Arial"/>
      </a:majorFont>
      <a:minorFont>
        <a:latin typeface="Ebri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Diseño predeterminado">
  <a:themeElements>
    <a:clrScheme name="AA">
      <a:dk1>
        <a:sysClr val="windowText" lastClr="000000"/>
      </a:dk1>
      <a:lt1>
        <a:sysClr val="window" lastClr="FFFFFF"/>
      </a:lt1>
      <a:dk2>
        <a:srgbClr val="663300"/>
      </a:dk2>
      <a:lt2>
        <a:srgbClr val="EEECE1"/>
      </a:lt2>
      <a:accent1>
        <a:srgbClr val="3891A7"/>
      </a:accent1>
      <a:accent2>
        <a:srgbClr val="FEB80A"/>
      </a:accent2>
      <a:accent3>
        <a:srgbClr val="C32D2E"/>
      </a:accent3>
      <a:accent4>
        <a:srgbClr val="92D050"/>
      </a:accent4>
      <a:accent5>
        <a:srgbClr val="663300"/>
      </a:accent5>
      <a:accent6>
        <a:srgbClr val="475A8D"/>
      </a:accent6>
      <a:hlink>
        <a:srgbClr val="0000FF"/>
      </a:hlink>
      <a:folHlink>
        <a:srgbClr val="800080"/>
      </a:folHlink>
    </a:clrScheme>
    <a:fontScheme name="AA Trial 1">
      <a:majorFont>
        <a:latin typeface="Ebrima"/>
        <a:ea typeface=""/>
        <a:cs typeface="Arial"/>
      </a:majorFont>
      <a:minorFont>
        <a:latin typeface="Ebrima"/>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iseño predeterminado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iseño predeterminado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iseño predeterminado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iseño predeterminado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iseño predeterminado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iseño predeterminado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iseño predeterminado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iseño predeterminado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iseño predeterminado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iseño predeterminado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iseño predeterminado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iseño predeterminado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4128</TotalTime>
  <Words>1000</Words>
  <Application>Microsoft Office PowerPoint</Application>
  <PresentationFormat>On-screen Show (4:3)</PresentationFormat>
  <Paragraphs>160</Paragraphs>
  <Slides>13</Slides>
  <Notes>10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13</vt:i4>
      </vt:variant>
    </vt:vector>
  </HeadingPairs>
  <TitlesOfParts>
    <vt:vector size="22" baseType="lpstr">
      <vt:lpstr>Arial</vt:lpstr>
      <vt:lpstr>Calibri</vt:lpstr>
      <vt:lpstr>Consolas</vt:lpstr>
      <vt:lpstr>Ebrima</vt:lpstr>
      <vt:lpstr>Eras Demi ITC</vt:lpstr>
      <vt:lpstr>Vijaya</vt:lpstr>
      <vt:lpstr>Wingdings</vt:lpstr>
      <vt:lpstr>1_Office Theme</vt:lpstr>
      <vt:lpstr>1_Diseño predeterminado</vt:lpstr>
      <vt:lpstr> Artificial Neural Networks (Using R))</vt:lpstr>
      <vt:lpstr>Contents</vt:lpstr>
      <vt:lpstr>Case Study – Predicting Loan Defaulters</vt:lpstr>
      <vt:lpstr>Neural Network in R… Data Snapshot</vt:lpstr>
      <vt:lpstr>Data Pre-Processing</vt:lpstr>
      <vt:lpstr>Neural Network in R -  Classifying Loan Defaulters…</vt:lpstr>
      <vt:lpstr>Neural Network in R -  Classifying Loan Defaulters…</vt:lpstr>
      <vt:lpstr>Neural Network in R -  Classifying Loan Defaulters…</vt:lpstr>
      <vt:lpstr>Neural Network in R -  Classifying Loan Defaulters…</vt:lpstr>
      <vt:lpstr>Neural Network in R -  Classifying Loan Defaulters…</vt:lpstr>
      <vt:lpstr>More About ANN Work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Conditional Inference Tree Algorithm</dc:title>
  <dc:creator>Dell</dc:creator>
  <cp:lastModifiedBy>Chanchal Patil</cp:lastModifiedBy>
  <cp:revision>1426</cp:revision>
  <dcterms:created xsi:type="dcterms:W3CDTF">2017-02-22T11:27:35Z</dcterms:created>
  <dcterms:modified xsi:type="dcterms:W3CDTF">2024-06-10T05:47:05Z</dcterms:modified>
</cp:coreProperties>
</file>