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5"/>
  </p:notesMasterIdLst>
  <p:sldIdLst>
    <p:sldId id="421" r:id="rId2"/>
    <p:sldId id="349" r:id="rId3"/>
    <p:sldId id="387" r:id="rId4"/>
    <p:sldId id="457" r:id="rId5"/>
    <p:sldId id="389" r:id="rId6"/>
    <p:sldId id="257" r:id="rId7"/>
    <p:sldId id="386" r:id="rId8"/>
    <p:sldId id="391" r:id="rId9"/>
    <p:sldId id="343" r:id="rId10"/>
    <p:sldId id="388" r:id="rId11"/>
    <p:sldId id="453" r:id="rId12"/>
    <p:sldId id="390" r:id="rId13"/>
    <p:sldId id="392" r:id="rId14"/>
    <p:sldId id="393" r:id="rId15"/>
    <p:sldId id="394" r:id="rId16"/>
    <p:sldId id="395" r:id="rId17"/>
    <p:sldId id="401" r:id="rId18"/>
    <p:sldId id="454" r:id="rId19"/>
    <p:sldId id="397" r:id="rId20"/>
    <p:sldId id="455" r:id="rId21"/>
    <p:sldId id="456" r:id="rId22"/>
    <p:sldId id="400" r:id="rId23"/>
    <p:sldId id="434" r:id="rId24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421"/>
            <p14:sldId id="349"/>
            <p14:sldId id="387"/>
            <p14:sldId id="457"/>
            <p14:sldId id="389"/>
            <p14:sldId id="257"/>
            <p14:sldId id="386"/>
            <p14:sldId id="391"/>
            <p14:sldId id="343"/>
            <p14:sldId id="388"/>
            <p14:sldId id="453"/>
            <p14:sldId id="390"/>
            <p14:sldId id="392"/>
            <p14:sldId id="393"/>
            <p14:sldId id="394"/>
            <p14:sldId id="395"/>
            <p14:sldId id="401"/>
            <p14:sldId id="454"/>
            <p14:sldId id="397"/>
            <p14:sldId id="455"/>
            <p14:sldId id="456"/>
            <p14:sldId id="400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67" d="100"/>
          <a:sy n="67" d="100"/>
        </p:scale>
        <p:origin x="716" y="56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BD08B5-ACBD-483C-9361-6927DD5D66C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E156ED6-78FF-465A-9C65-2FD99C484847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Company</a:t>
          </a:r>
        </a:p>
      </dgm:t>
    </dgm:pt>
    <dgm:pt modelId="{6DAD735C-9CA8-48BA-9A4E-B1337E3680FB}" type="parTrans" cxnId="{43237A5B-0CDF-4485-AA8F-2A51AF672667}">
      <dgm:prSet/>
      <dgm:spPr/>
      <dgm:t>
        <a:bodyPr/>
        <a:lstStyle/>
        <a:p>
          <a:endParaRPr lang="en-US"/>
        </a:p>
      </dgm:t>
    </dgm:pt>
    <dgm:pt modelId="{14CD80CC-0D04-41B0-B048-EF6500CE48DF}" type="sibTrans" cxnId="{43237A5B-0CDF-4485-AA8F-2A51AF672667}">
      <dgm:prSet/>
      <dgm:spPr/>
      <dgm:t>
        <a:bodyPr/>
        <a:lstStyle/>
        <a:p>
          <a:endParaRPr lang="en-US"/>
        </a:p>
      </dgm:t>
    </dgm:pt>
    <dgm:pt modelId="{96EF9DB1-FB94-4BC6-9A40-EFF070A34540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Wholesalers</a:t>
          </a:r>
        </a:p>
      </dgm:t>
    </dgm:pt>
    <dgm:pt modelId="{7525FCAA-480D-4918-8605-B49D397F39CB}" type="parTrans" cxnId="{2A2C94C6-CD21-45D6-97AA-4F86412AC665}">
      <dgm:prSet/>
      <dgm:spPr/>
      <dgm:t>
        <a:bodyPr/>
        <a:lstStyle/>
        <a:p>
          <a:endParaRPr lang="en-US"/>
        </a:p>
      </dgm:t>
    </dgm:pt>
    <dgm:pt modelId="{EE2FF5CD-CDD9-46B9-8D70-AB9A076EAB37}" type="sibTrans" cxnId="{2A2C94C6-CD21-45D6-97AA-4F86412AC665}">
      <dgm:prSet/>
      <dgm:spPr/>
      <dgm:t>
        <a:bodyPr/>
        <a:lstStyle/>
        <a:p>
          <a:endParaRPr lang="en-US"/>
        </a:p>
      </dgm:t>
    </dgm:pt>
    <dgm:pt modelId="{1CD51ABD-5A61-4D48-A0FF-BBAC8D300D3E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Retailers</a:t>
          </a:r>
        </a:p>
      </dgm:t>
    </dgm:pt>
    <dgm:pt modelId="{F899A065-7F2B-4F95-9E4C-530ABA2938C2}" type="parTrans" cxnId="{E7DBB5F7-EE3C-41EF-A25D-FD3A7224D7F1}">
      <dgm:prSet/>
      <dgm:spPr/>
      <dgm:t>
        <a:bodyPr/>
        <a:lstStyle/>
        <a:p>
          <a:endParaRPr lang="en-US"/>
        </a:p>
      </dgm:t>
    </dgm:pt>
    <dgm:pt modelId="{86CB44AA-85CE-42A6-8798-EE1C7494D720}" type="sibTrans" cxnId="{E7DBB5F7-EE3C-41EF-A25D-FD3A7224D7F1}">
      <dgm:prSet/>
      <dgm:spPr/>
      <dgm:t>
        <a:bodyPr/>
        <a:lstStyle/>
        <a:p>
          <a:endParaRPr lang="en-US"/>
        </a:p>
      </dgm:t>
    </dgm:pt>
    <dgm:pt modelId="{7138D118-CA40-4FC7-A652-A09BCEE4C8E6}">
      <dgm:prSet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</a:rPr>
            <a:t>Consumers</a:t>
          </a:r>
        </a:p>
      </dgm:t>
    </dgm:pt>
    <dgm:pt modelId="{6539994B-8C51-42C4-9A40-0FC2212ABD1C}" type="parTrans" cxnId="{767E4583-AD44-46EE-BF44-C4161449EB53}">
      <dgm:prSet/>
      <dgm:spPr/>
      <dgm:t>
        <a:bodyPr/>
        <a:lstStyle/>
        <a:p>
          <a:endParaRPr lang="en-US"/>
        </a:p>
      </dgm:t>
    </dgm:pt>
    <dgm:pt modelId="{50D07C71-C4F3-4431-AA50-7516D2314CB9}" type="sibTrans" cxnId="{767E4583-AD44-46EE-BF44-C4161449EB53}">
      <dgm:prSet/>
      <dgm:spPr/>
      <dgm:t>
        <a:bodyPr/>
        <a:lstStyle/>
        <a:p>
          <a:endParaRPr lang="en-US"/>
        </a:p>
      </dgm:t>
    </dgm:pt>
    <dgm:pt modelId="{20FA7171-5BB3-4F53-8E5B-D2687D48259F}" type="pres">
      <dgm:prSet presAssocID="{65BD08B5-ACBD-483C-9361-6927DD5D66C2}" presName="Name0" presStyleCnt="0">
        <dgm:presLayoutVars>
          <dgm:dir/>
          <dgm:animLvl val="lvl"/>
          <dgm:resizeHandles val="exact"/>
        </dgm:presLayoutVars>
      </dgm:prSet>
      <dgm:spPr/>
    </dgm:pt>
    <dgm:pt modelId="{EBF14889-A765-405E-95C6-CEC5EF3162DF}" type="pres">
      <dgm:prSet presAssocID="{5E156ED6-78FF-465A-9C65-2FD99C484847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AB5B9A-1016-4F26-9649-5804EA78B424}" type="pres">
      <dgm:prSet presAssocID="{14CD80CC-0D04-41B0-B048-EF6500CE48DF}" presName="parTxOnlySpace" presStyleCnt="0"/>
      <dgm:spPr/>
    </dgm:pt>
    <dgm:pt modelId="{000A6B43-D326-4AB1-A008-C84F776B2880}" type="pres">
      <dgm:prSet presAssocID="{96EF9DB1-FB94-4BC6-9A40-EFF070A34540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DDC8B6-F1A9-4414-999E-126453A71789}" type="pres">
      <dgm:prSet presAssocID="{EE2FF5CD-CDD9-46B9-8D70-AB9A076EAB37}" presName="parTxOnlySpace" presStyleCnt="0"/>
      <dgm:spPr/>
    </dgm:pt>
    <dgm:pt modelId="{08860571-FDC6-4A5A-AAF5-2C770C89AC53}" type="pres">
      <dgm:prSet presAssocID="{1CD51ABD-5A61-4D48-A0FF-BBAC8D300D3E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58915F3-7E5C-457C-86C8-8B67EF2C4BCA}" type="pres">
      <dgm:prSet presAssocID="{86CB44AA-85CE-42A6-8798-EE1C7494D720}" presName="parTxOnlySpace" presStyleCnt="0"/>
      <dgm:spPr/>
    </dgm:pt>
    <dgm:pt modelId="{BCC59700-7132-424B-8545-B7F6B293B35C}" type="pres">
      <dgm:prSet presAssocID="{7138D118-CA40-4FC7-A652-A09BCEE4C8E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706827-BD77-4913-9A40-2F588F68ED8B}" type="presOf" srcId="{65BD08B5-ACBD-483C-9361-6927DD5D66C2}" destId="{20FA7171-5BB3-4F53-8E5B-D2687D48259F}" srcOrd="0" destOrd="0" presId="urn:microsoft.com/office/officeart/2005/8/layout/chevron1"/>
    <dgm:cxn modelId="{43237A5B-0CDF-4485-AA8F-2A51AF672667}" srcId="{65BD08B5-ACBD-483C-9361-6927DD5D66C2}" destId="{5E156ED6-78FF-465A-9C65-2FD99C484847}" srcOrd="0" destOrd="0" parTransId="{6DAD735C-9CA8-48BA-9A4E-B1337E3680FB}" sibTransId="{14CD80CC-0D04-41B0-B048-EF6500CE48DF}"/>
    <dgm:cxn modelId="{EEB05651-51F2-4409-A6DE-F89211C369EF}" type="presOf" srcId="{7138D118-CA40-4FC7-A652-A09BCEE4C8E6}" destId="{BCC59700-7132-424B-8545-B7F6B293B35C}" srcOrd="0" destOrd="0" presId="urn:microsoft.com/office/officeart/2005/8/layout/chevron1"/>
    <dgm:cxn modelId="{5A47A959-8F63-473A-B260-512768E59C2E}" type="presOf" srcId="{5E156ED6-78FF-465A-9C65-2FD99C484847}" destId="{EBF14889-A765-405E-95C6-CEC5EF3162DF}" srcOrd="0" destOrd="0" presId="urn:microsoft.com/office/officeart/2005/8/layout/chevron1"/>
    <dgm:cxn modelId="{767E4583-AD44-46EE-BF44-C4161449EB53}" srcId="{65BD08B5-ACBD-483C-9361-6927DD5D66C2}" destId="{7138D118-CA40-4FC7-A652-A09BCEE4C8E6}" srcOrd="3" destOrd="0" parTransId="{6539994B-8C51-42C4-9A40-0FC2212ABD1C}" sibTransId="{50D07C71-C4F3-4431-AA50-7516D2314CB9}"/>
    <dgm:cxn modelId="{C6A138AE-DB41-46C6-9973-F4680CCA33B9}" type="presOf" srcId="{96EF9DB1-FB94-4BC6-9A40-EFF070A34540}" destId="{000A6B43-D326-4AB1-A008-C84F776B2880}" srcOrd="0" destOrd="0" presId="urn:microsoft.com/office/officeart/2005/8/layout/chevron1"/>
    <dgm:cxn modelId="{10700BB9-99CE-4C53-A2DF-3AA07D1C601C}" type="presOf" srcId="{1CD51ABD-5A61-4D48-A0FF-BBAC8D300D3E}" destId="{08860571-FDC6-4A5A-AAF5-2C770C89AC53}" srcOrd="0" destOrd="0" presId="urn:microsoft.com/office/officeart/2005/8/layout/chevron1"/>
    <dgm:cxn modelId="{2A2C94C6-CD21-45D6-97AA-4F86412AC665}" srcId="{65BD08B5-ACBD-483C-9361-6927DD5D66C2}" destId="{96EF9DB1-FB94-4BC6-9A40-EFF070A34540}" srcOrd="1" destOrd="0" parTransId="{7525FCAA-480D-4918-8605-B49D397F39CB}" sibTransId="{EE2FF5CD-CDD9-46B9-8D70-AB9A076EAB37}"/>
    <dgm:cxn modelId="{E7DBB5F7-EE3C-41EF-A25D-FD3A7224D7F1}" srcId="{65BD08B5-ACBD-483C-9361-6927DD5D66C2}" destId="{1CD51ABD-5A61-4D48-A0FF-BBAC8D300D3E}" srcOrd="2" destOrd="0" parTransId="{F899A065-7F2B-4F95-9E4C-530ABA2938C2}" sibTransId="{86CB44AA-85CE-42A6-8798-EE1C7494D720}"/>
    <dgm:cxn modelId="{9C3E5C52-DB08-40F5-9D6D-F495F774B4FD}" type="presParOf" srcId="{20FA7171-5BB3-4F53-8E5B-D2687D48259F}" destId="{EBF14889-A765-405E-95C6-CEC5EF3162DF}" srcOrd="0" destOrd="0" presId="urn:microsoft.com/office/officeart/2005/8/layout/chevron1"/>
    <dgm:cxn modelId="{67B93FE5-8100-49D8-A2C4-9F2F0F53FD46}" type="presParOf" srcId="{20FA7171-5BB3-4F53-8E5B-D2687D48259F}" destId="{45AB5B9A-1016-4F26-9649-5804EA78B424}" srcOrd="1" destOrd="0" presId="urn:microsoft.com/office/officeart/2005/8/layout/chevron1"/>
    <dgm:cxn modelId="{9992A327-983D-4D61-91B9-B4970BCEE493}" type="presParOf" srcId="{20FA7171-5BB3-4F53-8E5B-D2687D48259F}" destId="{000A6B43-D326-4AB1-A008-C84F776B2880}" srcOrd="2" destOrd="0" presId="urn:microsoft.com/office/officeart/2005/8/layout/chevron1"/>
    <dgm:cxn modelId="{6D1C0899-8005-4FC2-A822-94FCA9236A67}" type="presParOf" srcId="{20FA7171-5BB3-4F53-8E5B-D2687D48259F}" destId="{B6DDC8B6-F1A9-4414-999E-126453A71789}" srcOrd="3" destOrd="0" presId="urn:microsoft.com/office/officeart/2005/8/layout/chevron1"/>
    <dgm:cxn modelId="{E8BFF1EA-0D4B-495A-802C-87F8C267917B}" type="presParOf" srcId="{20FA7171-5BB3-4F53-8E5B-D2687D48259F}" destId="{08860571-FDC6-4A5A-AAF5-2C770C89AC53}" srcOrd="4" destOrd="0" presId="urn:microsoft.com/office/officeart/2005/8/layout/chevron1"/>
    <dgm:cxn modelId="{744074A0-559A-4B29-AC89-3417EAFDA642}" type="presParOf" srcId="{20FA7171-5BB3-4F53-8E5B-D2687D48259F}" destId="{D58915F3-7E5C-457C-86C8-8B67EF2C4BCA}" srcOrd="5" destOrd="0" presId="urn:microsoft.com/office/officeart/2005/8/layout/chevron1"/>
    <dgm:cxn modelId="{A4C578F6-0281-4045-BED6-D1FB942D1B8E}" type="presParOf" srcId="{20FA7171-5BB3-4F53-8E5B-D2687D48259F}" destId="{BCC59700-7132-424B-8545-B7F6B293B35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14889-A765-405E-95C6-CEC5EF3162DF}">
      <dsp:nvSpPr>
        <dsp:cNvPr id="0" name=""/>
        <dsp:cNvSpPr/>
      </dsp:nvSpPr>
      <dsp:spPr>
        <a:xfrm>
          <a:off x="3919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Company</a:t>
          </a:r>
        </a:p>
      </dsp:txBody>
      <dsp:txXfrm>
        <a:off x="460207" y="1806420"/>
        <a:ext cx="1368866" cy="912576"/>
      </dsp:txXfrm>
    </dsp:sp>
    <dsp:sp modelId="{000A6B43-D326-4AB1-A008-C84F776B2880}">
      <dsp:nvSpPr>
        <dsp:cNvPr id="0" name=""/>
        <dsp:cNvSpPr/>
      </dsp:nvSpPr>
      <dsp:spPr>
        <a:xfrm>
          <a:off x="2057217" y="1806420"/>
          <a:ext cx="2281442" cy="912576"/>
        </a:xfrm>
        <a:prstGeom prst="chevron">
          <a:avLst/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Wholesalers</a:t>
          </a:r>
        </a:p>
      </dsp:txBody>
      <dsp:txXfrm>
        <a:off x="2513505" y="1806420"/>
        <a:ext cx="1368866" cy="912576"/>
      </dsp:txXfrm>
    </dsp:sp>
    <dsp:sp modelId="{08860571-FDC6-4A5A-AAF5-2C770C89AC53}">
      <dsp:nvSpPr>
        <dsp:cNvPr id="0" name=""/>
        <dsp:cNvSpPr/>
      </dsp:nvSpPr>
      <dsp:spPr>
        <a:xfrm>
          <a:off x="4110514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Retailers</a:t>
          </a:r>
        </a:p>
      </dsp:txBody>
      <dsp:txXfrm>
        <a:off x="4566802" y="1806420"/>
        <a:ext cx="1368866" cy="912576"/>
      </dsp:txXfrm>
    </dsp:sp>
    <dsp:sp modelId="{BCC59700-7132-424B-8545-B7F6B293B35C}">
      <dsp:nvSpPr>
        <dsp:cNvPr id="0" name=""/>
        <dsp:cNvSpPr/>
      </dsp:nvSpPr>
      <dsp:spPr>
        <a:xfrm>
          <a:off x="6163812" y="1806420"/>
          <a:ext cx="2281442" cy="912576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</a:rPr>
            <a:t>Consumers</a:t>
          </a:r>
        </a:p>
      </dsp:txBody>
      <dsp:txXfrm>
        <a:off x="6620100" y="1806420"/>
        <a:ext cx="1368866" cy="91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16-Nov-23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  <a:r>
              <a:rPr lang="en-US" baseline="0" dirty="0"/>
              <a:t> to detect outliers&lt;-Boxplot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EACB-7CA1-4CE3-A0BC-0FBF83B4DD5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DEACB-7CA1-4CE3-A0BC-0FBF83B4DD5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0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81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87" Type="http://schemas.openxmlformats.org/officeDocument/2006/relationships/slideLayout" Target="../slideLayouts/slideLayout87.xml"/><Relationship Id="rId102" Type="http://schemas.openxmlformats.org/officeDocument/2006/relationships/slideLayout" Target="../slideLayouts/slideLayout102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11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Statistical Inference: Case Study </a:t>
            </a:r>
            <a:b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sz="4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92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Assessing Net Promoter Score</a:t>
            </a:r>
            <a:br>
              <a:rPr sz="2400" dirty="0"/>
            </a:br>
            <a:r>
              <a:rPr sz="2400" b="1" dirty="0"/>
              <a:t>R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412776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&gt; 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round(length(</a:t>
            </a:r>
            <a:r>
              <a:rPr lang="en-IN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NPS),0)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1</a:t>
            </a:r>
            <a:r>
              <a:rPr lang="en-US" dirty="0">
                <a:cs typeface="Times New Roman" pitchFamily="18" charset="0"/>
              </a:rPr>
              <a:t>07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&gt; 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round(mean(</a:t>
            </a:r>
            <a:r>
              <a:rPr lang="en-IN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NPS),2) 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6.</a:t>
            </a:r>
            <a:r>
              <a:rPr lang="en-US" dirty="0">
                <a:cs typeface="Times New Roman" pitchFamily="18" charset="0"/>
              </a:rPr>
              <a:t>2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&gt; 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round(median(</a:t>
            </a:r>
            <a:r>
              <a:rPr lang="en-IN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NPS),2)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6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boxplot(</a:t>
            </a:r>
            <a:r>
              <a:rPr lang="en-IN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NPS,col="blue")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67216-24F3-40CE-3934-6C1EED4D9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191" y="2531774"/>
            <a:ext cx="4320000" cy="291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4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800" dirty="0"/>
              <a:t>2. Is NPS significantly more than '6'?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dirty="0"/>
              <a:t>Which test to be used?</a:t>
            </a:r>
          </a:p>
          <a:p>
            <a:endParaRPr dirty="0"/>
          </a:p>
          <a:p>
            <a:r>
              <a:rPr dirty="0"/>
              <a:t> Can we assume 'Normality' of the distribution?</a:t>
            </a:r>
          </a:p>
          <a:p>
            <a:endParaRPr dirty="0"/>
          </a:p>
          <a:p>
            <a:r>
              <a:rPr dirty="0"/>
              <a:t> Is NPS significantly more than '6'?</a:t>
            </a:r>
          </a:p>
          <a:p>
            <a:endParaRPr dirty="0"/>
          </a:p>
          <a:p>
            <a:pPr>
              <a:buNone/>
            </a:pPr>
            <a:r>
              <a:rPr dirty="0"/>
              <a:t> 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131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Can we assume 'Normality' of the distribution?</a:t>
            </a:r>
            <a:br>
              <a:rPr sz="2400" dirty="0"/>
            </a:br>
            <a:r>
              <a:rPr sz="2400" b="1" dirty="0"/>
              <a:t>R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boxplot(</a:t>
            </a:r>
            <a:r>
              <a:rPr lang="en-IN" sz="6800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NPS,col="blue")</a:t>
            </a:r>
          </a:p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qqnorm(</a:t>
            </a:r>
            <a:r>
              <a:rPr lang="en-IN" sz="6800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NPS,col="blue")</a:t>
            </a:r>
          </a:p>
          <a:p>
            <a:pPr>
              <a:buNone/>
            </a:pPr>
            <a:endParaRPr sz="6800" dirty="0">
              <a:cs typeface="Times New Roman" pitchFamily="18" charset="0"/>
            </a:endParaRPr>
          </a:p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shapiro.test(</a:t>
            </a:r>
            <a:r>
              <a:rPr lang="en-IN" sz="6800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NPS)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Shapiro-Wilk normality test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data:  NPS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W = 0.94</a:t>
            </a:r>
            <a:r>
              <a:rPr lang="en-US" sz="6800" dirty="0">
                <a:cs typeface="Times New Roman" pitchFamily="18" charset="0"/>
              </a:rPr>
              <a:t>709</a:t>
            </a:r>
            <a:r>
              <a:rPr sz="6800" dirty="0">
                <a:cs typeface="Times New Roman" pitchFamily="18" charset="0"/>
              </a:rPr>
              <a:t>, p-value = 0.000</a:t>
            </a:r>
            <a:r>
              <a:rPr lang="en-US" sz="6800" dirty="0">
                <a:cs typeface="Times New Roman" pitchFamily="18" charset="0"/>
              </a:rPr>
              <a:t>326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endParaRPr sz="68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library(nortest)</a:t>
            </a:r>
          </a:p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lillie.test(</a:t>
            </a:r>
            <a:r>
              <a:rPr lang="en-IN" sz="6800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NPS)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Lilliefors (Kolmogorov-Smirnov) normality test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data:  NPS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D = 0.12</a:t>
            </a:r>
            <a:r>
              <a:rPr lang="en-US" sz="6800" dirty="0">
                <a:cs typeface="Times New Roman" pitchFamily="18" charset="0"/>
              </a:rPr>
              <a:t>501</a:t>
            </a:r>
            <a:r>
              <a:rPr sz="6800" dirty="0">
                <a:cs typeface="Times New Roman" pitchFamily="18" charset="0"/>
              </a:rPr>
              <a:t>, p-value = 0.000</a:t>
            </a:r>
            <a:r>
              <a:rPr lang="en-US" sz="6800" dirty="0">
                <a:cs typeface="Times New Roman" pitchFamily="18" charset="0"/>
              </a:rPr>
              <a:t>2978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00CA0-2698-B83B-E63D-EA6F6B3F1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1772816"/>
            <a:ext cx="3863161" cy="2602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44CA87-8F54-8056-4885-C1DB10F5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4287716"/>
            <a:ext cx="3096344" cy="194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 </a:t>
            </a:r>
            <a:r>
              <a:rPr sz="2400" b="1" dirty="0"/>
              <a:t>Is NPS significantly more than '6'?</a:t>
            </a:r>
            <a:br>
              <a:rPr sz="2400" b="1" dirty="0"/>
            </a:br>
            <a:r>
              <a:rPr sz="2400" b="1" dirty="0"/>
              <a:t>R Code and Output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268760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wilcox.test(</a:t>
            </a:r>
            <a:r>
              <a:rPr lang="en-IN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NPS,mu=6,alternative="greater")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Wilcoxon signed rank test with continuity correction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data:  NPS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V = 21</a:t>
            </a:r>
            <a:r>
              <a:rPr lang="en-US" dirty="0">
                <a:cs typeface="Times New Roman" pitchFamily="18" charset="0"/>
              </a:rPr>
              <a:t>66</a:t>
            </a:r>
            <a:r>
              <a:rPr dirty="0">
                <a:cs typeface="Times New Roman" pitchFamily="18" charset="0"/>
              </a:rPr>
              <a:t>, p-value = 0.</a:t>
            </a:r>
            <a:r>
              <a:rPr lang="en-US" dirty="0">
                <a:cs typeface="Times New Roman" pitchFamily="18" charset="0"/>
              </a:rPr>
              <a:t>0989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alternative hypothesis: true location is greater than 6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Conclusion: Do not reject H0.  Average NPS is not significantly more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                       than '6'.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5578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800" b="1" dirty="0"/>
              <a:t>3. Compare NPS </a:t>
            </a:r>
            <a:r>
              <a:rPr lang="en-US" sz="2800" b="1" dirty="0"/>
              <a:t>R</a:t>
            </a:r>
            <a:r>
              <a:rPr sz="2800" b="1" dirty="0"/>
              <a:t>egion</a:t>
            </a:r>
            <a:r>
              <a:rPr lang="en-US" sz="2800" b="1" dirty="0"/>
              <a:t>-</a:t>
            </a:r>
            <a:r>
              <a:rPr sz="2800" b="1" dirty="0"/>
              <a:t>wise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40768"/>
            <a:ext cx="10363200" cy="4627563"/>
          </a:xfrm>
        </p:spPr>
        <p:txBody>
          <a:bodyPr/>
          <a:lstStyle/>
          <a:p>
            <a:r>
              <a:rPr dirty="0"/>
              <a:t>Which region has on an average highest NPS?</a:t>
            </a:r>
          </a:p>
          <a:p>
            <a:endParaRPr dirty="0"/>
          </a:p>
          <a:p>
            <a:pPr>
              <a:buNone/>
            </a:pPr>
            <a:r>
              <a:rPr dirty="0"/>
              <a:t>      Suggestion: Use mean as well as median.</a:t>
            </a:r>
          </a:p>
          <a:p>
            <a:endParaRPr dirty="0"/>
          </a:p>
          <a:p>
            <a:r>
              <a:rPr dirty="0"/>
              <a:t> Is region wise difference in NPS significantly different?</a:t>
            </a:r>
          </a:p>
          <a:p>
            <a:endParaRPr dirty="0"/>
          </a:p>
          <a:p>
            <a:r>
              <a:rPr dirty="0"/>
              <a:t> Present region wise NPS graphically.</a:t>
            </a:r>
          </a:p>
          <a:p>
            <a:pPr>
              <a:buNone/>
            </a:pPr>
            <a:endParaRPr dirty="0"/>
          </a:p>
          <a:p>
            <a:endParaRPr dirty="0"/>
          </a:p>
          <a:p>
            <a:pPr>
              <a:buNone/>
            </a:pPr>
            <a:r>
              <a:rPr dirty="0"/>
              <a:t> 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40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b="1" dirty="0"/>
              <a:t>Which region has on an average highest NPS?</a:t>
            </a:r>
            <a:br>
              <a:rPr sz="2400" b="1" dirty="0"/>
            </a:br>
            <a:r>
              <a:rPr sz="2400" b="1" dirty="0"/>
              <a:t>R Code and Output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3472" y="1340768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sz="56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 </a:t>
            </a:r>
            <a:r>
              <a:rPr sz="6400" dirty="0">
                <a:solidFill>
                  <a:srgbClr val="002060"/>
                </a:solidFill>
                <a:cs typeface="Times New Roman" pitchFamily="18" charset="0"/>
              </a:rPr>
              <a:t>aggregate(NPS~REGION,data=npsregion,FUN=mean)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REGION      NPS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1   East        6.</a:t>
            </a:r>
            <a:r>
              <a:rPr lang="en-US" sz="6400" dirty="0">
                <a:cs typeface="Times New Roman" pitchFamily="18" charset="0"/>
              </a:rPr>
              <a:t>2</a:t>
            </a:r>
            <a:r>
              <a:rPr sz="6400" dirty="0">
                <a:cs typeface="Times New Roman" pitchFamily="18" charset="0"/>
              </a:rPr>
              <a:t>50000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2  North      </a:t>
            </a:r>
            <a:r>
              <a:rPr lang="en-US" sz="6400" dirty="0">
                <a:cs typeface="Times New Roman" pitchFamily="18" charset="0"/>
              </a:rPr>
              <a:t>6.208333</a:t>
            </a:r>
            <a:endParaRPr sz="6400" dirty="0">
              <a:cs typeface="Times New Roman" pitchFamily="18" charset="0"/>
            </a:endParaRP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3  South      </a:t>
            </a:r>
            <a:r>
              <a:rPr lang="en-US" sz="6400" dirty="0">
                <a:cs typeface="Times New Roman" pitchFamily="18" charset="0"/>
              </a:rPr>
              <a:t>6.057143</a:t>
            </a:r>
            <a:endParaRPr sz="6400" dirty="0">
              <a:cs typeface="Times New Roman" pitchFamily="18" charset="0"/>
            </a:endParaRPr>
          </a:p>
          <a:p>
            <a:pPr marL="457200" indent="-457200">
              <a:buNone/>
            </a:pPr>
            <a:r>
              <a:rPr sz="6400" dirty="0">
                <a:cs typeface="Times New Roman" pitchFamily="18" charset="0"/>
              </a:rPr>
              <a:t>4. West       </a:t>
            </a:r>
            <a:r>
              <a:rPr lang="en-US" sz="6400" dirty="0">
                <a:cs typeface="Times New Roman" pitchFamily="18" charset="0"/>
              </a:rPr>
              <a:t>6.321429</a:t>
            </a:r>
            <a:endParaRPr sz="6400" dirty="0">
              <a:cs typeface="Times New Roman" pitchFamily="18" charset="0"/>
            </a:endParaRPr>
          </a:p>
          <a:p>
            <a:pPr marL="457200" indent="-457200">
              <a:buNone/>
            </a:pPr>
            <a:endParaRPr sz="6400" dirty="0">
              <a:solidFill>
                <a:srgbClr val="002060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6400" dirty="0">
                <a:solidFill>
                  <a:srgbClr val="002060"/>
                </a:solidFill>
                <a:cs typeface="Times New Roman" pitchFamily="18" charset="0"/>
              </a:rPr>
              <a:t>aggregate(NPS~REGION,data=npsregion,FUN=median)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 REGION NPS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1   East      6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2  North    6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3  South    6</a:t>
            </a:r>
          </a:p>
          <a:p>
            <a:pPr>
              <a:buNone/>
            </a:pPr>
            <a:r>
              <a:rPr sz="6400" dirty="0">
                <a:cs typeface="Times New Roman" pitchFamily="18" charset="0"/>
              </a:rPr>
              <a:t>4   West    7</a:t>
            </a:r>
          </a:p>
          <a:p>
            <a:pPr>
              <a:buNone/>
            </a:pPr>
            <a:r>
              <a:rPr sz="5600" dirty="0">
                <a:cs typeface="Times New Roman" pitchFamily="18" charset="0"/>
              </a:rPr>
              <a:t> 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36468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Is region wise difference in NPS significantly</a:t>
            </a:r>
            <a:br>
              <a:rPr sz="2400" dirty="0"/>
            </a:br>
            <a:r>
              <a:rPr sz="2400" dirty="0"/>
              <a:t> different?</a:t>
            </a:r>
            <a:br>
              <a:rPr sz="2400" dirty="0"/>
            </a:br>
            <a:r>
              <a:rPr sz="2400" b="1" dirty="0"/>
              <a:t>R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340768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kruskal.test(NPS~REGION,data=npsregion)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Kruskal-Wallis rank sum test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data:  NPS by REGION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Kruskal-Wallis chi-squared = </a:t>
            </a:r>
            <a:r>
              <a:rPr lang="en-US" dirty="0">
                <a:cs typeface="Times New Roman" pitchFamily="18" charset="0"/>
              </a:rPr>
              <a:t>0.52336</a:t>
            </a:r>
            <a:r>
              <a:rPr dirty="0">
                <a:cs typeface="Times New Roman" pitchFamily="18" charset="0"/>
              </a:rPr>
              <a:t>, df = 3, p-value = 0.9</a:t>
            </a:r>
            <a:r>
              <a:rPr lang="en-US" dirty="0">
                <a:cs typeface="Times New Roman" pitchFamily="18" charset="0"/>
              </a:rPr>
              <a:t>137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7400" y="4953001"/>
            <a:ext cx="619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Eras Demi ITC" pitchFamily="34" charset="0"/>
              </a:rPr>
              <a:t>Region wise difference in NPS is not significant.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034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Median NPS -Bar Diagram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9456" y="1274885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med&lt;-aggregate(NPS~REGION,data=npsregion,FUN=median)</a:t>
            </a:r>
          </a:p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library(ggplot2)</a:t>
            </a:r>
          </a:p>
          <a:p>
            <a:pPr>
              <a:buNone/>
            </a:pPr>
            <a:r>
              <a:rPr dirty="0">
                <a:solidFill>
                  <a:srgbClr val="002060"/>
                </a:solidFill>
              </a:rPr>
              <a:t>ggplot(med,aes(x=REGION,y=NPS))+</a:t>
            </a:r>
          </a:p>
          <a:p>
            <a:pPr>
              <a:buNone/>
            </a:pPr>
            <a:r>
              <a:rPr dirty="0">
                <a:solidFill>
                  <a:srgbClr val="002060"/>
                </a:solidFill>
              </a:rPr>
              <a:t>geom_bar(stat="identity",fill="blue")+</a:t>
            </a:r>
          </a:p>
          <a:p>
            <a:pPr>
              <a:buNone/>
            </a:pPr>
            <a:r>
              <a:rPr dirty="0">
                <a:solidFill>
                  <a:srgbClr val="002060"/>
                </a:solidFill>
              </a:rPr>
              <a:t>labs(x="REGION",y="MEDIAN",title="REGIONWISE NPS")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1729A-F888-63E8-7148-10820C5E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429000"/>
            <a:ext cx="4275094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55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800" b="1" dirty="0"/>
              <a:t>4. Detractors vs. Non-detractors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556792"/>
            <a:ext cx="10363200" cy="4627563"/>
          </a:xfrm>
        </p:spPr>
        <p:txBody>
          <a:bodyPr>
            <a:normAutofit lnSpcReduction="10000"/>
          </a:bodyPr>
          <a:lstStyle/>
          <a:p>
            <a:r>
              <a:rPr dirty="0"/>
              <a:t>What percentage of customers are 'detractors'? </a:t>
            </a:r>
          </a:p>
          <a:p>
            <a:pPr>
              <a:buNone/>
            </a:pPr>
            <a:r>
              <a:rPr dirty="0"/>
              <a:t>      Detractor: NPS score of less than or equal to 6</a:t>
            </a:r>
          </a:p>
          <a:p>
            <a:pPr>
              <a:buNone/>
            </a:pPr>
            <a:endParaRPr dirty="0"/>
          </a:p>
          <a:p>
            <a:pPr>
              <a:buNone/>
            </a:pPr>
            <a:r>
              <a:rPr dirty="0"/>
              <a:t>      Suggestion: Derive a new variable  'detractor' having values 'YES' or 'NO'.</a:t>
            </a:r>
          </a:p>
          <a:p>
            <a:endParaRPr dirty="0"/>
          </a:p>
          <a:p>
            <a:r>
              <a:rPr dirty="0"/>
              <a:t> Is percentage of detractors significantly greater than 40%?</a:t>
            </a:r>
          </a:p>
          <a:p>
            <a:endParaRPr dirty="0"/>
          </a:p>
          <a:p>
            <a:pPr>
              <a:buNone/>
            </a:pPr>
            <a:r>
              <a:rPr dirty="0"/>
              <a:t>       </a:t>
            </a:r>
          </a:p>
          <a:p>
            <a:pPr>
              <a:buNone/>
            </a:pPr>
            <a:endParaRPr dirty="0"/>
          </a:p>
          <a:p>
            <a:endParaRPr dirty="0"/>
          </a:p>
          <a:p>
            <a:pPr>
              <a:buNone/>
            </a:pPr>
            <a:r>
              <a:rPr dirty="0"/>
              <a:t> 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750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What percentage of customers </a:t>
            </a:r>
            <a:br>
              <a:rPr sz="2400" dirty="0"/>
            </a:br>
            <a:r>
              <a:rPr sz="2400" dirty="0"/>
              <a:t>are 'detractors'?</a:t>
            </a:r>
            <a:br>
              <a:rPr sz="2400" dirty="0"/>
            </a:br>
            <a:r>
              <a:rPr sz="2400" dirty="0"/>
              <a:t> </a:t>
            </a:r>
            <a:r>
              <a:rPr sz="2400" b="1" dirty="0"/>
              <a:t>R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1100" y="1412776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npsregion$detractor[</a:t>
            </a:r>
            <a:r>
              <a:rPr lang="en-IN" sz="6800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NPS&lt;=6]&lt;-"YES"</a:t>
            </a:r>
          </a:p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npsregion$detractor[</a:t>
            </a:r>
            <a:r>
              <a:rPr lang="en-IN" sz="6800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NPS&gt;6]&lt;-"NO"</a:t>
            </a:r>
          </a:p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head(npsregion)</a:t>
            </a:r>
          </a:p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t&lt;-table(npsregion$detractor)</a:t>
            </a:r>
          </a:p>
          <a:p>
            <a:pPr>
              <a:buNone/>
            </a:pPr>
            <a:r>
              <a:rPr sz="6800" dirty="0">
                <a:solidFill>
                  <a:srgbClr val="002060"/>
                </a:solidFill>
                <a:cs typeface="Times New Roman" pitchFamily="18" charset="0"/>
              </a:rPr>
              <a:t>t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______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detractor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NO YES 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4</a:t>
            </a:r>
            <a:r>
              <a:rPr lang="en-US" sz="6800" dirty="0">
                <a:cs typeface="Times New Roman" pitchFamily="18" charset="0"/>
              </a:rPr>
              <a:t>8</a:t>
            </a:r>
            <a:r>
              <a:rPr sz="6800" dirty="0">
                <a:cs typeface="Times New Roman" pitchFamily="18" charset="0"/>
              </a:rPr>
              <a:t>  </a:t>
            </a:r>
            <a:r>
              <a:rPr lang="en-US" sz="6800" dirty="0">
                <a:cs typeface="Times New Roman" pitchFamily="18" charset="0"/>
              </a:rPr>
              <a:t>59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_______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prop.table(t)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detractor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       NO       YES </a:t>
            </a:r>
          </a:p>
          <a:p>
            <a:pPr>
              <a:buNone/>
            </a:pPr>
            <a:r>
              <a:rPr sz="6800" dirty="0">
                <a:cs typeface="Times New Roman" pitchFamily="18" charset="0"/>
              </a:rPr>
              <a:t>0.</a:t>
            </a:r>
            <a:r>
              <a:rPr lang="en-US" sz="6800" dirty="0">
                <a:cs typeface="Times New Roman" pitchFamily="18" charset="0"/>
              </a:rPr>
              <a:t>4485981</a:t>
            </a:r>
            <a:r>
              <a:rPr sz="6800" dirty="0">
                <a:cs typeface="Times New Roman" pitchFamily="18" charset="0"/>
              </a:rPr>
              <a:t> 0.5</a:t>
            </a:r>
            <a:r>
              <a:rPr lang="en-US" sz="6800" dirty="0">
                <a:cs typeface="Times New Roman" pitchFamily="18" charset="0"/>
              </a:rPr>
              <a:t>514019</a:t>
            </a:r>
            <a:endParaRPr sz="6800"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10200" y="5105401"/>
            <a:ext cx="224292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ras Demi ITC" pitchFamily="34" charset="0"/>
              </a:rPr>
              <a:t>55% are detractors</a:t>
            </a:r>
          </a:p>
        </p:txBody>
      </p:sp>
      <p:sp>
        <p:nvSpPr>
          <p:cNvPr id="7" name="Half Frame 6"/>
          <p:cNvSpPr/>
          <p:nvPr/>
        </p:nvSpPr>
        <p:spPr>
          <a:xfrm>
            <a:off x="4267200" y="525780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358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12794"/>
            <a:ext cx="8229600" cy="981075"/>
          </a:xfrm>
        </p:spPr>
        <p:txBody>
          <a:bodyPr/>
          <a:lstStyle/>
          <a:p>
            <a:r>
              <a:rPr lang="en-US" b="1" dirty="0"/>
              <a:t>Session Pedagogy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sz="1800" dirty="0"/>
              <a:t>Data Understanding</a:t>
            </a:r>
          </a:p>
          <a:p>
            <a:pPr>
              <a:buNone/>
            </a:pPr>
            <a:endParaRPr sz="1800" dirty="0"/>
          </a:p>
          <a:p>
            <a:r>
              <a:rPr lang="en-US" sz="1800" dirty="0">
                <a:solidFill>
                  <a:schemeClr val="accent1"/>
                </a:solidFill>
                <a:latin typeface="Eras Demi ITC" pitchFamily="34" charset="0"/>
              </a:rPr>
              <a:t>Business Objective given</a:t>
            </a:r>
          </a:p>
          <a:p>
            <a:pPr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r>
              <a:rPr lang="en-US" sz="1800" dirty="0"/>
              <a:t>Class Discussion to</a:t>
            </a:r>
          </a:p>
          <a:p>
            <a:pPr lvl="1"/>
            <a:r>
              <a:rPr lang="en-US" sz="1800" dirty="0"/>
              <a:t>Conceptualize the Output</a:t>
            </a:r>
          </a:p>
          <a:p>
            <a:pPr lvl="1"/>
            <a:r>
              <a:rPr lang="en-US" sz="1800" dirty="0"/>
              <a:t>Approach the Analysis in R</a:t>
            </a:r>
          </a:p>
          <a:p>
            <a:pPr lvl="1">
              <a:buNone/>
            </a:pPr>
            <a:endParaRPr lang="en-US" sz="1800" dirty="0"/>
          </a:p>
          <a:p>
            <a:r>
              <a:rPr lang="en-US" sz="1800" dirty="0">
                <a:solidFill>
                  <a:schemeClr val="accent1"/>
                </a:solidFill>
                <a:latin typeface="Eras Demi ITC" pitchFamily="34" charset="0"/>
              </a:rPr>
              <a:t>Participants Create the R code independently</a:t>
            </a:r>
          </a:p>
          <a:p>
            <a:pPr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r>
              <a:rPr lang="en-US" sz="1800" dirty="0"/>
              <a:t>Final code and output shown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endParaRPr lang="en-US" sz="1800" dirty="0">
              <a:solidFill>
                <a:schemeClr val="accent6">
                  <a:lumMod val="75000"/>
                </a:schemeClr>
              </a:solidFill>
              <a:latin typeface="Eras Demi ITC" pitchFamily="34" charset="0"/>
            </a:endParaRPr>
          </a:p>
          <a:p>
            <a:endParaRPr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1240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Is percentage of detractors</a:t>
            </a:r>
            <a:br>
              <a:rPr sz="2400" dirty="0"/>
            </a:br>
            <a:r>
              <a:rPr sz="2400" dirty="0"/>
              <a:t> significantly greater than 40%?</a:t>
            </a:r>
            <a:br>
              <a:rPr sz="2400" dirty="0"/>
            </a:br>
            <a:r>
              <a:rPr sz="2400" dirty="0"/>
              <a:t> </a:t>
            </a:r>
            <a:r>
              <a:rPr sz="2400" b="1" dirty="0"/>
              <a:t>R Code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412776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sz="7600" dirty="0">
                <a:solidFill>
                  <a:srgbClr val="002060"/>
                </a:solidFill>
                <a:cs typeface="Times New Roman" pitchFamily="18" charset="0"/>
              </a:rPr>
              <a:t>prop.test(</a:t>
            </a:r>
            <a:r>
              <a:rPr lang="en-IN" sz="7600" dirty="0">
                <a:solidFill>
                  <a:srgbClr val="002060"/>
                </a:solidFill>
                <a:cs typeface="Times New Roman" pitchFamily="18" charset="0"/>
              </a:rPr>
              <a:t>t["YES"],sum(t)</a:t>
            </a:r>
            <a:r>
              <a:rPr sz="7600" dirty="0">
                <a:solidFill>
                  <a:srgbClr val="002060"/>
                </a:solidFill>
                <a:cs typeface="Times New Roman" pitchFamily="18" charset="0"/>
              </a:rPr>
              <a:t>,0.4,alternative='greater')</a:t>
            </a: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1-sample proportions test with continuity correction</a:t>
            </a:r>
          </a:p>
          <a:p>
            <a:pPr>
              <a:buNone/>
            </a:pPr>
            <a:endParaRPr sz="7600" dirty="0">
              <a:cs typeface="Times New Roman" pitchFamily="18" charset="0"/>
            </a:endParaRP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data:  </a:t>
            </a:r>
            <a:r>
              <a:rPr lang="en-IN" sz="7600" dirty="0">
                <a:cs typeface="Times New Roman" pitchFamily="18" charset="0"/>
              </a:rPr>
              <a:t>t["YES"]</a:t>
            </a:r>
            <a:r>
              <a:rPr sz="7600" dirty="0">
                <a:cs typeface="Times New Roman" pitchFamily="18" charset="0"/>
              </a:rPr>
              <a:t> out of </a:t>
            </a:r>
            <a:r>
              <a:rPr lang="en-IN" sz="7600" dirty="0">
                <a:cs typeface="Times New Roman" pitchFamily="18" charset="0"/>
              </a:rPr>
              <a:t>sum(t)</a:t>
            </a:r>
            <a:r>
              <a:rPr sz="7600" dirty="0">
                <a:cs typeface="Times New Roman" pitchFamily="18" charset="0"/>
              </a:rPr>
              <a:t>, null probability 0.4</a:t>
            </a: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X-squared = </a:t>
            </a:r>
            <a:r>
              <a:rPr lang="en-US" sz="7600" dirty="0">
                <a:cs typeface="Times New Roman" pitchFamily="18" charset="0"/>
              </a:rPr>
              <a:t>9.5985</a:t>
            </a:r>
            <a:r>
              <a:rPr sz="7600" dirty="0">
                <a:cs typeface="Times New Roman" pitchFamily="18" charset="0"/>
              </a:rPr>
              <a:t>, df = 1, p-value = </a:t>
            </a:r>
            <a:r>
              <a:rPr lang="en-US" sz="7600" dirty="0">
                <a:cs typeface="Times New Roman" pitchFamily="18" charset="0"/>
              </a:rPr>
              <a:t>0.0009737</a:t>
            </a:r>
            <a:endParaRPr sz="7600" dirty="0">
              <a:cs typeface="Times New Roman" pitchFamily="18" charset="0"/>
            </a:endParaRP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alternative hypothesis: true p is greater than 0.4</a:t>
            </a: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95 percent confidence interval:</a:t>
            </a: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 0.4</a:t>
            </a:r>
            <a:r>
              <a:rPr lang="en-US" sz="7600" dirty="0">
                <a:cs typeface="Times New Roman" pitchFamily="18" charset="0"/>
              </a:rPr>
              <a:t>673912</a:t>
            </a:r>
            <a:r>
              <a:rPr sz="7600" dirty="0">
                <a:cs typeface="Times New Roman" pitchFamily="18" charset="0"/>
              </a:rPr>
              <a:t> 1.0000000</a:t>
            </a: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sample estimates:</a:t>
            </a:r>
          </a:p>
          <a:p>
            <a:pPr>
              <a:buNone/>
            </a:pPr>
            <a:r>
              <a:rPr sz="7600" dirty="0">
                <a:cs typeface="Times New Roman" pitchFamily="18" charset="0"/>
              </a:rPr>
              <a:t>        p </a:t>
            </a:r>
          </a:p>
          <a:p>
            <a:pPr>
              <a:buNone/>
            </a:pPr>
            <a:r>
              <a:rPr lang="en-IN" sz="7600" dirty="0">
                <a:cs typeface="Times New Roman" pitchFamily="18" charset="0"/>
              </a:rPr>
              <a:t>0.5514019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sz="1600" dirty="0">
                <a:cs typeface="Times New Roman" pitchFamily="18" charset="0"/>
              </a:rPr>
              <a:t> </a:t>
            </a: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47520" y="3573016"/>
            <a:ext cx="305936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ras Demi ITC" pitchFamily="34" charset="0"/>
              </a:rPr>
              <a:t>% of detractors significantly more than 40%.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3244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800" b="1" dirty="0"/>
              <a:t>5. Association between region and detractor(Y/N)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628800"/>
            <a:ext cx="10363200" cy="4627563"/>
          </a:xfrm>
        </p:spPr>
        <p:txBody>
          <a:bodyPr/>
          <a:lstStyle/>
          <a:p>
            <a:r>
              <a:rPr dirty="0"/>
              <a:t> Summarize 'detractor' by region.</a:t>
            </a:r>
          </a:p>
          <a:p>
            <a:pPr>
              <a:buNone/>
            </a:pPr>
            <a:r>
              <a:rPr dirty="0"/>
              <a:t> </a:t>
            </a:r>
          </a:p>
          <a:p>
            <a:r>
              <a:rPr dirty="0"/>
              <a:t> Test for association between region and detractor(Y/N)</a:t>
            </a:r>
          </a:p>
          <a:p>
            <a:endParaRPr dirty="0"/>
          </a:p>
          <a:p>
            <a:pPr>
              <a:buNone/>
            </a:pPr>
            <a:r>
              <a:rPr dirty="0"/>
              <a:t>      Suggestion: Use 'gmodels' package.</a:t>
            </a:r>
          </a:p>
          <a:p>
            <a:endParaRPr dirty="0"/>
          </a:p>
          <a:p>
            <a:pPr>
              <a:buNone/>
            </a:pPr>
            <a:r>
              <a:rPr dirty="0"/>
              <a:t>       </a:t>
            </a:r>
          </a:p>
          <a:p>
            <a:pPr>
              <a:buNone/>
            </a:pPr>
            <a:endParaRPr dirty="0"/>
          </a:p>
          <a:p>
            <a:endParaRPr dirty="0"/>
          </a:p>
          <a:p>
            <a:pPr>
              <a:buNone/>
            </a:pPr>
            <a:r>
              <a:rPr dirty="0"/>
              <a:t>      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833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dirty="0"/>
              <a:t> </a:t>
            </a:r>
            <a:r>
              <a:rPr sz="2400" b="1" dirty="0"/>
              <a:t>Testing Association</a:t>
            </a:r>
            <a:br>
              <a:rPr sz="2400" b="1" dirty="0"/>
            </a:br>
            <a:r>
              <a:rPr sz="2400" b="1" dirty="0"/>
              <a:t> R Code and Output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412776"/>
            <a:ext cx="8458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sz="7200" dirty="0">
                <a:cs typeface="Times New Roman" pitchFamily="18" charset="0"/>
              </a:rPr>
              <a:t> </a:t>
            </a:r>
            <a:r>
              <a:rPr sz="7200" dirty="0">
                <a:solidFill>
                  <a:srgbClr val="002060"/>
                </a:solidFill>
                <a:cs typeface="Times New Roman" pitchFamily="18" charset="0"/>
              </a:rPr>
              <a:t>library(gmodels)</a:t>
            </a:r>
          </a:p>
          <a:p>
            <a:pPr>
              <a:buNone/>
            </a:pPr>
            <a:r>
              <a:rPr sz="7200" dirty="0">
                <a:solidFill>
                  <a:srgbClr val="002060"/>
                </a:solidFill>
                <a:cs typeface="Times New Roman" pitchFamily="18" charset="0"/>
              </a:rPr>
              <a:t>CrossTable(</a:t>
            </a:r>
            <a:r>
              <a:rPr lang="en-IN" sz="7200" dirty="0">
                <a:solidFill>
                  <a:srgbClr val="002060"/>
                </a:solidFill>
                <a:cs typeface="Times New Roman" pitchFamily="18" charset="0"/>
              </a:rPr>
              <a:t>npsregion$</a:t>
            </a:r>
            <a:r>
              <a:rPr sz="7200" dirty="0">
                <a:solidFill>
                  <a:srgbClr val="002060"/>
                </a:solidFill>
                <a:cs typeface="Times New Roman" pitchFamily="18" charset="0"/>
              </a:rPr>
              <a:t>REGION,</a:t>
            </a:r>
            <a:r>
              <a:rPr lang="en-IN" sz="7200" dirty="0">
                <a:solidFill>
                  <a:srgbClr val="002060"/>
                </a:solidFill>
                <a:cs typeface="Times New Roman" pitchFamily="18" charset="0"/>
              </a:rPr>
              <a:t> npsregion$</a:t>
            </a:r>
            <a:r>
              <a:rPr sz="7200" dirty="0">
                <a:solidFill>
                  <a:srgbClr val="002060"/>
                </a:solidFill>
                <a:cs typeface="Times New Roman" pitchFamily="18" charset="0"/>
              </a:rPr>
              <a:t>detractor,prop.c=FALSE,prop.t=FALSE,</a:t>
            </a:r>
          </a:p>
          <a:p>
            <a:pPr>
              <a:buNone/>
            </a:pPr>
            <a:r>
              <a:rPr sz="7200" dirty="0">
                <a:solidFill>
                  <a:srgbClr val="002060"/>
                </a:solidFill>
                <a:cs typeface="Times New Roman" pitchFamily="18" charset="0"/>
              </a:rPr>
              <a:t>                      prop.chisq=FALSE,chisq=TRUE)</a:t>
            </a:r>
          </a:p>
          <a:p>
            <a:pPr>
              <a:buNone/>
            </a:pPr>
            <a:endParaRPr sz="7200" dirty="0">
              <a:cs typeface="Times New Roman" pitchFamily="18" charset="0"/>
            </a:endParaRPr>
          </a:p>
          <a:p>
            <a:pPr>
              <a:buNone/>
            </a:pPr>
            <a:endParaRPr sz="7200" dirty="0">
              <a:cs typeface="Times New Roman" pitchFamily="18" charset="0"/>
            </a:endParaRPr>
          </a:p>
          <a:p>
            <a:pPr>
              <a:buNone/>
            </a:pPr>
            <a:r>
              <a:rPr sz="7200" dirty="0">
                <a:cs typeface="Times New Roman" pitchFamily="18" charset="0"/>
              </a:rPr>
              <a:t>Statistics for All Table Factors</a:t>
            </a:r>
          </a:p>
          <a:p>
            <a:pPr>
              <a:buNone/>
            </a:pPr>
            <a:endParaRPr sz="7200" dirty="0">
              <a:cs typeface="Times New Roman" pitchFamily="18" charset="0"/>
            </a:endParaRPr>
          </a:p>
          <a:p>
            <a:pPr>
              <a:buNone/>
            </a:pPr>
            <a:endParaRPr sz="7200" dirty="0">
              <a:cs typeface="Times New Roman" pitchFamily="18" charset="0"/>
            </a:endParaRPr>
          </a:p>
          <a:p>
            <a:pPr>
              <a:buNone/>
            </a:pPr>
            <a:r>
              <a:rPr sz="7200" dirty="0">
                <a:cs typeface="Times New Roman" pitchFamily="18" charset="0"/>
              </a:rPr>
              <a:t>Pearson's Chi-squared test </a:t>
            </a:r>
          </a:p>
          <a:p>
            <a:pPr>
              <a:buNone/>
            </a:pPr>
            <a:r>
              <a:rPr sz="7200" dirty="0">
                <a:cs typeface="Times New Roman" pitchFamily="18" charset="0"/>
              </a:rPr>
              <a:t>------------------------------------------------------------</a:t>
            </a:r>
          </a:p>
          <a:p>
            <a:pPr>
              <a:buNone/>
            </a:pPr>
            <a:r>
              <a:rPr sz="7200" dirty="0">
                <a:cs typeface="Times New Roman" pitchFamily="18" charset="0"/>
              </a:rPr>
              <a:t>Chi^2 =  </a:t>
            </a:r>
            <a:r>
              <a:rPr lang="en-US" sz="7200" dirty="0">
                <a:cs typeface="Times New Roman" pitchFamily="18" charset="0"/>
              </a:rPr>
              <a:t>1.711052</a:t>
            </a:r>
            <a:r>
              <a:rPr sz="7200" dirty="0">
                <a:cs typeface="Times New Roman" pitchFamily="18" charset="0"/>
              </a:rPr>
              <a:t>     d.f. =  3     p =  </a:t>
            </a:r>
            <a:r>
              <a:rPr lang="en-IN" sz="7200" dirty="0">
                <a:cs typeface="Times New Roman" pitchFamily="18" charset="0"/>
              </a:rPr>
              <a:t>0.6344795</a:t>
            </a:r>
            <a:r>
              <a:rPr sz="72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0016" y="4222397"/>
            <a:ext cx="329215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Eras Demi ITC" pitchFamily="34" charset="0"/>
              </a:rPr>
              <a:t>No association between Region and ‘detractor’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63765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b="1" dirty="0">
                <a:solidFill>
                  <a:srgbClr val="3891A7"/>
                </a:solidFill>
                <a:latin typeface="Ebrima"/>
              </a:rPr>
              <a:t>THANK YOU!</a:t>
            </a:r>
          </a:p>
        </p:txBody>
      </p:sp>
      <p:sp>
        <p:nvSpPr>
          <p:cNvPr id="3" name="Rectangle 2"/>
          <p:cNvSpPr/>
          <p:nvPr>
            <p:custDataLst>
              <p:tags r:id="rId2"/>
            </p:custDataLst>
          </p:nvPr>
        </p:nvSpPr>
        <p:spPr>
          <a:xfrm>
            <a:off x="1524000" y="5562600"/>
            <a:ext cx="3156758" cy="4692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>
            <p:custDataLst>
              <p:tags r:id="rId3"/>
            </p:custDataLst>
          </p:nvPr>
        </p:nvSpPr>
        <p:spPr>
          <a:xfrm>
            <a:off x="4910142" y="5562600"/>
            <a:ext cx="2371719" cy="4692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7511242" y="5562600"/>
            <a:ext cx="3156758" cy="4692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581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5"/>
            <a:ext cx="8229600" cy="981075"/>
          </a:xfrm>
        </p:spPr>
        <p:txBody>
          <a:bodyPr/>
          <a:lstStyle/>
          <a:p>
            <a:r>
              <a:rPr b="1" dirty="0"/>
              <a:t>Background</a:t>
            </a:r>
            <a:endParaRPr lang="en-US" b="1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127448" y="1423625"/>
            <a:ext cx="10363200" cy="4627563"/>
          </a:xfrm>
        </p:spPr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sz="2400" dirty="0"/>
              <a:t>arge FMCG company </a:t>
            </a:r>
          </a:p>
          <a:p>
            <a:r>
              <a:rPr sz="2400" dirty="0"/>
              <a:t>Pan </a:t>
            </a:r>
            <a:r>
              <a:rPr lang="en-US" sz="2400" dirty="0"/>
              <a:t>country</a:t>
            </a:r>
            <a:r>
              <a:rPr sz="2400" dirty="0"/>
              <a:t> presence</a:t>
            </a:r>
            <a:endParaRPr lang="en-US" sz="2400" dirty="0"/>
          </a:p>
          <a:p>
            <a:r>
              <a:rPr sz="2400" dirty="0"/>
              <a:t>3 business lines- Ice Cream, Chocolates and Cakes-Biscuits</a:t>
            </a:r>
            <a:endParaRPr lang="en-US" sz="2400" dirty="0"/>
          </a:p>
          <a:p>
            <a:r>
              <a:rPr sz="2400" dirty="0"/>
              <a:t>Large amount of data is available</a:t>
            </a:r>
            <a:endParaRPr lang="en-IN" sz="2400" dirty="0"/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r>
              <a:rPr lang="en-IN" sz="2400" dirty="0">
                <a:solidFill>
                  <a:srgbClr val="000099"/>
                </a:solidFill>
              </a:rPr>
              <a:t>       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73876-A536-43B1-8299-2FE9AE02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363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60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5"/>
            <a:ext cx="8229600" cy="981075"/>
          </a:xfrm>
        </p:spPr>
        <p:txBody>
          <a:bodyPr/>
          <a:lstStyle/>
          <a:p>
            <a:r>
              <a:rPr dirty="0"/>
              <a:t>Supply Chain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954825-D422-417D-A432-F0A980B0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363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2057400" y="1169990"/>
          <a:ext cx="8449174" cy="4525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own Arrow 6"/>
          <p:cNvSpPr/>
          <p:nvPr/>
        </p:nvSpPr>
        <p:spPr>
          <a:xfrm>
            <a:off x="4648200" y="3886200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0" y="5029202"/>
            <a:ext cx="3733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‘Customer’ in our case study</a:t>
            </a:r>
          </a:p>
        </p:txBody>
      </p:sp>
    </p:spTree>
    <p:extLst>
      <p:ext uri="{BB962C8B-B14F-4D97-AF65-F5344CB8AC3E}">
        <p14:creationId xmlns:p14="http://schemas.microsoft.com/office/powerpoint/2010/main" val="2218432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4506" y="-28843"/>
            <a:ext cx="8229600" cy="1143000"/>
          </a:xfrm>
        </p:spPr>
        <p:txBody>
          <a:bodyPr/>
          <a:lstStyle/>
          <a:p>
            <a:r>
              <a:rPr dirty="0"/>
              <a:t>Data Snapshots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9209F-12CB-4EDB-A06D-41A6E3AA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3363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b="0" i="0" kern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+mn-ea"/>
                <a:cs typeface="Open Sans" panose="020B0606030504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fld id="{1BFA5DD6-3EA0-4713-8BAE-A61681FAE97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7497" y="5042233"/>
            <a:ext cx="10430228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Market survey data is available for 107 customers(NPS Data). The survey</a:t>
            </a:r>
          </a:p>
          <a:p>
            <a:r>
              <a:rPr lang="en-US" dirty="0">
                <a:latin typeface="Open Sans" panose="020B0606030504020204" pitchFamily="34" charset="0"/>
                <a:cs typeface="Open Sans" panose="020B0606030504020204" pitchFamily="34" charset="0"/>
              </a:rPr>
              <a:t>recorded ‘Net promoter Score’ .</a:t>
            </a: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Net Promoter Scores are based on response to single question</a:t>
            </a:r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  <a:sym typeface="Wingdings" pitchFamily="2" charset="2"/>
              </a:rPr>
              <a:t> (0-10 scale)</a:t>
            </a:r>
            <a:endParaRPr lang="en-US" sz="1600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How likely is it that you would recommend [brand] to a friend or colleague?</a:t>
            </a: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8861" y="1376135"/>
            <a:ext cx="2014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Customer Profile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318FD6-E0CA-4244-9301-D77E44FAB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566" y="2102433"/>
            <a:ext cx="1651362" cy="25660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0359DE-C79E-504A-9ECD-958F1406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460" y="1956699"/>
            <a:ext cx="1663700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9F65D5-418C-484C-AC1D-80A08C5E59F3}"/>
              </a:ext>
            </a:extLst>
          </p:cNvPr>
          <p:cNvSpPr txBox="1"/>
          <p:nvPr/>
        </p:nvSpPr>
        <p:spPr>
          <a:xfrm>
            <a:off x="5784938" y="1390112"/>
            <a:ext cx="13231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en Sans" panose="020B0606030504020204" pitchFamily="34" charset="0"/>
                <a:cs typeface="Open Sans" panose="020B0606030504020204" pitchFamily="34" charset="0"/>
              </a:rPr>
              <a:t>        NPS Data</a:t>
            </a:r>
          </a:p>
        </p:txBody>
      </p:sp>
    </p:spTree>
    <p:extLst>
      <p:ext uri="{BB962C8B-B14F-4D97-AF65-F5344CB8AC3E}">
        <p14:creationId xmlns:p14="http://schemas.microsoft.com/office/powerpoint/2010/main" val="399635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Get Started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690" y="1340768"/>
            <a:ext cx="10363200" cy="4627563"/>
          </a:xfrm>
        </p:spPr>
        <p:txBody>
          <a:bodyPr/>
          <a:lstStyle/>
          <a:p>
            <a:r>
              <a:rPr lang="en-US" dirty="0"/>
              <a:t>Import </a:t>
            </a:r>
            <a:r>
              <a:rPr dirty="0"/>
              <a:t>data sets: CUST_PROFILE and NPSDATA.</a:t>
            </a:r>
          </a:p>
          <a:p>
            <a:endParaRPr dirty="0"/>
          </a:p>
          <a:p>
            <a:r>
              <a:rPr dirty="0"/>
              <a:t> CUST_PROFILE data has  custid and region.</a:t>
            </a:r>
          </a:p>
          <a:p>
            <a:endParaRPr dirty="0"/>
          </a:p>
          <a:p>
            <a:r>
              <a:rPr dirty="0"/>
              <a:t> NPSDATA has custid and Net Promoter Score measured on 0-10 scale.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 Import and check dimensions and number of unique customers in each data set.</a:t>
            </a:r>
          </a:p>
          <a:p>
            <a:endParaRPr dirty="0"/>
          </a:p>
          <a:p>
            <a:r>
              <a:rPr dirty="0"/>
              <a:t> Merge two data sets.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014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4311" y="0"/>
            <a:ext cx="8229600" cy="981075"/>
          </a:xfrm>
        </p:spPr>
        <p:txBody>
          <a:bodyPr/>
          <a:lstStyle/>
          <a:p>
            <a:r>
              <a:rPr sz="2400" b="1" dirty="0"/>
              <a:t>Get Started- R codes and output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7488" y="1199297"/>
            <a:ext cx="82296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custprofile&lt;-read.csv(file.choose(),header=T)</a:t>
            </a:r>
          </a:p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npsdata&lt;-read.csv(file.choose(),header=T)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dim(custprofile)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15001     2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dim(npsdata)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1</a:t>
            </a:r>
            <a:r>
              <a:rPr lang="en-US" dirty="0">
                <a:cs typeface="Times New Roman" pitchFamily="18" charset="0"/>
              </a:rPr>
              <a:t>07</a:t>
            </a:r>
            <a:r>
              <a:rPr dirty="0">
                <a:cs typeface="Times New Roman" pitchFamily="18" charset="0"/>
              </a:rPr>
              <a:t>   2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length(unique(custprofile$CUSTID))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15001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length(unique(npsdata$CUSTID))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[1] 107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579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sz="2400" b="1" dirty="0"/>
              <a:t>Get Started- R codes and output</a:t>
            </a:r>
            <a:br>
              <a:rPr sz="2400" b="1" dirty="0"/>
            </a:br>
            <a:r>
              <a:rPr sz="2400" b="1" dirty="0"/>
              <a:t>Merging Two Data Sets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1544" y="1600200"/>
            <a:ext cx="8219256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npsregion&lt;-merge(npsdata,custprofile,by="</a:t>
            </a:r>
            <a:r>
              <a:rPr dirty="0" err="1">
                <a:solidFill>
                  <a:srgbClr val="002060"/>
                </a:solidFill>
                <a:cs typeface="Times New Roman" pitchFamily="18" charset="0"/>
              </a:rPr>
              <a:t>CUSTID",all.x</a:t>
            </a: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=T)</a:t>
            </a:r>
          </a:p>
          <a:p>
            <a:pPr>
              <a:buNone/>
            </a:pPr>
            <a:r>
              <a:rPr dirty="0">
                <a:solidFill>
                  <a:srgbClr val="002060"/>
                </a:solidFill>
                <a:cs typeface="Times New Roman" pitchFamily="18" charset="0"/>
              </a:rPr>
              <a:t>head(npsregion)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r>
              <a:rPr dirty="0">
                <a:cs typeface="Times New Roman" pitchFamily="18" charset="0"/>
              </a:rPr>
              <a:t>      CUSTID   NPS  REGION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1  10155      8       South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2  10211      7       West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3  10271      7       North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4  10477      9       South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5  10535      8       West</a:t>
            </a:r>
          </a:p>
          <a:p>
            <a:pPr>
              <a:buNone/>
            </a:pPr>
            <a:r>
              <a:rPr dirty="0">
                <a:cs typeface="Times New Roman" pitchFamily="18" charset="0"/>
              </a:rPr>
              <a:t>6  10564      7       South</a:t>
            </a:r>
          </a:p>
          <a:p>
            <a:pPr>
              <a:buNone/>
            </a:pPr>
            <a:endParaRPr dirty="0">
              <a:cs typeface="Times New Roman" pitchFamily="18" charset="0"/>
            </a:endParaRPr>
          </a:p>
          <a:p>
            <a:pPr>
              <a:buNone/>
            </a:pPr>
            <a:endParaRPr dirty="0"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9776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8" y="188914"/>
            <a:ext cx="8229600" cy="981075"/>
          </a:xfrm>
        </p:spPr>
        <p:txBody>
          <a:bodyPr/>
          <a:lstStyle/>
          <a:p>
            <a:r>
              <a:rPr lang="en-US" sz="3600" dirty="0"/>
              <a:t>1</a:t>
            </a:r>
            <a:r>
              <a:rPr sz="3600" dirty="0"/>
              <a:t>. </a:t>
            </a:r>
            <a:r>
              <a:rPr dirty="0"/>
              <a:t>Assessing Net Promoter Score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432" y="1340768"/>
            <a:ext cx="10363200" cy="4627563"/>
          </a:xfrm>
        </p:spPr>
        <p:txBody>
          <a:bodyPr/>
          <a:lstStyle/>
          <a:p>
            <a:r>
              <a:rPr dirty="0"/>
              <a:t>What is the Net Promoter Score on an average?</a:t>
            </a:r>
          </a:p>
          <a:p>
            <a:endParaRPr dirty="0"/>
          </a:p>
          <a:p>
            <a:pPr>
              <a:buNone/>
            </a:pPr>
            <a:r>
              <a:rPr dirty="0"/>
              <a:t>      Suggestion: Use</a:t>
            </a:r>
            <a:r>
              <a:rPr lang="en-US" dirty="0"/>
              <a:t> median as well as </a:t>
            </a:r>
            <a:r>
              <a:rPr dirty="0"/>
              <a:t> mean</a:t>
            </a:r>
            <a:r>
              <a:rPr lang="en-US" dirty="0"/>
              <a:t> </a:t>
            </a:r>
            <a:r>
              <a:rPr dirty="0"/>
              <a:t>since the measurement scale is ordinal.</a:t>
            </a:r>
            <a:r>
              <a:rPr lang="en-US" dirty="0"/>
              <a:t>(median is better measure)</a:t>
            </a:r>
            <a:endParaRPr dirty="0"/>
          </a:p>
          <a:p>
            <a:endParaRPr lang="en-US" dirty="0"/>
          </a:p>
          <a:p>
            <a:r>
              <a:rPr dirty="0"/>
              <a:t> Describe NPS graphically.</a:t>
            </a:r>
            <a:endParaRPr lang="en-US" dirty="0"/>
          </a:p>
          <a:p>
            <a:endParaRPr dirty="0"/>
          </a:p>
          <a:p>
            <a:r>
              <a:rPr dirty="0"/>
              <a:t> Suggestion: Use Box-Whisker plot </a:t>
            </a:r>
            <a:r>
              <a:rPr lang="en-US" dirty="0"/>
              <a:t>or bar chart to plot median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dirty="0"/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107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6DB62BF1-FE9A-4A5E-B50F-B5018FD65EB7}&quot;/&gt;&lt;isInvalidForFieldText val=&quot;0&quot;/&gt;&lt;Image&gt;&lt;filename val=&quot;C:\Users\Dell\AppData\Local\Temp\CP1156608419281Session\CPTrustFolder1156608419296\PPTImport1156618459906\data\asimages\{6DB62BF1-FE9A-4A5E-B50F-B5018FD65EB7}_23.png&quot;/&gt;&lt;left val=&quot;72&quot;/&gt;&lt;top val=&quot;224&quot;/&gt;&lt;width val=&quot;817&quot;/&gt;&lt;height val=&quot;155&quot;/&gt;&lt;hasText val=&quot;1&quot;/&gt;&lt;/Image&gt;&lt;/ThreeDShape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DUMMYTAG" val="&lt;DummyForForceWrite&gt;&lt;/DummyForForceWrite&gt;"/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1301</Words>
  <Application>Microsoft Office PowerPoint</Application>
  <PresentationFormat>Widescreen</PresentationFormat>
  <Paragraphs>312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Ebrima</vt:lpstr>
      <vt:lpstr>Eras Demi ITC</vt:lpstr>
      <vt:lpstr>Open Sans</vt:lpstr>
      <vt:lpstr>Open Sans Light</vt:lpstr>
      <vt:lpstr>Edappy Insitute</vt:lpstr>
      <vt:lpstr>Statistical Inference: Case Study    </vt:lpstr>
      <vt:lpstr>Session Pedagogy</vt:lpstr>
      <vt:lpstr>Background</vt:lpstr>
      <vt:lpstr>Supply Chain</vt:lpstr>
      <vt:lpstr>Data Snapshots</vt:lpstr>
      <vt:lpstr>Get Started </vt:lpstr>
      <vt:lpstr>Get Started- R codes and output</vt:lpstr>
      <vt:lpstr>Get Started- R codes and output Merging Two Data Sets</vt:lpstr>
      <vt:lpstr>1. Assessing Net Promoter Score</vt:lpstr>
      <vt:lpstr>Assessing Net Promoter Score R Code and Output</vt:lpstr>
      <vt:lpstr>2. Is NPS significantly more than '6'?</vt:lpstr>
      <vt:lpstr>Can we assume 'Normality' of the distribution? R Code and Output</vt:lpstr>
      <vt:lpstr> Is NPS significantly more than '6'? R Code and Output</vt:lpstr>
      <vt:lpstr>3. Compare NPS Region-wise</vt:lpstr>
      <vt:lpstr>Which region has on an average highest NPS? R Code and Output</vt:lpstr>
      <vt:lpstr>Is region wise difference in NPS significantly  different? R Code and Output</vt:lpstr>
      <vt:lpstr>Median NPS -Bar Diagram</vt:lpstr>
      <vt:lpstr>4. Detractors vs. Non-detractors</vt:lpstr>
      <vt:lpstr>What percentage of customers  are 'detractors'?  R Code and Output</vt:lpstr>
      <vt:lpstr>Is percentage of detractors  significantly greater than 40%?  R Code and Output</vt:lpstr>
      <vt:lpstr>5. Association between region and detractor(Y/N)</vt:lpstr>
      <vt:lpstr> Testing Association  R Code and 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Snigdha Pain</cp:lastModifiedBy>
  <cp:revision>72</cp:revision>
  <dcterms:created xsi:type="dcterms:W3CDTF">2020-05-29T15:06:42Z</dcterms:created>
  <dcterms:modified xsi:type="dcterms:W3CDTF">2023-11-16T11:52:47Z</dcterms:modified>
  <cp:category/>
</cp:coreProperties>
</file>