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  <p:sldMasterId id="2147483708" r:id="rId4"/>
  </p:sldMasterIdLst>
  <p:notesMasterIdLst>
    <p:notesMasterId r:id="rId22"/>
  </p:notesMasterIdLst>
  <p:handoutMasterIdLst>
    <p:handoutMasterId r:id="rId23"/>
  </p:handoutMasterIdLst>
  <p:sldIdLst>
    <p:sldId id="274" r:id="rId5"/>
    <p:sldId id="406" r:id="rId6"/>
    <p:sldId id="329" r:id="rId7"/>
    <p:sldId id="332" r:id="rId8"/>
    <p:sldId id="367" r:id="rId9"/>
    <p:sldId id="381" r:id="rId10"/>
    <p:sldId id="382" r:id="rId11"/>
    <p:sldId id="435" r:id="rId12"/>
    <p:sldId id="437" r:id="rId13"/>
    <p:sldId id="461" r:id="rId14"/>
    <p:sldId id="428" r:id="rId15"/>
    <p:sldId id="432" r:id="rId16"/>
    <p:sldId id="452" r:id="rId17"/>
    <p:sldId id="439" r:id="rId18"/>
    <p:sldId id="440" r:id="rId19"/>
    <p:sldId id="330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2D3AC-C4D5-4E14-904A-86D4598D6A6C}">
          <p14:sldIdLst>
            <p14:sldId id="274"/>
            <p14:sldId id="406"/>
            <p14:sldId id="329"/>
            <p14:sldId id="332"/>
            <p14:sldId id="367"/>
            <p14:sldId id="381"/>
            <p14:sldId id="382"/>
            <p14:sldId id="435"/>
            <p14:sldId id="437"/>
            <p14:sldId id="461"/>
            <p14:sldId id="428"/>
            <p14:sldId id="432"/>
            <p14:sldId id="452"/>
            <p14:sldId id="439"/>
            <p14:sldId id="440"/>
            <p14:sldId id="33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EDEDED"/>
    <a:srgbClr val="EEECE1"/>
    <a:srgbClr val="A65551"/>
    <a:srgbClr val="475A8D"/>
    <a:srgbClr val="F88631"/>
    <a:srgbClr val="BBDDA3"/>
    <a:srgbClr val="FFFFFF"/>
    <a:srgbClr val="CED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21" autoAdjust="0"/>
    <p:restoredTop sz="91031" autoAdjust="0"/>
  </p:normalViewPr>
  <p:slideViewPr>
    <p:cSldViewPr>
      <p:cViewPr varScale="1">
        <p:scale>
          <a:sx n="67" d="100"/>
          <a:sy n="67" d="100"/>
        </p:scale>
        <p:origin x="9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company XYZ carried out Annual Performance Appraisal process which is a routine HR process. 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To understand the employee sentiments and incorporate recommendations in the current performance appraisal process. 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A54D7AB3-B444-40DF-882D-35A789D096B6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Feedback and comments from the employees were stored in a text document.</a:t>
          </a:r>
        </a:p>
      </dgm:t>
    </dgm:pt>
    <dgm:pt modelId="{F6C6AC84-88FB-4427-AE7A-B2514DBEC1DA}" type="parTrans" cxnId="{4E9FF254-EBF6-4409-80A3-DD6C383B5120}">
      <dgm:prSet/>
      <dgm:spPr/>
      <dgm:t>
        <a:bodyPr/>
        <a:lstStyle/>
        <a:p>
          <a:endParaRPr lang="en-IN"/>
        </a:p>
      </dgm:t>
    </dgm:pt>
    <dgm:pt modelId="{D7EFDC14-739A-4492-9242-9D87141226C7}" type="sibTrans" cxnId="{4E9FF254-EBF6-4409-80A3-DD6C383B5120}">
      <dgm:prSet/>
      <dgm:spPr/>
      <dgm:t>
        <a:bodyPr/>
        <a:lstStyle/>
        <a:p>
          <a:endParaRPr lang="en-IN"/>
        </a:p>
      </dgm:t>
    </dgm:pt>
    <dgm:pt modelId="{D073D292-15C6-45CB-866C-DA8B89703472}">
      <dgm:prSet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employees were asked to give feedback about the overall process and questions used for assessing their performance level.</a:t>
          </a:r>
        </a:p>
      </dgm:t>
    </dgm:pt>
    <dgm:pt modelId="{61FCDBDB-1063-4662-BDA6-CC839B7786A4}" type="parTrans" cxnId="{3E247C49-C5E4-49CD-9458-DF3951D345DD}">
      <dgm:prSet/>
      <dgm:spPr/>
      <dgm:t>
        <a:bodyPr/>
        <a:lstStyle/>
        <a:p>
          <a:endParaRPr lang="en-IN"/>
        </a:p>
      </dgm:t>
    </dgm:pt>
    <dgm:pt modelId="{8438D392-33A6-4CEC-B19C-90AED89D4147}" type="sibTrans" cxnId="{3E247C49-C5E4-49CD-9458-DF3951D345DD}">
      <dgm:prSet/>
      <dgm:spPr/>
      <dgm:t>
        <a:bodyPr/>
        <a:lstStyle/>
        <a:p>
          <a:endParaRPr lang="en-IN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3E247C49-C5E4-49CD-9458-DF3951D345DD}" srcId="{0CEA7ED5-AABA-442A-8B3A-5850D5C54A8E}" destId="{D073D292-15C6-45CB-866C-DA8B89703472}" srcOrd="1" destOrd="0" parTransId="{61FCDBDB-1063-4662-BDA6-CC839B7786A4}" sibTransId="{8438D392-33A6-4CEC-B19C-90AED89D4147}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4E9FF254-EBF6-4409-80A3-DD6C383B5120}" srcId="{CF75EA4F-3BC8-4061-B0A3-050B572C5FE8}" destId="{A54D7AB3-B444-40DF-882D-35A789D096B6}" srcOrd="0" destOrd="0" parTransId="{F6C6AC84-88FB-4427-AE7A-B2514DBEC1DA}" sibTransId="{D7EFDC14-739A-4492-9242-9D87141226C7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472EC9A8-FB3B-4050-A90F-3B50B6EDB84D}" type="presOf" srcId="{D073D292-15C6-45CB-866C-DA8B89703472}" destId="{4E95708D-2D46-43E8-898E-C37C89092838}" srcOrd="0" destOrd="1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79FD85F9-0C67-47F4-9972-5E2E47C317D5}" type="presOf" srcId="{A54D7AB3-B444-40DF-882D-35A789D096B6}" destId="{3753D266-28F0-4CB6-87FB-9C46871B9038}" srcOrd="0" destOrd="0" presId="urn:microsoft.com/office/officeart/2005/8/layout/list1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45014"/>
          <a:ext cx="7315200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58216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company XYZ carried out Annual Performance Appraisal process which is a routine HR process. 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employees were asked to give feedback about the overall process and questions used for assessing their performance level.</a:t>
          </a:r>
        </a:p>
      </dsp:txBody>
      <dsp:txXfrm>
        <a:off x="0" y="345014"/>
        <a:ext cx="7315200" cy="1628549"/>
      </dsp:txXfrm>
    </dsp:sp>
    <dsp:sp modelId="{8DAC3478-3003-4361-B79A-A6299EE2FF11}">
      <dsp:nvSpPr>
        <dsp:cNvPr id="0" name=""/>
        <dsp:cNvSpPr/>
      </dsp:nvSpPr>
      <dsp:spPr>
        <a:xfrm>
          <a:off x="365760" y="20294"/>
          <a:ext cx="349749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7463" y="51997"/>
        <a:ext cx="3434093" cy="586034"/>
      </dsp:txXfrm>
    </dsp:sp>
    <dsp:sp modelId="{5225D984-C2B9-4FAB-B6D8-231E1B13CD6C}">
      <dsp:nvSpPr>
        <dsp:cNvPr id="0" name=""/>
        <dsp:cNvSpPr/>
      </dsp:nvSpPr>
      <dsp:spPr>
        <a:xfrm>
          <a:off x="0" y="2417085"/>
          <a:ext cx="7315200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58216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understand the employee sentiments and incorporate recommendations in the current performance appraisal process. 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2417085"/>
        <a:ext cx="7315200" cy="1074150"/>
      </dsp:txXfrm>
    </dsp:sp>
    <dsp:sp modelId="{75BB025E-9CB5-4C61-B1F0-A1523F6C16D8}">
      <dsp:nvSpPr>
        <dsp:cNvPr id="0" name=""/>
        <dsp:cNvSpPr/>
      </dsp:nvSpPr>
      <dsp:spPr>
        <a:xfrm>
          <a:off x="365760" y="2092364"/>
          <a:ext cx="349749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7463" y="2124067"/>
        <a:ext cx="3434093" cy="586034"/>
      </dsp:txXfrm>
    </dsp:sp>
    <dsp:sp modelId="{3753D266-28F0-4CB6-87FB-9C46871B9038}">
      <dsp:nvSpPr>
        <dsp:cNvPr id="0" name=""/>
        <dsp:cNvSpPr/>
      </dsp:nvSpPr>
      <dsp:spPr>
        <a:xfrm>
          <a:off x="0" y="3934755"/>
          <a:ext cx="7315200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58216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Feedback and comments from the employees were stored in a text document.</a:t>
          </a:r>
        </a:p>
      </dsp:txBody>
      <dsp:txXfrm>
        <a:off x="0" y="3934755"/>
        <a:ext cx="7315200" cy="1074150"/>
      </dsp:txXfrm>
    </dsp:sp>
    <dsp:sp modelId="{B8F30B94-A26D-4B73-B7CB-D459F6BF739F}">
      <dsp:nvSpPr>
        <dsp:cNvPr id="0" name=""/>
        <dsp:cNvSpPr/>
      </dsp:nvSpPr>
      <dsp:spPr>
        <a:xfrm>
          <a:off x="365760" y="3610035"/>
          <a:ext cx="349749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7463" y="3641738"/>
        <a:ext cx="343409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876C-7B8A-463D-A870-997498CD99E7}" type="datetimeFigureOut">
              <a:rPr lang="en-US" smtClean="0"/>
              <a:t>01-Jun-24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A529-D28B-45D3-BA15-51F59579F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C867-2197-4B29-A8AD-3F9EA77533E1}" type="datetimeFigureOut">
              <a:rPr lang="en-US" smtClean="0"/>
              <a:t>01-Jun-24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AF43-9F80-42EB-85FE-9CAAC23F1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6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Vijaya" pitchFamily="34" charset="0"/>
              <a:cs typeface="Vijay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5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10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1200" b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5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5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AF43-9F80-42EB-85FE-9CAAC23F1A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9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5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3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3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5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0FF0104-7CCD-4F49-840C-98080ECF886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94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4EAE7-848B-47CE-B4F6-DAAF6EA5156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0379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CA3B6-4872-4A10-86AD-13512688CE05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29968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0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4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85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5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A7003EEB-EF6C-48D9-B09B-CE4B15ADF56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6724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7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24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26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4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74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1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69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68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0122F79-0410-4154-A554-02F012F6D4F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7614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55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73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05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09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6453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88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95190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69027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6523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31C0417-39EE-4652-A340-17E4321E897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13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C49E27A-0B0A-48E8-BF9E-7ACBD526876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1770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637C8003-4E35-44E6-8809-93E4AEF7A5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004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2A600F5C-2392-4D29-AC93-3974B7E074F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6107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D8AD-8DE8-4AF6-BE82-5455CE28B77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91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C8D18-34B0-40E3-8577-74A6A1E9B1B6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6187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slideLayout" Target="../slideLayouts/slideLayout36.xml"/><Relationship Id="rId7" Type="http://schemas.openxmlformats.org/officeDocument/2006/relationships/tags" Target="../tags/tag19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11" Type="http://schemas.openxmlformats.org/officeDocument/2006/relationships/tags" Target="../tags/tag23.xml"/><Relationship Id="rId5" Type="http://schemas.openxmlformats.org/officeDocument/2006/relationships/slideLayout" Target="../slideLayouts/slideLayout38.xml"/><Relationship Id="rId10" Type="http://schemas.openxmlformats.org/officeDocument/2006/relationships/tags" Target="../tags/tag22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 lang="es-E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D1C7D3AF-160E-4D12-BF31-4D5E44749C5D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Eras Demi IT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DBE8D9-D83B-4585-83E5-04850845E6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3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47.xml"/><Relationship Id="rId7" Type="http://schemas.openxmlformats.org/officeDocument/2006/relationships/diagramData" Target="../diagrams/data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8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Mining</a:t>
            </a:r>
            <a:b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HR Appraisal Process Data Using Python</a:t>
            </a:r>
          </a:p>
        </p:txBody>
      </p:sp>
      <p:grpSp>
        <p:nvGrpSpPr>
          <p:cNvPr id="3" name="object 21">
            <a:extLst>
              <a:ext uri="{FF2B5EF4-FFF2-40B4-BE49-F238E27FC236}">
                <a16:creationId xmlns:a16="http://schemas.microsoft.com/office/drawing/2014/main" id="{62A0760A-F9D6-9941-BB35-5F12AE507534}"/>
              </a:ext>
            </a:extLst>
          </p:cNvPr>
          <p:cNvGrpSpPr/>
          <p:nvPr/>
        </p:nvGrpSpPr>
        <p:grpSpPr>
          <a:xfrm>
            <a:off x="7164288" y="5949280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26AD4541-040A-9449-9C79-0444185A7582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9234815C-41FC-184D-847F-50AB7CA2BE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EE89EA51-B3A9-E143-9FA1-18CF3B3EF0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5D0F0253-7232-B147-BC2D-3E3B553E2D50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66C2E180-15E2-1948-BF90-31335FF4A9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C7BFCC43-4AD2-FA45-9C20-3BA3CE1F52C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C7D692D4-A1C5-5141-9CDC-91BE749486D0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0DF853D8-4003-B24B-A6CC-36B6130E8C5A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8483863D-7F21-4548-857B-E7798AA1781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178C77E6-8F2F-6447-90F8-3AB2B15DCA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BFF945E-7311-4946-AFAC-DEAEAFCA9FB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885AE0CB-A8C8-FC40-AEA5-97837D557FB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A78CA5D1-8593-BB41-8953-808A4E8CEC97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B8773BC2-C467-764E-BE7B-BC68ADB790B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9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0330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Clean the Corpus for further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D0DEE-7C3E-48F7-8A78-9F73A48DC050}"/>
              </a:ext>
            </a:extLst>
          </p:cNvPr>
          <p:cNvSpPr/>
          <p:nvPr/>
        </p:nvSpPr>
        <p:spPr>
          <a:xfrm>
            <a:off x="914399" y="4503003"/>
            <a:ext cx="7728574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If you wish to remove specific words from the corpus use 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.extend("word")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to add the word in list of stopwords. Here “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process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” word is removed.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070B78-0BD1-4F7E-AEFC-5100541B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39602"/>
              </p:ext>
            </p:extLst>
          </p:nvPr>
        </p:nvGraphicFramePr>
        <p:xfrm>
          <a:off x="761999" y="1355478"/>
          <a:ext cx="8033374" cy="2849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newStopWords = ['process']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stop_words.extend(newStopWords)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fs=[]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item in corp: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word_tokens = word_tokenize(item)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filtered_sentence = [word for word in </a:t>
                      </a:r>
                      <a:r>
                        <a:rPr kumimoji="0" lang="en-US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word_tokens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if word not in </a:t>
                      </a:r>
                      <a:r>
                        <a:rPr kumimoji="0" lang="en-US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stop_words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fs.append(filtered_sentence)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fs[2]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['happy', 'salary', 'increment', 'low', 'compared', 'previous', 'years']</a:t>
                      </a: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958E1-147C-4856-BA97-375540A418B9}"/>
              </a:ext>
            </a:extLst>
          </p:cNvPr>
          <p:cNvCxnSpPr>
            <a:cxnSpLocks/>
          </p:cNvCxnSpPr>
          <p:nvPr/>
        </p:nvCxnSpPr>
        <p:spPr>
          <a:xfrm>
            <a:off x="228600" y="18288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B1BEB4-430D-457F-B432-5846A16EE069}"/>
              </a:ext>
            </a:extLst>
          </p:cNvPr>
          <p:cNvCxnSpPr>
            <a:cxnSpLocks/>
          </p:cNvCxnSpPr>
          <p:nvPr/>
        </p:nvCxnSpPr>
        <p:spPr>
          <a:xfrm>
            <a:off x="228600" y="1828800"/>
            <a:ext cx="0" cy="2895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119E3-9D75-4BE7-8DDD-BA54EFA28206}"/>
              </a:ext>
            </a:extLst>
          </p:cNvPr>
          <p:cNvCxnSpPr>
            <a:cxnSpLocks/>
          </p:cNvCxnSpPr>
          <p:nvPr/>
        </p:nvCxnSpPr>
        <p:spPr>
          <a:xfrm>
            <a:off x="228600" y="4724400"/>
            <a:ext cx="685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5622"/>
              </p:ext>
            </p:extLst>
          </p:nvPr>
        </p:nvGraphicFramePr>
        <p:xfrm>
          <a:off x="654964" y="1082040"/>
          <a:ext cx="7498436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import itertools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filtered_text =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list(itertools.chain.from_iterable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(fs))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fdist =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nltk.FreqDist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(filtered_text)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741E36-70B3-4EC0-97E0-5F45F6C0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5446"/>
              </p:ext>
            </p:extLst>
          </p:nvPr>
        </p:nvGraphicFramePr>
        <p:xfrm>
          <a:off x="654962" y="2895600"/>
          <a:ext cx="7498438" cy="28799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fdist.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most_common(10)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3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[('questions', 13),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('hr', 12),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('happy', 10),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('subjective', 8),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('fair', 7),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('performance', 6),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('work', 6),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('difficult', 5),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('measure', 5),</a:t>
                      </a:r>
                    </a:p>
                    <a:p>
                      <a:r>
                        <a:rPr lang="en-IN" sz="1600" dirty="0">
                          <a:latin typeface="Consolas" panose="020B0609020204030204" pitchFamily="49" charset="0"/>
                        </a:rPr>
                        <a:t> ('salary', 4)]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8980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5E5AB43-45EC-4BCB-A32A-87B176D95D55}"/>
              </a:ext>
            </a:extLst>
          </p:cNvPr>
          <p:cNvSpPr/>
          <p:nvPr/>
        </p:nvSpPr>
        <p:spPr>
          <a:xfrm>
            <a:off x="1143002" y="5959496"/>
            <a:ext cx="7315198" cy="7078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fdist.most_common</a:t>
            </a:r>
            <a:r>
              <a:rPr lang="en-I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(n) </a:t>
            </a:r>
            <a:r>
              <a:rPr lang="en-I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gives the list of top n words sorted highest to lowest by frequency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721A8-E219-42CB-9EBB-989E5464A574}"/>
              </a:ext>
            </a:extLst>
          </p:cNvPr>
          <p:cNvSpPr txBox="1"/>
          <p:nvPr/>
        </p:nvSpPr>
        <p:spPr>
          <a:xfrm flipH="1">
            <a:off x="609600" y="25146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# Find most common words i.e. words having highest frequency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96259-BF2A-46A2-A170-3F03B0932260}"/>
              </a:ext>
            </a:extLst>
          </p:cNvPr>
          <p:cNvSpPr/>
          <p:nvPr/>
        </p:nvSpPr>
        <p:spPr>
          <a:xfrm>
            <a:off x="685800" y="1860517"/>
            <a:ext cx="7498436" cy="7386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itertools.chain.from_iterable</a:t>
            </a: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()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function is used to flatten a list of lists (fs) into a single list.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FreqDist</a:t>
            </a: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()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gives frequency of each word in the 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60C9F-2423-439D-AD7F-DCF1307E11DA}"/>
              </a:ext>
            </a:extLst>
          </p:cNvPr>
          <p:cNvSpPr/>
          <p:nvPr/>
        </p:nvSpPr>
        <p:spPr>
          <a:xfrm>
            <a:off x="3773133" y="3521901"/>
            <a:ext cx="5362567" cy="163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“questions”, “hr”, “happy”, “subjective”, “fair”, “performance”, “work”, “difficult”, “measure”, ”salary”  are the top 10 words by frequency.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 frequencies of the words are listed besides them.</a:t>
            </a:r>
          </a:p>
        </p:txBody>
      </p:sp>
    </p:spTree>
    <p:extLst>
      <p:ext uri="{BB962C8B-B14F-4D97-AF65-F5344CB8AC3E}">
        <p14:creationId xmlns:p14="http://schemas.microsoft.com/office/powerpoint/2010/main" val="10902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Word Cloud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570FD00-11AA-4729-960B-180C6109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Word cloud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as the name suggests, is an </a:t>
            </a: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image showing compilation of words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in which, </a:t>
            </a: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size of words indicates its frequency or importance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3AABC55-CCD1-4DBC-8F54-6CBAC4638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5238"/>
              </p:ext>
            </p:extLst>
          </p:nvPr>
        </p:nvGraphicFramePr>
        <p:xfrm>
          <a:off x="609600" y="2286000"/>
          <a:ext cx="7772400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pip install wordcloud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4A199D-7959-4C00-A3C6-05B409DB3408}"/>
              </a:ext>
            </a:extLst>
          </p:cNvPr>
          <p:cNvSpPr txBox="1"/>
          <p:nvPr/>
        </p:nvSpPr>
        <p:spPr>
          <a:xfrm flipH="1">
            <a:off x="685800" y="1947446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Install the library “wordcloud” in Anaconda Prompt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A5C66-B59A-43DC-AC03-600A345DDF58}"/>
              </a:ext>
            </a:extLst>
          </p:cNvPr>
          <p:cNvSpPr txBox="1"/>
          <p:nvPr/>
        </p:nvSpPr>
        <p:spPr>
          <a:xfrm flipH="1">
            <a:off x="685800" y="26670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Get Word Cloud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AB96CF-1AE4-4E2C-85D1-A25BB4FC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9011"/>
              </p:ext>
            </p:extLst>
          </p:nvPr>
        </p:nvGraphicFramePr>
        <p:xfrm>
          <a:off x="609600" y="3027243"/>
          <a:ext cx="7772400" cy="1798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from wordcloud import WordCloud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wordcloud =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WordCloud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background_color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="white").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generate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(filtered_text))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plt.figure(figsize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= (8, 8))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plt.imshow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(wordcloud);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plt.axis("off")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plt.tight_layout(pad = 0)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;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plt.show()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B5A8190-3560-411C-95E7-F169DD312D79}"/>
              </a:ext>
            </a:extLst>
          </p:cNvPr>
          <p:cNvSpPr/>
          <p:nvPr/>
        </p:nvSpPr>
        <p:spPr>
          <a:xfrm>
            <a:off x="619125" y="4892279"/>
            <a:ext cx="7448550" cy="19389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background.color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allows you to select the color of the background.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fig.size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allows you to adjust the size/dimensions of the wordcloud.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plt.imshow() </a:t>
            </a:r>
            <a:r>
              <a:rPr lang="en-US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 </a:t>
            </a:r>
            <a:r>
              <a:rPr lang="en-US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is used to display data as an image.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plt.axis("off")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means axis lines and labels are turned off.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plt.tight_layout() </a:t>
            </a:r>
            <a:r>
              <a:rPr lang="en-US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automatically adjusts subplot parameters to give specified padding ( </a:t>
            </a:r>
            <a:r>
              <a:rPr lang="en-US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here 0</a:t>
            </a:r>
            <a:r>
              <a:rPr lang="en-US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60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27395"/>
            <a:ext cx="8991585" cy="810805"/>
          </a:xfrm>
        </p:spPr>
        <p:txBody>
          <a:bodyPr/>
          <a:lstStyle/>
          <a:p>
            <a:r>
              <a:rPr lang="en-IN" sz="3200" b="1" dirty="0">
                <a:solidFill>
                  <a:srgbClr val="3891A7"/>
                </a:solidFill>
                <a:latin typeface="+mj-lt"/>
              </a:rPr>
              <a:t>Word</a:t>
            </a:r>
            <a:r>
              <a:rPr lang="en-IN" sz="3200" b="1" dirty="0">
                <a:latin typeface="+mj-lt"/>
              </a:rPr>
              <a:t> Cloud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8619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C4FC9-6834-4508-98E1-7E23D1C1605F}"/>
              </a:ext>
            </a:extLst>
          </p:cNvPr>
          <p:cNvSpPr txBox="1"/>
          <p:nvPr/>
        </p:nvSpPr>
        <p:spPr>
          <a:xfrm>
            <a:off x="609600" y="9906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2BE53-6E9E-42C0-83F8-53F01EF6569B}"/>
              </a:ext>
            </a:extLst>
          </p:cNvPr>
          <p:cNvSpPr/>
          <p:nvPr/>
        </p:nvSpPr>
        <p:spPr>
          <a:xfrm>
            <a:off x="609600" y="5334000"/>
            <a:ext cx="7342307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Word ‘questions’ has largest size, indicating most frequent word followed by ‘happy’ and ‘hr’ and so on..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A33E4-1394-43B6-B57A-A0C4522A0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472338"/>
            <a:ext cx="7342307" cy="3770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8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179795"/>
            <a:ext cx="8991585" cy="810805"/>
          </a:xfrm>
        </p:spPr>
        <p:txBody>
          <a:bodyPr/>
          <a:lstStyle/>
          <a:p>
            <a:r>
              <a:rPr lang="en-IN" sz="3200" b="1" dirty="0">
                <a:solidFill>
                  <a:srgbClr val="3891A7"/>
                </a:solidFill>
                <a:latin typeface="+mj-lt"/>
              </a:rPr>
              <a:t>Text Mining Using Matplotlib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14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73558"/>
              </p:ext>
            </p:extLst>
          </p:nvPr>
        </p:nvGraphicFramePr>
        <p:xfrm>
          <a:off x="654964" y="1612166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 = fdist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.most_common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(10)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056EE4-C418-4F23-9CA8-77264EE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56035"/>
              </p:ext>
            </p:extLst>
          </p:nvPr>
        </p:nvGraphicFramePr>
        <p:xfrm>
          <a:off x="654964" y="2464030"/>
          <a:ext cx="7498436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import pandas as pd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 = pd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.DataFrame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 = 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.rename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(columns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={0:'Words',1:'Freq'})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DD9FC1-5E73-4250-A78F-F9BE4BE35323}"/>
              </a:ext>
            </a:extLst>
          </p:cNvPr>
          <p:cNvSpPr txBox="1"/>
          <p:nvPr/>
        </p:nvSpPr>
        <p:spPr>
          <a:xfrm>
            <a:off x="609600" y="12616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Plotting frequent terms as a bar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3AA30-DBFD-467C-910F-2A003A48694C}"/>
              </a:ext>
            </a:extLst>
          </p:cNvPr>
          <p:cNvSpPr txBox="1"/>
          <p:nvPr/>
        </p:nvSpPr>
        <p:spPr>
          <a:xfrm>
            <a:off x="609600" y="2135865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# Transform as a dataframe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DC3BC-7AF3-489D-8A8F-2902A580353C}"/>
              </a:ext>
            </a:extLst>
          </p:cNvPr>
          <p:cNvSpPr/>
          <p:nvPr/>
        </p:nvSpPr>
        <p:spPr>
          <a:xfrm>
            <a:off x="685800" y="3456206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</a:rPr>
              <a:t># Horizontal bar plot</a:t>
            </a:r>
            <a:endParaRPr lang="en-US" sz="1600" dirty="0">
              <a:latin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9AD467-80AA-4BB8-98BB-F4637C97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21425"/>
              </p:ext>
            </p:extLst>
          </p:nvPr>
        </p:nvGraphicFramePr>
        <p:xfrm>
          <a:off x="654964" y="3794760"/>
          <a:ext cx="7498436" cy="2529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import numpy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c=b.Words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y=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np.arange(len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(c))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x=b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.Freq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plt.barh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(y, x,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align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='center',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alpha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plt.yticks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(y, c);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plt.ylabel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('Words')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plt.xlabel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('Frequency');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plt.title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('Words by Frequency')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plt.show()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709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184FAC7-AED6-4033-A00C-C4767557E2E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-9525"/>
            <a:ext cx="8991585" cy="810805"/>
          </a:xfrm>
        </p:spPr>
        <p:txBody>
          <a:bodyPr/>
          <a:lstStyle/>
          <a:p>
            <a:r>
              <a:rPr lang="en-IN" sz="3200" b="1" dirty="0">
                <a:solidFill>
                  <a:srgbClr val="3891A7"/>
                </a:solidFill>
                <a:latin typeface="+mj-lt"/>
              </a:rPr>
              <a:t>Text Mining Using Matplotlib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D9076-ECA4-464E-8E8E-C069BC9E1B0D}"/>
              </a:ext>
            </a:extLst>
          </p:cNvPr>
          <p:cNvSpPr txBox="1"/>
          <p:nvPr/>
        </p:nvSpPr>
        <p:spPr>
          <a:xfrm>
            <a:off x="733425" y="1027049"/>
            <a:ext cx="747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0A777F-85BD-41E9-85DE-7510E4912241}"/>
              </a:ext>
            </a:extLst>
          </p:cNvPr>
          <p:cNvSpPr/>
          <p:nvPr/>
        </p:nvSpPr>
        <p:spPr>
          <a:xfrm>
            <a:off x="762000" y="5029200"/>
            <a:ext cx="744855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Graph shows the frequency of the top 10 words by frequency on a horizontal bar graph. “questions” is the most frequent word with frequency 13.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D689F-52B5-416F-977E-AC8FAACCB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481122"/>
            <a:ext cx="5438775" cy="3422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48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09915"/>
            <a:ext cx="8229600" cy="7806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Quick Recap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BA5310-A3F9-49D4-A660-E05EAFEACB20}"/>
              </a:ext>
            </a:extLst>
          </p:cNvPr>
          <p:cNvGrpSpPr/>
          <p:nvPr/>
        </p:nvGrpSpPr>
        <p:grpSpPr>
          <a:xfrm>
            <a:off x="609600" y="1823634"/>
            <a:ext cx="8000999" cy="4119966"/>
            <a:chOff x="609600" y="1118098"/>
            <a:chExt cx="8000999" cy="28446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6BC481E-4EDF-4442-8E06-6EFE28421828}"/>
                </a:ext>
              </a:extLst>
            </p:cNvPr>
            <p:cNvGrpSpPr/>
            <p:nvPr/>
          </p:nvGrpSpPr>
          <p:grpSpPr>
            <a:xfrm>
              <a:off x="609600" y="1118098"/>
              <a:ext cx="8000999" cy="2844673"/>
              <a:chOff x="609600" y="1118098"/>
              <a:chExt cx="8000999" cy="284467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D441F2F-3202-473F-915C-33D531C63970}"/>
                  </a:ext>
                </a:extLst>
              </p:cNvPr>
              <p:cNvGrpSpPr/>
              <p:nvPr/>
            </p:nvGrpSpPr>
            <p:grpSpPr>
              <a:xfrm>
                <a:off x="609600" y="1118098"/>
                <a:ext cx="8000999" cy="1359428"/>
                <a:chOff x="1526634" y="1554687"/>
                <a:chExt cx="6767416" cy="810343"/>
              </a:xfrm>
            </p:grpSpPr>
            <p:sp>
              <p:nvSpPr>
                <p:cNvPr id="52" name="Freeform 5">
                  <a:extLst>
                    <a:ext uri="{FF2B5EF4-FFF2-40B4-BE49-F238E27FC236}">
                      <a16:creationId xmlns:a16="http://schemas.microsoft.com/office/drawing/2014/main" id="{A0792778-F399-4454-A963-AF9651C41CB6}"/>
                    </a:ext>
                  </a:extLst>
                </p:cNvPr>
                <p:cNvSpPr/>
                <p:nvPr/>
              </p:nvSpPr>
              <p:spPr>
                <a:xfrm>
                  <a:off x="3547871" y="1556808"/>
                  <a:ext cx="4746179" cy="460491"/>
                </a:xfrm>
                <a:custGeom>
                  <a:avLst/>
                  <a:gdLst>
                    <a:gd name="connsiteX0" fmla="*/ 150824 w 904924"/>
                    <a:gd name="connsiteY0" fmla="*/ 0 h 4681728"/>
                    <a:gd name="connsiteX1" fmla="*/ 754100 w 904924"/>
                    <a:gd name="connsiteY1" fmla="*/ 0 h 4681728"/>
                    <a:gd name="connsiteX2" fmla="*/ 904924 w 904924"/>
                    <a:gd name="connsiteY2" fmla="*/ 150824 h 4681728"/>
                    <a:gd name="connsiteX3" fmla="*/ 904924 w 904924"/>
                    <a:gd name="connsiteY3" fmla="*/ 4681728 h 4681728"/>
                    <a:gd name="connsiteX4" fmla="*/ 904924 w 904924"/>
                    <a:gd name="connsiteY4" fmla="*/ 4681728 h 4681728"/>
                    <a:gd name="connsiteX5" fmla="*/ 0 w 904924"/>
                    <a:gd name="connsiteY5" fmla="*/ 4681728 h 4681728"/>
                    <a:gd name="connsiteX6" fmla="*/ 0 w 904924"/>
                    <a:gd name="connsiteY6" fmla="*/ 4681728 h 4681728"/>
                    <a:gd name="connsiteX7" fmla="*/ 0 w 904924"/>
                    <a:gd name="connsiteY7" fmla="*/ 150824 h 4681728"/>
                    <a:gd name="connsiteX8" fmla="*/ 150824 w 904924"/>
                    <a:gd name="connsiteY8" fmla="*/ 0 h 46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04924" h="4681728">
                      <a:moveTo>
                        <a:pt x="904924" y="780305"/>
                      </a:moveTo>
                      <a:lnTo>
                        <a:pt x="904924" y="3901423"/>
                      </a:lnTo>
                      <a:cubicBezTo>
                        <a:pt x="904924" y="4332375"/>
                        <a:pt x="891872" y="4681728"/>
                        <a:pt x="875771" y="4681728"/>
                      </a:cubicBezTo>
                      <a:lnTo>
                        <a:pt x="0" y="4681728"/>
                      </a:lnTo>
                      <a:lnTo>
                        <a:pt x="0" y="468172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75771" y="0"/>
                      </a:lnTo>
                      <a:cubicBezTo>
                        <a:pt x="891872" y="0"/>
                        <a:pt x="904924" y="349353"/>
                        <a:pt x="904924" y="78030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5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7651" tIns="167999" rIns="291824" bIns="168001" numCol="1" spcCol="1270" anchor="ctr" anchorCtr="0">
                  <a:noAutofit/>
                </a:bodyPr>
                <a:lstStyle/>
                <a:p>
                  <a:pPr marL="171450" lvl="1" indent="-171450" defTabSz="711200"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•"/>
                  </a:pPr>
                  <a:r>
                    <a:rPr lang="en-I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onsolas" pitchFamily="49" charset="0"/>
                    </a:rPr>
                    <a:t>Does not reside in traditional databases and data warehouses.</a:t>
                  </a:r>
                </a:p>
                <a:p>
                  <a:pPr marL="171450" lvl="1" indent="-171450" defTabSz="711200"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•"/>
                  </a:pPr>
                  <a:r>
                    <a:rPr lang="en-I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onsolas" pitchFamily="49" charset="0"/>
                    </a:rPr>
                    <a:t>Example: emails, tweets, feedback, blogs, webpages, etc.</a:t>
                  </a:r>
                </a:p>
              </p:txBody>
            </p:sp>
            <p:sp>
              <p:nvSpPr>
                <p:cNvPr id="53" name="Freeform 6">
                  <a:extLst>
                    <a:ext uri="{FF2B5EF4-FFF2-40B4-BE49-F238E27FC236}">
                      <a16:creationId xmlns:a16="http://schemas.microsoft.com/office/drawing/2014/main" id="{069DEF0A-CCF1-449C-BBEC-0CFB2F4CE767}"/>
                    </a:ext>
                  </a:extLst>
                </p:cNvPr>
                <p:cNvSpPr/>
                <p:nvPr/>
              </p:nvSpPr>
              <p:spPr>
                <a:xfrm>
                  <a:off x="1526634" y="1554687"/>
                  <a:ext cx="1978566" cy="465359"/>
                </a:xfrm>
                <a:custGeom>
                  <a:avLst/>
                  <a:gdLst>
                    <a:gd name="connsiteX0" fmla="*/ 0 w 2633472"/>
                    <a:gd name="connsiteY0" fmla="*/ 188530 h 1131155"/>
                    <a:gd name="connsiteX1" fmla="*/ 188530 w 2633472"/>
                    <a:gd name="connsiteY1" fmla="*/ 0 h 1131155"/>
                    <a:gd name="connsiteX2" fmla="*/ 2444942 w 2633472"/>
                    <a:gd name="connsiteY2" fmla="*/ 0 h 1131155"/>
                    <a:gd name="connsiteX3" fmla="*/ 2633472 w 2633472"/>
                    <a:gd name="connsiteY3" fmla="*/ 188530 h 1131155"/>
                    <a:gd name="connsiteX4" fmla="*/ 2633472 w 2633472"/>
                    <a:gd name="connsiteY4" fmla="*/ 942625 h 1131155"/>
                    <a:gd name="connsiteX5" fmla="*/ 2444942 w 2633472"/>
                    <a:gd name="connsiteY5" fmla="*/ 1131155 h 1131155"/>
                    <a:gd name="connsiteX6" fmla="*/ 188530 w 2633472"/>
                    <a:gd name="connsiteY6" fmla="*/ 1131155 h 1131155"/>
                    <a:gd name="connsiteX7" fmla="*/ 0 w 2633472"/>
                    <a:gd name="connsiteY7" fmla="*/ 942625 h 1131155"/>
                    <a:gd name="connsiteX8" fmla="*/ 0 w 2633472"/>
                    <a:gd name="connsiteY8" fmla="*/ 188530 h 1131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33472" h="1131155">
                      <a:moveTo>
                        <a:pt x="0" y="188530"/>
                      </a:moveTo>
                      <a:cubicBezTo>
                        <a:pt x="0" y="84408"/>
                        <a:pt x="84408" y="0"/>
                        <a:pt x="188530" y="0"/>
                      </a:cubicBezTo>
                      <a:lnTo>
                        <a:pt x="2444942" y="0"/>
                      </a:lnTo>
                      <a:cubicBezTo>
                        <a:pt x="2549064" y="0"/>
                        <a:pt x="2633472" y="84408"/>
                        <a:pt x="2633472" y="188530"/>
                      </a:cubicBezTo>
                      <a:lnTo>
                        <a:pt x="2633472" y="942625"/>
                      </a:lnTo>
                      <a:cubicBezTo>
                        <a:pt x="2633472" y="1046747"/>
                        <a:pt x="2549064" y="1131155"/>
                        <a:pt x="2444942" y="1131155"/>
                      </a:cubicBezTo>
                      <a:lnTo>
                        <a:pt x="188530" y="1131155"/>
                      </a:lnTo>
                      <a:cubicBezTo>
                        <a:pt x="84408" y="1131155"/>
                        <a:pt x="0" y="1046747"/>
                        <a:pt x="0" y="942625"/>
                      </a:cubicBezTo>
                      <a:lnTo>
                        <a:pt x="0" y="18853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6178" tIns="85698" rIns="116178" bIns="85698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prstClr val="white"/>
                      </a:solidFill>
                    </a:rPr>
                    <a:t>Unstructured Data</a:t>
                  </a:r>
                </a:p>
              </p:txBody>
            </p:sp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075C6752-AE09-4B2E-BBF3-C0AFF4BD5322}"/>
                    </a:ext>
                  </a:extLst>
                </p:cNvPr>
                <p:cNvSpPr/>
                <p:nvPr/>
              </p:nvSpPr>
              <p:spPr>
                <a:xfrm>
                  <a:off x="3523702" y="2071699"/>
                  <a:ext cx="4770348" cy="293330"/>
                </a:xfrm>
                <a:custGeom>
                  <a:avLst/>
                  <a:gdLst>
                    <a:gd name="connsiteX0" fmla="*/ 150824 w 904924"/>
                    <a:gd name="connsiteY0" fmla="*/ 0 h 4681728"/>
                    <a:gd name="connsiteX1" fmla="*/ 754100 w 904924"/>
                    <a:gd name="connsiteY1" fmla="*/ 0 h 4681728"/>
                    <a:gd name="connsiteX2" fmla="*/ 904924 w 904924"/>
                    <a:gd name="connsiteY2" fmla="*/ 150824 h 4681728"/>
                    <a:gd name="connsiteX3" fmla="*/ 904924 w 904924"/>
                    <a:gd name="connsiteY3" fmla="*/ 4681728 h 4681728"/>
                    <a:gd name="connsiteX4" fmla="*/ 904924 w 904924"/>
                    <a:gd name="connsiteY4" fmla="*/ 4681728 h 4681728"/>
                    <a:gd name="connsiteX5" fmla="*/ 0 w 904924"/>
                    <a:gd name="connsiteY5" fmla="*/ 4681728 h 4681728"/>
                    <a:gd name="connsiteX6" fmla="*/ 0 w 904924"/>
                    <a:gd name="connsiteY6" fmla="*/ 4681728 h 4681728"/>
                    <a:gd name="connsiteX7" fmla="*/ 0 w 904924"/>
                    <a:gd name="connsiteY7" fmla="*/ 150824 h 4681728"/>
                    <a:gd name="connsiteX8" fmla="*/ 150824 w 904924"/>
                    <a:gd name="connsiteY8" fmla="*/ 0 h 46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04924" h="4681728">
                      <a:moveTo>
                        <a:pt x="904924" y="780305"/>
                      </a:moveTo>
                      <a:lnTo>
                        <a:pt x="904924" y="3901423"/>
                      </a:lnTo>
                      <a:cubicBezTo>
                        <a:pt x="904924" y="4332375"/>
                        <a:pt x="891872" y="4681728"/>
                        <a:pt x="875771" y="4681728"/>
                      </a:cubicBezTo>
                      <a:lnTo>
                        <a:pt x="0" y="4681728"/>
                      </a:lnTo>
                      <a:lnTo>
                        <a:pt x="0" y="468172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75771" y="0"/>
                      </a:lnTo>
                      <a:cubicBezTo>
                        <a:pt x="891872" y="0"/>
                        <a:pt x="904924" y="349353"/>
                        <a:pt x="904924" y="78030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5">
                    <a:tint val="40000"/>
                    <a:alpha val="90000"/>
                    <a:hueOff val="4335878"/>
                    <a:satOff val="-2165"/>
                    <a:lumOff val="102"/>
                    <a:alphaOff val="0"/>
                  </a:schemeClr>
                </a:lnRef>
                <a:fillRef idx="1">
                  <a:schemeClr val="accent5">
                    <a:tint val="40000"/>
                    <a:alpha val="90000"/>
                    <a:hueOff val="4335878"/>
                    <a:satOff val="-2165"/>
                    <a:lumOff val="102"/>
                    <a:alphaOff val="0"/>
                  </a:schemeClr>
                </a:fillRef>
                <a:effectRef idx="0">
                  <a:schemeClr val="accent5">
                    <a:tint val="40000"/>
                    <a:alpha val="90000"/>
                    <a:hueOff val="4335878"/>
                    <a:satOff val="-2165"/>
                    <a:lumOff val="102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7651" tIns="167999" rIns="291824" bIns="168001" numCol="1" spcCol="1270" anchor="ctr" anchorCtr="0">
                  <a:noAutofit/>
                </a:bodyPr>
                <a:lstStyle/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•"/>
                  </a:pPr>
                  <a:r>
                    <a:rPr lang="en-I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Consolas" pitchFamily="49" charset="0"/>
                    </a:rPr>
                    <a:t>Process of identifying novel information from a collection of texts. (Also known as a ‘Corpus’)</a:t>
                  </a:r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EF85E137-274A-4A0A-99E5-6C72630D5374}"/>
                    </a:ext>
                  </a:extLst>
                </p:cNvPr>
                <p:cNvSpPr/>
                <p:nvPr/>
              </p:nvSpPr>
              <p:spPr>
                <a:xfrm>
                  <a:off x="1526634" y="2071700"/>
                  <a:ext cx="1978566" cy="293330"/>
                </a:xfrm>
                <a:custGeom>
                  <a:avLst/>
                  <a:gdLst>
                    <a:gd name="connsiteX0" fmla="*/ 0 w 2633472"/>
                    <a:gd name="connsiteY0" fmla="*/ 188530 h 1131155"/>
                    <a:gd name="connsiteX1" fmla="*/ 188530 w 2633472"/>
                    <a:gd name="connsiteY1" fmla="*/ 0 h 1131155"/>
                    <a:gd name="connsiteX2" fmla="*/ 2444942 w 2633472"/>
                    <a:gd name="connsiteY2" fmla="*/ 0 h 1131155"/>
                    <a:gd name="connsiteX3" fmla="*/ 2633472 w 2633472"/>
                    <a:gd name="connsiteY3" fmla="*/ 188530 h 1131155"/>
                    <a:gd name="connsiteX4" fmla="*/ 2633472 w 2633472"/>
                    <a:gd name="connsiteY4" fmla="*/ 942625 h 1131155"/>
                    <a:gd name="connsiteX5" fmla="*/ 2444942 w 2633472"/>
                    <a:gd name="connsiteY5" fmla="*/ 1131155 h 1131155"/>
                    <a:gd name="connsiteX6" fmla="*/ 188530 w 2633472"/>
                    <a:gd name="connsiteY6" fmla="*/ 1131155 h 1131155"/>
                    <a:gd name="connsiteX7" fmla="*/ 0 w 2633472"/>
                    <a:gd name="connsiteY7" fmla="*/ 942625 h 1131155"/>
                    <a:gd name="connsiteX8" fmla="*/ 0 w 2633472"/>
                    <a:gd name="connsiteY8" fmla="*/ 188530 h 1131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33472" h="1131155">
                      <a:moveTo>
                        <a:pt x="0" y="188530"/>
                      </a:moveTo>
                      <a:cubicBezTo>
                        <a:pt x="0" y="84408"/>
                        <a:pt x="84408" y="0"/>
                        <a:pt x="188530" y="0"/>
                      </a:cubicBezTo>
                      <a:lnTo>
                        <a:pt x="2444942" y="0"/>
                      </a:lnTo>
                      <a:cubicBezTo>
                        <a:pt x="2549064" y="0"/>
                        <a:pt x="2633472" y="84408"/>
                        <a:pt x="2633472" y="188530"/>
                      </a:cubicBezTo>
                      <a:lnTo>
                        <a:pt x="2633472" y="942625"/>
                      </a:lnTo>
                      <a:cubicBezTo>
                        <a:pt x="2633472" y="1046747"/>
                        <a:pt x="2549064" y="1131155"/>
                        <a:pt x="2444942" y="1131155"/>
                      </a:cubicBezTo>
                      <a:lnTo>
                        <a:pt x="188530" y="1131155"/>
                      </a:lnTo>
                      <a:cubicBezTo>
                        <a:pt x="84408" y="1131155"/>
                        <a:pt x="0" y="1046747"/>
                        <a:pt x="0" y="942625"/>
                      </a:cubicBezTo>
                      <a:lnTo>
                        <a:pt x="0" y="18853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3961231"/>
                    <a:satOff val="-20173"/>
                    <a:lumOff val="3725"/>
                    <a:alphaOff val="0"/>
                  </a:schemeClr>
                </a:fillRef>
                <a:effectRef idx="0">
                  <a:schemeClr val="accent5">
                    <a:hueOff val="3961231"/>
                    <a:satOff val="-20173"/>
                    <a:lumOff val="372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6178" tIns="85698" rIns="116178" bIns="85698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>
                      <a:solidFill>
                        <a:prstClr val="white"/>
                      </a:solidFill>
                    </a:rPr>
                    <a:t>Text Analysis</a:t>
                  </a:r>
                </a:p>
              </p:txBody>
            </p:sp>
          </p:grp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11A26B11-748C-4D61-9615-A0910CEE3D94}"/>
                  </a:ext>
                </a:extLst>
              </p:cNvPr>
              <p:cNvSpPr/>
              <p:nvPr/>
            </p:nvSpPr>
            <p:spPr>
              <a:xfrm>
                <a:off x="2999274" y="3319335"/>
                <a:ext cx="5611324" cy="643436"/>
              </a:xfrm>
              <a:custGeom>
                <a:avLst/>
                <a:gdLst>
                  <a:gd name="connsiteX0" fmla="*/ 150824 w 904924"/>
                  <a:gd name="connsiteY0" fmla="*/ 0 h 4681728"/>
                  <a:gd name="connsiteX1" fmla="*/ 754100 w 904924"/>
                  <a:gd name="connsiteY1" fmla="*/ 0 h 4681728"/>
                  <a:gd name="connsiteX2" fmla="*/ 904924 w 904924"/>
                  <a:gd name="connsiteY2" fmla="*/ 150824 h 4681728"/>
                  <a:gd name="connsiteX3" fmla="*/ 904924 w 904924"/>
                  <a:gd name="connsiteY3" fmla="*/ 4681728 h 4681728"/>
                  <a:gd name="connsiteX4" fmla="*/ 904924 w 904924"/>
                  <a:gd name="connsiteY4" fmla="*/ 4681728 h 4681728"/>
                  <a:gd name="connsiteX5" fmla="*/ 0 w 904924"/>
                  <a:gd name="connsiteY5" fmla="*/ 4681728 h 4681728"/>
                  <a:gd name="connsiteX6" fmla="*/ 0 w 904924"/>
                  <a:gd name="connsiteY6" fmla="*/ 4681728 h 4681728"/>
                  <a:gd name="connsiteX7" fmla="*/ 0 w 904924"/>
                  <a:gd name="connsiteY7" fmla="*/ 150824 h 4681728"/>
                  <a:gd name="connsiteX8" fmla="*/ 150824 w 904924"/>
                  <a:gd name="connsiteY8" fmla="*/ 0 h 468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4924" h="4681728">
                    <a:moveTo>
                      <a:pt x="904924" y="780305"/>
                    </a:moveTo>
                    <a:lnTo>
                      <a:pt x="904924" y="3901423"/>
                    </a:lnTo>
                    <a:cubicBezTo>
                      <a:pt x="904924" y="4332375"/>
                      <a:pt x="891872" y="4681728"/>
                      <a:pt x="875771" y="4681728"/>
                    </a:cubicBezTo>
                    <a:lnTo>
                      <a:pt x="0" y="4681728"/>
                    </a:lnTo>
                    <a:lnTo>
                      <a:pt x="0" y="46817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75771" y="0"/>
                    </a:lnTo>
                    <a:cubicBezTo>
                      <a:pt x="891872" y="0"/>
                      <a:pt x="904924" y="349353"/>
                      <a:pt x="904924" y="78030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5">
                  <a:tint val="40000"/>
                  <a:alpha val="90000"/>
                  <a:hueOff val="13007634"/>
                  <a:satOff val="-6496"/>
                  <a:lumOff val="306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13007634"/>
                  <a:satOff val="-6496"/>
                  <a:lumOff val="306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13007634"/>
                  <a:satOff val="-6496"/>
                  <a:lumOff val="306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8000" rIns="291824" bIns="168000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image showing compilation of words, in which, size of words indicates its frequency or importance. </a:t>
                </a: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Install ‘</a:t>
                </a:r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wordcloud</a:t>
                </a: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’ library.</a:t>
                </a:r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68356151-6815-4E9F-B31F-3EE7AF10A2CD}"/>
                  </a:ext>
                </a:extLst>
              </p:cNvPr>
              <p:cNvSpPr/>
              <p:nvPr/>
            </p:nvSpPr>
            <p:spPr>
              <a:xfrm>
                <a:off x="609600" y="3319334"/>
                <a:ext cx="2339224" cy="643436"/>
              </a:xfrm>
              <a:custGeom>
                <a:avLst/>
                <a:gdLst>
                  <a:gd name="connsiteX0" fmla="*/ 0 w 2633472"/>
                  <a:gd name="connsiteY0" fmla="*/ 188530 h 1131155"/>
                  <a:gd name="connsiteX1" fmla="*/ 188530 w 2633472"/>
                  <a:gd name="connsiteY1" fmla="*/ 0 h 1131155"/>
                  <a:gd name="connsiteX2" fmla="*/ 2444942 w 2633472"/>
                  <a:gd name="connsiteY2" fmla="*/ 0 h 1131155"/>
                  <a:gd name="connsiteX3" fmla="*/ 2633472 w 2633472"/>
                  <a:gd name="connsiteY3" fmla="*/ 188530 h 1131155"/>
                  <a:gd name="connsiteX4" fmla="*/ 2633472 w 2633472"/>
                  <a:gd name="connsiteY4" fmla="*/ 942625 h 1131155"/>
                  <a:gd name="connsiteX5" fmla="*/ 2444942 w 2633472"/>
                  <a:gd name="connsiteY5" fmla="*/ 1131155 h 1131155"/>
                  <a:gd name="connsiteX6" fmla="*/ 188530 w 2633472"/>
                  <a:gd name="connsiteY6" fmla="*/ 1131155 h 1131155"/>
                  <a:gd name="connsiteX7" fmla="*/ 0 w 2633472"/>
                  <a:gd name="connsiteY7" fmla="*/ 942625 h 1131155"/>
                  <a:gd name="connsiteX8" fmla="*/ 0 w 2633472"/>
                  <a:gd name="connsiteY8" fmla="*/ 188530 h 113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33472" h="1131155">
                    <a:moveTo>
                      <a:pt x="0" y="188530"/>
                    </a:moveTo>
                    <a:cubicBezTo>
                      <a:pt x="0" y="84408"/>
                      <a:pt x="84408" y="0"/>
                      <a:pt x="188530" y="0"/>
                    </a:cubicBezTo>
                    <a:lnTo>
                      <a:pt x="2444942" y="0"/>
                    </a:lnTo>
                    <a:cubicBezTo>
                      <a:pt x="2549064" y="0"/>
                      <a:pt x="2633472" y="84408"/>
                      <a:pt x="2633472" y="188530"/>
                    </a:cubicBezTo>
                    <a:lnTo>
                      <a:pt x="2633472" y="942625"/>
                    </a:lnTo>
                    <a:cubicBezTo>
                      <a:pt x="2633472" y="1046747"/>
                      <a:pt x="2549064" y="1131155"/>
                      <a:pt x="2444942" y="1131155"/>
                    </a:cubicBezTo>
                    <a:lnTo>
                      <a:pt x="188530" y="1131155"/>
                    </a:lnTo>
                    <a:cubicBezTo>
                      <a:pt x="84408" y="1131155"/>
                      <a:pt x="0" y="1046747"/>
                      <a:pt x="0" y="942625"/>
                    </a:cubicBezTo>
                    <a:lnTo>
                      <a:pt x="0" y="1885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11883694"/>
                  <a:satOff val="-60520"/>
                  <a:lumOff val="11175"/>
                  <a:alphaOff val="0"/>
                </a:schemeClr>
              </a:fillRef>
              <a:effectRef idx="0">
                <a:schemeClr val="accent5">
                  <a:hueOff val="11883694"/>
                  <a:satOff val="-60520"/>
                  <a:lumOff val="1117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178" tIns="85698" rIns="116178" bIns="85698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solidFill>
                      <a:prstClr val="white"/>
                    </a:solidFill>
                  </a:rPr>
                  <a:t>Word Cloud in Python</a:t>
                </a:r>
              </a:p>
            </p:txBody>
          </p:sp>
        </p:grp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07AEB6A7-D166-4179-86BB-A813D1A18595}"/>
                </a:ext>
              </a:extLst>
            </p:cNvPr>
            <p:cNvSpPr/>
            <p:nvPr/>
          </p:nvSpPr>
          <p:spPr>
            <a:xfrm>
              <a:off x="609600" y="2582751"/>
              <a:ext cx="2339224" cy="643437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922463"/>
                <a:satOff val="-40347"/>
                <a:lumOff val="7450"/>
                <a:alphaOff val="0"/>
              </a:schemeClr>
            </a:fillRef>
            <a:effectRef idx="0">
              <a:schemeClr val="accent5">
                <a:hueOff val="7922463"/>
                <a:satOff val="-40347"/>
                <a:lumOff val="745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prstClr val="white"/>
                  </a:solidFill>
                </a:rPr>
                <a:t>Text mining in Python</a:t>
              </a: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2C78443D-C6F0-48B8-8AE1-7F99F208A37A}"/>
                </a:ext>
              </a:extLst>
            </p:cNvPr>
            <p:cNvSpPr/>
            <p:nvPr/>
          </p:nvSpPr>
          <p:spPr>
            <a:xfrm>
              <a:off x="2971799" y="2582751"/>
              <a:ext cx="5638799" cy="643437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lnRef>
            <a:fillRef idx="1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8000" rIns="291824" bIns="168000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Install ‘</a:t>
              </a: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nltk</a:t>
              </a: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 library. Convert data into corpus.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Clean the corpus: convert all words to lowercase/uppercase, remove punctuation, numbers, stopwords, words.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1E242B-3F68-4EFF-AD1A-0E0102638D17}"/>
              </a:ext>
            </a:extLst>
          </p:cNvPr>
          <p:cNvSpPr txBox="1"/>
          <p:nvPr/>
        </p:nvSpPr>
        <p:spPr>
          <a:xfrm>
            <a:off x="762000" y="1337846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session, we learnt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Mining in Python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192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 dirty="0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5626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5626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5626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Structured Vs. Unstructured Data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38" descr="https://www.laserfiche.com/content/uploads/2015/05/unstructured_data.png">
            <a:extLst>
              <a:ext uri="{FF2B5EF4-FFF2-40B4-BE49-F238E27FC236}">
                <a16:creationId xmlns:a16="http://schemas.microsoft.com/office/drawing/2014/main" id="{E98D0FD9-2F0A-4A8C-92A0-6B78C2FB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4900" y="1447800"/>
            <a:ext cx="6934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What </a:t>
            </a:r>
            <a:r>
              <a:rPr lang="en-US" sz="3200" b="1" dirty="0">
                <a:latin typeface="+mj-lt"/>
              </a:rPr>
              <a:t>Is Text Analysis ?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7774CEC0-0593-4DBE-9BAC-4CFF1BA5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/>
          <a:lstStyle/>
          <a:p>
            <a:endParaRPr lang="en-US" altLang="zh-C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Text Mining is also known as </a:t>
            </a:r>
            <a:r>
              <a:rPr lang="en-US" altLang="zh-CN" sz="1600" b="1" kern="1200" dirty="0">
                <a:solidFill>
                  <a:schemeClr val="accent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Text Data Mining (TDM)</a:t>
            </a:r>
            <a:r>
              <a:rPr lang="en-US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and </a:t>
            </a:r>
            <a:r>
              <a:rPr lang="en-US" altLang="zh-CN" sz="1600" b="1" kern="1200" dirty="0">
                <a:solidFill>
                  <a:schemeClr val="accent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Knowledge Discovery in Textual Database (KDT)</a:t>
            </a:r>
          </a:p>
          <a:p>
            <a:endParaRPr lang="en-US" altLang="zh-C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It is a process of identifying novel information from a collection of texts (Also known as a ‘Corpus’)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buSzPct val="100000"/>
            </a:pP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buSzPct val="100000"/>
            </a:pP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Corpus is a collection of ‘documents’ containing natural language text.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Here, documents, generally, are sentences. Each document is represented as a separate line. </a:t>
            </a:r>
          </a:p>
          <a:p>
            <a:pPr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Case Study – HR Appraisal Process Feedback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91225" y="91440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C20B2A3-34F1-47E3-A856-21B102FC4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456295"/>
              </p:ext>
            </p:extLst>
          </p:nvPr>
        </p:nvGraphicFramePr>
        <p:xfrm>
          <a:off x="914400" y="13716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377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0A5AE1-0DF9-4CD0-8A39-710D1209FBBC}"/>
              </a:ext>
            </a:extLst>
          </p:cNvPr>
          <p:cNvSpPr txBox="1"/>
          <p:nvPr/>
        </p:nvSpPr>
        <p:spPr>
          <a:xfrm rot="16200000">
            <a:off x="-197318" y="2165402"/>
            <a:ext cx="156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Text 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5E66B4-5F76-4D79-8A4E-34BDC426D774}"/>
              </a:ext>
            </a:extLst>
          </p:cNvPr>
          <p:cNvSpPr/>
          <p:nvPr/>
        </p:nvSpPr>
        <p:spPr>
          <a:xfrm>
            <a:off x="799812" y="1526966"/>
            <a:ext cx="343188" cy="1673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Data Snapshot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861997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A611-434B-4D4D-9528-7BED78F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674" y="1600200"/>
            <a:ext cx="7781925" cy="1600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06A65-6CDB-45C8-9CA7-8E1FDC8E2A57}"/>
              </a:ext>
            </a:extLst>
          </p:cNvPr>
          <p:cNvSpPr txBox="1"/>
          <p:nvPr/>
        </p:nvSpPr>
        <p:spPr>
          <a:xfrm>
            <a:off x="1209674" y="1129475"/>
            <a:ext cx="31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HR Appraisal process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53E8-C22A-4569-A3DF-17680743F31D}"/>
              </a:ext>
            </a:extLst>
          </p:cNvPr>
          <p:cNvGrpSpPr/>
          <p:nvPr/>
        </p:nvGrpSpPr>
        <p:grpSpPr>
          <a:xfrm>
            <a:off x="762001" y="6116273"/>
            <a:ext cx="7543799" cy="605202"/>
            <a:chOff x="1156779" y="6116273"/>
            <a:chExt cx="6725057" cy="7502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85497F-1A7D-4211-A5E2-C2C943B57DDE}"/>
                </a:ext>
              </a:extLst>
            </p:cNvPr>
            <p:cNvSpPr/>
            <p:nvPr/>
          </p:nvSpPr>
          <p:spPr>
            <a:xfrm>
              <a:off x="1709636" y="6116273"/>
              <a:ext cx="6172200" cy="7154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These are the comments received from employees. 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Note that, data is not in structured format.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2D6825-E690-4955-96B6-52283FDC1E34}"/>
                </a:ext>
              </a:extLst>
            </p:cNvPr>
            <p:cNvSpPr/>
            <p:nvPr/>
          </p:nvSpPr>
          <p:spPr>
            <a:xfrm>
              <a:off x="1156779" y="6116273"/>
              <a:ext cx="552857" cy="7502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57150"/>
            <a:ext cx="8229600" cy="781050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8619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08241"/>
              </p:ext>
            </p:extLst>
          </p:nvPr>
        </p:nvGraphicFramePr>
        <p:xfrm>
          <a:off x="654964" y="2560320"/>
          <a:ext cx="7498436" cy="1554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nltk</a:t>
                      </a:r>
                    </a:p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nltk.download()</a:t>
                      </a:r>
                    </a:p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nltk.book import *</a:t>
                      </a:r>
                    </a:p>
                    <a:p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 = [</a:t>
                      </a:r>
                      <a:r>
                        <a:rPr kumimoji="0" lang="en-US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line.rstrip() 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line in open("HR Appraisal process.txt")]</a:t>
                      </a:r>
                    </a:p>
                    <a:p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text[0:5]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9812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#Import NLTK library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</a:t>
            </a:r>
            <a:r>
              <a:rPr lang="en-IN" sz="1600" dirty="0">
                <a:latin typeface="Consolas" pitchFamily="49" charset="0"/>
              </a:rPr>
              <a:t>Import data and convert into ‘Corpus’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5AB43-45EC-4BCB-A32A-87B176D95D55}"/>
              </a:ext>
            </a:extLst>
          </p:cNvPr>
          <p:cNvSpPr/>
          <p:nvPr/>
        </p:nvSpPr>
        <p:spPr>
          <a:xfrm>
            <a:off x="914400" y="4287006"/>
            <a:ext cx="7772400" cy="18158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Install and load </a:t>
            </a: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NLTK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</a:t>
            </a: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Natural Language Toolkit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) library.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open("HR Appraisal process.txt"): Opens the file "HR Appraisal process.txt" for reading.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14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line.rstrip</a:t>
            </a: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(): 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For each line in the file, the </a:t>
            </a:r>
            <a:r>
              <a:rPr lang="en-US" sz="14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rstrip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method is called to remove any trailing whitespace characters, including the newline character \n at the end of each line.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[</a:t>
            </a:r>
            <a:r>
              <a:rPr lang="en-US" sz="14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line.rstrip</a:t>
            </a:r>
            <a:r>
              <a:rPr lang="en-US" sz="1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for line in open("HR Appraisal process.txt")]: 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This is a list comprehension that iterates over each line in the file, applies </a:t>
            </a:r>
            <a:r>
              <a:rPr lang="en-US" sz="14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rstrip</a:t>
            </a: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to each line, and stores the result in a list.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The resulting list, text, will contain all the lines from the file "HR Appraisal process.txt", with trailing whitespace removed from each line.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815885-98DF-4EE9-AAE4-08325705F1B1}"/>
              </a:ext>
            </a:extLst>
          </p:cNvPr>
          <p:cNvCxnSpPr>
            <a:cxnSpLocks/>
          </p:cNvCxnSpPr>
          <p:nvPr/>
        </p:nvCxnSpPr>
        <p:spPr>
          <a:xfrm>
            <a:off x="304800" y="3429000"/>
            <a:ext cx="0" cy="1600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CF9ED-17EA-40EB-9E48-5764ED2A51E9}"/>
              </a:ext>
            </a:extLst>
          </p:cNvPr>
          <p:cNvCxnSpPr>
            <a:cxnSpLocks/>
          </p:cNvCxnSpPr>
          <p:nvPr/>
        </p:nvCxnSpPr>
        <p:spPr>
          <a:xfrm>
            <a:off x="228600" y="1600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E3F405-B518-475D-89F0-7EC8D9F32C80}"/>
              </a:ext>
            </a:extLst>
          </p:cNvPr>
          <p:cNvCxnSpPr>
            <a:cxnSpLocks/>
          </p:cNvCxnSpPr>
          <p:nvPr/>
        </p:nvCxnSpPr>
        <p:spPr>
          <a:xfrm>
            <a:off x="228600" y="1600200"/>
            <a:ext cx="0" cy="2895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95CEA1-AD55-4CAB-8653-9D6DF4565D43}"/>
              </a:ext>
            </a:extLst>
          </p:cNvPr>
          <p:cNvCxnSpPr>
            <a:cxnSpLocks/>
          </p:cNvCxnSpPr>
          <p:nvPr/>
        </p:nvCxnSpPr>
        <p:spPr>
          <a:xfrm>
            <a:off x="228600" y="4495800"/>
            <a:ext cx="685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9D38EA-2F84-4DB2-A44D-D73A12D5123B}"/>
              </a:ext>
            </a:extLst>
          </p:cNvPr>
          <p:cNvCxnSpPr>
            <a:cxnSpLocks/>
          </p:cNvCxnSpPr>
          <p:nvPr/>
        </p:nvCxnSpPr>
        <p:spPr>
          <a:xfrm>
            <a:off x="304800" y="344805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D876A9-5390-42A8-8D55-79A152C19AB0}"/>
              </a:ext>
            </a:extLst>
          </p:cNvPr>
          <p:cNvCxnSpPr>
            <a:cxnSpLocks/>
          </p:cNvCxnSpPr>
          <p:nvPr/>
        </p:nvCxnSpPr>
        <p:spPr>
          <a:xfrm>
            <a:off x="304800" y="5029200"/>
            <a:ext cx="609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575149-B7D1-439E-B179-4351AF58B756}"/>
              </a:ext>
            </a:extLst>
          </p:cNvPr>
          <p:cNvGrpSpPr/>
          <p:nvPr/>
        </p:nvGrpSpPr>
        <p:grpSpPr>
          <a:xfrm>
            <a:off x="1156779" y="6171370"/>
            <a:ext cx="6725057" cy="575681"/>
            <a:chOff x="1156779" y="6171370"/>
            <a:chExt cx="6725057" cy="5756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F5552-EE12-45BA-8968-A4EFD0C0EACF}"/>
                </a:ext>
              </a:extLst>
            </p:cNvPr>
            <p:cNvSpPr/>
            <p:nvPr/>
          </p:nvSpPr>
          <p:spPr>
            <a:xfrm>
              <a:off x="1709636" y="6171370"/>
              <a:ext cx="6172200" cy="5756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Note : When imported nltk, nltk.download() will download the required libraries from NLTK for text mining. Run nltk.download() only for the first time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D5F356-6953-475F-85B6-77869013761F}"/>
                </a:ext>
              </a:extLst>
            </p:cNvPr>
            <p:cNvSpPr/>
            <p:nvPr/>
          </p:nvSpPr>
          <p:spPr>
            <a:xfrm>
              <a:off x="1156779" y="6178160"/>
              <a:ext cx="552857" cy="54331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600" b="1" dirty="0"/>
            </a:p>
            <a:p>
              <a:pPr algn="ctr"/>
              <a:endParaRPr lang="en-US" sz="3600" b="1" dirty="0"/>
            </a:p>
            <a:p>
              <a:pPr algn="ctr">
                <a:lnSpc>
                  <a:spcPct val="300000"/>
                </a:lnSpc>
              </a:pPr>
              <a:r>
                <a:rPr lang="en-US" sz="3600" b="1" dirty="0"/>
                <a:t>*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74F6C77-3EBA-4FCC-A971-EAE137F10276}"/>
              </a:ext>
            </a:extLst>
          </p:cNvPr>
          <p:cNvSpPr txBox="1"/>
          <p:nvPr/>
        </p:nvSpPr>
        <p:spPr>
          <a:xfrm flipH="1">
            <a:off x="609600" y="10668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#Install NLTK library in Anaconda Prompt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B4A403B-BD65-44BC-9089-56251241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65618"/>
              </p:ext>
            </p:extLst>
          </p:nvPr>
        </p:nvGraphicFramePr>
        <p:xfrm>
          <a:off x="674014" y="1447800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nltk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9381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609600" y="1028891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719613" y="3215116"/>
            <a:ext cx="7143750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text[0:5]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prints first 5 text lines from the data with each line as one set of strings.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0C035-F2B6-4C2C-B6AD-0E42E3EDD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77" y="1386316"/>
            <a:ext cx="7114223" cy="1760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4AFB07-0A6B-4666-A316-44A2F2025B94}"/>
              </a:ext>
            </a:extLst>
          </p:cNvPr>
          <p:cNvSpPr txBox="1"/>
          <p:nvPr/>
        </p:nvSpPr>
        <p:spPr>
          <a:xfrm flipH="1">
            <a:off x="609600" y="4491645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Display a particular document from corpus.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050E3F-C8F6-4795-82F1-EA6768AD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53763"/>
              </p:ext>
            </p:extLst>
          </p:nvPr>
        </p:nvGraphicFramePr>
        <p:xfrm>
          <a:off x="609600" y="4872645"/>
          <a:ext cx="7848600" cy="99475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text[2]</a:t>
                      </a:r>
                      <a:endParaRPr kumimoji="0" lang="en-IN" sz="160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'Happy with the process, but salary increment in 2019 is very low as compared to previous years.'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12EDEF8-677D-4F2B-9817-7F86168B0EAE}"/>
              </a:ext>
            </a:extLst>
          </p:cNvPr>
          <p:cNvSpPr/>
          <p:nvPr/>
        </p:nvSpPr>
        <p:spPr>
          <a:xfrm>
            <a:off x="304800" y="5916793"/>
            <a:ext cx="9296400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text[2]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prints text line of specified number in []. Here it is printing 3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line.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Python indexing starts from 0, thus 2 represents 3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data point (sentence).</a:t>
            </a:r>
          </a:p>
        </p:txBody>
      </p:sp>
    </p:spTree>
    <p:extLst>
      <p:ext uri="{BB962C8B-B14F-4D97-AF65-F5344CB8AC3E}">
        <p14:creationId xmlns:p14="http://schemas.microsoft.com/office/powerpoint/2010/main" val="24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B9391E-2DC4-431F-8390-52BD8712FDCC}"/>
              </a:ext>
            </a:extLst>
          </p:cNvPr>
          <p:cNvCxnSpPr>
            <a:cxnSpLocks/>
          </p:cNvCxnSpPr>
          <p:nvPr/>
        </p:nvCxnSpPr>
        <p:spPr>
          <a:xfrm>
            <a:off x="200025" y="4724400"/>
            <a:ext cx="685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4944C6-EEE4-472C-93CC-EAE51D8E4CB5}"/>
              </a:ext>
            </a:extLst>
          </p:cNvPr>
          <p:cNvCxnSpPr>
            <a:cxnSpLocks/>
          </p:cNvCxnSpPr>
          <p:nvPr/>
        </p:nvCxnSpPr>
        <p:spPr>
          <a:xfrm>
            <a:off x="304800" y="6248400"/>
            <a:ext cx="685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F8AF3E-4F83-49EA-AEFA-423629D2B7D4}"/>
              </a:ext>
            </a:extLst>
          </p:cNvPr>
          <p:cNvCxnSpPr>
            <a:cxnSpLocks/>
          </p:cNvCxnSpPr>
          <p:nvPr/>
        </p:nvCxnSpPr>
        <p:spPr>
          <a:xfrm>
            <a:off x="533400" y="6629400"/>
            <a:ext cx="609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7620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Clean the Corpus for further analysis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6C648B-FEE5-4996-B632-D5240DDE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43"/>
              </p:ext>
            </p:extLst>
          </p:nvPr>
        </p:nvGraphicFramePr>
        <p:xfrm>
          <a:off x="653427" y="1066800"/>
          <a:ext cx="7795244" cy="1143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79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[item</a:t>
                      </a:r>
                      <a:r>
                        <a:rPr kumimoji="0" lang="en-US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.lower() for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item </a:t>
                      </a:r>
                      <a:r>
                        <a:rPr kumimoji="0" lang="en-US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US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'happy with the process, but salary increment in 2019 is very low as compared to previous years.'</a:t>
                      </a: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7EB55E-9DC3-4751-ACDD-A606EB36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07767"/>
              </p:ext>
            </p:extLst>
          </p:nvPr>
        </p:nvGraphicFramePr>
        <p:xfrm>
          <a:off x="647700" y="2270760"/>
          <a:ext cx="7800970" cy="16306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80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string import punctuation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remove_punc =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str.maketrans(</a:t>
                      </a: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''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''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punctuation)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 = [item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.translate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(remove_punc) for item in corp]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'happy with the process but salary increment in 2019 is very low as compared to previous years'</a:t>
                      </a: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295B12-EC87-41F9-AC15-CF84338D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8507"/>
              </p:ext>
            </p:extLst>
          </p:nvPr>
        </p:nvGraphicFramePr>
        <p:xfrm>
          <a:off x="647700" y="3992880"/>
          <a:ext cx="7810500" cy="16306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8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string import digits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remove_digits =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str.maketrans('', '', digits)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 = [item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.translate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(remove_digits) for item in corp]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with the process but salary increment in is very low as compared to previous years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4DD0DEE-7C3E-48F7-8A78-9F73A48DC050}"/>
              </a:ext>
            </a:extLst>
          </p:cNvPr>
          <p:cNvSpPr/>
          <p:nvPr/>
        </p:nvSpPr>
        <p:spPr>
          <a:xfrm>
            <a:off x="1092135" y="4523105"/>
            <a:ext cx="7705721" cy="212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lower()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converts text to lowercase.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maketrans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</a:t>
            </a:r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x,y,z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)</a:t>
            </a:r>
          </a:p>
          <a:p>
            <a:pPr>
              <a:buSzPct val="6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Where:</a:t>
            </a:r>
          </a:p>
          <a:p>
            <a:pPr>
              <a:buSzPct val="6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is a string specifying the characters to be replaced.</a:t>
            </a:r>
          </a:p>
          <a:p>
            <a:pPr>
              <a:buSzPct val="6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is a string specifying the characters with which to replace x.</a:t>
            </a:r>
          </a:p>
          <a:p>
            <a:pPr>
              <a:buSzPct val="6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is a string specifying the characters to be removed.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Vijaya"/>
              <a:cs typeface="Consolas" pitchFamily="49" charset="0"/>
            </a:endParaRP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maketrans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(‘’,’’,punctuation)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removes punctuation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maketrans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(‘’,’’,digits)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removes digits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03402-BCE2-4101-A2DC-6487689067F2}"/>
              </a:ext>
            </a:extLst>
          </p:cNvPr>
          <p:cNvCxnSpPr>
            <a:cxnSpLocks/>
          </p:cNvCxnSpPr>
          <p:nvPr/>
        </p:nvCxnSpPr>
        <p:spPr>
          <a:xfrm>
            <a:off x="228600" y="1219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A3FFF1-49DE-4524-9937-AA5363B90AFB}"/>
              </a:ext>
            </a:extLst>
          </p:cNvPr>
          <p:cNvCxnSpPr>
            <a:cxnSpLocks/>
          </p:cNvCxnSpPr>
          <p:nvPr/>
        </p:nvCxnSpPr>
        <p:spPr>
          <a:xfrm flipH="1">
            <a:off x="200025" y="1219200"/>
            <a:ext cx="28575" cy="3505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E09EA2-1988-4EFF-ACA7-A738DC9D2CC5}"/>
              </a:ext>
            </a:extLst>
          </p:cNvPr>
          <p:cNvCxnSpPr>
            <a:cxnSpLocks/>
          </p:cNvCxnSpPr>
          <p:nvPr/>
        </p:nvCxnSpPr>
        <p:spPr>
          <a:xfrm>
            <a:off x="304800" y="2667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0F6816-523A-4B83-8FF1-2319E611592B}"/>
              </a:ext>
            </a:extLst>
          </p:cNvPr>
          <p:cNvCxnSpPr>
            <a:cxnSpLocks/>
          </p:cNvCxnSpPr>
          <p:nvPr/>
        </p:nvCxnSpPr>
        <p:spPr>
          <a:xfrm>
            <a:off x="304800" y="2667000"/>
            <a:ext cx="0" cy="35782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28B2AD-1150-47E2-B718-C8F55C9DF55C}"/>
              </a:ext>
            </a:extLst>
          </p:cNvPr>
          <p:cNvCxnSpPr>
            <a:cxnSpLocks/>
          </p:cNvCxnSpPr>
          <p:nvPr/>
        </p:nvCxnSpPr>
        <p:spPr>
          <a:xfrm>
            <a:off x="533400" y="4419600"/>
            <a:ext cx="20955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69C290-C549-4D69-8DBC-E35657F40A66}"/>
              </a:ext>
            </a:extLst>
          </p:cNvPr>
          <p:cNvCxnSpPr>
            <a:cxnSpLocks/>
          </p:cNvCxnSpPr>
          <p:nvPr/>
        </p:nvCxnSpPr>
        <p:spPr>
          <a:xfrm flipH="1">
            <a:off x="533401" y="4419600"/>
            <a:ext cx="9524" cy="2209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0330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Clean the Corpus for further analysis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6C648B-FEE5-4996-B632-D5240DDE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3943"/>
              </p:ext>
            </p:extLst>
          </p:nvPr>
        </p:nvGraphicFramePr>
        <p:xfrm>
          <a:off x="653426" y="1379841"/>
          <a:ext cx="8033374" cy="3093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nltk.corpus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nltk.tokenize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word_tokenize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stop_words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nltk.corpus.stopwords.words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fs=[]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item in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word_tokens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word_tokenize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(item)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filtered_sentence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[word for word in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word_tokens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if word not in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stop_words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fs.append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filtered_sentence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fs[2]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['happy', 'process', 'salary', 'increment', 'low', 'compared’, 'previous', 'years']</a:t>
                      </a: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78F5655-7E26-4B84-B4D1-D3BFE0AE7C40}"/>
              </a:ext>
            </a:extLst>
          </p:cNvPr>
          <p:cNvGrpSpPr/>
          <p:nvPr/>
        </p:nvGrpSpPr>
        <p:grpSpPr>
          <a:xfrm>
            <a:off x="228600" y="2057400"/>
            <a:ext cx="8763000" cy="3625334"/>
            <a:chOff x="228600" y="1905000"/>
            <a:chExt cx="8763000" cy="362533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DD0DEE-7C3E-48F7-8A78-9F73A48DC050}"/>
                </a:ext>
              </a:extLst>
            </p:cNvPr>
            <p:cNvSpPr/>
            <p:nvPr/>
          </p:nvSpPr>
          <p:spPr>
            <a:xfrm>
              <a:off x="914400" y="4514671"/>
              <a:ext cx="8077200" cy="101566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SzPct val="60000"/>
                <a:buFont typeface="Wingdings" panose="05000000000000000000" pitchFamily="2" charset="2"/>
                <a:buChar char="q"/>
              </a:pP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/>
                  <a:cs typeface="Consolas" pitchFamily="49" charset="0"/>
                </a:rPr>
                <a:t>stopwords("english") </a:t>
              </a: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/>
                  <a:cs typeface="Consolas" pitchFamily="49" charset="0"/>
                </a:rPr>
                <a:t>remove stop words like: i, me, our, and, the, is, etc. </a:t>
              </a:r>
            </a:p>
            <a:p>
              <a:pPr marL="285750" indent="-285750">
                <a:buSzPct val="60000"/>
                <a:buFont typeface="Wingdings" panose="05000000000000000000" pitchFamily="2" charset="2"/>
                <a:buChar char="q"/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/>
                  <a:cs typeface="Consolas" pitchFamily="49" charset="0"/>
                </a:rPr>
                <a:t> There are more than 100 in-built English Stopwords in Python NLTK. Use stopwords("english") to view the list of these stopwords.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3958E1-147C-4856-BA97-375540A418B9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905000"/>
              <a:ext cx="381000" cy="0"/>
            </a:xfrm>
            <a:prstGeom prst="straightConnector1">
              <a:avLst/>
            </a:prstGeom>
            <a:noFill/>
            <a:ln w="3175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B1BEB4-430D-457F-B432-5846A16EE069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905000"/>
              <a:ext cx="0" cy="28956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F119E3-9D75-4BE7-8DDD-BA54EFA2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4800600"/>
              <a:ext cx="68580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066017-525F-4616-9226-76FDF83C49F9}&quot;/&gt;&lt;isInvalidForFieldText val=&quot;0&quot;/&gt;&lt;Image&gt;&lt;filename val=&quot;C:\Users\Dell\AppData\Local\Temp\CP1156608419281Session\CPTrustFolder1156608419296\PPTImport1156618459906\data\asimages\{AC066017-525F-4616-9226-76FDF83C49F9}_5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Diseño predeterminado">
  <a:themeElements>
    <a:clrScheme name="AA">
      <a:dk1>
        <a:sysClr val="windowText" lastClr="000000"/>
      </a:dk1>
      <a:lt1>
        <a:sysClr val="window" lastClr="FFFFFF"/>
      </a:lt1>
      <a:dk2>
        <a:srgbClr val="E7DEC9"/>
      </a:dk2>
      <a:lt2>
        <a:srgbClr val="4F271C"/>
      </a:lt2>
      <a:accent1>
        <a:srgbClr val="3891A7"/>
      </a:accent1>
      <a:accent2>
        <a:srgbClr val="FEB80A"/>
      </a:accent2>
      <a:accent3>
        <a:srgbClr val="C32D2E"/>
      </a:accent3>
      <a:accent4>
        <a:srgbClr val="8DC765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2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18775</TotalTime>
  <Words>1813</Words>
  <Application>Microsoft Office PowerPoint</Application>
  <PresentationFormat>On-screen Show (4:3)</PresentationFormat>
  <Paragraphs>226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Ebrima</vt:lpstr>
      <vt:lpstr>Eras Demi ITC</vt:lpstr>
      <vt:lpstr>Open Sans</vt:lpstr>
      <vt:lpstr>Times New Roman</vt:lpstr>
      <vt:lpstr>Vijaya</vt:lpstr>
      <vt:lpstr>Wingdings</vt:lpstr>
      <vt:lpstr>Diseño predeterminado</vt:lpstr>
      <vt:lpstr>Custom Design</vt:lpstr>
      <vt:lpstr>Office Theme</vt:lpstr>
      <vt:lpstr>1_Diseño predeterminado</vt:lpstr>
      <vt:lpstr> Text Mining HR Appraisal Process Data Using Python</vt:lpstr>
      <vt:lpstr>Structured Vs. Unstructured Data</vt:lpstr>
      <vt:lpstr>What Is Text Analysis ?</vt:lpstr>
      <vt:lpstr>Case Study – HR Appraisal Process Feedback</vt:lpstr>
      <vt:lpstr>Data Snapshot</vt:lpstr>
      <vt:lpstr>Text Mining In Python</vt:lpstr>
      <vt:lpstr>Text Mining In Python</vt:lpstr>
      <vt:lpstr>Text Mining In Python</vt:lpstr>
      <vt:lpstr>Text Mining In Python</vt:lpstr>
      <vt:lpstr>Text Mining In Python</vt:lpstr>
      <vt:lpstr>Text Mining In Python</vt:lpstr>
      <vt:lpstr>Word Cloud In Python</vt:lpstr>
      <vt:lpstr>Word Cloud In Python</vt:lpstr>
      <vt:lpstr>Text Mining Using Matplotlib</vt:lpstr>
      <vt:lpstr>Text Mining Using Matplotlib</vt:lpstr>
      <vt:lpstr>Quick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</dc:title>
  <dc:creator>Monica</dc:creator>
  <cp:lastModifiedBy>Snigdha Pain</cp:lastModifiedBy>
  <cp:revision>1812</cp:revision>
  <dcterms:created xsi:type="dcterms:W3CDTF">2016-11-11T04:53:52Z</dcterms:created>
  <dcterms:modified xsi:type="dcterms:W3CDTF">2024-06-01T06:55:27Z</dcterms:modified>
</cp:coreProperties>
</file>