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notesSlides/notesSlide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tags/tag12.xml" ContentType="application/vnd.openxmlformats-officedocument.presentationml.tags+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3.xml" ContentType="application/vnd.openxmlformats-officedocument.presentationml.tags+xml"/>
  <Override PartName="/ppt/notesSlides/notesSlide9.xml" ContentType="application/vnd.openxmlformats-officedocument.presentationml.notesSlide+xml"/>
  <Override PartName="/ppt/tags/tag14.xml" ContentType="application/vnd.openxmlformats-officedocument.presentationml.tags+xml"/>
  <Override PartName="/ppt/notesSlides/notesSlide10.xml" ContentType="application/vnd.openxmlformats-officedocument.presentationml.notesSlide+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notesSlides/notesSlide1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6.xml" ContentType="application/vnd.openxmlformats-officedocument.presentationml.notesSlide+xml"/>
  <Override PartName="/ppt/tags/tag23.xml" ContentType="application/vnd.openxmlformats-officedocument.presentationml.tags+xml"/>
  <Override PartName="/ppt/notesSlides/notesSlide17.xml" ContentType="application/vnd.openxmlformats-officedocument.presentationml.notesSlide+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8" r:id="rId1"/>
  </p:sldMasterIdLst>
  <p:notesMasterIdLst>
    <p:notesMasterId r:id="rId21"/>
  </p:notesMasterIdLst>
  <p:sldIdLst>
    <p:sldId id="397" r:id="rId2"/>
    <p:sldId id="285" r:id="rId3"/>
    <p:sldId id="338" r:id="rId4"/>
    <p:sldId id="352" r:id="rId5"/>
    <p:sldId id="355" r:id="rId6"/>
    <p:sldId id="356" r:id="rId7"/>
    <p:sldId id="401" r:id="rId8"/>
    <p:sldId id="307" r:id="rId9"/>
    <p:sldId id="405" r:id="rId10"/>
    <p:sldId id="374" r:id="rId11"/>
    <p:sldId id="406" r:id="rId12"/>
    <p:sldId id="398" r:id="rId13"/>
    <p:sldId id="358" r:id="rId14"/>
    <p:sldId id="382" r:id="rId15"/>
    <p:sldId id="370" r:id="rId16"/>
    <p:sldId id="381" r:id="rId17"/>
    <p:sldId id="360" r:id="rId18"/>
    <p:sldId id="383" r:id="rId19"/>
    <p:sldId id="306" r:id="rId20"/>
  </p:sldIdLst>
  <p:sldSz cx="12131675" cy="6858000"/>
  <p:notesSz cx="6858000" cy="9144000"/>
  <p:embeddedFontLst>
    <p:embeddedFont>
      <p:font typeface="Calibri" panose="020F0502020204030204" pitchFamily="34" charset="0"/>
      <p:regular r:id="rId22"/>
      <p:bold r:id="rId23"/>
      <p:italic r:id="rId24"/>
      <p:boldItalic r:id="rId25"/>
    </p:embeddedFont>
    <p:embeddedFont>
      <p:font typeface="Cambria Math" panose="02040503050406030204" pitchFamily="18" charset="0"/>
      <p:regular r:id="rId26"/>
    </p:embeddedFont>
    <p:embeddedFont>
      <p:font typeface="Consolas" panose="020B0609020204030204" pitchFamily="49" charset="0"/>
      <p:regular r:id="rId27"/>
      <p:bold r:id="rId28"/>
      <p:italic r:id="rId29"/>
      <p:boldItalic r:id="rId30"/>
    </p:embeddedFont>
    <p:embeddedFont>
      <p:font typeface="Ebrima" panose="02000000000000000000" pitchFamily="2" charset="0"/>
      <p:regular r:id="rId31"/>
      <p:bold r:id="rId32"/>
    </p:embeddedFont>
    <p:embeddedFont>
      <p:font typeface="Eras Demi ITC" panose="020B0805030504020804" pitchFamily="34" charset="77"/>
      <p:regular r:id="rId33"/>
      <p:bold r:id="rId34"/>
    </p:embeddedFont>
    <p:embeddedFont>
      <p:font typeface="Open Sans Light" panose="020B0306030504020204" pitchFamily="34" charset="0"/>
      <p:regular r:id="rId35"/>
      <p:italic r:id="rId36"/>
    </p:embeddedFont>
    <p:embeddedFont>
      <p:font typeface="Vijaya" panose="02020604020202020204" pitchFamily="18" charset="0"/>
      <p:regular r:id="rId37"/>
      <p:bold r:id="rId38"/>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0C8B3F-051C-4ACD-B76C-45B995CDDEDB}">
  <a:tblStyle styleId="{FD0C8B3F-051C-4ACD-B76C-45B995CDDEDB}" styleName="Table_0">
    <a:wholeTbl>
      <a:tcTxStyle b="off" i="off">
        <a:font>
          <a:latin typeface="Ebrima"/>
          <a:ea typeface="Ebrima"/>
          <a:cs typeface="Ebrim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chemeClr val="dk1">
              <a:alpha val="20000"/>
            </a:schemeClr>
          </a:solidFill>
        </a:fill>
      </a:tcStyle>
    </a:band1H>
    <a:band2H>
      <a:tcTxStyle/>
      <a:tcStyle>
        <a:tcBdr/>
      </a:tcStyle>
    </a:band2H>
    <a:band1V>
      <a:tcTxStyle/>
      <a:tcStyle>
        <a:tcBdr/>
        <a:fill>
          <a:solidFill>
            <a:schemeClr val="dk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chemeClr val="dk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chemeClr val="dk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0F5AD54B-2E56-4ADB-AB98-0DF1CC4A0CF6}"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558"/>
  </p:normalViewPr>
  <p:slideViewPr>
    <p:cSldViewPr snapToGrid="0">
      <p:cViewPr varScale="1">
        <p:scale>
          <a:sx n="110" d="100"/>
          <a:sy n="110" d="100"/>
        </p:scale>
        <p:origin x="184" y="408"/>
      </p:cViewPr>
      <p:guideLst>
        <p:guide orient="horz" pos="2160"/>
        <p:guide pos="3821"/>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9F0C425-FEF5-4018-BC7D-ECBAFD13C023}"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US"/>
        </a:p>
      </dgm:t>
    </dgm:pt>
    <dgm:pt modelId="{423FA286-F1F3-4604-9D6F-948B49D89DA9}">
      <dgm:prSet phldrT="[Text]" custT="1"/>
      <dgm:spPr>
        <a:solidFill>
          <a:schemeClr val="accent5">
            <a:lumMod val="60000"/>
            <a:lumOff val="40000"/>
          </a:schemeClr>
        </a:solidFill>
      </dgm:spPr>
      <dgm:t>
        <a:bodyPr/>
        <a:lstStyle/>
        <a:p>
          <a:r>
            <a:rPr lang="en-US" sz="1600" b="1" dirty="0">
              <a:latin typeface="+mj-lt"/>
            </a:rPr>
            <a:t>Exponential Smoothing Methods</a:t>
          </a:r>
        </a:p>
      </dgm:t>
    </dgm:pt>
    <dgm:pt modelId="{B539D9B8-C6B1-4BD3-BC7D-69917CABD192}" type="parTrans" cxnId="{0FDA4EFD-1257-4449-A646-F1FD1B2A868E}">
      <dgm:prSet/>
      <dgm:spPr/>
      <dgm:t>
        <a:bodyPr/>
        <a:lstStyle/>
        <a:p>
          <a:endParaRPr lang="en-US" sz="1600" b="1">
            <a:latin typeface="+mj-lt"/>
          </a:endParaRPr>
        </a:p>
      </dgm:t>
    </dgm:pt>
    <dgm:pt modelId="{598B90AA-A910-4B1F-9669-789DB6AB457E}" type="sibTrans" cxnId="{0FDA4EFD-1257-4449-A646-F1FD1B2A868E}">
      <dgm:prSet/>
      <dgm:spPr/>
      <dgm:t>
        <a:bodyPr/>
        <a:lstStyle/>
        <a:p>
          <a:endParaRPr lang="en-US" sz="1600" b="1">
            <a:latin typeface="+mj-lt"/>
          </a:endParaRPr>
        </a:p>
      </dgm:t>
    </dgm:pt>
    <dgm:pt modelId="{E428D7EC-8B40-4896-9156-2A352A337AFA}">
      <dgm:prSet phldrT="[Text]" custT="1"/>
      <dgm:spPr/>
      <dgm:t>
        <a:bodyPr/>
        <a:lstStyle/>
        <a:p>
          <a:pPr>
            <a:lnSpc>
              <a:spcPct val="100000"/>
            </a:lnSpc>
          </a:pPr>
          <a:r>
            <a:rPr lang="en-US" sz="1600" b="1" dirty="0">
              <a:latin typeface="+mj-lt"/>
            </a:rPr>
            <a:t>Single</a:t>
          </a:r>
        </a:p>
        <a:p>
          <a:pPr>
            <a:lnSpc>
              <a:spcPct val="100000"/>
            </a:lnSpc>
          </a:pPr>
          <a:r>
            <a:rPr lang="en-US" sz="1600" b="1" dirty="0">
              <a:latin typeface="+mj-lt"/>
            </a:rPr>
            <a:t>Exponential</a:t>
          </a:r>
        </a:p>
        <a:p>
          <a:pPr>
            <a:lnSpc>
              <a:spcPct val="100000"/>
            </a:lnSpc>
          </a:pPr>
          <a:r>
            <a:rPr lang="en-US" sz="1600" b="1" dirty="0">
              <a:latin typeface="+mj-lt"/>
            </a:rPr>
            <a:t>Smoothing</a:t>
          </a:r>
        </a:p>
      </dgm:t>
    </dgm:pt>
    <dgm:pt modelId="{CBC08056-053A-4E08-BDA7-FF074FD92ACA}" type="parTrans" cxnId="{315052AA-A849-4D89-8B91-3871A8294405}">
      <dgm:prSet/>
      <dgm:spPr/>
      <dgm:t>
        <a:bodyPr/>
        <a:lstStyle/>
        <a:p>
          <a:endParaRPr lang="en-US" sz="1600" b="1">
            <a:latin typeface="+mj-lt"/>
          </a:endParaRPr>
        </a:p>
      </dgm:t>
    </dgm:pt>
    <dgm:pt modelId="{11F4258E-4E22-427A-BA03-D5DBEE6AB6DE}" type="sibTrans" cxnId="{315052AA-A849-4D89-8B91-3871A8294405}">
      <dgm:prSet/>
      <dgm:spPr/>
      <dgm:t>
        <a:bodyPr/>
        <a:lstStyle/>
        <a:p>
          <a:endParaRPr lang="en-US" sz="1600" b="1">
            <a:latin typeface="+mj-lt"/>
          </a:endParaRPr>
        </a:p>
      </dgm:t>
    </dgm:pt>
    <dgm:pt modelId="{247CEF63-AE20-4434-A5C0-BE68E7FCF42A}">
      <dgm:prSet phldrT="[Text]" custT="1"/>
      <dgm:spPr/>
      <dgm:t>
        <a:bodyPr/>
        <a:lstStyle/>
        <a:p>
          <a:pPr>
            <a:lnSpc>
              <a:spcPct val="100000"/>
            </a:lnSpc>
          </a:pPr>
          <a:r>
            <a:rPr lang="en-US" sz="1600" b="1" dirty="0">
              <a:latin typeface="+mj-lt"/>
            </a:rPr>
            <a:t>Double</a:t>
          </a:r>
        </a:p>
        <a:p>
          <a:pPr>
            <a:lnSpc>
              <a:spcPct val="100000"/>
            </a:lnSpc>
          </a:pPr>
          <a:r>
            <a:rPr lang="en-US" sz="1600" b="1" dirty="0">
              <a:latin typeface="+mj-lt"/>
            </a:rPr>
            <a:t>(Holt’s)</a:t>
          </a:r>
        </a:p>
        <a:p>
          <a:pPr>
            <a:lnSpc>
              <a:spcPct val="100000"/>
            </a:lnSpc>
          </a:pPr>
          <a:r>
            <a:rPr lang="en-US" sz="1600" b="1" dirty="0">
              <a:latin typeface="+mj-lt"/>
            </a:rPr>
            <a:t>Exponential</a:t>
          </a:r>
        </a:p>
        <a:p>
          <a:pPr>
            <a:lnSpc>
              <a:spcPct val="100000"/>
            </a:lnSpc>
          </a:pPr>
          <a:r>
            <a:rPr lang="en-US" sz="1600" b="1" dirty="0">
              <a:latin typeface="+mj-lt"/>
            </a:rPr>
            <a:t>Smoothing</a:t>
          </a:r>
        </a:p>
      </dgm:t>
    </dgm:pt>
    <dgm:pt modelId="{81DF4716-B356-4FDA-9D6A-FEF7E0D2E28F}" type="parTrans" cxnId="{416E3BE5-C604-408C-B999-EAB83FA7EC0E}">
      <dgm:prSet/>
      <dgm:spPr/>
      <dgm:t>
        <a:bodyPr/>
        <a:lstStyle/>
        <a:p>
          <a:endParaRPr lang="en-US" sz="1600" b="1">
            <a:latin typeface="+mj-lt"/>
          </a:endParaRPr>
        </a:p>
      </dgm:t>
    </dgm:pt>
    <dgm:pt modelId="{E8F9EFFC-91ED-4F76-ABBA-FFBFC017F6BB}" type="sibTrans" cxnId="{416E3BE5-C604-408C-B999-EAB83FA7EC0E}">
      <dgm:prSet/>
      <dgm:spPr/>
      <dgm:t>
        <a:bodyPr/>
        <a:lstStyle/>
        <a:p>
          <a:endParaRPr lang="en-US" sz="1600" b="1">
            <a:latin typeface="+mj-lt"/>
          </a:endParaRPr>
        </a:p>
      </dgm:t>
    </dgm:pt>
    <dgm:pt modelId="{AB721DF0-3B74-4AE5-8338-FB7D0D81DBAD}">
      <dgm:prSet custT="1"/>
      <dgm:spPr/>
      <dgm:t>
        <a:bodyPr/>
        <a:lstStyle/>
        <a:p>
          <a:pPr>
            <a:lnSpc>
              <a:spcPct val="100000"/>
            </a:lnSpc>
          </a:pPr>
          <a:r>
            <a:rPr lang="en-US" sz="1600" b="1" dirty="0">
              <a:latin typeface="+mj-lt"/>
            </a:rPr>
            <a:t>Triple Exponential Smoothing</a:t>
          </a:r>
        </a:p>
        <a:p>
          <a:pPr>
            <a:lnSpc>
              <a:spcPct val="100000"/>
            </a:lnSpc>
          </a:pPr>
          <a:r>
            <a:rPr lang="en-US" sz="1600" b="1" dirty="0">
              <a:latin typeface="+mj-lt"/>
            </a:rPr>
            <a:t>(Holt-Winters)</a:t>
          </a:r>
        </a:p>
      </dgm:t>
    </dgm:pt>
    <dgm:pt modelId="{557E4E41-17A5-4C5A-B3D6-0B116E616C06}" type="parTrans" cxnId="{1FDF0F5C-DC1B-4545-BF74-C0E256584CBA}">
      <dgm:prSet/>
      <dgm:spPr/>
      <dgm:t>
        <a:bodyPr/>
        <a:lstStyle/>
        <a:p>
          <a:endParaRPr lang="en-US" sz="1600" b="1">
            <a:latin typeface="+mj-lt"/>
          </a:endParaRPr>
        </a:p>
      </dgm:t>
    </dgm:pt>
    <dgm:pt modelId="{C50E0EE9-7677-4AED-9C7D-2A8E289B99AA}" type="sibTrans" cxnId="{1FDF0F5C-DC1B-4545-BF74-C0E256584CBA}">
      <dgm:prSet/>
      <dgm:spPr/>
      <dgm:t>
        <a:bodyPr/>
        <a:lstStyle/>
        <a:p>
          <a:endParaRPr lang="en-US" sz="1600" b="1">
            <a:latin typeface="+mj-lt"/>
          </a:endParaRPr>
        </a:p>
      </dgm:t>
    </dgm:pt>
    <dgm:pt modelId="{5A9D498D-B394-4271-B7F8-BC215337824B}" type="pres">
      <dgm:prSet presAssocID="{59F0C425-FEF5-4018-BC7D-ECBAFD13C023}" presName="hierChild1" presStyleCnt="0">
        <dgm:presLayoutVars>
          <dgm:orgChart val="1"/>
          <dgm:chPref val="1"/>
          <dgm:dir/>
          <dgm:animOne val="branch"/>
          <dgm:animLvl val="lvl"/>
          <dgm:resizeHandles/>
        </dgm:presLayoutVars>
      </dgm:prSet>
      <dgm:spPr/>
    </dgm:pt>
    <dgm:pt modelId="{9044FB84-CDFB-492E-BB94-43DC07429FC3}" type="pres">
      <dgm:prSet presAssocID="{423FA286-F1F3-4604-9D6F-948B49D89DA9}" presName="hierRoot1" presStyleCnt="0">
        <dgm:presLayoutVars>
          <dgm:hierBranch val="init"/>
        </dgm:presLayoutVars>
      </dgm:prSet>
      <dgm:spPr/>
    </dgm:pt>
    <dgm:pt modelId="{CD32D677-DC45-41F8-AF3C-D9F4EAA9C78B}" type="pres">
      <dgm:prSet presAssocID="{423FA286-F1F3-4604-9D6F-948B49D89DA9}" presName="rootComposite1" presStyleCnt="0"/>
      <dgm:spPr/>
    </dgm:pt>
    <dgm:pt modelId="{94B05D27-91FC-41F0-82AB-0A75607E0DCE}" type="pres">
      <dgm:prSet presAssocID="{423FA286-F1F3-4604-9D6F-948B49D89DA9}" presName="rootText1" presStyleLbl="node0" presStyleIdx="0" presStyleCnt="1">
        <dgm:presLayoutVars>
          <dgm:chPref val="3"/>
        </dgm:presLayoutVars>
      </dgm:prSet>
      <dgm:spPr/>
    </dgm:pt>
    <dgm:pt modelId="{0A4C54E5-E467-43C7-A8BF-BAAC90F65E6B}" type="pres">
      <dgm:prSet presAssocID="{423FA286-F1F3-4604-9D6F-948B49D89DA9}" presName="rootConnector1" presStyleLbl="node1" presStyleIdx="0" presStyleCnt="0"/>
      <dgm:spPr/>
    </dgm:pt>
    <dgm:pt modelId="{9C79CF4F-A504-48F1-ACD2-1D36E7D45C56}" type="pres">
      <dgm:prSet presAssocID="{423FA286-F1F3-4604-9D6F-948B49D89DA9}" presName="hierChild2" presStyleCnt="0"/>
      <dgm:spPr/>
    </dgm:pt>
    <dgm:pt modelId="{CD6D2021-053B-4A94-BB1C-CEC2BA7360C2}" type="pres">
      <dgm:prSet presAssocID="{CBC08056-053A-4E08-BDA7-FF074FD92ACA}" presName="Name37" presStyleLbl="parChTrans1D2" presStyleIdx="0" presStyleCnt="3"/>
      <dgm:spPr/>
    </dgm:pt>
    <dgm:pt modelId="{2D1B1C36-6006-4E8F-BEA3-AD3F05A69CB0}" type="pres">
      <dgm:prSet presAssocID="{E428D7EC-8B40-4896-9156-2A352A337AFA}" presName="hierRoot2" presStyleCnt="0">
        <dgm:presLayoutVars>
          <dgm:hierBranch val="init"/>
        </dgm:presLayoutVars>
      </dgm:prSet>
      <dgm:spPr/>
    </dgm:pt>
    <dgm:pt modelId="{72817BE6-1CB0-4CB8-880F-BB7BEAFB54CE}" type="pres">
      <dgm:prSet presAssocID="{E428D7EC-8B40-4896-9156-2A352A337AFA}" presName="rootComposite" presStyleCnt="0"/>
      <dgm:spPr/>
    </dgm:pt>
    <dgm:pt modelId="{F15FB7A9-6F46-4C83-A4AD-73CD81778CF3}" type="pres">
      <dgm:prSet presAssocID="{E428D7EC-8B40-4896-9156-2A352A337AFA}" presName="rootText" presStyleLbl="node2" presStyleIdx="0" presStyleCnt="3" custScaleY="146410">
        <dgm:presLayoutVars>
          <dgm:chPref val="3"/>
        </dgm:presLayoutVars>
      </dgm:prSet>
      <dgm:spPr/>
    </dgm:pt>
    <dgm:pt modelId="{65D92879-6814-4252-B14C-87ADD7A39811}" type="pres">
      <dgm:prSet presAssocID="{E428D7EC-8B40-4896-9156-2A352A337AFA}" presName="rootConnector" presStyleLbl="node2" presStyleIdx="0" presStyleCnt="3"/>
      <dgm:spPr/>
    </dgm:pt>
    <dgm:pt modelId="{17A658F0-7EF7-4FF0-8018-7F498BC46024}" type="pres">
      <dgm:prSet presAssocID="{E428D7EC-8B40-4896-9156-2A352A337AFA}" presName="hierChild4" presStyleCnt="0"/>
      <dgm:spPr/>
    </dgm:pt>
    <dgm:pt modelId="{4CE5FE92-D53D-4C89-A81A-CCDBF01E6484}" type="pres">
      <dgm:prSet presAssocID="{E428D7EC-8B40-4896-9156-2A352A337AFA}" presName="hierChild5" presStyleCnt="0"/>
      <dgm:spPr/>
    </dgm:pt>
    <dgm:pt modelId="{45E9A45A-948E-42CF-8553-FE5157EA045D}" type="pres">
      <dgm:prSet presAssocID="{81DF4716-B356-4FDA-9D6A-FEF7E0D2E28F}" presName="Name37" presStyleLbl="parChTrans1D2" presStyleIdx="1" presStyleCnt="3"/>
      <dgm:spPr/>
    </dgm:pt>
    <dgm:pt modelId="{66E3835C-2542-46DE-87AF-02E28E90137A}" type="pres">
      <dgm:prSet presAssocID="{247CEF63-AE20-4434-A5C0-BE68E7FCF42A}" presName="hierRoot2" presStyleCnt="0">
        <dgm:presLayoutVars>
          <dgm:hierBranch val="init"/>
        </dgm:presLayoutVars>
      </dgm:prSet>
      <dgm:spPr/>
    </dgm:pt>
    <dgm:pt modelId="{0744D810-1F91-4F55-BB75-9ED26D6FB690}" type="pres">
      <dgm:prSet presAssocID="{247CEF63-AE20-4434-A5C0-BE68E7FCF42A}" presName="rootComposite" presStyleCnt="0"/>
      <dgm:spPr/>
    </dgm:pt>
    <dgm:pt modelId="{7B98A75F-4937-4E92-B260-3E1CB684F4E9}" type="pres">
      <dgm:prSet presAssocID="{247CEF63-AE20-4434-A5C0-BE68E7FCF42A}" presName="rootText" presStyleLbl="node2" presStyleIdx="1" presStyleCnt="3" custScaleY="146410">
        <dgm:presLayoutVars>
          <dgm:chPref val="3"/>
        </dgm:presLayoutVars>
      </dgm:prSet>
      <dgm:spPr/>
    </dgm:pt>
    <dgm:pt modelId="{84922574-1906-4811-BAB5-121DE15CF735}" type="pres">
      <dgm:prSet presAssocID="{247CEF63-AE20-4434-A5C0-BE68E7FCF42A}" presName="rootConnector" presStyleLbl="node2" presStyleIdx="1" presStyleCnt="3"/>
      <dgm:spPr/>
    </dgm:pt>
    <dgm:pt modelId="{D5FADB01-5F9E-4924-B25D-982A86146482}" type="pres">
      <dgm:prSet presAssocID="{247CEF63-AE20-4434-A5C0-BE68E7FCF42A}" presName="hierChild4" presStyleCnt="0"/>
      <dgm:spPr/>
    </dgm:pt>
    <dgm:pt modelId="{51C7805F-E065-4F44-8FF8-9CDC2F1E087E}" type="pres">
      <dgm:prSet presAssocID="{247CEF63-AE20-4434-A5C0-BE68E7FCF42A}" presName="hierChild5" presStyleCnt="0"/>
      <dgm:spPr/>
    </dgm:pt>
    <dgm:pt modelId="{162BBEE9-3F80-4597-BD30-5DF1DFE2C65B}" type="pres">
      <dgm:prSet presAssocID="{557E4E41-17A5-4C5A-B3D6-0B116E616C06}" presName="Name37" presStyleLbl="parChTrans1D2" presStyleIdx="2" presStyleCnt="3"/>
      <dgm:spPr/>
    </dgm:pt>
    <dgm:pt modelId="{257B0A9E-58E9-4F98-8856-B41CCE9A7CC0}" type="pres">
      <dgm:prSet presAssocID="{AB721DF0-3B74-4AE5-8338-FB7D0D81DBAD}" presName="hierRoot2" presStyleCnt="0">
        <dgm:presLayoutVars>
          <dgm:hierBranch val="init"/>
        </dgm:presLayoutVars>
      </dgm:prSet>
      <dgm:spPr/>
    </dgm:pt>
    <dgm:pt modelId="{ED1A0785-16D3-4BB3-84D5-8E60BF7F1D0B}" type="pres">
      <dgm:prSet presAssocID="{AB721DF0-3B74-4AE5-8338-FB7D0D81DBAD}" presName="rootComposite" presStyleCnt="0"/>
      <dgm:spPr/>
    </dgm:pt>
    <dgm:pt modelId="{6ECD6E09-CB00-4AEF-9404-B93FD9342ED5}" type="pres">
      <dgm:prSet presAssocID="{AB721DF0-3B74-4AE5-8338-FB7D0D81DBAD}" presName="rootText" presStyleLbl="node2" presStyleIdx="2" presStyleCnt="3" custScaleY="146410">
        <dgm:presLayoutVars>
          <dgm:chPref val="3"/>
        </dgm:presLayoutVars>
      </dgm:prSet>
      <dgm:spPr/>
    </dgm:pt>
    <dgm:pt modelId="{AFE43157-A5CC-4B4C-9850-4779EABBC706}" type="pres">
      <dgm:prSet presAssocID="{AB721DF0-3B74-4AE5-8338-FB7D0D81DBAD}" presName="rootConnector" presStyleLbl="node2" presStyleIdx="2" presStyleCnt="3"/>
      <dgm:spPr/>
    </dgm:pt>
    <dgm:pt modelId="{5E90DA8E-E0FF-4596-81F5-9B260AF0B026}" type="pres">
      <dgm:prSet presAssocID="{AB721DF0-3B74-4AE5-8338-FB7D0D81DBAD}" presName="hierChild4" presStyleCnt="0"/>
      <dgm:spPr/>
    </dgm:pt>
    <dgm:pt modelId="{F9F4948B-E11E-4CD7-86DD-1825BD80213C}" type="pres">
      <dgm:prSet presAssocID="{AB721DF0-3B74-4AE5-8338-FB7D0D81DBAD}" presName="hierChild5" presStyleCnt="0"/>
      <dgm:spPr/>
    </dgm:pt>
    <dgm:pt modelId="{C46B5654-F9BF-433F-B993-17D8C90B36F1}" type="pres">
      <dgm:prSet presAssocID="{423FA286-F1F3-4604-9D6F-948B49D89DA9}" presName="hierChild3" presStyleCnt="0"/>
      <dgm:spPr/>
    </dgm:pt>
  </dgm:ptLst>
  <dgm:cxnLst>
    <dgm:cxn modelId="{90894014-AC37-4E9E-B791-B42FE5E0AB4A}" type="presOf" srcId="{247CEF63-AE20-4434-A5C0-BE68E7FCF42A}" destId="{7B98A75F-4937-4E92-B260-3E1CB684F4E9}" srcOrd="0" destOrd="0" presId="urn:microsoft.com/office/officeart/2005/8/layout/orgChart1"/>
    <dgm:cxn modelId="{F28F6426-732C-4D33-A4AE-9CD85CD5F7BD}" type="presOf" srcId="{557E4E41-17A5-4C5A-B3D6-0B116E616C06}" destId="{162BBEE9-3F80-4597-BD30-5DF1DFE2C65B}" srcOrd="0" destOrd="0" presId="urn:microsoft.com/office/officeart/2005/8/layout/orgChart1"/>
    <dgm:cxn modelId="{CD868F2A-3142-49E4-9A67-17B1D765AF90}" type="presOf" srcId="{59F0C425-FEF5-4018-BC7D-ECBAFD13C023}" destId="{5A9D498D-B394-4271-B7F8-BC215337824B}" srcOrd="0" destOrd="0" presId="urn:microsoft.com/office/officeart/2005/8/layout/orgChart1"/>
    <dgm:cxn modelId="{A6F6962D-C9BA-4F01-A9E7-87766BAFAF1E}" type="presOf" srcId="{81DF4716-B356-4FDA-9D6A-FEF7E0D2E28F}" destId="{45E9A45A-948E-42CF-8553-FE5157EA045D}" srcOrd="0" destOrd="0" presId="urn:microsoft.com/office/officeart/2005/8/layout/orgChart1"/>
    <dgm:cxn modelId="{907AE630-1015-4156-BE20-5BDC7056C7EB}" type="presOf" srcId="{AB721DF0-3B74-4AE5-8338-FB7D0D81DBAD}" destId="{AFE43157-A5CC-4B4C-9850-4779EABBC706}" srcOrd="1" destOrd="0" presId="urn:microsoft.com/office/officeart/2005/8/layout/orgChart1"/>
    <dgm:cxn modelId="{B2183D36-6950-48A4-83F4-A0EF1F9952BC}" type="presOf" srcId="{CBC08056-053A-4E08-BDA7-FF074FD92ACA}" destId="{CD6D2021-053B-4A94-BB1C-CEC2BA7360C2}" srcOrd="0" destOrd="0" presId="urn:microsoft.com/office/officeart/2005/8/layout/orgChart1"/>
    <dgm:cxn modelId="{1FDF0F5C-DC1B-4545-BF74-C0E256584CBA}" srcId="{423FA286-F1F3-4604-9D6F-948B49D89DA9}" destId="{AB721DF0-3B74-4AE5-8338-FB7D0D81DBAD}" srcOrd="2" destOrd="0" parTransId="{557E4E41-17A5-4C5A-B3D6-0B116E616C06}" sibTransId="{C50E0EE9-7677-4AED-9C7D-2A8E289B99AA}"/>
    <dgm:cxn modelId="{2E5B596C-1B95-4AA4-BED2-A0E776006737}" type="presOf" srcId="{247CEF63-AE20-4434-A5C0-BE68E7FCF42A}" destId="{84922574-1906-4811-BAB5-121DE15CF735}" srcOrd="1" destOrd="0" presId="urn:microsoft.com/office/officeart/2005/8/layout/orgChart1"/>
    <dgm:cxn modelId="{4205199B-0033-43FF-B77D-164012697544}" type="presOf" srcId="{423FA286-F1F3-4604-9D6F-948B49D89DA9}" destId="{0A4C54E5-E467-43C7-A8BF-BAAC90F65E6B}" srcOrd="1" destOrd="0" presId="urn:microsoft.com/office/officeart/2005/8/layout/orgChart1"/>
    <dgm:cxn modelId="{315052AA-A849-4D89-8B91-3871A8294405}" srcId="{423FA286-F1F3-4604-9D6F-948B49D89DA9}" destId="{E428D7EC-8B40-4896-9156-2A352A337AFA}" srcOrd="0" destOrd="0" parTransId="{CBC08056-053A-4E08-BDA7-FF074FD92ACA}" sibTransId="{11F4258E-4E22-427A-BA03-D5DBEE6AB6DE}"/>
    <dgm:cxn modelId="{F0DF92AD-EA16-42A4-9B3E-AA0484C548A6}" type="presOf" srcId="{AB721DF0-3B74-4AE5-8338-FB7D0D81DBAD}" destId="{6ECD6E09-CB00-4AEF-9404-B93FD9342ED5}" srcOrd="0" destOrd="0" presId="urn:microsoft.com/office/officeart/2005/8/layout/orgChart1"/>
    <dgm:cxn modelId="{B7C650B0-FFE9-4CC7-909B-A0FC1D145307}" type="presOf" srcId="{E428D7EC-8B40-4896-9156-2A352A337AFA}" destId="{F15FB7A9-6F46-4C83-A4AD-73CD81778CF3}" srcOrd="0" destOrd="0" presId="urn:microsoft.com/office/officeart/2005/8/layout/orgChart1"/>
    <dgm:cxn modelId="{50F34CC0-8783-4385-8A6F-66E44C86EF22}" type="presOf" srcId="{423FA286-F1F3-4604-9D6F-948B49D89DA9}" destId="{94B05D27-91FC-41F0-82AB-0A75607E0DCE}" srcOrd="0" destOrd="0" presId="urn:microsoft.com/office/officeart/2005/8/layout/orgChart1"/>
    <dgm:cxn modelId="{6F594DE0-CEF0-4584-96D6-E2440ABDC14B}" type="presOf" srcId="{E428D7EC-8B40-4896-9156-2A352A337AFA}" destId="{65D92879-6814-4252-B14C-87ADD7A39811}" srcOrd="1" destOrd="0" presId="urn:microsoft.com/office/officeart/2005/8/layout/orgChart1"/>
    <dgm:cxn modelId="{416E3BE5-C604-408C-B999-EAB83FA7EC0E}" srcId="{423FA286-F1F3-4604-9D6F-948B49D89DA9}" destId="{247CEF63-AE20-4434-A5C0-BE68E7FCF42A}" srcOrd="1" destOrd="0" parTransId="{81DF4716-B356-4FDA-9D6A-FEF7E0D2E28F}" sibTransId="{E8F9EFFC-91ED-4F76-ABBA-FFBFC017F6BB}"/>
    <dgm:cxn modelId="{0FDA4EFD-1257-4449-A646-F1FD1B2A868E}" srcId="{59F0C425-FEF5-4018-BC7D-ECBAFD13C023}" destId="{423FA286-F1F3-4604-9D6F-948B49D89DA9}" srcOrd="0" destOrd="0" parTransId="{B539D9B8-C6B1-4BD3-BC7D-69917CABD192}" sibTransId="{598B90AA-A910-4B1F-9669-789DB6AB457E}"/>
    <dgm:cxn modelId="{0AAD9379-1FA0-4E59-B11C-32268075C695}" type="presParOf" srcId="{5A9D498D-B394-4271-B7F8-BC215337824B}" destId="{9044FB84-CDFB-492E-BB94-43DC07429FC3}" srcOrd="0" destOrd="0" presId="urn:microsoft.com/office/officeart/2005/8/layout/orgChart1"/>
    <dgm:cxn modelId="{47411C23-BDE0-4DBD-81A7-430186A684EE}" type="presParOf" srcId="{9044FB84-CDFB-492E-BB94-43DC07429FC3}" destId="{CD32D677-DC45-41F8-AF3C-D9F4EAA9C78B}" srcOrd="0" destOrd="0" presId="urn:microsoft.com/office/officeart/2005/8/layout/orgChart1"/>
    <dgm:cxn modelId="{D0A6DE71-EA65-4980-BDB4-E83DAD0610D0}" type="presParOf" srcId="{CD32D677-DC45-41F8-AF3C-D9F4EAA9C78B}" destId="{94B05D27-91FC-41F0-82AB-0A75607E0DCE}" srcOrd="0" destOrd="0" presId="urn:microsoft.com/office/officeart/2005/8/layout/orgChart1"/>
    <dgm:cxn modelId="{3AFDD424-451F-4B4E-B38A-495C1263AFA9}" type="presParOf" srcId="{CD32D677-DC45-41F8-AF3C-D9F4EAA9C78B}" destId="{0A4C54E5-E467-43C7-A8BF-BAAC90F65E6B}" srcOrd="1" destOrd="0" presId="urn:microsoft.com/office/officeart/2005/8/layout/orgChart1"/>
    <dgm:cxn modelId="{8F13569F-CBB2-4B37-AF2A-F2A39D58E7CE}" type="presParOf" srcId="{9044FB84-CDFB-492E-BB94-43DC07429FC3}" destId="{9C79CF4F-A504-48F1-ACD2-1D36E7D45C56}" srcOrd="1" destOrd="0" presId="urn:microsoft.com/office/officeart/2005/8/layout/orgChart1"/>
    <dgm:cxn modelId="{20A38DF1-8F1D-45AF-BEEB-A91C10EA6246}" type="presParOf" srcId="{9C79CF4F-A504-48F1-ACD2-1D36E7D45C56}" destId="{CD6D2021-053B-4A94-BB1C-CEC2BA7360C2}" srcOrd="0" destOrd="0" presId="urn:microsoft.com/office/officeart/2005/8/layout/orgChart1"/>
    <dgm:cxn modelId="{B5908335-7551-4E21-BF54-814085C16A73}" type="presParOf" srcId="{9C79CF4F-A504-48F1-ACD2-1D36E7D45C56}" destId="{2D1B1C36-6006-4E8F-BEA3-AD3F05A69CB0}" srcOrd="1" destOrd="0" presId="urn:microsoft.com/office/officeart/2005/8/layout/orgChart1"/>
    <dgm:cxn modelId="{0FB375B8-6C36-4F3A-8AA2-9A8C05F5938C}" type="presParOf" srcId="{2D1B1C36-6006-4E8F-BEA3-AD3F05A69CB0}" destId="{72817BE6-1CB0-4CB8-880F-BB7BEAFB54CE}" srcOrd="0" destOrd="0" presId="urn:microsoft.com/office/officeart/2005/8/layout/orgChart1"/>
    <dgm:cxn modelId="{CAE32865-A66B-4A35-A542-C52F76DE5846}" type="presParOf" srcId="{72817BE6-1CB0-4CB8-880F-BB7BEAFB54CE}" destId="{F15FB7A9-6F46-4C83-A4AD-73CD81778CF3}" srcOrd="0" destOrd="0" presId="urn:microsoft.com/office/officeart/2005/8/layout/orgChart1"/>
    <dgm:cxn modelId="{95ABE443-F5BA-40CC-B18F-BBE890936B23}" type="presParOf" srcId="{72817BE6-1CB0-4CB8-880F-BB7BEAFB54CE}" destId="{65D92879-6814-4252-B14C-87ADD7A39811}" srcOrd="1" destOrd="0" presId="urn:microsoft.com/office/officeart/2005/8/layout/orgChart1"/>
    <dgm:cxn modelId="{CC873F83-2A10-4203-B19F-9AECE388BC1D}" type="presParOf" srcId="{2D1B1C36-6006-4E8F-BEA3-AD3F05A69CB0}" destId="{17A658F0-7EF7-4FF0-8018-7F498BC46024}" srcOrd="1" destOrd="0" presId="urn:microsoft.com/office/officeart/2005/8/layout/orgChart1"/>
    <dgm:cxn modelId="{FF366E71-BC72-4C72-AFE4-E45159AAA0D4}" type="presParOf" srcId="{2D1B1C36-6006-4E8F-BEA3-AD3F05A69CB0}" destId="{4CE5FE92-D53D-4C89-A81A-CCDBF01E6484}" srcOrd="2" destOrd="0" presId="urn:microsoft.com/office/officeart/2005/8/layout/orgChart1"/>
    <dgm:cxn modelId="{67AE3924-FF44-4034-98B3-A6A248942A28}" type="presParOf" srcId="{9C79CF4F-A504-48F1-ACD2-1D36E7D45C56}" destId="{45E9A45A-948E-42CF-8553-FE5157EA045D}" srcOrd="2" destOrd="0" presId="urn:microsoft.com/office/officeart/2005/8/layout/orgChart1"/>
    <dgm:cxn modelId="{3A4468CE-A184-41F0-9C55-1FBF6C057714}" type="presParOf" srcId="{9C79CF4F-A504-48F1-ACD2-1D36E7D45C56}" destId="{66E3835C-2542-46DE-87AF-02E28E90137A}" srcOrd="3" destOrd="0" presId="urn:microsoft.com/office/officeart/2005/8/layout/orgChart1"/>
    <dgm:cxn modelId="{AEC5CAAD-88CC-4E52-ADB2-18435E83DFDA}" type="presParOf" srcId="{66E3835C-2542-46DE-87AF-02E28E90137A}" destId="{0744D810-1F91-4F55-BB75-9ED26D6FB690}" srcOrd="0" destOrd="0" presId="urn:microsoft.com/office/officeart/2005/8/layout/orgChart1"/>
    <dgm:cxn modelId="{49A9BA55-2DA2-44E0-ABA4-D68D7A754C88}" type="presParOf" srcId="{0744D810-1F91-4F55-BB75-9ED26D6FB690}" destId="{7B98A75F-4937-4E92-B260-3E1CB684F4E9}" srcOrd="0" destOrd="0" presId="urn:microsoft.com/office/officeart/2005/8/layout/orgChart1"/>
    <dgm:cxn modelId="{256B363A-D513-458F-9090-69F472EE10CD}" type="presParOf" srcId="{0744D810-1F91-4F55-BB75-9ED26D6FB690}" destId="{84922574-1906-4811-BAB5-121DE15CF735}" srcOrd="1" destOrd="0" presId="urn:microsoft.com/office/officeart/2005/8/layout/orgChart1"/>
    <dgm:cxn modelId="{34E1596D-53E2-4C03-BBEE-05FDBE6CA3D3}" type="presParOf" srcId="{66E3835C-2542-46DE-87AF-02E28E90137A}" destId="{D5FADB01-5F9E-4924-B25D-982A86146482}" srcOrd="1" destOrd="0" presId="urn:microsoft.com/office/officeart/2005/8/layout/orgChart1"/>
    <dgm:cxn modelId="{EA398976-D865-446A-A6EC-9D524B80A334}" type="presParOf" srcId="{66E3835C-2542-46DE-87AF-02E28E90137A}" destId="{51C7805F-E065-4F44-8FF8-9CDC2F1E087E}" srcOrd="2" destOrd="0" presId="urn:microsoft.com/office/officeart/2005/8/layout/orgChart1"/>
    <dgm:cxn modelId="{1CE7B1F1-2943-4B5F-8A8E-27AB2D96FCAA}" type="presParOf" srcId="{9C79CF4F-A504-48F1-ACD2-1D36E7D45C56}" destId="{162BBEE9-3F80-4597-BD30-5DF1DFE2C65B}" srcOrd="4" destOrd="0" presId="urn:microsoft.com/office/officeart/2005/8/layout/orgChart1"/>
    <dgm:cxn modelId="{5E0F68FD-DF74-432C-BAAA-B592EA180881}" type="presParOf" srcId="{9C79CF4F-A504-48F1-ACD2-1D36E7D45C56}" destId="{257B0A9E-58E9-4F98-8856-B41CCE9A7CC0}" srcOrd="5" destOrd="0" presId="urn:microsoft.com/office/officeart/2005/8/layout/orgChart1"/>
    <dgm:cxn modelId="{92B869ED-951B-4D36-A497-2374099335CE}" type="presParOf" srcId="{257B0A9E-58E9-4F98-8856-B41CCE9A7CC0}" destId="{ED1A0785-16D3-4BB3-84D5-8E60BF7F1D0B}" srcOrd="0" destOrd="0" presId="urn:microsoft.com/office/officeart/2005/8/layout/orgChart1"/>
    <dgm:cxn modelId="{88A82EFB-00EB-478D-A947-E2ED61BDE1AA}" type="presParOf" srcId="{ED1A0785-16D3-4BB3-84D5-8E60BF7F1D0B}" destId="{6ECD6E09-CB00-4AEF-9404-B93FD9342ED5}" srcOrd="0" destOrd="0" presId="urn:microsoft.com/office/officeart/2005/8/layout/orgChart1"/>
    <dgm:cxn modelId="{A7520B92-0935-4758-8CB3-1C3B66F22BF8}" type="presParOf" srcId="{ED1A0785-16D3-4BB3-84D5-8E60BF7F1D0B}" destId="{AFE43157-A5CC-4B4C-9850-4779EABBC706}" srcOrd="1" destOrd="0" presId="urn:microsoft.com/office/officeart/2005/8/layout/orgChart1"/>
    <dgm:cxn modelId="{AEDF183D-8860-4203-ADFE-A17FB5C2D690}" type="presParOf" srcId="{257B0A9E-58E9-4F98-8856-B41CCE9A7CC0}" destId="{5E90DA8E-E0FF-4596-81F5-9B260AF0B026}" srcOrd="1" destOrd="0" presId="urn:microsoft.com/office/officeart/2005/8/layout/orgChart1"/>
    <dgm:cxn modelId="{DF84DB32-FCEB-4FCC-9BD4-13F6D310D31B}" type="presParOf" srcId="{257B0A9E-58E9-4F98-8856-B41CCE9A7CC0}" destId="{F9F4948B-E11E-4CD7-86DD-1825BD80213C}" srcOrd="2" destOrd="0" presId="urn:microsoft.com/office/officeart/2005/8/layout/orgChart1"/>
    <dgm:cxn modelId="{640D748E-BBAF-4C7E-8EFE-4ECAD16EF1F9}" type="presParOf" srcId="{9044FB84-CDFB-492E-BB94-43DC07429FC3}" destId="{C46B5654-F9BF-433F-B993-17D8C90B36F1}"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US" sz="1600" dirty="0">
              <a:solidFill>
                <a:schemeClr val="tx1">
                  <a:lumMod val="75000"/>
                  <a:lumOff val="25000"/>
                </a:schemeClr>
              </a:solidFill>
              <a:latin typeface="+mn-lt"/>
            </a:rPr>
            <a:t>Sales Data for 3 Years  (2013, 2014, 2015)</a:t>
          </a: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US" sz="1600" dirty="0">
              <a:solidFill>
                <a:schemeClr val="tx1">
                  <a:lumMod val="75000"/>
                  <a:lumOff val="25000"/>
                </a:schemeClr>
              </a:solidFill>
              <a:latin typeface="+mn-lt"/>
            </a:rPr>
            <a:t>To apply Decomposition &amp; Exponential Smoothing to Time Series data using different methods. </a:t>
          </a: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0A7A71E0-34A9-45B9-9F53-6010EE2629E4}">
      <dgm:prSet phldrT="[Text]" custT="1"/>
      <dgm:spPr/>
      <dgm:t>
        <a:bodyPr/>
        <a:lstStyle/>
        <a:p>
          <a:r>
            <a:rPr lang="en-US" sz="1600" dirty="0">
              <a:solidFill>
                <a:schemeClr val="tx1">
                  <a:lumMod val="75000"/>
                  <a:lumOff val="25000"/>
                </a:schemeClr>
              </a:solidFill>
              <a:latin typeface="+mn-lt"/>
            </a:rPr>
            <a:t>Variables: Year, Month, Sales</a:t>
          </a:r>
          <a:endParaRPr lang="en-US" sz="1600" b="1" dirty="0">
            <a:solidFill>
              <a:schemeClr val="tx1">
                <a:lumMod val="75000"/>
                <a:lumOff val="25000"/>
              </a:schemeClr>
            </a:solidFill>
            <a:latin typeface="+mn-lt"/>
          </a:endParaRPr>
        </a:p>
      </dgm:t>
    </dgm:pt>
    <dgm:pt modelId="{277786D7-CD6C-4370-B649-AEAA08735182}" type="parTrans" cxnId="{61B18872-8351-4C8E-A5E4-4EA4E20DAE5D}">
      <dgm:prSet/>
      <dgm:spPr/>
      <dgm:t>
        <a:bodyPr/>
        <a:lstStyle/>
        <a:p>
          <a:endParaRPr lang="en-US" sz="1600"/>
        </a:p>
      </dgm:t>
    </dgm:pt>
    <dgm:pt modelId="{2C91B7D2-5C07-42B8-B930-DF881623F227}" type="sibTrans" cxnId="{61B18872-8351-4C8E-A5E4-4EA4E20DAE5D}">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latin typeface="+mn-lt"/>
            </a:rPr>
            <a:t>Sample size is 36</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61FA8F32-224D-45BD-B6F3-1E3BD9FDF03E}" type="presOf" srcId="{83154F69-6DAE-4A1D-9B41-61E63E626EED}" destId="{3753D266-28F0-4CB6-87FB-9C46871B9038}" srcOrd="0" destOrd="0" presId="urn:microsoft.com/office/officeart/2005/8/layout/list1"/>
    <dgm:cxn modelId="{5B548334-DF15-4AD2-A555-F89B4EE943DA}" type="presOf" srcId="{4EE5EDE8-EF01-4ABD-8046-C2EC266BA8D9}" destId="{5225D984-C2B9-4FAB-B6D8-231E1B13CD6C}" srcOrd="0" destOrd="0" presId="urn:microsoft.com/office/officeart/2005/8/layout/list1"/>
    <dgm:cxn modelId="{291E9950-906E-4ECB-8845-61DEA1B01EE7}" type="presOf" srcId="{76206CC1-918F-46E8-B031-9FC091FDB70E}" destId="{E22D02C9-CAD7-4C26-976C-7F9C3D7FAA12}" srcOrd="0" destOrd="0" presId="urn:microsoft.com/office/officeart/2005/8/layout/list1"/>
    <dgm:cxn modelId="{512C5151-039A-48F4-ACE6-2013280C7A02}" type="presOf" srcId="{CF75EA4F-3BC8-4061-B0A3-050B572C5FE8}" destId="{E67F6A8F-B37E-4A64-BD29-966D55D5027A}" srcOrd="0" destOrd="0" presId="urn:microsoft.com/office/officeart/2005/8/layout/list1"/>
    <dgm:cxn modelId="{A795EF52-7547-4A79-9CBB-8A83EA300F2F}" srcId="{76206CC1-918F-46E8-B031-9FC091FDB70E}" destId="{0CEA7ED5-AABA-442A-8B3A-5850D5C54A8E}" srcOrd="0" destOrd="0" parTransId="{8C15848D-5B74-4DA8-B9D0-35A56D27A224}" sibTransId="{A99019A5-F0D6-4249-B601-1C6FE5BE11D5}"/>
    <dgm:cxn modelId="{86235B56-AD1C-4941-9471-00842A876E25}" srcId="{0CEA7ED5-AABA-442A-8B3A-5850D5C54A8E}" destId="{81CE6530-7F48-4D85-A90C-AB70806F2713}" srcOrd="0" destOrd="0" parTransId="{2BA011DA-3C8C-4E43-8209-DCAB62C70684}" sibTransId="{73853B8C-4589-479F-BD27-896FF7BF1B72}"/>
    <dgm:cxn modelId="{A43F5469-3385-4D94-90AF-25C7B4BFD788}" type="presOf" srcId="{83E300A9-059E-4699-B169-FEECE8DF2D96}" destId="{75BB025E-9CB5-4C61-B1F0-A1523F6C16D8}" srcOrd="1" destOrd="0" presId="urn:microsoft.com/office/officeart/2005/8/layout/list1"/>
    <dgm:cxn modelId="{61B18872-8351-4C8E-A5E4-4EA4E20DAE5D}" srcId="{CF75EA4F-3BC8-4061-B0A3-050B572C5FE8}" destId="{0A7A71E0-34A9-45B9-9F53-6010EE2629E4}" srcOrd="1" destOrd="0" parTransId="{277786D7-CD6C-4370-B649-AEAA08735182}" sibTransId="{2C91B7D2-5C07-42B8-B930-DF881623F227}"/>
    <dgm:cxn modelId="{E856767B-1004-4F5A-8DBB-4DCE789AD150}" type="presOf" srcId="{0CEA7ED5-AABA-442A-8B3A-5850D5C54A8E}" destId="{583B3969-11FD-4684-ACBA-422AC2B53A7A}" srcOrd="0" destOrd="0" presId="urn:microsoft.com/office/officeart/2005/8/layout/list1"/>
    <dgm:cxn modelId="{DEBC3E85-A4B8-4004-B78E-B9C0069FD943}" type="presOf" srcId="{83E300A9-059E-4699-B169-FEECE8DF2D96}" destId="{3474DB8A-EBD8-46EC-AAB7-FE9BE2CFA8D9}" srcOrd="0" destOrd="0" presId="urn:microsoft.com/office/officeart/2005/8/layout/list1"/>
    <dgm:cxn modelId="{A4B78D96-AA24-479E-907B-A557175DE9FB}" type="presOf" srcId="{81CE6530-7F48-4D85-A90C-AB70806F2713}" destId="{4E95708D-2D46-43E8-898E-C37C89092838}" srcOrd="0" destOrd="0" presId="urn:microsoft.com/office/officeart/2005/8/layout/list1"/>
    <dgm:cxn modelId="{0DCDCDBB-44BC-4FA0-AC2A-B2CB55E17D47}" type="presOf" srcId="{0A7A71E0-34A9-45B9-9F53-6010EE2629E4}" destId="{3753D266-28F0-4CB6-87FB-9C46871B9038}" srcOrd="0" destOrd="1" presId="urn:microsoft.com/office/officeart/2005/8/layout/list1"/>
    <dgm:cxn modelId="{13EF10C6-7E5C-4166-B313-091387BAE928}" srcId="{76206CC1-918F-46E8-B031-9FC091FDB70E}" destId="{CF75EA4F-3BC8-4061-B0A3-050B572C5FE8}" srcOrd="2" destOrd="0" parTransId="{73500329-016A-4382-BDED-BEBD2536272E}" sibTransId="{48D13409-3654-4147-BFE9-1E9F65AF59B7}"/>
    <dgm:cxn modelId="{ED2CA1C8-1549-4AFA-ADF3-6DE35D645F58}" type="presOf" srcId="{0CEA7ED5-AABA-442A-8B3A-5850D5C54A8E}" destId="{8DAC3478-3003-4361-B79A-A6299EE2FF11}" srcOrd="1" destOrd="0" presId="urn:microsoft.com/office/officeart/2005/8/layout/list1"/>
    <dgm:cxn modelId="{20BF09DE-AD9F-481C-98CA-3C7D6800C339}" srcId="{CF75EA4F-3BC8-4061-B0A3-050B572C5FE8}" destId="{83154F69-6DAE-4A1D-9B41-61E63E626EED}" srcOrd="0"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99BA06E3-8785-4964-93A4-97904E9696DF}" type="presOf" srcId="{CF75EA4F-3BC8-4061-B0A3-050B572C5FE8}" destId="{B8F30B94-A26D-4B73-B7CB-D459F6BF739F}" srcOrd="1"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30CF8A6D-4195-49B1-BE21-D15D76411687}" type="presParOf" srcId="{E22D02C9-CAD7-4C26-976C-7F9C3D7FAA12}" destId="{9B880F8F-1058-4CD2-B20D-650A178A86B0}" srcOrd="0" destOrd="0" presId="urn:microsoft.com/office/officeart/2005/8/layout/list1"/>
    <dgm:cxn modelId="{3B072DD3-ED86-4CC7-B311-D6644AFE5273}" type="presParOf" srcId="{9B880F8F-1058-4CD2-B20D-650A178A86B0}" destId="{583B3969-11FD-4684-ACBA-422AC2B53A7A}" srcOrd="0" destOrd="0" presId="urn:microsoft.com/office/officeart/2005/8/layout/list1"/>
    <dgm:cxn modelId="{4AE7C7FE-0D95-46D7-9CAB-9B644D7CE1BB}" type="presParOf" srcId="{9B880F8F-1058-4CD2-B20D-650A178A86B0}" destId="{8DAC3478-3003-4361-B79A-A6299EE2FF11}" srcOrd="1" destOrd="0" presId="urn:microsoft.com/office/officeart/2005/8/layout/list1"/>
    <dgm:cxn modelId="{5F38CBF4-7C76-44F7-A2B3-83AFA9928178}" type="presParOf" srcId="{E22D02C9-CAD7-4C26-976C-7F9C3D7FAA12}" destId="{59004E18-985D-4C03-8427-4AF3A8F9619C}" srcOrd="1" destOrd="0" presId="urn:microsoft.com/office/officeart/2005/8/layout/list1"/>
    <dgm:cxn modelId="{3FD7CADC-1361-487A-9ED3-3BE627D90243}" type="presParOf" srcId="{E22D02C9-CAD7-4C26-976C-7F9C3D7FAA12}" destId="{4E95708D-2D46-43E8-898E-C37C89092838}" srcOrd="2" destOrd="0" presId="urn:microsoft.com/office/officeart/2005/8/layout/list1"/>
    <dgm:cxn modelId="{5E318CD5-F98C-40EB-9A0B-A3013876C46E}" type="presParOf" srcId="{E22D02C9-CAD7-4C26-976C-7F9C3D7FAA12}" destId="{AE2CC641-B3D9-4C30-82D4-60031A31761A}" srcOrd="3" destOrd="0" presId="urn:microsoft.com/office/officeart/2005/8/layout/list1"/>
    <dgm:cxn modelId="{FD35F7D9-624B-4152-B035-C69BC7F35A52}" type="presParOf" srcId="{E22D02C9-CAD7-4C26-976C-7F9C3D7FAA12}" destId="{EDB1C299-0C7B-4DAA-91AB-4E38E465CBEA}" srcOrd="4" destOrd="0" presId="urn:microsoft.com/office/officeart/2005/8/layout/list1"/>
    <dgm:cxn modelId="{D44B8A2D-3C1C-4FB0-BEDB-72164121DD56}" type="presParOf" srcId="{EDB1C299-0C7B-4DAA-91AB-4E38E465CBEA}" destId="{3474DB8A-EBD8-46EC-AAB7-FE9BE2CFA8D9}" srcOrd="0" destOrd="0" presId="urn:microsoft.com/office/officeart/2005/8/layout/list1"/>
    <dgm:cxn modelId="{AFBAC81F-74B7-4BE3-98BC-AC54833843BB}" type="presParOf" srcId="{EDB1C299-0C7B-4DAA-91AB-4E38E465CBEA}" destId="{75BB025E-9CB5-4C61-B1F0-A1523F6C16D8}" srcOrd="1" destOrd="0" presId="urn:microsoft.com/office/officeart/2005/8/layout/list1"/>
    <dgm:cxn modelId="{AA6928C1-C09A-4C15-BD49-9C5D6C82622D}" type="presParOf" srcId="{E22D02C9-CAD7-4C26-976C-7F9C3D7FAA12}" destId="{AD90FF33-7FD7-4076-B162-F1E0FE76D94C}" srcOrd="5" destOrd="0" presId="urn:microsoft.com/office/officeart/2005/8/layout/list1"/>
    <dgm:cxn modelId="{A97B25F6-85EE-4433-90C0-6ABB34FFD296}" type="presParOf" srcId="{E22D02C9-CAD7-4C26-976C-7F9C3D7FAA12}" destId="{5225D984-C2B9-4FAB-B6D8-231E1B13CD6C}" srcOrd="6" destOrd="0" presId="urn:microsoft.com/office/officeart/2005/8/layout/list1"/>
    <dgm:cxn modelId="{DC8BF853-591F-4058-B0C2-C4A02E962376}" type="presParOf" srcId="{E22D02C9-CAD7-4C26-976C-7F9C3D7FAA12}" destId="{FF1CC903-80FA-4491-88AB-D3CC8B9ADF3A}" srcOrd="7" destOrd="0" presId="urn:microsoft.com/office/officeart/2005/8/layout/list1"/>
    <dgm:cxn modelId="{50693F8F-FFFD-4D7A-9989-70E41D7EACCB}" type="presParOf" srcId="{E22D02C9-CAD7-4C26-976C-7F9C3D7FAA12}" destId="{C80B7E03-A3F6-466C-9E49-AFB82C5C4887}" srcOrd="8" destOrd="0" presId="urn:microsoft.com/office/officeart/2005/8/layout/list1"/>
    <dgm:cxn modelId="{CDA99A0D-1F6B-41D4-81D1-BCFBB0C62C86}" type="presParOf" srcId="{C80B7E03-A3F6-466C-9E49-AFB82C5C4887}" destId="{E67F6A8F-B37E-4A64-BD29-966D55D5027A}" srcOrd="0" destOrd="0" presId="urn:microsoft.com/office/officeart/2005/8/layout/list1"/>
    <dgm:cxn modelId="{DBE410A6-D5E7-4D09-A600-E8DFBA634DEA}" type="presParOf" srcId="{C80B7E03-A3F6-466C-9E49-AFB82C5C4887}" destId="{B8F30B94-A26D-4B73-B7CB-D459F6BF739F}" srcOrd="1" destOrd="0" presId="urn:microsoft.com/office/officeart/2005/8/layout/list1"/>
    <dgm:cxn modelId="{B75D2FF2-B599-4FF1-A1C9-87FB973EEABB}" type="presParOf" srcId="{E22D02C9-CAD7-4C26-976C-7F9C3D7FAA12}" destId="{9E874675-220F-4B77-8013-1BA315901257}" srcOrd="9" destOrd="0" presId="urn:microsoft.com/office/officeart/2005/8/layout/list1"/>
    <dgm:cxn modelId="{A58F369A-98C7-4077-95E5-23EEBA05382B}"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BBEE9-3F80-4597-BD30-5DF1DFE2C65B}">
      <dsp:nvSpPr>
        <dsp:cNvPr id="0" name=""/>
        <dsp:cNvSpPr/>
      </dsp:nvSpPr>
      <dsp:spPr>
        <a:xfrm>
          <a:off x="3695700" y="1127118"/>
          <a:ext cx="2614734" cy="453796"/>
        </a:xfrm>
        <a:custGeom>
          <a:avLst/>
          <a:gdLst/>
          <a:ahLst/>
          <a:cxnLst/>
          <a:rect l="0" t="0" r="0" b="0"/>
          <a:pathLst>
            <a:path>
              <a:moveTo>
                <a:pt x="0" y="0"/>
              </a:moveTo>
              <a:lnTo>
                <a:pt x="0" y="226898"/>
              </a:lnTo>
              <a:lnTo>
                <a:pt x="2614734" y="226898"/>
              </a:lnTo>
              <a:lnTo>
                <a:pt x="2614734" y="4537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E9A45A-948E-42CF-8553-FE5157EA045D}">
      <dsp:nvSpPr>
        <dsp:cNvPr id="0" name=""/>
        <dsp:cNvSpPr/>
      </dsp:nvSpPr>
      <dsp:spPr>
        <a:xfrm>
          <a:off x="3649980" y="1127118"/>
          <a:ext cx="91440" cy="453796"/>
        </a:xfrm>
        <a:custGeom>
          <a:avLst/>
          <a:gdLst/>
          <a:ahLst/>
          <a:cxnLst/>
          <a:rect l="0" t="0" r="0" b="0"/>
          <a:pathLst>
            <a:path>
              <a:moveTo>
                <a:pt x="45720" y="0"/>
              </a:moveTo>
              <a:lnTo>
                <a:pt x="45720" y="4537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6D2021-053B-4A94-BB1C-CEC2BA7360C2}">
      <dsp:nvSpPr>
        <dsp:cNvPr id="0" name=""/>
        <dsp:cNvSpPr/>
      </dsp:nvSpPr>
      <dsp:spPr>
        <a:xfrm>
          <a:off x="1080965" y="1127118"/>
          <a:ext cx="2614734" cy="453796"/>
        </a:xfrm>
        <a:custGeom>
          <a:avLst/>
          <a:gdLst/>
          <a:ahLst/>
          <a:cxnLst/>
          <a:rect l="0" t="0" r="0" b="0"/>
          <a:pathLst>
            <a:path>
              <a:moveTo>
                <a:pt x="2614734" y="0"/>
              </a:moveTo>
              <a:lnTo>
                <a:pt x="2614734" y="226898"/>
              </a:lnTo>
              <a:lnTo>
                <a:pt x="0" y="226898"/>
              </a:lnTo>
              <a:lnTo>
                <a:pt x="0" y="45379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B05D27-91FC-41F0-82AB-0A75607E0DCE}">
      <dsp:nvSpPr>
        <dsp:cNvPr id="0" name=""/>
        <dsp:cNvSpPr/>
      </dsp:nvSpPr>
      <dsp:spPr>
        <a:xfrm>
          <a:off x="2615231" y="46649"/>
          <a:ext cx="2160937" cy="1080468"/>
        </a:xfrm>
        <a:prstGeom prst="rect">
          <a:avLst/>
        </a:prstGeom>
        <a:solidFill>
          <a:schemeClr val="accent5">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j-lt"/>
            </a:rPr>
            <a:t>Exponential Smoothing Methods</a:t>
          </a:r>
        </a:p>
      </dsp:txBody>
      <dsp:txXfrm>
        <a:off x="2615231" y="46649"/>
        <a:ext cx="2160937" cy="1080468"/>
      </dsp:txXfrm>
    </dsp:sp>
    <dsp:sp modelId="{F15FB7A9-6F46-4C83-A4AD-73CD81778CF3}">
      <dsp:nvSpPr>
        <dsp:cNvPr id="0" name=""/>
        <dsp:cNvSpPr/>
      </dsp:nvSpPr>
      <dsp:spPr>
        <a:xfrm>
          <a:off x="496" y="1580915"/>
          <a:ext cx="2160937" cy="158191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b="1" kern="1200" dirty="0">
              <a:latin typeface="+mj-lt"/>
            </a:rPr>
            <a:t>Single</a:t>
          </a:r>
        </a:p>
        <a:p>
          <a:pPr marL="0" lvl="0" indent="0" algn="ctr" defTabSz="711200">
            <a:lnSpc>
              <a:spcPct val="100000"/>
            </a:lnSpc>
            <a:spcBef>
              <a:spcPct val="0"/>
            </a:spcBef>
            <a:spcAft>
              <a:spcPct val="35000"/>
            </a:spcAft>
            <a:buNone/>
          </a:pPr>
          <a:r>
            <a:rPr lang="en-US" sz="1600" b="1" kern="1200" dirty="0">
              <a:latin typeface="+mj-lt"/>
            </a:rPr>
            <a:t>Exponential</a:t>
          </a:r>
        </a:p>
        <a:p>
          <a:pPr marL="0" lvl="0" indent="0" algn="ctr" defTabSz="711200">
            <a:lnSpc>
              <a:spcPct val="100000"/>
            </a:lnSpc>
            <a:spcBef>
              <a:spcPct val="0"/>
            </a:spcBef>
            <a:spcAft>
              <a:spcPct val="35000"/>
            </a:spcAft>
            <a:buNone/>
          </a:pPr>
          <a:r>
            <a:rPr lang="en-US" sz="1600" b="1" kern="1200" dirty="0">
              <a:latin typeface="+mj-lt"/>
            </a:rPr>
            <a:t>Smoothing</a:t>
          </a:r>
        </a:p>
      </dsp:txBody>
      <dsp:txXfrm>
        <a:off x="496" y="1580915"/>
        <a:ext cx="2160937" cy="1581914"/>
      </dsp:txXfrm>
    </dsp:sp>
    <dsp:sp modelId="{7B98A75F-4937-4E92-B260-3E1CB684F4E9}">
      <dsp:nvSpPr>
        <dsp:cNvPr id="0" name=""/>
        <dsp:cNvSpPr/>
      </dsp:nvSpPr>
      <dsp:spPr>
        <a:xfrm>
          <a:off x="2615231" y="1580915"/>
          <a:ext cx="2160937" cy="158191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b="1" kern="1200" dirty="0">
              <a:latin typeface="+mj-lt"/>
            </a:rPr>
            <a:t>Double</a:t>
          </a:r>
        </a:p>
        <a:p>
          <a:pPr marL="0" lvl="0" indent="0" algn="ctr" defTabSz="711200">
            <a:lnSpc>
              <a:spcPct val="100000"/>
            </a:lnSpc>
            <a:spcBef>
              <a:spcPct val="0"/>
            </a:spcBef>
            <a:spcAft>
              <a:spcPct val="35000"/>
            </a:spcAft>
            <a:buNone/>
          </a:pPr>
          <a:r>
            <a:rPr lang="en-US" sz="1600" b="1" kern="1200" dirty="0">
              <a:latin typeface="+mj-lt"/>
            </a:rPr>
            <a:t>(Holt’s)</a:t>
          </a:r>
        </a:p>
        <a:p>
          <a:pPr marL="0" lvl="0" indent="0" algn="ctr" defTabSz="711200">
            <a:lnSpc>
              <a:spcPct val="100000"/>
            </a:lnSpc>
            <a:spcBef>
              <a:spcPct val="0"/>
            </a:spcBef>
            <a:spcAft>
              <a:spcPct val="35000"/>
            </a:spcAft>
            <a:buNone/>
          </a:pPr>
          <a:r>
            <a:rPr lang="en-US" sz="1600" b="1" kern="1200" dirty="0">
              <a:latin typeface="+mj-lt"/>
            </a:rPr>
            <a:t>Exponential</a:t>
          </a:r>
        </a:p>
        <a:p>
          <a:pPr marL="0" lvl="0" indent="0" algn="ctr" defTabSz="711200">
            <a:lnSpc>
              <a:spcPct val="100000"/>
            </a:lnSpc>
            <a:spcBef>
              <a:spcPct val="0"/>
            </a:spcBef>
            <a:spcAft>
              <a:spcPct val="35000"/>
            </a:spcAft>
            <a:buNone/>
          </a:pPr>
          <a:r>
            <a:rPr lang="en-US" sz="1600" b="1" kern="1200" dirty="0">
              <a:latin typeface="+mj-lt"/>
            </a:rPr>
            <a:t>Smoothing</a:t>
          </a:r>
        </a:p>
      </dsp:txBody>
      <dsp:txXfrm>
        <a:off x="2615231" y="1580915"/>
        <a:ext cx="2160937" cy="1581914"/>
      </dsp:txXfrm>
    </dsp:sp>
    <dsp:sp modelId="{6ECD6E09-CB00-4AEF-9404-B93FD9342ED5}">
      <dsp:nvSpPr>
        <dsp:cNvPr id="0" name=""/>
        <dsp:cNvSpPr/>
      </dsp:nvSpPr>
      <dsp:spPr>
        <a:xfrm>
          <a:off x="5229965" y="1580915"/>
          <a:ext cx="2160937" cy="158191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b="1" kern="1200" dirty="0">
              <a:latin typeface="+mj-lt"/>
            </a:rPr>
            <a:t>Triple Exponential Smoothing</a:t>
          </a:r>
        </a:p>
        <a:p>
          <a:pPr marL="0" lvl="0" indent="0" algn="ctr" defTabSz="711200">
            <a:lnSpc>
              <a:spcPct val="100000"/>
            </a:lnSpc>
            <a:spcBef>
              <a:spcPct val="0"/>
            </a:spcBef>
            <a:spcAft>
              <a:spcPct val="35000"/>
            </a:spcAft>
            <a:buNone/>
          </a:pPr>
          <a:r>
            <a:rPr lang="en-US" sz="1600" b="1" kern="1200" dirty="0">
              <a:latin typeface="+mj-lt"/>
            </a:rPr>
            <a:t>(Holt-Winters)</a:t>
          </a:r>
        </a:p>
      </dsp:txBody>
      <dsp:txXfrm>
        <a:off x="5229965" y="1580915"/>
        <a:ext cx="2160937" cy="15819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447885"/>
          <a:ext cx="7315200" cy="9481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583184"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Sales Data for 3 Years  (2013, 2014, 2015)</a:t>
          </a:r>
        </a:p>
      </dsp:txBody>
      <dsp:txXfrm>
        <a:off x="0" y="447885"/>
        <a:ext cx="7315200" cy="948150"/>
      </dsp:txXfrm>
    </dsp:sp>
    <dsp:sp modelId="{8DAC3478-3003-4361-B79A-A6299EE2FF11}">
      <dsp:nvSpPr>
        <dsp:cNvPr id="0" name=""/>
        <dsp:cNvSpPr/>
      </dsp:nvSpPr>
      <dsp:spPr>
        <a:xfrm>
          <a:off x="365760" y="34605"/>
          <a:ext cx="3497499" cy="826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406109" y="74954"/>
        <a:ext cx="3416801" cy="745861"/>
      </dsp:txXfrm>
    </dsp:sp>
    <dsp:sp modelId="{5225D984-C2B9-4FAB-B6D8-231E1B13CD6C}">
      <dsp:nvSpPr>
        <dsp:cNvPr id="0" name=""/>
        <dsp:cNvSpPr/>
      </dsp:nvSpPr>
      <dsp:spPr>
        <a:xfrm>
          <a:off x="0" y="1960515"/>
          <a:ext cx="7315200" cy="121274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583184"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To apply Decomposition &amp; Exponential Smoothing to Time Series data using different methods. </a:t>
          </a:r>
        </a:p>
      </dsp:txBody>
      <dsp:txXfrm>
        <a:off x="0" y="1960515"/>
        <a:ext cx="7315200" cy="1212749"/>
      </dsp:txXfrm>
    </dsp:sp>
    <dsp:sp modelId="{75BB025E-9CB5-4C61-B1F0-A1523F6C16D8}">
      <dsp:nvSpPr>
        <dsp:cNvPr id="0" name=""/>
        <dsp:cNvSpPr/>
      </dsp:nvSpPr>
      <dsp:spPr>
        <a:xfrm>
          <a:off x="365760" y="1547235"/>
          <a:ext cx="3497499" cy="826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406109" y="1587584"/>
        <a:ext cx="3416801" cy="745861"/>
      </dsp:txXfrm>
    </dsp:sp>
    <dsp:sp modelId="{3753D266-28F0-4CB6-87FB-9C46871B9038}">
      <dsp:nvSpPr>
        <dsp:cNvPr id="0" name=""/>
        <dsp:cNvSpPr/>
      </dsp:nvSpPr>
      <dsp:spPr>
        <a:xfrm>
          <a:off x="0" y="3737744"/>
          <a:ext cx="7315200" cy="12568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583184"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latin typeface="+mn-lt"/>
            </a:rPr>
            <a:t>Sample size is 36</a:t>
          </a:r>
        </a:p>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Variables: Year, Month, Sales</a:t>
          </a:r>
          <a:endParaRPr lang="en-US" sz="1600" b="1" kern="1200" dirty="0">
            <a:solidFill>
              <a:schemeClr val="tx1">
                <a:lumMod val="75000"/>
                <a:lumOff val="25000"/>
              </a:schemeClr>
            </a:solidFill>
            <a:latin typeface="+mn-lt"/>
          </a:endParaRPr>
        </a:p>
      </dsp:txBody>
      <dsp:txXfrm>
        <a:off x="0" y="3737744"/>
        <a:ext cx="7315200" cy="1256850"/>
      </dsp:txXfrm>
    </dsp:sp>
    <dsp:sp modelId="{B8F30B94-A26D-4B73-B7CB-D459F6BF739F}">
      <dsp:nvSpPr>
        <dsp:cNvPr id="0" name=""/>
        <dsp:cNvSpPr/>
      </dsp:nvSpPr>
      <dsp:spPr>
        <a:xfrm>
          <a:off x="365760" y="3324465"/>
          <a:ext cx="3497499" cy="8265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406109" y="3364814"/>
        <a:ext cx="3416801" cy="74586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96875" y="685800"/>
            <a:ext cx="606425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6965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35521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0568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13</a:t>
            </a:fld>
            <a:endParaRPr lang="en-US" dirty="0"/>
          </a:p>
        </p:txBody>
      </p:sp>
    </p:spTree>
    <p:extLst>
      <p:ext uri="{BB962C8B-B14F-4D97-AF65-F5344CB8AC3E}">
        <p14:creationId xmlns:p14="http://schemas.microsoft.com/office/powerpoint/2010/main" val="2250586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14</a:t>
            </a:fld>
            <a:endParaRPr lang="en-US" dirty="0"/>
          </a:p>
        </p:txBody>
      </p:sp>
    </p:spTree>
    <p:extLst>
      <p:ext uri="{BB962C8B-B14F-4D97-AF65-F5344CB8AC3E}">
        <p14:creationId xmlns:p14="http://schemas.microsoft.com/office/powerpoint/2010/main" val="317699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16</a:t>
            </a:fld>
            <a:endParaRPr lang="en-US" dirty="0"/>
          </a:p>
        </p:txBody>
      </p:sp>
    </p:spTree>
    <p:extLst>
      <p:ext uri="{BB962C8B-B14F-4D97-AF65-F5344CB8AC3E}">
        <p14:creationId xmlns:p14="http://schemas.microsoft.com/office/powerpoint/2010/main" val="3176996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17</a:t>
            </a:fld>
            <a:endParaRPr lang="en-US" dirty="0"/>
          </a:p>
        </p:txBody>
      </p:sp>
    </p:spTree>
    <p:extLst>
      <p:ext uri="{BB962C8B-B14F-4D97-AF65-F5344CB8AC3E}">
        <p14:creationId xmlns:p14="http://schemas.microsoft.com/office/powerpoint/2010/main" val="33000268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19</a:t>
            </a:fld>
            <a:endParaRPr lang="en-US" dirty="0"/>
          </a:p>
        </p:txBody>
      </p:sp>
    </p:spTree>
    <p:extLst>
      <p:ext uri="{BB962C8B-B14F-4D97-AF65-F5344CB8AC3E}">
        <p14:creationId xmlns:p14="http://schemas.microsoft.com/office/powerpoint/2010/main" val="3351521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71531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3</a:t>
            </a:fld>
            <a:endParaRPr lang="en-US" dirty="0"/>
          </a:p>
        </p:txBody>
      </p:sp>
    </p:spTree>
    <p:extLst>
      <p:ext uri="{BB962C8B-B14F-4D97-AF65-F5344CB8AC3E}">
        <p14:creationId xmlns:p14="http://schemas.microsoft.com/office/powerpoint/2010/main" val="958842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4</a:t>
            </a:fld>
            <a:endParaRPr lang="en-US" dirty="0"/>
          </a:p>
        </p:txBody>
      </p:sp>
    </p:spTree>
    <p:extLst>
      <p:ext uri="{BB962C8B-B14F-4D97-AF65-F5344CB8AC3E}">
        <p14:creationId xmlns:p14="http://schemas.microsoft.com/office/powerpoint/2010/main" val="317699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5</a:t>
            </a:fld>
            <a:endParaRPr lang="en-US" dirty="0"/>
          </a:p>
        </p:txBody>
      </p:sp>
    </p:spTree>
    <p:extLst>
      <p:ext uri="{BB962C8B-B14F-4D97-AF65-F5344CB8AC3E}">
        <p14:creationId xmlns:p14="http://schemas.microsoft.com/office/powerpoint/2010/main" val="22002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6</a:t>
            </a:fld>
            <a:endParaRPr lang="en-US" dirty="0"/>
          </a:p>
        </p:txBody>
      </p:sp>
    </p:spTree>
    <p:extLst>
      <p:ext uri="{BB962C8B-B14F-4D97-AF65-F5344CB8AC3E}">
        <p14:creationId xmlns:p14="http://schemas.microsoft.com/office/powerpoint/2010/main" val="1600825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2510249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53168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153168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09876" y="2130427"/>
            <a:ext cx="10311924" cy="1470025"/>
          </a:xfrm>
        </p:spPr>
        <p:txBody>
          <a:bodyPr>
            <a:normAutofit/>
          </a:bodyPr>
          <a:lstStyle>
            <a:lvl1pPr>
              <a:defRPr sz="3582"/>
            </a:lvl1pPr>
          </a:lstStyle>
          <a:p>
            <a:r>
              <a:rPr lang="en-GB"/>
              <a:t>Click to edit Master title style</a:t>
            </a:r>
            <a:endParaRPr lang="en-US" dirty="0"/>
          </a:p>
        </p:txBody>
      </p:sp>
      <p:sp>
        <p:nvSpPr>
          <p:cNvPr id="3" name="Subtitle 2"/>
          <p:cNvSpPr>
            <a:spLocks noGrp="1"/>
          </p:cNvSpPr>
          <p:nvPr>
            <p:ph type="subTitle" idx="1"/>
          </p:nvPr>
        </p:nvSpPr>
        <p:spPr>
          <a:xfrm>
            <a:off x="1819751" y="3886200"/>
            <a:ext cx="8492173" cy="1752600"/>
          </a:xfrm>
        </p:spPr>
        <p:txBody>
          <a:bodyPr/>
          <a:lstStyle>
            <a:lvl1pPr marL="0" indent="0" algn="ctr">
              <a:buNone/>
              <a:defRPr>
                <a:solidFill>
                  <a:schemeClr val="tx1">
                    <a:tint val="75000"/>
                  </a:schemeClr>
                </a:solidFill>
              </a:defRPr>
            </a:lvl1pPr>
            <a:lvl2pPr marL="606598" indent="0" algn="ctr">
              <a:buNone/>
              <a:defRPr>
                <a:solidFill>
                  <a:schemeClr val="tx1">
                    <a:tint val="75000"/>
                  </a:schemeClr>
                </a:solidFill>
              </a:defRPr>
            </a:lvl2pPr>
            <a:lvl3pPr marL="1213196" indent="0" algn="ctr">
              <a:buNone/>
              <a:defRPr>
                <a:solidFill>
                  <a:schemeClr val="tx1">
                    <a:tint val="75000"/>
                  </a:schemeClr>
                </a:solidFill>
              </a:defRPr>
            </a:lvl3pPr>
            <a:lvl4pPr marL="1819793" indent="0" algn="ctr">
              <a:buNone/>
              <a:defRPr>
                <a:solidFill>
                  <a:schemeClr val="tx1">
                    <a:tint val="75000"/>
                  </a:schemeClr>
                </a:solidFill>
              </a:defRPr>
            </a:lvl4pPr>
            <a:lvl5pPr marL="2426391" indent="0" algn="ctr">
              <a:buNone/>
              <a:defRPr>
                <a:solidFill>
                  <a:schemeClr val="tx1">
                    <a:tint val="75000"/>
                  </a:schemeClr>
                </a:solidFill>
              </a:defRPr>
            </a:lvl5pPr>
            <a:lvl6pPr marL="3032989" indent="0" algn="ctr">
              <a:buNone/>
              <a:defRPr>
                <a:solidFill>
                  <a:schemeClr val="tx1">
                    <a:tint val="75000"/>
                  </a:schemeClr>
                </a:solidFill>
              </a:defRPr>
            </a:lvl6pPr>
            <a:lvl7pPr marL="3639587" indent="0" algn="ctr">
              <a:buNone/>
              <a:defRPr>
                <a:solidFill>
                  <a:schemeClr val="tx1">
                    <a:tint val="75000"/>
                  </a:schemeClr>
                </a:solidFill>
              </a:defRPr>
            </a:lvl7pPr>
            <a:lvl8pPr marL="4246184" indent="0" algn="ctr">
              <a:buNone/>
              <a:defRPr>
                <a:solidFill>
                  <a:schemeClr val="tx1">
                    <a:tint val="75000"/>
                  </a:schemeClr>
                </a:solidFill>
              </a:defRPr>
            </a:lvl8pPr>
            <a:lvl9pPr marL="4852782"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3861899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lvl1pPr>
              <a:spcBef>
                <a:spcPts val="1194"/>
              </a:spcBef>
              <a:defRPr/>
            </a:lvl1pPr>
            <a:lvl2pPr>
              <a:spcBef>
                <a:spcPts val="1194"/>
              </a:spcBef>
              <a:defRPr/>
            </a:lvl2pPr>
            <a:lvl3pPr>
              <a:spcBef>
                <a:spcPts val="1194"/>
              </a:spcBef>
              <a:defRPr/>
            </a:lvl3pPr>
            <a:lvl4pPr>
              <a:spcBef>
                <a:spcPts val="1194"/>
              </a:spcBef>
              <a:defRPr/>
            </a:lvl4pPr>
            <a:lvl5pPr>
              <a:spcBef>
                <a:spcPts val="1194"/>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8870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09876" y="1452421"/>
            <a:ext cx="10311924" cy="4627563"/>
          </a:xfrm>
        </p:spPr>
        <p:txBody>
          <a:bodyPr/>
          <a:lstStyle>
            <a:lvl1pPr>
              <a:spcBef>
                <a:spcPts val="1194"/>
              </a:spcBef>
              <a:defRPr/>
            </a:lvl1pPr>
            <a:lvl2pPr>
              <a:spcBef>
                <a:spcPts val="1194"/>
              </a:spcBef>
              <a:defRPr/>
            </a:lvl2pPr>
            <a:lvl3pPr>
              <a:spcBef>
                <a:spcPts val="1194"/>
              </a:spcBef>
              <a:defRPr/>
            </a:lvl3pPr>
            <a:lvl4pPr>
              <a:spcBef>
                <a:spcPts val="1194"/>
              </a:spcBef>
              <a:defRPr/>
            </a:lvl4pPr>
            <a:lvl5pPr>
              <a:spcBef>
                <a:spcPts val="1194"/>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09876" y="933450"/>
            <a:ext cx="10311924" cy="406400"/>
          </a:xfrm>
        </p:spPr>
        <p:txBody>
          <a:bodyPr>
            <a:normAutofit/>
          </a:bodyPr>
          <a:lstStyle>
            <a:lvl1pPr marL="0" indent="0" algn="ctr">
              <a:lnSpc>
                <a:spcPct val="86000"/>
              </a:lnSpc>
              <a:spcBef>
                <a:spcPts val="0"/>
              </a:spcBef>
              <a:buNone/>
              <a:defRPr sz="1791" baseline="0"/>
            </a:lvl1pPr>
          </a:lstStyle>
          <a:p>
            <a:pPr lvl="0"/>
            <a:r>
              <a:rPr lang="en-US" dirty="0"/>
              <a:t>Click here to edit subtitle</a:t>
            </a:r>
          </a:p>
        </p:txBody>
      </p:sp>
    </p:spTree>
    <p:extLst>
      <p:ext uri="{BB962C8B-B14F-4D97-AF65-F5344CB8AC3E}">
        <p14:creationId xmlns:p14="http://schemas.microsoft.com/office/powerpoint/2010/main" val="938896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194"/>
              </a:spcBef>
              <a:buNone/>
              <a:defRPr sz="1592"/>
            </a:lvl1pPr>
            <a:lvl2pPr marL="227474" indent="-227474">
              <a:spcBef>
                <a:spcPts val="1194"/>
              </a:spcBef>
              <a:buFont typeface="Arial" panose="020B0604020202020204" pitchFamily="34" charset="0"/>
              <a:buChar char="•"/>
              <a:defRPr sz="1592"/>
            </a:lvl2pPr>
            <a:lvl3pPr marL="473905" indent="-246431">
              <a:spcBef>
                <a:spcPts val="1194"/>
              </a:spcBef>
              <a:buFont typeface="Open Sans Light" panose="020B0306030504020204" pitchFamily="34" charset="0"/>
              <a:buChar char="–"/>
              <a:defRPr sz="1592"/>
            </a:lvl3pPr>
            <a:lvl4pPr marL="682423" indent="-227474">
              <a:spcBef>
                <a:spcPts val="1194"/>
              </a:spcBef>
              <a:buFont typeface="Arial" panose="020B0604020202020204" pitchFamily="34" charset="0"/>
              <a:buChar char="•"/>
              <a:defRPr sz="1592"/>
            </a:lvl4pPr>
            <a:lvl5pPr marL="909897" indent="-227474">
              <a:spcBef>
                <a:spcPts val="1194"/>
              </a:spcBef>
              <a:buFont typeface="Open Sans Light" panose="020B0306030504020204" pitchFamily="34" charset="0"/>
              <a:buChar char="–"/>
              <a:defRPr sz="1592"/>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55224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2.png"/><Relationship Id="rId12"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theme" Target="../theme/theme1.xml"/><Relationship Id="rId10"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image" Target="../media/image4.png"/><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09876" y="279962"/>
            <a:ext cx="10311924"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09876" y="1219201"/>
            <a:ext cx="10311924"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44D5F48A-044D-EAEB-8585-20ADFC789BD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57CEAE21-E68D-8DD2-598B-E6A42F1038EF}"/>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a:p>
          </p:txBody>
        </p:sp>
        <p:pic>
          <p:nvPicPr>
            <p:cNvPr id="6" name="object 23">
              <a:extLst>
                <a:ext uri="{FF2B5EF4-FFF2-40B4-BE49-F238E27FC236}">
                  <a16:creationId xmlns:a16="http://schemas.microsoft.com/office/drawing/2014/main" id="{8793CDB4-8677-230C-D028-A629DBAABE72}"/>
                </a:ext>
              </a:extLst>
            </p:cNvPr>
            <p:cNvPicPr/>
            <p:nvPr/>
          </p:nvPicPr>
          <p:blipFill>
            <a:blip r:embed="rId6"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0EFF07B8-3D4B-949C-3C15-0EA1D067C9FC}"/>
                </a:ext>
              </a:extLst>
            </p:cNvPr>
            <p:cNvPicPr/>
            <p:nvPr/>
          </p:nvPicPr>
          <p:blipFill>
            <a:blip r:embed="rId7"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7A46FEB7-F0DE-CC7F-8840-EAC733AE7085}"/>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a:p>
          </p:txBody>
        </p:sp>
        <p:pic>
          <p:nvPicPr>
            <p:cNvPr id="9" name="object 26">
              <a:extLst>
                <a:ext uri="{FF2B5EF4-FFF2-40B4-BE49-F238E27FC236}">
                  <a16:creationId xmlns:a16="http://schemas.microsoft.com/office/drawing/2014/main" id="{35AAA8F0-7334-9038-7012-DABE82C72F76}"/>
                </a:ext>
              </a:extLst>
            </p:cNvPr>
            <p:cNvPicPr/>
            <p:nvPr/>
          </p:nvPicPr>
          <p:blipFill>
            <a:blip r:embed="rId8"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A983820-D714-C210-D848-31E2363F23EF}"/>
                </a:ext>
              </a:extLst>
            </p:cNvPr>
            <p:cNvPicPr/>
            <p:nvPr/>
          </p:nvPicPr>
          <p:blipFill>
            <a:blip r:embed="rId9"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8EABCC41-862C-5BBE-66B9-CB26664C4E25}"/>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a:p>
          </p:txBody>
        </p:sp>
        <p:sp>
          <p:nvSpPr>
            <p:cNvPr id="12" name="object 29">
              <a:extLst>
                <a:ext uri="{FF2B5EF4-FFF2-40B4-BE49-F238E27FC236}">
                  <a16:creationId xmlns:a16="http://schemas.microsoft.com/office/drawing/2014/main" id="{BF292D65-2333-3F94-EF5F-0BEFFECAA3D3}"/>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a:p>
          </p:txBody>
        </p:sp>
        <p:pic>
          <p:nvPicPr>
            <p:cNvPr id="13" name="object 30">
              <a:extLst>
                <a:ext uri="{FF2B5EF4-FFF2-40B4-BE49-F238E27FC236}">
                  <a16:creationId xmlns:a16="http://schemas.microsoft.com/office/drawing/2014/main" id="{B0DB7AD1-2CC2-77D3-64E8-0FF6596ECA50}"/>
                </a:ext>
              </a:extLst>
            </p:cNvPr>
            <p:cNvPicPr/>
            <p:nvPr/>
          </p:nvPicPr>
          <p:blipFill>
            <a:blip r:embed="rId10"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6A6AF2B8-3002-A71E-D92C-8DBC6EF9C774}"/>
                </a:ext>
              </a:extLst>
            </p:cNvPr>
            <p:cNvPicPr/>
            <p:nvPr/>
          </p:nvPicPr>
          <p:blipFill>
            <a:blip r:embed="rId11"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F587EE0D-328E-AD02-D51A-CD2DC11331B0}"/>
                </a:ext>
              </a:extLst>
            </p:cNvPr>
            <p:cNvPicPr/>
            <p:nvPr/>
          </p:nvPicPr>
          <p:blipFill>
            <a:blip r:embed="rId12"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AD48BC85-B4DD-43D2-F022-9C87D1140006}"/>
                </a:ext>
              </a:extLst>
            </p:cNvPr>
            <p:cNvPicPr/>
            <p:nvPr/>
          </p:nvPicPr>
          <p:blipFill>
            <a:blip r:embed="rId13"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7AADCD68-6C3B-8547-D533-853EA7E4C44D}"/>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a:p>
          </p:txBody>
        </p:sp>
        <p:pic>
          <p:nvPicPr>
            <p:cNvPr id="18" name="object 35">
              <a:extLst>
                <a:ext uri="{FF2B5EF4-FFF2-40B4-BE49-F238E27FC236}">
                  <a16:creationId xmlns:a16="http://schemas.microsoft.com/office/drawing/2014/main" id="{C73070BD-B33C-ABF2-A434-8CDB4E2FC434}"/>
                </a:ext>
              </a:extLst>
            </p:cNvPr>
            <p:cNvPicPr/>
            <p:nvPr/>
          </p:nvPicPr>
          <p:blipFill>
            <a:blip r:embed="rId14"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207345849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Lst>
  <p:txStyles>
    <p:titleStyle>
      <a:lvl1pPr algn="ctr" defTabSz="1213196" rtl="0" eaLnBrk="1" latinLnBrk="0" hangingPunct="1">
        <a:lnSpc>
          <a:spcPct val="86000"/>
        </a:lnSpc>
        <a:spcBef>
          <a:spcPct val="0"/>
        </a:spcBef>
        <a:buNone/>
        <a:defRPr sz="2786" kern="800" spc="-53" baseline="0">
          <a:solidFill>
            <a:schemeClr val="accent1"/>
          </a:solidFill>
          <a:latin typeface="Open Sans Light" panose="020B0306030504020204" pitchFamily="34" charset="0"/>
          <a:ea typeface="+mj-ea"/>
          <a:cs typeface="+mj-cs"/>
        </a:defRPr>
      </a:lvl1pPr>
    </p:titleStyle>
    <p:bodyStyle>
      <a:lvl1pPr marL="227474" indent="-227474" algn="l" defTabSz="1213196" rtl="0" eaLnBrk="1" latinLnBrk="0" hangingPunct="1">
        <a:spcBef>
          <a:spcPct val="20000"/>
        </a:spcBef>
        <a:buClr>
          <a:schemeClr val="accent1"/>
        </a:buClr>
        <a:buFont typeface="Arial" panose="020B0604020202020204" pitchFamily="34" charset="0"/>
        <a:buChar char="•"/>
        <a:defRPr sz="1990" kern="800" spc="-13">
          <a:solidFill>
            <a:schemeClr val="tx1"/>
          </a:solidFill>
          <a:latin typeface="+mn-lt"/>
          <a:ea typeface="+mn-ea"/>
          <a:cs typeface="+mn-cs"/>
        </a:defRPr>
      </a:lvl1pPr>
      <a:lvl2pPr marL="457055" indent="-229582"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2pPr>
      <a:lvl3pPr marL="684529"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3pPr>
      <a:lvl4pPr marL="912003"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4pPr>
      <a:lvl5pPr marL="1139478" indent="-227474" algn="l" defTabSz="1213196" rtl="0" eaLnBrk="1" latinLnBrk="0" hangingPunct="1">
        <a:spcBef>
          <a:spcPct val="20000"/>
        </a:spcBef>
        <a:buClr>
          <a:schemeClr val="accent1"/>
        </a:buClr>
        <a:buFont typeface="Arial" panose="020B0604020202020204" pitchFamily="34" charset="0"/>
        <a:buChar char="»"/>
        <a:defRPr sz="1592" kern="800">
          <a:solidFill>
            <a:schemeClr val="tx1"/>
          </a:solidFill>
          <a:latin typeface="+mn-lt"/>
          <a:ea typeface="+mn-ea"/>
          <a:cs typeface="+mn-cs"/>
        </a:defRPr>
      </a:lvl5pPr>
      <a:lvl6pPr marL="3336288"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6pPr>
      <a:lvl7pPr marL="3942886"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7pPr>
      <a:lvl8pPr marL="4549484"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8pPr>
      <a:lvl9pPr marL="5156081" indent="-303299" algn="l" defTabSz="1213196" rtl="0" eaLnBrk="1" latinLnBrk="0" hangingPunct="1">
        <a:spcBef>
          <a:spcPct val="20000"/>
        </a:spcBef>
        <a:buFont typeface="Arial" panose="020B0604020202020204" pitchFamily="34" charset="0"/>
        <a:buChar char="•"/>
        <a:defRPr sz="2654" kern="1200">
          <a:solidFill>
            <a:schemeClr val="tx1"/>
          </a:solidFill>
          <a:latin typeface="+mn-lt"/>
          <a:ea typeface="+mn-ea"/>
          <a:cs typeface="+mn-cs"/>
        </a:defRPr>
      </a:lvl9pPr>
    </p:bodyStyle>
    <p:otherStyle>
      <a:defPPr>
        <a:defRPr lang="en-US"/>
      </a:defPPr>
      <a:lvl1pPr marL="0" algn="l" defTabSz="1213196" rtl="0" eaLnBrk="1" latinLnBrk="0" hangingPunct="1">
        <a:defRPr sz="2388" kern="1200">
          <a:solidFill>
            <a:schemeClr val="tx1"/>
          </a:solidFill>
          <a:latin typeface="+mn-lt"/>
          <a:ea typeface="+mn-ea"/>
          <a:cs typeface="+mn-cs"/>
        </a:defRPr>
      </a:lvl1pPr>
      <a:lvl2pPr marL="606598" algn="l" defTabSz="1213196" rtl="0" eaLnBrk="1" latinLnBrk="0" hangingPunct="1">
        <a:defRPr sz="2388" kern="1200">
          <a:solidFill>
            <a:schemeClr val="tx1"/>
          </a:solidFill>
          <a:latin typeface="+mn-lt"/>
          <a:ea typeface="+mn-ea"/>
          <a:cs typeface="+mn-cs"/>
        </a:defRPr>
      </a:lvl2pPr>
      <a:lvl3pPr marL="1213196" algn="l" defTabSz="1213196" rtl="0" eaLnBrk="1" latinLnBrk="0" hangingPunct="1">
        <a:defRPr sz="2388" kern="1200">
          <a:solidFill>
            <a:schemeClr val="tx1"/>
          </a:solidFill>
          <a:latin typeface="+mn-lt"/>
          <a:ea typeface="+mn-ea"/>
          <a:cs typeface="+mn-cs"/>
        </a:defRPr>
      </a:lvl3pPr>
      <a:lvl4pPr marL="1819793" algn="l" defTabSz="1213196" rtl="0" eaLnBrk="1" latinLnBrk="0" hangingPunct="1">
        <a:defRPr sz="2388" kern="1200">
          <a:solidFill>
            <a:schemeClr val="tx1"/>
          </a:solidFill>
          <a:latin typeface="+mn-lt"/>
          <a:ea typeface="+mn-ea"/>
          <a:cs typeface="+mn-cs"/>
        </a:defRPr>
      </a:lvl4pPr>
      <a:lvl5pPr marL="2426391" algn="l" defTabSz="1213196" rtl="0" eaLnBrk="1" latinLnBrk="0" hangingPunct="1">
        <a:defRPr sz="2388" kern="1200">
          <a:solidFill>
            <a:schemeClr val="tx1"/>
          </a:solidFill>
          <a:latin typeface="+mn-lt"/>
          <a:ea typeface="+mn-ea"/>
          <a:cs typeface="+mn-cs"/>
        </a:defRPr>
      </a:lvl5pPr>
      <a:lvl6pPr marL="3032989" algn="l" defTabSz="1213196" rtl="0" eaLnBrk="1" latinLnBrk="0" hangingPunct="1">
        <a:defRPr sz="2388" kern="1200">
          <a:solidFill>
            <a:schemeClr val="tx1"/>
          </a:solidFill>
          <a:latin typeface="+mn-lt"/>
          <a:ea typeface="+mn-ea"/>
          <a:cs typeface="+mn-cs"/>
        </a:defRPr>
      </a:lvl6pPr>
      <a:lvl7pPr marL="3639587" algn="l" defTabSz="1213196" rtl="0" eaLnBrk="1" latinLnBrk="0" hangingPunct="1">
        <a:defRPr sz="2388" kern="1200">
          <a:solidFill>
            <a:schemeClr val="tx1"/>
          </a:solidFill>
          <a:latin typeface="+mn-lt"/>
          <a:ea typeface="+mn-ea"/>
          <a:cs typeface="+mn-cs"/>
        </a:defRPr>
      </a:lvl7pPr>
      <a:lvl8pPr marL="4246184" algn="l" defTabSz="1213196" rtl="0" eaLnBrk="1" latinLnBrk="0" hangingPunct="1">
        <a:defRPr sz="2388" kern="1200">
          <a:solidFill>
            <a:schemeClr val="tx1"/>
          </a:solidFill>
          <a:latin typeface="+mn-lt"/>
          <a:ea typeface="+mn-ea"/>
          <a:cs typeface="+mn-cs"/>
        </a:defRPr>
      </a:lvl8pPr>
      <a:lvl9pPr marL="4852782" algn="l" defTabSz="1213196" rtl="0" eaLnBrk="1" latinLnBrk="0" hangingPunct="1">
        <a:defRPr sz="23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14.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0.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10" Type="http://schemas.openxmlformats.org/officeDocument/2006/relationships/image" Target="../media/image22.png"/><Relationship Id="rId4" Type="http://schemas.openxmlformats.org/officeDocument/2006/relationships/notesSlide" Target="../notesSlides/notesSlide16.xml"/><Relationship Id="rId9"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10.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8.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12.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0">
            <a:extLst>
              <a:ext uri="{FF2B5EF4-FFF2-40B4-BE49-F238E27FC236}">
                <a16:creationId xmlns:a16="http://schemas.microsoft.com/office/drawing/2014/main" id="{D0B9B51B-4D28-4694-87F6-A539F10FF96D}"/>
              </a:ext>
            </a:extLst>
          </p:cNvPr>
          <p:cNvSpPr>
            <a:spLocks noGrp="1" noChangeArrowheads="1"/>
          </p:cNvSpPr>
          <p:nvPr>
            <p:ph type="ctrTitle"/>
            <p:custDataLst>
              <p:tags r:id="rId1"/>
            </p:custDataLst>
          </p:nvPr>
        </p:nvSpPr>
        <p:spPr>
          <a:xfrm>
            <a:off x="213593" y="1530198"/>
            <a:ext cx="11416058" cy="2589405"/>
          </a:xfrm>
        </p:spPr>
        <p:txBody>
          <a:bodyPr>
            <a:normAutofit/>
          </a:bodyPr>
          <a:lstStyle/>
          <a:p>
            <a:r>
              <a:rPr lang="en-US" sz="4378" dirty="0"/>
              <a:t>Time Series Analysis –Exponential Smoothing Methods for Forecasting</a:t>
            </a:r>
            <a:endParaRPr lang="es-ES" sz="4378" dirty="0"/>
          </a:p>
        </p:txBody>
      </p:sp>
    </p:spTree>
    <p:extLst>
      <p:ext uri="{BB962C8B-B14F-4D97-AF65-F5344CB8AC3E}">
        <p14:creationId xmlns:p14="http://schemas.microsoft.com/office/powerpoint/2010/main" val="1455858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nvGraphicFramePr>
        <p:xfrm>
          <a:off x="2043862" y="1966149"/>
          <a:ext cx="8055370" cy="3825051"/>
        </p:xfrm>
        <a:graphic>
          <a:graphicData uri="http://schemas.openxmlformats.org/drawingml/2006/table">
            <a:tbl>
              <a:tblPr bandRow="1">
                <a:tableStyleId>{9D7B26C5-4107-4FEC-AEDC-1716B250A1EF}</a:tableStyleId>
              </a:tblPr>
              <a:tblGrid>
                <a:gridCol w="8055370">
                  <a:extLst>
                    <a:ext uri="{9D8B030D-6E8A-4147-A177-3AD203B41FA5}">
                      <a16:colId xmlns:a16="http://schemas.microsoft.com/office/drawing/2014/main" val="20000"/>
                    </a:ext>
                  </a:extLst>
                </a:gridCol>
              </a:tblGrid>
              <a:tr h="3825051">
                <a:tc>
                  <a:txBody>
                    <a:bodyPr/>
                    <a:lstStyle/>
                    <a:p>
                      <a:r>
                        <a:rPr lang="en-US" sz="1600" b="1" dirty="0">
                          <a:solidFill>
                            <a:schemeClr val="accent1"/>
                          </a:solidFill>
                          <a:latin typeface="Consolas" pitchFamily="49" charset="0"/>
                        </a:rPr>
                        <a:t>import pandas as pd</a:t>
                      </a:r>
                    </a:p>
                    <a:p>
                      <a:r>
                        <a:rPr lang="en-US" sz="1600" dirty="0">
                          <a:solidFill>
                            <a:schemeClr val="accent1"/>
                          </a:solidFill>
                          <a:latin typeface="Consolas" pitchFamily="49" charset="0"/>
                        </a:rPr>
                        <a:t>salesdata = </a:t>
                      </a:r>
                      <a:r>
                        <a:rPr lang="en-US" sz="1600" b="1" dirty="0">
                          <a:solidFill>
                            <a:schemeClr val="accent1"/>
                          </a:solidFill>
                          <a:latin typeface="Consolas" pitchFamily="49" charset="0"/>
                        </a:rPr>
                        <a:t>pd.read_csv</a:t>
                      </a:r>
                      <a:r>
                        <a:rPr lang="en-US" sz="1600" dirty="0">
                          <a:solidFill>
                            <a:schemeClr val="accent1"/>
                          </a:solidFill>
                          <a:latin typeface="Consolas" pitchFamily="49" charset="0"/>
                        </a:rPr>
                        <a:t>("Sales Data for 3 Years.csv")</a:t>
                      </a:r>
                    </a:p>
                    <a:p>
                      <a:r>
                        <a:rPr lang="en-US" sz="1600" dirty="0">
                          <a:solidFill>
                            <a:schemeClr val="accent1"/>
                          </a:solidFill>
                          <a:latin typeface="Consolas" pitchFamily="49" charset="0"/>
                        </a:rPr>
                        <a:t>rng = </a:t>
                      </a:r>
                      <a:r>
                        <a:rPr lang="en-US" sz="1600" b="1" dirty="0">
                          <a:solidFill>
                            <a:schemeClr val="accent1"/>
                          </a:solidFill>
                          <a:latin typeface="Consolas" pitchFamily="49" charset="0"/>
                        </a:rPr>
                        <a:t>pd.date_range</a:t>
                      </a:r>
                      <a:r>
                        <a:rPr lang="en-US" sz="1600" dirty="0">
                          <a:solidFill>
                            <a:schemeClr val="accent1"/>
                          </a:solidFill>
                          <a:latin typeface="Consolas" pitchFamily="49" charset="0"/>
                        </a:rPr>
                        <a:t>('2013','2016',</a:t>
                      </a:r>
                      <a:r>
                        <a:rPr lang="en-US" sz="1600" b="1" dirty="0">
                          <a:solidFill>
                            <a:schemeClr val="accent1"/>
                          </a:solidFill>
                          <a:latin typeface="Consolas" pitchFamily="49" charset="0"/>
                        </a:rPr>
                        <a:t>freq</a:t>
                      </a:r>
                      <a:r>
                        <a:rPr lang="en-US" sz="1600" dirty="0">
                          <a:solidFill>
                            <a:schemeClr val="accent1"/>
                          </a:solidFill>
                          <a:latin typeface="Consolas" pitchFamily="49" charset="0"/>
                        </a:rPr>
                        <a:t>='M')</a:t>
                      </a:r>
                    </a:p>
                    <a:p>
                      <a:r>
                        <a:rPr lang="en-US" sz="1600" dirty="0">
                          <a:solidFill>
                            <a:schemeClr val="accent1"/>
                          </a:solidFill>
                          <a:latin typeface="Consolas" pitchFamily="49" charset="0"/>
                        </a:rPr>
                        <a:t>s = salesdata.Sales.values</a:t>
                      </a:r>
                    </a:p>
                    <a:p>
                      <a:r>
                        <a:rPr lang="en-US" sz="1600" dirty="0">
                          <a:solidFill>
                            <a:schemeClr val="accent1"/>
                          </a:solidFill>
                          <a:latin typeface="Consolas" pitchFamily="49" charset="0"/>
                        </a:rPr>
                        <a:t>salesseries = </a:t>
                      </a:r>
                      <a:r>
                        <a:rPr lang="en-US" sz="1600" b="1" dirty="0">
                          <a:solidFill>
                            <a:schemeClr val="accent1"/>
                          </a:solidFill>
                          <a:latin typeface="Consolas" pitchFamily="49" charset="0"/>
                        </a:rPr>
                        <a:t>pd.Series</a:t>
                      </a:r>
                      <a:r>
                        <a:rPr lang="en-US" sz="1600" dirty="0">
                          <a:solidFill>
                            <a:schemeClr val="accent1"/>
                          </a:solidFill>
                          <a:latin typeface="Consolas" pitchFamily="49" charset="0"/>
                        </a:rPr>
                        <a:t>(s, rng)</a:t>
                      </a: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grpSp>
        <p:nvGrpSpPr>
          <p:cNvPr id="4" name="Group 3"/>
          <p:cNvGrpSpPr/>
          <p:nvPr/>
        </p:nvGrpSpPr>
        <p:grpSpPr>
          <a:xfrm>
            <a:off x="4101356" y="3377436"/>
            <a:ext cx="5997876" cy="1410061"/>
            <a:chOff x="2228850" y="3761478"/>
            <a:chExt cx="5735574" cy="1410061"/>
          </a:xfrm>
        </p:grpSpPr>
        <p:sp>
          <p:nvSpPr>
            <p:cNvPr id="15" name="Rectangle 14"/>
            <p:cNvSpPr/>
            <p:nvPr/>
          </p:nvSpPr>
          <p:spPr>
            <a:xfrm>
              <a:off x="2532287" y="3848100"/>
              <a:ext cx="5432137" cy="1323439"/>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err="1">
                  <a:solidFill>
                    <a:schemeClr val="tx1">
                      <a:lumMod val="75000"/>
                      <a:lumOff val="25000"/>
                    </a:schemeClr>
                  </a:solidFill>
                  <a:latin typeface="Vijaya" panose="02020604020202020204" pitchFamily="18" charset="0"/>
                  <a:cs typeface="Vijaya" panose="02020604020202020204" pitchFamily="18" charset="0"/>
                </a:rPr>
                <a:t>freq</a:t>
              </a:r>
              <a:r>
                <a:rPr lang="en-US" sz="2000" b="1" dirty="0">
                  <a:solidFill>
                    <a:schemeClr val="tx1">
                      <a:lumMod val="75000"/>
                      <a:lumOff val="25000"/>
                    </a:schemeClr>
                  </a:solidFill>
                  <a:latin typeface="Vijaya" panose="02020604020202020204" pitchFamily="18" charset="0"/>
                  <a:cs typeface="Vijaya" panose="02020604020202020204" pitchFamily="18" charset="0"/>
                </a:rPr>
                <a:t> =</a:t>
              </a:r>
              <a:r>
                <a:rPr lang="en-US" sz="2000" dirty="0">
                  <a:solidFill>
                    <a:schemeClr val="tx1">
                      <a:lumMod val="75000"/>
                      <a:lumOff val="25000"/>
                    </a:schemeClr>
                  </a:solidFill>
                  <a:latin typeface="Vijaya" panose="02020604020202020204" pitchFamily="18" charset="0"/>
                  <a:cs typeface="Vijaya" panose="02020604020202020204" pitchFamily="18" charset="0"/>
                </a:rPr>
                <a:t> tells Python the frequency of time period in the data, ‘M’ for monthly data.</a:t>
              </a:r>
            </a:p>
            <a:p>
              <a:pPr marL="342900" indent="-342900">
                <a:buSzPct val="60000"/>
                <a:buFont typeface="Wingdings" panose="05000000000000000000" pitchFamily="2" charset="2"/>
                <a:buChar char="q"/>
              </a:pPr>
              <a:r>
                <a:rPr lang="en-US" sz="2000" b="1" dirty="0" err="1">
                  <a:solidFill>
                    <a:schemeClr val="tx1">
                      <a:lumMod val="75000"/>
                      <a:lumOff val="25000"/>
                    </a:schemeClr>
                  </a:solidFill>
                  <a:latin typeface="Vijaya" panose="02020604020202020204" pitchFamily="18" charset="0"/>
                  <a:cs typeface="Vijaya" panose="02020604020202020204" pitchFamily="18" charset="0"/>
                </a:rPr>
                <a:t>pd.Series</a:t>
              </a:r>
              <a:r>
                <a:rPr lang="en-US" sz="2000" b="1" dirty="0">
                  <a:solidFill>
                    <a:schemeClr val="tx1">
                      <a:lumMod val="75000"/>
                      <a:lumOff val="25000"/>
                    </a:schemeClr>
                  </a:solidFill>
                  <a:latin typeface="Vijaya" panose="02020604020202020204" pitchFamily="18" charset="0"/>
                  <a:cs typeface="Vijaya" panose="02020604020202020204" pitchFamily="18" charset="0"/>
                </a:rPr>
                <a:t>()</a:t>
              </a:r>
              <a:r>
                <a:rPr lang="en-US" sz="2000" dirty="0">
                  <a:solidFill>
                    <a:schemeClr val="tx1">
                      <a:lumMod val="75000"/>
                      <a:lumOff val="25000"/>
                    </a:schemeClr>
                  </a:solidFill>
                  <a:latin typeface="Vijaya" panose="02020604020202020204" pitchFamily="18" charset="0"/>
                  <a:cs typeface="Vijaya" panose="02020604020202020204" pitchFamily="18" charset="0"/>
                </a:rPr>
                <a:t> converts a column from a data frame to a simple time series object. </a:t>
              </a:r>
            </a:p>
          </p:txBody>
        </p:sp>
        <p:cxnSp>
          <p:nvCxnSpPr>
            <p:cNvPr id="20" name="Straight Arrow Connector 19"/>
            <p:cNvCxnSpPr>
              <a:cxnSpLocks/>
            </p:cNvCxnSpPr>
            <p:nvPr/>
          </p:nvCxnSpPr>
          <p:spPr>
            <a:xfrm flipV="1">
              <a:off x="2228850" y="3761478"/>
              <a:ext cx="0" cy="272836"/>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228850" y="4034314"/>
              <a:ext cx="303437" cy="0"/>
            </a:xfrm>
            <a:prstGeom prst="straightConnector1">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 name="Rectangle 1"/>
          <p:cNvSpPr/>
          <p:nvPr/>
        </p:nvSpPr>
        <p:spPr>
          <a:xfrm>
            <a:off x="2043863" y="1333500"/>
            <a:ext cx="1643399" cy="338554"/>
          </a:xfrm>
          <a:prstGeom prst="rect">
            <a:avLst/>
          </a:prstGeom>
        </p:spPr>
        <p:txBody>
          <a:bodyPr wrap="none">
            <a:spAutoFit/>
          </a:bodyPr>
          <a:lstStyle/>
          <a:p>
            <a:r>
              <a:rPr lang="en-US" sz="1600" dirty="0">
                <a:latin typeface="Consolas" pitchFamily="49" charset="0"/>
              </a:rPr>
              <a:t># Import data</a:t>
            </a:r>
          </a:p>
        </p:txBody>
      </p:sp>
      <p:sp>
        <p:nvSpPr>
          <p:cNvPr id="38"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10</a:t>
            </a:fld>
            <a:endParaRPr lang="es-ES" dirty="0">
              <a:solidFill>
                <a:prstClr val="black">
                  <a:lumMod val="50000"/>
                  <a:lumOff val="50000"/>
                </a:prstClr>
              </a:solidFill>
            </a:endParaRPr>
          </a:p>
        </p:txBody>
      </p:sp>
      <p:sp>
        <p:nvSpPr>
          <p:cNvPr id="22" name="Rectangle 2">
            <a:extLst>
              <a:ext uri="{FF2B5EF4-FFF2-40B4-BE49-F238E27FC236}">
                <a16:creationId xmlns:a16="http://schemas.microsoft.com/office/drawing/2014/main" id="{C410B3EA-87B1-465B-8A68-4DD2585A8D12}"/>
              </a:ext>
            </a:extLst>
          </p:cNvPr>
          <p:cNvSpPr>
            <a:spLocks noGrp="1" noChangeArrowheads="1"/>
          </p:cNvSpPr>
          <p:nvPr>
            <p:ph type="title"/>
            <p:custDataLst>
              <p:tags r:id="rId1"/>
            </p:custDataLst>
          </p:nvPr>
        </p:nvSpPr>
        <p:spPr>
          <a:xfrm>
            <a:off x="1722437" y="228601"/>
            <a:ext cx="8458200" cy="810805"/>
          </a:xfrm>
        </p:spPr>
        <p:txBody>
          <a:bodyPr/>
          <a:lstStyle/>
          <a:p>
            <a:r>
              <a:rPr lang="en-US" sz="3200" b="1" dirty="0">
                <a:latin typeface="+mj-lt"/>
              </a:rPr>
              <a:t>Simple Exponential Smoothing in Python</a:t>
            </a:r>
          </a:p>
        </p:txBody>
      </p:sp>
    </p:spTree>
    <p:extLst>
      <p:ext uri="{BB962C8B-B14F-4D97-AF65-F5344CB8AC3E}">
        <p14:creationId xmlns:p14="http://schemas.microsoft.com/office/powerpoint/2010/main" val="308637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nvGraphicFramePr>
        <p:xfrm>
          <a:off x="1951037" y="2140012"/>
          <a:ext cx="8382000" cy="3041588"/>
        </p:xfrm>
        <a:graphic>
          <a:graphicData uri="http://schemas.openxmlformats.org/drawingml/2006/table">
            <a:tbl>
              <a:tblPr bandRow="1">
                <a:tableStyleId>{9D7B26C5-4107-4FEC-AEDC-1716B250A1EF}</a:tableStyleId>
              </a:tblPr>
              <a:tblGrid>
                <a:gridCol w="8382000">
                  <a:extLst>
                    <a:ext uri="{9D8B030D-6E8A-4147-A177-3AD203B41FA5}">
                      <a16:colId xmlns:a16="http://schemas.microsoft.com/office/drawing/2014/main" val="20000"/>
                    </a:ext>
                  </a:extLst>
                </a:gridCol>
              </a:tblGrid>
              <a:tr h="3041588">
                <a:tc>
                  <a:txBody>
                    <a:bodyPr/>
                    <a:lstStyle/>
                    <a:p>
                      <a:r>
                        <a:rPr lang="en-US" sz="1600" b="1" dirty="0">
                          <a:solidFill>
                            <a:schemeClr val="accent1"/>
                          </a:solidFill>
                          <a:latin typeface="Consolas" pitchFamily="49" charset="0"/>
                        </a:rPr>
                        <a:t>from statsmodels.tsa.holtwinters import SimpleExpSmoothing</a:t>
                      </a:r>
                    </a:p>
                    <a:p>
                      <a:r>
                        <a:rPr lang="en-US" sz="1600" dirty="0">
                          <a:solidFill>
                            <a:schemeClr val="accent1"/>
                          </a:solidFill>
                          <a:latin typeface="Consolas" pitchFamily="49" charset="0"/>
                        </a:rPr>
                        <a:t>model = </a:t>
                      </a:r>
                      <a:r>
                        <a:rPr lang="en-US" sz="1600" b="1" dirty="0">
                          <a:solidFill>
                            <a:schemeClr val="accent1"/>
                          </a:solidFill>
                          <a:latin typeface="Consolas" pitchFamily="49" charset="0"/>
                        </a:rPr>
                        <a:t>SimpleExpSmoothing</a:t>
                      </a:r>
                      <a:r>
                        <a:rPr lang="en-US" sz="1600" dirty="0">
                          <a:solidFill>
                            <a:schemeClr val="accent1"/>
                          </a:solidFill>
                          <a:latin typeface="Consolas" pitchFamily="49" charset="0"/>
                        </a:rPr>
                        <a:t>(salesseries)</a:t>
                      </a:r>
                    </a:p>
                    <a:p>
                      <a:r>
                        <a:rPr lang="en-US" sz="1600" dirty="0">
                          <a:solidFill>
                            <a:schemeClr val="accent1"/>
                          </a:solidFill>
                          <a:latin typeface="Consolas" pitchFamily="49" charset="0"/>
                        </a:rPr>
                        <a:t>fit1 = model</a:t>
                      </a:r>
                      <a:r>
                        <a:rPr lang="en-US" sz="1600" b="1" dirty="0">
                          <a:solidFill>
                            <a:schemeClr val="accent1"/>
                          </a:solidFill>
                          <a:latin typeface="Consolas" pitchFamily="49" charset="0"/>
                        </a:rPr>
                        <a:t>.fit()</a:t>
                      </a:r>
                    </a:p>
                    <a:p>
                      <a:endParaRPr lang="en-US" sz="1600" dirty="0">
                        <a:solidFill>
                          <a:schemeClr val="accent1"/>
                        </a:solidFill>
                        <a:latin typeface="Consolas" pitchFamily="49" charset="0"/>
                      </a:endParaRPr>
                    </a:p>
                    <a:p>
                      <a:r>
                        <a:rPr lang="en-US" sz="1600" dirty="0">
                          <a:solidFill>
                            <a:schemeClr val="accent1"/>
                          </a:solidFill>
                          <a:latin typeface="Consolas" pitchFamily="49" charset="0"/>
                        </a:rPr>
                        <a:t>fit1</a:t>
                      </a:r>
                      <a:r>
                        <a:rPr lang="en-US" sz="1600" b="1" dirty="0">
                          <a:solidFill>
                            <a:schemeClr val="accent1"/>
                          </a:solidFill>
                          <a:latin typeface="Consolas" pitchFamily="49" charset="0"/>
                        </a:rPr>
                        <a:t>.predict()</a:t>
                      </a:r>
                    </a:p>
                    <a:p>
                      <a:endParaRPr lang="en-US" sz="1600" dirty="0">
                        <a:solidFill>
                          <a:schemeClr val="accent1"/>
                        </a:solidFill>
                        <a:latin typeface="Consolas" pitchFamily="49" charset="0"/>
                      </a:endParaRPr>
                    </a:p>
                    <a:p>
                      <a:r>
                        <a:rPr lang="en-US" sz="1600" dirty="0">
                          <a:solidFill>
                            <a:schemeClr val="accent1"/>
                          </a:solidFill>
                          <a:latin typeface="Consolas" pitchFamily="49" charset="0"/>
                        </a:rPr>
                        <a:t>fit1</a:t>
                      </a:r>
                      <a:r>
                        <a:rPr lang="en-US" sz="1600" b="1" dirty="0">
                          <a:solidFill>
                            <a:schemeClr val="accent1"/>
                          </a:solidFill>
                          <a:latin typeface="Consolas" pitchFamily="49" charset="0"/>
                        </a:rPr>
                        <a:t>.summary()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grpSp>
        <p:nvGrpSpPr>
          <p:cNvPr id="29" name="Group 28"/>
          <p:cNvGrpSpPr/>
          <p:nvPr/>
        </p:nvGrpSpPr>
        <p:grpSpPr>
          <a:xfrm>
            <a:off x="4383086" y="2965863"/>
            <a:ext cx="5840198" cy="1182360"/>
            <a:chOff x="2615898" y="3974838"/>
            <a:chExt cx="5143280" cy="1182360"/>
          </a:xfrm>
        </p:grpSpPr>
        <p:sp>
          <p:nvSpPr>
            <p:cNvPr id="30" name="Rectangle 29"/>
            <p:cNvSpPr/>
            <p:nvPr/>
          </p:nvSpPr>
          <p:spPr>
            <a:xfrm>
              <a:off x="3018539" y="4326201"/>
              <a:ext cx="4740639" cy="830997"/>
            </a:xfrm>
            <a:prstGeom prst="rect">
              <a:avLst/>
            </a:prstGeom>
            <a:solidFill>
              <a:schemeClr val="bg1"/>
            </a:solidFill>
            <a:ln w="3175">
              <a:solidFill>
                <a:schemeClr val="accent3"/>
              </a:solidFill>
            </a:ln>
          </p:spPr>
          <p:txBody>
            <a:bodyPr wrap="square">
              <a:spAutoFit/>
            </a:bodyPr>
            <a:lstStyle/>
            <a:p>
              <a:pPr lvl="0">
                <a:defRPr/>
              </a:pPr>
              <a:r>
                <a:rPr lang="en-US" b="1" dirty="0">
                  <a:solidFill>
                    <a:schemeClr val="tx1">
                      <a:lumMod val="75000"/>
                      <a:lumOff val="25000"/>
                    </a:schemeClr>
                  </a:solidFill>
                  <a:latin typeface="Vijaya" panose="02020604020202020204" pitchFamily="18" charset="0"/>
                  <a:cs typeface="Vijaya" panose="02020604020202020204" pitchFamily="18" charset="0"/>
                </a:rPr>
                <a:t>SimpleExpSmoothing()</a:t>
              </a:r>
              <a:r>
                <a:rPr lang="en-US" dirty="0">
                  <a:solidFill>
                    <a:schemeClr val="tx1">
                      <a:lumMod val="75000"/>
                      <a:lumOff val="25000"/>
                    </a:schemeClr>
                  </a:solidFill>
                  <a:latin typeface="Vijaya" panose="02020604020202020204" pitchFamily="18" charset="0"/>
                  <a:cs typeface="Vijaya" panose="02020604020202020204" pitchFamily="18" charset="0"/>
                </a:rPr>
                <a:t> from holtwinters in statsmodels undertakes exponential smoothing.</a:t>
              </a:r>
            </a:p>
          </p:txBody>
        </p:sp>
        <p:cxnSp>
          <p:nvCxnSpPr>
            <p:cNvPr id="31" name="Straight Arrow Connector 30"/>
            <p:cNvCxnSpPr>
              <a:cxnSpLocks/>
            </p:cNvCxnSpPr>
            <p:nvPr/>
          </p:nvCxnSpPr>
          <p:spPr>
            <a:xfrm flipV="1">
              <a:off x="2615898" y="3974838"/>
              <a:ext cx="0" cy="685800"/>
            </a:xfrm>
            <a:prstGeom prst="straightConnector1">
              <a:avLst/>
            </a:prstGeom>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cxnSpLocks/>
            </p:cNvCxnSpPr>
            <p:nvPr/>
          </p:nvCxnSpPr>
          <p:spPr>
            <a:xfrm flipH="1">
              <a:off x="2615898" y="4660638"/>
              <a:ext cx="402643" cy="0"/>
            </a:xfrm>
            <a:prstGeom prst="straightConnector1">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Simple Exponential Smoothing in Python</a:t>
            </a:r>
          </a:p>
        </p:txBody>
      </p:sp>
      <p:sp>
        <p:nvSpPr>
          <p:cNvPr id="22" name="Rectangle 21"/>
          <p:cNvSpPr/>
          <p:nvPr/>
        </p:nvSpPr>
        <p:spPr>
          <a:xfrm>
            <a:off x="2054439" y="1502777"/>
            <a:ext cx="3438762" cy="338554"/>
          </a:xfrm>
          <a:prstGeom prst="rect">
            <a:avLst/>
          </a:prstGeom>
        </p:spPr>
        <p:txBody>
          <a:bodyPr wrap="none">
            <a:spAutoFit/>
          </a:bodyPr>
          <a:lstStyle/>
          <a:p>
            <a:pPr defTabSz="914400">
              <a:defRPr/>
            </a:pPr>
            <a:r>
              <a:rPr lang="en-US" sz="1600" dirty="0">
                <a:latin typeface="Consolas" pitchFamily="49" charset="0"/>
                <a:cs typeface="Arial"/>
              </a:rPr>
              <a:t>#Single Exponential Smoothing</a:t>
            </a:r>
          </a:p>
        </p:txBody>
      </p:sp>
      <p:sp>
        <p:nvSpPr>
          <p:cNvPr id="34"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fontAlgn="base">
              <a:spcBef>
                <a:spcPct val="0"/>
              </a:spcBef>
              <a:spcAft>
                <a:spcPct val="0"/>
              </a:spcAft>
              <a:defRPr/>
            </a:pPr>
            <a:fld id="{D1C7D3AF-160E-4D12-BF31-4D5E44749C5D}" type="slidenum">
              <a:rPr lang="es-ES" smtClean="0">
                <a:solidFill>
                  <a:prstClr val="black">
                    <a:lumMod val="50000"/>
                    <a:lumOff val="50000"/>
                  </a:prstClr>
                </a:solidFill>
              </a:rPr>
              <a:pPr algn="r" defTabSz="914400" fontAlgn="base">
                <a:spcBef>
                  <a:spcPct val="0"/>
                </a:spcBef>
                <a:spcAft>
                  <a:spcPct val="0"/>
                </a:spcAft>
                <a:defRPr/>
              </a:pPr>
              <a:t>11</a:t>
            </a:fld>
            <a:endParaRPr lang="es-ES" sz="1000" dirty="0">
              <a:solidFill>
                <a:prstClr val="black">
                  <a:lumMod val="50000"/>
                  <a:lumOff val="50000"/>
                </a:prstClr>
              </a:solidFill>
              <a:latin typeface="Ebrima"/>
              <a:cs typeface="Arial"/>
            </a:endParaRPr>
          </a:p>
        </p:txBody>
      </p:sp>
    </p:spTree>
    <p:extLst>
      <p:ext uri="{BB962C8B-B14F-4D97-AF65-F5344CB8AC3E}">
        <p14:creationId xmlns:p14="http://schemas.microsoft.com/office/powerpoint/2010/main" val="133944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Simple Exponential Smoothing in Python</a:t>
            </a:r>
          </a:p>
        </p:txBody>
      </p:sp>
      <p:sp>
        <p:nvSpPr>
          <p:cNvPr id="22" name="Rectangle 21"/>
          <p:cNvSpPr/>
          <p:nvPr/>
        </p:nvSpPr>
        <p:spPr>
          <a:xfrm>
            <a:off x="2164089" y="1490246"/>
            <a:ext cx="1082348" cy="338554"/>
          </a:xfrm>
          <a:prstGeom prst="rect">
            <a:avLst/>
          </a:prstGeom>
        </p:spPr>
        <p:txBody>
          <a:bodyPr wrap="none">
            <a:spAutoFit/>
          </a:bodyPr>
          <a:lstStyle/>
          <a:p>
            <a:pPr defTabSz="914400">
              <a:defRPr/>
            </a:pPr>
            <a:r>
              <a:rPr lang="en-US" sz="1600" dirty="0">
                <a:latin typeface="Consolas" pitchFamily="49" charset="0"/>
                <a:cs typeface="Arial"/>
              </a:rPr>
              <a:t># Output</a:t>
            </a:r>
          </a:p>
        </p:txBody>
      </p:sp>
      <p:sp>
        <p:nvSpPr>
          <p:cNvPr id="34"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fontAlgn="base">
              <a:spcBef>
                <a:spcPct val="0"/>
              </a:spcBef>
              <a:spcAft>
                <a:spcPct val="0"/>
              </a:spcAft>
              <a:defRPr/>
            </a:pPr>
            <a:fld id="{D1C7D3AF-160E-4D12-BF31-4D5E44749C5D}" type="slidenum">
              <a:rPr lang="es-ES" smtClean="0">
                <a:solidFill>
                  <a:prstClr val="black">
                    <a:lumMod val="50000"/>
                    <a:lumOff val="50000"/>
                  </a:prstClr>
                </a:solidFill>
              </a:rPr>
              <a:pPr algn="r" defTabSz="914400" fontAlgn="base">
                <a:spcBef>
                  <a:spcPct val="0"/>
                </a:spcBef>
                <a:spcAft>
                  <a:spcPct val="0"/>
                </a:spcAft>
                <a:defRPr/>
              </a:pPr>
              <a:t>12</a:t>
            </a:fld>
            <a:endParaRPr lang="es-ES" sz="1000" dirty="0">
              <a:solidFill>
                <a:prstClr val="black">
                  <a:lumMod val="50000"/>
                  <a:lumOff val="50000"/>
                </a:prstClr>
              </a:solidFill>
              <a:latin typeface="Ebrima"/>
              <a:cs typeface="Arial"/>
            </a:endParaRPr>
          </a:p>
        </p:txBody>
      </p:sp>
      <p:sp>
        <p:nvSpPr>
          <p:cNvPr id="20" name="Rectangle 19">
            <a:extLst>
              <a:ext uri="{FF2B5EF4-FFF2-40B4-BE49-F238E27FC236}">
                <a16:creationId xmlns:a16="http://schemas.microsoft.com/office/drawing/2014/main" id="{A2B09723-5078-4824-A39E-13BE62849737}"/>
              </a:ext>
            </a:extLst>
          </p:cNvPr>
          <p:cNvSpPr/>
          <p:nvPr/>
        </p:nvSpPr>
        <p:spPr>
          <a:xfrm>
            <a:off x="2179637" y="5874604"/>
            <a:ext cx="7620000" cy="830997"/>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It returns predicted future value &amp; value of alpha.</a:t>
            </a:r>
          </a:p>
        </p:txBody>
      </p:sp>
      <p:pic>
        <p:nvPicPr>
          <p:cNvPr id="8" name="Picture 7">
            <a:extLst>
              <a:ext uri="{FF2B5EF4-FFF2-40B4-BE49-F238E27FC236}">
                <a16:creationId xmlns:a16="http://schemas.microsoft.com/office/drawing/2014/main" id="{FCEFC15C-1225-091E-E8B5-7FA7D6A470B5}"/>
              </a:ext>
            </a:extLst>
          </p:cNvPr>
          <p:cNvPicPr>
            <a:picLocks noChangeAspect="1"/>
          </p:cNvPicPr>
          <p:nvPr/>
        </p:nvPicPr>
        <p:blipFill>
          <a:blip r:embed="rId4"/>
          <a:stretch>
            <a:fillRect/>
          </a:stretch>
        </p:blipFill>
        <p:spPr>
          <a:xfrm>
            <a:off x="2164089" y="1940605"/>
            <a:ext cx="6286500" cy="3874040"/>
          </a:xfrm>
          <a:prstGeom prst="rect">
            <a:avLst/>
          </a:prstGeom>
        </p:spPr>
      </p:pic>
      <p:cxnSp>
        <p:nvCxnSpPr>
          <p:cNvPr id="9" name="Straight Arrow Connector 8">
            <a:extLst>
              <a:ext uri="{FF2B5EF4-FFF2-40B4-BE49-F238E27FC236}">
                <a16:creationId xmlns:a16="http://schemas.microsoft.com/office/drawing/2014/main" id="{DE7A12CD-8A2F-B4DA-D64B-07D316DB1E54}"/>
              </a:ext>
            </a:extLst>
          </p:cNvPr>
          <p:cNvCxnSpPr>
            <a:cxnSpLocks/>
          </p:cNvCxnSpPr>
          <p:nvPr/>
        </p:nvCxnSpPr>
        <p:spPr>
          <a:xfrm flipH="1">
            <a:off x="6104803" y="5257800"/>
            <a:ext cx="1561235"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1" name="Rectangle 10">
            <a:extLst>
              <a:ext uri="{FF2B5EF4-FFF2-40B4-BE49-F238E27FC236}">
                <a16:creationId xmlns:a16="http://schemas.microsoft.com/office/drawing/2014/main" id="{4B5AC061-71D9-2DF1-A76D-B3DE589C71B6}"/>
              </a:ext>
            </a:extLst>
          </p:cNvPr>
          <p:cNvSpPr/>
          <p:nvPr/>
        </p:nvSpPr>
        <p:spPr>
          <a:xfrm>
            <a:off x="7666037" y="5032799"/>
            <a:ext cx="1781908" cy="461665"/>
          </a:xfrm>
          <a:prstGeom prst="rect">
            <a:avLst/>
          </a:prstGeom>
          <a:solidFill>
            <a:schemeClr val="bg1"/>
          </a:solidFill>
          <a:ln w="3175">
            <a:solidFill>
              <a:schemeClr val="accent3"/>
            </a:solidFill>
          </a:ln>
        </p:spPr>
        <p:txBody>
          <a:bodyPr wrap="square">
            <a:spAutoFit/>
          </a:bodyPr>
          <a:lstStyle/>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alpha</a:t>
            </a:r>
          </a:p>
        </p:txBody>
      </p:sp>
      <p:cxnSp>
        <p:nvCxnSpPr>
          <p:cNvPr id="12" name="Straight Arrow Connector 11">
            <a:extLst>
              <a:ext uri="{FF2B5EF4-FFF2-40B4-BE49-F238E27FC236}">
                <a16:creationId xmlns:a16="http://schemas.microsoft.com/office/drawing/2014/main" id="{B9B20A1E-E2F9-229B-07F5-C29E0AB93CE0}"/>
              </a:ext>
            </a:extLst>
          </p:cNvPr>
          <p:cNvCxnSpPr>
            <a:cxnSpLocks/>
          </p:cNvCxnSpPr>
          <p:nvPr/>
        </p:nvCxnSpPr>
        <p:spPr>
          <a:xfrm flipH="1">
            <a:off x="5038002" y="2057400"/>
            <a:ext cx="10668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3" name="Rectangle 12">
            <a:extLst>
              <a:ext uri="{FF2B5EF4-FFF2-40B4-BE49-F238E27FC236}">
                <a16:creationId xmlns:a16="http://schemas.microsoft.com/office/drawing/2014/main" id="{80809A50-994A-1EAA-4011-5C568520DA0E}"/>
              </a:ext>
            </a:extLst>
          </p:cNvPr>
          <p:cNvSpPr/>
          <p:nvPr/>
        </p:nvSpPr>
        <p:spPr>
          <a:xfrm>
            <a:off x="6065051" y="1828950"/>
            <a:ext cx="1781908" cy="461665"/>
          </a:xfrm>
          <a:prstGeom prst="rect">
            <a:avLst/>
          </a:prstGeom>
          <a:solidFill>
            <a:schemeClr val="bg1"/>
          </a:solidFill>
          <a:ln w="3175">
            <a:solidFill>
              <a:schemeClr val="accent3"/>
            </a:solidFill>
          </a:ln>
        </p:spPr>
        <p:txBody>
          <a:bodyPr wrap="square">
            <a:spAutoFit/>
          </a:bodyPr>
          <a:lstStyle/>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Predicted value</a:t>
            </a:r>
          </a:p>
        </p:txBody>
      </p:sp>
    </p:spTree>
    <p:extLst>
      <p:ext uri="{BB962C8B-B14F-4D97-AF65-F5344CB8AC3E}">
        <p14:creationId xmlns:p14="http://schemas.microsoft.com/office/powerpoint/2010/main" val="2359355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1"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28601"/>
            <a:ext cx="8229600" cy="810805"/>
          </a:xfrm>
        </p:spPr>
        <p:txBody>
          <a:bodyPr>
            <a:normAutofit fontScale="90000"/>
          </a:bodyPr>
          <a:lstStyle/>
          <a:p>
            <a:r>
              <a:rPr lang="en-US" sz="3200" b="1" dirty="0">
                <a:latin typeface="+mj-lt"/>
              </a:rPr>
              <a:t>Double (Holt) and Triple(Holt-Winters)</a:t>
            </a:r>
            <a:br>
              <a:rPr lang="en-US" sz="3200" b="1" dirty="0">
                <a:latin typeface="+mj-lt"/>
              </a:rPr>
            </a:br>
            <a:r>
              <a:rPr lang="en-US" sz="3200" b="1" dirty="0">
                <a:latin typeface="+mj-lt"/>
              </a:rPr>
              <a:t>Exponential Smoothing Methods</a:t>
            </a:r>
          </a:p>
        </p:txBody>
      </p:sp>
      <p:sp>
        <p:nvSpPr>
          <p:cNvPr id="3" name="Rectangle 2"/>
          <p:cNvSpPr/>
          <p:nvPr/>
        </p:nvSpPr>
        <p:spPr>
          <a:xfrm>
            <a:off x="2384212" y="5401271"/>
            <a:ext cx="7363252" cy="785151"/>
          </a:xfrm>
          <a:prstGeom prst="rect">
            <a:avLst/>
          </a:prstGeom>
        </p:spPr>
        <p:txBody>
          <a:bodyPr wrap="square">
            <a:spAutoFit/>
          </a:bodyPr>
          <a:lstStyle/>
          <a:p>
            <a:pPr>
              <a:lnSpc>
                <a:spcPct val="150000"/>
              </a:lnSpc>
            </a:pPr>
            <a:r>
              <a:rPr lang="en-US" sz="1600" dirty="0">
                <a:solidFill>
                  <a:schemeClr val="tx1">
                    <a:lumMod val="75000"/>
                    <a:lumOff val="25000"/>
                  </a:schemeClr>
                </a:solidFill>
              </a:rPr>
              <a:t>Triple exponential smoothing method is used when there is  trend + seasonality in the time series.</a:t>
            </a:r>
          </a:p>
        </p:txBody>
      </p:sp>
      <p:sp>
        <p:nvSpPr>
          <p:cNvPr id="2" name="Rectangle 1"/>
          <p:cNvSpPr/>
          <p:nvPr/>
        </p:nvSpPr>
        <p:spPr>
          <a:xfrm>
            <a:off x="2384211" y="1619251"/>
            <a:ext cx="7363252" cy="1318051"/>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b="1" dirty="0">
                <a:solidFill>
                  <a:schemeClr val="tx1">
                    <a:lumMod val="75000"/>
                    <a:lumOff val="25000"/>
                  </a:schemeClr>
                </a:solidFill>
                <a:ea typeface="Ebrima" pitchFamily="2" charset="0"/>
                <a:cs typeface="Ebrima" pitchFamily="2" charset="0"/>
              </a:rPr>
              <a:t>Double exponential smoothing </a:t>
            </a:r>
            <a:r>
              <a:rPr lang="en-US" sz="1600" dirty="0">
                <a:solidFill>
                  <a:schemeClr val="tx1">
                    <a:lumMod val="75000"/>
                    <a:lumOff val="25000"/>
                  </a:schemeClr>
                </a:solidFill>
                <a:ea typeface="Ebrima" pitchFamily="2" charset="0"/>
                <a:cs typeface="Ebrima" pitchFamily="2" charset="0"/>
              </a:rPr>
              <a:t>has two equations</a:t>
            </a:r>
          </a:p>
          <a:p>
            <a:pPr algn="ctr" fontAlgn="base">
              <a:lnSpc>
                <a:spcPct val="150000"/>
              </a:lnSpc>
              <a:spcBef>
                <a:spcPct val="0"/>
              </a:spcBef>
              <a:spcAft>
                <a:spcPct val="0"/>
              </a:spcAft>
            </a:pPr>
            <a:r>
              <a:rPr lang="en-US" sz="1600" b="1" dirty="0">
                <a:solidFill>
                  <a:schemeClr val="tx1">
                    <a:lumMod val="75000"/>
                    <a:lumOff val="25000"/>
                  </a:schemeClr>
                </a:solidFill>
                <a:ea typeface="Ebrima" pitchFamily="2" charset="0"/>
                <a:cs typeface="Ebrima" pitchFamily="2" charset="0"/>
              </a:rPr>
              <a:t>First equation</a:t>
            </a:r>
            <a:r>
              <a:rPr lang="en-US" sz="1600" dirty="0">
                <a:solidFill>
                  <a:schemeClr val="tx1">
                    <a:lumMod val="75000"/>
                    <a:lumOff val="25000"/>
                  </a:schemeClr>
                </a:solidFill>
                <a:ea typeface="Ebrima" pitchFamily="2" charset="0"/>
                <a:cs typeface="Ebrima" pitchFamily="2" charset="0"/>
              </a:rPr>
              <a:t> is similar to single exponential smoothing method </a:t>
            </a:r>
          </a:p>
          <a:p>
            <a:pPr algn="ctr" fontAlgn="base">
              <a:lnSpc>
                <a:spcPct val="150000"/>
              </a:lnSpc>
              <a:spcBef>
                <a:spcPct val="0"/>
              </a:spcBef>
              <a:spcAft>
                <a:spcPct val="0"/>
              </a:spcAft>
            </a:pPr>
            <a:r>
              <a:rPr lang="en-US" sz="1600" b="1" dirty="0">
                <a:solidFill>
                  <a:schemeClr val="tx1">
                    <a:lumMod val="75000"/>
                    <a:lumOff val="25000"/>
                  </a:schemeClr>
                </a:solidFill>
                <a:ea typeface="Ebrima" pitchFamily="2" charset="0"/>
                <a:cs typeface="Ebrima" pitchFamily="2" charset="0"/>
              </a:rPr>
              <a:t>Second equation</a:t>
            </a:r>
            <a:r>
              <a:rPr lang="en-US" sz="1600" dirty="0">
                <a:solidFill>
                  <a:schemeClr val="tx1">
                    <a:lumMod val="75000"/>
                    <a:lumOff val="25000"/>
                  </a:schemeClr>
                </a:solidFill>
                <a:ea typeface="Ebrima" pitchFamily="2" charset="0"/>
                <a:cs typeface="Ebrima" pitchFamily="2" charset="0"/>
              </a:rPr>
              <a:t> updates trend using constant beta. </a:t>
            </a:r>
          </a:p>
        </p:txBody>
      </p:sp>
      <p:sp>
        <p:nvSpPr>
          <p:cNvPr id="4" name="Rectangle 3"/>
          <p:cNvSpPr/>
          <p:nvPr/>
        </p:nvSpPr>
        <p:spPr>
          <a:xfrm>
            <a:off x="2384211" y="4038600"/>
            <a:ext cx="7363252" cy="1338828"/>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b="1" kern="0" dirty="0">
                <a:solidFill>
                  <a:schemeClr val="tx1">
                    <a:lumMod val="75000"/>
                    <a:lumOff val="25000"/>
                  </a:schemeClr>
                </a:solidFill>
              </a:rPr>
              <a:t>Triple exponential smoothing </a:t>
            </a:r>
            <a:r>
              <a:rPr lang="en-US" sz="1600" kern="0" dirty="0">
                <a:solidFill>
                  <a:schemeClr val="tx1">
                    <a:lumMod val="75000"/>
                    <a:lumOff val="25000"/>
                  </a:schemeClr>
                </a:solidFill>
              </a:rPr>
              <a:t>has three equations</a:t>
            </a:r>
          </a:p>
          <a:p>
            <a:pPr algn="ctr" fontAlgn="base">
              <a:lnSpc>
                <a:spcPct val="150000"/>
              </a:lnSpc>
              <a:spcBef>
                <a:spcPct val="0"/>
              </a:spcBef>
              <a:spcAft>
                <a:spcPct val="0"/>
              </a:spcAft>
            </a:pPr>
            <a:r>
              <a:rPr lang="en-US" sz="1600" kern="0" dirty="0">
                <a:solidFill>
                  <a:schemeClr val="tx1">
                    <a:lumMod val="75000"/>
                    <a:lumOff val="25000"/>
                  </a:schemeClr>
                </a:solidFill>
              </a:rPr>
              <a:t>First 2 equations are similar to double exponential smoothing method </a:t>
            </a:r>
          </a:p>
          <a:p>
            <a:pPr algn="ctr" fontAlgn="base">
              <a:lnSpc>
                <a:spcPct val="150000"/>
              </a:lnSpc>
              <a:spcBef>
                <a:spcPct val="0"/>
              </a:spcBef>
              <a:spcAft>
                <a:spcPct val="0"/>
              </a:spcAft>
            </a:pPr>
            <a:r>
              <a:rPr lang="en-US" sz="1600" b="1" kern="0" dirty="0">
                <a:solidFill>
                  <a:schemeClr val="tx1">
                    <a:lumMod val="75000"/>
                    <a:lumOff val="25000"/>
                  </a:schemeClr>
                </a:solidFill>
              </a:rPr>
              <a:t>Third equation </a:t>
            </a:r>
            <a:r>
              <a:rPr lang="en-US" sz="1600" kern="0" dirty="0">
                <a:solidFill>
                  <a:schemeClr val="tx1">
                    <a:lumMod val="75000"/>
                    <a:lumOff val="25000"/>
                  </a:schemeClr>
                </a:solidFill>
              </a:rPr>
              <a:t>updates seasonal component using constant gamma. </a:t>
            </a:r>
          </a:p>
        </p:txBody>
      </p:sp>
      <p:sp>
        <p:nvSpPr>
          <p:cNvPr id="5" name="Rectangle 4"/>
          <p:cNvSpPr/>
          <p:nvPr/>
        </p:nvSpPr>
        <p:spPr>
          <a:xfrm>
            <a:off x="2384211" y="2914651"/>
            <a:ext cx="7363252" cy="785151"/>
          </a:xfrm>
          <a:prstGeom prst="rect">
            <a:avLst/>
          </a:prstGeom>
        </p:spPr>
        <p:txBody>
          <a:bodyPr wrap="square">
            <a:spAutoFit/>
          </a:bodyPr>
          <a:lstStyle/>
          <a:p>
            <a:pPr>
              <a:lnSpc>
                <a:spcPct val="150000"/>
              </a:lnSpc>
            </a:pPr>
            <a:r>
              <a:rPr lang="en-US" sz="1600" dirty="0">
                <a:solidFill>
                  <a:schemeClr val="tx1">
                    <a:lumMod val="75000"/>
                    <a:lumOff val="25000"/>
                  </a:schemeClr>
                </a:solidFill>
              </a:rPr>
              <a:t>Double exponential smoothing method is used when there is a trend in the time series.</a:t>
            </a:r>
          </a:p>
        </p:txBody>
      </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13</a:t>
            </a:fld>
            <a:endParaRPr lang="es-ES" dirty="0">
              <a:solidFill>
                <a:prstClr val="black">
                  <a:lumMod val="50000"/>
                  <a:lumOff val="50000"/>
                </a:prstClr>
              </a:solidFill>
            </a:endParaRPr>
          </a:p>
        </p:txBody>
      </p:sp>
    </p:spTree>
    <p:extLst>
      <p:ext uri="{BB962C8B-B14F-4D97-AF65-F5344CB8AC3E}">
        <p14:creationId xmlns:p14="http://schemas.microsoft.com/office/powerpoint/2010/main" val="50337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t>Double</a:t>
            </a:r>
            <a:r>
              <a:rPr lang="en-US" sz="3200" b="1" dirty="0">
                <a:latin typeface="+mj-lt"/>
              </a:rPr>
              <a:t> Exponential Smoothing Model</a:t>
            </a:r>
          </a:p>
        </p:txBody>
      </p:sp>
      <p:sp>
        <p:nvSpPr>
          <p:cNvPr id="13" name="TextBox 5"/>
          <p:cNvSpPr txBox="1">
            <a:spLocks noChangeArrowheads="1"/>
          </p:cNvSpPr>
          <p:nvPr>
            <p:custDataLst>
              <p:tags r:id="rId2"/>
            </p:custDataLst>
          </p:nvPr>
        </p:nvSpPr>
        <p:spPr bwMode="auto">
          <a:xfrm>
            <a:off x="2740746" y="1447800"/>
            <a:ext cx="6650182" cy="4478470"/>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eaLnBrk="0" fontAlgn="base" hangingPunct="0">
              <a:lnSpc>
                <a:spcPct val="150000"/>
              </a:lnSpc>
              <a:spcBef>
                <a:spcPct val="0"/>
              </a:spcBef>
              <a:spcAft>
                <a:spcPct val="0"/>
              </a:spcAft>
            </a:pPr>
            <a:r>
              <a:rPr lang="de-DE" sz="1600" b="1" dirty="0">
                <a:solidFill>
                  <a:schemeClr val="tx1">
                    <a:lumMod val="75000"/>
                    <a:lumOff val="25000"/>
                  </a:schemeClr>
                </a:solidFill>
              </a:rPr>
              <a:t>Mathematical Model :</a:t>
            </a:r>
          </a:p>
          <a:p>
            <a:pPr eaLnBrk="0" fontAlgn="base" hangingPunct="0">
              <a:lnSpc>
                <a:spcPct val="150000"/>
              </a:lnSpc>
              <a:spcBef>
                <a:spcPct val="0"/>
              </a:spcBef>
              <a:spcAft>
                <a:spcPct val="0"/>
              </a:spcAft>
            </a:pPr>
            <a:endParaRPr lang="de-DE" sz="1600" dirty="0">
              <a:solidFill>
                <a:schemeClr val="tx1">
                  <a:lumMod val="75000"/>
                  <a:lumOff val="25000"/>
                </a:schemeClr>
              </a:solidFill>
            </a:endParaRPr>
          </a:p>
          <a:p>
            <a:pPr eaLnBrk="0" fontAlgn="base" hangingPunct="0">
              <a:lnSpc>
                <a:spcPct val="150000"/>
              </a:lnSpc>
              <a:spcBef>
                <a:spcPct val="0"/>
              </a:spcBef>
              <a:spcAft>
                <a:spcPct val="0"/>
              </a:spcAft>
            </a:pPr>
            <a:endParaRPr lang="de-DE" sz="1600" dirty="0">
              <a:solidFill>
                <a:schemeClr val="tx1">
                  <a:lumMod val="75000"/>
                  <a:lumOff val="25000"/>
                </a:schemeClr>
              </a:solidFill>
            </a:endParaRPr>
          </a:p>
          <a:p>
            <a:pPr eaLnBrk="0" fontAlgn="base" hangingPunct="0">
              <a:lnSpc>
                <a:spcPct val="150000"/>
              </a:lnSpc>
              <a:spcBef>
                <a:spcPct val="0"/>
              </a:spcBef>
              <a:spcAft>
                <a:spcPct val="0"/>
              </a:spcAft>
            </a:pPr>
            <a:endParaRPr lang="de-DE" sz="1600" dirty="0">
              <a:solidFill>
                <a:schemeClr val="tx1">
                  <a:lumMod val="75000"/>
                  <a:lumOff val="25000"/>
                </a:schemeClr>
              </a:solidFill>
            </a:endParaRPr>
          </a:p>
          <a:p>
            <a:pPr eaLnBrk="0" fontAlgn="base" hangingPunct="0">
              <a:lnSpc>
                <a:spcPct val="150000"/>
              </a:lnSpc>
              <a:spcBef>
                <a:spcPct val="0"/>
              </a:spcBef>
              <a:spcAft>
                <a:spcPct val="0"/>
              </a:spcAft>
            </a:pPr>
            <a:r>
              <a:rPr lang="de-DE" sz="1600" dirty="0">
                <a:solidFill>
                  <a:schemeClr val="tx1">
                    <a:lumMod val="75000"/>
                    <a:lumOff val="25000"/>
                  </a:schemeClr>
                </a:solidFill>
              </a:rPr>
              <a:t>Where,</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t+1</a:t>
            </a:r>
            <a:r>
              <a:rPr lang="en-US" sz="1600" dirty="0">
                <a:solidFill>
                  <a:schemeClr val="tx1">
                    <a:lumMod val="75000"/>
                    <a:lumOff val="25000"/>
                  </a:schemeClr>
                </a:solidFill>
              </a:rPr>
              <a:t>      	:     Forecast value for period t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a:t>
            </a:r>
            <a:r>
              <a:rPr lang="en-US" sz="1600" dirty="0">
                <a:solidFill>
                  <a:schemeClr val="tx1">
                    <a:lumMod val="75000"/>
                    <a:lumOff val="25000"/>
                  </a:schemeClr>
                </a:solidFill>
              </a:rPr>
              <a:t>	:     Forecast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T</a:t>
            </a:r>
            <a:r>
              <a:rPr lang="en-US" sz="1600" baseline="-25000" dirty="0">
                <a:solidFill>
                  <a:schemeClr val="tx1">
                    <a:lumMod val="75000"/>
                    <a:lumOff val="25000"/>
                  </a:schemeClr>
                </a:solidFill>
              </a:rPr>
              <a:t>t </a:t>
            </a:r>
            <a:r>
              <a:rPr lang="en-US" sz="1600" dirty="0">
                <a:solidFill>
                  <a:schemeClr val="tx1">
                    <a:lumMod val="75000"/>
                    <a:lumOff val="25000"/>
                  </a:schemeClr>
                </a:solidFill>
              </a:rPr>
              <a:t>	:     Trend component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T</a:t>
            </a:r>
            <a:r>
              <a:rPr lang="en-US" sz="1600" baseline="-25000" dirty="0">
                <a:solidFill>
                  <a:schemeClr val="tx1">
                    <a:lumMod val="75000"/>
                    <a:lumOff val="25000"/>
                  </a:schemeClr>
                </a:solidFill>
              </a:rPr>
              <a:t>t+1 </a:t>
            </a:r>
            <a:r>
              <a:rPr lang="en-US" sz="1600" dirty="0">
                <a:solidFill>
                  <a:schemeClr val="tx1">
                    <a:lumMod val="75000"/>
                    <a:lumOff val="25000"/>
                  </a:schemeClr>
                </a:solidFill>
              </a:rPr>
              <a:t>	:     Trend component for period t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Y</a:t>
            </a:r>
            <a:r>
              <a:rPr lang="en-US" sz="1600" baseline="-25000" dirty="0">
                <a:solidFill>
                  <a:schemeClr val="tx1">
                    <a:lumMod val="75000"/>
                    <a:lumOff val="25000"/>
                  </a:schemeClr>
                </a:solidFill>
              </a:rPr>
              <a:t>t</a:t>
            </a:r>
            <a:r>
              <a:rPr lang="en-US" sz="1600" dirty="0">
                <a:solidFill>
                  <a:schemeClr val="tx1">
                    <a:lumMod val="75000"/>
                    <a:lumOff val="25000"/>
                  </a:schemeClr>
                </a:solidFill>
              </a:rPr>
              <a:t>           	:     Actual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α 	:     Alpha (Smoothing constant)</a:t>
            </a:r>
          </a:p>
          <a:p>
            <a:pPr marL="0" lvl="3" eaLnBrk="0" fontAlgn="base" hangingPunct="0">
              <a:lnSpc>
                <a:spcPct val="150000"/>
              </a:lnSpc>
              <a:spcBef>
                <a:spcPct val="0"/>
              </a:spcBef>
              <a:spcAft>
                <a:spcPct val="0"/>
              </a:spcAft>
            </a:pPr>
            <a:r>
              <a:rPr lang="el-GR" sz="1600" dirty="0">
                <a:solidFill>
                  <a:schemeClr val="tx1">
                    <a:lumMod val="75000"/>
                    <a:lumOff val="25000"/>
                  </a:schemeClr>
                </a:solidFill>
              </a:rPr>
              <a:t>β</a:t>
            </a:r>
            <a:r>
              <a:rPr lang="en-US" sz="1600" dirty="0">
                <a:solidFill>
                  <a:schemeClr val="tx1">
                    <a:lumMod val="75000"/>
                    <a:lumOff val="25000"/>
                  </a:schemeClr>
                </a:solidFill>
              </a:rPr>
              <a:t>	:     Beta (Second smoothing constant)</a:t>
            </a:r>
          </a:p>
        </p:txBody>
      </p:sp>
      <mc:AlternateContent xmlns:mc="http://schemas.openxmlformats.org/markup-compatibility/2006" xmlns:a14="http://schemas.microsoft.com/office/drawing/2010/main">
        <mc:Choice Requires="a14">
          <p:sp>
            <p:nvSpPr>
              <p:cNvPr id="15" name="TextBox 14"/>
              <p:cNvSpPr txBox="1"/>
              <p:nvPr/>
            </p:nvSpPr>
            <p:spPr>
              <a:xfrm>
                <a:off x="4474839" y="2122658"/>
                <a:ext cx="3182003" cy="919401"/>
              </a:xfrm>
              <a:prstGeom prst="roundRect">
                <a:avLst/>
              </a:prstGeom>
              <a:noFill/>
              <a:ln>
                <a:solidFill>
                  <a:schemeClr val="accent1"/>
                </a:solidFill>
              </a:ln>
            </p:spPr>
            <p:txBody>
              <a:bodyPr wrap="none" rtlCol="0" anchor="ctr">
                <a:spAutoFit/>
              </a:bodyPr>
              <a:lstStyle/>
              <a:p>
                <a:pPr algn="ctr"/>
                <a14:m>
                  <m:oMathPara xmlns:m="http://schemas.openxmlformats.org/officeDocument/2006/math">
                    <m:oMathParaPr>
                      <m:jc m:val="centerGroup"/>
                    </m:oMathParaPr>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r>
                        <m:rPr>
                          <m:sty m:val="p"/>
                        </m:rPr>
                        <a:rPr lang="el-GR" sz="1600">
                          <a:solidFill>
                            <a:schemeClr val="tx1">
                              <a:lumMod val="75000"/>
                              <a:lumOff val="25000"/>
                            </a:schemeClr>
                          </a:solidFill>
                          <a:latin typeface="Cambria Math" panose="02040503050406030204" pitchFamily="18" charset="0"/>
                          <a:ea typeface="Cambria Math"/>
                        </a:rPr>
                        <m:t>α</m:t>
                      </m:r>
                      <m:r>
                        <a:rPr lang="en-US" sz="1600">
                          <a:solidFill>
                            <a:schemeClr val="tx1">
                              <a:lumMod val="75000"/>
                              <a:lumOff val="25000"/>
                            </a:schemeClr>
                          </a:solidFill>
                          <a:latin typeface="Cambria Math" panose="02040503050406030204" pitchFamily="18" charset="0"/>
                          <a:ea typeface="Cambria Math"/>
                        </a:rPr>
                        <m:t> </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Y</m:t>
                          </m:r>
                        </m:e>
                        <m:sub>
                          <m:r>
                            <m:rPr>
                              <m:sty m:val="p"/>
                            </m:rPr>
                            <a:rPr lang="en-US" sz="1600">
                              <a:solidFill>
                                <a:schemeClr val="tx1">
                                  <a:lumMod val="75000"/>
                                  <a:lumOff val="25000"/>
                                </a:schemeClr>
                              </a:solidFill>
                              <a:latin typeface="Cambria Math" panose="02040503050406030204" pitchFamily="18" charset="0"/>
                            </a:rPr>
                            <m:t>t</m:t>
                          </m:r>
                        </m:sub>
                      </m:sSub>
                      <m:r>
                        <a:rPr lang="en-US" sz="1600">
                          <a:solidFill>
                            <a:schemeClr val="tx1">
                              <a:lumMod val="75000"/>
                              <a:lumOff val="25000"/>
                            </a:schemeClr>
                          </a:solidFill>
                          <a:latin typeface="Cambria Math" panose="02040503050406030204" pitchFamily="18" charset="0"/>
                        </a:rPr>
                        <m:t>+</m:t>
                      </m:r>
                      <m:d>
                        <m:dPr>
                          <m:ctrlPr>
                            <a:rPr lang="en-US" sz="1600" i="1">
                              <a:solidFill>
                                <a:schemeClr val="tx1">
                                  <a:lumMod val="75000"/>
                                  <a:lumOff val="25000"/>
                                </a:schemeClr>
                              </a:solidFill>
                              <a:latin typeface="Cambria Math" panose="02040503050406030204" pitchFamily="18" charset="0"/>
                            </a:rPr>
                          </m:ctrlPr>
                        </m:dPr>
                        <m:e>
                          <m:r>
                            <a:rPr lang="en-US" sz="1600">
                              <a:solidFill>
                                <a:schemeClr val="tx1">
                                  <a:lumMod val="75000"/>
                                  <a:lumOff val="25000"/>
                                </a:schemeClr>
                              </a:solidFill>
                              <a:latin typeface="Cambria Math" panose="02040503050406030204" pitchFamily="18" charset="0"/>
                            </a:rPr>
                            <m:t>1−</m:t>
                          </m:r>
                          <m:r>
                            <m:rPr>
                              <m:sty m:val="p"/>
                            </m:rPr>
                            <a:rPr lang="el-GR" sz="1600">
                              <a:solidFill>
                                <a:schemeClr val="tx1">
                                  <a:lumMod val="75000"/>
                                  <a:lumOff val="25000"/>
                                </a:schemeClr>
                              </a:solidFill>
                              <a:latin typeface="Cambria Math" panose="02040503050406030204" pitchFamily="18" charset="0"/>
                              <a:ea typeface="Cambria Math"/>
                            </a:rPr>
                            <m:t>α</m:t>
                          </m:r>
                        </m:e>
                      </m:d>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sub>
                      </m:sSub>
                      <m:r>
                        <a:rPr lang="en-US" sz="1600">
                          <a:solidFill>
                            <a:schemeClr val="tx1">
                              <a:lumMod val="75000"/>
                              <a:lumOff val="25000"/>
                            </a:schemeClr>
                          </a:solidFill>
                          <a:latin typeface="Cambria Math" panose="02040503050406030204" pitchFamily="18" charset="0"/>
                        </a:rPr>
                        <m:t>+</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sub>
                      </m:sSub>
                    </m:oMath>
                  </m:oMathPara>
                </a14:m>
                <a:endParaRPr lang="en-US" sz="1600" dirty="0">
                  <a:solidFill>
                    <a:schemeClr val="tx1">
                      <a:lumMod val="75000"/>
                      <a:lumOff val="25000"/>
                    </a:schemeClr>
                  </a:solidFill>
                </a:endParaRPr>
              </a:p>
              <a:p>
                <a:pPr algn="ctr"/>
                <a:endParaRPr lang="en-US" sz="1600" dirty="0">
                  <a:solidFill>
                    <a:schemeClr val="tx1">
                      <a:lumMod val="75000"/>
                      <a:lumOff val="25000"/>
                    </a:schemeClr>
                  </a:solidFill>
                </a:endParaRPr>
              </a:p>
              <a:p>
                <a:pPr algn="ctr"/>
                <a14:m>
                  <m:oMathPara xmlns:m="http://schemas.openxmlformats.org/officeDocument/2006/math">
                    <m:oMathParaPr>
                      <m:jc m:val="centerGroup"/>
                    </m:oMathParaPr>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r>
                        <m:rPr>
                          <m:sty m:val="p"/>
                        </m:rPr>
                        <a:rPr lang="el-GR" sz="1600">
                          <a:solidFill>
                            <a:schemeClr val="tx1">
                              <a:lumMod val="75000"/>
                              <a:lumOff val="25000"/>
                            </a:schemeClr>
                          </a:solidFill>
                          <a:latin typeface="Cambria Math" panose="02040503050406030204" pitchFamily="18" charset="0"/>
                          <a:ea typeface="Cambria Math"/>
                        </a:rPr>
                        <m:t>β</m:t>
                      </m:r>
                      <m:d>
                        <m:dPr>
                          <m:ctrlPr>
                            <a:rPr lang="en-US" sz="1600" i="1">
                              <a:solidFill>
                                <a:schemeClr val="tx1">
                                  <a:lumMod val="75000"/>
                                  <a:lumOff val="25000"/>
                                </a:schemeClr>
                              </a:solidFill>
                              <a:latin typeface="Cambria Math" panose="02040503050406030204" pitchFamily="18" charset="0"/>
                              <a:ea typeface="Cambria Math"/>
                            </a:rPr>
                          </m:ctrlPr>
                        </m:dPr>
                        <m:e>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sub>
                          </m:sSub>
                        </m:e>
                      </m:d>
                      <m:r>
                        <a:rPr lang="en-US" sz="1600" i="1">
                          <a:solidFill>
                            <a:schemeClr val="tx1">
                              <a:lumMod val="75000"/>
                              <a:lumOff val="25000"/>
                            </a:schemeClr>
                          </a:solidFill>
                          <a:latin typeface="Cambria Math" panose="02040503050406030204" pitchFamily="18" charset="0"/>
                        </a:rPr>
                        <m:t>+(1−</m:t>
                      </m:r>
                      <m:r>
                        <a:rPr lang="el-GR" sz="1600" i="1">
                          <a:solidFill>
                            <a:schemeClr val="tx1">
                              <a:lumMod val="75000"/>
                              <a:lumOff val="25000"/>
                            </a:schemeClr>
                          </a:solidFill>
                          <a:latin typeface="Cambria Math" panose="02040503050406030204" pitchFamily="18" charset="0"/>
                          <a:ea typeface="Cambria Math"/>
                        </a:rPr>
                        <m:t>𝛽</m:t>
                      </m:r>
                      <m:r>
                        <a:rPr lang="en-US" sz="1600" i="1">
                          <a:solidFill>
                            <a:schemeClr val="tx1">
                              <a:lumMod val="75000"/>
                              <a:lumOff val="25000"/>
                            </a:schemeClr>
                          </a:solidFill>
                          <a:latin typeface="Cambria Math" panose="02040503050406030204" pitchFamily="18" charset="0"/>
                          <a:ea typeface="Cambria Math"/>
                        </a:rPr>
                        <m:t>)</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sub>
                      </m:sSub>
                    </m:oMath>
                  </m:oMathPara>
                </a14:m>
                <a:endParaRPr lang="en-US" sz="1600" dirty="0">
                  <a:solidFill>
                    <a:schemeClr val="tx1">
                      <a:lumMod val="75000"/>
                      <a:lumOff val="25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474839" y="2122658"/>
                <a:ext cx="3182003" cy="919401"/>
              </a:xfrm>
              <a:prstGeom prst="roundRect">
                <a:avLst/>
              </a:prstGeom>
              <a:blipFill>
                <a:blip r:embed="rId5"/>
                <a:stretch>
                  <a:fillRect/>
                </a:stretch>
              </a:blipFill>
              <a:ln>
                <a:solidFill>
                  <a:schemeClr val="accent1"/>
                </a:solidFill>
              </a:ln>
            </p:spPr>
            <p:txBody>
              <a:bodyPr/>
              <a:lstStyle/>
              <a:p>
                <a:r>
                  <a:rPr lang="en-US">
                    <a:noFill/>
                  </a:rPr>
                  <a:t> </a:t>
                </a:r>
              </a:p>
            </p:txBody>
          </p:sp>
        </mc:Fallback>
      </mc:AlternateContent>
      <p:sp>
        <p:nvSpPr>
          <p:cNvPr id="14"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14</a:t>
            </a:fld>
            <a:endParaRPr lang="es-ES" dirty="0">
              <a:solidFill>
                <a:prstClr val="black">
                  <a:lumMod val="50000"/>
                  <a:lumOff val="50000"/>
                </a:prstClr>
              </a:solidFill>
            </a:endParaRPr>
          </a:p>
        </p:txBody>
      </p:sp>
    </p:spTree>
    <p:extLst>
      <p:ext uri="{BB962C8B-B14F-4D97-AF65-F5344CB8AC3E}">
        <p14:creationId xmlns:p14="http://schemas.microsoft.com/office/powerpoint/2010/main" val="3384756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15</a:t>
            </a:fld>
            <a:endParaRPr lang="es-ES" dirty="0">
              <a:solidFill>
                <a:prstClr val="black">
                  <a:lumMod val="50000"/>
                  <a:lumOff val="50000"/>
                </a:prstClr>
              </a:solidFill>
            </a:endParaRPr>
          </a:p>
        </p:txBody>
      </p:sp>
      <p:graphicFrame>
        <p:nvGraphicFramePr>
          <p:cNvPr id="21" name="Table 20">
            <a:extLst>
              <a:ext uri="{FF2B5EF4-FFF2-40B4-BE49-F238E27FC236}">
                <a16:creationId xmlns:a16="http://schemas.microsoft.com/office/drawing/2014/main" id="{49106DE3-7FD0-45FF-A6F4-E44E781B5F73}"/>
              </a:ext>
            </a:extLst>
          </p:cNvPr>
          <p:cNvGraphicFramePr>
            <a:graphicFrameLocks noGrp="1"/>
          </p:cNvGraphicFramePr>
          <p:nvPr/>
        </p:nvGraphicFramePr>
        <p:xfrm>
          <a:off x="2198687" y="1584960"/>
          <a:ext cx="8033374" cy="131064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38554">
                <a:tc>
                  <a:txBody>
                    <a:bodyPr/>
                    <a:lstStyle/>
                    <a:p>
                      <a:r>
                        <a:rPr lang="en-US" sz="1600" b="1" dirty="0">
                          <a:solidFill>
                            <a:schemeClr val="accent1"/>
                          </a:solidFill>
                          <a:latin typeface="Consolas" pitchFamily="49" charset="0"/>
                        </a:rPr>
                        <a:t>from </a:t>
                      </a:r>
                      <a:r>
                        <a:rPr lang="en-US" sz="1600" b="1" dirty="0" err="1">
                          <a:solidFill>
                            <a:schemeClr val="accent1"/>
                          </a:solidFill>
                          <a:latin typeface="Consolas" pitchFamily="49" charset="0"/>
                        </a:rPr>
                        <a:t>statsmodels.tsa.holtwinters</a:t>
                      </a:r>
                      <a:r>
                        <a:rPr lang="en-US" sz="1600" b="1" dirty="0">
                          <a:solidFill>
                            <a:schemeClr val="accent1"/>
                          </a:solidFill>
                          <a:latin typeface="Consolas" pitchFamily="49" charset="0"/>
                        </a:rPr>
                        <a:t> import </a:t>
                      </a:r>
                      <a:r>
                        <a:rPr lang="en-US" sz="1600" b="1" dirty="0" err="1">
                          <a:solidFill>
                            <a:schemeClr val="accent1"/>
                          </a:solidFill>
                          <a:latin typeface="Consolas" pitchFamily="49" charset="0"/>
                        </a:rPr>
                        <a:t>ExponentialSmoothing</a:t>
                      </a:r>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model = </a:t>
                      </a:r>
                      <a:r>
                        <a:rPr lang="en-US" sz="1600" b="1" dirty="0" err="1">
                          <a:solidFill>
                            <a:schemeClr val="accent1"/>
                          </a:solidFill>
                          <a:latin typeface="Consolas" pitchFamily="49" charset="0"/>
                        </a:rPr>
                        <a:t>ExponentialSmoothing</a:t>
                      </a:r>
                      <a:r>
                        <a:rPr lang="en-US" sz="1600" b="1" dirty="0">
                          <a:solidFill>
                            <a:schemeClr val="accent1"/>
                          </a:solidFill>
                          <a:latin typeface="Consolas" pitchFamily="49" charset="0"/>
                        </a:rPr>
                        <a:t>(</a:t>
                      </a:r>
                      <a:r>
                        <a:rPr lang="en-US" sz="1600" b="1" dirty="0" err="1">
                          <a:solidFill>
                            <a:schemeClr val="accent1"/>
                          </a:solidFill>
                          <a:latin typeface="Consolas" pitchFamily="49" charset="0"/>
                        </a:rPr>
                        <a:t>salesseries</a:t>
                      </a:r>
                      <a:r>
                        <a:rPr lang="en-US" sz="1600" b="1" dirty="0">
                          <a:solidFill>
                            <a:schemeClr val="accent1"/>
                          </a:solidFill>
                          <a:latin typeface="Consolas" pitchFamily="49" charset="0"/>
                        </a:rPr>
                        <a:t>, trend='</a:t>
                      </a:r>
                      <a:r>
                        <a:rPr lang="en-US" sz="1600" b="1" dirty="0" err="1">
                          <a:solidFill>
                            <a:schemeClr val="accent1"/>
                          </a:solidFill>
                          <a:latin typeface="Consolas" pitchFamily="49" charset="0"/>
                        </a:rPr>
                        <a:t>add',seasonal</a:t>
                      </a:r>
                      <a:r>
                        <a:rPr lang="en-US" sz="1600" b="1" dirty="0">
                          <a:solidFill>
                            <a:schemeClr val="accent1"/>
                          </a:solidFill>
                          <a:latin typeface="Consolas" pitchFamily="49" charset="0"/>
                        </a:rPr>
                        <a:t> = None)</a:t>
                      </a:r>
                    </a:p>
                    <a:p>
                      <a:r>
                        <a:rPr lang="en-US" sz="1600" b="1" dirty="0">
                          <a:solidFill>
                            <a:schemeClr val="accent1"/>
                          </a:solidFill>
                          <a:latin typeface="Consolas" pitchFamily="49" charset="0"/>
                        </a:rPr>
                        <a:t>fit2 = </a:t>
                      </a:r>
                      <a:r>
                        <a:rPr lang="en-US" sz="1600" b="1" dirty="0" err="1">
                          <a:solidFill>
                            <a:schemeClr val="accent1"/>
                          </a:solidFill>
                          <a:latin typeface="Consolas" pitchFamily="49" charset="0"/>
                        </a:rPr>
                        <a:t>model.fit</a:t>
                      </a:r>
                      <a:r>
                        <a:rPr lang="en-US" sz="1600" b="1" dirty="0">
                          <a:solidFill>
                            <a:schemeClr val="accent1"/>
                          </a:solidFill>
                          <a:latin typeface="Consolas" pitchFamily="49" charset="0"/>
                        </a:rPr>
                        <a:t>()</a:t>
                      </a:r>
                    </a:p>
                    <a:p>
                      <a:r>
                        <a:rPr lang="en-US" sz="1600" b="1" dirty="0">
                          <a:solidFill>
                            <a:schemeClr val="accent1"/>
                          </a:solidFill>
                          <a:latin typeface="Consolas" pitchFamily="49" charset="0"/>
                        </a:rPr>
                        <a:t>print(fit2.predict())</a:t>
                      </a:r>
                    </a:p>
                    <a:p>
                      <a:r>
                        <a:rPr lang="en-US" sz="1600" b="1" dirty="0">
                          <a:solidFill>
                            <a:schemeClr val="accent1"/>
                          </a:solidFill>
                          <a:latin typeface="Consolas" pitchFamily="49" charset="0"/>
                        </a:rPr>
                        <a:t>fit2.summary()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27" name="Rectangle 26">
            <a:extLst>
              <a:ext uri="{FF2B5EF4-FFF2-40B4-BE49-F238E27FC236}">
                <a16:creationId xmlns:a16="http://schemas.microsoft.com/office/drawing/2014/main" id="{EE2D414B-04F9-4F3B-9690-DC68C6F92186}"/>
              </a:ext>
            </a:extLst>
          </p:cNvPr>
          <p:cNvSpPr/>
          <p:nvPr/>
        </p:nvSpPr>
        <p:spPr>
          <a:xfrm>
            <a:off x="2210977" y="1265456"/>
            <a:ext cx="3550972" cy="338554"/>
          </a:xfrm>
          <a:prstGeom prst="rect">
            <a:avLst/>
          </a:prstGeom>
        </p:spPr>
        <p:txBody>
          <a:bodyPr wrap="none">
            <a:spAutoFit/>
          </a:bodyPr>
          <a:lstStyle/>
          <a:p>
            <a:r>
              <a:rPr lang="en-US" sz="1600" dirty="0">
                <a:latin typeface="Consolas" pitchFamily="49" charset="0"/>
              </a:rPr>
              <a:t>#Double Exponential Smoothing</a:t>
            </a:r>
          </a:p>
        </p:txBody>
      </p:sp>
      <p:sp>
        <p:nvSpPr>
          <p:cNvPr id="39" name="Rectangle 2">
            <a:extLst>
              <a:ext uri="{FF2B5EF4-FFF2-40B4-BE49-F238E27FC236}">
                <a16:creationId xmlns:a16="http://schemas.microsoft.com/office/drawing/2014/main" id="{CEB30EC6-EBB7-4B38-BCBA-1244118F548D}"/>
              </a:ext>
            </a:extLst>
          </p:cNvPr>
          <p:cNvSpPr txBox="1">
            <a:spLocks noChangeArrowheads="1"/>
          </p:cNvSpPr>
          <p:nvPr>
            <p:custDataLst>
              <p:tags r:id="rId1"/>
            </p:custDataLst>
          </p:nvPr>
        </p:nvSpPr>
        <p:spPr bwMode="auto">
          <a:xfrm>
            <a:off x="1951037" y="274049"/>
            <a:ext cx="8229600" cy="81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100" b="1" kern="0" dirty="0">
                <a:solidFill>
                  <a:schemeClr val="accent1"/>
                </a:solidFill>
              </a:rPr>
              <a:t>Double Exponential Smoothing in Python</a:t>
            </a:r>
          </a:p>
        </p:txBody>
      </p:sp>
      <p:sp>
        <p:nvSpPr>
          <p:cNvPr id="40" name="Rectangle 39">
            <a:extLst>
              <a:ext uri="{FF2B5EF4-FFF2-40B4-BE49-F238E27FC236}">
                <a16:creationId xmlns:a16="http://schemas.microsoft.com/office/drawing/2014/main" id="{30E5306F-326B-4E48-84EF-412923841E38}"/>
              </a:ext>
            </a:extLst>
          </p:cNvPr>
          <p:cNvSpPr/>
          <p:nvPr/>
        </p:nvSpPr>
        <p:spPr>
          <a:xfrm>
            <a:off x="2186707" y="2861846"/>
            <a:ext cx="1082348" cy="338554"/>
          </a:xfrm>
          <a:prstGeom prst="rect">
            <a:avLst/>
          </a:prstGeom>
        </p:spPr>
        <p:txBody>
          <a:bodyPr wrap="none">
            <a:spAutoFit/>
          </a:bodyPr>
          <a:lstStyle/>
          <a:p>
            <a:pPr defTabSz="914400">
              <a:defRPr/>
            </a:pPr>
            <a:r>
              <a:rPr lang="en-US" sz="1600" dirty="0">
                <a:latin typeface="Consolas" pitchFamily="49" charset="0"/>
                <a:cs typeface="Arial"/>
              </a:rPr>
              <a:t># Output</a:t>
            </a:r>
          </a:p>
        </p:txBody>
      </p:sp>
      <p:pic>
        <p:nvPicPr>
          <p:cNvPr id="5" name="Picture 4">
            <a:extLst>
              <a:ext uri="{FF2B5EF4-FFF2-40B4-BE49-F238E27FC236}">
                <a16:creationId xmlns:a16="http://schemas.microsoft.com/office/drawing/2014/main" id="{C5A9F41D-00CA-3A7C-DB3C-5825457DB8A0}"/>
              </a:ext>
            </a:extLst>
          </p:cNvPr>
          <p:cNvPicPr>
            <a:picLocks noChangeAspect="1"/>
          </p:cNvPicPr>
          <p:nvPr/>
        </p:nvPicPr>
        <p:blipFill>
          <a:blip r:embed="rId4"/>
          <a:stretch>
            <a:fillRect/>
          </a:stretch>
        </p:blipFill>
        <p:spPr>
          <a:xfrm>
            <a:off x="2076095" y="3234669"/>
            <a:ext cx="6381750" cy="3401998"/>
          </a:xfrm>
          <a:prstGeom prst="rect">
            <a:avLst/>
          </a:prstGeom>
        </p:spPr>
      </p:pic>
      <p:cxnSp>
        <p:nvCxnSpPr>
          <p:cNvPr id="6" name="Straight Arrow Connector 5">
            <a:extLst>
              <a:ext uri="{FF2B5EF4-FFF2-40B4-BE49-F238E27FC236}">
                <a16:creationId xmlns:a16="http://schemas.microsoft.com/office/drawing/2014/main" id="{AE12848B-A91A-A21A-E7D3-F43C06EB56BD}"/>
              </a:ext>
            </a:extLst>
          </p:cNvPr>
          <p:cNvCxnSpPr>
            <a:cxnSpLocks/>
          </p:cNvCxnSpPr>
          <p:nvPr/>
        </p:nvCxnSpPr>
        <p:spPr>
          <a:xfrm flipH="1">
            <a:off x="4775781" y="3429000"/>
            <a:ext cx="287918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7" name="Rectangle 6">
            <a:extLst>
              <a:ext uri="{FF2B5EF4-FFF2-40B4-BE49-F238E27FC236}">
                <a16:creationId xmlns:a16="http://schemas.microsoft.com/office/drawing/2014/main" id="{7F0D108D-ECA3-351D-5730-C7AD8B455BBE}"/>
              </a:ext>
            </a:extLst>
          </p:cNvPr>
          <p:cNvSpPr/>
          <p:nvPr/>
        </p:nvSpPr>
        <p:spPr>
          <a:xfrm>
            <a:off x="6881987" y="3259494"/>
            <a:ext cx="1781908" cy="461665"/>
          </a:xfrm>
          <a:prstGeom prst="rect">
            <a:avLst/>
          </a:prstGeom>
          <a:solidFill>
            <a:schemeClr val="bg1"/>
          </a:solidFill>
          <a:ln w="3175">
            <a:solidFill>
              <a:schemeClr val="accent3"/>
            </a:solidFill>
          </a:ln>
        </p:spPr>
        <p:txBody>
          <a:bodyPr wrap="square">
            <a:spAutoFit/>
          </a:bodyPr>
          <a:lstStyle/>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Predicted value</a:t>
            </a:r>
          </a:p>
        </p:txBody>
      </p:sp>
      <p:sp>
        <p:nvSpPr>
          <p:cNvPr id="8" name="Rectangle 7">
            <a:extLst>
              <a:ext uri="{FF2B5EF4-FFF2-40B4-BE49-F238E27FC236}">
                <a16:creationId xmlns:a16="http://schemas.microsoft.com/office/drawing/2014/main" id="{016C2A04-3FE2-EF4A-F0E8-3529B41532F6}"/>
              </a:ext>
            </a:extLst>
          </p:cNvPr>
          <p:cNvSpPr/>
          <p:nvPr/>
        </p:nvSpPr>
        <p:spPr>
          <a:xfrm>
            <a:off x="7282173" y="5723577"/>
            <a:ext cx="1781908" cy="461665"/>
          </a:xfrm>
          <a:prstGeom prst="rect">
            <a:avLst/>
          </a:prstGeom>
          <a:solidFill>
            <a:schemeClr val="bg1"/>
          </a:solidFill>
          <a:ln w="3175">
            <a:solidFill>
              <a:schemeClr val="accent3"/>
            </a:solidFill>
          </a:ln>
        </p:spPr>
        <p:txBody>
          <a:bodyPr wrap="square">
            <a:spAutoFit/>
          </a:bodyPr>
          <a:lstStyle/>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alpha, beta</a:t>
            </a:r>
          </a:p>
        </p:txBody>
      </p:sp>
      <p:cxnSp>
        <p:nvCxnSpPr>
          <p:cNvPr id="9" name="Straight Arrow Connector 8">
            <a:extLst>
              <a:ext uri="{FF2B5EF4-FFF2-40B4-BE49-F238E27FC236}">
                <a16:creationId xmlns:a16="http://schemas.microsoft.com/office/drawing/2014/main" id="{919B5540-76AC-AAF2-FA34-79A3FB9433EA}"/>
              </a:ext>
            </a:extLst>
          </p:cNvPr>
          <p:cNvCxnSpPr>
            <a:cxnSpLocks/>
          </p:cNvCxnSpPr>
          <p:nvPr/>
        </p:nvCxnSpPr>
        <p:spPr>
          <a:xfrm flipH="1">
            <a:off x="6215373" y="5943600"/>
            <a:ext cx="10668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0" name="Rectangle 9">
            <a:extLst>
              <a:ext uri="{FF2B5EF4-FFF2-40B4-BE49-F238E27FC236}">
                <a16:creationId xmlns:a16="http://schemas.microsoft.com/office/drawing/2014/main" id="{CA30D8F9-47B7-25C9-1DC7-5441A4920C99}"/>
              </a:ext>
            </a:extLst>
          </p:cNvPr>
          <p:cNvSpPr/>
          <p:nvPr/>
        </p:nvSpPr>
        <p:spPr>
          <a:xfrm>
            <a:off x="8457845" y="3758171"/>
            <a:ext cx="2035838" cy="1938992"/>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It returns predicted future value, value of alpha and beta.</a:t>
            </a:r>
          </a:p>
        </p:txBody>
      </p:sp>
    </p:spTree>
    <p:extLst>
      <p:ext uri="{BB962C8B-B14F-4D97-AF65-F5344CB8AC3E}">
        <p14:creationId xmlns:p14="http://schemas.microsoft.com/office/powerpoint/2010/main" val="199074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t>Triple</a:t>
            </a:r>
            <a:r>
              <a:rPr lang="en-US" sz="3200" b="1" dirty="0">
                <a:latin typeface="+mj-lt"/>
              </a:rPr>
              <a:t> Exponential Smoothing Model</a:t>
            </a:r>
          </a:p>
        </p:txBody>
      </p:sp>
      <p:sp>
        <p:nvSpPr>
          <p:cNvPr id="14"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16</a:t>
            </a:fld>
            <a:endParaRPr lang="es-ES" dirty="0">
              <a:solidFill>
                <a:prstClr val="black">
                  <a:lumMod val="50000"/>
                  <a:lumOff val="50000"/>
                </a:prstClr>
              </a:solidFill>
            </a:endParaRPr>
          </a:p>
        </p:txBody>
      </p:sp>
      <p:grpSp>
        <p:nvGrpSpPr>
          <p:cNvPr id="2" name="Group 1">
            <a:extLst>
              <a:ext uri="{FF2B5EF4-FFF2-40B4-BE49-F238E27FC236}">
                <a16:creationId xmlns:a16="http://schemas.microsoft.com/office/drawing/2014/main" id="{96BF21E6-3CA0-402B-8913-18A5EB700CB3}"/>
              </a:ext>
            </a:extLst>
          </p:cNvPr>
          <p:cNvGrpSpPr/>
          <p:nvPr/>
        </p:nvGrpSpPr>
        <p:grpSpPr>
          <a:xfrm>
            <a:off x="2538282" y="1371600"/>
            <a:ext cx="7055113" cy="5200248"/>
            <a:chOff x="1044444" y="1371600"/>
            <a:chExt cx="7055113" cy="5200248"/>
          </a:xfrm>
        </p:grpSpPr>
        <p:sp>
          <p:nvSpPr>
            <p:cNvPr id="13" name="TextBox 5"/>
            <p:cNvSpPr txBox="1">
              <a:spLocks noChangeArrowheads="1"/>
            </p:cNvSpPr>
            <p:nvPr>
              <p:custDataLst>
                <p:tags r:id="rId2"/>
              </p:custDataLst>
            </p:nvPr>
          </p:nvSpPr>
          <p:spPr bwMode="auto">
            <a:xfrm>
              <a:off x="2390682" y="3124200"/>
              <a:ext cx="5496018" cy="2677656"/>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marL="0" lvl="3" eaLnBrk="0" fontAlgn="base" hangingPunct="0">
                <a:lnSpc>
                  <a:spcPct val="150000"/>
                </a:lnSpc>
                <a:spcBef>
                  <a:spcPct val="0"/>
                </a:spcBef>
                <a:spcAft>
                  <a:spcPct val="0"/>
                </a:spcAft>
              </a:pPr>
              <a:r>
                <a:rPr lang="en-US" sz="1600" dirty="0">
                  <a:solidFill>
                    <a:schemeClr val="tx1">
                      <a:lumMod val="75000"/>
                      <a:lumOff val="25000"/>
                    </a:schemeClr>
                  </a:solidFill>
                </a:rPr>
                <a:t>S</a:t>
              </a:r>
              <a:r>
                <a:rPr lang="en-US" sz="1600" baseline="-25000" dirty="0">
                  <a:solidFill>
                    <a:schemeClr val="tx1">
                      <a:lumMod val="75000"/>
                      <a:lumOff val="25000"/>
                    </a:schemeClr>
                  </a:solidFill>
                </a:rPr>
                <a:t>t+1-k</a:t>
              </a:r>
              <a:r>
                <a:rPr lang="en-US" sz="1600" dirty="0">
                  <a:solidFill>
                    <a:schemeClr val="tx1">
                      <a:lumMod val="75000"/>
                      <a:lumOff val="25000"/>
                    </a:schemeClr>
                  </a:solidFill>
                </a:rPr>
                <a:t>      	:     Seasonal smoothing value for period t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a:t>
              </a:r>
              <a:r>
                <a:rPr lang="en-US" sz="1600" dirty="0">
                  <a:solidFill>
                    <a:schemeClr val="tx1">
                      <a:lumMod val="75000"/>
                      <a:lumOff val="25000"/>
                    </a:schemeClr>
                  </a:solidFill>
                </a:rPr>
                <a:t>	:     Forecast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t+1</a:t>
              </a:r>
              <a:r>
                <a:rPr lang="en-US" sz="1600" dirty="0">
                  <a:solidFill>
                    <a:schemeClr val="tx1">
                      <a:lumMod val="75000"/>
                      <a:lumOff val="25000"/>
                    </a:schemeClr>
                  </a:solidFill>
                </a:rPr>
                <a:t>      	:     Forecast value for period t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a:t>
              </a:r>
              <a:r>
                <a:rPr lang="en-US" sz="1600" dirty="0">
                  <a:solidFill>
                    <a:schemeClr val="tx1">
                      <a:lumMod val="75000"/>
                      <a:lumOff val="25000"/>
                    </a:schemeClr>
                  </a:solidFill>
                </a:rPr>
                <a:t>	:     Forecast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T</a:t>
              </a:r>
              <a:r>
                <a:rPr lang="en-US" sz="1600" baseline="-25000" dirty="0">
                  <a:solidFill>
                    <a:schemeClr val="tx1">
                      <a:lumMod val="75000"/>
                      <a:lumOff val="25000"/>
                    </a:schemeClr>
                  </a:solidFill>
                </a:rPr>
                <a:t>t </a:t>
              </a:r>
              <a:r>
                <a:rPr lang="en-US" sz="1600" dirty="0">
                  <a:solidFill>
                    <a:schemeClr val="tx1">
                      <a:lumMod val="75000"/>
                      <a:lumOff val="25000"/>
                    </a:schemeClr>
                  </a:solidFill>
                </a:rPr>
                <a:t>	:     Trend component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T</a:t>
              </a:r>
              <a:r>
                <a:rPr lang="en-US" sz="1600" baseline="-25000" dirty="0">
                  <a:solidFill>
                    <a:schemeClr val="tx1">
                      <a:lumMod val="75000"/>
                      <a:lumOff val="25000"/>
                    </a:schemeClr>
                  </a:solidFill>
                </a:rPr>
                <a:t>t+1 </a:t>
              </a:r>
              <a:r>
                <a:rPr lang="en-US" sz="1600" dirty="0">
                  <a:solidFill>
                    <a:schemeClr val="tx1">
                      <a:lumMod val="75000"/>
                      <a:lumOff val="25000"/>
                    </a:schemeClr>
                  </a:solidFill>
                </a:rPr>
                <a:t>	:     Trend component for period t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Y</a:t>
              </a:r>
              <a:r>
                <a:rPr lang="en-US" sz="1600" baseline="-25000" dirty="0">
                  <a:solidFill>
                    <a:schemeClr val="tx1">
                      <a:lumMod val="75000"/>
                      <a:lumOff val="25000"/>
                    </a:schemeClr>
                  </a:solidFill>
                </a:rPr>
                <a:t>t</a:t>
              </a:r>
              <a:r>
                <a:rPr lang="en-US" sz="1600" dirty="0">
                  <a:solidFill>
                    <a:schemeClr val="tx1">
                      <a:lumMod val="75000"/>
                      <a:lumOff val="25000"/>
                    </a:schemeClr>
                  </a:solidFill>
                </a:rPr>
                <a:t>           	:     Actual value for period t</a:t>
              </a:r>
            </a:p>
          </p:txBody>
        </p:sp>
        <mc:AlternateContent xmlns:mc="http://schemas.openxmlformats.org/markup-compatibility/2006" xmlns:a14="http://schemas.microsoft.com/office/drawing/2010/main">
          <mc:Choice Requires="a14">
            <p:sp>
              <p:nvSpPr>
                <p:cNvPr id="15" name="TextBox 14"/>
                <p:cNvSpPr txBox="1"/>
                <p:nvPr/>
              </p:nvSpPr>
              <p:spPr>
                <a:xfrm>
                  <a:off x="3743308" y="1399134"/>
                  <a:ext cx="3190892" cy="658266"/>
                </a:xfrm>
                <a:prstGeom prst="roundRect">
                  <a:avLst/>
                </a:prstGeom>
                <a:noFill/>
                <a:ln>
                  <a:solidFill>
                    <a:schemeClr val="accent1"/>
                  </a:solidFill>
                </a:ln>
              </p:spPr>
              <p:txBody>
                <a:bodyPr wrap="none" rtlCol="0" anchor="ctr">
                  <a:spAutoFit/>
                </a:bodyPr>
                <a:lstStyle/>
                <a:p>
                  <a:pPr algn="ctr"/>
                  <a14:m>
                    <m:oMathPara xmlns:m="http://schemas.openxmlformats.org/officeDocument/2006/math">
                      <m:oMathParaPr>
                        <m:jc m:val="centerGroup"/>
                      </m:oMathParaPr>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r>
                          <m:rPr>
                            <m:sty m:val="p"/>
                          </m:rPr>
                          <a:rPr lang="el-GR" sz="1600">
                            <a:solidFill>
                              <a:schemeClr val="tx1">
                                <a:lumMod val="75000"/>
                                <a:lumOff val="25000"/>
                              </a:schemeClr>
                            </a:solidFill>
                            <a:latin typeface="Cambria Math" panose="02040503050406030204" pitchFamily="18" charset="0"/>
                            <a:ea typeface="Cambria Math"/>
                          </a:rPr>
                          <m:t>α</m:t>
                        </m:r>
                        <m:f>
                          <m:fPr>
                            <m:ctrlPr>
                              <a:rPr lang="en-US" sz="1600" i="1">
                                <a:solidFill>
                                  <a:schemeClr val="tx1">
                                    <a:lumMod val="75000"/>
                                    <a:lumOff val="25000"/>
                                  </a:schemeClr>
                                </a:solidFill>
                                <a:latin typeface="Cambria Math" panose="02040503050406030204" pitchFamily="18" charset="0"/>
                              </a:rPr>
                            </m:ctrlPr>
                          </m:fPr>
                          <m:num>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Y</m:t>
                                </m:r>
                              </m:e>
                              <m:sub>
                                <m:r>
                                  <m:rPr>
                                    <m:sty m:val="p"/>
                                  </m:rPr>
                                  <a:rPr lang="en-US" sz="1600">
                                    <a:solidFill>
                                      <a:schemeClr val="tx1">
                                        <a:lumMod val="75000"/>
                                        <a:lumOff val="25000"/>
                                      </a:schemeClr>
                                    </a:solidFill>
                                    <a:latin typeface="Cambria Math" panose="02040503050406030204" pitchFamily="18" charset="0"/>
                                  </a:rPr>
                                  <m:t>t</m:t>
                                </m:r>
                              </m:sub>
                            </m:sSub>
                          </m:num>
                          <m:den>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S</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r>
                                  <m:rPr>
                                    <m:sty m:val="p"/>
                                  </m:rPr>
                                  <a:rPr lang="en-US" sz="1600">
                                    <a:solidFill>
                                      <a:schemeClr val="tx1">
                                        <a:lumMod val="75000"/>
                                        <a:lumOff val="25000"/>
                                      </a:schemeClr>
                                    </a:solidFill>
                                    <a:latin typeface="Cambria Math" panose="02040503050406030204" pitchFamily="18" charset="0"/>
                                  </a:rPr>
                                  <m:t>k</m:t>
                                </m:r>
                              </m:sub>
                            </m:sSub>
                          </m:den>
                        </m:f>
                        <m:r>
                          <a:rPr lang="en-US" sz="1600">
                            <a:solidFill>
                              <a:schemeClr val="tx1">
                                <a:lumMod val="75000"/>
                                <a:lumOff val="25000"/>
                              </a:schemeClr>
                            </a:solidFill>
                            <a:latin typeface="Cambria Math" panose="02040503050406030204" pitchFamily="18" charset="0"/>
                          </a:rPr>
                          <m:t>+</m:t>
                        </m:r>
                        <m:d>
                          <m:dPr>
                            <m:ctrlPr>
                              <a:rPr lang="en-US" sz="1600" i="1">
                                <a:solidFill>
                                  <a:schemeClr val="tx1">
                                    <a:lumMod val="75000"/>
                                    <a:lumOff val="25000"/>
                                  </a:schemeClr>
                                </a:solidFill>
                                <a:latin typeface="Cambria Math" panose="02040503050406030204" pitchFamily="18" charset="0"/>
                              </a:rPr>
                            </m:ctrlPr>
                          </m:dPr>
                          <m:e>
                            <m:r>
                              <a:rPr lang="en-US" sz="1600">
                                <a:solidFill>
                                  <a:schemeClr val="tx1">
                                    <a:lumMod val="75000"/>
                                    <a:lumOff val="25000"/>
                                  </a:schemeClr>
                                </a:solidFill>
                                <a:latin typeface="Cambria Math" panose="02040503050406030204" pitchFamily="18" charset="0"/>
                              </a:rPr>
                              <m:t>1−</m:t>
                            </m:r>
                            <m:r>
                              <m:rPr>
                                <m:sty m:val="p"/>
                              </m:rPr>
                              <a:rPr lang="el-GR" sz="1600">
                                <a:solidFill>
                                  <a:schemeClr val="tx1">
                                    <a:lumMod val="75000"/>
                                    <a:lumOff val="25000"/>
                                  </a:schemeClr>
                                </a:solidFill>
                                <a:latin typeface="Cambria Math" panose="02040503050406030204" pitchFamily="18" charset="0"/>
                                <a:ea typeface="Cambria Math"/>
                              </a:rPr>
                              <m:t>α</m:t>
                            </m:r>
                          </m:e>
                        </m:d>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sub>
                        </m:sSub>
                        <m:r>
                          <a:rPr lang="en-US" sz="1600">
                            <a:solidFill>
                              <a:schemeClr val="tx1">
                                <a:lumMod val="75000"/>
                                <a:lumOff val="25000"/>
                              </a:schemeClr>
                            </a:solidFill>
                            <a:latin typeface="Cambria Math" panose="02040503050406030204" pitchFamily="18" charset="0"/>
                          </a:rPr>
                          <m:t>−</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sub>
                        </m:sSub>
                      </m:oMath>
                    </m:oMathPara>
                  </a14:m>
                  <a:endParaRPr lang="en-US" sz="1600" dirty="0">
                    <a:solidFill>
                      <a:schemeClr val="tx1">
                        <a:lumMod val="75000"/>
                        <a:lumOff val="25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743308" y="1399134"/>
                  <a:ext cx="3190892" cy="658266"/>
                </a:xfrm>
                <a:prstGeom prst="roundRect">
                  <a:avLst/>
                </a:prstGeom>
                <a:blipFill>
                  <a:blip r:embed="rId8"/>
                  <a:stretch>
                    <a:fillRect/>
                  </a:stretch>
                </a:blipFill>
                <a:ln>
                  <a:solidFill>
                    <a:schemeClr val="accent1"/>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1442810" y="2200069"/>
                  <a:ext cx="6258380" cy="530997"/>
                </a:xfrm>
                <a:prstGeom prst="roundRect">
                  <a:avLst/>
                </a:prstGeom>
                <a:noFill/>
                <a:ln>
                  <a:solidFill>
                    <a:schemeClr val="accent1"/>
                  </a:solidFill>
                </a:ln>
              </p:spPr>
              <p:txBody>
                <a:bodyPr wrap="none" rtlCol="0" anchor="ctr">
                  <a:spAutoFit/>
                </a:bodyPr>
                <a:lstStyle/>
                <a:p>
                  <a:pPr algn="ct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r>
                        <m:rPr>
                          <m:sty m:val="p"/>
                        </m:rPr>
                        <a:rPr lang="el-GR" sz="1600">
                          <a:solidFill>
                            <a:schemeClr val="tx1">
                              <a:lumMod val="75000"/>
                              <a:lumOff val="25000"/>
                            </a:schemeClr>
                          </a:solidFill>
                          <a:latin typeface="Cambria Math" panose="02040503050406030204" pitchFamily="18" charset="0"/>
                          <a:ea typeface="Cambria Math"/>
                        </a:rPr>
                        <m:t>β</m:t>
                      </m:r>
                      <m:d>
                        <m:dPr>
                          <m:ctrlPr>
                            <a:rPr lang="en-US" sz="1600" i="1">
                              <a:solidFill>
                                <a:schemeClr val="tx1">
                                  <a:lumMod val="75000"/>
                                  <a:lumOff val="25000"/>
                                </a:schemeClr>
                              </a:solidFill>
                              <a:latin typeface="Cambria Math" panose="02040503050406030204" pitchFamily="18" charset="0"/>
                              <a:ea typeface="Cambria Math"/>
                            </a:rPr>
                          </m:ctrlPr>
                        </m:dPr>
                        <m:e>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sub>
                          </m:sSub>
                          <m:r>
                            <a:rPr lang="en-US" sz="1600">
                              <a:solidFill>
                                <a:schemeClr val="tx1">
                                  <a:lumMod val="75000"/>
                                  <a:lumOff val="25000"/>
                                </a:schemeClr>
                              </a:solidFill>
                              <a:latin typeface="Cambria Math" panose="02040503050406030204" pitchFamily="18" charset="0"/>
                            </a:rPr>
                            <m:t> −</m:t>
                          </m:r>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sub>
                          </m:sSub>
                        </m:e>
                      </m:d>
                      <m:r>
                        <a:rPr lang="en-US" sz="1600" i="1">
                          <a:solidFill>
                            <a:schemeClr val="tx1">
                              <a:lumMod val="75000"/>
                              <a:lumOff val="25000"/>
                            </a:schemeClr>
                          </a:solidFill>
                          <a:latin typeface="Cambria Math" panose="02040503050406030204" pitchFamily="18" charset="0"/>
                        </a:rPr>
                        <m:t>+</m:t>
                      </m:r>
                      <m:d>
                        <m:dPr>
                          <m:ctrlPr>
                            <a:rPr lang="en-US" sz="1600" i="1">
                              <a:solidFill>
                                <a:schemeClr val="tx1">
                                  <a:lumMod val="75000"/>
                                  <a:lumOff val="25000"/>
                                </a:schemeClr>
                              </a:solidFill>
                              <a:latin typeface="Cambria Math" panose="02040503050406030204" pitchFamily="18" charset="0"/>
                            </a:rPr>
                          </m:ctrlPr>
                        </m:dPr>
                        <m:e>
                          <m:r>
                            <a:rPr lang="en-US" sz="1600" i="1">
                              <a:solidFill>
                                <a:schemeClr val="tx1">
                                  <a:lumMod val="75000"/>
                                  <a:lumOff val="25000"/>
                                </a:schemeClr>
                              </a:solidFill>
                              <a:latin typeface="Cambria Math" panose="02040503050406030204" pitchFamily="18" charset="0"/>
                            </a:rPr>
                            <m:t>1−</m:t>
                          </m:r>
                          <m:r>
                            <a:rPr lang="el-GR" sz="1600" i="1">
                              <a:solidFill>
                                <a:schemeClr val="tx1">
                                  <a:lumMod val="75000"/>
                                  <a:lumOff val="25000"/>
                                </a:schemeClr>
                              </a:solidFill>
                              <a:latin typeface="Cambria Math" panose="02040503050406030204" pitchFamily="18" charset="0"/>
                              <a:ea typeface="Cambria Math"/>
                            </a:rPr>
                            <m:t>𝛽</m:t>
                          </m:r>
                        </m:e>
                      </m:d>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T</m:t>
                          </m:r>
                        </m:e>
                        <m:sub>
                          <m:r>
                            <m:rPr>
                              <m:sty m:val="p"/>
                            </m:rPr>
                            <a:rPr lang="en-US" sz="1600">
                              <a:solidFill>
                                <a:schemeClr val="tx1">
                                  <a:lumMod val="75000"/>
                                  <a:lumOff val="25000"/>
                                </a:schemeClr>
                              </a:solidFill>
                              <a:latin typeface="Cambria Math" panose="02040503050406030204" pitchFamily="18" charset="0"/>
                            </a:rPr>
                            <m:t>t</m:t>
                          </m:r>
                        </m:sub>
                      </m:sSub>
                    </m:oMath>
                  </a14:m>
                  <a:r>
                    <a:rPr lang="en-US" sz="1600" dirty="0">
                      <a:solidFill>
                        <a:schemeClr val="tx1">
                          <a:lumMod val="75000"/>
                          <a:lumOff val="25000"/>
                        </a:schemeClr>
                      </a:solidFill>
                    </a:rPr>
                    <a:t>	</a:t>
                  </a: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S</m:t>
                          </m:r>
                        </m:e>
                        <m:sub>
                          <m:r>
                            <m:rPr>
                              <m:sty m:val="p"/>
                            </m:rPr>
                            <a:rPr lang="en-US" sz="1600">
                              <a:solidFill>
                                <a:schemeClr val="tx1">
                                  <a:lumMod val="75000"/>
                                  <a:lumOff val="25000"/>
                                </a:schemeClr>
                              </a:solidFill>
                              <a:latin typeface="Cambria Math" panose="02040503050406030204" pitchFamily="18" charset="0"/>
                            </a:rPr>
                            <m:t>t</m:t>
                          </m:r>
                        </m:sub>
                      </m:sSub>
                      <m:r>
                        <a:rPr lang="en-US" sz="1600">
                          <a:solidFill>
                            <a:schemeClr val="tx1">
                              <a:lumMod val="75000"/>
                              <a:lumOff val="25000"/>
                            </a:schemeClr>
                          </a:solidFill>
                          <a:latin typeface="Cambria Math" panose="02040503050406030204" pitchFamily="18" charset="0"/>
                        </a:rPr>
                        <m:t>= </m:t>
                      </m:r>
                      <m:r>
                        <m:rPr>
                          <m:sty m:val="p"/>
                        </m:rPr>
                        <a:rPr lang="el-GR" sz="1600" i="1">
                          <a:solidFill>
                            <a:schemeClr val="tx1">
                              <a:lumMod val="75000"/>
                              <a:lumOff val="25000"/>
                            </a:schemeClr>
                          </a:solidFill>
                          <a:latin typeface="Cambria Math" panose="02040503050406030204" pitchFamily="18" charset="0"/>
                          <a:ea typeface="Cambria Math"/>
                        </a:rPr>
                        <m:t>γ</m:t>
                      </m:r>
                      <m:f>
                        <m:fPr>
                          <m:ctrlPr>
                            <a:rPr lang="en-US" sz="1600" i="1">
                              <a:solidFill>
                                <a:schemeClr val="tx1">
                                  <a:lumMod val="75000"/>
                                  <a:lumOff val="25000"/>
                                </a:schemeClr>
                              </a:solidFill>
                              <a:latin typeface="Cambria Math" panose="02040503050406030204" pitchFamily="18" charset="0"/>
                            </a:rPr>
                          </m:ctrlPr>
                        </m:fPr>
                        <m:num>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Y</m:t>
                              </m:r>
                            </m:e>
                            <m:sub>
                              <m:r>
                                <m:rPr>
                                  <m:sty m:val="p"/>
                                </m:rPr>
                                <a:rPr lang="en-US" sz="1600">
                                  <a:solidFill>
                                    <a:schemeClr val="tx1">
                                      <a:lumMod val="75000"/>
                                      <a:lumOff val="25000"/>
                                    </a:schemeClr>
                                  </a:solidFill>
                                  <a:latin typeface="Cambria Math" panose="02040503050406030204" pitchFamily="18" charset="0"/>
                                </a:rPr>
                                <m:t>t</m:t>
                              </m:r>
                            </m:sub>
                          </m:sSub>
                        </m:num>
                        <m:den>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F</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m:t>
                              </m:r>
                              <m:r>
                                <m:rPr>
                                  <m:sty m:val="p"/>
                                </m:rPr>
                                <a:rPr lang="en-US" sz="1600">
                                  <a:solidFill>
                                    <a:schemeClr val="tx1">
                                      <a:lumMod val="75000"/>
                                      <a:lumOff val="25000"/>
                                    </a:schemeClr>
                                  </a:solidFill>
                                  <a:latin typeface="Cambria Math" panose="02040503050406030204" pitchFamily="18" charset="0"/>
                                </a:rPr>
                                <m:t>k</m:t>
                              </m:r>
                            </m:sub>
                          </m:sSub>
                        </m:den>
                      </m:f>
                      <m:r>
                        <a:rPr lang="en-US" sz="1600">
                          <a:solidFill>
                            <a:schemeClr val="tx1">
                              <a:lumMod val="75000"/>
                              <a:lumOff val="25000"/>
                            </a:schemeClr>
                          </a:solidFill>
                          <a:latin typeface="Cambria Math" panose="02040503050406030204" pitchFamily="18" charset="0"/>
                        </a:rPr>
                        <m:t>+</m:t>
                      </m:r>
                      <m:d>
                        <m:dPr>
                          <m:ctrlPr>
                            <a:rPr lang="en-US" sz="1600" i="1">
                              <a:solidFill>
                                <a:schemeClr val="tx1">
                                  <a:lumMod val="75000"/>
                                  <a:lumOff val="25000"/>
                                </a:schemeClr>
                              </a:solidFill>
                              <a:latin typeface="Cambria Math" panose="02040503050406030204" pitchFamily="18" charset="0"/>
                            </a:rPr>
                          </m:ctrlPr>
                        </m:dPr>
                        <m:e>
                          <m:r>
                            <a:rPr lang="en-US" sz="1600">
                              <a:solidFill>
                                <a:schemeClr val="tx1">
                                  <a:lumMod val="75000"/>
                                  <a:lumOff val="25000"/>
                                </a:schemeClr>
                              </a:solidFill>
                              <a:latin typeface="Cambria Math" panose="02040503050406030204" pitchFamily="18" charset="0"/>
                            </a:rPr>
                            <m:t>1−</m:t>
                          </m:r>
                          <m:r>
                            <m:rPr>
                              <m:sty m:val="p"/>
                            </m:rPr>
                            <a:rPr lang="el-GR" sz="1600" i="1">
                              <a:solidFill>
                                <a:schemeClr val="tx1">
                                  <a:lumMod val="75000"/>
                                  <a:lumOff val="25000"/>
                                </a:schemeClr>
                              </a:solidFill>
                              <a:latin typeface="Cambria Math" panose="02040503050406030204" pitchFamily="18" charset="0"/>
                              <a:ea typeface="Cambria Math"/>
                            </a:rPr>
                            <m:t>γ</m:t>
                          </m:r>
                        </m:e>
                      </m:d>
                      <m:sSub>
                        <m:sSubPr>
                          <m:ctrlPr>
                            <a:rPr lang="en-US" sz="1600" i="1">
                              <a:solidFill>
                                <a:schemeClr val="tx1">
                                  <a:lumMod val="75000"/>
                                  <a:lumOff val="25000"/>
                                </a:schemeClr>
                              </a:solidFill>
                              <a:latin typeface="Cambria Math" panose="02040503050406030204" pitchFamily="18" charset="0"/>
                            </a:rPr>
                          </m:ctrlPr>
                        </m:sSubPr>
                        <m:e>
                          <m:r>
                            <m:rPr>
                              <m:sty m:val="p"/>
                            </m:rPr>
                            <a:rPr lang="en-US" sz="1600">
                              <a:solidFill>
                                <a:schemeClr val="tx1">
                                  <a:lumMod val="75000"/>
                                  <a:lumOff val="25000"/>
                                </a:schemeClr>
                              </a:solidFill>
                              <a:latin typeface="Cambria Math" panose="02040503050406030204" pitchFamily="18" charset="0"/>
                            </a:rPr>
                            <m:t>S</m:t>
                          </m:r>
                        </m:e>
                        <m:sub>
                          <m:r>
                            <m:rPr>
                              <m:sty m:val="p"/>
                            </m:rPr>
                            <a:rPr lang="en-US" sz="1600">
                              <a:solidFill>
                                <a:schemeClr val="tx1">
                                  <a:lumMod val="75000"/>
                                  <a:lumOff val="25000"/>
                                </a:schemeClr>
                              </a:solidFill>
                              <a:latin typeface="Cambria Math" panose="02040503050406030204" pitchFamily="18" charset="0"/>
                            </a:rPr>
                            <m:t>t</m:t>
                          </m:r>
                          <m:r>
                            <a:rPr lang="en-US" sz="1600">
                              <a:solidFill>
                                <a:schemeClr val="tx1">
                                  <a:lumMod val="75000"/>
                                  <a:lumOff val="25000"/>
                                </a:schemeClr>
                              </a:solidFill>
                              <a:latin typeface="Cambria Math" panose="02040503050406030204" pitchFamily="18" charset="0"/>
                            </a:rPr>
                            <m:t>+1−</m:t>
                          </m:r>
                          <m:r>
                            <m:rPr>
                              <m:sty m:val="p"/>
                            </m:rPr>
                            <a:rPr lang="en-US" sz="1600">
                              <a:solidFill>
                                <a:schemeClr val="tx1">
                                  <a:lumMod val="75000"/>
                                  <a:lumOff val="25000"/>
                                </a:schemeClr>
                              </a:solidFill>
                              <a:latin typeface="Cambria Math" panose="02040503050406030204" pitchFamily="18" charset="0"/>
                            </a:rPr>
                            <m:t>k</m:t>
                          </m:r>
                        </m:sub>
                      </m:sSub>
                    </m:oMath>
                  </a14:m>
                  <a:endParaRPr lang="en-US" sz="1600" dirty="0">
                    <a:solidFill>
                      <a:schemeClr val="tx1">
                        <a:lumMod val="75000"/>
                        <a:lumOff val="25000"/>
                      </a:schemeClr>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1442810" y="2200069"/>
                  <a:ext cx="6258380" cy="530997"/>
                </a:xfrm>
                <a:prstGeom prst="roundRect">
                  <a:avLst/>
                </a:prstGeom>
                <a:blipFill>
                  <a:blip r:embed="rId9"/>
                  <a:stretch>
                    <a:fillRect/>
                  </a:stretch>
                </a:blipFill>
                <a:ln>
                  <a:solidFill>
                    <a:schemeClr val="accent1"/>
                  </a:solidFill>
                </a:ln>
              </p:spPr>
              <p:txBody>
                <a:bodyPr/>
                <a:lstStyle/>
                <a:p>
                  <a:r>
                    <a:rPr lang="en-IN">
                      <a:noFill/>
                    </a:rPr>
                    <a:t> </a:t>
                  </a:r>
                </a:p>
              </p:txBody>
            </p:sp>
          </mc:Fallback>
        </mc:AlternateContent>
        <p:grpSp>
          <p:nvGrpSpPr>
            <p:cNvPr id="6" name="Group 5"/>
            <p:cNvGrpSpPr/>
            <p:nvPr/>
          </p:nvGrpSpPr>
          <p:grpSpPr>
            <a:xfrm>
              <a:off x="1044444" y="5859199"/>
              <a:ext cx="7055113" cy="712649"/>
              <a:chOff x="228600" y="5907498"/>
              <a:chExt cx="7055113" cy="948535"/>
            </a:xfrm>
            <a:noFill/>
          </p:grpSpPr>
          <p:sp>
            <p:nvSpPr>
              <p:cNvPr id="3" name="Rectangle 2"/>
              <p:cNvSpPr/>
              <p:nvPr/>
            </p:nvSpPr>
            <p:spPr>
              <a:xfrm>
                <a:off x="228600" y="5907498"/>
                <a:ext cx="3122738" cy="562161"/>
              </a:xfrm>
              <a:prstGeom prst="rect">
                <a:avLst/>
              </a:prstGeom>
              <a:grpFill/>
            </p:spPr>
            <p:txBody>
              <a:bodyPr>
                <a:spAutoFit/>
              </a:bodyPr>
              <a:lstStyle/>
              <a:p>
                <a:pPr marL="0" lvl="3" eaLnBrk="0" fontAlgn="base" hangingPunct="0">
                  <a:lnSpc>
                    <a:spcPct val="150000"/>
                  </a:lnSpc>
                  <a:spcBef>
                    <a:spcPct val="0"/>
                  </a:spcBef>
                  <a:spcAft>
                    <a:spcPct val="0"/>
                  </a:spcAft>
                </a:pPr>
                <a:r>
                  <a:rPr lang="en-US" sz="1600" dirty="0">
                    <a:solidFill>
                      <a:schemeClr val="tx1">
                        <a:lumMod val="75000"/>
                        <a:lumOff val="25000"/>
                      </a:schemeClr>
                    </a:solidFill>
                  </a:rPr>
                  <a:t>α : Alpha (Smoothing constant)</a:t>
                </a:r>
              </a:p>
            </p:txBody>
          </p:sp>
          <p:sp>
            <p:nvSpPr>
              <p:cNvPr id="4" name="Rectangle 3"/>
              <p:cNvSpPr/>
              <p:nvPr/>
            </p:nvSpPr>
            <p:spPr>
              <a:xfrm>
                <a:off x="3505200" y="5907498"/>
                <a:ext cx="3778513" cy="562161"/>
              </a:xfrm>
              <a:prstGeom prst="rect">
                <a:avLst/>
              </a:prstGeom>
              <a:grpFill/>
            </p:spPr>
            <p:txBody>
              <a:bodyPr>
                <a:spAutoFit/>
              </a:bodyPr>
              <a:lstStyle/>
              <a:p>
                <a:pPr marL="0" lvl="3" eaLnBrk="0" fontAlgn="base" hangingPunct="0">
                  <a:lnSpc>
                    <a:spcPct val="150000"/>
                  </a:lnSpc>
                  <a:spcBef>
                    <a:spcPct val="0"/>
                  </a:spcBef>
                  <a:spcAft>
                    <a:spcPct val="0"/>
                  </a:spcAft>
                </a:pPr>
                <a:r>
                  <a:rPr lang="el-GR" sz="1600" dirty="0">
                    <a:solidFill>
                      <a:schemeClr val="tx1">
                        <a:lumMod val="75000"/>
                        <a:lumOff val="25000"/>
                      </a:schemeClr>
                    </a:solidFill>
                  </a:rPr>
                  <a:t>β</a:t>
                </a:r>
                <a:r>
                  <a:rPr lang="en-US" sz="1600" dirty="0">
                    <a:solidFill>
                      <a:schemeClr val="tx1">
                        <a:lumMod val="75000"/>
                        <a:lumOff val="25000"/>
                      </a:schemeClr>
                    </a:solidFill>
                  </a:rPr>
                  <a:t> : Beta (Second smoothing constant)</a:t>
                </a:r>
              </a:p>
            </p:txBody>
          </p:sp>
          <mc:AlternateContent xmlns:mc="http://schemas.openxmlformats.org/markup-compatibility/2006" xmlns:a14="http://schemas.microsoft.com/office/drawing/2010/main">
            <mc:Choice Requires="a14">
              <p:sp>
                <p:nvSpPr>
                  <p:cNvPr id="5" name="Rectangle 4"/>
                  <p:cNvSpPr/>
                  <p:nvPr/>
                </p:nvSpPr>
                <p:spPr>
                  <a:xfrm>
                    <a:off x="1600200" y="6405418"/>
                    <a:ext cx="4156364" cy="450615"/>
                  </a:xfrm>
                  <a:prstGeom prst="rect">
                    <a:avLst/>
                  </a:prstGeom>
                  <a:grpFill/>
                </p:spPr>
                <p:txBody>
                  <a:bodyPr>
                    <a:spAutoFit/>
                  </a:bodyPr>
                  <a:lstStyle/>
                  <a:p>
                    <a14:m>
                      <m:oMath xmlns:m="http://schemas.openxmlformats.org/officeDocument/2006/math">
                        <m:r>
                          <m:rPr>
                            <m:sty m:val="p"/>
                          </m:rPr>
                          <a:rPr lang="el-GR" sz="1600" dirty="0">
                            <a:solidFill>
                              <a:schemeClr val="tx1">
                                <a:lumMod val="75000"/>
                                <a:lumOff val="25000"/>
                              </a:schemeClr>
                            </a:solidFill>
                            <a:latin typeface="Cambria Math" panose="02040503050406030204" pitchFamily="18" charset="0"/>
                            <a:ea typeface="Cambria Math"/>
                          </a:rPr>
                          <m:t>γ</m:t>
                        </m:r>
                      </m:oMath>
                    </a14:m>
                    <a:r>
                      <a:rPr lang="en-US" sz="1600" dirty="0">
                        <a:solidFill>
                          <a:schemeClr val="tx1">
                            <a:lumMod val="75000"/>
                            <a:lumOff val="25000"/>
                          </a:schemeClr>
                        </a:solidFill>
                      </a:rPr>
                      <a:t> : Gamma (Third smoothing constant)</a:t>
                    </a:r>
                  </a:p>
                </p:txBody>
              </p:sp>
            </mc:Choice>
            <mc:Fallback xmlns="">
              <p:sp>
                <p:nvSpPr>
                  <p:cNvPr id="5" name="Rectangle 4"/>
                  <p:cNvSpPr>
                    <a:spLocks noRot="1" noChangeAspect="1" noMove="1" noResize="1" noEditPoints="1" noAdjustHandles="1" noChangeArrowheads="1" noChangeShapeType="1" noTextEdit="1"/>
                  </p:cNvSpPr>
                  <p:nvPr/>
                </p:nvSpPr>
                <p:spPr>
                  <a:xfrm>
                    <a:off x="1600200" y="6405418"/>
                    <a:ext cx="4156364" cy="450615"/>
                  </a:xfrm>
                  <a:prstGeom prst="rect">
                    <a:avLst/>
                  </a:prstGeom>
                  <a:blipFill>
                    <a:blip r:embed="rId10"/>
                    <a:stretch>
                      <a:fillRect t="-7273" b="-21818"/>
                    </a:stretch>
                  </a:blipFill>
                </p:spPr>
                <p:txBody>
                  <a:bodyPr/>
                  <a:lstStyle/>
                  <a:p>
                    <a:r>
                      <a:rPr lang="en-IN">
                        <a:noFill/>
                      </a:rPr>
                      <a:t> </a:t>
                    </a:r>
                  </a:p>
                </p:txBody>
              </p:sp>
            </mc:Fallback>
          </mc:AlternateContent>
        </p:grpSp>
        <p:sp>
          <p:nvSpPr>
            <p:cNvPr id="7" name="Rectangle 6"/>
            <p:cNvSpPr/>
            <p:nvPr/>
          </p:nvSpPr>
          <p:spPr>
            <a:xfrm>
              <a:off x="1385908" y="1371600"/>
              <a:ext cx="2294218" cy="1893147"/>
            </a:xfrm>
            <a:prstGeom prst="rect">
              <a:avLst/>
            </a:prstGeom>
          </p:spPr>
          <p:txBody>
            <a:bodyPr wrap="none">
              <a:spAutoFit/>
            </a:bodyPr>
            <a:lstStyle/>
            <a:p>
              <a:pPr marL="0" lvl="3" eaLnBrk="0" fontAlgn="base" hangingPunct="0">
                <a:lnSpc>
                  <a:spcPct val="150000"/>
                </a:lnSpc>
                <a:spcBef>
                  <a:spcPct val="0"/>
                </a:spcBef>
                <a:spcAft>
                  <a:spcPct val="0"/>
                </a:spcAft>
              </a:pPr>
              <a:r>
                <a:rPr lang="de-DE" sz="1600" b="1" dirty="0">
                  <a:solidFill>
                    <a:schemeClr val="tx1">
                      <a:lumMod val="75000"/>
                      <a:lumOff val="25000"/>
                    </a:schemeClr>
                  </a:solidFill>
                </a:rPr>
                <a:t>Mathematical Model :</a:t>
              </a:r>
            </a:p>
            <a:p>
              <a:pPr marL="0" lvl="3" eaLnBrk="0" fontAlgn="base" hangingPunct="0">
                <a:lnSpc>
                  <a:spcPct val="150000"/>
                </a:lnSpc>
                <a:spcBef>
                  <a:spcPct val="0"/>
                </a:spcBef>
                <a:spcAft>
                  <a:spcPct val="0"/>
                </a:spcAft>
              </a:pPr>
              <a:endParaRPr lang="de-DE" sz="1600" dirty="0">
                <a:solidFill>
                  <a:schemeClr val="tx1">
                    <a:lumMod val="75000"/>
                    <a:lumOff val="25000"/>
                  </a:schemeClr>
                </a:solidFill>
              </a:endParaRPr>
            </a:p>
            <a:p>
              <a:pPr marL="0" lvl="3" eaLnBrk="0" fontAlgn="base" hangingPunct="0">
                <a:lnSpc>
                  <a:spcPct val="150000"/>
                </a:lnSpc>
                <a:spcBef>
                  <a:spcPct val="0"/>
                </a:spcBef>
                <a:spcAft>
                  <a:spcPct val="0"/>
                </a:spcAft>
              </a:pPr>
              <a:endParaRPr lang="de-DE" sz="1600" dirty="0">
                <a:solidFill>
                  <a:schemeClr val="tx1">
                    <a:lumMod val="75000"/>
                    <a:lumOff val="25000"/>
                  </a:schemeClr>
                </a:solidFill>
              </a:endParaRPr>
            </a:p>
            <a:p>
              <a:pPr marL="0" lvl="3" eaLnBrk="0" fontAlgn="base" hangingPunct="0">
                <a:lnSpc>
                  <a:spcPct val="150000"/>
                </a:lnSpc>
                <a:spcBef>
                  <a:spcPct val="0"/>
                </a:spcBef>
                <a:spcAft>
                  <a:spcPct val="0"/>
                </a:spcAft>
              </a:pPr>
              <a:endParaRPr lang="de-DE" sz="1600" dirty="0">
                <a:solidFill>
                  <a:schemeClr val="tx1">
                    <a:lumMod val="75000"/>
                    <a:lumOff val="25000"/>
                  </a:schemeClr>
                </a:solidFill>
              </a:endParaRPr>
            </a:p>
            <a:p>
              <a:pPr marL="0" lvl="3" eaLnBrk="0" fontAlgn="base" hangingPunct="0">
                <a:lnSpc>
                  <a:spcPct val="150000"/>
                </a:lnSpc>
                <a:spcBef>
                  <a:spcPct val="0"/>
                </a:spcBef>
                <a:spcAft>
                  <a:spcPct val="0"/>
                </a:spcAft>
              </a:pPr>
              <a:r>
                <a:rPr lang="de-DE" sz="1600" dirty="0">
                  <a:solidFill>
                    <a:schemeClr val="tx1">
                      <a:lumMod val="75000"/>
                      <a:lumOff val="25000"/>
                    </a:schemeClr>
                  </a:solidFill>
                </a:rPr>
                <a:t>where,</a:t>
              </a:r>
            </a:p>
          </p:txBody>
        </p:sp>
      </p:grpSp>
    </p:spTree>
    <p:extLst>
      <p:ext uri="{BB962C8B-B14F-4D97-AF65-F5344CB8AC3E}">
        <p14:creationId xmlns:p14="http://schemas.microsoft.com/office/powerpoint/2010/main" val="1958876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100" b="1" dirty="0">
                <a:latin typeface="+mj-lt"/>
              </a:rPr>
              <a:t>Triple Exponential Smoothing in Python</a:t>
            </a:r>
          </a:p>
        </p:txBody>
      </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17</a:t>
            </a:fld>
            <a:endParaRPr lang="es-ES" dirty="0">
              <a:solidFill>
                <a:prstClr val="black">
                  <a:lumMod val="50000"/>
                  <a:lumOff val="50000"/>
                </a:prstClr>
              </a:solidFill>
            </a:endParaRPr>
          </a:p>
        </p:txBody>
      </p:sp>
      <p:graphicFrame>
        <p:nvGraphicFramePr>
          <p:cNvPr id="14" name="Table 13">
            <a:extLst>
              <a:ext uri="{FF2B5EF4-FFF2-40B4-BE49-F238E27FC236}">
                <a16:creationId xmlns:a16="http://schemas.microsoft.com/office/drawing/2014/main" id="{89392B14-B64C-40FF-A104-8CD18DC6D4DC}"/>
              </a:ext>
            </a:extLst>
          </p:cNvPr>
          <p:cNvGraphicFramePr>
            <a:graphicFrameLocks noGrp="1"/>
          </p:cNvGraphicFramePr>
          <p:nvPr/>
        </p:nvGraphicFramePr>
        <p:xfrm>
          <a:off x="2167347" y="1569720"/>
          <a:ext cx="8033374" cy="155448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290096">
                <a:tc>
                  <a:txBody>
                    <a:bodyPr/>
                    <a:lstStyle/>
                    <a:p>
                      <a:r>
                        <a:rPr lang="en-US" sz="1600" b="1" dirty="0">
                          <a:solidFill>
                            <a:schemeClr val="accent1"/>
                          </a:solidFill>
                          <a:latin typeface="Consolas" pitchFamily="49" charset="0"/>
                        </a:rPr>
                        <a:t>from </a:t>
                      </a:r>
                      <a:r>
                        <a:rPr lang="en-US" sz="1600" b="1" dirty="0" err="1">
                          <a:solidFill>
                            <a:schemeClr val="accent1"/>
                          </a:solidFill>
                          <a:latin typeface="Consolas" pitchFamily="49" charset="0"/>
                        </a:rPr>
                        <a:t>statsmodels.tsa.holtwinters</a:t>
                      </a:r>
                      <a:r>
                        <a:rPr lang="en-US" sz="1600" b="1" dirty="0">
                          <a:solidFill>
                            <a:schemeClr val="accent1"/>
                          </a:solidFill>
                          <a:latin typeface="Consolas" pitchFamily="49" charset="0"/>
                        </a:rPr>
                        <a:t> import </a:t>
                      </a:r>
                      <a:r>
                        <a:rPr lang="en-US" sz="1600" b="1" dirty="0" err="1">
                          <a:solidFill>
                            <a:schemeClr val="accent1"/>
                          </a:solidFill>
                          <a:latin typeface="Consolas" pitchFamily="49" charset="0"/>
                        </a:rPr>
                        <a:t>ExponentialSmoothing</a:t>
                      </a:r>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model = </a:t>
                      </a:r>
                      <a:r>
                        <a:rPr lang="en-US" sz="1600" b="1" dirty="0" err="1">
                          <a:solidFill>
                            <a:schemeClr val="accent1"/>
                          </a:solidFill>
                          <a:latin typeface="Consolas" pitchFamily="49" charset="0"/>
                        </a:rPr>
                        <a:t>ExponentialSmoothing</a:t>
                      </a:r>
                      <a:r>
                        <a:rPr lang="en-US" sz="1600" b="1" dirty="0">
                          <a:solidFill>
                            <a:schemeClr val="accent1"/>
                          </a:solidFill>
                          <a:latin typeface="Consolas" pitchFamily="49" charset="0"/>
                        </a:rPr>
                        <a:t>(</a:t>
                      </a:r>
                      <a:r>
                        <a:rPr lang="en-US" sz="1600" b="1" dirty="0" err="1">
                          <a:solidFill>
                            <a:schemeClr val="accent1"/>
                          </a:solidFill>
                          <a:latin typeface="Consolas" pitchFamily="49" charset="0"/>
                        </a:rPr>
                        <a:t>salesseries,seasonal_periods</a:t>
                      </a:r>
                      <a:r>
                        <a:rPr lang="en-US" sz="1600" b="1" dirty="0">
                          <a:solidFill>
                            <a:schemeClr val="accent1"/>
                          </a:solidFill>
                          <a:latin typeface="Consolas" pitchFamily="49" charset="0"/>
                        </a:rPr>
                        <a:t>=12, trend='add', seasonal='add')</a:t>
                      </a:r>
                    </a:p>
                    <a:p>
                      <a:r>
                        <a:rPr lang="en-US" sz="1600" b="1" dirty="0">
                          <a:solidFill>
                            <a:schemeClr val="accent1"/>
                          </a:solidFill>
                          <a:latin typeface="Consolas" pitchFamily="49" charset="0"/>
                        </a:rPr>
                        <a:t>fit3 = </a:t>
                      </a:r>
                      <a:r>
                        <a:rPr lang="en-US" sz="1600" b="1" dirty="0" err="1">
                          <a:solidFill>
                            <a:schemeClr val="accent1"/>
                          </a:solidFill>
                          <a:latin typeface="Consolas" pitchFamily="49" charset="0"/>
                        </a:rPr>
                        <a:t>model.fit</a:t>
                      </a:r>
                      <a:r>
                        <a:rPr lang="en-US" sz="1600" b="1" dirty="0">
                          <a:solidFill>
                            <a:schemeClr val="accent1"/>
                          </a:solidFill>
                          <a:latin typeface="Consolas" pitchFamily="49" charset="0"/>
                        </a:rPr>
                        <a:t>()</a:t>
                      </a:r>
                    </a:p>
                    <a:p>
                      <a:r>
                        <a:rPr lang="en-US" sz="1600" b="1" dirty="0">
                          <a:solidFill>
                            <a:schemeClr val="accent1"/>
                          </a:solidFill>
                          <a:latin typeface="Consolas" pitchFamily="49" charset="0"/>
                        </a:rPr>
                        <a:t>print(fit3.predict())</a:t>
                      </a:r>
                    </a:p>
                    <a:p>
                      <a:r>
                        <a:rPr lang="en-US" sz="1600" b="1" dirty="0">
                          <a:solidFill>
                            <a:schemeClr val="accent1"/>
                          </a:solidFill>
                          <a:latin typeface="Consolas" pitchFamily="49" charset="0"/>
                        </a:rPr>
                        <a:t>fit3.summary()</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5" name="Rectangle 14">
            <a:extLst>
              <a:ext uri="{FF2B5EF4-FFF2-40B4-BE49-F238E27FC236}">
                <a16:creationId xmlns:a16="http://schemas.microsoft.com/office/drawing/2014/main" id="{4F80B8B4-E1ED-483A-9B96-EB1452833F23}"/>
              </a:ext>
            </a:extLst>
          </p:cNvPr>
          <p:cNvSpPr/>
          <p:nvPr/>
        </p:nvSpPr>
        <p:spPr>
          <a:xfrm>
            <a:off x="2179637" y="1250216"/>
            <a:ext cx="3550972" cy="338554"/>
          </a:xfrm>
          <a:prstGeom prst="rect">
            <a:avLst/>
          </a:prstGeom>
        </p:spPr>
        <p:txBody>
          <a:bodyPr wrap="none">
            <a:spAutoFit/>
          </a:bodyPr>
          <a:lstStyle/>
          <a:p>
            <a:r>
              <a:rPr lang="en-US" sz="1600" dirty="0">
                <a:solidFill>
                  <a:prstClr val="black"/>
                </a:solidFill>
                <a:latin typeface="Consolas" pitchFamily="49" charset="0"/>
              </a:rPr>
              <a:t>#Triple Exponential Smoothing</a:t>
            </a:r>
          </a:p>
        </p:txBody>
      </p:sp>
      <p:sp>
        <p:nvSpPr>
          <p:cNvPr id="18" name="Rectangle 17">
            <a:extLst>
              <a:ext uri="{FF2B5EF4-FFF2-40B4-BE49-F238E27FC236}">
                <a16:creationId xmlns:a16="http://schemas.microsoft.com/office/drawing/2014/main" id="{6901C767-8487-462B-8FED-BFF8825879B9}"/>
              </a:ext>
            </a:extLst>
          </p:cNvPr>
          <p:cNvSpPr/>
          <p:nvPr/>
        </p:nvSpPr>
        <p:spPr>
          <a:xfrm>
            <a:off x="2167347" y="3124200"/>
            <a:ext cx="1082348" cy="338554"/>
          </a:xfrm>
          <a:prstGeom prst="rect">
            <a:avLst/>
          </a:prstGeom>
        </p:spPr>
        <p:txBody>
          <a:bodyPr wrap="none">
            <a:spAutoFit/>
          </a:bodyPr>
          <a:lstStyle/>
          <a:p>
            <a:pPr defTabSz="914400">
              <a:defRPr/>
            </a:pPr>
            <a:r>
              <a:rPr lang="en-US" sz="1600" dirty="0">
                <a:solidFill>
                  <a:prstClr val="black"/>
                </a:solidFill>
                <a:latin typeface="Consolas" pitchFamily="49" charset="0"/>
                <a:cs typeface="Arial"/>
              </a:rPr>
              <a:t># Output</a:t>
            </a:r>
          </a:p>
        </p:txBody>
      </p:sp>
      <p:pic>
        <p:nvPicPr>
          <p:cNvPr id="6" name="Picture 5">
            <a:extLst>
              <a:ext uri="{FF2B5EF4-FFF2-40B4-BE49-F238E27FC236}">
                <a16:creationId xmlns:a16="http://schemas.microsoft.com/office/drawing/2014/main" id="{5198694A-68F7-55C7-E0BC-F6BEE98C2D11}"/>
              </a:ext>
            </a:extLst>
          </p:cNvPr>
          <p:cNvPicPr>
            <a:picLocks noChangeAspect="1"/>
          </p:cNvPicPr>
          <p:nvPr/>
        </p:nvPicPr>
        <p:blipFill>
          <a:blip r:embed="rId4"/>
          <a:stretch>
            <a:fillRect/>
          </a:stretch>
        </p:blipFill>
        <p:spPr>
          <a:xfrm>
            <a:off x="2167347" y="3457281"/>
            <a:ext cx="6419850" cy="3429000"/>
          </a:xfrm>
          <a:prstGeom prst="rect">
            <a:avLst/>
          </a:prstGeom>
        </p:spPr>
      </p:pic>
      <p:cxnSp>
        <p:nvCxnSpPr>
          <p:cNvPr id="7" name="Straight Arrow Connector 6">
            <a:extLst>
              <a:ext uri="{FF2B5EF4-FFF2-40B4-BE49-F238E27FC236}">
                <a16:creationId xmlns:a16="http://schemas.microsoft.com/office/drawing/2014/main" id="{330E9E51-517D-FEC0-3DA3-492F8AA6B3A4}"/>
              </a:ext>
            </a:extLst>
          </p:cNvPr>
          <p:cNvCxnSpPr>
            <a:cxnSpLocks/>
          </p:cNvCxnSpPr>
          <p:nvPr/>
        </p:nvCxnSpPr>
        <p:spPr>
          <a:xfrm flipH="1">
            <a:off x="6539451" y="6096000"/>
            <a:ext cx="287918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1" name="Rectangle 20">
            <a:extLst>
              <a:ext uri="{FF2B5EF4-FFF2-40B4-BE49-F238E27FC236}">
                <a16:creationId xmlns:a16="http://schemas.microsoft.com/office/drawing/2014/main" id="{04A2E889-A8A3-268A-68B4-5D2549C9D168}"/>
              </a:ext>
            </a:extLst>
          </p:cNvPr>
          <p:cNvSpPr/>
          <p:nvPr/>
        </p:nvSpPr>
        <p:spPr>
          <a:xfrm>
            <a:off x="8199437" y="5861994"/>
            <a:ext cx="2133600" cy="461665"/>
          </a:xfrm>
          <a:prstGeom prst="rect">
            <a:avLst/>
          </a:prstGeom>
          <a:solidFill>
            <a:schemeClr val="bg1"/>
          </a:solidFill>
          <a:ln w="3175">
            <a:solidFill>
              <a:schemeClr val="accent3"/>
            </a:solidFill>
          </a:ln>
        </p:spPr>
        <p:txBody>
          <a:bodyPr wrap="square">
            <a:spAutoFit/>
          </a:bodyPr>
          <a:lstStyle/>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alpha, beta, gamma</a:t>
            </a:r>
          </a:p>
        </p:txBody>
      </p:sp>
      <p:cxnSp>
        <p:nvCxnSpPr>
          <p:cNvPr id="22" name="Straight Arrow Connector 21">
            <a:extLst>
              <a:ext uri="{FF2B5EF4-FFF2-40B4-BE49-F238E27FC236}">
                <a16:creationId xmlns:a16="http://schemas.microsoft.com/office/drawing/2014/main" id="{A36F46A6-923A-FAD0-3ABA-5AA62D9D0AAF}"/>
              </a:ext>
            </a:extLst>
          </p:cNvPr>
          <p:cNvCxnSpPr>
            <a:cxnSpLocks/>
          </p:cNvCxnSpPr>
          <p:nvPr/>
        </p:nvCxnSpPr>
        <p:spPr>
          <a:xfrm flipH="1">
            <a:off x="4744441" y="3581400"/>
            <a:ext cx="2879187"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3" name="Rectangle 22">
            <a:extLst>
              <a:ext uri="{FF2B5EF4-FFF2-40B4-BE49-F238E27FC236}">
                <a16:creationId xmlns:a16="http://schemas.microsoft.com/office/drawing/2014/main" id="{18555403-EF66-AFBA-69FA-802EC8002371}"/>
              </a:ext>
            </a:extLst>
          </p:cNvPr>
          <p:cNvSpPr/>
          <p:nvPr/>
        </p:nvSpPr>
        <p:spPr>
          <a:xfrm>
            <a:off x="5844270" y="3384825"/>
            <a:ext cx="1781908" cy="461665"/>
          </a:xfrm>
          <a:prstGeom prst="rect">
            <a:avLst/>
          </a:prstGeom>
          <a:solidFill>
            <a:schemeClr val="bg1"/>
          </a:solidFill>
          <a:ln w="3175">
            <a:solidFill>
              <a:schemeClr val="accent3"/>
            </a:solidFill>
          </a:ln>
        </p:spPr>
        <p:txBody>
          <a:bodyPr wrap="square">
            <a:spAutoFit/>
          </a:bodyPr>
          <a:lstStyle/>
          <a:p>
            <a:pPr>
              <a:buSzPct val="60000"/>
            </a:pPr>
            <a:r>
              <a:rPr lang="en-US" dirty="0">
                <a:solidFill>
                  <a:schemeClr val="tx1">
                    <a:lumMod val="75000"/>
                    <a:lumOff val="25000"/>
                  </a:schemeClr>
                </a:solidFill>
                <a:latin typeface="Vijaya" panose="02020604020202020204" pitchFamily="18" charset="0"/>
                <a:cs typeface="Vijaya" panose="02020604020202020204" pitchFamily="18" charset="0"/>
              </a:rPr>
              <a:t>Predicted value</a:t>
            </a:r>
          </a:p>
        </p:txBody>
      </p:sp>
      <p:sp>
        <p:nvSpPr>
          <p:cNvPr id="24" name="Rectangle 23">
            <a:extLst>
              <a:ext uri="{FF2B5EF4-FFF2-40B4-BE49-F238E27FC236}">
                <a16:creationId xmlns:a16="http://schemas.microsoft.com/office/drawing/2014/main" id="{11372A57-587B-1D03-1D2E-FA4421C214B5}"/>
              </a:ext>
            </a:extLst>
          </p:cNvPr>
          <p:cNvSpPr/>
          <p:nvPr/>
        </p:nvSpPr>
        <p:spPr>
          <a:xfrm>
            <a:off x="7832466" y="2686938"/>
            <a:ext cx="2562742" cy="1323439"/>
          </a:xfrm>
          <a:prstGeom prst="rect">
            <a:avLst/>
          </a:prstGeom>
          <a:solidFill>
            <a:schemeClr val="bg1"/>
          </a:solidFill>
          <a:ln w="3175">
            <a:solidFill>
              <a:schemeClr val="accent3"/>
            </a:solidFill>
          </a:ln>
        </p:spPr>
        <p:txBody>
          <a:bodyPr wrap="square">
            <a:spAutoFit/>
          </a:bodyPr>
          <a:lstStyle/>
          <a:p>
            <a:pPr>
              <a:buSzPct val="60000"/>
            </a:pPr>
            <a:r>
              <a:rPr lang="en-US" sz="2000" b="1" dirty="0">
                <a:solidFill>
                  <a:schemeClr val="tx1">
                    <a:lumMod val="75000"/>
                    <a:lumOff val="25000"/>
                  </a:schemeClr>
                </a:solidFill>
                <a:latin typeface="Vijaya" panose="02020604020202020204" pitchFamily="18" charset="0"/>
                <a:cs typeface="Vijaya" panose="02020604020202020204" pitchFamily="18" charset="0"/>
              </a:rPr>
              <a:t>Interpretation :</a:t>
            </a:r>
          </a:p>
          <a:p>
            <a:pPr>
              <a:buSzPct val="60000"/>
            </a:pPr>
            <a:r>
              <a:rPr lang="en-US" sz="2000" dirty="0">
                <a:solidFill>
                  <a:schemeClr val="tx1">
                    <a:lumMod val="75000"/>
                    <a:lumOff val="25000"/>
                  </a:schemeClr>
                </a:solidFill>
                <a:latin typeface="Vijaya" panose="02020604020202020204" pitchFamily="18" charset="0"/>
                <a:cs typeface="Vijaya" panose="02020604020202020204" pitchFamily="18" charset="0"/>
              </a:rPr>
              <a:t>It returns predicted future value &amp; value of alpha, beta and gamma.</a:t>
            </a:r>
          </a:p>
        </p:txBody>
      </p:sp>
    </p:spTree>
    <p:extLst>
      <p:ext uri="{BB962C8B-B14F-4D97-AF65-F5344CB8AC3E}">
        <p14:creationId xmlns:p14="http://schemas.microsoft.com/office/powerpoint/2010/main" val="775458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sz="3200" b="1" dirty="0">
                <a:latin typeface="+mj-lt"/>
              </a:rPr>
              <a:t>Get an Edge!</a:t>
            </a:r>
            <a:endParaRPr lang="en-US" sz="3200" b="1" dirty="0">
              <a:latin typeface="+mj-lt"/>
            </a:endParaRPr>
          </a:p>
        </p:txBody>
      </p:sp>
      <p:grpSp>
        <p:nvGrpSpPr>
          <p:cNvPr id="14" name="Group 13"/>
          <p:cNvGrpSpPr/>
          <p:nvPr/>
        </p:nvGrpSpPr>
        <p:grpSpPr>
          <a:xfrm>
            <a:off x="2552755" y="4898989"/>
            <a:ext cx="7026167" cy="1530355"/>
            <a:chOff x="1186808" y="4345489"/>
            <a:chExt cx="7026167" cy="1391232"/>
          </a:xfrm>
        </p:grpSpPr>
        <p:sp>
          <p:nvSpPr>
            <p:cNvPr id="15" name="Rectangle 14"/>
            <p:cNvSpPr/>
            <p:nvPr/>
          </p:nvSpPr>
          <p:spPr>
            <a:xfrm>
              <a:off x="1519110" y="4345489"/>
              <a:ext cx="6693865" cy="1391232"/>
            </a:xfrm>
            <a:prstGeom prst="rect">
              <a:avLst/>
            </a:prstGeom>
            <a:solidFill>
              <a:schemeClr val="bg1">
                <a:lumMod val="95000"/>
                <a:alpha val="80000"/>
              </a:schemeClr>
            </a:solidFill>
            <a:ln>
              <a:noFill/>
            </a:ln>
          </p:spPr>
          <p:style>
            <a:lnRef idx="2">
              <a:schemeClr val="accent1"/>
            </a:lnRef>
            <a:fillRef idx="1">
              <a:schemeClr val="lt1"/>
            </a:fillRef>
            <a:effectRef idx="0">
              <a:schemeClr val="accent1"/>
            </a:effectRef>
            <a:fontRef idx="minor">
              <a:schemeClr val="dk1"/>
            </a:fontRef>
          </p:style>
          <p:txBody>
            <a:bodyPr anchor="ctr">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For vector time series, investigate connections between two or more time series with the aim of using values of some of the processes to predict those of the others. (Eg. Pairs trading in stock market) </a:t>
              </a:r>
            </a:p>
          </p:txBody>
        </p:sp>
        <p:sp>
          <p:nvSpPr>
            <p:cNvPr id="20" name="Rectangle 19"/>
            <p:cNvSpPr/>
            <p:nvPr/>
          </p:nvSpPr>
          <p:spPr>
            <a:xfrm>
              <a:off x="1186808" y="4463864"/>
              <a:ext cx="264702" cy="115448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lumMod val="75000"/>
                    <a:lumOff val="25000"/>
                  </a:schemeClr>
                </a:solidFill>
              </a:endParaRPr>
            </a:p>
          </p:txBody>
        </p:sp>
      </p:grpSp>
      <p:sp>
        <p:nvSpPr>
          <p:cNvPr id="8" name="Frame 7"/>
          <p:cNvSpPr/>
          <p:nvPr/>
        </p:nvSpPr>
        <p:spPr>
          <a:xfrm>
            <a:off x="1493837" y="0"/>
            <a:ext cx="9144000" cy="6858000"/>
          </a:xfrm>
          <a:prstGeom prst="frame">
            <a:avLst>
              <a:gd name="adj1" fmla="val 11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black"/>
              </a:solidFill>
            </a:endParaRPr>
          </a:p>
        </p:txBody>
      </p:sp>
      <p:grpSp>
        <p:nvGrpSpPr>
          <p:cNvPr id="3" name="Group 2"/>
          <p:cNvGrpSpPr/>
          <p:nvPr/>
        </p:nvGrpSpPr>
        <p:grpSpPr>
          <a:xfrm>
            <a:off x="2598736" y="2286000"/>
            <a:ext cx="6934205" cy="2276832"/>
            <a:chOff x="1295397" y="2076916"/>
            <a:chExt cx="6934205" cy="2754967"/>
          </a:xfrm>
        </p:grpSpPr>
        <p:sp>
          <p:nvSpPr>
            <p:cNvPr id="4" name="Bent-Up Arrow 3"/>
            <p:cNvSpPr/>
            <p:nvPr/>
          </p:nvSpPr>
          <p:spPr>
            <a:xfrm rot="5400000">
              <a:off x="1580378" y="2890067"/>
              <a:ext cx="816302" cy="929332"/>
            </a:xfrm>
            <a:prstGeom prst="bentUpArrow">
              <a:avLst>
                <a:gd name="adj1" fmla="val 32840"/>
                <a:gd name="adj2" fmla="val 25000"/>
                <a:gd name="adj3" fmla="val 35780"/>
              </a:avLst>
            </a:prstGeom>
            <a:solidFill>
              <a:schemeClr val="bg2"/>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lstStyle/>
            <a:p>
              <a:endParaRPr lang="en-US"/>
            </a:p>
          </p:txBody>
        </p:sp>
        <p:sp>
          <p:nvSpPr>
            <p:cNvPr id="5" name="Freeform 4"/>
            <p:cNvSpPr/>
            <p:nvPr/>
          </p:nvSpPr>
          <p:spPr>
            <a:xfrm>
              <a:off x="1295397" y="2104778"/>
              <a:ext cx="1511590" cy="722677"/>
            </a:xfrm>
            <a:custGeom>
              <a:avLst/>
              <a:gdLst>
                <a:gd name="connsiteX0" fmla="*/ 0 w 1511590"/>
                <a:gd name="connsiteY0" fmla="*/ 120470 h 722677"/>
                <a:gd name="connsiteX1" fmla="*/ 120470 w 1511590"/>
                <a:gd name="connsiteY1" fmla="*/ 0 h 722677"/>
                <a:gd name="connsiteX2" fmla="*/ 1391120 w 1511590"/>
                <a:gd name="connsiteY2" fmla="*/ 0 h 722677"/>
                <a:gd name="connsiteX3" fmla="*/ 1511590 w 1511590"/>
                <a:gd name="connsiteY3" fmla="*/ 120470 h 722677"/>
                <a:gd name="connsiteX4" fmla="*/ 1511590 w 1511590"/>
                <a:gd name="connsiteY4" fmla="*/ 602207 h 722677"/>
                <a:gd name="connsiteX5" fmla="*/ 1391120 w 1511590"/>
                <a:gd name="connsiteY5" fmla="*/ 722677 h 722677"/>
                <a:gd name="connsiteX6" fmla="*/ 120470 w 1511590"/>
                <a:gd name="connsiteY6" fmla="*/ 722677 h 722677"/>
                <a:gd name="connsiteX7" fmla="*/ 0 w 1511590"/>
                <a:gd name="connsiteY7" fmla="*/ 602207 h 722677"/>
                <a:gd name="connsiteX8" fmla="*/ 0 w 1511590"/>
                <a:gd name="connsiteY8" fmla="*/ 120470 h 72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590" h="722677">
                  <a:moveTo>
                    <a:pt x="0" y="120470"/>
                  </a:moveTo>
                  <a:cubicBezTo>
                    <a:pt x="0" y="53936"/>
                    <a:pt x="53936" y="0"/>
                    <a:pt x="120470" y="0"/>
                  </a:cubicBezTo>
                  <a:lnTo>
                    <a:pt x="1391120" y="0"/>
                  </a:lnTo>
                  <a:cubicBezTo>
                    <a:pt x="1457654" y="0"/>
                    <a:pt x="1511590" y="53936"/>
                    <a:pt x="1511590" y="120470"/>
                  </a:cubicBezTo>
                  <a:lnTo>
                    <a:pt x="1511590" y="602207"/>
                  </a:lnTo>
                  <a:cubicBezTo>
                    <a:pt x="1511590" y="668741"/>
                    <a:pt x="1457654" y="722677"/>
                    <a:pt x="1391120" y="722677"/>
                  </a:cubicBezTo>
                  <a:lnTo>
                    <a:pt x="120470" y="722677"/>
                  </a:lnTo>
                  <a:cubicBezTo>
                    <a:pt x="53936" y="722677"/>
                    <a:pt x="0" y="668741"/>
                    <a:pt x="0" y="602207"/>
                  </a:cubicBezTo>
                  <a:lnTo>
                    <a:pt x="0" y="120470"/>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96245" tIns="96245" rIns="96245" bIns="96245"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Analyse</a:t>
              </a:r>
            </a:p>
          </p:txBody>
        </p:sp>
        <p:sp>
          <p:nvSpPr>
            <p:cNvPr id="6" name="Freeform 5"/>
            <p:cNvSpPr/>
            <p:nvPr/>
          </p:nvSpPr>
          <p:spPr>
            <a:xfrm>
              <a:off x="3008879" y="2076916"/>
              <a:ext cx="3087121" cy="777431"/>
            </a:xfrm>
            <a:custGeom>
              <a:avLst/>
              <a:gdLst>
                <a:gd name="connsiteX0" fmla="*/ 0 w 2142395"/>
                <a:gd name="connsiteY0" fmla="*/ 0 h 777431"/>
                <a:gd name="connsiteX1" fmla="*/ 2142395 w 2142395"/>
                <a:gd name="connsiteY1" fmla="*/ 0 h 777431"/>
                <a:gd name="connsiteX2" fmla="*/ 2142395 w 2142395"/>
                <a:gd name="connsiteY2" fmla="*/ 777431 h 777431"/>
                <a:gd name="connsiteX3" fmla="*/ 0 w 2142395"/>
                <a:gd name="connsiteY3" fmla="*/ 777431 h 777431"/>
                <a:gd name="connsiteX4" fmla="*/ 0 w 2142395"/>
                <a:gd name="connsiteY4" fmla="*/ 0 h 777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2395" h="777431">
                  <a:moveTo>
                    <a:pt x="0" y="0"/>
                  </a:moveTo>
                  <a:lnTo>
                    <a:pt x="2142395" y="0"/>
                  </a:lnTo>
                  <a:lnTo>
                    <a:pt x="2142395" y="777431"/>
                  </a:lnTo>
                  <a:lnTo>
                    <a:pt x="0" y="77743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defTabSz="711200">
                <a:lnSpc>
                  <a:spcPct val="150000"/>
                </a:lnSpc>
                <a:spcBef>
                  <a:spcPct val="0"/>
                </a:spcBef>
                <a:spcAft>
                  <a:spcPct val="15000"/>
                </a:spcAft>
                <a:buFontTx/>
                <a:buChar char="••"/>
              </a:pPr>
              <a:r>
                <a:rPr lang="en-US" altLang="en-US" sz="1600" dirty="0">
                  <a:solidFill>
                    <a:schemeClr val="tx1">
                      <a:lumMod val="75000"/>
                      <a:lumOff val="25000"/>
                    </a:schemeClr>
                  </a:solidFill>
                </a:rPr>
                <a:t>Analyse trend and seasonality present in the data</a:t>
              </a:r>
              <a:endParaRPr lang="en-US" sz="1600" dirty="0">
                <a:solidFill>
                  <a:schemeClr val="tx1">
                    <a:lumMod val="75000"/>
                    <a:lumOff val="25000"/>
                  </a:schemeClr>
                </a:solidFill>
              </a:endParaRPr>
            </a:p>
          </p:txBody>
        </p:sp>
        <p:sp>
          <p:nvSpPr>
            <p:cNvPr id="9" name="Bent-Up Arrow 8"/>
            <p:cNvSpPr/>
            <p:nvPr/>
          </p:nvSpPr>
          <p:spPr>
            <a:xfrm rot="5400000">
              <a:off x="3027002" y="3878835"/>
              <a:ext cx="816302" cy="929332"/>
            </a:xfrm>
            <a:prstGeom prst="bentUpArrow">
              <a:avLst>
                <a:gd name="adj1" fmla="val 32840"/>
                <a:gd name="adj2" fmla="val 25000"/>
                <a:gd name="adj3" fmla="val 35780"/>
              </a:avLst>
            </a:prstGeom>
            <a:solidFill>
              <a:schemeClr val="bg2"/>
            </a:solidFill>
          </p:spPr>
          <p:style>
            <a:lnRef idx="2">
              <a:schemeClr val="lt1">
                <a:hueOff val="0"/>
                <a:satOff val="0"/>
                <a:lumOff val="0"/>
                <a:alphaOff val="0"/>
              </a:schemeClr>
            </a:lnRef>
            <a:fillRef idx="1">
              <a:schemeClr val="accent1">
                <a:tint val="50000"/>
                <a:hueOff val="-10017749"/>
                <a:satOff val="72811"/>
                <a:lumOff val="15350"/>
                <a:alphaOff val="0"/>
              </a:schemeClr>
            </a:fillRef>
            <a:effectRef idx="0">
              <a:schemeClr val="accent1">
                <a:tint val="50000"/>
                <a:hueOff val="-10017749"/>
                <a:satOff val="72811"/>
                <a:lumOff val="15350"/>
                <a:alphaOff val="0"/>
              </a:schemeClr>
            </a:effectRef>
            <a:fontRef idx="minor">
              <a:schemeClr val="lt1">
                <a:hueOff val="0"/>
                <a:satOff val="0"/>
                <a:lumOff val="0"/>
                <a:alphaOff val="0"/>
              </a:schemeClr>
            </a:fontRef>
          </p:style>
          <p:txBody>
            <a:bodyPr/>
            <a:lstStyle/>
            <a:p>
              <a:endParaRPr lang="en-US"/>
            </a:p>
          </p:txBody>
        </p:sp>
        <p:sp>
          <p:nvSpPr>
            <p:cNvPr id="10" name="Freeform 9"/>
            <p:cNvSpPr/>
            <p:nvPr/>
          </p:nvSpPr>
          <p:spPr>
            <a:xfrm>
              <a:off x="2742022" y="3093547"/>
              <a:ext cx="1511590" cy="722677"/>
            </a:xfrm>
            <a:custGeom>
              <a:avLst/>
              <a:gdLst>
                <a:gd name="connsiteX0" fmla="*/ 0 w 1511590"/>
                <a:gd name="connsiteY0" fmla="*/ 120470 h 722677"/>
                <a:gd name="connsiteX1" fmla="*/ 120470 w 1511590"/>
                <a:gd name="connsiteY1" fmla="*/ 0 h 722677"/>
                <a:gd name="connsiteX2" fmla="*/ 1391120 w 1511590"/>
                <a:gd name="connsiteY2" fmla="*/ 0 h 722677"/>
                <a:gd name="connsiteX3" fmla="*/ 1511590 w 1511590"/>
                <a:gd name="connsiteY3" fmla="*/ 120470 h 722677"/>
                <a:gd name="connsiteX4" fmla="*/ 1511590 w 1511590"/>
                <a:gd name="connsiteY4" fmla="*/ 602207 h 722677"/>
                <a:gd name="connsiteX5" fmla="*/ 1391120 w 1511590"/>
                <a:gd name="connsiteY5" fmla="*/ 722677 h 722677"/>
                <a:gd name="connsiteX6" fmla="*/ 120470 w 1511590"/>
                <a:gd name="connsiteY6" fmla="*/ 722677 h 722677"/>
                <a:gd name="connsiteX7" fmla="*/ 0 w 1511590"/>
                <a:gd name="connsiteY7" fmla="*/ 602207 h 722677"/>
                <a:gd name="connsiteX8" fmla="*/ 0 w 1511590"/>
                <a:gd name="connsiteY8" fmla="*/ 120470 h 72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590" h="722677">
                  <a:moveTo>
                    <a:pt x="0" y="120470"/>
                  </a:moveTo>
                  <a:cubicBezTo>
                    <a:pt x="0" y="53936"/>
                    <a:pt x="53936" y="0"/>
                    <a:pt x="120470" y="0"/>
                  </a:cubicBezTo>
                  <a:lnTo>
                    <a:pt x="1391120" y="0"/>
                  </a:lnTo>
                  <a:cubicBezTo>
                    <a:pt x="1457654" y="0"/>
                    <a:pt x="1511590" y="53936"/>
                    <a:pt x="1511590" y="120470"/>
                  </a:cubicBezTo>
                  <a:lnTo>
                    <a:pt x="1511590" y="602207"/>
                  </a:lnTo>
                  <a:cubicBezTo>
                    <a:pt x="1511590" y="668741"/>
                    <a:pt x="1457654" y="722677"/>
                    <a:pt x="1391120" y="722677"/>
                  </a:cubicBezTo>
                  <a:lnTo>
                    <a:pt x="120470" y="722677"/>
                  </a:lnTo>
                  <a:cubicBezTo>
                    <a:pt x="53936" y="722677"/>
                    <a:pt x="0" y="668741"/>
                    <a:pt x="0" y="602207"/>
                  </a:cubicBezTo>
                  <a:lnTo>
                    <a:pt x="0" y="120470"/>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96245" tIns="96245" rIns="96245" bIns="96245"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Decompose</a:t>
              </a:r>
            </a:p>
          </p:txBody>
        </p:sp>
        <p:sp>
          <p:nvSpPr>
            <p:cNvPr id="11" name="Freeform 10"/>
            <p:cNvSpPr/>
            <p:nvPr/>
          </p:nvSpPr>
          <p:spPr>
            <a:xfrm>
              <a:off x="4455505" y="3065684"/>
              <a:ext cx="2384905" cy="777431"/>
            </a:xfrm>
            <a:custGeom>
              <a:avLst/>
              <a:gdLst>
                <a:gd name="connsiteX0" fmla="*/ 0 w 2142395"/>
                <a:gd name="connsiteY0" fmla="*/ 0 h 777431"/>
                <a:gd name="connsiteX1" fmla="*/ 2142395 w 2142395"/>
                <a:gd name="connsiteY1" fmla="*/ 0 h 777431"/>
                <a:gd name="connsiteX2" fmla="*/ 2142395 w 2142395"/>
                <a:gd name="connsiteY2" fmla="*/ 777431 h 777431"/>
                <a:gd name="connsiteX3" fmla="*/ 0 w 2142395"/>
                <a:gd name="connsiteY3" fmla="*/ 777431 h 777431"/>
                <a:gd name="connsiteX4" fmla="*/ 0 w 2142395"/>
                <a:gd name="connsiteY4" fmla="*/ 0 h 777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42395" h="777431">
                  <a:moveTo>
                    <a:pt x="0" y="0"/>
                  </a:moveTo>
                  <a:lnTo>
                    <a:pt x="2142395" y="0"/>
                  </a:lnTo>
                  <a:lnTo>
                    <a:pt x="2142395" y="777431"/>
                  </a:lnTo>
                  <a:lnTo>
                    <a:pt x="0" y="77743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defTabSz="711200">
                <a:lnSpc>
                  <a:spcPct val="150000"/>
                </a:lnSpc>
                <a:spcBef>
                  <a:spcPct val="0"/>
                </a:spcBef>
                <a:spcAft>
                  <a:spcPct val="15000"/>
                </a:spcAft>
                <a:buFontTx/>
                <a:buChar char="••"/>
              </a:pPr>
              <a:r>
                <a:rPr lang="en-US" altLang="en-US" sz="1600" dirty="0">
                  <a:solidFill>
                    <a:schemeClr val="tx1">
                      <a:lumMod val="75000"/>
                      <a:lumOff val="25000"/>
                    </a:schemeClr>
                  </a:solidFill>
                </a:rPr>
                <a:t>Decompose time series into its components</a:t>
              </a:r>
              <a:endParaRPr lang="en-US" sz="1600" dirty="0">
                <a:solidFill>
                  <a:schemeClr val="tx1">
                    <a:lumMod val="75000"/>
                    <a:lumOff val="25000"/>
                  </a:schemeClr>
                </a:solidFill>
              </a:endParaRPr>
            </a:p>
          </p:txBody>
        </p:sp>
        <p:sp>
          <p:nvSpPr>
            <p:cNvPr id="13" name="Freeform 12"/>
            <p:cNvSpPr/>
            <p:nvPr/>
          </p:nvSpPr>
          <p:spPr>
            <a:xfrm>
              <a:off x="4190996" y="4082315"/>
              <a:ext cx="1511590" cy="722677"/>
            </a:xfrm>
            <a:custGeom>
              <a:avLst/>
              <a:gdLst>
                <a:gd name="connsiteX0" fmla="*/ 0 w 1511590"/>
                <a:gd name="connsiteY0" fmla="*/ 120470 h 722677"/>
                <a:gd name="connsiteX1" fmla="*/ 120470 w 1511590"/>
                <a:gd name="connsiteY1" fmla="*/ 0 h 722677"/>
                <a:gd name="connsiteX2" fmla="*/ 1391120 w 1511590"/>
                <a:gd name="connsiteY2" fmla="*/ 0 h 722677"/>
                <a:gd name="connsiteX3" fmla="*/ 1511590 w 1511590"/>
                <a:gd name="connsiteY3" fmla="*/ 120470 h 722677"/>
                <a:gd name="connsiteX4" fmla="*/ 1511590 w 1511590"/>
                <a:gd name="connsiteY4" fmla="*/ 602207 h 722677"/>
                <a:gd name="connsiteX5" fmla="*/ 1391120 w 1511590"/>
                <a:gd name="connsiteY5" fmla="*/ 722677 h 722677"/>
                <a:gd name="connsiteX6" fmla="*/ 120470 w 1511590"/>
                <a:gd name="connsiteY6" fmla="*/ 722677 h 722677"/>
                <a:gd name="connsiteX7" fmla="*/ 0 w 1511590"/>
                <a:gd name="connsiteY7" fmla="*/ 602207 h 722677"/>
                <a:gd name="connsiteX8" fmla="*/ 0 w 1511590"/>
                <a:gd name="connsiteY8" fmla="*/ 120470 h 72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11590" h="722677">
                  <a:moveTo>
                    <a:pt x="0" y="120470"/>
                  </a:moveTo>
                  <a:cubicBezTo>
                    <a:pt x="0" y="53936"/>
                    <a:pt x="53936" y="0"/>
                    <a:pt x="120470" y="0"/>
                  </a:cubicBezTo>
                  <a:lnTo>
                    <a:pt x="1391120" y="0"/>
                  </a:lnTo>
                  <a:cubicBezTo>
                    <a:pt x="1457654" y="0"/>
                    <a:pt x="1511590" y="53936"/>
                    <a:pt x="1511590" y="120470"/>
                  </a:cubicBezTo>
                  <a:lnTo>
                    <a:pt x="1511590" y="602207"/>
                  </a:lnTo>
                  <a:cubicBezTo>
                    <a:pt x="1511590" y="668741"/>
                    <a:pt x="1457654" y="722677"/>
                    <a:pt x="1391120" y="722677"/>
                  </a:cubicBezTo>
                  <a:lnTo>
                    <a:pt x="120470" y="722677"/>
                  </a:lnTo>
                  <a:cubicBezTo>
                    <a:pt x="53936" y="722677"/>
                    <a:pt x="0" y="668741"/>
                    <a:pt x="0" y="602207"/>
                  </a:cubicBezTo>
                  <a:lnTo>
                    <a:pt x="0" y="120470"/>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96245" tIns="96245" rIns="96245" bIns="96245"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Forecast</a:t>
              </a:r>
            </a:p>
          </p:txBody>
        </p:sp>
        <p:sp>
          <p:nvSpPr>
            <p:cNvPr id="21" name="Freeform 20"/>
            <p:cNvSpPr/>
            <p:nvPr/>
          </p:nvSpPr>
          <p:spPr>
            <a:xfrm>
              <a:off x="5872966" y="4054452"/>
              <a:ext cx="2356636" cy="777431"/>
            </a:xfrm>
            <a:custGeom>
              <a:avLst/>
              <a:gdLst>
                <a:gd name="connsiteX0" fmla="*/ 0 w 2356636"/>
                <a:gd name="connsiteY0" fmla="*/ 0 h 777431"/>
                <a:gd name="connsiteX1" fmla="*/ 2356636 w 2356636"/>
                <a:gd name="connsiteY1" fmla="*/ 0 h 777431"/>
                <a:gd name="connsiteX2" fmla="*/ 2356636 w 2356636"/>
                <a:gd name="connsiteY2" fmla="*/ 777431 h 777431"/>
                <a:gd name="connsiteX3" fmla="*/ 0 w 2356636"/>
                <a:gd name="connsiteY3" fmla="*/ 777431 h 777431"/>
                <a:gd name="connsiteX4" fmla="*/ 0 w 2356636"/>
                <a:gd name="connsiteY4" fmla="*/ 0 h 7774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56636" h="777431">
                  <a:moveTo>
                    <a:pt x="0" y="0"/>
                  </a:moveTo>
                  <a:lnTo>
                    <a:pt x="2356636" y="0"/>
                  </a:lnTo>
                  <a:lnTo>
                    <a:pt x="2356636" y="777431"/>
                  </a:lnTo>
                  <a:lnTo>
                    <a:pt x="0" y="77743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60960" tIns="60960" rIns="60960" bIns="60960" numCol="1" spcCol="1270" anchor="ctr" anchorCtr="0">
              <a:noAutofit/>
            </a:bodyPr>
            <a:lstStyle/>
            <a:p>
              <a:pPr marL="171450" lvl="1" indent="-171450" defTabSz="711200">
                <a:lnSpc>
                  <a:spcPct val="150000"/>
                </a:lnSpc>
                <a:spcBef>
                  <a:spcPct val="0"/>
                </a:spcBef>
                <a:spcAft>
                  <a:spcPct val="15000"/>
                </a:spcAft>
                <a:buFontTx/>
                <a:buChar char="••"/>
              </a:pPr>
              <a:r>
                <a:rPr lang="en-US" altLang="en-US" sz="1600" dirty="0">
                  <a:solidFill>
                    <a:schemeClr val="tx1">
                      <a:lumMod val="75000"/>
                      <a:lumOff val="25000"/>
                    </a:schemeClr>
                  </a:solidFill>
                </a:rPr>
                <a:t>Forecast future values of the time series</a:t>
              </a:r>
              <a:endParaRPr lang="en-US" sz="1600" dirty="0">
                <a:solidFill>
                  <a:schemeClr val="tx1">
                    <a:lumMod val="75000"/>
                    <a:lumOff val="25000"/>
                  </a:schemeClr>
                </a:solidFill>
              </a:endParaRPr>
            </a:p>
          </p:txBody>
        </p:sp>
      </p:grpSp>
      <p:sp>
        <p:nvSpPr>
          <p:cNvPr id="2" name="TextBox 1"/>
          <p:cNvSpPr txBox="1"/>
          <p:nvPr/>
        </p:nvSpPr>
        <p:spPr>
          <a:xfrm>
            <a:off x="3257216" y="1447800"/>
            <a:ext cx="5750998" cy="422360"/>
          </a:xfrm>
          <a:prstGeom prst="rect">
            <a:avLst/>
          </a:prstGeom>
          <a:noFill/>
        </p:spPr>
        <p:txBody>
          <a:bodyPr wrap="none" rtlCol="0">
            <a:spAutoFit/>
          </a:bodyPr>
          <a:lstStyle/>
          <a:p>
            <a:pPr>
              <a:lnSpc>
                <a:spcPct val="150000"/>
              </a:lnSpc>
            </a:pPr>
            <a:r>
              <a:rPr lang="en-US" sz="1600" dirty="0">
                <a:solidFill>
                  <a:schemeClr val="tx1">
                    <a:lumMod val="75000"/>
                    <a:lumOff val="25000"/>
                  </a:schemeClr>
                </a:solidFill>
              </a:rPr>
              <a:t>Always approach time series analysis in a systematic manner</a:t>
            </a:r>
          </a:p>
        </p:txBody>
      </p:sp>
      <p:sp>
        <p:nvSpPr>
          <p:cNvPr id="7"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18</a:t>
            </a:fld>
            <a:endParaRPr lang="es-ES" dirty="0">
              <a:solidFill>
                <a:prstClr val="black">
                  <a:lumMod val="50000"/>
                  <a:lumOff val="50000"/>
                </a:prstClr>
              </a:solidFill>
            </a:endParaRPr>
          </a:p>
        </p:txBody>
      </p:sp>
    </p:spTree>
    <p:extLst>
      <p:ext uri="{BB962C8B-B14F-4D97-AF65-F5344CB8AC3E}">
        <p14:creationId xmlns:p14="http://schemas.microsoft.com/office/powerpoint/2010/main" val="27174351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custDataLst>
              <p:tags r:id="rId1"/>
            </p:custDataLst>
          </p:nvPr>
        </p:nvSpPr>
        <p:spPr>
          <a:xfrm>
            <a:off x="2623957" y="304801"/>
            <a:ext cx="6883763" cy="780685"/>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rmAutofit/>
          </a:bodyPr>
          <a:lstStyle/>
          <a:p>
            <a:r>
              <a:rPr lang="en-US" sz="3200" b="1" dirty="0">
                <a:latin typeface="+mj-lt"/>
              </a:rPr>
              <a:t>Quick Recap</a:t>
            </a:r>
          </a:p>
        </p:txBody>
      </p:sp>
      <p:sp>
        <p:nvSpPr>
          <p:cNvPr id="15" name="TextBox 14"/>
          <p:cNvSpPr txBox="1"/>
          <p:nvPr/>
        </p:nvSpPr>
        <p:spPr>
          <a:xfrm>
            <a:off x="2103437" y="1371600"/>
            <a:ext cx="8202930" cy="422360"/>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In this session, we learnt about </a:t>
            </a:r>
            <a:r>
              <a:rPr lang="en-US" sz="1600" b="1" dirty="0">
                <a:solidFill>
                  <a:schemeClr val="tx1">
                    <a:lumMod val="75000"/>
                    <a:lumOff val="25000"/>
                  </a:schemeClr>
                </a:solidFill>
              </a:rPr>
              <a:t>exponential smoothing</a:t>
            </a:r>
            <a:r>
              <a:rPr lang="en-US" sz="1600" dirty="0">
                <a:solidFill>
                  <a:schemeClr val="tx1">
                    <a:lumMod val="75000"/>
                    <a:lumOff val="25000"/>
                  </a:schemeClr>
                </a:solidFill>
              </a:rPr>
              <a:t>:</a:t>
            </a:r>
          </a:p>
        </p:txBody>
      </p:sp>
      <p:sp>
        <p:nvSpPr>
          <p:cNvPr id="16"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19</a:t>
            </a:fld>
            <a:endParaRPr lang="es-ES" dirty="0">
              <a:solidFill>
                <a:prstClr val="black">
                  <a:lumMod val="50000"/>
                  <a:lumOff val="50000"/>
                </a:prstClr>
              </a:solidFill>
            </a:endParaRPr>
          </a:p>
        </p:txBody>
      </p:sp>
      <p:grpSp>
        <p:nvGrpSpPr>
          <p:cNvPr id="2" name="Group 1"/>
          <p:cNvGrpSpPr/>
          <p:nvPr/>
        </p:nvGrpSpPr>
        <p:grpSpPr>
          <a:xfrm>
            <a:off x="2103437" y="2057400"/>
            <a:ext cx="7649030" cy="2538872"/>
            <a:chOff x="609600" y="3557128"/>
            <a:chExt cx="7649030" cy="2538872"/>
          </a:xfrm>
        </p:grpSpPr>
        <p:grpSp>
          <p:nvGrpSpPr>
            <p:cNvPr id="8" name="Group 7"/>
            <p:cNvGrpSpPr/>
            <p:nvPr/>
          </p:nvGrpSpPr>
          <p:grpSpPr>
            <a:xfrm>
              <a:off x="609600" y="3557128"/>
              <a:ext cx="7649030" cy="786272"/>
              <a:chOff x="1275934" y="3134298"/>
              <a:chExt cx="6953665" cy="772596"/>
            </a:xfrm>
          </p:grpSpPr>
          <p:sp>
            <p:nvSpPr>
              <p:cNvPr id="13" name="Freeform 12"/>
              <p:cNvSpPr/>
              <p:nvPr/>
            </p:nvSpPr>
            <p:spPr>
              <a:xfrm>
                <a:off x="2911112" y="3146671"/>
                <a:ext cx="5318487" cy="747871"/>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Smoothing gives weights to past observations, in order to give more significance to seasonality and trend components of a time series</a:t>
                </a:r>
              </a:p>
            </p:txBody>
          </p:sp>
          <p:sp>
            <p:nvSpPr>
              <p:cNvPr id="14" name="Freeform 13"/>
              <p:cNvSpPr/>
              <p:nvPr/>
            </p:nvSpPr>
            <p:spPr>
              <a:xfrm>
                <a:off x="1275934" y="3134298"/>
                <a:ext cx="1635178" cy="772596"/>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Smoothing</a:t>
                </a:r>
              </a:p>
            </p:txBody>
          </p:sp>
        </p:grpSp>
        <p:sp>
          <p:nvSpPr>
            <p:cNvPr id="17" name="Freeform 16"/>
            <p:cNvSpPr/>
            <p:nvPr/>
          </p:nvSpPr>
          <p:spPr>
            <a:xfrm>
              <a:off x="2408295" y="4495800"/>
              <a:ext cx="5850335" cy="1600200"/>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From</a:t>
              </a:r>
              <a:r>
                <a:rPr lang="en-US" sz="1600" b="1" dirty="0">
                  <a:solidFill>
                    <a:schemeClr val="tx1">
                      <a:lumMod val="75000"/>
                      <a:lumOff val="25000"/>
                    </a:schemeClr>
                  </a:solidFill>
                </a:rPr>
                <a:t> </a:t>
              </a:r>
              <a:r>
                <a:rPr lang="en-US" sz="1600" b="1" dirty="0" err="1">
                  <a:solidFill>
                    <a:schemeClr val="tx1">
                      <a:lumMod val="75000"/>
                      <a:lumOff val="25000"/>
                    </a:schemeClr>
                  </a:solidFill>
                  <a:latin typeface="Consolas" pitchFamily="49" charset="0"/>
                </a:rPr>
                <a:t>statsmodels.tsa.holtwinters</a:t>
              </a:r>
              <a:r>
                <a:rPr lang="en-US" sz="1600" b="1" dirty="0">
                  <a:solidFill>
                    <a:schemeClr val="tx1">
                      <a:lumMod val="75000"/>
                      <a:lumOff val="25000"/>
                    </a:schemeClr>
                  </a:solidFill>
                  <a:latin typeface="Consolas" pitchFamily="49" charset="0"/>
                </a:rPr>
                <a:t> :</a:t>
              </a:r>
            </a:p>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Use </a:t>
              </a:r>
              <a:r>
                <a:rPr lang="en-US" sz="1600" b="1" dirty="0" err="1">
                  <a:solidFill>
                    <a:schemeClr val="tx1">
                      <a:lumMod val="75000"/>
                      <a:lumOff val="25000"/>
                    </a:schemeClr>
                  </a:solidFill>
                  <a:latin typeface="Consolas" pitchFamily="49" charset="0"/>
                </a:rPr>
                <a:t>SimpleExpSmoothing</a:t>
              </a:r>
              <a:r>
                <a:rPr lang="en-US" sz="1600" b="1" dirty="0">
                  <a:solidFill>
                    <a:schemeClr val="tx1">
                      <a:lumMod val="75000"/>
                      <a:lumOff val="25000"/>
                    </a:schemeClr>
                  </a:solidFill>
                  <a:latin typeface="Consolas" pitchFamily="49" charset="0"/>
                </a:rPr>
                <a:t>()</a:t>
              </a:r>
              <a:r>
                <a:rPr lang="en-US" sz="1600" dirty="0">
                  <a:solidFill>
                    <a:schemeClr val="tx1">
                      <a:lumMod val="75000"/>
                      <a:lumOff val="25000"/>
                    </a:schemeClr>
                  </a:solidFill>
                </a:rPr>
                <a:t> to carry out simple exponential smoothing</a:t>
              </a:r>
            </a:p>
            <a:p>
              <a:pPr marL="171450" lvl="1" indent="-171450" defTabSz="711200">
                <a:lnSpc>
                  <a:spcPct val="90000"/>
                </a:lnSpc>
                <a:spcBef>
                  <a:spcPct val="0"/>
                </a:spcBef>
                <a:spcAft>
                  <a:spcPct val="15000"/>
                </a:spcAft>
                <a:buFontTx/>
                <a:buChar char="••"/>
              </a:pPr>
              <a:r>
                <a:rPr lang="en-US" sz="1600" dirty="0">
                  <a:solidFill>
                    <a:schemeClr val="tx1">
                      <a:lumMod val="75000"/>
                      <a:lumOff val="25000"/>
                    </a:schemeClr>
                  </a:solidFill>
                </a:rPr>
                <a:t>Use </a:t>
              </a:r>
              <a:r>
                <a:rPr lang="en-US" sz="1600" b="1" dirty="0" err="1">
                  <a:solidFill>
                    <a:schemeClr val="tx1">
                      <a:lumMod val="75000"/>
                      <a:lumOff val="25000"/>
                    </a:schemeClr>
                  </a:solidFill>
                  <a:latin typeface="Consolas" panose="020B0609020204030204" pitchFamily="49" charset="0"/>
                </a:rPr>
                <a:t>ExponentialSmoothing</a:t>
              </a:r>
              <a:r>
                <a:rPr lang="en-US" sz="1600" b="1" dirty="0">
                  <a:solidFill>
                    <a:schemeClr val="tx1">
                      <a:lumMod val="75000"/>
                      <a:lumOff val="25000"/>
                    </a:schemeClr>
                  </a:solidFill>
                  <a:latin typeface="Consolas" pitchFamily="49" charset="0"/>
                </a:rPr>
                <a:t>()</a:t>
              </a:r>
              <a:r>
                <a:rPr lang="en-US" sz="1600" dirty="0">
                  <a:solidFill>
                    <a:schemeClr val="tx1">
                      <a:lumMod val="75000"/>
                      <a:lumOff val="25000"/>
                    </a:schemeClr>
                  </a:solidFill>
                </a:rPr>
                <a:t> to carry out double and  triple exponential smoothing</a:t>
              </a:r>
            </a:p>
          </p:txBody>
        </p:sp>
        <p:sp>
          <p:nvSpPr>
            <p:cNvPr id="18" name="Freeform 17"/>
            <p:cNvSpPr/>
            <p:nvPr/>
          </p:nvSpPr>
          <p:spPr>
            <a:xfrm>
              <a:off x="609600" y="4495023"/>
              <a:ext cx="1798695" cy="1600200"/>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6"/>
            </a:solidFill>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Smoothing in Python</a:t>
              </a:r>
            </a:p>
          </p:txBody>
        </p:sp>
      </p:grpSp>
    </p:spTree>
    <p:extLst>
      <p:ext uri="{BB962C8B-B14F-4D97-AF65-F5344CB8AC3E}">
        <p14:creationId xmlns:p14="http://schemas.microsoft.com/office/powerpoint/2010/main" val="3781429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Contents</a:t>
            </a:r>
          </a:p>
        </p:txBody>
      </p:sp>
      <p:sp>
        <p:nvSpPr>
          <p:cNvPr id="2" name="Content Placeholder 1"/>
          <p:cNvSpPr>
            <a:spLocks noGrp="1"/>
          </p:cNvSpPr>
          <p:nvPr>
            <p:ph idx="1"/>
            <p:custDataLst>
              <p:tags r:id="rId2"/>
            </p:custDataLst>
          </p:nvPr>
        </p:nvSpPr>
        <p:spPr>
          <a:xfrm>
            <a:off x="1951037" y="1828801"/>
            <a:ext cx="8229600" cy="4297363"/>
          </a:xfrm>
        </p:spPr>
        <p:txBody>
          <a:bodyPr anchor="t">
            <a:normAutofit/>
          </a:bodyPr>
          <a:lstStyle/>
          <a:p>
            <a:pPr marL="457200" indent="-457200">
              <a:buFont typeface="+mj-lt"/>
              <a:buAutoNum type="arabicPeriod"/>
            </a:pPr>
            <a:r>
              <a:rPr lang="en-US" b="1" dirty="0">
                <a:solidFill>
                  <a:schemeClr val="tx1">
                    <a:lumMod val="50000"/>
                    <a:lumOff val="50000"/>
                  </a:schemeClr>
                </a:solidFill>
                <a:latin typeface="+mj-lt"/>
              </a:rPr>
              <a:t>Forecasting Using Smoothing Methods</a:t>
            </a:r>
          </a:p>
          <a:p>
            <a:pPr marL="457200" indent="-457200">
              <a:buFont typeface="+mj-lt"/>
              <a:buAutoNum type="arabicPeriod"/>
            </a:pPr>
            <a:endParaRPr lang="en-US" b="1" dirty="0">
              <a:solidFill>
                <a:schemeClr val="tx1">
                  <a:lumMod val="50000"/>
                  <a:lumOff val="50000"/>
                </a:schemeClr>
              </a:solidFill>
              <a:latin typeface="+mj-lt"/>
            </a:endParaRPr>
          </a:p>
          <a:p>
            <a:pPr marL="457200" indent="-457200">
              <a:buFont typeface="+mj-lt"/>
              <a:buAutoNum type="arabicPeriod"/>
            </a:pPr>
            <a:r>
              <a:rPr lang="en-US" b="1" dirty="0">
                <a:solidFill>
                  <a:schemeClr val="tx1">
                    <a:lumMod val="50000"/>
                    <a:lumOff val="50000"/>
                  </a:schemeClr>
                </a:solidFill>
                <a:latin typeface="+mj-lt"/>
              </a:rPr>
              <a:t>Exponential Smoothing in Python</a:t>
            </a:r>
          </a:p>
          <a:p>
            <a:pPr marL="914400" lvl="1" indent="-514350">
              <a:buFont typeface="+mj-lt"/>
              <a:buAutoNum type="romanLcPeriod"/>
            </a:pPr>
            <a:r>
              <a:rPr lang="en-US" b="1" dirty="0">
                <a:solidFill>
                  <a:schemeClr val="tx1">
                    <a:lumMod val="50000"/>
                    <a:lumOff val="50000"/>
                  </a:schemeClr>
                </a:solidFill>
                <a:latin typeface="+mj-lt"/>
              </a:rPr>
              <a:t>Single Exponential Smoothing</a:t>
            </a:r>
          </a:p>
          <a:p>
            <a:pPr marL="914400" lvl="1" indent="-514350">
              <a:buFont typeface="+mj-lt"/>
              <a:buAutoNum type="romanLcPeriod"/>
            </a:pPr>
            <a:r>
              <a:rPr lang="en-US" b="1" dirty="0">
                <a:solidFill>
                  <a:schemeClr val="tx1">
                    <a:lumMod val="50000"/>
                    <a:lumOff val="50000"/>
                  </a:schemeClr>
                </a:solidFill>
                <a:latin typeface="+mj-lt"/>
              </a:rPr>
              <a:t>Double Exponential Smoothing</a:t>
            </a:r>
          </a:p>
          <a:p>
            <a:pPr marL="914400" lvl="1" indent="-514350">
              <a:buFont typeface="+mj-lt"/>
              <a:buAutoNum type="romanLcPeriod"/>
            </a:pPr>
            <a:r>
              <a:rPr lang="en-US" b="1" dirty="0">
                <a:solidFill>
                  <a:schemeClr val="tx1">
                    <a:lumMod val="50000"/>
                    <a:lumOff val="50000"/>
                  </a:schemeClr>
                </a:solidFill>
                <a:latin typeface="+mj-lt"/>
              </a:rPr>
              <a:t>Triple Exponential Smoothing</a:t>
            </a:r>
          </a:p>
          <a:p>
            <a:pPr marL="400050" lvl="1" indent="0">
              <a:buNone/>
            </a:pPr>
            <a:endParaRPr lang="en-US" b="1" dirty="0">
              <a:solidFill>
                <a:schemeClr val="tx1">
                  <a:lumMod val="50000"/>
                  <a:lumOff val="50000"/>
                </a:schemeClr>
              </a:solidFill>
              <a:latin typeface="+mj-lt"/>
            </a:endParaRPr>
          </a:p>
        </p:txBody>
      </p:sp>
      <p:sp>
        <p:nvSpPr>
          <p:cNvPr id="8"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2</a:t>
            </a:fld>
            <a:endParaRPr lang="es-ES" dirty="0">
              <a:solidFill>
                <a:prstClr val="black">
                  <a:lumMod val="50000"/>
                  <a:lumOff val="50000"/>
                </a:prstClr>
              </a:solidFill>
            </a:endParaRPr>
          </a:p>
        </p:txBody>
      </p:sp>
    </p:spTree>
    <p:extLst>
      <p:ext uri="{BB962C8B-B14F-4D97-AF65-F5344CB8AC3E}">
        <p14:creationId xmlns:p14="http://schemas.microsoft.com/office/powerpoint/2010/main" val="416929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nvGraphicFramePr>
        <p:xfrm>
          <a:off x="2332037" y="3191320"/>
          <a:ext cx="7391400" cy="32094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Forecasting Using Smoothing Methods </a:t>
            </a:r>
          </a:p>
        </p:txBody>
      </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3</a:t>
            </a:fld>
            <a:endParaRPr lang="es-ES" dirty="0">
              <a:solidFill>
                <a:prstClr val="black">
                  <a:lumMod val="50000"/>
                  <a:lumOff val="50000"/>
                </a:prstClr>
              </a:solidFill>
            </a:endParaRPr>
          </a:p>
        </p:txBody>
      </p:sp>
      <p:sp>
        <p:nvSpPr>
          <p:cNvPr id="2" name="TextBox 1"/>
          <p:cNvSpPr txBox="1"/>
          <p:nvPr/>
        </p:nvSpPr>
        <p:spPr>
          <a:xfrm>
            <a:off x="2332038" y="1752601"/>
            <a:ext cx="184731" cy="461665"/>
          </a:xfrm>
          <a:prstGeom prst="rect">
            <a:avLst/>
          </a:prstGeom>
          <a:noFill/>
        </p:spPr>
        <p:txBody>
          <a:bodyPr wrap="none" rtlCol="0">
            <a:spAutoFit/>
          </a:bodyPr>
          <a:lstStyle/>
          <a:p>
            <a:endParaRPr lang="en-US" dirty="0"/>
          </a:p>
        </p:txBody>
      </p:sp>
      <p:sp>
        <p:nvSpPr>
          <p:cNvPr id="3" name="TextBox 2"/>
          <p:cNvSpPr txBox="1"/>
          <p:nvPr/>
        </p:nvSpPr>
        <p:spPr>
          <a:xfrm>
            <a:off x="1951038" y="1423423"/>
            <a:ext cx="8229600" cy="1523815"/>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Random, unexplained variation in a time series can have an undesirable impact on forecasts</a:t>
            </a:r>
          </a:p>
          <a:p>
            <a:pPr marL="285750" indent="-285750">
              <a:lnSpc>
                <a:spcPct val="150000"/>
              </a:lnSpc>
              <a:buFont typeface="Arial" pitchFamily="34" charset="0"/>
              <a:buChar char="•"/>
            </a:pPr>
            <a:r>
              <a:rPr lang="en-US" sz="1600" b="1" dirty="0">
                <a:solidFill>
                  <a:schemeClr val="tx1">
                    <a:lumMod val="75000"/>
                    <a:lumOff val="25000"/>
                  </a:schemeClr>
                </a:solidFill>
              </a:rPr>
              <a:t>Smoothing</a:t>
            </a:r>
            <a:r>
              <a:rPr lang="en-US" sz="1600" dirty="0">
                <a:solidFill>
                  <a:schemeClr val="tx1">
                    <a:lumMod val="75000"/>
                    <a:lumOff val="25000"/>
                  </a:schemeClr>
                </a:solidFill>
              </a:rPr>
              <a:t> can </a:t>
            </a:r>
            <a:r>
              <a:rPr lang="en-US" sz="1600" b="1" dirty="0">
                <a:solidFill>
                  <a:schemeClr val="tx1">
                    <a:lumMod val="75000"/>
                    <a:lumOff val="25000"/>
                  </a:schemeClr>
                </a:solidFill>
              </a:rPr>
              <a:t>cancel or reduce such impacts</a:t>
            </a:r>
          </a:p>
          <a:p>
            <a:pPr marL="285750" indent="-285750">
              <a:lnSpc>
                <a:spcPct val="150000"/>
              </a:lnSpc>
              <a:buFont typeface="Arial" pitchFamily="34" charset="0"/>
              <a:buChar char="•"/>
            </a:pPr>
            <a:r>
              <a:rPr lang="en-US" sz="1600" dirty="0">
                <a:solidFill>
                  <a:schemeClr val="tx1">
                    <a:lumMod val="75000"/>
                    <a:lumOff val="25000"/>
                  </a:schemeClr>
                </a:solidFill>
              </a:rPr>
              <a:t>Smoothing can either be Simple (using Moving Averages) or Exponential</a:t>
            </a:r>
          </a:p>
        </p:txBody>
      </p:sp>
    </p:spTree>
    <p:extLst>
      <p:ext uri="{BB962C8B-B14F-4D97-AF65-F5344CB8AC3E}">
        <p14:creationId xmlns:p14="http://schemas.microsoft.com/office/powerpoint/2010/main" val="257534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Single Exponential Smoothing Model</a:t>
            </a:r>
          </a:p>
        </p:txBody>
      </p:sp>
      <p:sp>
        <p:nvSpPr>
          <p:cNvPr id="13" name="TextBox 5"/>
          <p:cNvSpPr txBox="1">
            <a:spLocks noChangeArrowheads="1"/>
          </p:cNvSpPr>
          <p:nvPr>
            <p:custDataLst>
              <p:tags r:id="rId2"/>
            </p:custDataLst>
          </p:nvPr>
        </p:nvSpPr>
        <p:spPr bwMode="auto">
          <a:xfrm>
            <a:off x="2740746" y="1600201"/>
            <a:ext cx="6650182" cy="3001271"/>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eaLnBrk="0" fontAlgn="base" hangingPunct="0">
              <a:lnSpc>
                <a:spcPct val="150000"/>
              </a:lnSpc>
              <a:spcBef>
                <a:spcPct val="0"/>
              </a:spcBef>
              <a:spcAft>
                <a:spcPct val="0"/>
              </a:spcAft>
            </a:pPr>
            <a:r>
              <a:rPr lang="de-DE" sz="1600" b="1" dirty="0">
                <a:solidFill>
                  <a:schemeClr val="tx1">
                    <a:lumMod val="75000"/>
                    <a:lumOff val="25000"/>
                  </a:schemeClr>
                </a:solidFill>
              </a:rPr>
              <a:t>Mathematical Model :</a:t>
            </a:r>
          </a:p>
          <a:p>
            <a:pPr eaLnBrk="0" fontAlgn="base" hangingPunct="0">
              <a:lnSpc>
                <a:spcPct val="150000"/>
              </a:lnSpc>
              <a:spcBef>
                <a:spcPct val="0"/>
              </a:spcBef>
              <a:spcAft>
                <a:spcPct val="0"/>
              </a:spcAft>
            </a:pPr>
            <a:endParaRPr lang="de-DE" sz="1600" dirty="0">
              <a:solidFill>
                <a:schemeClr val="tx1">
                  <a:lumMod val="75000"/>
                  <a:lumOff val="25000"/>
                </a:schemeClr>
              </a:solidFill>
            </a:endParaRPr>
          </a:p>
          <a:p>
            <a:pPr eaLnBrk="0" fontAlgn="base" hangingPunct="0">
              <a:lnSpc>
                <a:spcPct val="150000"/>
              </a:lnSpc>
              <a:spcBef>
                <a:spcPct val="0"/>
              </a:spcBef>
              <a:spcAft>
                <a:spcPct val="0"/>
              </a:spcAft>
            </a:pPr>
            <a:endParaRPr lang="de-DE" sz="1600" dirty="0">
              <a:solidFill>
                <a:schemeClr val="tx1">
                  <a:lumMod val="75000"/>
                  <a:lumOff val="25000"/>
                </a:schemeClr>
              </a:solidFill>
            </a:endParaRPr>
          </a:p>
          <a:p>
            <a:pPr eaLnBrk="0" fontAlgn="base" hangingPunct="0">
              <a:lnSpc>
                <a:spcPct val="150000"/>
              </a:lnSpc>
              <a:spcBef>
                <a:spcPct val="0"/>
              </a:spcBef>
              <a:spcAft>
                <a:spcPct val="0"/>
              </a:spcAft>
            </a:pPr>
            <a:r>
              <a:rPr lang="de-DE" sz="1600" dirty="0">
                <a:solidFill>
                  <a:schemeClr val="tx1">
                    <a:lumMod val="75000"/>
                    <a:lumOff val="25000"/>
                  </a:schemeClr>
                </a:solidFill>
              </a:rPr>
              <a:t>Where,</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t+1</a:t>
            </a:r>
            <a:r>
              <a:rPr lang="en-US" sz="1600" dirty="0">
                <a:solidFill>
                  <a:schemeClr val="tx1">
                    <a:lumMod val="75000"/>
                    <a:lumOff val="25000"/>
                  </a:schemeClr>
                </a:solidFill>
              </a:rPr>
              <a:t>      	:     Forecast value for period t + 1</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F</a:t>
            </a:r>
            <a:r>
              <a:rPr lang="en-US" sz="1600" baseline="-25000" dirty="0">
                <a:solidFill>
                  <a:schemeClr val="tx1">
                    <a:lumMod val="75000"/>
                    <a:lumOff val="25000"/>
                  </a:schemeClr>
                </a:solidFill>
              </a:rPr>
              <a:t>t</a:t>
            </a:r>
            <a:r>
              <a:rPr lang="en-US" sz="1600" dirty="0">
                <a:solidFill>
                  <a:schemeClr val="tx1">
                    <a:lumMod val="75000"/>
                    <a:lumOff val="25000"/>
                  </a:schemeClr>
                </a:solidFill>
              </a:rPr>
              <a:t>	:     Forecast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Y</a:t>
            </a:r>
            <a:r>
              <a:rPr lang="en-US" sz="1600" baseline="-25000" dirty="0">
                <a:solidFill>
                  <a:schemeClr val="tx1">
                    <a:lumMod val="75000"/>
                    <a:lumOff val="25000"/>
                  </a:schemeClr>
                </a:solidFill>
              </a:rPr>
              <a:t>t</a:t>
            </a:r>
            <a:r>
              <a:rPr lang="en-US" sz="1600" dirty="0">
                <a:solidFill>
                  <a:schemeClr val="tx1">
                    <a:lumMod val="75000"/>
                    <a:lumOff val="25000"/>
                  </a:schemeClr>
                </a:solidFill>
              </a:rPr>
              <a:t>           	:     Actual value for period t</a:t>
            </a:r>
          </a:p>
          <a:p>
            <a:pPr marL="0" lvl="3" eaLnBrk="0" fontAlgn="base" hangingPunct="0">
              <a:lnSpc>
                <a:spcPct val="150000"/>
              </a:lnSpc>
              <a:spcBef>
                <a:spcPct val="0"/>
              </a:spcBef>
              <a:spcAft>
                <a:spcPct val="0"/>
              </a:spcAft>
            </a:pPr>
            <a:r>
              <a:rPr lang="en-US" sz="1600" dirty="0">
                <a:solidFill>
                  <a:schemeClr val="tx1">
                    <a:lumMod val="75000"/>
                    <a:lumOff val="25000"/>
                  </a:schemeClr>
                </a:solidFill>
              </a:rPr>
              <a:t>α 	:     Alpha (Smoothing constant)</a:t>
            </a:r>
          </a:p>
        </p:txBody>
      </p:sp>
      <mc:AlternateContent xmlns:mc="http://schemas.openxmlformats.org/markup-compatibility/2006" xmlns:a14="http://schemas.microsoft.com/office/drawing/2010/main">
        <mc:Choice Requires="a14">
          <p:sp>
            <p:nvSpPr>
              <p:cNvPr id="15" name="TextBox 14"/>
              <p:cNvSpPr txBox="1"/>
              <p:nvPr/>
            </p:nvSpPr>
            <p:spPr>
              <a:xfrm>
                <a:off x="4139089" y="2131100"/>
                <a:ext cx="3427543" cy="510778"/>
              </a:xfrm>
              <a:prstGeom prst="roundRect">
                <a:avLst/>
              </a:prstGeom>
              <a:noFill/>
              <a:ln>
                <a:solidFill>
                  <a:schemeClr val="accent1"/>
                </a:solidFill>
              </a:ln>
            </p:spPr>
            <p:txBody>
              <a:bodyPr wrap="none" rtlCol="0" anchor="ctr">
                <a:spAutoFit/>
              </a:bodyPr>
              <a:lstStyle/>
              <a:p>
                <a:pPr algn="ctr"/>
                <a14:m>
                  <m:oMathPara xmlns:m="http://schemas.openxmlformats.org/officeDocument/2006/math">
                    <m:oMathParaPr>
                      <m:jc m:val="centerGroup"/>
                    </m:oMathParaPr>
                    <m:oMath xmlns:m="http://schemas.openxmlformats.org/officeDocument/2006/math">
                      <m:sSub>
                        <m:sSubPr>
                          <m:ctrlPr>
                            <a:rPr lang="ar-AE"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F</m:t>
                          </m:r>
                        </m:e>
                        <m:sub>
                          <m:r>
                            <m:rPr>
                              <m:sty m:val="p"/>
                            </m:rPr>
                            <a:rPr lang="en-US">
                              <a:solidFill>
                                <a:schemeClr val="tx1">
                                  <a:lumMod val="75000"/>
                                  <a:lumOff val="25000"/>
                                </a:schemeClr>
                              </a:solidFill>
                              <a:latin typeface="Cambria Math"/>
                            </a:rPr>
                            <m:t>t</m:t>
                          </m:r>
                          <m:r>
                            <a:rPr lang="en-US">
                              <a:solidFill>
                                <a:schemeClr val="tx1">
                                  <a:lumMod val="75000"/>
                                  <a:lumOff val="25000"/>
                                </a:schemeClr>
                              </a:solidFill>
                              <a:latin typeface="Cambria Math"/>
                            </a:rPr>
                            <m:t>+1</m:t>
                          </m:r>
                        </m:sub>
                      </m:sSub>
                      <m:r>
                        <a:rPr lang="ar-AE">
                          <a:solidFill>
                            <a:schemeClr val="tx1">
                              <a:lumMod val="75000"/>
                              <a:lumOff val="25000"/>
                            </a:schemeClr>
                          </a:solidFill>
                          <a:latin typeface="Cambria Math"/>
                        </a:rPr>
                        <m:t>= </m:t>
                      </m:r>
                      <m:r>
                        <m:rPr>
                          <m:sty m:val="p"/>
                        </m:rPr>
                        <a:rPr lang="el-GR" i="1">
                          <a:solidFill>
                            <a:schemeClr val="tx1">
                              <a:lumMod val="75000"/>
                              <a:lumOff val="25000"/>
                            </a:schemeClr>
                          </a:solidFill>
                          <a:latin typeface="Cambria Math"/>
                          <a:ea typeface="Cambria Math"/>
                        </a:rPr>
                        <m:t>α</m:t>
                      </m:r>
                      <m:r>
                        <a:rPr lang="el-GR" i="1">
                          <a:solidFill>
                            <a:schemeClr val="tx1">
                              <a:lumMod val="75000"/>
                              <a:lumOff val="25000"/>
                            </a:schemeClr>
                          </a:solidFill>
                          <a:latin typeface="Cambria Math"/>
                          <a:ea typeface="Cambria Math"/>
                        </a:rPr>
                        <m:t> </m:t>
                      </m:r>
                      <m:sSub>
                        <m:sSubPr>
                          <m:ctrlPr>
                            <a:rPr lang="ar-AE"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Y</m:t>
                          </m:r>
                        </m:e>
                        <m:sub>
                          <m:r>
                            <m:rPr>
                              <m:sty m:val="p"/>
                            </m:rPr>
                            <a:rPr lang="en-US">
                              <a:solidFill>
                                <a:schemeClr val="tx1">
                                  <a:lumMod val="75000"/>
                                  <a:lumOff val="25000"/>
                                </a:schemeClr>
                              </a:solidFill>
                              <a:latin typeface="Cambria Math"/>
                            </a:rPr>
                            <m:t>t</m:t>
                          </m:r>
                        </m:sub>
                      </m:sSub>
                      <m:r>
                        <a:rPr lang="ar-AE">
                          <a:solidFill>
                            <a:schemeClr val="tx1">
                              <a:lumMod val="75000"/>
                              <a:lumOff val="25000"/>
                            </a:schemeClr>
                          </a:solidFill>
                          <a:latin typeface="Cambria Math"/>
                        </a:rPr>
                        <m:t>+</m:t>
                      </m:r>
                      <m:d>
                        <m:dPr>
                          <m:ctrlPr>
                            <a:rPr lang="ar-AE" i="1">
                              <a:solidFill>
                                <a:schemeClr val="tx1">
                                  <a:lumMod val="75000"/>
                                  <a:lumOff val="25000"/>
                                </a:schemeClr>
                              </a:solidFill>
                              <a:latin typeface="Cambria Math" panose="02040503050406030204" pitchFamily="18" charset="0"/>
                            </a:rPr>
                          </m:ctrlPr>
                        </m:dPr>
                        <m:e>
                          <m:r>
                            <a:rPr lang="ar-AE">
                              <a:solidFill>
                                <a:schemeClr val="tx1">
                                  <a:lumMod val="75000"/>
                                  <a:lumOff val="25000"/>
                                </a:schemeClr>
                              </a:solidFill>
                              <a:latin typeface="Cambria Math"/>
                            </a:rPr>
                            <m:t>1−</m:t>
                          </m:r>
                          <m:r>
                            <m:rPr>
                              <m:sty m:val="p"/>
                            </m:rPr>
                            <a:rPr lang="el-GR" i="1">
                              <a:solidFill>
                                <a:schemeClr val="tx1">
                                  <a:lumMod val="75000"/>
                                  <a:lumOff val="25000"/>
                                </a:schemeClr>
                              </a:solidFill>
                              <a:latin typeface="Cambria Math"/>
                              <a:ea typeface="Cambria Math"/>
                            </a:rPr>
                            <m:t>α</m:t>
                          </m:r>
                        </m:e>
                      </m:d>
                      <m:sSub>
                        <m:sSubPr>
                          <m:ctrlPr>
                            <a:rPr lang="ar-AE"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F</m:t>
                          </m:r>
                        </m:e>
                        <m:sub>
                          <m:r>
                            <m:rPr>
                              <m:sty m:val="p"/>
                            </m:rPr>
                            <a:rPr lang="en-US">
                              <a:solidFill>
                                <a:schemeClr val="tx1">
                                  <a:lumMod val="75000"/>
                                  <a:lumOff val="25000"/>
                                </a:schemeClr>
                              </a:solidFill>
                              <a:latin typeface="Cambria Math"/>
                            </a:rPr>
                            <m:t>t</m:t>
                          </m:r>
                        </m:sub>
                      </m:sSub>
                    </m:oMath>
                  </m:oMathPara>
                </a14:m>
                <a:endParaRPr lang="ar-AE" dirty="0">
                  <a:solidFill>
                    <a:schemeClr val="tx1">
                      <a:lumMod val="75000"/>
                      <a:lumOff val="25000"/>
                    </a:schemeClr>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4139089" y="2131100"/>
                <a:ext cx="3427543" cy="510778"/>
              </a:xfrm>
              <a:prstGeom prst="roundRect">
                <a:avLst/>
              </a:prstGeom>
              <a:blipFill>
                <a:blip r:embed="rId5"/>
                <a:stretch>
                  <a:fillRect t="-2381" r="-1471" b="-19048"/>
                </a:stretch>
              </a:blipFill>
              <a:ln>
                <a:solidFill>
                  <a:schemeClr val="accent1"/>
                </a:solidFill>
              </a:ln>
            </p:spPr>
            <p:txBody>
              <a:bodyPr/>
              <a:lstStyle/>
              <a:p>
                <a:r>
                  <a:rPr lang="en-US">
                    <a:noFill/>
                  </a:rPr>
                  <a:t> </a:t>
                </a:r>
              </a:p>
            </p:txBody>
          </p:sp>
        </mc:Fallback>
      </mc:AlternateContent>
      <p:sp>
        <p:nvSpPr>
          <p:cNvPr id="16"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4</a:t>
            </a:fld>
            <a:endParaRPr lang="es-ES" dirty="0">
              <a:solidFill>
                <a:prstClr val="black">
                  <a:lumMod val="50000"/>
                  <a:lumOff val="50000"/>
                </a:prstClr>
              </a:solidFill>
            </a:endParaRPr>
          </a:p>
        </p:txBody>
      </p:sp>
    </p:spTree>
    <p:extLst>
      <p:ext uri="{BB962C8B-B14F-4D97-AF65-F5344CB8AC3E}">
        <p14:creationId xmlns:p14="http://schemas.microsoft.com/office/powerpoint/2010/main" val="414719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Single Exponential Smoothing Model</a:t>
            </a:r>
          </a:p>
        </p:txBody>
      </p:sp>
      <p:sp>
        <p:nvSpPr>
          <p:cNvPr id="15" name="Rectangle 2"/>
          <p:cNvSpPr txBox="1">
            <a:spLocks noChangeArrowheads="1"/>
          </p:cNvSpPr>
          <p:nvPr>
            <p:custDataLst>
              <p:tags r:id="rId2"/>
            </p:custDataLst>
          </p:nvPr>
        </p:nvSpPr>
        <p:spPr bwMode="auto">
          <a:xfrm>
            <a:off x="3895541" y="1599724"/>
            <a:ext cx="4645395" cy="45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1800" b="1" dirty="0">
                <a:solidFill>
                  <a:schemeClr val="tx1">
                    <a:lumMod val="75000"/>
                    <a:lumOff val="25000"/>
                  </a:schemeClr>
                </a:solidFill>
                <a:latin typeface="+mj-lt"/>
              </a:rPr>
              <a:t>Assume </a:t>
            </a:r>
            <a:r>
              <a:rPr lang="el-GR" sz="1800" b="1" dirty="0">
                <a:solidFill>
                  <a:schemeClr val="tx1">
                    <a:lumMod val="75000"/>
                    <a:lumOff val="25000"/>
                  </a:schemeClr>
                </a:solidFill>
                <a:latin typeface="+mj-lt"/>
              </a:rPr>
              <a:t>α=0.8</a:t>
            </a:r>
          </a:p>
        </p:txBody>
      </p:sp>
      <p:pic>
        <p:nvPicPr>
          <p:cNvPr id="16" name="Picture 2"/>
          <p:cNvPicPr>
            <a:picLocks noChangeAspect="1" noChangeArrowheads="1"/>
          </p:cNvPicPr>
          <p:nvPr/>
        </p:nvPicPr>
        <p:blipFill>
          <a:blip r:embed="rId5"/>
          <a:srcRect/>
          <a:stretch>
            <a:fillRect/>
          </a:stretch>
        </p:blipFill>
        <p:spPr bwMode="auto">
          <a:xfrm>
            <a:off x="3208337" y="2090738"/>
            <a:ext cx="5715000" cy="4081462"/>
          </a:xfrm>
          <a:prstGeom prst="rect">
            <a:avLst/>
          </a:prstGeom>
          <a:noFill/>
          <a:ln w="9525">
            <a:noFill/>
            <a:miter lim="800000"/>
            <a:headEnd/>
            <a:tailEnd/>
          </a:ln>
          <a:effectLst/>
        </p:spPr>
      </p:pic>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5</a:t>
            </a:fld>
            <a:endParaRPr lang="es-ES" dirty="0">
              <a:solidFill>
                <a:prstClr val="black">
                  <a:lumMod val="50000"/>
                  <a:lumOff val="50000"/>
                </a:prstClr>
              </a:solidFill>
            </a:endParaRPr>
          </a:p>
        </p:txBody>
      </p:sp>
      <p:grpSp>
        <p:nvGrpSpPr>
          <p:cNvPr id="14" name="Group 13">
            <a:extLst>
              <a:ext uri="{FF2B5EF4-FFF2-40B4-BE49-F238E27FC236}">
                <a16:creationId xmlns:a16="http://schemas.microsoft.com/office/drawing/2014/main" id="{4F21CE31-D944-4D17-9954-78ECC86B99EE}"/>
              </a:ext>
            </a:extLst>
          </p:cNvPr>
          <p:cNvGrpSpPr/>
          <p:nvPr/>
        </p:nvGrpSpPr>
        <p:grpSpPr>
          <a:xfrm>
            <a:off x="2179637" y="6305550"/>
            <a:ext cx="7620000" cy="476250"/>
            <a:chOff x="1733143" y="5486400"/>
            <a:chExt cx="6725057" cy="914400"/>
          </a:xfrm>
        </p:grpSpPr>
        <p:sp>
          <p:nvSpPr>
            <p:cNvPr id="17" name="Rectangle 16">
              <a:extLst>
                <a:ext uri="{FF2B5EF4-FFF2-40B4-BE49-F238E27FC236}">
                  <a16:creationId xmlns:a16="http://schemas.microsoft.com/office/drawing/2014/main" id="{DBF49DAD-37B1-438A-99E8-5436C8BBA7E7}"/>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1</a:t>
              </a:r>
              <a:r>
                <a:rPr lang="en-US" sz="1200" b="1" baseline="30000" dirty="0">
                  <a:solidFill>
                    <a:schemeClr val="accent6"/>
                  </a:solidFill>
                </a:rPr>
                <a:t>st</a:t>
              </a:r>
              <a:r>
                <a:rPr lang="en-US" sz="1200" b="1" dirty="0">
                  <a:solidFill>
                    <a:schemeClr val="accent6"/>
                  </a:solidFill>
                </a:rPr>
                <a:t> future value will always be the previous value &amp; then for rest future values exponential smoothing mathematical formula is applied.</a:t>
              </a:r>
            </a:p>
          </p:txBody>
        </p:sp>
        <p:sp>
          <p:nvSpPr>
            <p:cNvPr id="18" name="Rectangle 17">
              <a:extLst>
                <a:ext uri="{FF2B5EF4-FFF2-40B4-BE49-F238E27FC236}">
                  <a16:creationId xmlns:a16="http://schemas.microsoft.com/office/drawing/2014/main" id="{3A1C0383-1CCD-40A8-9052-951A632AE006}"/>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t>*</a:t>
              </a:r>
              <a:endParaRPr lang="en-US" sz="2800" b="1" dirty="0"/>
            </a:p>
          </p:txBody>
        </p:sp>
      </p:grpSp>
    </p:spTree>
    <p:extLst>
      <p:ext uri="{BB962C8B-B14F-4D97-AF65-F5344CB8AC3E}">
        <p14:creationId xmlns:p14="http://schemas.microsoft.com/office/powerpoint/2010/main" val="448982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title"/>
            <p:custDataLst>
              <p:tags r:id="rId1"/>
            </p:custDataLst>
          </p:nvPr>
        </p:nvSpPr>
        <p:spPr>
          <a:xfrm>
            <a:off x="1951037" y="274049"/>
            <a:ext cx="8229600" cy="810805"/>
          </a:xfrm>
        </p:spPr>
        <p:txBody>
          <a:bodyPr>
            <a:normAutofit fontScale="90000"/>
          </a:bodyPr>
          <a:lstStyle/>
          <a:p>
            <a:r>
              <a:rPr lang="en-US" sz="3200" b="1" dirty="0">
                <a:latin typeface="+mj-lt"/>
              </a:rPr>
              <a:t>Single Exponential Smoothing Model -</a:t>
            </a:r>
            <a:br>
              <a:rPr lang="en-US" sz="3200" b="1" dirty="0">
                <a:latin typeface="+mj-lt"/>
              </a:rPr>
            </a:br>
            <a:r>
              <a:rPr lang="en-US" sz="3200" b="1" dirty="0">
                <a:latin typeface="+mj-lt"/>
              </a:rPr>
              <a:t>Smoothing Constant </a:t>
            </a:r>
            <a:r>
              <a:rPr lang="el-GR" sz="3200" b="1" dirty="0">
                <a:latin typeface="+mj-lt"/>
              </a:rPr>
              <a:t>α</a:t>
            </a:r>
            <a:endParaRPr lang="en-US" sz="3200" b="1" dirty="0">
              <a:latin typeface="+mj-lt"/>
            </a:endParaRPr>
          </a:p>
        </p:txBody>
      </p:sp>
      <p:sp>
        <p:nvSpPr>
          <p:cNvPr id="3" name="Rectangle 2"/>
          <p:cNvSpPr/>
          <p:nvPr/>
        </p:nvSpPr>
        <p:spPr>
          <a:xfrm>
            <a:off x="2384211" y="1676400"/>
            <a:ext cx="7363252" cy="4478470"/>
          </a:xfrm>
          <a:prstGeom prst="rect">
            <a:avLst/>
          </a:prstGeom>
        </p:spPr>
        <p:txBody>
          <a:bodyPr>
            <a:spAutoFit/>
          </a:bodyPr>
          <a:lstStyle/>
          <a:p>
            <a:pPr algn="ctr">
              <a:lnSpc>
                <a:spcPct val="150000"/>
              </a:lnSpc>
            </a:pPr>
            <a:r>
              <a:rPr lang="en-US" sz="1600" b="1" dirty="0">
                <a:solidFill>
                  <a:schemeClr val="tx1">
                    <a:lumMod val="75000"/>
                    <a:lumOff val="25000"/>
                  </a:schemeClr>
                </a:solidFill>
              </a:rPr>
              <a:t>Values of α </a:t>
            </a:r>
          </a:p>
          <a:p>
            <a:pPr algn="ctr">
              <a:lnSpc>
                <a:spcPct val="150000"/>
              </a:lnSpc>
            </a:pPr>
            <a:endParaRPr lang="en-US" sz="1600" b="1" dirty="0">
              <a:solidFill>
                <a:schemeClr val="tx1">
                  <a:lumMod val="75000"/>
                  <a:lumOff val="25000"/>
                </a:schemeClr>
              </a:solidFill>
            </a:endParaRPr>
          </a:p>
          <a:p>
            <a:pPr>
              <a:lnSpc>
                <a:spcPct val="150000"/>
              </a:lnSpc>
            </a:pPr>
            <a:r>
              <a:rPr lang="en-US" sz="1600" b="1" dirty="0">
                <a:solidFill>
                  <a:schemeClr val="tx1">
                    <a:lumMod val="75000"/>
                    <a:lumOff val="25000"/>
                  </a:schemeClr>
                </a:solidFill>
              </a:rPr>
              <a:t>close to one </a:t>
            </a:r>
            <a:r>
              <a:rPr lang="en-US" sz="1600" b="1" dirty="0">
                <a:solidFill>
                  <a:schemeClr val="tx1">
                    <a:lumMod val="75000"/>
                    <a:lumOff val="25000"/>
                  </a:schemeClr>
                </a:solidFill>
                <a:sym typeface="Wingdings" pitchFamily="2" charset="2"/>
              </a:rPr>
              <a:t> </a:t>
            </a:r>
            <a:r>
              <a:rPr lang="en-US" sz="1600" dirty="0">
                <a:solidFill>
                  <a:schemeClr val="tx1">
                    <a:lumMod val="75000"/>
                    <a:lumOff val="25000"/>
                  </a:schemeClr>
                </a:solidFill>
              </a:rPr>
              <a:t>have less of a smoothing effect and give greater weight to recent changes in the data</a:t>
            </a:r>
          </a:p>
          <a:p>
            <a:pPr>
              <a:lnSpc>
                <a:spcPct val="150000"/>
              </a:lnSpc>
            </a:pPr>
            <a:r>
              <a:rPr lang="en-US" sz="1600" b="1" dirty="0">
                <a:solidFill>
                  <a:schemeClr val="tx1">
                    <a:lumMod val="75000"/>
                    <a:lumOff val="25000"/>
                  </a:schemeClr>
                </a:solidFill>
              </a:rPr>
              <a:t>closer to zero </a:t>
            </a:r>
            <a:r>
              <a:rPr lang="en-US" sz="1600" b="1" dirty="0">
                <a:solidFill>
                  <a:schemeClr val="tx1">
                    <a:lumMod val="75000"/>
                    <a:lumOff val="25000"/>
                  </a:schemeClr>
                </a:solidFill>
                <a:sym typeface="Wingdings" pitchFamily="2" charset="2"/>
              </a:rPr>
              <a:t> </a:t>
            </a:r>
            <a:r>
              <a:rPr lang="en-US" sz="1600" dirty="0">
                <a:solidFill>
                  <a:schemeClr val="tx1">
                    <a:lumMod val="75000"/>
                    <a:lumOff val="25000"/>
                  </a:schemeClr>
                </a:solidFill>
              </a:rPr>
              <a:t>have a greater smoothing effect and are less responsive to recent changes</a:t>
            </a:r>
          </a:p>
          <a:p>
            <a:pPr>
              <a:lnSpc>
                <a:spcPct val="150000"/>
              </a:lnSpc>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There is no formally correct procedure for choosing α. Sometimes the statistician’s judgment is used to choose an appropriate factor. </a:t>
            </a:r>
          </a:p>
          <a:p>
            <a:pPr marL="285750" indent="-285750">
              <a:lnSpc>
                <a:spcPct val="150000"/>
              </a:lnSpc>
              <a:buFont typeface="Arial" pitchFamily="34" charset="0"/>
              <a:buChar char="•"/>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Alternatively, α can be decided based on statistical measure such as Root Mean Squared Error.</a:t>
            </a:r>
          </a:p>
        </p:txBody>
      </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6</a:t>
            </a:fld>
            <a:endParaRPr lang="es-ES" dirty="0">
              <a:solidFill>
                <a:prstClr val="black">
                  <a:lumMod val="50000"/>
                  <a:lumOff val="50000"/>
                </a:prstClr>
              </a:solidFill>
            </a:endParaRPr>
          </a:p>
        </p:txBody>
      </p:sp>
    </p:spTree>
    <p:extLst>
      <p:ext uri="{BB962C8B-B14F-4D97-AF65-F5344CB8AC3E}">
        <p14:creationId xmlns:p14="http://schemas.microsoft.com/office/powerpoint/2010/main" val="3757944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sz="3200" b="1" dirty="0">
                <a:latin typeface="+mj-lt"/>
              </a:rPr>
              <a:t>Get an Edge!</a:t>
            </a:r>
            <a:endParaRPr lang="en-US" sz="3200" b="1" dirty="0">
              <a:latin typeface="+mj-lt"/>
            </a:endParaRPr>
          </a:p>
        </p:txBody>
      </p:sp>
      <p:grpSp>
        <p:nvGrpSpPr>
          <p:cNvPr id="2" name="Group 1"/>
          <p:cNvGrpSpPr/>
          <p:nvPr/>
        </p:nvGrpSpPr>
        <p:grpSpPr>
          <a:xfrm>
            <a:off x="1493837" y="0"/>
            <a:ext cx="9144000" cy="6858000"/>
            <a:chOff x="0" y="0"/>
            <a:chExt cx="9144000" cy="6858000"/>
          </a:xfrm>
        </p:grpSpPr>
        <p:grpSp>
          <p:nvGrpSpPr>
            <p:cNvPr id="14" name="Group 13"/>
            <p:cNvGrpSpPr/>
            <p:nvPr/>
          </p:nvGrpSpPr>
          <p:grpSpPr>
            <a:xfrm>
              <a:off x="1067658" y="2606772"/>
              <a:ext cx="7026167" cy="2262479"/>
              <a:chOff x="1186808" y="3909866"/>
              <a:chExt cx="7026167" cy="2262479"/>
            </a:xfrm>
          </p:grpSpPr>
          <p:sp>
            <p:nvSpPr>
              <p:cNvPr id="15" name="Rectangle 14"/>
              <p:cNvSpPr/>
              <p:nvPr/>
            </p:nvSpPr>
            <p:spPr>
              <a:xfrm>
                <a:off x="1519110" y="3909866"/>
                <a:ext cx="6693865" cy="2262479"/>
              </a:xfrm>
              <a:prstGeom prst="rect">
                <a:avLst/>
              </a:prstGeom>
              <a:solidFill>
                <a:schemeClr val="bg1">
                  <a:lumMod val="95000"/>
                  <a:alpha val="80000"/>
                </a:schemeClr>
              </a:solidFill>
              <a:ln>
                <a:noFill/>
              </a:ln>
            </p:spPr>
            <p:style>
              <a:lnRef idx="2">
                <a:schemeClr val="accent1"/>
              </a:lnRef>
              <a:fillRef idx="1">
                <a:schemeClr val="lt1"/>
              </a:fillRef>
              <a:effectRef idx="0">
                <a:schemeClr val="accent1"/>
              </a:effectRef>
              <a:fontRef idx="minor">
                <a:schemeClr val="dk1"/>
              </a:fontRef>
            </p:style>
            <p:txBody>
              <a:bodyPr anchor="ctr">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This method gives weights to past observation </a:t>
                </a:r>
                <a:r>
                  <a:rPr lang="en-US" sz="1600" b="1" dirty="0">
                    <a:solidFill>
                      <a:schemeClr val="tx1">
                        <a:lumMod val="75000"/>
                        <a:lumOff val="25000"/>
                      </a:schemeClr>
                    </a:solidFill>
                  </a:rPr>
                  <a:t>in exponentially decreasing manner.</a:t>
                </a:r>
                <a:r>
                  <a:rPr lang="en-US" sz="1600" dirty="0">
                    <a:solidFill>
                      <a:schemeClr val="tx1">
                        <a:lumMod val="75000"/>
                        <a:lumOff val="25000"/>
                      </a:schemeClr>
                    </a:solidFill>
                  </a:rPr>
                  <a:t> </a:t>
                </a:r>
              </a:p>
              <a:p>
                <a:pPr lvl="1">
                  <a:lnSpc>
                    <a:spcPct val="150000"/>
                  </a:lnSpc>
                </a:pPr>
                <a:r>
                  <a:rPr lang="en-US" sz="1600" b="1" dirty="0">
                    <a:solidFill>
                      <a:schemeClr val="tx1">
                        <a:lumMod val="75000"/>
                        <a:lumOff val="25000"/>
                      </a:schemeClr>
                    </a:solidFill>
                    <a:latin typeface="Cambria Math" pitchFamily="18" charset="0"/>
                    <a:ea typeface="Cambria Math" pitchFamily="18" charset="0"/>
                  </a:rPr>
                  <a:t>F</a:t>
                </a:r>
                <a:r>
                  <a:rPr lang="en-US" sz="1600" b="1" baseline="-25000" dirty="0">
                    <a:solidFill>
                      <a:schemeClr val="tx1">
                        <a:lumMod val="75000"/>
                        <a:lumOff val="25000"/>
                      </a:schemeClr>
                    </a:solidFill>
                    <a:latin typeface="Cambria Math" pitchFamily="18" charset="0"/>
                    <a:ea typeface="Cambria Math" pitchFamily="18" charset="0"/>
                  </a:rPr>
                  <a:t>t+1</a:t>
                </a:r>
                <a:r>
                  <a:rPr lang="en-US" sz="1600" b="1" dirty="0">
                    <a:solidFill>
                      <a:schemeClr val="tx1">
                        <a:lumMod val="75000"/>
                        <a:lumOff val="25000"/>
                      </a:schemeClr>
                    </a:solidFill>
                    <a:latin typeface="Cambria Math" pitchFamily="18" charset="0"/>
                    <a:ea typeface="Cambria Math" pitchFamily="18" charset="0"/>
                  </a:rPr>
                  <a:t>=   </a:t>
                </a:r>
                <a:r>
                  <a:rPr lang="el-GR" sz="1600" b="1" dirty="0">
                    <a:solidFill>
                      <a:schemeClr val="tx1">
                        <a:lumMod val="75000"/>
                        <a:lumOff val="25000"/>
                      </a:schemeClr>
                    </a:solidFill>
                    <a:latin typeface="Cambria Math" pitchFamily="18" charset="0"/>
                    <a:ea typeface="Cambria Math" pitchFamily="18" charset="0"/>
                  </a:rPr>
                  <a:t>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a:t>
                </a: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α(1- 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-1</a:t>
                </a: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α(1- α)</a:t>
                </a:r>
                <a:r>
                  <a:rPr lang="el-GR" sz="1600" b="1" baseline="30000" dirty="0">
                    <a:solidFill>
                      <a:schemeClr val="tx1">
                        <a:lumMod val="75000"/>
                        <a:lumOff val="25000"/>
                      </a:schemeClr>
                    </a:solidFill>
                    <a:latin typeface="Cambria Math" pitchFamily="18" charset="0"/>
                    <a:ea typeface="Cambria Math" pitchFamily="18" charset="0"/>
                  </a:rPr>
                  <a:t>2</a:t>
                </a:r>
                <a:r>
                  <a:rPr lang="el-GR" sz="1600" b="1" dirty="0">
                    <a:solidFill>
                      <a:schemeClr val="tx1">
                        <a:lumMod val="75000"/>
                        <a:lumOff val="25000"/>
                      </a:schemeClr>
                    </a:solidFill>
                    <a:latin typeface="Cambria Math" pitchFamily="18" charset="0"/>
                    <a:ea typeface="Cambria Math" pitchFamily="18" charset="0"/>
                  </a:rPr>
                  <a:t>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a:t>
                </a:r>
                <a:r>
                  <a:rPr lang="en-US" sz="1600" b="1" dirty="0">
                    <a:solidFill>
                      <a:schemeClr val="tx1">
                        <a:lumMod val="75000"/>
                        <a:lumOff val="25000"/>
                      </a:schemeClr>
                    </a:solidFill>
                    <a:latin typeface="Cambria Math" pitchFamily="18" charset="0"/>
                    <a:ea typeface="Cambria Math" pitchFamily="18" charset="0"/>
                  </a:rPr>
                  <a:t> </a:t>
                </a:r>
                <a:r>
                  <a:rPr lang="en-US" sz="1600" b="1" baseline="-25000" dirty="0">
                    <a:solidFill>
                      <a:schemeClr val="tx1">
                        <a:lumMod val="75000"/>
                        <a:lumOff val="25000"/>
                      </a:schemeClr>
                    </a:solidFill>
                    <a:latin typeface="Cambria Math" pitchFamily="18" charset="0"/>
                    <a:ea typeface="Cambria Math" pitchFamily="18" charset="0"/>
                  </a:rPr>
                  <a:t>-2 </a:t>
                </a:r>
                <a:r>
                  <a:rPr lang="en-US" sz="1600" b="1" dirty="0">
                    <a:solidFill>
                      <a:schemeClr val="tx1">
                        <a:lumMod val="75000"/>
                        <a:lumOff val="25000"/>
                      </a:schemeClr>
                    </a:solidFill>
                    <a:latin typeface="Cambria Math" pitchFamily="18" charset="0"/>
                    <a:ea typeface="Cambria Math" pitchFamily="18" charset="0"/>
                  </a:rPr>
                  <a:t>+ </a:t>
                </a:r>
                <a:r>
                  <a:rPr lang="el-GR" sz="1600" b="1" dirty="0">
                    <a:solidFill>
                      <a:schemeClr val="tx1">
                        <a:lumMod val="75000"/>
                        <a:lumOff val="25000"/>
                      </a:schemeClr>
                    </a:solidFill>
                    <a:latin typeface="Cambria Math" pitchFamily="18" charset="0"/>
                    <a:ea typeface="Cambria Math" pitchFamily="18" charset="0"/>
                  </a:rPr>
                  <a:t>α(1- α)</a:t>
                </a:r>
                <a:r>
                  <a:rPr lang="el-GR" sz="1600" b="1" baseline="30000" dirty="0">
                    <a:solidFill>
                      <a:schemeClr val="tx1">
                        <a:lumMod val="75000"/>
                        <a:lumOff val="25000"/>
                      </a:schemeClr>
                    </a:solidFill>
                    <a:latin typeface="Cambria Math" pitchFamily="18" charset="0"/>
                    <a:ea typeface="Cambria Math" pitchFamily="18" charset="0"/>
                  </a:rPr>
                  <a:t>3</a:t>
                </a:r>
                <a:r>
                  <a:rPr lang="el-GR" sz="1600" b="1" dirty="0">
                    <a:solidFill>
                      <a:schemeClr val="tx1">
                        <a:lumMod val="75000"/>
                        <a:lumOff val="25000"/>
                      </a:schemeClr>
                    </a:solidFill>
                    <a:latin typeface="Cambria Math" pitchFamily="18" charset="0"/>
                    <a:ea typeface="Cambria Math" pitchFamily="18" charset="0"/>
                  </a:rPr>
                  <a:t>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-3</a:t>
                </a:r>
                <a:r>
                  <a:rPr lang="en-US" sz="1600" b="1" dirty="0">
                    <a:solidFill>
                      <a:schemeClr val="tx1">
                        <a:lumMod val="75000"/>
                        <a:lumOff val="25000"/>
                      </a:schemeClr>
                    </a:solidFill>
                    <a:latin typeface="Cambria Math" pitchFamily="18" charset="0"/>
                    <a:ea typeface="Cambria Math" pitchFamily="18" charset="0"/>
                  </a:rPr>
                  <a:t>-----</a:t>
                </a:r>
              </a:p>
              <a:p>
                <a:pPr lvl="1">
                  <a:lnSpc>
                    <a:spcPct val="150000"/>
                  </a:lnSpc>
                </a:pP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a:t>
                </a:r>
                <a:r>
                  <a:rPr lang="en-US" sz="1600" b="1" dirty="0">
                    <a:solidFill>
                      <a:schemeClr val="tx1">
                        <a:lumMod val="75000"/>
                        <a:lumOff val="25000"/>
                      </a:schemeClr>
                    </a:solidFill>
                    <a:latin typeface="Cambria Math" pitchFamily="18" charset="0"/>
                    <a:ea typeface="Cambria Math" pitchFamily="18" charset="0"/>
                  </a:rPr>
                  <a:t> + (1- </a:t>
                </a:r>
                <a:r>
                  <a:rPr lang="el-GR" sz="1600" b="1" dirty="0">
                    <a:solidFill>
                      <a:schemeClr val="tx1">
                        <a:lumMod val="75000"/>
                        <a:lumOff val="25000"/>
                      </a:schemeClr>
                    </a:solidFill>
                    <a:latin typeface="Cambria Math" pitchFamily="18" charset="0"/>
                    <a:ea typeface="Cambria Math" pitchFamily="18" charset="0"/>
                  </a:rPr>
                  <a:t>α) [α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a:t>
                </a:r>
                <a:r>
                  <a:rPr lang="en-US" sz="1600" b="1" dirty="0">
                    <a:solidFill>
                      <a:schemeClr val="tx1">
                        <a:lumMod val="75000"/>
                        <a:lumOff val="25000"/>
                      </a:schemeClr>
                    </a:solidFill>
                    <a:latin typeface="Cambria Math" pitchFamily="18" charset="0"/>
                    <a:ea typeface="Cambria Math" pitchFamily="18" charset="0"/>
                  </a:rPr>
                  <a:t>-</a:t>
                </a:r>
                <a:r>
                  <a:rPr lang="en-US" sz="1600" b="1" baseline="-25000" dirty="0">
                    <a:solidFill>
                      <a:schemeClr val="tx1">
                        <a:lumMod val="75000"/>
                        <a:lumOff val="25000"/>
                      </a:schemeClr>
                    </a:solidFill>
                    <a:latin typeface="Cambria Math" pitchFamily="18" charset="0"/>
                    <a:ea typeface="Cambria Math" pitchFamily="18" charset="0"/>
                  </a:rPr>
                  <a:t>1</a:t>
                </a: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α(1- 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-2</a:t>
                </a: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α(1- α)</a:t>
                </a:r>
                <a:r>
                  <a:rPr lang="el-GR" sz="1600" b="1" baseline="30000" dirty="0">
                    <a:solidFill>
                      <a:schemeClr val="tx1">
                        <a:lumMod val="75000"/>
                        <a:lumOff val="25000"/>
                      </a:schemeClr>
                    </a:solidFill>
                    <a:latin typeface="Cambria Math" pitchFamily="18" charset="0"/>
                    <a:ea typeface="Cambria Math" pitchFamily="18" charset="0"/>
                  </a:rPr>
                  <a:t>2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-3</a:t>
                </a:r>
                <a:r>
                  <a:rPr lang="en-US" sz="1600" b="1" dirty="0">
                    <a:solidFill>
                      <a:schemeClr val="tx1">
                        <a:lumMod val="75000"/>
                        <a:lumOff val="25000"/>
                      </a:schemeClr>
                    </a:solidFill>
                    <a:latin typeface="Cambria Math" pitchFamily="18" charset="0"/>
                    <a:ea typeface="Cambria Math" pitchFamily="18" charset="0"/>
                  </a:rPr>
                  <a:t>----]</a:t>
                </a:r>
              </a:p>
              <a:p>
                <a:pPr lvl="1">
                  <a:lnSpc>
                    <a:spcPct val="150000"/>
                  </a:lnSpc>
                </a:pPr>
                <a:r>
                  <a:rPr lang="en-US" sz="1600" b="1" dirty="0">
                    <a:solidFill>
                      <a:schemeClr val="tx1">
                        <a:lumMod val="75000"/>
                        <a:lumOff val="25000"/>
                      </a:schemeClr>
                    </a:solidFill>
                    <a:latin typeface="Cambria Math" pitchFamily="18" charset="0"/>
                    <a:ea typeface="Cambria Math" pitchFamily="18" charset="0"/>
                  </a:rPr>
                  <a:t>      =   </a:t>
                </a:r>
                <a:r>
                  <a:rPr lang="el-GR" sz="1600" b="1" dirty="0">
                    <a:solidFill>
                      <a:schemeClr val="tx1">
                        <a:lumMod val="75000"/>
                        <a:lumOff val="25000"/>
                      </a:schemeClr>
                    </a:solidFill>
                    <a:latin typeface="Cambria Math" pitchFamily="18" charset="0"/>
                    <a:ea typeface="Cambria Math" pitchFamily="18" charset="0"/>
                  </a:rPr>
                  <a:t>α </a:t>
                </a:r>
                <a:r>
                  <a:rPr lang="en-US" sz="1600" b="1" dirty="0">
                    <a:solidFill>
                      <a:schemeClr val="tx1">
                        <a:lumMod val="75000"/>
                        <a:lumOff val="25000"/>
                      </a:schemeClr>
                    </a:solidFill>
                    <a:latin typeface="Cambria Math" pitchFamily="18" charset="0"/>
                    <a:ea typeface="Cambria Math" pitchFamily="18" charset="0"/>
                  </a:rPr>
                  <a:t>y</a:t>
                </a:r>
                <a:r>
                  <a:rPr lang="en-US" sz="1600" b="1" baseline="-25000" dirty="0">
                    <a:solidFill>
                      <a:schemeClr val="tx1">
                        <a:lumMod val="75000"/>
                        <a:lumOff val="25000"/>
                      </a:schemeClr>
                    </a:solidFill>
                    <a:latin typeface="Cambria Math" pitchFamily="18" charset="0"/>
                    <a:ea typeface="Cambria Math" pitchFamily="18" charset="0"/>
                  </a:rPr>
                  <a:t>t </a:t>
                </a:r>
                <a:r>
                  <a:rPr lang="en-US" sz="1600" b="1" dirty="0">
                    <a:solidFill>
                      <a:schemeClr val="tx1">
                        <a:lumMod val="75000"/>
                        <a:lumOff val="25000"/>
                      </a:schemeClr>
                    </a:solidFill>
                    <a:latin typeface="Cambria Math" pitchFamily="18" charset="0"/>
                    <a:ea typeface="Cambria Math" pitchFamily="18" charset="0"/>
                  </a:rPr>
                  <a:t>+(1- </a:t>
                </a:r>
                <a:r>
                  <a:rPr lang="el-GR" sz="1600" b="1" dirty="0">
                    <a:solidFill>
                      <a:schemeClr val="tx1">
                        <a:lumMod val="75000"/>
                        <a:lumOff val="25000"/>
                      </a:schemeClr>
                    </a:solidFill>
                    <a:latin typeface="Cambria Math" pitchFamily="18" charset="0"/>
                    <a:ea typeface="Cambria Math" pitchFamily="18" charset="0"/>
                  </a:rPr>
                  <a:t>α) </a:t>
                </a:r>
                <a:r>
                  <a:rPr lang="en-US" sz="1600" b="1" dirty="0">
                    <a:solidFill>
                      <a:schemeClr val="tx1">
                        <a:lumMod val="75000"/>
                        <a:lumOff val="25000"/>
                      </a:schemeClr>
                    </a:solidFill>
                    <a:latin typeface="Cambria Math" pitchFamily="18" charset="0"/>
                    <a:ea typeface="Cambria Math" pitchFamily="18" charset="0"/>
                  </a:rPr>
                  <a:t>F</a:t>
                </a:r>
                <a:r>
                  <a:rPr lang="en-US" sz="1600" b="1" baseline="-25000" dirty="0">
                    <a:solidFill>
                      <a:schemeClr val="tx1">
                        <a:lumMod val="75000"/>
                        <a:lumOff val="25000"/>
                      </a:schemeClr>
                    </a:solidFill>
                    <a:latin typeface="Cambria Math" pitchFamily="18" charset="0"/>
                    <a:ea typeface="Cambria Math" pitchFamily="18" charset="0"/>
                  </a:rPr>
                  <a:t>t  </a:t>
                </a:r>
                <a:r>
                  <a:rPr lang="en-US" sz="1600" b="1" dirty="0">
                    <a:solidFill>
                      <a:schemeClr val="tx1">
                        <a:lumMod val="75000"/>
                        <a:lumOff val="25000"/>
                      </a:schemeClr>
                    </a:solidFill>
                    <a:latin typeface="Cambria Math" pitchFamily="18" charset="0"/>
                    <a:ea typeface="Cambria Math" pitchFamily="18" charset="0"/>
                  </a:rPr>
                  <a:t> </a:t>
                </a:r>
              </a:p>
              <a:p>
                <a:pPr marL="285750" indent="-285750">
                  <a:lnSpc>
                    <a:spcPct val="150000"/>
                  </a:lnSpc>
                  <a:buFont typeface="Arial" pitchFamily="34" charset="0"/>
                  <a:buChar char="•"/>
                </a:pPr>
                <a:r>
                  <a:rPr lang="en-US" sz="1600" dirty="0">
                    <a:solidFill>
                      <a:schemeClr val="tx1">
                        <a:lumMod val="75000"/>
                        <a:lumOff val="25000"/>
                      </a:schemeClr>
                    </a:solidFill>
                  </a:rPr>
                  <a:t>Larger alpha gives more weight to recent values. </a:t>
                </a:r>
              </a:p>
            </p:txBody>
          </p:sp>
          <p:sp>
            <p:nvSpPr>
              <p:cNvPr id="20" name="Rectangle 19"/>
              <p:cNvSpPr/>
              <p:nvPr/>
            </p:nvSpPr>
            <p:spPr>
              <a:xfrm>
                <a:off x="1186808" y="3909866"/>
                <a:ext cx="332302" cy="2262479"/>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ame 7"/>
            <p:cNvSpPr/>
            <p:nvPr/>
          </p:nvSpPr>
          <p:spPr>
            <a:xfrm>
              <a:off x="0" y="0"/>
              <a:ext cx="9144000" cy="6858000"/>
            </a:xfrm>
            <a:prstGeom prst="frame">
              <a:avLst>
                <a:gd name="adj1" fmla="val 111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Rectangle 2"/>
            <p:cNvSpPr txBox="1">
              <a:spLocks noChangeArrowheads="1"/>
            </p:cNvSpPr>
            <p:nvPr>
              <p:custDataLst>
                <p:tags r:id="rId2"/>
              </p:custDataLst>
            </p:nvPr>
          </p:nvSpPr>
          <p:spPr bwMode="auto">
            <a:xfrm>
              <a:off x="2401703" y="1599723"/>
              <a:ext cx="4645395" cy="457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1600" b="1" dirty="0">
                  <a:solidFill>
                    <a:schemeClr val="tx1">
                      <a:lumMod val="75000"/>
                      <a:lumOff val="25000"/>
                    </a:schemeClr>
                  </a:solidFill>
                  <a:latin typeface="+mn-lt"/>
                </a:rPr>
                <a:t>Why the Name “Exponential”?</a:t>
              </a:r>
            </a:p>
          </p:txBody>
        </p:sp>
      </p:grpSp>
      <p:sp>
        <p:nvSpPr>
          <p:cNvPr id="13" name="Slide Number Placeholder 6"/>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spcBef>
                <a:spcPct val="0"/>
              </a:spcBef>
              <a:spcAft>
                <a:spcPct val="0"/>
              </a:spcAft>
            </a:pPr>
            <a:fld id="{D1C7D3AF-160E-4D12-BF31-4D5E44749C5D}" type="slidenum">
              <a:rPr lang="es-ES" smtClean="0">
                <a:solidFill>
                  <a:prstClr val="black">
                    <a:lumMod val="50000"/>
                    <a:lumOff val="50000"/>
                  </a:prstClr>
                </a:solidFill>
              </a:rPr>
              <a:pPr fontAlgn="base">
                <a:spcBef>
                  <a:spcPct val="0"/>
                </a:spcBef>
                <a:spcAft>
                  <a:spcPct val="0"/>
                </a:spcAft>
              </a:pPr>
              <a:t>7</a:t>
            </a:fld>
            <a:endParaRPr lang="es-ES" dirty="0">
              <a:solidFill>
                <a:prstClr val="black">
                  <a:lumMod val="50000"/>
                  <a:lumOff val="50000"/>
                </a:prstClr>
              </a:solidFill>
            </a:endParaRPr>
          </a:p>
        </p:txBody>
      </p:sp>
    </p:spTree>
    <p:extLst>
      <p:ext uri="{BB962C8B-B14F-4D97-AF65-F5344CB8AC3E}">
        <p14:creationId xmlns:p14="http://schemas.microsoft.com/office/powerpoint/2010/main" val="207961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539557" y="274049"/>
            <a:ext cx="9052560" cy="810805"/>
          </a:xfrm>
        </p:spPr>
        <p:txBody>
          <a:bodyPr/>
          <a:lstStyle/>
          <a:p>
            <a:r>
              <a:rPr sz="3200" b="1" dirty="0">
                <a:latin typeface="+mj-lt"/>
              </a:rPr>
              <a:t>Case Study</a:t>
            </a:r>
            <a:endParaRPr lang="en-US" sz="3200" b="1" dirty="0">
              <a:latin typeface="+mj-lt"/>
            </a:endParaRPr>
          </a:p>
        </p:txBody>
      </p:sp>
      <p:sp>
        <p:nvSpPr>
          <p:cNvPr id="3" name="Slide Number Placeholder 2"/>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fontAlgn="base">
              <a:spcBef>
                <a:spcPct val="0"/>
              </a:spcBef>
              <a:spcAft>
                <a:spcPct val="0"/>
              </a:spcAft>
              <a:defRPr/>
            </a:pPr>
            <a:fld id="{D1C7D3AF-160E-4D12-BF31-4D5E44749C5D}" type="slidenum">
              <a:rPr lang="es-ES" smtClean="0">
                <a:solidFill>
                  <a:prstClr val="black">
                    <a:lumMod val="50000"/>
                    <a:lumOff val="50000"/>
                  </a:prstClr>
                </a:solidFill>
              </a:rPr>
              <a:pPr algn="r" defTabSz="914400" fontAlgn="base">
                <a:spcBef>
                  <a:spcPct val="0"/>
                </a:spcBef>
                <a:spcAft>
                  <a:spcPct val="0"/>
                </a:spcAft>
                <a:defRPr/>
              </a:pPr>
              <a:t>8</a:t>
            </a:fld>
            <a:endParaRPr lang="es-ES" sz="1000" dirty="0">
              <a:solidFill>
                <a:prstClr val="black">
                  <a:lumMod val="50000"/>
                  <a:lumOff val="50000"/>
                </a:prstClr>
              </a:solidFill>
              <a:latin typeface="Ebrima"/>
              <a:cs typeface="Arial"/>
            </a:endParaRPr>
          </a:p>
        </p:txBody>
      </p:sp>
      <p:graphicFrame>
        <p:nvGraphicFramePr>
          <p:cNvPr id="9" name="Diagram 8"/>
          <p:cNvGraphicFramePr/>
          <p:nvPr/>
        </p:nvGraphicFramePr>
        <p:xfrm>
          <a:off x="2408237" y="1524000"/>
          <a:ext cx="7315200" cy="5029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4824048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8537" y="2438402"/>
            <a:ext cx="2857500" cy="4267199"/>
          </a:xfrm>
          <a:prstGeom prst="rect">
            <a:avLst/>
          </a:prstGeom>
          <a:ln w="3175">
            <a:solidFill>
              <a:schemeClr val="bg1">
                <a:lumMod val="85000"/>
              </a:schemeClr>
            </a:solidFill>
          </a:ln>
        </p:spPr>
      </p:pic>
      <p:sp>
        <p:nvSpPr>
          <p:cNvPr id="4" name="TextBox 3"/>
          <p:cNvSpPr txBox="1"/>
          <p:nvPr/>
        </p:nvSpPr>
        <p:spPr>
          <a:xfrm rot="16200000">
            <a:off x="2953068" y="4387335"/>
            <a:ext cx="2611612" cy="369332"/>
          </a:xfrm>
          <a:prstGeom prst="rect">
            <a:avLst/>
          </a:prstGeom>
          <a:noFill/>
        </p:spPr>
        <p:txBody>
          <a:bodyPr wrap="none" rtlCol="0">
            <a:spAutoFit/>
          </a:bodyPr>
          <a:lstStyle/>
          <a:p>
            <a:pPr defTabSz="914400">
              <a:defRPr/>
            </a:pPr>
            <a:r>
              <a:rPr lang="en-US" sz="1800" dirty="0">
                <a:solidFill>
                  <a:prstClr val="black"/>
                </a:solidFill>
                <a:latin typeface="Eras Demi ITC" pitchFamily="34" charset="0"/>
                <a:cs typeface="Arial"/>
              </a:rPr>
              <a:t>Monthly Observations</a:t>
            </a:r>
          </a:p>
        </p:txBody>
      </p:sp>
      <p:sp>
        <p:nvSpPr>
          <p:cNvPr id="5" name="Left Brace 4"/>
          <p:cNvSpPr/>
          <p:nvPr/>
        </p:nvSpPr>
        <p:spPr>
          <a:xfrm>
            <a:off x="4392223" y="2683878"/>
            <a:ext cx="340115" cy="402172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en-US" sz="1800" dirty="0">
              <a:solidFill>
                <a:prstClr val="black"/>
              </a:solidFill>
              <a:latin typeface="Ebrima"/>
              <a:cs typeface="Arial"/>
            </a:endParaRPr>
          </a:p>
        </p:txBody>
      </p:sp>
      <p:sp>
        <p:nvSpPr>
          <p:cNvPr id="106498" name="Rectangle 2"/>
          <p:cNvSpPr>
            <a:spLocks noGrp="1" noChangeArrowheads="1"/>
          </p:cNvSpPr>
          <p:nvPr>
            <p:ph type="title"/>
            <p:custDataLst>
              <p:tags r:id="rId1"/>
            </p:custDataLst>
          </p:nvPr>
        </p:nvSpPr>
        <p:spPr>
          <a:xfrm>
            <a:off x="1951037" y="274049"/>
            <a:ext cx="8229600" cy="810805"/>
          </a:xfrm>
        </p:spPr>
        <p:txBody>
          <a:bodyPr/>
          <a:lstStyle/>
          <a:p>
            <a:r>
              <a:rPr lang="en-US" sz="3200" b="1" dirty="0">
                <a:latin typeface="+mj-lt"/>
              </a:rPr>
              <a:t>Data Snapshot</a:t>
            </a:r>
          </a:p>
        </p:txBody>
      </p:sp>
      <p:sp>
        <p:nvSpPr>
          <p:cNvPr id="6" name="Slide Number Placeholder 5"/>
          <p:cNvSpPr>
            <a:spLocks noGrp="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marL="0" algn="r" defTabSz="914400" rtl="0" eaLnBrk="1" latinLnBrk="0" hangingPunct="1">
              <a:defRPr sz="1000" kern="1200">
                <a:solidFill>
                  <a:schemeClr val="tx1">
                    <a:lumMod val="50000"/>
                    <a:lumOff val="50000"/>
                  </a:schemeClr>
                </a:solidFill>
                <a:latin typeface="+mj-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defTabSz="914400" fontAlgn="base">
              <a:spcBef>
                <a:spcPct val="0"/>
              </a:spcBef>
              <a:spcAft>
                <a:spcPct val="0"/>
              </a:spcAft>
              <a:defRPr/>
            </a:pPr>
            <a:fld id="{D1C7D3AF-160E-4D12-BF31-4D5E44749C5D}" type="slidenum">
              <a:rPr lang="es-ES" smtClean="0">
                <a:solidFill>
                  <a:prstClr val="black">
                    <a:lumMod val="50000"/>
                    <a:lumOff val="50000"/>
                  </a:prstClr>
                </a:solidFill>
              </a:rPr>
              <a:pPr algn="r" defTabSz="914400" fontAlgn="base">
                <a:spcBef>
                  <a:spcPct val="0"/>
                </a:spcBef>
                <a:spcAft>
                  <a:spcPct val="0"/>
                </a:spcAft>
                <a:defRPr/>
              </a:pPr>
              <a:t>9</a:t>
            </a:fld>
            <a:endParaRPr lang="es-ES" sz="1000" dirty="0">
              <a:solidFill>
                <a:prstClr val="black">
                  <a:lumMod val="50000"/>
                  <a:lumOff val="50000"/>
                </a:prstClr>
              </a:solidFill>
              <a:latin typeface="Ebrima"/>
              <a:cs typeface="Arial"/>
            </a:endParaRPr>
          </a:p>
        </p:txBody>
      </p:sp>
      <p:sp>
        <p:nvSpPr>
          <p:cNvPr id="20" name="TextBox 19"/>
          <p:cNvSpPr txBox="1"/>
          <p:nvPr/>
        </p:nvSpPr>
        <p:spPr>
          <a:xfrm>
            <a:off x="4911497" y="1295400"/>
            <a:ext cx="2266967" cy="338554"/>
          </a:xfrm>
          <a:prstGeom prst="rect">
            <a:avLst/>
          </a:prstGeom>
          <a:noFill/>
        </p:spPr>
        <p:txBody>
          <a:bodyPr wrap="none" rtlCol="0">
            <a:spAutoFit/>
          </a:bodyPr>
          <a:lstStyle/>
          <a:p>
            <a:pPr algn="ctr" defTabSz="914400">
              <a:defRPr/>
            </a:pPr>
            <a:r>
              <a:rPr lang="en-US" sz="1600" b="1" dirty="0">
                <a:solidFill>
                  <a:prstClr val="black">
                    <a:lumMod val="75000"/>
                    <a:lumOff val="25000"/>
                  </a:prstClr>
                </a:solidFill>
                <a:latin typeface="Ebrima"/>
                <a:cs typeface="Arial"/>
              </a:rPr>
              <a:t>Sales Data for 3 Years</a:t>
            </a:r>
          </a:p>
        </p:txBody>
      </p:sp>
      <p:graphicFrame>
        <p:nvGraphicFramePr>
          <p:cNvPr id="21" name="Table 20">
            <a:extLst>
              <a:ext uri="{FF2B5EF4-FFF2-40B4-BE49-F238E27FC236}">
                <a16:creationId xmlns:a16="http://schemas.microsoft.com/office/drawing/2014/main" id="{9AAA42D7-8AD1-4818-A0FC-E1911F891FC2}"/>
              </a:ext>
            </a:extLst>
          </p:cNvPr>
          <p:cNvGraphicFramePr>
            <a:graphicFrameLocks noGrp="1"/>
          </p:cNvGraphicFramePr>
          <p:nvPr/>
        </p:nvGraphicFramePr>
        <p:xfrm>
          <a:off x="2636837" y="5105400"/>
          <a:ext cx="7038264" cy="1577104"/>
        </p:xfrm>
        <a:graphic>
          <a:graphicData uri="http://schemas.openxmlformats.org/drawingml/2006/table">
            <a:tbl>
              <a:tblPr firstRow="1">
                <a:tableStyleId>{9DCAF9ED-07DC-4A11-8D7F-57B35C25682E}</a:tableStyleId>
              </a:tblPr>
              <a:tblGrid>
                <a:gridCol w="1247064">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22586">
                <a:tc>
                  <a:txBody>
                    <a:bodyPr/>
                    <a:lstStyle/>
                    <a:p>
                      <a:pPr algn="ctr" fontAlgn="b"/>
                      <a:r>
                        <a:rPr lang="en-US" sz="1600" u="none" strike="noStrike" dirty="0">
                          <a:effectLst/>
                        </a:rPr>
                        <a:t>Columns</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Description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Type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Measurement</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Possible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291347">
                <a:tc>
                  <a:txBody>
                    <a:bodyPr/>
                    <a:lstStyle/>
                    <a:p>
                      <a:pPr algn="ctr" fontAlgn="b"/>
                      <a:r>
                        <a:rPr lang="en-US" sz="1600" u="none" strike="noStrike" dirty="0">
                          <a:effectLst/>
                        </a:rPr>
                        <a:t>Year</a:t>
                      </a:r>
                    </a:p>
                  </a:txBody>
                  <a:tcPr marL="9525" marR="9525" marT="9525" marB="0" anchor="ctr"/>
                </a:tc>
                <a:tc>
                  <a:txBody>
                    <a:bodyPr/>
                    <a:lstStyle/>
                    <a:p>
                      <a:pPr algn="ctr" fontAlgn="b"/>
                      <a:r>
                        <a:rPr lang="en-US" sz="1600" u="none" strike="noStrike" dirty="0">
                          <a:effectLst/>
                        </a:rPr>
                        <a:t>Year</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factor</a:t>
                      </a:r>
                      <a:endParaRPr lang="en-US" sz="1600" b="0" i="0" u="none" strike="noStrike" dirty="0">
                        <a:solidFill>
                          <a:srgbClr val="000000"/>
                        </a:solidFill>
                        <a:effectLst/>
                        <a:latin typeface="+mn-lt"/>
                      </a:endParaRP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mn-lt"/>
                        </a:rPr>
                        <a:t>2013, 2014, 2015</a:t>
                      </a:r>
                    </a:p>
                  </a:txBody>
                  <a:tcPr marL="9525" marR="9525" marT="9525" marB="0" anchor="ctr"/>
                </a:tc>
                <a:tc>
                  <a:txBody>
                    <a:bodyPr/>
                    <a:lstStyle/>
                    <a:p>
                      <a:pPr algn="ctr" fontAlgn="ctr"/>
                      <a:r>
                        <a:rPr lang="en-US" sz="1600" b="0" i="0" u="none" strike="noStrike" dirty="0">
                          <a:solidFill>
                            <a:srgbClr val="000000"/>
                          </a:solidFill>
                          <a:effectLst/>
                          <a:latin typeface="+mn-lt"/>
                        </a:rPr>
                        <a:t>3</a:t>
                      </a:r>
                    </a:p>
                  </a:txBody>
                  <a:tcPr marL="9525" marR="9525" marT="9525" marB="0" anchor="ctr"/>
                </a:tc>
                <a:extLst>
                  <a:ext uri="{0D108BD9-81ED-4DB2-BD59-A6C34878D82A}">
                    <a16:rowId xmlns:a16="http://schemas.microsoft.com/office/drawing/2014/main" val="10001"/>
                  </a:ext>
                </a:extLst>
              </a:tr>
              <a:tr h="291347">
                <a:tc>
                  <a:txBody>
                    <a:bodyPr/>
                    <a:lstStyle/>
                    <a:p>
                      <a:pPr algn="ctr" fontAlgn="b"/>
                      <a:r>
                        <a:rPr lang="en-US" sz="1600" u="none" strike="noStrike" dirty="0">
                          <a:effectLst/>
                        </a:rPr>
                        <a:t>Month</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Month</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factor</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b="0" i="0" u="none" strike="noStrike" dirty="0">
                          <a:solidFill>
                            <a:srgbClr val="000000"/>
                          </a:solidFill>
                          <a:effectLst/>
                          <a:latin typeface="+mn-lt"/>
                        </a:rPr>
                        <a:t>Jan - Dec</a:t>
                      </a:r>
                    </a:p>
                  </a:txBody>
                  <a:tcPr marL="9525" marR="9525" marT="9525" marB="0" anchor="ctr"/>
                </a:tc>
                <a:tc>
                  <a:txBody>
                    <a:bodyPr/>
                    <a:lstStyle/>
                    <a:p>
                      <a:pPr algn="ctr" fontAlgn="ctr"/>
                      <a:r>
                        <a:rPr lang="en-US" sz="1600" b="0" i="0" u="none" strike="noStrike" dirty="0">
                          <a:solidFill>
                            <a:srgbClr val="000000"/>
                          </a:solidFill>
                          <a:effectLst/>
                          <a:latin typeface="+mn-lt"/>
                        </a:rPr>
                        <a:t>12</a:t>
                      </a:r>
                    </a:p>
                  </a:txBody>
                  <a:tcPr marL="9525" marR="9525" marT="9525" marB="0" anchor="ctr"/>
                </a:tc>
                <a:extLst>
                  <a:ext uri="{0D108BD9-81ED-4DB2-BD59-A6C34878D82A}">
                    <a16:rowId xmlns:a16="http://schemas.microsoft.com/office/drawing/2014/main" val="10002"/>
                  </a:ext>
                </a:extLst>
              </a:tr>
              <a:tr h="291347">
                <a:tc>
                  <a:txBody>
                    <a:bodyPr/>
                    <a:lstStyle/>
                    <a:p>
                      <a:pPr algn="ctr" fontAlgn="b"/>
                      <a:r>
                        <a:rPr lang="en-US" sz="1600" b="0" i="0" u="none" strike="noStrike" dirty="0">
                          <a:solidFill>
                            <a:srgbClr val="000000"/>
                          </a:solidFill>
                          <a:effectLst/>
                          <a:latin typeface="+mn-lt"/>
                        </a:rPr>
                        <a:t>Sales</a:t>
                      </a:r>
                    </a:p>
                  </a:txBody>
                  <a:tcPr marL="9525" marR="9525" marT="9525" marB="0" anchor="ctr"/>
                </a:tc>
                <a:tc>
                  <a:txBody>
                    <a:bodyPr/>
                    <a:lstStyle/>
                    <a:p>
                      <a:pPr algn="ctr" fontAlgn="b"/>
                      <a:r>
                        <a:rPr lang="en-US" sz="1600" u="none" strike="noStrike" dirty="0">
                          <a:effectLst/>
                        </a:rPr>
                        <a:t>Sales in USD Million </a:t>
                      </a:r>
                    </a:p>
                  </a:txBody>
                  <a:tcPr marL="9525" marR="9525" marT="9525" marB="0" anchor="ctr"/>
                </a:tc>
                <a:tc>
                  <a:txBody>
                    <a:bodyPr/>
                    <a:lstStyle/>
                    <a:p>
                      <a:pPr algn="ctr" fontAlgn="b"/>
                      <a:r>
                        <a:rPr lang="en-US" sz="1600" u="none" strike="noStrike" dirty="0">
                          <a:effectLst/>
                        </a:rPr>
                        <a:t>numeric</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b="0" i="0" u="none" strike="noStrike" dirty="0">
                          <a:solidFill>
                            <a:srgbClr val="000000"/>
                          </a:solidFill>
                          <a:effectLst/>
                          <a:latin typeface="+mn-lt"/>
                        </a:rPr>
                        <a:t>USD Million</a:t>
                      </a:r>
                    </a:p>
                  </a:txBody>
                  <a:tcPr marL="9525" marR="9525" marT="9525" marB="0" anchor="ctr"/>
                </a:tc>
                <a:tc>
                  <a:txBody>
                    <a:bodyPr/>
                    <a:lstStyle/>
                    <a:p>
                      <a:pPr algn="ctr" fontAlgn="ctr"/>
                      <a:r>
                        <a:rPr lang="en-US" sz="1600" b="0" i="0" u="none" strike="noStrike" dirty="0">
                          <a:solidFill>
                            <a:srgbClr val="000000"/>
                          </a:solidFill>
                          <a:effectLst/>
                          <a:latin typeface="+mn-lt"/>
                        </a:rPr>
                        <a:t>Positive values</a:t>
                      </a:r>
                    </a:p>
                  </a:txBody>
                  <a:tcPr marL="9525" marR="9525" marT="9525" marB="0" anchor="ctr"/>
                </a:tc>
                <a:extLst>
                  <a:ext uri="{0D108BD9-81ED-4DB2-BD59-A6C34878D82A}">
                    <a16:rowId xmlns:a16="http://schemas.microsoft.com/office/drawing/2014/main" val="10003"/>
                  </a:ext>
                </a:extLst>
              </a:tr>
            </a:tbl>
          </a:graphicData>
        </a:graphic>
      </p:graphicFrame>
      <p:sp>
        <p:nvSpPr>
          <p:cNvPr id="22" name="Left Brace 21">
            <a:extLst>
              <a:ext uri="{FF2B5EF4-FFF2-40B4-BE49-F238E27FC236}">
                <a16:creationId xmlns:a16="http://schemas.microsoft.com/office/drawing/2014/main" id="{4A8C0914-8B7E-4002-A4F5-BD46143CB464}"/>
              </a:ext>
            </a:extLst>
          </p:cNvPr>
          <p:cNvSpPr/>
          <p:nvPr/>
        </p:nvSpPr>
        <p:spPr>
          <a:xfrm rot="5400000">
            <a:off x="5996853" y="1150218"/>
            <a:ext cx="290369" cy="2133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400">
              <a:defRPr/>
            </a:pPr>
            <a:endParaRPr lang="en-US" sz="1800" dirty="0">
              <a:solidFill>
                <a:prstClr val="black"/>
              </a:solidFill>
              <a:latin typeface="Ebrima"/>
              <a:cs typeface="Arial"/>
            </a:endParaRPr>
          </a:p>
        </p:txBody>
      </p:sp>
      <p:sp>
        <p:nvSpPr>
          <p:cNvPr id="23" name="TextBox 22">
            <a:extLst>
              <a:ext uri="{FF2B5EF4-FFF2-40B4-BE49-F238E27FC236}">
                <a16:creationId xmlns:a16="http://schemas.microsoft.com/office/drawing/2014/main" id="{050A8711-58A9-4B75-86D8-0A2C1FA8A0B2}"/>
              </a:ext>
            </a:extLst>
          </p:cNvPr>
          <p:cNvSpPr txBox="1"/>
          <p:nvPr/>
        </p:nvSpPr>
        <p:spPr>
          <a:xfrm>
            <a:off x="4160838" y="1828800"/>
            <a:ext cx="4003861" cy="338554"/>
          </a:xfrm>
          <a:prstGeom prst="rect">
            <a:avLst/>
          </a:prstGeom>
          <a:noFill/>
        </p:spPr>
        <p:txBody>
          <a:bodyPr wrap="square" rtlCol="0">
            <a:spAutoFit/>
          </a:bodyPr>
          <a:lstStyle/>
          <a:p>
            <a:pPr algn="ctr" defTabSz="914400">
              <a:defRPr/>
            </a:pPr>
            <a:r>
              <a:rPr lang="en-US" sz="1600" dirty="0">
                <a:solidFill>
                  <a:prstClr val="black"/>
                </a:solidFill>
                <a:latin typeface="Eras Demi ITC" pitchFamily="34" charset="0"/>
                <a:cs typeface="Arial"/>
              </a:rPr>
              <a:t>Variables</a:t>
            </a:r>
          </a:p>
        </p:txBody>
      </p:sp>
    </p:spTree>
    <p:extLst>
      <p:ext uri="{BB962C8B-B14F-4D97-AF65-F5344CB8AC3E}">
        <p14:creationId xmlns:p14="http://schemas.microsoft.com/office/powerpoint/2010/main" val="220254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3&quot;/&gt;&lt;lineCharCount val=&quot;1&quot;/&gt;&lt;lineCharCount val=&quot;16&quot;/&gt;&lt;lineCharCount val=&quot;11&quot;/&gt;&lt;/TableIndex&gt;&lt;/ShapeTextInfo&gt;"/>
  <p:tag name="PRESENTER_DUMMYTAG" val="&lt;DummyForForceWrite&gt;&lt;/DummyForForceWrite&gt;"/>
  <p:tag name="HTML_SHAPEINFO" val="&lt;ThreeDShapeInfo&gt;&lt;uuid val=&quot;{DAD39461-DE06-4126-A0E8-FB92C5707FBA}&quot;/&gt;&lt;isInvalidForFieldText val=&quot;0&quot;/&gt;&lt;Image&gt;&lt;filename val=&quot;C:\Users\Dell\AppData\Local\Temp\CP1156608419281Session\CPTrustFolder1156608419296\PPTImport1156618459906\data\asimages\{DAD39461-DE06-4126-A0E8-FB92C5707FBA}_1.png&quot;/&gt;&lt;left val=&quot;95&quot;/&gt;&lt;top val=&quot;91&quot;/&gt;&lt;width val=&quot;771&quot;/&gt;&lt;height val=&quot;380&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364EBC8E-D719-4608-AFBC-A88B0DB83027}&quot;/&gt;&lt;isInvalidForFieldText val=&quot;0&quot;/&gt;&lt;Image&gt;&lt;filename val=&quot;C:\Users\Dell\AppData\Local\Temp\CP1156608419281Session\CPTrustFolder1156608419296\PPTImport1156618459906\data\asimages\{364EBC8E-D719-4608-AFBC-A88B0DB83027}_12.png&quot;/&gt;&lt;left val=&quot;48&quot;/&gt;&lt;top val=&quot;28&quot;/&gt;&lt;width val=&quot;865&quot;/&gt;&lt;height val=&quot;95&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364EBC8E-D719-4608-AFBC-A88B0DB83027}&quot;/&gt;&lt;isInvalidForFieldText val=&quot;0&quot;/&gt;&lt;Image&gt;&lt;filename val=&quot;C:\Users\Dell\AppData\Local\Temp\CP1156608419281Session\CPTrustFolder1156608419296\PPTImport1156618459906\data\asimages\{364EBC8E-D719-4608-AFBC-A88B0DB83027}_12.png&quot;/&gt;&lt;left val=&quot;48&quot;/&gt;&lt;top val=&quot;28&quot;/&gt;&lt;width val=&quot;865&quot;/&gt;&lt;height val=&quot;95&quot;/&gt;&lt;hasText val=&quot;1&quot;/&gt;&lt;/Image&gt;&lt;/ThreeDShape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19&quot;/&gt;&lt;lineCharCount val=&quot;31&quot;/&gt;&lt;/TableIndex&gt;&lt;/ShapeTextInfo&gt;"/>
  <p:tag name="HTML_SHAPEINFO" val="&lt;ThreeDShapeInfo&gt;&lt;uuid val=&quot;{5D904811-B832-4EAC-9516-5F1509E8A52B}&quot;/&gt;&lt;isInvalidForFieldText val=&quot;0&quot;/&gt;&lt;Image&gt;&lt;filename val=&quot;C:\Users\Dell\AppData\Local\Temp\CP1156608419281Session\CPTrustFolder1156608419296\PPTImport1156618459906\data\asimages\{5D904811-B832-4EAC-9516-5F1509E8A52B}_21.png&quot;/&gt;&lt;left val=&quot;119&quot;/&gt;&lt;top val=&quot;0&quot;/&gt;&lt;width val=&quot;723&quot;/&gt;&lt;height val=&quot;137&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heme/theme1.xml><?xml version="1.0" encoding="utf-8"?>
<a:theme xmlns:a="http://schemas.openxmlformats.org/drawingml/2006/main" name="1_Office Them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275</TotalTime>
  <Words>1253</Words>
  <Application>Microsoft Macintosh PowerPoint</Application>
  <PresentationFormat>Custom</PresentationFormat>
  <Paragraphs>234</Paragraphs>
  <Slides>19</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Cambria Math</vt:lpstr>
      <vt:lpstr>Calibri</vt:lpstr>
      <vt:lpstr>Wingdings</vt:lpstr>
      <vt:lpstr>Open Sans Light</vt:lpstr>
      <vt:lpstr>Ebrima</vt:lpstr>
      <vt:lpstr>Arial</vt:lpstr>
      <vt:lpstr>Vijaya</vt:lpstr>
      <vt:lpstr>Consolas</vt:lpstr>
      <vt:lpstr>Eras Demi ITC</vt:lpstr>
      <vt:lpstr>1_Office Theme</vt:lpstr>
      <vt:lpstr>Time Series Analysis –Exponential Smoothing Methods for Forecasting</vt:lpstr>
      <vt:lpstr>Contents</vt:lpstr>
      <vt:lpstr>Forecasting Using Smoothing Methods </vt:lpstr>
      <vt:lpstr>Single Exponential Smoothing Model</vt:lpstr>
      <vt:lpstr>Single Exponential Smoothing Model</vt:lpstr>
      <vt:lpstr>Single Exponential Smoothing Model - Smoothing Constant α</vt:lpstr>
      <vt:lpstr>Get an Edge!</vt:lpstr>
      <vt:lpstr>Case Study</vt:lpstr>
      <vt:lpstr>Data Snapshot</vt:lpstr>
      <vt:lpstr>Simple Exponential Smoothing in Python</vt:lpstr>
      <vt:lpstr>Simple Exponential Smoothing in Python</vt:lpstr>
      <vt:lpstr>Simple Exponential Smoothing in Python</vt:lpstr>
      <vt:lpstr>Double (Holt) and Triple(Holt-Winters) Exponential Smoothing Methods</vt:lpstr>
      <vt:lpstr>Double Exponential Smoothing Model</vt:lpstr>
      <vt:lpstr>PowerPoint Presentation</vt:lpstr>
      <vt:lpstr>Triple Exponential Smoothing Model</vt:lpstr>
      <vt:lpstr>Triple Exponential Smoothing in Python</vt:lpstr>
      <vt:lpstr>Get an Edge!</vt:lpstr>
      <vt:lpstr>Quick 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Programming Basics  Numeric Functions and Operators in R </dc:title>
  <cp:lastModifiedBy>Paul Penman</cp:lastModifiedBy>
  <cp:revision>16</cp:revision>
  <dcterms:modified xsi:type="dcterms:W3CDTF">2023-10-19T19:55:28Z</dcterms:modified>
</cp:coreProperties>
</file>