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1.xml" ContentType="application/vnd.openxmlformats-officedocument.presentationml.notesSlide+xml"/>
  <Override PartName="/ppt/tags/tag17.xml" ContentType="application/vnd.openxmlformats-officedocument.presentationml.tags+xml"/>
  <Override PartName="/ppt/notesSlides/notesSlide12.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3.xml" ContentType="application/vnd.openxmlformats-officedocument.presentationml.notesSlide+xml"/>
  <Override PartName="/ppt/tags/tag23.xml" ContentType="application/vnd.openxmlformats-officedocument.presentationml.tags+xml"/>
  <Override PartName="/ppt/notesSlides/notesSlide14.xml" ContentType="application/vnd.openxmlformats-officedocument.presentationml.notesSlide+xml"/>
  <Override PartName="/ppt/tags/tag24.xml" ContentType="application/vnd.openxmlformats-officedocument.presentationml.tags+xml"/>
  <Override PartName="/ppt/notesSlides/notesSlide15.xml" ContentType="application/vnd.openxmlformats-officedocument.presentationml.notesSlide+xml"/>
  <Override PartName="/ppt/tags/tag25.xml" ContentType="application/vnd.openxmlformats-officedocument.presentationml.tags+xml"/>
  <Override PartName="/ppt/notesSlides/notesSlide16.xml" ContentType="application/vnd.openxmlformats-officedocument.presentationml.notesSlide+xml"/>
  <Override PartName="/ppt/tags/tag26.xml" ContentType="application/vnd.openxmlformats-officedocument.presentationml.tags+xml"/>
  <Override PartName="/ppt/notesSlides/notesSlide17.xml" ContentType="application/vnd.openxmlformats-officedocument.presentationml.notesSlide+xml"/>
  <Override PartName="/ppt/tags/tag27.xml" ContentType="application/vnd.openxmlformats-officedocument.presentationml.tags+xml"/>
  <Override PartName="/ppt/notesSlides/notesSlide18.xml" ContentType="application/vnd.openxmlformats-officedocument.presentationml.notesSlide+xml"/>
  <Override PartName="/ppt/tags/tag28.xml" ContentType="application/vnd.openxmlformats-officedocument.presentationml.tags+xml"/>
  <Override PartName="/ppt/notesSlides/notesSlide19.xml" ContentType="application/vnd.openxmlformats-officedocument.presentationml.notesSlide+xml"/>
  <Override PartName="/ppt/tags/tag29.xml" ContentType="application/vnd.openxmlformats-officedocument.presentationml.tags+xml"/>
  <Override PartName="/ppt/notesSlides/notesSlide20.xml" ContentType="application/vnd.openxmlformats-officedocument.presentationml.notesSlide+xml"/>
  <Override PartName="/ppt/tags/tag30.xml" ContentType="application/vnd.openxmlformats-officedocument.presentationml.tags+xml"/>
  <Override PartName="/ppt/notesSlides/notesSlide21.xml" ContentType="application/vnd.openxmlformats-officedocument.presentationml.notesSlide+xml"/>
  <Override PartName="/ppt/tags/tag31.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28" r:id="rId1"/>
  </p:sldMasterIdLst>
  <p:notesMasterIdLst>
    <p:notesMasterId r:id="rId24"/>
  </p:notesMasterIdLst>
  <p:sldIdLst>
    <p:sldId id="397" r:id="rId2"/>
    <p:sldId id="285" r:id="rId3"/>
    <p:sldId id="338" r:id="rId4"/>
    <p:sldId id="352" r:id="rId5"/>
    <p:sldId id="355" r:id="rId6"/>
    <p:sldId id="356" r:id="rId7"/>
    <p:sldId id="401" r:id="rId8"/>
    <p:sldId id="402" r:id="rId9"/>
    <p:sldId id="398" r:id="rId10"/>
    <p:sldId id="358" r:id="rId11"/>
    <p:sldId id="382" r:id="rId12"/>
    <p:sldId id="370" r:id="rId13"/>
    <p:sldId id="381" r:id="rId14"/>
    <p:sldId id="360" r:id="rId15"/>
    <p:sldId id="383" r:id="rId16"/>
    <p:sldId id="366" r:id="rId17"/>
    <p:sldId id="384" r:id="rId18"/>
    <p:sldId id="385" r:id="rId19"/>
    <p:sldId id="399" r:id="rId20"/>
    <p:sldId id="386" r:id="rId21"/>
    <p:sldId id="400" r:id="rId22"/>
    <p:sldId id="306" r:id="rId23"/>
  </p:sldIdLst>
  <p:sldSz cx="12131675" cy="6858000"/>
  <p:notesSz cx="6858000" cy="9144000"/>
  <p:embeddedFontLst>
    <p:embeddedFont>
      <p:font typeface="Calibri" panose="020F0502020204030204" pitchFamily="34" charset="0"/>
      <p:regular r:id="rId25"/>
      <p:bold r:id="rId26"/>
      <p:italic r:id="rId27"/>
      <p:boldItalic r:id="rId28"/>
    </p:embeddedFont>
    <p:embeddedFont>
      <p:font typeface="Cambria Math" panose="02040503050406030204" pitchFamily="18" charset="0"/>
      <p:regular r:id="rId29"/>
    </p:embeddedFont>
    <p:embeddedFont>
      <p:font typeface="Consolas" panose="020B0609020204030204" pitchFamily="49" charset="0"/>
      <p:regular r:id="rId30"/>
      <p:bold r:id="rId31"/>
      <p:italic r:id="rId32"/>
      <p:boldItalic r:id="rId33"/>
    </p:embeddedFont>
    <p:embeddedFont>
      <p:font typeface="Ebrima" panose="02000000000000000000" pitchFamily="2" charset="0"/>
      <p:regular r:id="rId34"/>
      <p:bold r:id="rId35"/>
    </p:embeddedFont>
    <p:embeddedFont>
      <p:font typeface="Open Sans Light" panose="020B0306030504020204" pitchFamily="34" charset="0"/>
      <p:regular r:id="rId36"/>
      <p:italic r:id="rId37"/>
    </p:embeddedFont>
    <p:embeddedFont>
      <p:font typeface="Vijaya" panose="02020604020202020204" pitchFamily="18" charset="0"/>
      <p:regular r:id="rId38"/>
      <p:bold r:id="rId39"/>
    </p:embeddedFont>
  </p:embeddedFont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2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D0C8B3F-051C-4ACD-B76C-45B995CDDEDB}">
  <a:tblStyle styleId="{FD0C8B3F-051C-4ACD-B76C-45B995CDDEDB}" styleName="Table_0">
    <a:wholeTbl>
      <a:tcTxStyle b="off" i="off">
        <a:font>
          <a:latin typeface="Ebrima"/>
          <a:ea typeface="Ebrima"/>
          <a:cs typeface="Ebrim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dk1">
              <a:alpha val="20000"/>
            </a:schemeClr>
          </a:solidFill>
        </a:fill>
      </a:tcStyle>
    </a:band1H>
    <a:band2H>
      <a:tcTxStyle/>
      <a:tcStyle>
        <a:tcBdr/>
      </a:tcStyle>
    </a:band2H>
    <a:band1V>
      <a:tcTxStyle/>
      <a:tcStyle>
        <a:tcBdr/>
        <a:fill>
          <a:solidFill>
            <a:schemeClr val="dk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dk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dk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0F5AD54B-2E56-4ADB-AB98-0DF1CC4A0CF6}"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6625"/>
    <p:restoredTop sz="94558"/>
  </p:normalViewPr>
  <p:slideViewPr>
    <p:cSldViewPr snapToGrid="0">
      <p:cViewPr varScale="1">
        <p:scale>
          <a:sx n="35" d="100"/>
          <a:sy n="35" d="100"/>
        </p:scale>
        <p:origin x="200" y="2024"/>
      </p:cViewPr>
      <p:guideLst>
        <p:guide orient="horz" pos="2160"/>
        <p:guide pos="3821"/>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F0C425-FEF5-4018-BC7D-ECBAFD13C023}"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US"/>
        </a:p>
      </dgm:t>
    </dgm:pt>
    <dgm:pt modelId="{423FA286-F1F3-4604-9D6F-948B49D89DA9}">
      <dgm:prSet phldrT="[Text]" custT="1"/>
      <dgm:spPr>
        <a:solidFill>
          <a:schemeClr val="accent5">
            <a:lumMod val="60000"/>
            <a:lumOff val="40000"/>
          </a:schemeClr>
        </a:solidFill>
      </dgm:spPr>
      <dgm:t>
        <a:bodyPr/>
        <a:lstStyle/>
        <a:p>
          <a:r>
            <a:rPr lang="en-US" sz="1600" b="1" dirty="0">
              <a:latin typeface="+mj-lt"/>
            </a:rPr>
            <a:t>Exponential Smoothing Methods</a:t>
          </a:r>
        </a:p>
      </dgm:t>
    </dgm:pt>
    <dgm:pt modelId="{B539D9B8-C6B1-4BD3-BC7D-69917CABD192}" type="parTrans" cxnId="{0FDA4EFD-1257-4449-A646-F1FD1B2A868E}">
      <dgm:prSet/>
      <dgm:spPr/>
      <dgm:t>
        <a:bodyPr/>
        <a:lstStyle/>
        <a:p>
          <a:endParaRPr lang="en-US" sz="1600" b="1">
            <a:latin typeface="+mj-lt"/>
          </a:endParaRPr>
        </a:p>
      </dgm:t>
    </dgm:pt>
    <dgm:pt modelId="{598B90AA-A910-4B1F-9669-789DB6AB457E}" type="sibTrans" cxnId="{0FDA4EFD-1257-4449-A646-F1FD1B2A868E}">
      <dgm:prSet/>
      <dgm:spPr/>
      <dgm:t>
        <a:bodyPr/>
        <a:lstStyle/>
        <a:p>
          <a:endParaRPr lang="en-US" sz="1600" b="1">
            <a:latin typeface="+mj-lt"/>
          </a:endParaRPr>
        </a:p>
      </dgm:t>
    </dgm:pt>
    <dgm:pt modelId="{E428D7EC-8B40-4896-9156-2A352A337AFA}">
      <dgm:prSet phldrT="[Text]" custT="1"/>
      <dgm:spPr/>
      <dgm:t>
        <a:bodyPr/>
        <a:lstStyle/>
        <a:p>
          <a:pPr>
            <a:lnSpc>
              <a:spcPct val="100000"/>
            </a:lnSpc>
          </a:pPr>
          <a:r>
            <a:rPr lang="en-US" sz="1600" b="1" dirty="0">
              <a:latin typeface="+mj-lt"/>
            </a:rPr>
            <a:t>Single</a:t>
          </a:r>
        </a:p>
        <a:p>
          <a:pPr>
            <a:lnSpc>
              <a:spcPct val="100000"/>
            </a:lnSpc>
          </a:pPr>
          <a:r>
            <a:rPr lang="en-US" sz="1600" b="1" dirty="0">
              <a:latin typeface="+mj-lt"/>
            </a:rPr>
            <a:t>Exponential</a:t>
          </a:r>
        </a:p>
        <a:p>
          <a:pPr>
            <a:lnSpc>
              <a:spcPct val="100000"/>
            </a:lnSpc>
          </a:pPr>
          <a:r>
            <a:rPr lang="en-US" sz="1600" b="1" dirty="0">
              <a:latin typeface="+mj-lt"/>
            </a:rPr>
            <a:t>Smoothing</a:t>
          </a:r>
        </a:p>
      </dgm:t>
    </dgm:pt>
    <dgm:pt modelId="{CBC08056-053A-4E08-BDA7-FF074FD92ACA}" type="parTrans" cxnId="{315052AA-A849-4D89-8B91-3871A8294405}">
      <dgm:prSet/>
      <dgm:spPr/>
      <dgm:t>
        <a:bodyPr/>
        <a:lstStyle/>
        <a:p>
          <a:endParaRPr lang="en-US" sz="1600" b="1">
            <a:latin typeface="+mj-lt"/>
          </a:endParaRPr>
        </a:p>
      </dgm:t>
    </dgm:pt>
    <dgm:pt modelId="{11F4258E-4E22-427A-BA03-D5DBEE6AB6DE}" type="sibTrans" cxnId="{315052AA-A849-4D89-8B91-3871A8294405}">
      <dgm:prSet/>
      <dgm:spPr/>
      <dgm:t>
        <a:bodyPr/>
        <a:lstStyle/>
        <a:p>
          <a:endParaRPr lang="en-US" sz="1600" b="1">
            <a:latin typeface="+mj-lt"/>
          </a:endParaRPr>
        </a:p>
      </dgm:t>
    </dgm:pt>
    <dgm:pt modelId="{247CEF63-AE20-4434-A5C0-BE68E7FCF42A}">
      <dgm:prSet phldrT="[Text]" custT="1"/>
      <dgm:spPr/>
      <dgm:t>
        <a:bodyPr/>
        <a:lstStyle/>
        <a:p>
          <a:pPr>
            <a:lnSpc>
              <a:spcPct val="100000"/>
            </a:lnSpc>
          </a:pPr>
          <a:r>
            <a:rPr lang="en-US" sz="1600" b="1" dirty="0">
              <a:latin typeface="+mj-lt"/>
            </a:rPr>
            <a:t>Double</a:t>
          </a:r>
        </a:p>
        <a:p>
          <a:pPr>
            <a:lnSpc>
              <a:spcPct val="100000"/>
            </a:lnSpc>
          </a:pPr>
          <a:r>
            <a:rPr lang="en-US" sz="1600" b="1" dirty="0">
              <a:latin typeface="+mj-lt"/>
            </a:rPr>
            <a:t>(Holt’s)</a:t>
          </a:r>
        </a:p>
        <a:p>
          <a:pPr>
            <a:lnSpc>
              <a:spcPct val="100000"/>
            </a:lnSpc>
          </a:pPr>
          <a:r>
            <a:rPr lang="en-US" sz="1600" b="1" dirty="0">
              <a:latin typeface="+mj-lt"/>
            </a:rPr>
            <a:t>Exponential</a:t>
          </a:r>
        </a:p>
        <a:p>
          <a:pPr>
            <a:lnSpc>
              <a:spcPct val="100000"/>
            </a:lnSpc>
          </a:pPr>
          <a:r>
            <a:rPr lang="en-US" sz="1600" b="1" dirty="0">
              <a:latin typeface="+mj-lt"/>
            </a:rPr>
            <a:t>Smoothing</a:t>
          </a:r>
        </a:p>
      </dgm:t>
    </dgm:pt>
    <dgm:pt modelId="{81DF4716-B356-4FDA-9D6A-FEF7E0D2E28F}" type="parTrans" cxnId="{416E3BE5-C604-408C-B999-EAB83FA7EC0E}">
      <dgm:prSet/>
      <dgm:spPr/>
      <dgm:t>
        <a:bodyPr/>
        <a:lstStyle/>
        <a:p>
          <a:endParaRPr lang="en-US" sz="1600" b="1">
            <a:latin typeface="+mj-lt"/>
          </a:endParaRPr>
        </a:p>
      </dgm:t>
    </dgm:pt>
    <dgm:pt modelId="{E8F9EFFC-91ED-4F76-ABBA-FFBFC017F6BB}" type="sibTrans" cxnId="{416E3BE5-C604-408C-B999-EAB83FA7EC0E}">
      <dgm:prSet/>
      <dgm:spPr/>
      <dgm:t>
        <a:bodyPr/>
        <a:lstStyle/>
        <a:p>
          <a:endParaRPr lang="en-US" sz="1600" b="1">
            <a:latin typeface="+mj-lt"/>
          </a:endParaRPr>
        </a:p>
      </dgm:t>
    </dgm:pt>
    <dgm:pt modelId="{AB721DF0-3B74-4AE5-8338-FB7D0D81DBAD}">
      <dgm:prSet custT="1"/>
      <dgm:spPr/>
      <dgm:t>
        <a:bodyPr/>
        <a:lstStyle/>
        <a:p>
          <a:pPr>
            <a:lnSpc>
              <a:spcPct val="100000"/>
            </a:lnSpc>
          </a:pPr>
          <a:r>
            <a:rPr lang="en-US" sz="1600" b="1" dirty="0">
              <a:latin typeface="+mj-lt"/>
            </a:rPr>
            <a:t>Triple Exponential Smoothing</a:t>
          </a:r>
        </a:p>
        <a:p>
          <a:pPr>
            <a:lnSpc>
              <a:spcPct val="100000"/>
            </a:lnSpc>
          </a:pPr>
          <a:r>
            <a:rPr lang="en-US" sz="1600" b="1" dirty="0">
              <a:latin typeface="+mj-lt"/>
            </a:rPr>
            <a:t>(Holt-Winters)</a:t>
          </a:r>
        </a:p>
      </dgm:t>
    </dgm:pt>
    <dgm:pt modelId="{557E4E41-17A5-4C5A-B3D6-0B116E616C06}" type="parTrans" cxnId="{1FDF0F5C-DC1B-4545-BF74-C0E256584CBA}">
      <dgm:prSet/>
      <dgm:spPr/>
      <dgm:t>
        <a:bodyPr/>
        <a:lstStyle/>
        <a:p>
          <a:endParaRPr lang="en-US" sz="1600" b="1">
            <a:latin typeface="+mj-lt"/>
          </a:endParaRPr>
        </a:p>
      </dgm:t>
    </dgm:pt>
    <dgm:pt modelId="{C50E0EE9-7677-4AED-9C7D-2A8E289B99AA}" type="sibTrans" cxnId="{1FDF0F5C-DC1B-4545-BF74-C0E256584CBA}">
      <dgm:prSet/>
      <dgm:spPr/>
      <dgm:t>
        <a:bodyPr/>
        <a:lstStyle/>
        <a:p>
          <a:endParaRPr lang="en-US" sz="1600" b="1">
            <a:latin typeface="+mj-lt"/>
          </a:endParaRPr>
        </a:p>
      </dgm:t>
    </dgm:pt>
    <dgm:pt modelId="{5A9D498D-B394-4271-B7F8-BC215337824B}" type="pres">
      <dgm:prSet presAssocID="{59F0C425-FEF5-4018-BC7D-ECBAFD13C023}" presName="hierChild1" presStyleCnt="0">
        <dgm:presLayoutVars>
          <dgm:orgChart val="1"/>
          <dgm:chPref val="1"/>
          <dgm:dir/>
          <dgm:animOne val="branch"/>
          <dgm:animLvl val="lvl"/>
          <dgm:resizeHandles/>
        </dgm:presLayoutVars>
      </dgm:prSet>
      <dgm:spPr/>
    </dgm:pt>
    <dgm:pt modelId="{9044FB84-CDFB-492E-BB94-43DC07429FC3}" type="pres">
      <dgm:prSet presAssocID="{423FA286-F1F3-4604-9D6F-948B49D89DA9}" presName="hierRoot1" presStyleCnt="0">
        <dgm:presLayoutVars>
          <dgm:hierBranch val="init"/>
        </dgm:presLayoutVars>
      </dgm:prSet>
      <dgm:spPr/>
    </dgm:pt>
    <dgm:pt modelId="{CD32D677-DC45-41F8-AF3C-D9F4EAA9C78B}" type="pres">
      <dgm:prSet presAssocID="{423FA286-F1F3-4604-9D6F-948B49D89DA9}" presName="rootComposite1" presStyleCnt="0"/>
      <dgm:spPr/>
    </dgm:pt>
    <dgm:pt modelId="{94B05D27-91FC-41F0-82AB-0A75607E0DCE}" type="pres">
      <dgm:prSet presAssocID="{423FA286-F1F3-4604-9D6F-948B49D89DA9}" presName="rootText1" presStyleLbl="node0" presStyleIdx="0" presStyleCnt="1">
        <dgm:presLayoutVars>
          <dgm:chPref val="3"/>
        </dgm:presLayoutVars>
      </dgm:prSet>
      <dgm:spPr/>
    </dgm:pt>
    <dgm:pt modelId="{0A4C54E5-E467-43C7-A8BF-BAAC90F65E6B}" type="pres">
      <dgm:prSet presAssocID="{423FA286-F1F3-4604-9D6F-948B49D89DA9}" presName="rootConnector1" presStyleLbl="node1" presStyleIdx="0" presStyleCnt="0"/>
      <dgm:spPr/>
    </dgm:pt>
    <dgm:pt modelId="{9C79CF4F-A504-48F1-ACD2-1D36E7D45C56}" type="pres">
      <dgm:prSet presAssocID="{423FA286-F1F3-4604-9D6F-948B49D89DA9}" presName="hierChild2" presStyleCnt="0"/>
      <dgm:spPr/>
    </dgm:pt>
    <dgm:pt modelId="{CD6D2021-053B-4A94-BB1C-CEC2BA7360C2}" type="pres">
      <dgm:prSet presAssocID="{CBC08056-053A-4E08-BDA7-FF074FD92ACA}" presName="Name37" presStyleLbl="parChTrans1D2" presStyleIdx="0" presStyleCnt="3"/>
      <dgm:spPr/>
    </dgm:pt>
    <dgm:pt modelId="{2D1B1C36-6006-4E8F-BEA3-AD3F05A69CB0}" type="pres">
      <dgm:prSet presAssocID="{E428D7EC-8B40-4896-9156-2A352A337AFA}" presName="hierRoot2" presStyleCnt="0">
        <dgm:presLayoutVars>
          <dgm:hierBranch val="init"/>
        </dgm:presLayoutVars>
      </dgm:prSet>
      <dgm:spPr/>
    </dgm:pt>
    <dgm:pt modelId="{72817BE6-1CB0-4CB8-880F-BB7BEAFB54CE}" type="pres">
      <dgm:prSet presAssocID="{E428D7EC-8B40-4896-9156-2A352A337AFA}" presName="rootComposite" presStyleCnt="0"/>
      <dgm:spPr/>
    </dgm:pt>
    <dgm:pt modelId="{F15FB7A9-6F46-4C83-A4AD-73CD81778CF3}" type="pres">
      <dgm:prSet presAssocID="{E428D7EC-8B40-4896-9156-2A352A337AFA}" presName="rootText" presStyleLbl="node2" presStyleIdx="0" presStyleCnt="3" custScaleY="146410">
        <dgm:presLayoutVars>
          <dgm:chPref val="3"/>
        </dgm:presLayoutVars>
      </dgm:prSet>
      <dgm:spPr/>
    </dgm:pt>
    <dgm:pt modelId="{65D92879-6814-4252-B14C-87ADD7A39811}" type="pres">
      <dgm:prSet presAssocID="{E428D7EC-8B40-4896-9156-2A352A337AFA}" presName="rootConnector" presStyleLbl="node2" presStyleIdx="0" presStyleCnt="3"/>
      <dgm:spPr/>
    </dgm:pt>
    <dgm:pt modelId="{17A658F0-7EF7-4FF0-8018-7F498BC46024}" type="pres">
      <dgm:prSet presAssocID="{E428D7EC-8B40-4896-9156-2A352A337AFA}" presName="hierChild4" presStyleCnt="0"/>
      <dgm:spPr/>
    </dgm:pt>
    <dgm:pt modelId="{4CE5FE92-D53D-4C89-A81A-CCDBF01E6484}" type="pres">
      <dgm:prSet presAssocID="{E428D7EC-8B40-4896-9156-2A352A337AFA}" presName="hierChild5" presStyleCnt="0"/>
      <dgm:spPr/>
    </dgm:pt>
    <dgm:pt modelId="{45E9A45A-948E-42CF-8553-FE5157EA045D}" type="pres">
      <dgm:prSet presAssocID="{81DF4716-B356-4FDA-9D6A-FEF7E0D2E28F}" presName="Name37" presStyleLbl="parChTrans1D2" presStyleIdx="1" presStyleCnt="3"/>
      <dgm:spPr/>
    </dgm:pt>
    <dgm:pt modelId="{66E3835C-2542-46DE-87AF-02E28E90137A}" type="pres">
      <dgm:prSet presAssocID="{247CEF63-AE20-4434-A5C0-BE68E7FCF42A}" presName="hierRoot2" presStyleCnt="0">
        <dgm:presLayoutVars>
          <dgm:hierBranch val="init"/>
        </dgm:presLayoutVars>
      </dgm:prSet>
      <dgm:spPr/>
    </dgm:pt>
    <dgm:pt modelId="{0744D810-1F91-4F55-BB75-9ED26D6FB690}" type="pres">
      <dgm:prSet presAssocID="{247CEF63-AE20-4434-A5C0-BE68E7FCF42A}" presName="rootComposite" presStyleCnt="0"/>
      <dgm:spPr/>
    </dgm:pt>
    <dgm:pt modelId="{7B98A75F-4937-4E92-B260-3E1CB684F4E9}" type="pres">
      <dgm:prSet presAssocID="{247CEF63-AE20-4434-A5C0-BE68E7FCF42A}" presName="rootText" presStyleLbl="node2" presStyleIdx="1" presStyleCnt="3" custScaleY="146410">
        <dgm:presLayoutVars>
          <dgm:chPref val="3"/>
        </dgm:presLayoutVars>
      </dgm:prSet>
      <dgm:spPr/>
    </dgm:pt>
    <dgm:pt modelId="{84922574-1906-4811-BAB5-121DE15CF735}" type="pres">
      <dgm:prSet presAssocID="{247CEF63-AE20-4434-A5C0-BE68E7FCF42A}" presName="rootConnector" presStyleLbl="node2" presStyleIdx="1" presStyleCnt="3"/>
      <dgm:spPr/>
    </dgm:pt>
    <dgm:pt modelId="{D5FADB01-5F9E-4924-B25D-982A86146482}" type="pres">
      <dgm:prSet presAssocID="{247CEF63-AE20-4434-A5C0-BE68E7FCF42A}" presName="hierChild4" presStyleCnt="0"/>
      <dgm:spPr/>
    </dgm:pt>
    <dgm:pt modelId="{51C7805F-E065-4F44-8FF8-9CDC2F1E087E}" type="pres">
      <dgm:prSet presAssocID="{247CEF63-AE20-4434-A5C0-BE68E7FCF42A}" presName="hierChild5" presStyleCnt="0"/>
      <dgm:spPr/>
    </dgm:pt>
    <dgm:pt modelId="{162BBEE9-3F80-4597-BD30-5DF1DFE2C65B}" type="pres">
      <dgm:prSet presAssocID="{557E4E41-17A5-4C5A-B3D6-0B116E616C06}" presName="Name37" presStyleLbl="parChTrans1D2" presStyleIdx="2" presStyleCnt="3"/>
      <dgm:spPr/>
    </dgm:pt>
    <dgm:pt modelId="{257B0A9E-58E9-4F98-8856-B41CCE9A7CC0}" type="pres">
      <dgm:prSet presAssocID="{AB721DF0-3B74-4AE5-8338-FB7D0D81DBAD}" presName="hierRoot2" presStyleCnt="0">
        <dgm:presLayoutVars>
          <dgm:hierBranch val="init"/>
        </dgm:presLayoutVars>
      </dgm:prSet>
      <dgm:spPr/>
    </dgm:pt>
    <dgm:pt modelId="{ED1A0785-16D3-4BB3-84D5-8E60BF7F1D0B}" type="pres">
      <dgm:prSet presAssocID="{AB721DF0-3B74-4AE5-8338-FB7D0D81DBAD}" presName="rootComposite" presStyleCnt="0"/>
      <dgm:spPr/>
    </dgm:pt>
    <dgm:pt modelId="{6ECD6E09-CB00-4AEF-9404-B93FD9342ED5}" type="pres">
      <dgm:prSet presAssocID="{AB721DF0-3B74-4AE5-8338-FB7D0D81DBAD}" presName="rootText" presStyleLbl="node2" presStyleIdx="2" presStyleCnt="3" custScaleY="146410">
        <dgm:presLayoutVars>
          <dgm:chPref val="3"/>
        </dgm:presLayoutVars>
      </dgm:prSet>
      <dgm:spPr/>
    </dgm:pt>
    <dgm:pt modelId="{AFE43157-A5CC-4B4C-9850-4779EABBC706}" type="pres">
      <dgm:prSet presAssocID="{AB721DF0-3B74-4AE5-8338-FB7D0D81DBAD}" presName="rootConnector" presStyleLbl="node2" presStyleIdx="2" presStyleCnt="3"/>
      <dgm:spPr/>
    </dgm:pt>
    <dgm:pt modelId="{5E90DA8E-E0FF-4596-81F5-9B260AF0B026}" type="pres">
      <dgm:prSet presAssocID="{AB721DF0-3B74-4AE5-8338-FB7D0D81DBAD}" presName="hierChild4" presStyleCnt="0"/>
      <dgm:spPr/>
    </dgm:pt>
    <dgm:pt modelId="{F9F4948B-E11E-4CD7-86DD-1825BD80213C}" type="pres">
      <dgm:prSet presAssocID="{AB721DF0-3B74-4AE5-8338-FB7D0D81DBAD}" presName="hierChild5" presStyleCnt="0"/>
      <dgm:spPr/>
    </dgm:pt>
    <dgm:pt modelId="{C46B5654-F9BF-433F-B993-17D8C90B36F1}" type="pres">
      <dgm:prSet presAssocID="{423FA286-F1F3-4604-9D6F-948B49D89DA9}" presName="hierChild3" presStyleCnt="0"/>
      <dgm:spPr/>
    </dgm:pt>
  </dgm:ptLst>
  <dgm:cxnLst>
    <dgm:cxn modelId="{90894014-AC37-4E9E-B791-B42FE5E0AB4A}" type="presOf" srcId="{247CEF63-AE20-4434-A5C0-BE68E7FCF42A}" destId="{7B98A75F-4937-4E92-B260-3E1CB684F4E9}" srcOrd="0" destOrd="0" presId="urn:microsoft.com/office/officeart/2005/8/layout/orgChart1"/>
    <dgm:cxn modelId="{F28F6426-732C-4D33-A4AE-9CD85CD5F7BD}" type="presOf" srcId="{557E4E41-17A5-4C5A-B3D6-0B116E616C06}" destId="{162BBEE9-3F80-4597-BD30-5DF1DFE2C65B}" srcOrd="0" destOrd="0" presId="urn:microsoft.com/office/officeart/2005/8/layout/orgChart1"/>
    <dgm:cxn modelId="{CD868F2A-3142-49E4-9A67-17B1D765AF90}" type="presOf" srcId="{59F0C425-FEF5-4018-BC7D-ECBAFD13C023}" destId="{5A9D498D-B394-4271-B7F8-BC215337824B}" srcOrd="0" destOrd="0" presId="urn:microsoft.com/office/officeart/2005/8/layout/orgChart1"/>
    <dgm:cxn modelId="{A6F6962D-C9BA-4F01-A9E7-87766BAFAF1E}" type="presOf" srcId="{81DF4716-B356-4FDA-9D6A-FEF7E0D2E28F}" destId="{45E9A45A-948E-42CF-8553-FE5157EA045D}" srcOrd="0" destOrd="0" presId="urn:microsoft.com/office/officeart/2005/8/layout/orgChart1"/>
    <dgm:cxn modelId="{907AE630-1015-4156-BE20-5BDC7056C7EB}" type="presOf" srcId="{AB721DF0-3B74-4AE5-8338-FB7D0D81DBAD}" destId="{AFE43157-A5CC-4B4C-9850-4779EABBC706}" srcOrd="1" destOrd="0" presId="urn:microsoft.com/office/officeart/2005/8/layout/orgChart1"/>
    <dgm:cxn modelId="{B2183D36-6950-48A4-83F4-A0EF1F9952BC}" type="presOf" srcId="{CBC08056-053A-4E08-BDA7-FF074FD92ACA}" destId="{CD6D2021-053B-4A94-BB1C-CEC2BA7360C2}" srcOrd="0" destOrd="0" presId="urn:microsoft.com/office/officeart/2005/8/layout/orgChart1"/>
    <dgm:cxn modelId="{1FDF0F5C-DC1B-4545-BF74-C0E256584CBA}" srcId="{423FA286-F1F3-4604-9D6F-948B49D89DA9}" destId="{AB721DF0-3B74-4AE5-8338-FB7D0D81DBAD}" srcOrd="2" destOrd="0" parTransId="{557E4E41-17A5-4C5A-B3D6-0B116E616C06}" sibTransId="{C50E0EE9-7677-4AED-9C7D-2A8E289B99AA}"/>
    <dgm:cxn modelId="{2E5B596C-1B95-4AA4-BED2-A0E776006737}" type="presOf" srcId="{247CEF63-AE20-4434-A5C0-BE68E7FCF42A}" destId="{84922574-1906-4811-BAB5-121DE15CF735}" srcOrd="1" destOrd="0" presId="urn:microsoft.com/office/officeart/2005/8/layout/orgChart1"/>
    <dgm:cxn modelId="{4205199B-0033-43FF-B77D-164012697544}" type="presOf" srcId="{423FA286-F1F3-4604-9D6F-948B49D89DA9}" destId="{0A4C54E5-E467-43C7-A8BF-BAAC90F65E6B}" srcOrd="1" destOrd="0" presId="urn:microsoft.com/office/officeart/2005/8/layout/orgChart1"/>
    <dgm:cxn modelId="{315052AA-A849-4D89-8B91-3871A8294405}" srcId="{423FA286-F1F3-4604-9D6F-948B49D89DA9}" destId="{E428D7EC-8B40-4896-9156-2A352A337AFA}" srcOrd="0" destOrd="0" parTransId="{CBC08056-053A-4E08-BDA7-FF074FD92ACA}" sibTransId="{11F4258E-4E22-427A-BA03-D5DBEE6AB6DE}"/>
    <dgm:cxn modelId="{F0DF92AD-EA16-42A4-9B3E-AA0484C548A6}" type="presOf" srcId="{AB721DF0-3B74-4AE5-8338-FB7D0D81DBAD}" destId="{6ECD6E09-CB00-4AEF-9404-B93FD9342ED5}" srcOrd="0" destOrd="0" presId="urn:microsoft.com/office/officeart/2005/8/layout/orgChart1"/>
    <dgm:cxn modelId="{B7C650B0-FFE9-4CC7-909B-A0FC1D145307}" type="presOf" srcId="{E428D7EC-8B40-4896-9156-2A352A337AFA}" destId="{F15FB7A9-6F46-4C83-A4AD-73CD81778CF3}" srcOrd="0" destOrd="0" presId="urn:microsoft.com/office/officeart/2005/8/layout/orgChart1"/>
    <dgm:cxn modelId="{50F34CC0-8783-4385-8A6F-66E44C86EF22}" type="presOf" srcId="{423FA286-F1F3-4604-9D6F-948B49D89DA9}" destId="{94B05D27-91FC-41F0-82AB-0A75607E0DCE}" srcOrd="0" destOrd="0" presId="urn:microsoft.com/office/officeart/2005/8/layout/orgChart1"/>
    <dgm:cxn modelId="{6F594DE0-CEF0-4584-96D6-E2440ABDC14B}" type="presOf" srcId="{E428D7EC-8B40-4896-9156-2A352A337AFA}" destId="{65D92879-6814-4252-B14C-87ADD7A39811}" srcOrd="1" destOrd="0" presId="urn:microsoft.com/office/officeart/2005/8/layout/orgChart1"/>
    <dgm:cxn modelId="{416E3BE5-C604-408C-B999-EAB83FA7EC0E}" srcId="{423FA286-F1F3-4604-9D6F-948B49D89DA9}" destId="{247CEF63-AE20-4434-A5C0-BE68E7FCF42A}" srcOrd="1" destOrd="0" parTransId="{81DF4716-B356-4FDA-9D6A-FEF7E0D2E28F}" sibTransId="{E8F9EFFC-91ED-4F76-ABBA-FFBFC017F6BB}"/>
    <dgm:cxn modelId="{0FDA4EFD-1257-4449-A646-F1FD1B2A868E}" srcId="{59F0C425-FEF5-4018-BC7D-ECBAFD13C023}" destId="{423FA286-F1F3-4604-9D6F-948B49D89DA9}" srcOrd="0" destOrd="0" parTransId="{B539D9B8-C6B1-4BD3-BC7D-69917CABD192}" sibTransId="{598B90AA-A910-4B1F-9669-789DB6AB457E}"/>
    <dgm:cxn modelId="{0AAD9379-1FA0-4E59-B11C-32268075C695}" type="presParOf" srcId="{5A9D498D-B394-4271-B7F8-BC215337824B}" destId="{9044FB84-CDFB-492E-BB94-43DC07429FC3}" srcOrd="0" destOrd="0" presId="urn:microsoft.com/office/officeart/2005/8/layout/orgChart1"/>
    <dgm:cxn modelId="{47411C23-BDE0-4DBD-81A7-430186A684EE}" type="presParOf" srcId="{9044FB84-CDFB-492E-BB94-43DC07429FC3}" destId="{CD32D677-DC45-41F8-AF3C-D9F4EAA9C78B}" srcOrd="0" destOrd="0" presId="urn:microsoft.com/office/officeart/2005/8/layout/orgChart1"/>
    <dgm:cxn modelId="{D0A6DE71-EA65-4980-BDB4-E83DAD0610D0}" type="presParOf" srcId="{CD32D677-DC45-41F8-AF3C-D9F4EAA9C78B}" destId="{94B05D27-91FC-41F0-82AB-0A75607E0DCE}" srcOrd="0" destOrd="0" presId="urn:microsoft.com/office/officeart/2005/8/layout/orgChart1"/>
    <dgm:cxn modelId="{3AFDD424-451F-4B4E-B38A-495C1263AFA9}" type="presParOf" srcId="{CD32D677-DC45-41F8-AF3C-D9F4EAA9C78B}" destId="{0A4C54E5-E467-43C7-A8BF-BAAC90F65E6B}" srcOrd="1" destOrd="0" presId="urn:microsoft.com/office/officeart/2005/8/layout/orgChart1"/>
    <dgm:cxn modelId="{8F13569F-CBB2-4B37-AF2A-F2A39D58E7CE}" type="presParOf" srcId="{9044FB84-CDFB-492E-BB94-43DC07429FC3}" destId="{9C79CF4F-A504-48F1-ACD2-1D36E7D45C56}" srcOrd="1" destOrd="0" presId="urn:microsoft.com/office/officeart/2005/8/layout/orgChart1"/>
    <dgm:cxn modelId="{20A38DF1-8F1D-45AF-BEEB-A91C10EA6246}" type="presParOf" srcId="{9C79CF4F-A504-48F1-ACD2-1D36E7D45C56}" destId="{CD6D2021-053B-4A94-BB1C-CEC2BA7360C2}" srcOrd="0" destOrd="0" presId="urn:microsoft.com/office/officeart/2005/8/layout/orgChart1"/>
    <dgm:cxn modelId="{B5908335-7551-4E21-BF54-814085C16A73}" type="presParOf" srcId="{9C79CF4F-A504-48F1-ACD2-1D36E7D45C56}" destId="{2D1B1C36-6006-4E8F-BEA3-AD3F05A69CB0}" srcOrd="1" destOrd="0" presId="urn:microsoft.com/office/officeart/2005/8/layout/orgChart1"/>
    <dgm:cxn modelId="{0FB375B8-6C36-4F3A-8AA2-9A8C05F5938C}" type="presParOf" srcId="{2D1B1C36-6006-4E8F-BEA3-AD3F05A69CB0}" destId="{72817BE6-1CB0-4CB8-880F-BB7BEAFB54CE}" srcOrd="0" destOrd="0" presId="urn:microsoft.com/office/officeart/2005/8/layout/orgChart1"/>
    <dgm:cxn modelId="{CAE32865-A66B-4A35-A542-C52F76DE5846}" type="presParOf" srcId="{72817BE6-1CB0-4CB8-880F-BB7BEAFB54CE}" destId="{F15FB7A9-6F46-4C83-A4AD-73CD81778CF3}" srcOrd="0" destOrd="0" presId="urn:microsoft.com/office/officeart/2005/8/layout/orgChart1"/>
    <dgm:cxn modelId="{95ABE443-F5BA-40CC-B18F-BBE890936B23}" type="presParOf" srcId="{72817BE6-1CB0-4CB8-880F-BB7BEAFB54CE}" destId="{65D92879-6814-4252-B14C-87ADD7A39811}" srcOrd="1" destOrd="0" presId="urn:microsoft.com/office/officeart/2005/8/layout/orgChart1"/>
    <dgm:cxn modelId="{CC873F83-2A10-4203-B19F-9AECE388BC1D}" type="presParOf" srcId="{2D1B1C36-6006-4E8F-BEA3-AD3F05A69CB0}" destId="{17A658F0-7EF7-4FF0-8018-7F498BC46024}" srcOrd="1" destOrd="0" presId="urn:microsoft.com/office/officeart/2005/8/layout/orgChart1"/>
    <dgm:cxn modelId="{FF366E71-BC72-4C72-AFE4-E45159AAA0D4}" type="presParOf" srcId="{2D1B1C36-6006-4E8F-BEA3-AD3F05A69CB0}" destId="{4CE5FE92-D53D-4C89-A81A-CCDBF01E6484}" srcOrd="2" destOrd="0" presId="urn:microsoft.com/office/officeart/2005/8/layout/orgChart1"/>
    <dgm:cxn modelId="{67AE3924-FF44-4034-98B3-A6A248942A28}" type="presParOf" srcId="{9C79CF4F-A504-48F1-ACD2-1D36E7D45C56}" destId="{45E9A45A-948E-42CF-8553-FE5157EA045D}" srcOrd="2" destOrd="0" presId="urn:microsoft.com/office/officeart/2005/8/layout/orgChart1"/>
    <dgm:cxn modelId="{3A4468CE-A184-41F0-9C55-1FBF6C057714}" type="presParOf" srcId="{9C79CF4F-A504-48F1-ACD2-1D36E7D45C56}" destId="{66E3835C-2542-46DE-87AF-02E28E90137A}" srcOrd="3" destOrd="0" presId="urn:microsoft.com/office/officeart/2005/8/layout/orgChart1"/>
    <dgm:cxn modelId="{AEC5CAAD-88CC-4E52-ADB2-18435E83DFDA}" type="presParOf" srcId="{66E3835C-2542-46DE-87AF-02E28E90137A}" destId="{0744D810-1F91-4F55-BB75-9ED26D6FB690}" srcOrd="0" destOrd="0" presId="urn:microsoft.com/office/officeart/2005/8/layout/orgChart1"/>
    <dgm:cxn modelId="{49A9BA55-2DA2-44E0-ABA4-D68D7A754C88}" type="presParOf" srcId="{0744D810-1F91-4F55-BB75-9ED26D6FB690}" destId="{7B98A75F-4937-4E92-B260-3E1CB684F4E9}" srcOrd="0" destOrd="0" presId="urn:microsoft.com/office/officeart/2005/8/layout/orgChart1"/>
    <dgm:cxn modelId="{256B363A-D513-458F-9090-69F472EE10CD}" type="presParOf" srcId="{0744D810-1F91-4F55-BB75-9ED26D6FB690}" destId="{84922574-1906-4811-BAB5-121DE15CF735}" srcOrd="1" destOrd="0" presId="urn:microsoft.com/office/officeart/2005/8/layout/orgChart1"/>
    <dgm:cxn modelId="{34E1596D-53E2-4C03-BBEE-05FDBE6CA3D3}" type="presParOf" srcId="{66E3835C-2542-46DE-87AF-02E28E90137A}" destId="{D5FADB01-5F9E-4924-B25D-982A86146482}" srcOrd="1" destOrd="0" presId="urn:microsoft.com/office/officeart/2005/8/layout/orgChart1"/>
    <dgm:cxn modelId="{EA398976-D865-446A-A6EC-9D524B80A334}" type="presParOf" srcId="{66E3835C-2542-46DE-87AF-02E28E90137A}" destId="{51C7805F-E065-4F44-8FF8-9CDC2F1E087E}" srcOrd="2" destOrd="0" presId="urn:microsoft.com/office/officeart/2005/8/layout/orgChart1"/>
    <dgm:cxn modelId="{1CE7B1F1-2943-4B5F-8A8E-27AB2D96FCAA}" type="presParOf" srcId="{9C79CF4F-A504-48F1-ACD2-1D36E7D45C56}" destId="{162BBEE9-3F80-4597-BD30-5DF1DFE2C65B}" srcOrd="4" destOrd="0" presId="urn:microsoft.com/office/officeart/2005/8/layout/orgChart1"/>
    <dgm:cxn modelId="{5E0F68FD-DF74-432C-BAAA-B592EA180881}" type="presParOf" srcId="{9C79CF4F-A504-48F1-ACD2-1D36E7D45C56}" destId="{257B0A9E-58E9-4F98-8856-B41CCE9A7CC0}" srcOrd="5" destOrd="0" presId="urn:microsoft.com/office/officeart/2005/8/layout/orgChart1"/>
    <dgm:cxn modelId="{92B869ED-951B-4D36-A497-2374099335CE}" type="presParOf" srcId="{257B0A9E-58E9-4F98-8856-B41CCE9A7CC0}" destId="{ED1A0785-16D3-4BB3-84D5-8E60BF7F1D0B}" srcOrd="0" destOrd="0" presId="urn:microsoft.com/office/officeart/2005/8/layout/orgChart1"/>
    <dgm:cxn modelId="{88A82EFB-00EB-478D-A947-E2ED61BDE1AA}" type="presParOf" srcId="{ED1A0785-16D3-4BB3-84D5-8E60BF7F1D0B}" destId="{6ECD6E09-CB00-4AEF-9404-B93FD9342ED5}" srcOrd="0" destOrd="0" presId="urn:microsoft.com/office/officeart/2005/8/layout/orgChart1"/>
    <dgm:cxn modelId="{A7520B92-0935-4758-8CB3-1C3B66F22BF8}" type="presParOf" srcId="{ED1A0785-16D3-4BB3-84D5-8E60BF7F1D0B}" destId="{AFE43157-A5CC-4B4C-9850-4779EABBC706}" srcOrd="1" destOrd="0" presId="urn:microsoft.com/office/officeart/2005/8/layout/orgChart1"/>
    <dgm:cxn modelId="{AEDF183D-8860-4203-ADFE-A17FB5C2D690}" type="presParOf" srcId="{257B0A9E-58E9-4F98-8856-B41CCE9A7CC0}" destId="{5E90DA8E-E0FF-4596-81F5-9B260AF0B026}" srcOrd="1" destOrd="0" presId="urn:microsoft.com/office/officeart/2005/8/layout/orgChart1"/>
    <dgm:cxn modelId="{DF84DB32-FCEB-4FCC-9BD4-13F6D310D31B}" type="presParOf" srcId="{257B0A9E-58E9-4F98-8856-B41CCE9A7CC0}" destId="{F9F4948B-E11E-4CD7-86DD-1825BD80213C}" srcOrd="2" destOrd="0" presId="urn:microsoft.com/office/officeart/2005/8/layout/orgChart1"/>
    <dgm:cxn modelId="{640D748E-BBAF-4C7E-8EFE-4ECAD16EF1F9}" type="presParOf" srcId="{9044FB84-CDFB-492E-BB94-43DC07429FC3}" destId="{C46B5654-F9BF-433F-B993-17D8C90B36F1}"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2BBEE9-3F80-4597-BD30-5DF1DFE2C65B}">
      <dsp:nvSpPr>
        <dsp:cNvPr id="0" name=""/>
        <dsp:cNvSpPr/>
      </dsp:nvSpPr>
      <dsp:spPr>
        <a:xfrm>
          <a:off x="3695700" y="1127118"/>
          <a:ext cx="2614734" cy="453796"/>
        </a:xfrm>
        <a:custGeom>
          <a:avLst/>
          <a:gdLst/>
          <a:ahLst/>
          <a:cxnLst/>
          <a:rect l="0" t="0" r="0" b="0"/>
          <a:pathLst>
            <a:path>
              <a:moveTo>
                <a:pt x="0" y="0"/>
              </a:moveTo>
              <a:lnTo>
                <a:pt x="0" y="226898"/>
              </a:lnTo>
              <a:lnTo>
                <a:pt x="2614734" y="226898"/>
              </a:lnTo>
              <a:lnTo>
                <a:pt x="2614734" y="45379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E9A45A-948E-42CF-8553-FE5157EA045D}">
      <dsp:nvSpPr>
        <dsp:cNvPr id="0" name=""/>
        <dsp:cNvSpPr/>
      </dsp:nvSpPr>
      <dsp:spPr>
        <a:xfrm>
          <a:off x="3649980" y="1127118"/>
          <a:ext cx="91440" cy="453796"/>
        </a:xfrm>
        <a:custGeom>
          <a:avLst/>
          <a:gdLst/>
          <a:ahLst/>
          <a:cxnLst/>
          <a:rect l="0" t="0" r="0" b="0"/>
          <a:pathLst>
            <a:path>
              <a:moveTo>
                <a:pt x="45720" y="0"/>
              </a:moveTo>
              <a:lnTo>
                <a:pt x="45720" y="45379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6D2021-053B-4A94-BB1C-CEC2BA7360C2}">
      <dsp:nvSpPr>
        <dsp:cNvPr id="0" name=""/>
        <dsp:cNvSpPr/>
      </dsp:nvSpPr>
      <dsp:spPr>
        <a:xfrm>
          <a:off x="1080965" y="1127118"/>
          <a:ext cx="2614734" cy="453796"/>
        </a:xfrm>
        <a:custGeom>
          <a:avLst/>
          <a:gdLst/>
          <a:ahLst/>
          <a:cxnLst/>
          <a:rect l="0" t="0" r="0" b="0"/>
          <a:pathLst>
            <a:path>
              <a:moveTo>
                <a:pt x="2614734" y="0"/>
              </a:moveTo>
              <a:lnTo>
                <a:pt x="2614734" y="226898"/>
              </a:lnTo>
              <a:lnTo>
                <a:pt x="0" y="226898"/>
              </a:lnTo>
              <a:lnTo>
                <a:pt x="0" y="45379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B05D27-91FC-41F0-82AB-0A75607E0DCE}">
      <dsp:nvSpPr>
        <dsp:cNvPr id="0" name=""/>
        <dsp:cNvSpPr/>
      </dsp:nvSpPr>
      <dsp:spPr>
        <a:xfrm>
          <a:off x="2615231" y="46649"/>
          <a:ext cx="2160937" cy="1080468"/>
        </a:xfrm>
        <a:prstGeom prst="rect">
          <a:avLst/>
        </a:prstGeom>
        <a:solidFill>
          <a:schemeClr val="accent5">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mj-lt"/>
            </a:rPr>
            <a:t>Exponential Smoothing Methods</a:t>
          </a:r>
        </a:p>
      </dsp:txBody>
      <dsp:txXfrm>
        <a:off x="2615231" y="46649"/>
        <a:ext cx="2160937" cy="1080468"/>
      </dsp:txXfrm>
    </dsp:sp>
    <dsp:sp modelId="{F15FB7A9-6F46-4C83-A4AD-73CD81778CF3}">
      <dsp:nvSpPr>
        <dsp:cNvPr id="0" name=""/>
        <dsp:cNvSpPr/>
      </dsp:nvSpPr>
      <dsp:spPr>
        <a:xfrm>
          <a:off x="496" y="1580915"/>
          <a:ext cx="2160937" cy="158191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en-US" sz="1600" b="1" kern="1200" dirty="0">
              <a:latin typeface="+mj-lt"/>
            </a:rPr>
            <a:t>Single</a:t>
          </a:r>
        </a:p>
        <a:p>
          <a:pPr marL="0" lvl="0" indent="0" algn="ctr" defTabSz="711200">
            <a:lnSpc>
              <a:spcPct val="100000"/>
            </a:lnSpc>
            <a:spcBef>
              <a:spcPct val="0"/>
            </a:spcBef>
            <a:spcAft>
              <a:spcPct val="35000"/>
            </a:spcAft>
            <a:buNone/>
          </a:pPr>
          <a:r>
            <a:rPr lang="en-US" sz="1600" b="1" kern="1200" dirty="0">
              <a:latin typeface="+mj-lt"/>
            </a:rPr>
            <a:t>Exponential</a:t>
          </a:r>
        </a:p>
        <a:p>
          <a:pPr marL="0" lvl="0" indent="0" algn="ctr" defTabSz="711200">
            <a:lnSpc>
              <a:spcPct val="100000"/>
            </a:lnSpc>
            <a:spcBef>
              <a:spcPct val="0"/>
            </a:spcBef>
            <a:spcAft>
              <a:spcPct val="35000"/>
            </a:spcAft>
            <a:buNone/>
          </a:pPr>
          <a:r>
            <a:rPr lang="en-US" sz="1600" b="1" kern="1200" dirty="0">
              <a:latin typeface="+mj-lt"/>
            </a:rPr>
            <a:t>Smoothing</a:t>
          </a:r>
        </a:p>
      </dsp:txBody>
      <dsp:txXfrm>
        <a:off x="496" y="1580915"/>
        <a:ext cx="2160937" cy="1581914"/>
      </dsp:txXfrm>
    </dsp:sp>
    <dsp:sp modelId="{7B98A75F-4937-4E92-B260-3E1CB684F4E9}">
      <dsp:nvSpPr>
        <dsp:cNvPr id="0" name=""/>
        <dsp:cNvSpPr/>
      </dsp:nvSpPr>
      <dsp:spPr>
        <a:xfrm>
          <a:off x="2615231" y="1580915"/>
          <a:ext cx="2160937" cy="158191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en-US" sz="1600" b="1" kern="1200" dirty="0">
              <a:latin typeface="+mj-lt"/>
            </a:rPr>
            <a:t>Double</a:t>
          </a:r>
        </a:p>
        <a:p>
          <a:pPr marL="0" lvl="0" indent="0" algn="ctr" defTabSz="711200">
            <a:lnSpc>
              <a:spcPct val="100000"/>
            </a:lnSpc>
            <a:spcBef>
              <a:spcPct val="0"/>
            </a:spcBef>
            <a:spcAft>
              <a:spcPct val="35000"/>
            </a:spcAft>
            <a:buNone/>
          </a:pPr>
          <a:r>
            <a:rPr lang="en-US" sz="1600" b="1" kern="1200" dirty="0">
              <a:latin typeface="+mj-lt"/>
            </a:rPr>
            <a:t>(Holt’s)</a:t>
          </a:r>
        </a:p>
        <a:p>
          <a:pPr marL="0" lvl="0" indent="0" algn="ctr" defTabSz="711200">
            <a:lnSpc>
              <a:spcPct val="100000"/>
            </a:lnSpc>
            <a:spcBef>
              <a:spcPct val="0"/>
            </a:spcBef>
            <a:spcAft>
              <a:spcPct val="35000"/>
            </a:spcAft>
            <a:buNone/>
          </a:pPr>
          <a:r>
            <a:rPr lang="en-US" sz="1600" b="1" kern="1200" dirty="0">
              <a:latin typeface="+mj-lt"/>
            </a:rPr>
            <a:t>Exponential</a:t>
          </a:r>
        </a:p>
        <a:p>
          <a:pPr marL="0" lvl="0" indent="0" algn="ctr" defTabSz="711200">
            <a:lnSpc>
              <a:spcPct val="100000"/>
            </a:lnSpc>
            <a:spcBef>
              <a:spcPct val="0"/>
            </a:spcBef>
            <a:spcAft>
              <a:spcPct val="35000"/>
            </a:spcAft>
            <a:buNone/>
          </a:pPr>
          <a:r>
            <a:rPr lang="en-US" sz="1600" b="1" kern="1200" dirty="0">
              <a:latin typeface="+mj-lt"/>
            </a:rPr>
            <a:t>Smoothing</a:t>
          </a:r>
        </a:p>
      </dsp:txBody>
      <dsp:txXfrm>
        <a:off x="2615231" y="1580915"/>
        <a:ext cx="2160937" cy="1581914"/>
      </dsp:txXfrm>
    </dsp:sp>
    <dsp:sp modelId="{6ECD6E09-CB00-4AEF-9404-B93FD9342ED5}">
      <dsp:nvSpPr>
        <dsp:cNvPr id="0" name=""/>
        <dsp:cNvSpPr/>
      </dsp:nvSpPr>
      <dsp:spPr>
        <a:xfrm>
          <a:off x="5229965" y="1580915"/>
          <a:ext cx="2160937" cy="158191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en-US" sz="1600" b="1" kern="1200" dirty="0">
              <a:latin typeface="+mj-lt"/>
            </a:rPr>
            <a:t>Triple Exponential Smoothing</a:t>
          </a:r>
        </a:p>
        <a:p>
          <a:pPr marL="0" lvl="0" indent="0" algn="ctr" defTabSz="711200">
            <a:lnSpc>
              <a:spcPct val="100000"/>
            </a:lnSpc>
            <a:spcBef>
              <a:spcPct val="0"/>
            </a:spcBef>
            <a:spcAft>
              <a:spcPct val="35000"/>
            </a:spcAft>
            <a:buNone/>
          </a:pPr>
          <a:r>
            <a:rPr lang="en-US" sz="1600" b="1" kern="1200" dirty="0">
              <a:latin typeface="+mj-lt"/>
            </a:rPr>
            <a:t>(Holt-Winters)</a:t>
          </a:r>
        </a:p>
      </dsp:txBody>
      <dsp:txXfrm>
        <a:off x="5229965" y="1580915"/>
        <a:ext cx="2160937" cy="158191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96875" y="685800"/>
            <a:ext cx="60642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603AEC-A682-4293-84F7-94DEEB082D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69657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4F34F9-F9B8-45B5-B52C-3FFE2C016DA5}" type="slidenum">
              <a:rPr lang="en-US" smtClean="0"/>
              <a:t>10</a:t>
            </a:fld>
            <a:endParaRPr lang="en-US" dirty="0"/>
          </a:p>
        </p:txBody>
      </p:sp>
    </p:spTree>
    <p:extLst>
      <p:ext uri="{BB962C8B-B14F-4D97-AF65-F5344CB8AC3E}">
        <p14:creationId xmlns:p14="http://schemas.microsoft.com/office/powerpoint/2010/main" val="2250586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4F34F9-F9B8-45B5-B52C-3FFE2C016DA5}" type="slidenum">
              <a:rPr lang="en-US" smtClean="0"/>
              <a:t>11</a:t>
            </a:fld>
            <a:endParaRPr lang="en-US" dirty="0"/>
          </a:p>
        </p:txBody>
      </p:sp>
    </p:spTree>
    <p:extLst>
      <p:ext uri="{BB962C8B-B14F-4D97-AF65-F5344CB8AC3E}">
        <p14:creationId xmlns:p14="http://schemas.microsoft.com/office/powerpoint/2010/main" val="317699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4F34F9-F9B8-45B5-B52C-3FFE2C016DA5}" type="slidenum">
              <a:rPr lang="en-US" smtClean="0"/>
              <a:t>13</a:t>
            </a:fld>
            <a:endParaRPr lang="en-US" dirty="0"/>
          </a:p>
        </p:txBody>
      </p:sp>
    </p:spTree>
    <p:extLst>
      <p:ext uri="{BB962C8B-B14F-4D97-AF65-F5344CB8AC3E}">
        <p14:creationId xmlns:p14="http://schemas.microsoft.com/office/powerpoint/2010/main" val="317699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4F34F9-F9B8-45B5-B52C-3FFE2C016DA5}" type="slidenum">
              <a:rPr lang="en-US" smtClean="0"/>
              <a:t>14</a:t>
            </a:fld>
            <a:endParaRPr lang="en-US" dirty="0"/>
          </a:p>
        </p:txBody>
      </p:sp>
    </p:spTree>
    <p:extLst>
      <p:ext uri="{BB962C8B-B14F-4D97-AF65-F5344CB8AC3E}">
        <p14:creationId xmlns:p14="http://schemas.microsoft.com/office/powerpoint/2010/main" val="3300026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4F34F9-F9B8-45B5-B52C-3FFE2C016DA5}" type="slidenum">
              <a:rPr lang="en-US" smtClean="0"/>
              <a:t>17</a:t>
            </a:fld>
            <a:endParaRPr lang="en-US" dirty="0"/>
          </a:p>
        </p:txBody>
      </p:sp>
    </p:spTree>
    <p:extLst>
      <p:ext uri="{BB962C8B-B14F-4D97-AF65-F5344CB8AC3E}">
        <p14:creationId xmlns:p14="http://schemas.microsoft.com/office/powerpoint/2010/main" val="33000268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603AEC-A682-4293-84F7-94DEEB082D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63868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4F34F9-F9B8-45B5-B52C-3FFE2C016DA5}" type="slidenum">
              <a:rPr lang="en-US" smtClean="0"/>
              <a:t>20</a:t>
            </a:fld>
            <a:endParaRPr lang="en-US" dirty="0"/>
          </a:p>
        </p:txBody>
      </p:sp>
    </p:spTree>
    <p:extLst>
      <p:ext uri="{BB962C8B-B14F-4D97-AF65-F5344CB8AC3E}">
        <p14:creationId xmlns:p14="http://schemas.microsoft.com/office/powerpoint/2010/main" val="33000268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4F34F9-F9B8-45B5-B52C-3FFE2C016DA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83648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4F34F9-F9B8-45B5-B52C-3FFE2C016DA5}" type="slidenum">
              <a:rPr lang="en-US" smtClean="0"/>
              <a:t>22</a:t>
            </a:fld>
            <a:endParaRPr lang="en-US" dirty="0"/>
          </a:p>
        </p:txBody>
      </p:sp>
    </p:spTree>
    <p:extLst>
      <p:ext uri="{BB962C8B-B14F-4D97-AF65-F5344CB8AC3E}">
        <p14:creationId xmlns:p14="http://schemas.microsoft.com/office/powerpoint/2010/main" val="3351521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4F34F9-F9B8-45B5-B52C-3FFE2C016DA5}" type="slidenum">
              <a:rPr lang="en-US" smtClean="0"/>
              <a:t>3</a:t>
            </a:fld>
            <a:endParaRPr lang="en-US" dirty="0"/>
          </a:p>
        </p:txBody>
      </p:sp>
    </p:spTree>
    <p:extLst>
      <p:ext uri="{BB962C8B-B14F-4D97-AF65-F5344CB8AC3E}">
        <p14:creationId xmlns:p14="http://schemas.microsoft.com/office/powerpoint/2010/main" val="958842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4F34F9-F9B8-45B5-B52C-3FFE2C016DA5}" type="slidenum">
              <a:rPr lang="en-US" smtClean="0"/>
              <a:t>4</a:t>
            </a:fld>
            <a:endParaRPr lang="en-US" dirty="0"/>
          </a:p>
        </p:txBody>
      </p:sp>
    </p:spTree>
    <p:extLst>
      <p:ext uri="{BB962C8B-B14F-4D97-AF65-F5344CB8AC3E}">
        <p14:creationId xmlns:p14="http://schemas.microsoft.com/office/powerpoint/2010/main" val="317699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4F34F9-F9B8-45B5-B52C-3FFE2C016DA5}" type="slidenum">
              <a:rPr lang="en-US" smtClean="0"/>
              <a:t>5</a:t>
            </a:fld>
            <a:endParaRPr lang="en-US" dirty="0"/>
          </a:p>
        </p:txBody>
      </p:sp>
    </p:spTree>
    <p:extLst>
      <p:ext uri="{BB962C8B-B14F-4D97-AF65-F5344CB8AC3E}">
        <p14:creationId xmlns:p14="http://schemas.microsoft.com/office/powerpoint/2010/main" val="22002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4F34F9-F9B8-45B5-B52C-3FFE2C016DA5}" type="slidenum">
              <a:rPr lang="en-US" smtClean="0"/>
              <a:t>6</a:t>
            </a:fld>
            <a:endParaRPr lang="en-US" dirty="0"/>
          </a:p>
        </p:txBody>
      </p:sp>
    </p:spTree>
    <p:extLst>
      <p:ext uri="{BB962C8B-B14F-4D97-AF65-F5344CB8AC3E}">
        <p14:creationId xmlns:p14="http://schemas.microsoft.com/office/powerpoint/2010/main" val="1600825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510249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603AEC-A682-4293-84F7-94DEEB082D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13552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603AEC-A682-4293-84F7-94DEEB082D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10568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09876" y="2130427"/>
            <a:ext cx="10311924" cy="1470025"/>
          </a:xfrm>
        </p:spPr>
        <p:txBody>
          <a:bodyPr>
            <a:normAutofit/>
          </a:bodyPr>
          <a:lstStyle>
            <a:lvl1pPr>
              <a:defRPr sz="3582"/>
            </a:lvl1pPr>
          </a:lstStyle>
          <a:p>
            <a:r>
              <a:rPr lang="en-GB"/>
              <a:t>Click to edit Master title style</a:t>
            </a:r>
            <a:endParaRPr lang="en-US" dirty="0"/>
          </a:p>
        </p:txBody>
      </p:sp>
      <p:sp>
        <p:nvSpPr>
          <p:cNvPr id="3" name="Subtitle 2"/>
          <p:cNvSpPr>
            <a:spLocks noGrp="1"/>
          </p:cNvSpPr>
          <p:nvPr>
            <p:ph type="subTitle" idx="1"/>
          </p:nvPr>
        </p:nvSpPr>
        <p:spPr>
          <a:xfrm>
            <a:off x="1819751" y="3886200"/>
            <a:ext cx="8492173" cy="1752600"/>
          </a:xfrm>
        </p:spPr>
        <p:txBody>
          <a:bodyPr/>
          <a:lstStyle>
            <a:lvl1pPr marL="0" indent="0" algn="ctr">
              <a:buNone/>
              <a:defRPr>
                <a:solidFill>
                  <a:schemeClr val="tx1">
                    <a:tint val="75000"/>
                  </a:schemeClr>
                </a:solidFill>
              </a:defRPr>
            </a:lvl1pPr>
            <a:lvl2pPr marL="606598" indent="0" algn="ctr">
              <a:buNone/>
              <a:defRPr>
                <a:solidFill>
                  <a:schemeClr val="tx1">
                    <a:tint val="75000"/>
                  </a:schemeClr>
                </a:solidFill>
              </a:defRPr>
            </a:lvl2pPr>
            <a:lvl3pPr marL="1213196" indent="0" algn="ctr">
              <a:buNone/>
              <a:defRPr>
                <a:solidFill>
                  <a:schemeClr val="tx1">
                    <a:tint val="75000"/>
                  </a:schemeClr>
                </a:solidFill>
              </a:defRPr>
            </a:lvl3pPr>
            <a:lvl4pPr marL="1819793" indent="0" algn="ctr">
              <a:buNone/>
              <a:defRPr>
                <a:solidFill>
                  <a:schemeClr val="tx1">
                    <a:tint val="75000"/>
                  </a:schemeClr>
                </a:solidFill>
              </a:defRPr>
            </a:lvl4pPr>
            <a:lvl5pPr marL="2426391" indent="0" algn="ctr">
              <a:buNone/>
              <a:defRPr>
                <a:solidFill>
                  <a:schemeClr val="tx1">
                    <a:tint val="75000"/>
                  </a:schemeClr>
                </a:solidFill>
              </a:defRPr>
            </a:lvl5pPr>
            <a:lvl6pPr marL="3032989" indent="0" algn="ctr">
              <a:buNone/>
              <a:defRPr>
                <a:solidFill>
                  <a:schemeClr val="tx1">
                    <a:tint val="75000"/>
                  </a:schemeClr>
                </a:solidFill>
              </a:defRPr>
            </a:lvl6pPr>
            <a:lvl7pPr marL="3639587" indent="0" algn="ctr">
              <a:buNone/>
              <a:defRPr>
                <a:solidFill>
                  <a:schemeClr val="tx1">
                    <a:tint val="75000"/>
                  </a:schemeClr>
                </a:solidFill>
              </a:defRPr>
            </a:lvl7pPr>
            <a:lvl8pPr marL="4246184" indent="0" algn="ctr">
              <a:buNone/>
              <a:defRPr>
                <a:solidFill>
                  <a:schemeClr val="tx1">
                    <a:tint val="75000"/>
                  </a:schemeClr>
                </a:solidFill>
              </a:defRPr>
            </a:lvl8pPr>
            <a:lvl9pPr marL="4852782" indent="0" algn="ctr">
              <a:buNone/>
              <a:defRPr>
                <a:solidFill>
                  <a:schemeClr val="tx1">
                    <a:tint val="75000"/>
                  </a:schemeClr>
                </a:solidFill>
              </a:defRPr>
            </a:lvl9pPr>
          </a:lstStyle>
          <a:p>
            <a:r>
              <a:rPr lang="en-GB"/>
              <a:t>Click to edit Master subtitle style</a:t>
            </a:r>
            <a:endParaRPr lang="en-US"/>
          </a:p>
        </p:txBody>
      </p:sp>
    </p:spTree>
    <p:extLst>
      <p:ext uri="{BB962C8B-B14F-4D97-AF65-F5344CB8AC3E}">
        <p14:creationId xmlns:p14="http://schemas.microsoft.com/office/powerpoint/2010/main" val="3861899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lvl1pPr>
              <a:spcBef>
                <a:spcPts val="1194"/>
              </a:spcBef>
              <a:defRPr/>
            </a:lvl1pPr>
            <a:lvl2pPr>
              <a:spcBef>
                <a:spcPts val="1194"/>
              </a:spcBef>
              <a:defRPr/>
            </a:lvl2pPr>
            <a:lvl3pPr>
              <a:spcBef>
                <a:spcPts val="1194"/>
              </a:spcBef>
              <a:defRPr/>
            </a:lvl3pPr>
            <a:lvl4pPr>
              <a:spcBef>
                <a:spcPts val="1194"/>
              </a:spcBef>
              <a:defRPr/>
            </a:lvl4pPr>
            <a:lvl5pPr>
              <a:spcBef>
                <a:spcPts val="1194"/>
              </a:spcBef>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688709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a:xfrm>
            <a:off x="909876" y="1452421"/>
            <a:ext cx="10311924" cy="4627563"/>
          </a:xfrm>
        </p:spPr>
        <p:txBody>
          <a:bodyPr/>
          <a:lstStyle>
            <a:lvl1pPr>
              <a:spcBef>
                <a:spcPts val="1194"/>
              </a:spcBef>
              <a:defRPr/>
            </a:lvl1pPr>
            <a:lvl2pPr>
              <a:spcBef>
                <a:spcPts val="1194"/>
              </a:spcBef>
              <a:defRPr/>
            </a:lvl2pPr>
            <a:lvl3pPr>
              <a:spcBef>
                <a:spcPts val="1194"/>
              </a:spcBef>
              <a:defRPr/>
            </a:lvl3pPr>
            <a:lvl4pPr>
              <a:spcBef>
                <a:spcPts val="1194"/>
              </a:spcBef>
              <a:defRPr/>
            </a:lvl4pPr>
            <a:lvl5pPr>
              <a:spcBef>
                <a:spcPts val="1194"/>
              </a:spcBef>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10" hasCustomPrompt="1"/>
          </p:nvPr>
        </p:nvSpPr>
        <p:spPr>
          <a:xfrm>
            <a:off x="909876" y="933450"/>
            <a:ext cx="10311924" cy="406400"/>
          </a:xfrm>
        </p:spPr>
        <p:txBody>
          <a:bodyPr>
            <a:normAutofit/>
          </a:bodyPr>
          <a:lstStyle>
            <a:lvl1pPr marL="0" indent="0" algn="ctr">
              <a:lnSpc>
                <a:spcPct val="86000"/>
              </a:lnSpc>
              <a:spcBef>
                <a:spcPts val="0"/>
              </a:spcBef>
              <a:buNone/>
              <a:defRPr sz="1791" baseline="0"/>
            </a:lvl1pPr>
          </a:lstStyle>
          <a:p>
            <a:pPr lvl="0"/>
            <a:r>
              <a:rPr lang="en-US" dirty="0"/>
              <a:t>Click here to edit subtitle</a:t>
            </a:r>
          </a:p>
        </p:txBody>
      </p:sp>
    </p:spTree>
    <p:extLst>
      <p:ext uri="{BB962C8B-B14F-4D97-AF65-F5344CB8AC3E}">
        <p14:creationId xmlns:p14="http://schemas.microsoft.com/office/powerpoint/2010/main" val="938896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text no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numCol="2" spcCol="274320">
            <a:normAutofit/>
          </a:bodyPr>
          <a:lstStyle>
            <a:lvl1pPr marL="0" indent="0">
              <a:spcBef>
                <a:spcPts val="1194"/>
              </a:spcBef>
              <a:buNone/>
              <a:defRPr sz="1592"/>
            </a:lvl1pPr>
            <a:lvl2pPr marL="227474" indent="-227474">
              <a:spcBef>
                <a:spcPts val="1194"/>
              </a:spcBef>
              <a:buFont typeface="Arial" panose="020B0604020202020204" pitchFamily="34" charset="0"/>
              <a:buChar char="•"/>
              <a:defRPr sz="1592"/>
            </a:lvl2pPr>
            <a:lvl3pPr marL="473905" indent="-246431">
              <a:spcBef>
                <a:spcPts val="1194"/>
              </a:spcBef>
              <a:buFont typeface="Open Sans Light" panose="020B0306030504020204" pitchFamily="34" charset="0"/>
              <a:buChar char="–"/>
              <a:defRPr sz="1592"/>
            </a:lvl3pPr>
            <a:lvl4pPr marL="682423" indent="-227474">
              <a:spcBef>
                <a:spcPts val="1194"/>
              </a:spcBef>
              <a:buFont typeface="Arial" panose="020B0604020202020204" pitchFamily="34" charset="0"/>
              <a:buChar char="•"/>
              <a:defRPr sz="1592"/>
            </a:lvl4pPr>
            <a:lvl5pPr marL="909897" indent="-227474">
              <a:spcBef>
                <a:spcPts val="1194"/>
              </a:spcBef>
              <a:buFont typeface="Open Sans Light" panose="020B0306030504020204" pitchFamily="34" charset="0"/>
              <a:buChar char="–"/>
              <a:defRPr sz="1592"/>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455224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11" Type="http://schemas.openxmlformats.org/officeDocument/2006/relationships/image" Target="../media/image6.png"/><Relationship Id="rId5" Type="http://schemas.openxmlformats.org/officeDocument/2006/relationships/theme" Target="../theme/theme1.xml"/><Relationship Id="rId10"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image" Target="../media/image4.png"/><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9876" y="279962"/>
            <a:ext cx="10311924" cy="817561"/>
          </a:xfrm>
          <a:prstGeom prst="rect">
            <a:avLst/>
          </a:prstGeom>
        </p:spPr>
        <p:txBody>
          <a:bodyPr vert="horz" lIns="0" tIns="0" rIns="0" bIns="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909876" y="1219201"/>
            <a:ext cx="10311924" cy="4627563"/>
          </a:xfrm>
          <a:prstGeom prst="rect">
            <a:avLst/>
          </a:prstGeom>
        </p:spPr>
        <p:txBody>
          <a:bodyPr vert="horz" lIns="0" tIns="0" rIns="0" bIns="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grpSp>
        <p:nvGrpSpPr>
          <p:cNvPr id="4" name="object 21">
            <a:extLst>
              <a:ext uri="{FF2B5EF4-FFF2-40B4-BE49-F238E27FC236}">
                <a16:creationId xmlns:a16="http://schemas.microsoft.com/office/drawing/2014/main" id="{44D5F48A-044D-EAEB-8585-20ADFC789BD8}"/>
              </a:ext>
            </a:extLst>
          </p:cNvPr>
          <p:cNvGrpSpPr/>
          <p:nvPr userDrawn="1"/>
        </p:nvGrpSpPr>
        <p:grpSpPr>
          <a:xfrm>
            <a:off x="9914965" y="6246454"/>
            <a:ext cx="1513252" cy="401246"/>
            <a:chOff x="12227495" y="8878099"/>
            <a:chExt cx="2912110" cy="772160"/>
          </a:xfrm>
        </p:grpSpPr>
        <p:sp>
          <p:nvSpPr>
            <p:cNvPr id="5" name="object 22">
              <a:extLst>
                <a:ext uri="{FF2B5EF4-FFF2-40B4-BE49-F238E27FC236}">
                  <a16:creationId xmlns:a16="http://schemas.microsoft.com/office/drawing/2014/main" id="{57CEAE21-E68D-8DD2-598B-E6A42F1038EF}"/>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a:p>
          </p:txBody>
        </p:sp>
        <p:pic>
          <p:nvPicPr>
            <p:cNvPr id="6" name="object 23">
              <a:extLst>
                <a:ext uri="{FF2B5EF4-FFF2-40B4-BE49-F238E27FC236}">
                  <a16:creationId xmlns:a16="http://schemas.microsoft.com/office/drawing/2014/main" id="{8793CDB4-8677-230C-D028-A629DBAABE72}"/>
                </a:ext>
              </a:extLst>
            </p:cNvPr>
            <p:cNvPicPr/>
            <p:nvPr/>
          </p:nvPicPr>
          <p:blipFill>
            <a:blip r:embed="rId6" cstate="print"/>
            <a:stretch>
              <a:fillRect/>
            </a:stretch>
          </p:blipFill>
          <p:spPr>
            <a:xfrm>
              <a:off x="13986471" y="9023364"/>
              <a:ext cx="149987" cy="198877"/>
            </a:xfrm>
            <a:prstGeom prst="rect">
              <a:avLst/>
            </a:prstGeom>
          </p:spPr>
        </p:pic>
        <p:pic>
          <p:nvPicPr>
            <p:cNvPr id="7" name="object 24">
              <a:extLst>
                <a:ext uri="{FF2B5EF4-FFF2-40B4-BE49-F238E27FC236}">
                  <a16:creationId xmlns:a16="http://schemas.microsoft.com/office/drawing/2014/main" id="{0EFF07B8-3D4B-949C-3C15-0EA1D067C9FC}"/>
                </a:ext>
              </a:extLst>
            </p:cNvPr>
            <p:cNvPicPr/>
            <p:nvPr/>
          </p:nvPicPr>
          <p:blipFill>
            <a:blip r:embed="rId7" cstate="print"/>
            <a:stretch>
              <a:fillRect/>
            </a:stretch>
          </p:blipFill>
          <p:spPr>
            <a:xfrm>
              <a:off x="14156340" y="9023364"/>
              <a:ext cx="191973" cy="198877"/>
            </a:xfrm>
            <a:prstGeom prst="rect">
              <a:avLst/>
            </a:prstGeom>
          </p:spPr>
        </p:pic>
        <p:sp>
          <p:nvSpPr>
            <p:cNvPr id="8" name="object 25">
              <a:extLst>
                <a:ext uri="{FF2B5EF4-FFF2-40B4-BE49-F238E27FC236}">
                  <a16:creationId xmlns:a16="http://schemas.microsoft.com/office/drawing/2014/main" id="{7A46FEB7-F0DE-CC7F-8840-EAC733AE7085}"/>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a:p>
          </p:txBody>
        </p:sp>
        <p:pic>
          <p:nvPicPr>
            <p:cNvPr id="9" name="object 26">
              <a:extLst>
                <a:ext uri="{FF2B5EF4-FFF2-40B4-BE49-F238E27FC236}">
                  <a16:creationId xmlns:a16="http://schemas.microsoft.com/office/drawing/2014/main" id="{35AAA8F0-7334-9038-7012-DABE82C72F76}"/>
                </a:ext>
              </a:extLst>
            </p:cNvPr>
            <p:cNvPicPr/>
            <p:nvPr/>
          </p:nvPicPr>
          <p:blipFill>
            <a:blip r:embed="rId8" cstate="print"/>
            <a:stretch>
              <a:fillRect/>
            </a:stretch>
          </p:blipFill>
          <p:spPr>
            <a:xfrm>
              <a:off x="14597189" y="9026124"/>
              <a:ext cx="172911" cy="193358"/>
            </a:xfrm>
            <a:prstGeom prst="rect">
              <a:avLst/>
            </a:prstGeom>
          </p:spPr>
        </p:pic>
        <p:pic>
          <p:nvPicPr>
            <p:cNvPr id="10" name="object 27">
              <a:extLst>
                <a:ext uri="{FF2B5EF4-FFF2-40B4-BE49-F238E27FC236}">
                  <a16:creationId xmlns:a16="http://schemas.microsoft.com/office/drawing/2014/main" id="{7A983820-D714-C210-D848-31E2363F23EF}"/>
                </a:ext>
              </a:extLst>
            </p:cNvPr>
            <p:cNvPicPr/>
            <p:nvPr/>
          </p:nvPicPr>
          <p:blipFill>
            <a:blip r:embed="rId9" cstate="print"/>
            <a:stretch>
              <a:fillRect/>
            </a:stretch>
          </p:blipFill>
          <p:spPr>
            <a:xfrm>
              <a:off x="14794407" y="9023364"/>
              <a:ext cx="191969" cy="198877"/>
            </a:xfrm>
            <a:prstGeom prst="rect">
              <a:avLst/>
            </a:prstGeom>
          </p:spPr>
        </p:pic>
        <p:sp>
          <p:nvSpPr>
            <p:cNvPr id="11" name="object 28">
              <a:extLst>
                <a:ext uri="{FF2B5EF4-FFF2-40B4-BE49-F238E27FC236}">
                  <a16:creationId xmlns:a16="http://schemas.microsoft.com/office/drawing/2014/main" id="{8EABCC41-862C-5BBE-66B9-CB26664C4E25}"/>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a:p>
          </p:txBody>
        </p:sp>
        <p:sp>
          <p:nvSpPr>
            <p:cNvPr id="12" name="object 29">
              <a:extLst>
                <a:ext uri="{FF2B5EF4-FFF2-40B4-BE49-F238E27FC236}">
                  <a16:creationId xmlns:a16="http://schemas.microsoft.com/office/drawing/2014/main" id="{BF292D65-2333-3F94-EF5F-0BEFFECAA3D3}"/>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a:p>
          </p:txBody>
        </p:sp>
        <p:pic>
          <p:nvPicPr>
            <p:cNvPr id="13" name="object 30">
              <a:extLst>
                <a:ext uri="{FF2B5EF4-FFF2-40B4-BE49-F238E27FC236}">
                  <a16:creationId xmlns:a16="http://schemas.microsoft.com/office/drawing/2014/main" id="{B0DB7AD1-2CC2-77D3-64E8-0FF6596ECA50}"/>
                </a:ext>
              </a:extLst>
            </p:cNvPr>
            <p:cNvPicPr/>
            <p:nvPr/>
          </p:nvPicPr>
          <p:blipFill>
            <a:blip r:embed="rId10" cstate="print"/>
            <a:stretch>
              <a:fillRect/>
            </a:stretch>
          </p:blipFill>
          <p:spPr>
            <a:xfrm>
              <a:off x="14723997" y="9317617"/>
              <a:ext cx="90916" cy="122660"/>
            </a:xfrm>
            <a:prstGeom prst="rect">
              <a:avLst/>
            </a:prstGeom>
          </p:spPr>
        </p:pic>
        <p:pic>
          <p:nvPicPr>
            <p:cNvPr id="14" name="object 31">
              <a:extLst>
                <a:ext uri="{FF2B5EF4-FFF2-40B4-BE49-F238E27FC236}">
                  <a16:creationId xmlns:a16="http://schemas.microsoft.com/office/drawing/2014/main" id="{6A6AF2B8-3002-A71E-D92C-8DBC6EF9C774}"/>
                </a:ext>
              </a:extLst>
            </p:cNvPr>
            <p:cNvPicPr/>
            <p:nvPr/>
          </p:nvPicPr>
          <p:blipFill>
            <a:blip r:embed="rId11" cstate="print"/>
            <a:stretch>
              <a:fillRect/>
            </a:stretch>
          </p:blipFill>
          <p:spPr>
            <a:xfrm>
              <a:off x="14974656" y="9317617"/>
              <a:ext cx="71006" cy="120809"/>
            </a:xfrm>
            <a:prstGeom prst="rect">
              <a:avLst/>
            </a:prstGeom>
          </p:spPr>
        </p:pic>
        <p:pic>
          <p:nvPicPr>
            <p:cNvPr id="15" name="object 32">
              <a:extLst>
                <a:ext uri="{FF2B5EF4-FFF2-40B4-BE49-F238E27FC236}">
                  <a16:creationId xmlns:a16="http://schemas.microsoft.com/office/drawing/2014/main" id="{F587EE0D-328E-AD02-D51A-CD2DC11331B0}"/>
                </a:ext>
              </a:extLst>
            </p:cNvPr>
            <p:cNvPicPr/>
            <p:nvPr/>
          </p:nvPicPr>
          <p:blipFill>
            <a:blip r:embed="rId12" cstate="print"/>
            <a:stretch>
              <a:fillRect/>
            </a:stretch>
          </p:blipFill>
          <p:spPr>
            <a:xfrm>
              <a:off x="14178255" y="9317617"/>
              <a:ext cx="92437" cy="120810"/>
            </a:xfrm>
            <a:prstGeom prst="rect">
              <a:avLst/>
            </a:prstGeom>
          </p:spPr>
        </p:pic>
        <p:pic>
          <p:nvPicPr>
            <p:cNvPr id="16" name="object 33">
              <a:extLst>
                <a:ext uri="{FF2B5EF4-FFF2-40B4-BE49-F238E27FC236}">
                  <a16:creationId xmlns:a16="http://schemas.microsoft.com/office/drawing/2014/main" id="{AD48BC85-B4DD-43D2-F022-9C87D1140006}"/>
                </a:ext>
              </a:extLst>
            </p:cNvPr>
            <p:cNvPicPr/>
            <p:nvPr/>
          </p:nvPicPr>
          <p:blipFill>
            <a:blip r:embed="rId13" cstate="print"/>
            <a:stretch>
              <a:fillRect/>
            </a:stretch>
          </p:blipFill>
          <p:spPr>
            <a:xfrm>
              <a:off x="14311690" y="9315764"/>
              <a:ext cx="76489" cy="124345"/>
            </a:xfrm>
            <a:prstGeom prst="rect">
              <a:avLst/>
            </a:prstGeom>
          </p:spPr>
        </p:pic>
        <p:sp>
          <p:nvSpPr>
            <p:cNvPr id="17" name="object 34">
              <a:extLst>
                <a:ext uri="{FF2B5EF4-FFF2-40B4-BE49-F238E27FC236}">
                  <a16:creationId xmlns:a16="http://schemas.microsoft.com/office/drawing/2014/main" id="{7AADCD68-6C3B-8547-D533-853EA7E4C44D}"/>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a:p>
          </p:txBody>
        </p:sp>
        <p:pic>
          <p:nvPicPr>
            <p:cNvPr id="18" name="object 35">
              <a:extLst>
                <a:ext uri="{FF2B5EF4-FFF2-40B4-BE49-F238E27FC236}">
                  <a16:creationId xmlns:a16="http://schemas.microsoft.com/office/drawing/2014/main" id="{C73070BD-B33C-ABF2-A434-8CDB4E2FC434}"/>
                </a:ext>
              </a:extLst>
            </p:cNvPr>
            <p:cNvPicPr/>
            <p:nvPr/>
          </p:nvPicPr>
          <p:blipFill>
            <a:blip r:embed="rId14"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2073458494"/>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Lst>
  <p:txStyles>
    <p:titleStyle>
      <a:lvl1pPr algn="ctr" defTabSz="1213196" rtl="0" eaLnBrk="1" latinLnBrk="0" hangingPunct="1">
        <a:lnSpc>
          <a:spcPct val="86000"/>
        </a:lnSpc>
        <a:spcBef>
          <a:spcPct val="0"/>
        </a:spcBef>
        <a:buNone/>
        <a:defRPr sz="2786" kern="800" spc="-53" baseline="0">
          <a:solidFill>
            <a:schemeClr val="accent1"/>
          </a:solidFill>
          <a:latin typeface="Open Sans Light" panose="020B0306030504020204" pitchFamily="34" charset="0"/>
          <a:ea typeface="+mj-ea"/>
          <a:cs typeface="+mj-cs"/>
        </a:defRPr>
      </a:lvl1pPr>
    </p:titleStyle>
    <p:bodyStyle>
      <a:lvl1pPr marL="227474" indent="-227474" algn="l" defTabSz="1213196" rtl="0" eaLnBrk="1" latinLnBrk="0" hangingPunct="1">
        <a:spcBef>
          <a:spcPct val="20000"/>
        </a:spcBef>
        <a:buClr>
          <a:schemeClr val="accent1"/>
        </a:buClr>
        <a:buFont typeface="Arial" panose="020B0604020202020204" pitchFamily="34" charset="0"/>
        <a:buChar char="•"/>
        <a:defRPr sz="1990" kern="800" spc="-13">
          <a:solidFill>
            <a:schemeClr val="tx1"/>
          </a:solidFill>
          <a:latin typeface="+mn-lt"/>
          <a:ea typeface="+mn-ea"/>
          <a:cs typeface="+mn-cs"/>
        </a:defRPr>
      </a:lvl1pPr>
      <a:lvl2pPr marL="457055" indent="-229582" algn="l" defTabSz="1213196" rtl="0" eaLnBrk="1" latinLnBrk="0" hangingPunct="1">
        <a:spcBef>
          <a:spcPct val="20000"/>
        </a:spcBef>
        <a:buClr>
          <a:schemeClr val="accent1"/>
        </a:buClr>
        <a:buFont typeface="Arial" panose="020B0604020202020204" pitchFamily="34" charset="0"/>
        <a:buChar char="–"/>
        <a:defRPr sz="1592" kern="800">
          <a:solidFill>
            <a:schemeClr val="tx1"/>
          </a:solidFill>
          <a:latin typeface="+mn-lt"/>
          <a:ea typeface="+mn-ea"/>
          <a:cs typeface="+mn-cs"/>
        </a:defRPr>
      </a:lvl2pPr>
      <a:lvl3pPr marL="684529" indent="-227474" algn="l" defTabSz="1213196" rtl="0" eaLnBrk="1" latinLnBrk="0" hangingPunct="1">
        <a:spcBef>
          <a:spcPct val="20000"/>
        </a:spcBef>
        <a:buClr>
          <a:schemeClr val="accent1"/>
        </a:buClr>
        <a:buFont typeface="Arial" panose="020B0604020202020204" pitchFamily="34" charset="0"/>
        <a:buChar char="•"/>
        <a:defRPr sz="1592" kern="800">
          <a:solidFill>
            <a:schemeClr val="tx1"/>
          </a:solidFill>
          <a:latin typeface="+mn-lt"/>
          <a:ea typeface="+mn-ea"/>
          <a:cs typeface="+mn-cs"/>
        </a:defRPr>
      </a:lvl3pPr>
      <a:lvl4pPr marL="912003" indent="-227474" algn="l" defTabSz="1213196" rtl="0" eaLnBrk="1" latinLnBrk="0" hangingPunct="1">
        <a:spcBef>
          <a:spcPct val="20000"/>
        </a:spcBef>
        <a:buClr>
          <a:schemeClr val="accent1"/>
        </a:buClr>
        <a:buFont typeface="Arial" panose="020B0604020202020204" pitchFamily="34" charset="0"/>
        <a:buChar char="–"/>
        <a:defRPr sz="1592" kern="800">
          <a:solidFill>
            <a:schemeClr val="tx1"/>
          </a:solidFill>
          <a:latin typeface="+mn-lt"/>
          <a:ea typeface="+mn-ea"/>
          <a:cs typeface="+mn-cs"/>
        </a:defRPr>
      </a:lvl4pPr>
      <a:lvl5pPr marL="1139478" indent="-227474" algn="l" defTabSz="1213196" rtl="0" eaLnBrk="1" latinLnBrk="0" hangingPunct="1">
        <a:spcBef>
          <a:spcPct val="20000"/>
        </a:spcBef>
        <a:buClr>
          <a:schemeClr val="accent1"/>
        </a:buClr>
        <a:buFont typeface="Arial" panose="020B0604020202020204" pitchFamily="34" charset="0"/>
        <a:buChar char="»"/>
        <a:defRPr sz="1592" kern="800">
          <a:solidFill>
            <a:schemeClr val="tx1"/>
          </a:solidFill>
          <a:latin typeface="+mn-lt"/>
          <a:ea typeface="+mn-ea"/>
          <a:cs typeface="+mn-cs"/>
        </a:defRPr>
      </a:lvl5pPr>
      <a:lvl6pPr marL="3336288" indent="-303299" algn="l" defTabSz="1213196" rtl="0" eaLnBrk="1" latinLnBrk="0" hangingPunct="1">
        <a:spcBef>
          <a:spcPct val="20000"/>
        </a:spcBef>
        <a:buFont typeface="Arial" panose="020B0604020202020204" pitchFamily="34" charset="0"/>
        <a:buChar char="•"/>
        <a:defRPr sz="2654" kern="1200">
          <a:solidFill>
            <a:schemeClr val="tx1"/>
          </a:solidFill>
          <a:latin typeface="+mn-lt"/>
          <a:ea typeface="+mn-ea"/>
          <a:cs typeface="+mn-cs"/>
        </a:defRPr>
      </a:lvl6pPr>
      <a:lvl7pPr marL="3942886" indent="-303299" algn="l" defTabSz="1213196" rtl="0" eaLnBrk="1" latinLnBrk="0" hangingPunct="1">
        <a:spcBef>
          <a:spcPct val="20000"/>
        </a:spcBef>
        <a:buFont typeface="Arial" panose="020B0604020202020204" pitchFamily="34" charset="0"/>
        <a:buChar char="•"/>
        <a:defRPr sz="2654" kern="1200">
          <a:solidFill>
            <a:schemeClr val="tx1"/>
          </a:solidFill>
          <a:latin typeface="+mn-lt"/>
          <a:ea typeface="+mn-ea"/>
          <a:cs typeface="+mn-cs"/>
        </a:defRPr>
      </a:lvl7pPr>
      <a:lvl8pPr marL="4549484" indent="-303299" algn="l" defTabSz="1213196" rtl="0" eaLnBrk="1" latinLnBrk="0" hangingPunct="1">
        <a:spcBef>
          <a:spcPct val="20000"/>
        </a:spcBef>
        <a:buFont typeface="Arial" panose="020B0604020202020204" pitchFamily="34" charset="0"/>
        <a:buChar char="•"/>
        <a:defRPr sz="2654" kern="1200">
          <a:solidFill>
            <a:schemeClr val="tx1"/>
          </a:solidFill>
          <a:latin typeface="+mn-lt"/>
          <a:ea typeface="+mn-ea"/>
          <a:cs typeface="+mn-cs"/>
        </a:defRPr>
      </a:lvl8pPr>
      <a:lvl9pPr marL="5156081" indent="-303299" algn="l" defTabSz="1213196" rtl="0" eaLnBrk="1" latinLnBrk="0" hangingPunct="1">
        <a:spcBef>
          <a:spcPct val="20000"/>
        </a:spcBef>
        <a:buFont typeface="Arial" panose="020B0604020202020204" pitchFamily="34" charset="0"/>
        <a:buChar char="•"/>
        <a:defRPr sz="2654" kern="1200">
          <a:solidFill>
            <a:schemeClr val="tx1"/>
          </a:solidFill>
          <a:latin typeface="+mn-lt"/>
          <a:ea typeface="+mn-ea"/>
          <a:cs typeface="+mn-cs"/>
        </a:defRPr>
      </a:lvl9pPr>
    </p:bodyStyle>
    <p:otherStyle>
      <a:defPPr>
        <a:defRPr lang="en-US"/>
      </a:defPPr>
      <a:lvl1pPr marL="0" algn="l" defTabSz="1213196" rtl="0" eaLnBrk="1" latinLnBrk="0" hangingPunct="1">
        <a:defRPr sz="2388" kern="1200">
          <a:solidFill>
            <a:schemeClr val="tx1"/>
          </a:solidFill>
          <a:latin typeface="+mn-lt"/>
          <a:ea typeface="+mn-ea"/>
          <a:cs typeface="+mn-cs"/>
        </a:defRPr>
      </a:lvl1pPr>
      <a:lvl2pPr marL="606598" algn="l" defTabSz="1213196" rtl="0" eaLnBrk="1" latinLnBrk="0" hangingPunct="1">
        <a:defRPr sz="2388" kern="1200">
          <a:solidFill>
            <a:schemeClr val="tx1"/>
          </a:solidFill>
          <a:latin typeface="+mn-lt"/>
          <a:ea typeface="+mn-ea"/>
          <a:cs typeface="+mn-cs"/>
        </a:defRPr>
      </a:lvl2pPr>
      <a:lvl3pPr marL="1213196" algn="l" defTabSz="1213196" rtl="0" eaLnBrk="1" latinLnBrk="0" hangingPunct="1">
        <a:defRPr sz="2388" kern="1200">
          <a:solidFill>
            <a:schemeClr val="tx1"/>
          </a:solidFill>
          <a:latin typeface="+mn-lt"/>
          <a:ea typeface="+mn-ea"/>
          <a:cs typeface="+mn-cs"/>
        </a:defRPr>
      </a:lvl3pPr>
      <a:lvl4pPr marL="1819793" algn="l" defTabSz="1213196" rtl="0" eaLnBrk="1" latinLnBrk="0" hangingPunct="1">
        <a:defRPr sz="2388" kern="1200">
          <a:solidFill>
            <a:schemeClr val="tx1"/>
          </a:solidFill>
          <a:latin typeface="+mn-lt"/>
          <a:ea typeface="+mn-ea"/>
          <a:cs typeface="+mn-cs"/>
        </a:defRPr>
      </a:lvl4pPr>
      <a:lvl5pPr marL="2426391" algn="l" defTabSz="1213196" rtl="0" eaLnBrk="1" latinLnBrk="0" hangingPunct="1">
        <a:defRPr sz="2388" kern="1200">
          <a:solidFill>
            <a:schemeClr val="tx1"/>
          </a:solidFill>
          <a:latin typeface="+mn-lt"/>
          <a:ea typeface="+mn-ea"/>
          <a:cs typeface="+mn-cs"/>
        </a:defRPr>
      </a:lvl5pPr>
      <a:lvl6pPr marL="3032989" algn="l" defTabSz="1213196" rtl="0" eaLnBrk="1" latinLnBrk="0" hangingPunct="1">
        <a:defRPr sz="2388" kern="1200">
          <a:solidFill>
            <a:schemeClr val="tx1"/>
          </a:solidFill>
          <a:latin typeface="+mn-lt"/>
          <a:ea typeface="+mn-ea"/>
          <a:cs typeface="+mn-cs"/>
        </a:defRPr>
      </a:lvl6pPr>
      <a:lvl7pPr marL="3639587" algn="l" defTabSz="1213196" rtl="0" eaLnBrk="1" latinLnBrk="0" hangingPunct="1">
        <a:defRPr sz="2388" kern="1200">
          <a:solidFill>
            <a:schemeClr val="tx1"/>
          </a:solidFill>
          <a:latin typeface="+mn-lt"/>
          <a:ea typeface="+mn-ea"/>
          <a:cs typeface="+mn-cs"/>
        </a:defRPr>
      </a:lvl7pPr>
      <a:lvl8pPr marL="4246184" algn="l" defTabSz="1213196" rtl="0" eaLnBrk="1" latinLnBrk="0" hangingPunct="1">
        <a:defRPr sz="2388" kern="1200">
          <a:solidFill>
            <a:schemeClr val="tx1"/>
          </a:solidFill>
          <a:latin typeface="+mn-lt"/>
          <a:ea typeface="+mn-ea"/>
          <a:cs typeface="+mn-cs"/>
        </a:defRPr>
      </a:lvl8pPr>
      <a:lvl9pPr marL="4852782" algn="l" defTabSz="1213196" rtl="0" eaLnBrk="1" latinLnBrk="0" hangingPunct="1">
        <a:defRPr sz="23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13.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20.xml"/><Relationship Id="rId7" Type="http://schemas.openxmlformats.org/officeDocument/2006/relationships/notesSlide" Target="../notesSlides/notesSlide13.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Layout" Target="../slideLayouts/slideLayout2.xml"/><Relationship Id="rId5" Type="http://schemas.openxmlformats.org/officeDocument/2006/relationships/tags" Target="../tags/tag22.xml"/><Relationship Id="rId10" Type="http://schemas.openxmlformats.org/officeDocument/2006/relationships/image" Target="../media/image22.png"/><Relationship Id="rId4" Type="http://schemas.openxmlformats.org/officeDocument/2006/relationships/tags" Target="../tags/tag21.xml"/><Relationship Id="rId9"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3.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10.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1.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90">
            <a:extLst>
              <a:ext uri="{FF2B5EF4-FFF2-40B4-BE49-F238E27FC236}">
                <a16:creationId xmlns:a16="http://schemas.microsoft.com/office/drawing/2014/main" id="{D0B9B51B-4D28-4694-87F6-A539F10FF96D}"/>
              </a:ext>
            </a:extLst>
          </p:cNvPr>
          <p:cNvSpPr>
            <a:spLocks noGrp="1" noChangeArrowheads="1"/>
          </p:cNvSpPr>
          <p:nvPr>
            <p:ph type="ctrTitle"/>
            <p:custDataLst>
              <p:tags r:id="rId1"/>
            </p:custDataLst>
          </p:nvPr>
        </p:nvSpPr>
        <p:spPr>
          <a:xfrm>
            <a:off x="213593" y="1530198"/>
            <a:ext cx="11416058" cy="2589405"/>
          </a:xfrm>
        </p:spPr>
        <p:txBody>
          <a:bodyPr>
            <a:normAutofit/>
          </a:bodyPr>
          <a:lstStyle/>
          <a:p>
            <a:r>
              <a:rPr lang="en-US" sz="4378" dirty="0"/>
              <a:t>Time Series Analysis –</a:t>
            </a:r>
            <a:br>
              <a:rPr lang="en-US" sz="4378" dirty="0"/>
            </a:br>
            <a:r>
              <a:rPr lang="en-US" sz="4378" dirty="0"/>
              <a:t>Exponential Smoothing Methods for Forecasting</a:t>
            </a:r>
            <a:endParaRPr lang="es-ES" sz="4378" dirty="0"/>
          </a:p>
        </p:txBody>
      </p:sp>
    </p:spTree>
    <p:extLst>
      <p:ext uri="{BB962C8B-B14F-4D97-AF65-F5344CB8AC3E}">
        <p14:creationId xmlns:p14="http://schemas.microsoft.com/office/powerpoint/2010/main" val="1455858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custDataLst>
              <p:tags r:id="rId1"/>
            </p:custDataLst>
          </p:nvPr>
        </p:nvSpPr>
        <p:spPr>
          <a:xfrm>
            <a:off x="1951037" y="228601"/>
            <a:ext cx="8229600" cy="810805"/>
          </a:xfrm>
        </p:spPr>
        <p:txBody>
          <a:bodyPr>
            <a:normAutofit fontScale="90000"/>
          </a:bodyPr>
          <a:lstStyle/>
          <a:p>
            <a:r>
              <a:rPr lang="en-US" sz="3200" b="1" dirty="0">
                <a:latin typeface="+mj-lt"/>
              </a:rPr>
              <a:t>Double (Holt) and Triple(Holt-Winters)</a:t>
            </a:r>
            <a:br>
              <a:rPr lang="en-US" sz="3200" b="1" dirty="0">
                <a:latin typeface="+mj-lt"/>
              </a:rPr>
            </a:br>
            <a:r>
              <a:rPr lang="en-US" sz="3200" b="1" dirty="0">
                <a:latin typeface="+mj-lt"/>
              </a:rPr>
              <a:t>Exponential Smoothing Methods</a:t>
            </a:r>
          </a:p>
        </p:txBody>
      </p:sp>
      <p:sp>
        <p:nvSpPr>
          <p:cNvPr id="3" name="Rectangle 2"/>
          <p:cNvSpPr/>
          <p:nvPr/>
        </p:nvSpPr>
        <p:spPr>
          <a:xfrm>
            <a:off x="2384212" y="5401271"/>
            <a:ext cx="7363252" cy="785151"/>
          </a:xfrm>
          <a:prstGeom prst="rect">
            <a:avLst/>
          </a:prstGeom>
        </p:spPr>
        <p:txBody>
          <a:bodyPr wrap="square">
            <a:spAutoFit/>
          </a:bodyPr>
          <a:lstStyle/>
          <a:p>
            <a:pPr>
              <a:lnSpc>
                <a:spcPct val="150000"/>
              </a:lnSpc>
            </a:pPr>
            <a:r>
              <a:rPr lang="en-US" sz="1600" dirty="0">
                <a:solidFill>
                  <a:schemeClr val="tx1">
                    <a:lumMod val="75000"/>
                    <a:lumOff val="25000"/>
                  </a:schemeClr>
                </a:solidFill>
              </a:rPr>
              <a:t>Triple exponential smoothing method is used when there is  trend + seasonality in the time series.</a:t>
            </a:r>
          </a:p>
        </p:txBody>
      </p:sp>
      <p:sp>
        <p:nvSpPr>
          <p:cNvPr id="2" name="Rectangle 1"/>
          <p:cNvSpPr/>
          <p:nvPr/>
        </p:nvSpPr>
        <p:spPr>
          <a:xfrm>
            <a:off x="2384211" y="1619251"/>
            <a:ext cx="7363252" cy="1318051"/>
          </a:xfrm>
          <a:prstGeom prst="rect">
            <a:avLst/>
          </a:prstGeom>
          <a:solidFill>
            <a:srgbClr val="F7FBEF"/>
          </a:solidFill>
          <a:ln w="3175" cap="flat" cmpd="sng" algn="ctr">
            <a:solidFill>
              <a:schemeClr val="accent4"/>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50000"/>
              </a:lnSpc>
              <a:spcBef>
                <a:spcPct val="0"/>
              </a:spcBef>
              <a:spcAft>
                <a:spcPct val="0"/>
              </a:spcAft>
            </a:pPr>
            <a:r>
              <a:rPr lang="en-US" sz="1600" b="1" dirty="0">
                <a:solidFill>
                  <a:schemeClr val="tx1">
                    <a:lumMod val="75000"/>
                    <a:lumOff val="25000"/>
                  </a:schemeClr>
                </a:solidFill>
                <a:ea typeface="Ebrima" pitchFamily="2" charset="0"/>
                <a:cs typeface="Ebrima" pitchFamily="2" charset="0"/>
              </a:rPr>
              <a:t>Double exponential smoothing </a:t>
            </a:r>
            <a:r>
              <a:rPr lang="en-US" sz="1600" dirty="0">
                <a:solidFill>
                  <a:schemeClr val="tx1">
                    <a:lumMod val="75000"/>
                    <a:lumOff val="25000"/>
                  </a:schemeClr>
                </a:solidFill>
                <a:ea typeface="Ebrima" pitchFamily="2" charset="0"/>
                <a:cs typeface="Ebrima" pitchFamily="2" charset="0"/>
              </a:rPr>
              <a:t>has two equations</a:t>
            </a:r>
          </a:p>
          <a:p>
            <a:pPr algn="ctr" fontAlgn="base">
              <a:lnSpc>
                <a:spcPct val="150000"/>
              </a:lnSpc>
              <a:spcBef>
                <a:spcPct val="0"/>
              </a:spcBef>
              <a:spcAft>
                <a:spcPct val="0"/>
              </a:spcAft>
            </a:pPr>
            <a:r>
              <a:rPr lang="en-US" sz="1600" b="1" dirty="0">
                <a:solidFill>
                  <a:schemeClr val="tx1">
                    <a:lumMod val="75000"/>
                    <a:lumOff val="25000"/>
                  </a:schemeClr>
                </a:solidFill>
                <a:ea typeface="Ebrima" pitchFamily="2" charset="0"/>
                <a:cs typeface="Ebrima" pitchFamily="2" charset="0"/>
              </a:rPr>
              <a:t>First equation</a:t>
            </a:r>
            <a:r>
              <a:rPr lang="en-US" sz="1600" dirty="0">
                <a:solidFill>
                  <a:schemeClr val="tx1">
                    <a:lumMod val="75000"/>
                    <a:lumOff val="25000"/>
                  </a:schemeClr>
                </a:solidFill>
                <a:ea typeface="Ebrima" pitchFamily="2" charset="0"/>
                <a:cs typeface="Ebrima" pitchFamily="2" charset="0"/>
              </a:rPr>
              <a:t> is similar to single exponential smoothing method </a:t>
            </a:r>
          </a:p>
          <a:p>
            <a:pPr algn="ctr" fontAlgn="base">
              <a:lnSpc>
                <a:spcPct val="150000"/>
              </a:lnSpc>
              <a:spcBef>
                <a:spcPct val="0"/>
              </a:spcBef>
              <a:spcAft>
                <a:spcPct val="0"/>
              </a:spcAft>
            </a:pPr>
            <a:r>
              <a:rPr lang="en-US" sz="1600" b="1" dirty="0">
                <a:solidFill>
                  <a:schemeClr val="tx1">
                    <a:lumMod val="75000"/>
                    <a:lumOff val="25000"/>
                  </a:schemeClr>
                </a:solidFill>
                <a:ea typeface="Ebrima" pitchFamily="2" charset="0"/>
                <a:cs typeface="Ebrima" pitchFamily="2" charset="0"/>
              </a:rPr>
              <a:t>Second equation</a:t>
            </a:r>
            <a:r>
              <a:rPr lang="en-US" sz="1600" dirty="0">
                <a:solidFill>
                  <a:schemeClr val="tx1">
                    <a:lumMod val="75000"/>
                    <a:lumOff val="25000"/>
                  </a:schemeClr>
                </a:solidFill>
                <a:ea typeface="Ebrima" pitchFamily="2" charset="0"/>
                <a:cs typeface="Ebrima" pitchFamily="2" charset="0"/>
              </a:rPr>
              <a:t> updates trend using constant beta. </a:t>
            </a:r>
          </a:p>
        </p:txBody>
      </p:sp>
      <p:sp>
        <p:nvSpPr>
          <p:cNvPr id="4" name="Rectangle 3"/>
          <p:cNvSpPr/>
          <p:nvPr/>
        </p:nvSpPr>
        <p:spPr>
          <a:xfrm>
            <a:off x="2384211" y="4038600"/>
            <a:ext cx="7363252" cy="1338828"/>
          </a:xfrm>
          <a:prstGeom prst="rect">
            <a:avLst/>
          </a:prstGeom>
          <a:solidFill>
            <a:srgbClr val="F7FBEF"/>
          </a:solidFill>
          <a:ln w="3175" cap="flat" cmpd="sng" algn="ctr">
            <a:solidFill>
              <a:schemeClr val="accent4"/>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50000"/>
              </a:lnSpc>
              <a:spcBef>
                <a:spcPct val="0"/>
              </a:spcBef>
              <a:spcAft>
                <a:spcPct val="0"/>
              </a:spcAft>
            </a:pPr>
            <a:r>
              <a:rPr lang="en-US" sz="1600" b="1" kern="0" dirty="0">
                <a:solidFill>
                  <a:schemeClr val="tx1">
                    <a:lumMod val="75000"/>
                    <a:lumOff val="25000"/>
                  </a:schemeClr>
                </a:solidFill>
              </a:rPr>
              <a:t>Triple exponential smoothing </a:t>
            </a:r>
            <a:r>
              <a:rPr lang="en-US" sz="1600" kern="0" dirty="0">
                <a:solidFill>
                  <a:schemeClr val="tx1">
                    <a:lumMod val="75000"/>
                    <a:lumOff val="25000"/>
                  </a:schemeClr>
                </a:solidFill>
              </a:rPr>
              <a:t>has three equations</a:t>
            </a:r>
          </a:p>
          <a:p>
            <a:pPr algn="ctr" fontAlgn="base">
              <a:lnSpc>
                <a:spcPct val="150000"/>
              </a:lnSpc>
              <a:spcBef>
                <a:spcPct val="0"/>
              </a:spcBef>
              <a:spcAft>
                <a:spcPct val="0"/>
              </a:spcAft>
            </a:pPr>
            <a:r>
              <a:rPr lang="en-US" sz="1600" kern="0" dirty="0">
                <a:solidFill>
                  <a:schemeClr val="tx1">
                    <a:lumMod val="75000"/>
                    <a:lumOff val="25000"/>
                  </a:schemeClr>
                </a:solidFill>
              </a:rPr>
              <a:t>First 2 equations are similar to double exponential smoothing method </a:t>
            </a:r>
          </a:p>
          <a:p>
            <a:pPr algn="ctr" fontAlgn="base">
              <a:lnSpc>
                <a:spcPct val="150000"/>
              </a:lnSpc>
              <a:spcBef>
                <a:spcPct val="0"/>
              </a:spcBef>
              <a:spcAft>
                <a:spcPct val="0"/>
              </a:spcAft>
            </a:pPr>
            <a:r>
              <a:rPr lang="en-US" sz="1600" b="1" kern="0" dirty="0">
                <a:solidFill>
                  <a:schemeClr val="tx1">
                    <a:lumMod val="75000"/>
                    <a:lumOff val="25000"/>
                  </a:schemeClr>
                </a:solidFill>
              </a:rPr>
              <a:t>Third equation </a:t>
            </a:r>
            <a:r>
              <a:rPr lang="en-US" sz="1600" kern="0" dirty="0">
                <a:solidFill>
                  <a:schemeClr val="tx1">
                    <a:lumMod val="75000"/>
                    <a:lumOff val="25000"/>
                  </a:schemeClr>
                </a:solidFill>
              </a:rPr>
              <a:t>updates seasonal component using constant gamma. </a:t>
            </a:r>
          </a:p>
        </p:txBody>
      </p:sp>
      <p:sp>
        <p:nvSpPr>
          <p:cNvPr id="5" name="Rectangle 4"/>
          <p:cNvSpPr/>
          <p:nvPr/>
        </p:nvSpPr>
        <p:spPr>
          <a:xfrm>
            <a:off x="2384211" y="2914651"/>
            <a:ext cx="7363252" cy="785151"/>
          </a:xfrm>
          <a:prstGeom prst="rect">
            <a:avLst/>
          </a:prstGeom>
        </p:spPr>
        <p:txBody>
          <a:bodyPr wrap="square">
            <a:spAutoFit/>
          </a:bodyPr>
          <a:lstStyle/>
          <a:p>
            <a:pPr>
              <a:lnSpc>
                <a:spcPct val="150000"/>
              </a:lnSpc>
            </a:pPr>
            <a:r>
              <a:rPr lang="en-US" sz="1600" dirty="0">
                <a:solidFill>
                  <a:schemeClr val="tx1">
                    <a:lumMod val="75000"/>
                    <a:lumOff val="25000"/>
                  </a:schemeClr>
                </a:solidFill>
              </a:rPr>
              <a:t>Double exponential smoothing method is used when there is a trend in the time series.</a:t>
            </a:r>
          </a:p>
        </p:txBody>
      </p:sp>
      <p:sp>
        <p:nvSpPr>
          <p:cNvPr id="13" name="Slide Number Placeholder 6"/>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solidFill>
                  <a:prstClr val="black">
                    <a:lumMod val="50000"/>
                    <a:lumOff val="50000"/>
                  </a:prstClr>
                </a:solidFill>
              </a:rPr>
              <a:pPr fontAlgn="base">
                <a:spcBef>
                  <a:spcPct val="0"/>
                </a:spcBef>
                <a:spcAft>
                  <a:spcPct val="0"/>
                </a:spcAft>
              </a:pPr>
              <a:t>10</a:t>
            </a:fld>
            <a:endParaRPr lang="es-ES" dirty="0">
              <a:solidFill>
                <a:prstClr val="black">
                  <a:lumMod val="50000"/>
                  <a:lumOff val="50000"/>
                </a:prstClr>
              </a:solidFill>
            </a:endParaRPr>
          </a:p>
        </p:txBody>
      </p:sp>
    </p:spTree>
    <p:extLst>
      <p:ext uri="{BB962C8B-B14F-4D97-AF65-F5344CB8AC3E}">
        <p14:creationId xmlns:p14="http://schemas.microsoft.com/office/powerpoint/2010/main" val="503379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custDataLst>
              <p:tags r:id="rId1"/>
            </p:custDataLst>
          </p:nvPr>
        </p:nvSpPr>
        <p:spPr>
          <a:xfrm>
            <a:off x="1951037" y="274049"/>
            <a:ext cx="8229600" cy="810805"/>
          </a:xfrm>
        </p:spPr>
        <p:txBody>
          <a:bodyPr/>
          <a:lstStyle/>
          <a:p>
            <a:r>
              <a:rPr lang="en-US" sz="3200" b="1" dirty="0"/>
              <a:t>Double</a:t>
            </a:r>
            <a:r>
              <a:rPr lang="en-US" sz="3200" b="1" dirty="0">
                <a:latin typeface="+mj-lt"/>
              </a:rPr>
              <a:t> Exponential Smoothing Model</a:t>
            </a:r>
          </a:p>
        </p:txBody>
      </p:sp>
      <p:sp>
        <p:nvSpPr>
          <p:cNvPr id="13" name="TextBox 5"/>
          <p:cNvSpPr txBox="1">
            <a:spLocks noChangeArrowheads="1"/>
          </p:cNvSpPr>
          <p:nvPr>
            <p:custDataLst>
              <p:tags r:id="rId2"/>
            </p:custDataLst>
          </p:nvPr>
        </p:nvSpPr>
        <p:spPr bwMode="auto">
          <a:xfrm>
            <a:off x="2740746" y="1447800"/>
            <a:ext cx="6650182" cy="4478470"/>
          </a:xfrm>
          <a:prstGeom prst="rect">
            <a:avLst/>
          </a:prstGeom>
          <a:solidFill>
            <a:schemeClr val="lt1"/>
          </a:solidFill>
          <a:ln w="12700" cap="flat" cmpd="sng" algn="ctr">
            <a:noFill/>
            <a:prstDash val="solid"/>
            <a:headEnd/>
            <a:tailEnd/>
          </a:ln>
          <a:effectLst/>
        </p:spPr>
        <p:style>
          <a:lnRef idx="2">
            <a:schemeClr val="accent2"/>
          </a:lnRef>
          <a:fillRef idx="1">
            <a:schemeClr val="lt1"/>
          </a:fillRef>
          <a:effectRef idx="0">
            <a:schemeClr val="accent2"/>
          </a:effectRef>
          <a:fontRef idx="minor">
            <a:schemeClr val="dk1"/>
          </a:fontRef>
        </p:style>
        <p:txBody>
          <a:bodyPr wrap="square" anchor="ctr">
            <a:spAutoFit/>
          </a:bodyPr>
          <a:lstStyle/>
          <a:p>
            <a:pPr eaLnBrk="0" fontAlgn="base" hangingPunct="0">
              <a:lnSpc>
                <a:spcPct val="150000"/>
              </a:lnSpc>
              <a:spcBef>
                <a:spcPct val="0"/>
              </a:spcBef>
              <a:spcAft>
                <a:spcPct val="0"/>
              </a:spcAft>
            </a:pPr>
            <a:r>
              <a:rPr lang="de-DE" sz="1600" b="1" dirty="0">
                <a:solidFill>
                  <a:schemeClr val="tx1">
                    <a:lumMod val="75000"/>
                    <a:lumOff val="25000"/>
                  </a:schemeClr>
                </a:solidFill>
              </a:rPr>
              <a:t>Mathematical Model :</a:t>
            </a:r>
          </a:p>
          <a:p>
            <a:pPr eaLnBrk="0" fontAlgn="base" hangingPunct="0">
              <a:lnSpc>
                <a:spcPct val="150000"/>
              </a:lnSpc>
              <a:spcBef>
                <a:spcPct val="0"/>
              </a:spcBef>
              <a:spcAft>
                <a:spcPct val="0"/>
              </a:spcAft>
            </a:pPr>
            <a:endParaRPr lang="de-DE" sz="1600" dirty="0">
              <a:solidFill>
                <a:schemeClr val="tx1">
                  <a:lumMod val="75000"/>
                  <a:lumOff val="25000"/>
                </a:schemeClr>
              </a:solidFill>
            </a:endParaRPr>
          </a:p>
          <a:p>
            <a:pPr eaLnBrk="0" fontAlgn="base" hangingPunct="0">
              <a:lnSpc>
                <a:spcPct val="150000"/>
              </a:lnSpc>
              <a:spcBef>
                <a:spcPct val="0"/>
              </a:spcBef>
              <a:spcAft>
                <a:spcPct val="0"/>
              </a:spcAft>
            </a:pPr>
            <a:endParaRPr lang="de-DE" sz="1600" dirty="0">
              <a:solidFill>
                <a:schemeClr val="tx1">
                  <a:lumMod val="75000"/>
                  <a:lumOff val="25000"/>
                </a:schemeClr>
              </a:solidFill>
            </a:endParaRPr>
          </a:p>
          <a:p>
            <a:pPr eaLnBrk="0" fontAlgn="base" hangingPunct="0">
              <a:lnSpc>
                <a:spcPct val="150000"/>
              </a:lnSpc>
              <a:spcBef>
                <a:spcPct val="0"/>
              </a:spcBef>
              <a:spcAft>
                <a:spcPct val="0"/>
              </a:spcAft>
            </a:pPr>
            <a:endParaRPr lang="de-DE" sz="1600" dirty="0">
              <a:solidFill>
                <a:schemeClr val="tx1">
                  <a:lumMod val="75000"/>
                  <a:lumOff val="25000"/>
                </a:schemeClr>
              </a:solidFill>
            </a:endParaRPr>
          </a:p>
          <a:p>
            <a:pPr eaLnBrk="0" fontAlgn="base" hangingPunct="0">
              <a:lnSpc>
                <a:spcPct val="150000"/>
              </a:lnSpc>
              <a:spcBef>
                <a:spcPct val="0"/>
              </a:spcBef>
              <a:spcAft>
                <a:spcPct val="0"/>
              </a:spcAft>
            </a:pPr>
            <a:r>
              <a:rPr lang="de-DE" sz="1600" dirty="0">
                <a:solidFill>
                  <a:schemeClr val="tx1">
                    <a:lumMod val="75000"/>
                    <a:lumOff val="25000"/>
                  </a:schemeClr>
                </a:solidFill>
              </a:rPr>
              <a:t>Where,</a:t>
            </a:r>
          </a:p>
          <a:p>
            <a:pPr marL="0" lvl="3" eaLnBrk="0" fontAlgn="base" hangingPunct="0">
              <a:lnSpc>
                <a:spcPct val="150000"/>
              </a:lnSpc>
              <a:spcBef>
                <a:spcPct val="0"/>
              </a:spcBef>
              <a:spcAft>
                <a:spcPct val="0"/>
              </a:spcAft>
            </a:pPr>
            <a:r>
              <a:rPr lang="en-US" sz="1600" dirty="0">
                <a:solidFill>
                  <a:schemeClr val="tx1">
                    <a:lumMod val="75000"/>
                    <a:lumOff val="25000"/>
                  </a:schemeClr>
                </a:solidFill>
              </a:rPr>
              <a:t>F</a:t>
            </a:r>
            <a:r>
              <a:rPr lang="en-US" sz="1600" baseline="-25000" dirty="0">
                <a:solidFill>
                  <a:schemeClr val="tx1">
                    <a:lumMod val="75000"/>
                    <a:lumOff val="25000"/>
                  </a:schemeClr>
                </a:solidFill>
              </a:rPr>
              <a:t>t+1</a:t>
            </a:r>
            <a:r>
              <a:rPr lang="en-US" sz="1600" dirty="0">
                <a:solidFill>
                  <a:schemeClr val="tx1">
                    <a:lumMod val="75000"/>
                    <a:lumOff val="25000"/>
                  </a:schemeClr>
                </a:solidFill>
              </a:rPr>
              <a:t>      	:     Forecast value for period t +1</a:t>
            </a:r>
          </a:p>
          <a:p>
            <a:pPr marL="0" lvl="3" eaLnBrk="0" fontAlgn="base" hangingPunct="0">
              <a:lnSpc>
                <a:spcPct val="150000"/>
              </a:lnSpc>
              <a:spcBef>
                <a:spcPct val="0"/>
              </a:spcBef>
              <a:spcAft>
                <a:spcPct val="0"/>
              </a:spcAft>
            </a:pPr>
            <a:r>
              <a:rPr lang="en-US" sz="1600" dirty="0">
                <a:solidFill>
                  <a:schemeClr val="tx1">
                    <a:lumMod val="75000"/>
                    <a:lumOff val="25000"/>
                  </a:schemeClr>
                </a:solidFill>
              </a:rPr>
              <a:t>F</a:t>
            </a:r>
            <a:r>
              <a:rPr lang="en-US" sz="1600" baseline="-25000" dirty="0">
                <a:solidFill>
                  <a:schemeClr val="tx1">
                    <a:lumMod val="75000"/>
                    <a:lumOff val="25000"/>
                  </a:schemeClr>
                </a:solidFill>
              </a:rPr>
              <a:t>t</a:t>
            </a:r>
            <a:r>
              <a:rPr lang="en-US" sz="1600" dirty="0">
                <a:solidFill>
                  <a:schemeClr val="tx1">
                    <a:lumMod val="75000"/>
                    <a:lumOff val="25000"/>
                  </a:schemeClr>
                </a:solidFill>
              </a:rPr>
              <a:t>	:     Forecast value for period t</a:t>
            </a:r>
          </a:p>
          <a:p>
            <a:pPr marL="0" lvl="3" eaLnBrk="0" fontAlgn="base" hangingPunct="0">
              <a:lnSpc>
                <a:spcPct val="150000"/>
              </a:lnSpc>
              <a:spcBef>
                <a:spcPct val="0"/>
              </a:spcBef>
              <a:spcAft>
                <a:spcPct val="0"/>
              </a:spcAft>
            </a:pPr>
            <a:r>
              <a:rPr lang="en-US" sz="1600" dirty="0">
                <a:solidFill>
                  <a:schemeClr val="tx1">
                    <a:lumMod val="75000"/>
                    <a:lumOff val="25000"/>
                  </a:schemeClr>
                </a:solidFill>
              </a:rPr>
              <a:t>T</a:t>
            </a:r>
            <a:r>
              <a:rPr lang="en-US" sz="1600" baseline="-25000" dirty="0">
                <a:solidFill>
                  <a:schemeClr val="tx1">
                    <a:lumMod val="75000"/>
                    <a:lumOff val="25000"/>
                  </a:schemeClr>
                </a:solidFill>
              </a:rPr>
              <a:t>t </a:t>
            </a:r>
            <a:r>
              <a:rPr lang="en-US" sz="1600" dirty="0">
                <a:solidFill>
                  <a:schemeClr val="tx1">
                    <a:lumMod val="75000"/>
                    <a:lumOff val="25000"/>
                  </a:schemeClr>
                </a:solidFill>
              </a:rPr>
              <a:t>	:     Trend component for period t</a:t>
            </a:r>
          </a:p>
          <a:p>
            <a:pPr marL="0" lvl="3" eaLnBrk="0" fontAlgn="base" hangingPunct="0">
              <a:lnSpc>
                <a:spcPct val="150000"/>
              </a:lnSpc>
              <a:spcBef>
                <a:spcPct val="0"/>
              </a:spcBef>
              <a:spcAft>
                <a:spcPct val="0"/>
              </a:spcAft>
            </a:pPr>
            <a:r>
              <a:rPr lang="en-US" sz="1600" dirty="0">
                <a:solidFill>
                  <a:schemeClr val="tx1">
                    <a:lumMod val="75000"/>
                    <a:lumOff val="25000"/>
                  </a:schemeClr>
                </a:solidFill>
              </a:rPr>
              <a:t>T</a:t>
            </a:r>
            <a:r>
              <a:rPr lang="en-US" sz="1600" baseline="-25000" dirty="0">
                <a:solidFill>
                  <a:schemeClr val="tx1">
                    <a:lumMod val="75000"/>
                    <a:lumOff val="25000"/>
                  </a:schemeClr>
                </a:solidFill>
              </a:rPr>
              <a:t>t+1 </a:t>
            </a:r>
            <a:r>
              <a:rPr lang="en-US" sz="1600" dirty="0">
                <a:solidFill>
                  <a:schemeClr val="tx1">
                    <a:lumMod val="75000"/>
                    <a:lumOff val="25000"/>
                  </a:schemeClr>
                </a:solidFill>
              </a:rPr>
              <a:t>	:     Trend component for period t +1</a:t>
            </a:r>
          </a:p>
          <a:p>
            <a:pPr marL="0" lvl="3" eaLnBrk="0" fontAlgn="base" hangingPunct="0">
              <a:lnSpc>
                <a:spcPct val="150000"/>
              </a:lnSpc>
              <a:spcBef>
                <a:spcPct val="0"/>
              </a:spcBef>
              <a:spcAft>
                <a:spcPct val="0"/>
              </a:spcAft>
            </a:pPr>
            <a:r>
              <a:rPr lang="en-US" sz="1600" dirty="0">
                <a:solidFill>
                  <a:schemeClr val="tx1">
                    <a:lumMod val="75000"/>
                    <a:lumOff val="25000"/>
                  </a:schemeClr>
                </a:solidFill>
              </a:rPr>
              <a:t>Y</a:t>
            </a:r>
            <a:r>
              <a:rPr lang="en-US" sz="1600" baseline="-25000" dirty="0">
                <a:solidFill>
                  <a:schemeClr val="tx1">
                    <a:lumMod val="75000"/>
                    <a:lumOff val="25000"/>
                  </a:schemeClr>
                </a:solidFill>
              </a:rPr>
              <a:t>t</a:t>
            </a:r>
            <a:r>
              <a:rPr lang="en-US" sz="1600" dirty="0">
                <a:solidFill>
                  <a:schemeClr val="tx1">
                    <a:lumMod val="75000"/>
                    <a:lumOff val="25000"/>
                  </a:schemeClr>
                </a:solidFill>
              </a:rPr>
              <a:t>           	:     Actual value for period t</a:t>
            </a:r>
          </a:p>
          <a:p>
            <a:pPr marL="0" lvl="3" eaLnBrk="0" fontAlgn="base" hangingPunct="0">
              <a:lnSpc>
                <a:spcPct val="150000"/>
              </a:lnSpc>
              <a:spcBef>
                <a:spcPct val="0"/>
              </a:spcBef>
              <a:spcAft>
                <a:spcPct val="0"/>
              </a:spcAft>
            </a:pPr>
            <a:r>
              <a:rPr lang="en-US" sz="1600" dirty="0">
                <a:solidFill>
                  <a:schemeClr val="tx1">
                    <a:lumMod val="75000"/>
                    <a:lumOff val="25000"/>
                  </a:schemeClr>
                </a:solidFill>
              </a:rPr>
              <a:t>α 	:     Alpha (Smoothing constant)</a:t>
            </a:r>
          </a:p>
          <a:p>
            <a:pPr marL="0" lvl="3" eaLnBrk="0" fontAlgn="base" hangingPunct="0">
              <a:lnSpc>
                <a:spcPct val="150000"/>
              </a:lnSpc>
              <a:spcBef>
                <a:spcPct val="0"/>
              </a:spcBef>
              <a:spcAft>
                <a:spcPct val="0"/>
              </a:spcAft>
            </a:pPr>
            <a:r>
              <a:rPr lang="el-GR" sz="1600" dirty="0">
                <a:solidFill>
                  <a:schemeClr val="tx1">
                    <a:lumMod val="75000"/>
                    <a:lumOff val="25000"/>
                  </a:schemeClr>
                </a:solidFill>
              </a:rPr>
              <a:t>β</a:t>
            </a:r>
            <a:r>
              <a:rPr lang="en-US" sz="1600" dirty="0">
                <a:solidFill>
                  <a:schemeClr val="tx1">
                    <a:lumMod val="75000"/>
                    <a:lumOff val="25000"/>
                  </a:schemeClr>
                </a:solidFill>
              </a:rPr>
              <a:t>	:     Beta (Second smoothing constant)</a:t>
            </a:r>
          </a:p>
        </p:txBody>
      </p:sp>
      <mc:AlternateContent xmlns:mc="http://schemas.openxmlformats.org/markup-compatibility/2006">
        <mc:Choice xmlns:a14="http://schemas.microsoft.com/office/drawing/2010/main" Requires="a14">
          <p:sp>
            <p:nvSpPr>
              <p:cNvPr id="15" name="TextBox 14"/>
              <p:cNvSpPr txBox="1"/>
              <p:nvPr/>
            </p:nvSpPr>
            <p:spPr>
              <a:xfrm>
                <a:off x="4474839" y="2122658"/>
                <a:ext cx="3182003" cy="919401"/>
              </a:xfrm>
              <a:prstGeom prst="roundRect">
                <a:avLst/>
              </a:prstGeom>
              <a:noFill/>
              <a:ln>
                <a:solidFill>
                  <a:schemeClr val="accent1"/>
                </a:solidFill>
              </a:ln>
            </p:spPr>
            <p:txBody>
              <a:bodyPr wrap="none" rtlCol="0" anchor="ctr">
                <a:spAutoFit/>
              </a:bodyPr>
              <a:lstStyle/>
              <a:p>
                <a:pPr algn="ctr"/>
                <a14:m>
                  <m:oMathPara xmlns:m="http://schemas.openxmlformats.org/officeDocument/2006/math">
                    <m:oMathParaPr>
                      <m:jc m:val="centerGroup"/>
                    </m:oMathParaPr>
                    <m:oMath xmlns:m="http://schemas.openxmlformats.org/officeDocument/2006/math">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F</m:t>
                          </m:r>
                        </m:e>
                        <m:sub>
                          <m:r>
                            <m:rPr>
                              <m:sty m:val="p"/>
                            </m:rPr>
                            <a:rPr lang="en-US" sz="1600">
                              <a:solidFill>
                                <a:schemeClr val="tx1">
                                  <a:lumMod val="75000"/>
                                  <a:lumOff val="25000"/>
                                </a:schemeClr>
                              </a:solidFill>
                              <a:latin typeface="Cambria Math" panose="02040503050406030204" pitchFamily="18" charset="0"/>
                            </a:rPr>
                            <m:t>t</m:t>
                          </m:r>
                          <m:r>
                            <a:rPr lang="en-US" sz="1600">
                              <a:solidFill>
                                <a:schemeClr val="tx1">
                                  <a:lumMod val="75000"/>
                                  <a:lumOff val="25000"/>
                                </a:schemeClr>
                              </a:solidFill>
                              <a:latin typeface="Cambria Math" panose="02040503050406030204" pitchFamily="18" charset="0"/>
                            </a:rPr>
                            <m:t>+1</m:t>
                          </m:r>
                        </m:sub>
                      </m:sSub>
                      <m:r>
                        <a:rPr lang="en-US" sz="1600">
                          <a:solidFill>
                            <a:schemeClr val="tx1">
                              <a:lumMod val="75000"/>
                              <a:lumOff val="25000"/>
                            </a:schemeClr>
                          </a:solidFill>
                          <a:latin typeface="Cambria Math" panose="02040503050406030204" pitchFamily="18" charset="0"/>
                        </a:rPr>
                        <m:t>= </m:t>
                      </m:r>
                      <m:r>
                        <m:rPr>
                          <m:sty m:val="p"/>
                        </m:rPr>
                        <a:rPr lang="el-GR" sz="1600">
                          <a:solidFill>
                            <a:schemeClr val="tx1">
                              <a:lumMod val="75000"/>
                              <a:lumOff val="25000"/>
                            </a:schemeClr>
                          </a:solidFill>
                          <a:latin typeface="Cambria Math" panose="02040503050406030204" pitchFamily="18" charset="0"/>
                          <a:ea typeface="Cambria Math"/>
                        </a:rPr>
                        <m:t>α</m:t>
                      </m:r>
                      <m:r>
                        <a:rPr lang="en-US" sz="1600">
                          <a:solidFill>
                            <a:schemeClr val="tx1">
                              <a:lumMod val="75000"/>
                              <a:lumOff val="25000"/>
                            </a:schemeClr>
                          </a:solidFill>
                          <a:latin typeface="Cambria Math" panose="02040503050406030204" pitchFamily="18" charset="0"/>
                          <a:ea typeface="Cambria Math"/>
                        </a:rPr>
                        <m:t> </m:t>
                      </m:r>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Y</m:t>
                          </m:r>
                        </m:e>
                        <m:sub>
                          <m:r>
                            <m:rPr>
                              <m:sty m:val="p"/>
                            </m:rPr>
                            <a:rPr lang="en-US" sz="1600">
                              <a:solidFill>
                                <a:schemeClr val="tx1">
                                  <a:lumMod val="75000"/>
                                  <a:lumOff val="25000"/>
                                </a:schemeClr>
                              </a:solidFill>
                              <a:latin typeface="Cambria Math" panose="02040503050406030204" pitchFamily="18" charset="0"/>
                            </a:rPr>
                            <m:t>t</m:t>
                          </m:r>
                        </m:sub>
                      </m:sSub>
                      <m:r>
                        <a:rPr lang="en-US" sz="1600">
                          <a:solidFill>
                            <a:schemeClr val="tx1">
                              <a:lumMod val="75000"/>
                              <a:lumOff val="25000"/>
                            </a:schemeClr>
                          </a:solidFill>
                          <a:latin typeface="Cambria Math" panose="02040503050406030204" pitchFamily="18" charset="0"/>
                        </a:rPr>
                        <m:t>+</m:t>
                      </m:r>
                      <m:d>
                        <m:dPr>
                          <m:ctrlPr>
                            <a:rPr lang="en-US" sz="1600" i="1">
                              <a:solidFill>
                                <a:schemeClr val="tx1">
                                  <a:lumMod val="75000"/>
                                  <a:lumOff val="25000"/>
                                </a:schemeClr>
                              </a:solidFill>
                              <a:latin typeface="Cambria Math" panose="02040503050406030204" pitchFamily="18" charset="0"/>
                            </a:rPr>
                          </m:ctrlPr>
                        </m:dPr>
                        <m:e>
                          <m:r>
                            <a:rPr lang="en-US" sz="1600">
                              <a:solidFill>
                                <a:schemeClr val="tx1">
                                  <a:lumMod val="75000"/>
                                  <a:lumOff val="25000"/>
                                </a:schemeClr>
                              </a:solidFill>
                              <a:latin typeface="Cambria Math" panose="02040503050406030204" pitchFamily="18" charset="0"/>
                            </a:rPr>
                            <m:t>1−</m:t>
                          </m:r>
                          <m:r>
                            <m:rPr>
                              <m:sty m:val="p"/>
                            </m:rPr>
                            <a:rPr lang="el-GR" sz="1600">
                              <a:solidFill>
                                <a:schemeClr val="tx1">
                                  <a:lumMod val="75000"/>
                                  <a:lumOff val="25000"/>
                                </a:schemeClr>
                              </a:solidFill>
                              <a:latin typeface="Cambria Math" panose="02040503050406030204" pitchFamily="18" charset="0"/>
                              <a:ea typeface="Cambria Math"/>
                            </a:rPr>
                            <m:t>α</m:t>
                          </m:r>
                        </m:e>
                      </m:d>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F</m:t>
                          </m:r>
                        </m:e>
                        <m:sub>
                          <m:r>
                            <m:rPr>
                              <m:sty m:val="p"/>
                            </m:rPr>
                            <a:rPr lang="en-US" sz="1600">
                              <a:solidFill>
                                <a:schemeClr val="tx1">
                                  <a:lumMod val="75000"/>
                                  <a:lumOff val="25000"/>
                                </a:schemeClr>
                              </a:solidFill>
                              <a:latin typeface="Cambria Math" panose="02040503050406030204" pitchFamily="18" charset="0"/>
                            </a:rPr>
                            <m:t>t</m:t>
                          </m:r>
                        </m:sub>
                      </m:sSub>
                      <m:r>
                        <a:rPr lang="en-US" sz="1600">
                          <a:solidFill>
                            <a:schemeClr val="tx1">
                              <a:lumMod val="75000"/>
                              <a:lumOff val="25000"/>
                            </a:schemeClr>
                          </a:solidFill>
                          <a:latin typeface="Cambria Math" panose="02040503050406030204" pitchFamily="18" charset="0"/>
                        </a:rPr>
                        <m:t>+</m:t>
                      </m:r>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T</m:t>
                          </m:r>
                        </m:e>
                        <m:sub>
                          <m:r>
                            <m:rPr>
                              <m:sty m:val="p"/>
                            </m:rPr>
                            <a:rPr lang="en-US" sz="1600">
                              <a:solidFill>
                                <a:schemeClr val="tx1">
                                  <a:lumMod val="75000"/>
                                  <a:lumOff val="25000"/>
                                </a:schemeClr>
                              </a:solidFill>
                              <a:latin typeface="Cambria Math" panose="02040503050406030204" pitchFamily="18" charset="0"/>
                            </a:rPr>
                            <m:t>t</m:t>
                          </m:r>
                        </m:sub>
                      </m:sSub>
                    </m:oMath>
                  </m:oMathPara>
                </a14:m>
                <a:endParaRPr lang="en-US" sz="1600" dirty="0">
                  <a:solidFill>
                    <a:schemeClr val="tx1">
                      <a:lumMod val="75000"/>
                      <a:lumOff val="25000"/>
                    </a:schemeClr>
                  </a:solidFill>
                </a:endParaRPr>
              </a:p>
              <a:p>
                <a:pPr algn="ctr"/>
                <a:endParaRPr lang="en-US" sz="1600" dirty="0">
                  <a:solidFill>
                    <a:schemeClr val="tx1">
                      <a:lumMod val="75000"/>
                      <a:lumOff val="25000"/>
                    </a:schemeClr>
                  </a:solidFill>
                </a:endParaRPr>
              </a:p>
              <a:p>
                <a:pPr algn="ctr"/>
                <a14:m>
                  <m:oMathPara xmlns:m="http://schemas.openxmlformats.org/officeDocument/2006/math">
                    <m:oMathParaPr>
                      <m:jc m:val="centerGroup"/>
                    </m:oMathParaPr>
                    <m:oMath xmlns:m="http://schemas.openxmlformats.org/officeDocument/2006/math">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T</m:t>
                          </m:r>
                        </m:e>
                        <m:sub>
                          <m:r>
                            <m:rPr>
                              <m:sty m:val="p"/>
                            </m:rPr>
                            <a:rPr lang="en-US" sz="1600">
                              <a:solidFill>
                                <a:schemeClr val="tx1">
                                  <a:lumMod val="75000"/>
                                  <a:lumOff val="25000"/>
                                </a:schemeClr>
                              </a:solidFill>
                              <a:latin typeface="Cambria Math" panose="02040503050406030204" pitchFamily="18" charset="0"/>
                            </a:rPr>
                            <m:t>t</m:t>
                          </m:r>
                          <m:r>
                            <a:rPr lang="en-US" sz="1600">
                              <a:solidFill>
                                <a:schemeClr val="tx1">
                                  <a:lumMod val="75000"/>
                                  <a:lumOff val="25000"/>
                                </a:schemeClr>
                              </a:solidFill>
                              <a:latin typeface="Cambria Math" panose="02040503050406030204" pitchFamily="18" charset="0"/>
                            </a:rPr>
                            <m:t>+1</m:t>
                          </m:r>
                        </m:sub>
                      </m:sSub>
                      <m:r>
                        <a:rPr lang="en-US" sz="1600">
                          <a:solidFill>
                            <a:schemeClr val="tx1">
                              <a:lumMod val="75000"/>
                              <a:lumOff val="25000"/>
                            </a:schemeClr>
                          </a:solidFill>
                          <a:latin typeface="Cambria Math" panose="02040503050406030204" pitchFamily="18" charset="0"/>
                        </a:rPr>
                        <m:t>= </m:t>
                      </m:r>
                      <m:r>
                        <m:rPr>
                          <m:sty m:val="p"/>
                        </m:rPr>
                        <a:rPr lang="el-GR" sz="1600">
                          <a:solidFill>
                            <a:schemeClr val="tx1">
                              <a:lumMod val="75000"/>
                              <a:lumOff val="25000"/>
                            </a:schemeClr>
                          </a:solidFill>
                          <a:latin typeface="Cambria Math" panose="02040503050406030204" pitchFamily="18" charset="0"/>
                          <a:ea typeface="Cambria Math"/>
                        </a:rPr>
                        <m:t>β</m:t>
                      </m:r>
                      <m:d>
                        <m:dPr>
                          <m:ctrlPr>
                            <a:rPr lang="en-US" sz="1600" i="1">
                              <a:solidFill>
                                <a:schemeClr val="tx1">
                                  <a:lumMod val="75000"/>
                                  <a:lumOff val="25000"/>
                                </a:schemeClr>
                              </a:solidFill>
                              <a:latin typeface="Cambria Math" panose="02040503050406030204" pitchFamily="18" charset="0"/>
                              <a:ea typeface="Cambria Math"/>
                            </a:rPr>
                          </m:ctrlPr>
                        </m:dPr>
                        <m:e>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F</m:t>
                              </m:r>
                            </m:e>
                            <m:sub>
                              <m:r>
                                <m:rPr>
                                  <m:sty m:val="p"/>
                                </m:rPr>
                                <a:rPr lang="en-US" sz="1600">
                                  <a:solidFill>
                                    <a:schemeClr val="tx1">
                                      <a:lumMod val="75000"/>
                                      <a:lumOff val="25000"/>
                                    </a:schemeClr>
                                  </a:solidFill>
                                  <a:latin typeface="Cambria Math" panose="02040503050406030204" pitchFamily="18" charset="0"/>
                                </a:rPr>
                                <m:t>t</m:t>
                              </m:r>
                              <m:r>
                                <a:rPr lang="en-US" sz="1600">
                                  <a:solidFill>
                                    <a:schemeClr val="tx1">
                                      <a:lumMod val="75000"/>
                                      <a:lumOff val="25000"/>
                                    </a:schemeClr>
                                  </a:solidFill>
                                  <a:latin typeface="Cambria Math" panose="02040503050406030204" pitchFamily="18" charset="0"/>
                                </a:rPr>
                                <m:t>+1</m:t>
                              </m:r>
                            </m:sub>
                          </m:sSub>
                          <m:r>
                            <a:rPr lang="en-US" sz="1600">
                              <a:solidFill>
                                <a:schemeClr val="tx1">
                                  <a:lumMod val="75000"/>
                                  <a:lumOff val="25000"/>
                                </a:schemeClr>
                              </a:solidFill>
                              <a:latin typeface="Cambria Math" panose="02040503050406030204" pitchFamily="18" charset="0"/>
                            </a:rPr>
                            <m:t> −</m:t>
                          </m:r>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F</m:t>
                              </m:r>
                            </m:e>
                            <m:sub>
                              <m:r>
                                <m:rPr>
                                  <m:sty m:val="p"/>
                                </m:rPr>
                                <a:rPr lang="en-US" sz="1600">
                                  <a:solidFill>
                                    <a:schemeClr val="tx1">
                                      <a:lumMod val="75000"/>
                                      <a:lumOff val="25000"/>
                                    </a:schemeClr>
                                  </a:solidFill>
                                  <a:latin typeface="Cambria Math" panose="02040503050406030204" pitchFamily="18" charset="0"/>
                                </a:rPr>
                                <m:t>t</m:t>
                              </m:r>
                            </m:sub>
                          </m:sSub>
                        </m:e>
                      </m:d>
                      <m:r>
                        <a:rPr lang="en-US" sz="1600" i="1">
                          <a:solidFill>
                            <a:schemeClr val="tx1">
                              <a:lumMod val="75000"/>
                              <a:lumOff val="25000"/>
                            </a:schemeClr>
                          </a:solidFill>
                          <a:latin typeface="Cambria Math" panose="02040503050406030204" pitchFamily="18" charset="0"/>
                        </a:rPr>
                        <m:t>+(1−</m:t>
                      </m:r>
                      <m:r>
                        <a:rPr lang="el-GR" sz="1600" i="1">
                          <a:solidFill>
                            <a:schemeClr val="tx1">
                              <a:lumMod val="75000"/>
                              <a:lumOff val="25000"/>
                            </a:schemeClr>
                          </a:solidFill>
                          <a:latin typeface="Cambria Math" panose="02040503050406030204" pitchFamily="18" charset="0"/>
                          <a:ea typeface="Cambria Math"/>
                        </a:rPr>
                        <m:t>𝛽</m:t>
                      </m:r>
                      <m:r>
                        <a:rPr lang="en-US" sz="1600" i="1">
                          <a:solidFill>
                            <a:schemeClr val="tx1">
                              <a:lumMod val="75000"/>
                              <a:lumOff val="25000"/>
                            </a:schemeClr>
                          </a:solidFill>
                          <a:latin typeface="Cambria Math" panose="02040503050406030204" pitchFamily="18" charset="0"/>
                          <a:ea typeface="Cambria Math"/>
                        </a:rPr>
                        <m:t>)</m:t>
                      </m:r>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T</m:t>
                          </m:r>
                        </m:e>
                        <m:sub>
                          <m:r>
                            <m:rPr>
                              <m:sty m:val="p"/>
                            </m:rPr>
                            <a:rPr lang="en-US" sz="1600">
                              <a:solidFill>
                                <a:schemeClr val="tx1">
                                  <a:lumMod val="75000"/>
                                  <a:lumOff val="25000"/>
                                </a:schemeClr>
                              </a:solidFill>
                              <a:latin typeface="Cambria Math" panose="02040503050406030204" pitchFamily="18" charset="0"/>
                            </a:rPr>
                            <m:t>t</m:t>
                          </m:r>
                        </m:sub>
                      </m:sSub>
                    </m:oMath>
                  </m:oMathPara>
                </a14:m>
                <a:endParaRPr lang="en-US" sz="1600" dirty="0">
                  <a:solidFill>
                    <a:schemeClr val="tx1">
                      <a:lumMod val="75000"/>
                      <a:lumOff val="25000"/>
                    </a:schemeClr>
                  </a:solidFill>
                </a:endParaRPr>
              </a:p>
            </p:txBody>
          </p:sp>
        </mc:Choice>
        <mc:Fallback>
          <p:sp>
            <p:nvSpPr>
              <p:cNvPr id="15" name="TextBox 14"/>
              <p:cNvSpPr txBox="1">
                <a:spLocks noRot="1" noChangeAspect="1" noMove="1" noResize="1" noEditPoints="1" noAdjustHandles="1" noChangeArrowheads="1" noChangeShapeType="1" noTextEdit="1"/>
              </p:cNvSpPr>
              <p:nvPr/>
            </p:nvSpPr>
            <p:spPr>
              <a:xfrm>
                <a:off x="4474839" y="2122658"/>
                <a:ext cx="3182003" cy="919401"/>
              </a:xfrm>
              <a:prstGeom prst="roundRect">
                <a:avLst/>
              </a:prstGeom>
              <a:blipFill>
                <a:blip r:embed="rId5"/>
                <a:stretch>
                  <a:fillRect/>
                </a:stretch>
              </a:blipFill>
              <a:ln>
                <a:solidFill>
                  <a:schemeClr val="accent1"/>
                </a:solidFill>
              </a:ln>
            </p:spPr>
            <p:txBody>
              <a:bodyPr/>
              <a:lstStyle/>
              <a:p>
                <a:r>
                  <a:rPr lang="en-US">
                    <a:noFill/>
                  </a:rPr>
                  <a:t> </a:t>
                </a:r>
              </a:p>
            </p:txBody>
          </p:sp>
        </mc:Fallback>
      </mc:AlternateContent>
      <p:sp>
        <p:nvSpPr>
          <p:cNvPr id="14" name="Slide Number Placeholder 6"/>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solidFill>
                  <a:prstClr val="black">
                    <a:lumMod val="50000"/>
                    <a:lumOff val="50000"/>
                  </a:prstClr>
                </a:solidFill>
              </a:rPr>
              <a:pPr fontAlgn="base">
                <a:spcBef>
                  <a:spcPct val="0"/>
                </a:spcBef>
                <a:spcAft>
                  <a:spcPct val="0"/>
                </a:spcAft>
              </a:pPr>
              <a:t>11</a:t>
            </a:fld>
            <a:endParaRPr lang="es-ES" dirty="0">
              <a:solidFill>
                <a:prstClr val="black">
                  <a:lumMod val="50000"/>
                  <a:lumOff val="50000"/>
                </a:prstClr>
              </a:solidFill>
            </a:endParaRPr>
          </a:p>
        </p:txBody>
      </p:sp>
    </p:spTree>
    <p:extLst>
      <p:ext uri="{BB962C8B-B14F-4D97-AF65-F5344CB8AC3E}">
        <p14:creationId xmlns:p14="http://schemas.microsoft.com/office/powerpoint/2010/main" val="3384756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6"/>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solidFill>
                  <a:prstClr val="black">
                    <a:lumMod val="50000"/>
                    <a:lumOff val="50000"/>
                  </a:prstClr>
                </a:solidFill>
              </a:rPr>
              <a:pPr fontAlgn="base">
                <a:spcBef>
                  <a:spcPct val="0"/>
                </a:spcBef>
                <a:spcAft>
                  <a:spcPct val="0"/>
                </a:spcAft>
              </a:pPr>
              <a:t>12</a:t>
            </a:fld>
            <a:endParaRPr lang="es-ES" dirty="0">
              <a:solidFill>
                <a:prstClr val="black">
                  <a:lumMod val="50000"/>
                  <a:lumOff val="50000"/>
                </a:prstClr>
              </a:solidFill>
            </a:endParaRPr>
          </a:p>
        </p:txBody>
      </p:sp>
      <p:graphicFrame>
        <p:nvGraphicFramePr>
          <p:cNvPr id="21" name="Table 20">
            <a:extLst>
              <a:ext uri="{FF2B5EF4-FFF2-40B4-BE49-F238E27FC236}">
                <a16:creationId xmlns:a16="http://schemas.microsoft.com/office/drawing/2014/main" id="{49106DE3-7FD0-45FF-A6F4-E44E781B5F73}"/>
              </a:ext>
            </a:extLst>
          </p:cNvPr>
          <p:cNvGraphicFramePr>
            <a:graphicFrameLocks noGrp="1"/>
          </p:cNvGraphicFramePr>
          <p:nvPr/>
        </p:nvGraphicFramePr>
        <p:xfrm>
          <a:off x="2198687" y="1610380"/>
          <a:ext cx="8033374" cy="82296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338554">
                <a:tc>
                  <a:txBody>
                    <a:bodyPr/>
                    <a:lstStyle/>
                    <a:p>
                      <a:r>
                        <a:rPr lang="en-US" sz="1600" dirty="0">
                          <a:solidFill>
                            <a:schemeClr val="accent1"/>
                          </a:solidFill>
                          <a:latin typeface="Consolas" pitchFamily="49" charset="0"/>
                        </a:rPr>
                        <a:t>fit2&lt;-</a:t>
                      </a:r>
                      <a:r>
                        <a:rPr lang="en-US" sz="1600" b="1" dirty="0">
                          <a:solidFill>
                            <a:schemeClr val="accent1"/>
                          </a:solidFill>
                          <a:latin typeface="Consolas" pitchFamily="49" charset="0"/>
                        </a:rPr>
                        <a:t>HoltWinters</a:t>
                      </a:r>
                      <a:r>
                        <a:rPr lang="en-US" sz="1600" dirty="0">
                          <a:solidFill>
                            <a:schemeClr val="accent1"/>
                          </a:solidFill>
                          <a:latin typeface="Consolas" pitchFamily="49" charset="0"/>
                        </a:rPr>
                        <a:t>(salesseries, </a:t>
                      </a:r>
                      <a:r>
                        <a:rPr lang="en-US" sz="1600" b="1" dirty="0">
                          <a:solidFill>
                            <a:schemeClr val="accent1"/>
                          </a:solidFill>
                          <a:latin typeface="Consolas" pitchFamily="49" charset="0"/>
                        </a:rPr>
                        <a:t>gamma=</a:t>
                      </a:r>
                      <a:r>
                        <a:rPr lang="en-US" sz="1600" dirty="0">
                          <a:solidFill>
                            <a:schemeClr val="accent1"/>
                          </a:solidFill>
                          <a:latin typeface="Consolas" pitchFamily="49" charset="0"/>
                        </a:rPr>
                        <a:t>FALSE)</a:t>
                      </a:r>
                    </a:p>
                    <a:p>
                      <a:r>
                        <a:rPr lang="en-US" sz="1600" b="1" dirty="0">
                          <a:solidFill>
                            <a:schemeClr val="accent1"/>
                          </a:solidFill>
                          <a:latin typeface="Consolas" pitchFamily="49" charset="0"/>
                        </a:rPr>
                        <a:t>predict</a:t>
                      </a:r>
                      <a:r>
                        <a:rPr lang="en-US" sz="1600" dirty="0">
                          <a:solidFill>
                            <a:schemeClr val="accent1"/>
                          </a:solidFill>
                          <a:latin typeface="Consolas" pitchFamily="49" charset="0"/>
                        </a:rPr>
                        <a:t>(fit2,</a:t>
                      </a:r>
                      <a:r>
                        <a:rPr lang="en-US" sz="1600" b="1" dirty="0">
                          <a:solidFill>
                            <a:schemeClr val="accent1"/>
                          </a:solidFill>
                          <a:latin typeface="Consolas" pitchFamily="49" charset="0"/>
                        </a:rPr>
                        <a:t>n.ahead=</a:t>
                      </a:r>
                      <a:r>
                        <a:rPr lang="en-US" sz="1600" dirty="0">
                          <a:solidFill>
                            <a:schemeClr val="accent1"/>
                          </a:solidFill>
                          <a:latin typeface="Consolas" pitchFamily="49" charset="0"/>
                        </a:rPr>
                        <a:t>1)</a:t>
                      </a:r>
                    </a:p>
                    <a:p>
                      <a:r>
                        <a:rPr lang="en-US" sz="1600" dirty="0">
                          <a:solidFill>
                            <a:schemeClr val="accent1"/>
                          </a:solidFill>
                          <a:latin typeface="Consolas" pitchFamily="49" charset="0"/>
                        </a:rPr>
                        <a:t>fit2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alpha val="20000"/>
                      </a:schemeClr>
                    </a:solidFill>
                  </a:tcPr>
                </a:tc>
                <a:extLst>
                  <a:ext uri="{0D108BD9-81ED-4DB2-BD59-A6C34878D82A}">
                    <a16:rowId xmlns:a16="http://schemas.microsoft.com/office/drawing/2014/main" val="10000"/>
                  </a:ext>
                </a:extLst>
              </a:tr>
            </a:tbl>
          </a:graphicData>
        </a:graphic>
      </p:graphicFrame>
      <p:sp>
        <p:nvSpPr>
          <p:cNvPr id="27" name="Rectangle 26">
            <a:extLst>
              <a:ext uri="{FF2B5EF4-FFF2-40B4-BE49-F238E27FC236}">
                <a16:creationId xmlns:a16="http://schemas.microsoft.com/office/drawing/2014/main" id="{EE2D414B-04F9-4F3B-9690-DC68C6F92186}"/>
              </a:ext>
            </a:extLst>
          </p:cNvPr>
          <p:cNvSpPr/>
          <p:nvPr/>
        </p:nvSpPr>
        <p:spPr>
          <a:xfrm>
            <a:off x="2210977" y="1290876"/>
            <a:ext cx="3550972" cy="338554"/>
          </a:xfrm>
          <a:prstGeom prst="rect">
            <a:avLst/>
          </a:prstGeom>
        </p:spPr>
        <p:txBody>
          <a:bodyPr wrap="none">
            <a:spAutoFit/>
          </a:bodyPr>
          <a:lstStyle/>
          <a:p>
            <a:r>
              <a:rPr lang="en-US" sz="1600" dirty="0">
                <a:latin typeface="Consolas" pitchFamily="49" charset="0"/>
              </a:rPr>
              <a:t>#Double Exponential Smoothing</a:t>
            </a:r>
          </a:p>
        </p:txBody>
      </p:sp>
      <p:sp>
        <p:nvSpPr>
          <p:cNvPr id="36" name="Rectangle 35">
            <a:extLst>
              <a:ext uri="{FF2B5EF4-FFF2-40B4-BE49-F238E27FC236}">
                <a16:creationId xmlns:a16="http://schemas.microsoft.com/office/drawing/2014/main" id="{A44FEA01-F585-4F6A-9485-AE31AB16AB6D}"/>
              </a:ext>
            </a:extLst>
          </p:cNvPr>
          <p:cNvSpPr/>
          <p:nvPr/>
        </p:nvSpPr>
        <p:spPr>
          <a:xfrm>
            <a:off x="7437437" y="1600201"/>
            <a:ext cx="2971800" cy="1015663"/>
          </a:xfrm>
          <a:prstGeom prst="rect">
            <a:avLst/>
          </a:prstGeom>
          <a:solidFill>
            <a:schemeClr val="bg1"/>
          </a:solidFill>
          <a:ln w="3175">
            <a:solidFill>
              <a:schemeClr val="accent3"/>
            </a:solidFill>
          </a:ln>
        </p:spPr>
        <p:txBody>
          <a:bodyPr wrap="square">
            <a:spAutoFit/>
          </a:bodyPr>
          <a:lstStyle/>
          <a:p>
            <a:pPr lvl="0"/>
            <a:r>
              <a:rPr lang="en-US" sz="2000" b="1" dirty="0">
                <a:solidFill>
                  <a:schemeClr val="tx1">
                    <a:lumMod val="75000"/>
                    <a:lumOff val="25000"/>
                  </a:schemeClr>
                </a:solidFill>
                <a:latin typeface="Vijaya" panose="02020604020202020204" pitchFamily="18" charset="0"/>
                <a:cs typeface="Vijaya" panose="02020604020202020204" pitchFamily="18" charset="0"/>
              </a:rPr>
              <a:t>gamma = FALSE </a:t>
            </a:r>
            <a:r>
              <a:rPr lang="en-US" sz="2000" dirty="0">
                <a:solidFill>
                  <a:schemeClr val="tx1">
                    <a:lumMod val="75000"/>
                    <a:lumOff val="25000"/>
                  </a:schemeClr>
                </a:solidFill>
                <a:latin typeface="Vijaya" panose="02020604020202020204" pitchFamily="18" charset="0"/>
                <a:cs typeface="Vijaya" panose="02020604020202020204" pitchFamily="18" charset="0"/>
              </a:rPr>
              <a:t>ensures double exponential smoothing is performed.</a:t>
            </a:r>
          </a:p>
        </p:txBody>
      </p:sp>
      <p:cxnSp>
        <p:nvCxnSpPr>
          <p:cNvPr id="38" name="Straight Arrow Connector 37">
            <a:extLst>
              <a:ext uri="{FF2B5EF4-FFF2-40B4-BE49-F238E27FC236}">
                <a16:creationId xmlns:a16="http://schemas.microsoft.com/office/drawing/2014/main" id="{89B77DD3-DA9D-43B1-9D2B-94CFCC47B36F}"/>
              </a:ext>
            </a:extLst>
          </p:cNvPr>
          <p:cNvCxnSpPr>
            <a:cxnSpLocks/>
          </p:cNvCxnSpPr>
          <p:nvPr/>
        </p:nvCxnSpPr>
        <p:spPr>
          <a:xfrm flipH="1">
            <a:off x="7132637" y="1752600"/>
            <a:ext cx="304800" cy="0"/>
          </a:xfrm>
          <a:prstGeom prst="straightConnector1">
            <a:avLst/>
          </a:prstGeom>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Rectangle 2">
            <a:extLst>
              <a:ext uri="{FF2B5EF4-FFF2-40B4-BE49-F238E27FC236}">
                <a16:creationId xmlns:a16="http://schemas.microsoft.com/office/drawing/2014/main" id="{CEB30EC6-EBB7-4B38-BCBA-1244118F548D}"/>
              </a:ext>
            </a:extLst>
          </p:cNvPr>
          <p:cNvSpPr txBox="1">
            <a:spLocks noChangeArrowheads="1"/>
          </p:cNvSpPr>
          <p:nvPr>
            <p:custDataLst>
              <p:tags r:id="rId1"/>
            </p:custDataLst>
          </p:nvPr>
        </p:nvSpPr>
        <p:spPr bwMode="auto">
          <a:xfrm>
            <a:off x="1951037" y="274049"/>
            <a:ext cx="8229600" cy="810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4400" dirty="0">
                <a:solidFill>
                  <a:schemeClr val="accent6">
                    <a:lumMod val="60000"/>
                    <a:lumOff val="40000"/>
                  </a:schemeClr>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US" sz="3100" b="1" kern="0" dirty="0">
                <a:solidFill>
                  <a:schemeClr val="accent1"/>
                </a:solidFill>
              </a:rPr>
              <a:t>Double Exponential Smoothing in R</a:t>
            </a:r>
          </a:p>
        </p:txBody>
      </p:sp>
      <p:sp>
        <p:nvSpPr>
          <p:cNvPr id="40" name="Rectangle 39">
            <a:extLst>
              <a:ext uri="{FF2B5EF4-FFF2-40B4-BE49-F238E27FC236}">
                <a16:creationId xmlns:a16="http://schemas.microsoft.com/office/drawing/2014/main" id="{30E5306F-326B-4E48-84EF-412923841E38}"/>
              </a:ext>
            </a:extLst>
          </p:cNvPr>
          <p:cNvSpPr/>
          <p:nvPr/>
        </p:nvSpPr>
        <p:spPr>
          <a:xfrm>
            <a:off x="2174924" y="2362200"/>
            <a:ext cx="1082348" cy="338554"/>
          </a:xfrm>
          <a:prstGeom prst="rect">
            <a:avLst/>
          </a:prstGeom>
        </p:spPr>
        <p:txBody>
          <a:bodyPr wrap="none">
            <a:spAutoFit/>
          </a:bodyPr>
          <a:lstStyle/>
          <a:p>
            <a:pPr defTabSz="914400">
              <a:defRPr/>
            </a:pPr>
            <a:r>
              <a:rPr lang="en-US" sz="1600" dirty="0">
                <a:latin typeface="Consolas" pitchFamily="49" charset="0"/>
                <a:cs typeface="Arial"/>
              </a:rPr>
              <a:t># Output</a:t>
            </a:r>
          </a:p>
        </p:txBody>
      </p:sp>
      <p:sp>
        <p:nvSpPr>
          <p:cNvPr id="41" name="Rectangle 40">
            <a:extLst>
              <a:ext uri="{FF2B5EF4-FFF2-40B4-BE49-F238E27FC236}">
                <a16:creationId xmlns:a16="http://schemas.microsoft.com/office/drawing/2014/main" id="{8FEAD209-2447-4DCD-B308-616F4CAC5A1B}"/>
              </a:ext>
            </a:extLst>
          </p:cNvPr>
          <p:cNvSpPr/>
          <p:nvPr/>
        </p:nvSpPr>
        <p:spPr>
          <a:xfrm>
            <a:off x="2185312" y="5975688"/>
            <a:ext cx="7153275" cy="830997"/>
          </a:xfrm>
          <a:prstGeom prst="rect">
            <a:avLst/>
          </a:prstGeom>
          <a:solidFill>
            <a:schemeClr val="bg1"/>
          </a:solidFill>
          <a:ln w="3175">
            <a:solidFill>
              <a:schemeClr val="accent3"/>
            </a:solidFill>
          </a:ln>
        </p:spPr>
        <p:txBody>
          <a:bodyPr wrap="square">
            <a:spAutoFit/>
          </a:bodyPr>
          <a:lstStyle/>
          <a:p>
            <a:pPr>
              <a:buSzPct val="60000"/>
            </a:pPr>
            <a:r>
              <a:rPr lang="en-US" b="1" dirty="0">
                <a:solidFill>
                  <a:schemeClr val="tx1">
                    <a:lumMod val="75000"/>
                    <a:lumOff val="25000"/>
                  </a:schemeClr>
                </a:solidFill>
                <a:latin typeface="Vijaya" panose="02020604020202020204" pitchFamily="18" charset="0"/>
                <a:cs typeface="Vijaya" panose="02020604020202020204" pitchFamily="18" charset="0"/>
              </a:rPr>
              <a:t>Interpretation :</a:t>
            </a:r>
          </a:p>
          <a:p>
            <a:pPr>
              <a:buSzPct val="60000"/>
            </a:pPr>
            <a:r>
              <a:rPr lang="en-US" dirty="0">
                <a:solidFill>
                  <a:schemeClr val="tx1">
                    <a:lumMod val="75000"/>
                    <a:lumOff val="25000"/>
                  </a:schemeClr>
                </a:solidFill>
                <a:latin typeface="Vijaya" panose="02020604020202020204" pitchFamily="18" charset="0"/>
                <a:cs typeface="Vijaya" panose="02020604020202020204" pitchFamily="18" charset="0"/>
              </a:rPr>
              <a:t>It returns predicted future value, value of alpha and beta.</a:t>
            </a:r>
          </a:p>
        </p:txBody>
      </p:sp>
      <p:pic>
        <p:nvPicPr>
          <p:cNvPr id="10" name="Picture 9">
            <a:extLst>
              <a:ext uri="{FF2B5EF4-FFF2-40B4-BE49-F238E27FC236}">
                <a16:creationId xmlns:a16="http://schemas.microsoft.com/office/drawing/2014/main" id="{982002C3-2A69-473A-B737-CF3B4270D091}"/>
              </a:ext>
            </a:extLst>
          </p:cNvPr>
          <p:cNvPicPr>
            <a:picLocks noChangeAspect="1"/>
          </p:cNvPicPr>
          <p:nvPr/>
        </p:nvPicPr>
        <p:blipFill>
          <a:blip r:embed="rId4"/>
          <a:stretch>
            <a:fillRect/>
          </a:stretch>
        </p:blipFill>
        <p:spPr>
          <a:xfrm>
            <a:off x="2174925" y="2667000"/>
            <a:ext cx="7153275" cy="3257550"/>
          </a:xfrm>
          <a:prstGeom prst="rect">
            <a:avLst/>
          </a:prstGeom>
          <a:ln>
            <a:solidFill>
              <a:schemeClr val="accent1"/>
            </a:solidFill>
          </a:ln>
        </p:spPr>
      </p:pic>
      <p:cxnSp>
        <p:nvCxnSpPr>
          <p:cNvPr id="42" name="Straight Arrow Connector 41">
            <a:extLst>
              <a:ext uri="{FF2B5EF4-FFF2-40B4-BE49-F238E27FC236}">
                <a16:creationId xmlns:a16="http://schemas.microsoft.com/office/drawing/2014/main" id="{41C0C495-46AA-4DBF-BC75-68593E3E06A1}"/>
              </a:ext>
            </a:extLst>
          </p:cNvPr>
          <p:cNvCxnSpPr>
            <a:cxnSpLocks/>
          </p:cNvCxnSpPr>
          <p:nvPr/>
        </p:nvCxnSpPr>
        <p:spPr>
          <a:xfrm flipH="1">
            <a:off x="4160837" y="4648200"/>
            <a:ext cx="106680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3" name="Straight Arrow Connector 42">
            <a:extLst>
              <a:ext uri="{FF2B5EF4-FFF2-40B4-BE49-F238E27FC236}">
                <a16:creationId xmlns:a16="http://schemas.microsoft.com/office/drawing/2014/main" id="{89CD7ED7-1FFC-4FA7-9294-D844BEE83A6E}"/>
              </a:ext>
            </a:extLst>
          </p:cNvPr>
          <p:cNvCxnSpPr>
            <a:cxnSpLocks/>
          </p:cNvCxnSpPr>
          <p:nvPr/>
        </p:nvCxnSpPr>
        <p:spPr>
          <a:xfrm flipH="1">
            <a:off x="3779837" y="3124200"/>
            <a:ext cx="106680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99074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custDataLst>
              <p:tags r:id="rId1"/>
            </p:custDataLst>
          </p:nvPr>
        </p:nvSpPr>
        <p:spPr>
          <a:xfrm>
            <a:off x="1951037" y="274049"/>
            <a:ext cx="8229600" cy="810805"/>
          </a:xfrm>
        </p:spPr>
        <p:txBody>
          <a:bodyPr/>
          <a:lstStyle/>
          <a:p>
            <a:r>
              <a:rPr lang="en-US" sz="3200" b="1" dirty="0"/>
              <a:t>Triple</a:t>
            </a:r>
            <a:r>
              <a:rPr lang="en-US" sz="3200" b="1" dirty="0">
                <a:latin typeface="+mj-lt"/>
              </a:rPr>
              <a:t> Exponential Smoothing Model</a:t>
            </a:r>
          </a:p>
        </p:txBody>
      </p:sp>
      <p:grpSp>
        <p:nvGrpSpPr>
          <p:cNvPr id="9" name="Group 8"/>
          <p:cNvGrpSpPr/>
          <p:nvPr/>
        </p:nvGrpSpPr>
        <p:grpSpPr>
          <a:xfrm>
            <a:off x="3485063" y="1155161"/>
            <a:ext cx="5161551" cy="52403"/>
            <a:chOff x="1991225" y="1155160"/>
            <a:chExt cx="5161551" cy="52403"/>
          </a:xfrm>
        </p:grpSpPr>
        <p:sp>
          <p:nvSpPr>
            <p:cNvPr id="10" name="Rectangle 9"/>
            <p:cNvSpPr/>
            <p:nvPr>
              <p:custDataLst>
                <p:tags r:id="rId3"/>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1" name="Rectangle 10"/>
            <p:cNvSpPr/>
            <p:nvPr>
              <p:custDataLst>
                <p:tags r:id="rId4"/>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2" name="Rectangle 11"/>
            <p:cNvSpPr/>
            <p:nvPr>
              <p:custDataLst>
                <p:tags r:id="rId5"/>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14" name="Slide Number Placeholder 6"/>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solidFill>
                  <a:prstClr val="black">
                    <a:lumMod val="50000"/>
                    <a:lumOff val="50000"/>
                  </a:prstClr>
                </a:solidFill>
              </a:rPr>
              <a:pPr fontAlgn="base">
                <a:spcBef>
                  <a:spcPct val="0"/>
                </a:spcBef>
                <a:spcAft>
                  <a:spcPct val="0"/>
                </a:spcAft>
              </a:pPr>
              <a:t>13</a:t>
            </a:fld>
            <a:endParaRPr lang="es-ES" dirty="0">
              <a:solidFill>
                <a:prstClr val="black">
                  <a:lumMod val="50000"/>
                  <a:lumOff val="50000"/>
                </a:prstClr>
              </a:solidFill>
            </a:endParaRPr>
          </a:p>
        </p:txBody>
      </p:sp>
      <p:grpSp>
        <p:nvGrpSpPr>
          <p:cNvPr id="2" name="Group 1">
            <a:extLst>
              <a:ext uri="{FF2B5EF4-FFF2-40B4-BE49-F238E27FC236}">
                <a16:creationId xmlns:a16="http://schemas.microsoft.com/office/drawing/2014/main" id="{96BF21E6-3CA0-402B-8913-18A5EB700CB3}"/>
              </a:ext>
            </a:extLst>
          </p:cNvPr>
          <p:cNvGrpSpPr/>
          <p:nvPr/>
        </p:nvGrpSpPr>
        <p:grpSpPr>
          <a:xfrm>
            <a:off x="2538282" y="1371600"/>
            <a:ext cx="7055113" cy="5200248"/>
            <a:chOff x="1044444" y="1371600"/>
            <a:chExt cx="7055113" cy="5200248"/>
          </a:xfrm>
        </p:grpSpPr>
        <p:sp>
          <p:nvSpPr>
            <p:cNvPr id="13" name="TextBox 5"/>
            <p:cNvSpPr txBox="1">
              <a:spLocks noChangeArrowheads="1"/>
            </p:cNvSpPr>
            <p:nvPr>
              <p:custDataLst>
                <p:tags r:id="rId2"/>
              </p:custDataLst>
            </p:nvPr>
          </p:nvSpPr>
          <p:spPr bwMode="auto">
            <a:xfrm>
              <a:off x="2390682" y="3124200"/>
              <a:ext cx="5496018" cy="2677656"/>
            </a:xfrm>
            <a:prstGeom prst="rect">
              <a:avLst/>
            </a:prstGeom>
            <a:solidFill>
              <a:schemeClr val="lt1"/>
            </a:solidFill>
            <a:ln w="12700" cap="flat" cmpd="sng" algn="ctr">
              <a:noFill/>
              <a:prstDash val="solid"/>
              <a:headEnd/>
              <a:tailEnd/>
            </a:ln>
            <a:effectLst/>
          </p:spPr>
          <p:style>
            <a:lnRef idx="2">
              <a:schemeClr val="accent2"/>
            </a:lnRef>
            <a:fillRef idx="1">
              <a:schemeClr val="lt1"/>
            </a:fillRef>
            <a:effectRef idx="0">
              <a:schemeClr val="accent2"/>
            </a:effectRef>
            <a:fontRef idx="minor">
              <a:schemeClr val="dk1"/>
            </a:fontRef>
          </p:style>
          <p:txBody>
            <a:bodyPr wrap="square" anchor="ctr">
              <a:spAutoFit/>
            </a:bodyPr>
            <a:lstStyle/>
            <a:p>
              <a:pPr marL="0" lvl="3" eaLnBrk="0" fontAlgn="base" hangingPunct="0">
                <a:lnSpc>
                  <a:spcPct val="150000"/>
                </a:lnSpc>
                <a:spcBef>
                  <a:spcPct val="0"/>
                </a:spcBef>
                <a:spcAft>
                  <a:spcPct val="0"/>
                </a:spcAft>
              </a:pPr>
              <a:r>
                <a:rPr lang="en-US" sz="1600" dirty="0">
                  <a:solidFill>
                    <a:schemeClr val="tx1">
                      <a:lumMod val="75000"/>
                      <a:lumOff val="25000"/>
                    </a:schemeClr>
                  </a:solidFill>
                </a:rPr>
                <a:t>S</a:t>
              </a:r>
              <a:r>
                <a:rPr lang="en-US" sz="1600" baseline="-25000" dirty="0">
                  <a:solidFill>
                    <a:schemeClr val="tx1">
                      <a:lumMod val="75000"/>
                      <a:lumOff val="25000"/>
                    </a:schemeClr>
                  </a:solidFill>
                </a:rPr>
                <a:t>t+1-k</a:t>
              </a:r>
              <a:r>
                <a:rPr lang="en-US" sz="1600" dirty="0">
                  <a:solidFill>
                    <a:schemeClr val="tx1">
                      <a:lumMod val="75000"/>
                      <a:lumOff val="25000"/>
                    </a:schemeClr>
                  </a:solidFill>
                </a:rPr>
                <a:t>      	:     Seasonal smoothing value for period t +1</a:t>
              </a:r>
            </a:p>
            <a:p>
              <a:pPr marL="0" lvl="3" eaLnBrk="0" fontAlgn="base" hangingPunct="0">
                <a:lnSpc>
                  <a:spcPct val="150000"/>
                </a:lnSpc>
                <a:spcBef>
                  <a:spcPct val="0"/>
                </a:spcBef>
                <a:spcAft>
                  <a:spcPct val="0"/>
                </a:spcAft>
              </a:pPr>
              <a:r>
                <a:rPr lang="en-US" sz="1600" dirty="0">
                  <a:solidFill>
                    <a:schemeClr val="tx1">
                      <a:lumMod val="75000"/>
                      <a:lumOff val="25000"/>
                    </a:schemeClr>
                  </a:solidFill>
                </a:rPr>
                <a:t>F</a:t>
              </a:r>
              <a:r>
                <a:rPr lang="en-US" sz="1600" baseline="-25000" dirty="0">
                  <a:solidFill>
                    <a:schemeClr val="tx1">
                      <a:lumMod val="75000"/>
                      <a:lumOff val="25000"/>
                    </a:schemeClr>
                  </a:solidFill>
                </a:rPr>
                <a:t>t</a:t>
              </a:r>
              <a:r>
                <a:rPr lang="en-US" sz="1600" dirty="0">
                  <a:solidFill>
                    <a:schemeClr val="tx1">
                      <a:lumMod val="75000"/>
                      <a:lumOff val="25000"/>
                    </a:schemeClr>
                  </a:solidFill>
                </a:rPr>
                <a:t>	:     Forecast value for period t</a:t>
              </a:r>
            </a:p>
            <a:p>
              <a:pPr marL="0" lvl="3" eaLnBrk="0" fontAlgn="base" hangingPunct="0">
                <a:lnSpc>
                  <a:spcPct val="150000"/>
                </a:lnSpc>
                <a:spcBef>
                  <a:spcPct val="0"/>
                </a:spcBef>
                <a:spcAft>
                  <a:spcPct val="0"/>
                </a:spcAft>
              </a:pPr>
              <a:r>
                <a:rPr lang="en-US" sz="1600" dirty="0">
                  <a:solidFill>
                    <a:schemeClr val="tx1">
                      <a:lumMod val="75000"/>
                      <a:lumOff val="25000"/>
                    </a:schemeClr>
                  </a:solidFill>
                </a:rPr>
                <a:t>F</a:t>
              </a:r>
              <a:r>
                <a:rPr lang="en-US" sz="1600" baseline="-25000" dirty="0">
                  <a:solidFill>
                    <a:schemeClr val="tx1">
                      <a:lumMod val="75000"/>
                      <a:lumOff val="25000"/>
                    </a:schemeClr>
                  </a:solidFill>
                </a:rPr>
                <a:t>t+1</a:t>
              </a:r>
              <a:r>
                <a:rPr lang="en-US" sz="1600" dirty="0">
                  <a:solidFill>
                    <a:schemeClr val="tx1">
                      <a:lumMod val="75000"/>
                      <a:lumOff val="25000"/>
                    </a:schemeClr>
                  </a:solidFill>
                </a:rPr>
                <a:t>      	:     Forecast value for period t +1</a:t>
              </a:r>
            </a:p>
            <a:p>
              <a:pPr marL="0" lvl="3" eaLnBrk="0" fontAlgn="base" hangingPunct="0">
                <a:lnSpc>
                  <a:spcPct val="150000"/>
                </a:lnSpc>
                <a:spcBef>
                  <a:spcPct val="0"/>
                </a:spcBef>
                <a:spcAft>
                  <a:spcPct val="0"/>
                </a:spcAft>
              </a:pPr>
              <a:r>
                <a:rPr lang="en-US" sz="1600" dirty="0">
                  <a:solidFill>
                    <a:schemeClr val="tx1">
                      <a:lumMod val="75000"/>
                      <a:lumOff val="25000"/>
                    </a:schemeClr>
                  </a:solidFill>
                </a:rPr>
                <a:t>F</a:t>
              </a:r>
              <a:r>
                <a:rPr lang="en-US" sz="1600" baseline="-25000" dirty="0">
                  <a:solidFill>
                    <a:schemeClr val="tx1">
                      <a:lumMod val="75000"/>
                      <a:lumOff val="25000"/>
                    </a:schemeClr>
                  </a:solidFill>
                </a:rPr>
                <a:t>t</a:t>
              </a:r>
              <a:r>
                <a:rPr lang="en-US" sz="1600" dirty="0">
                  <a:solidFill>
                    <a:schemeClr val="tx1">
                      <a:lumMod val="75000"/>
                      <a:lumOff val="25000"/>
                    </a:schemeClr>
                  </a:solidFill>
                </a:rPr>
                <a:t>	:     Forecast value for period t</a:t>
              </a:r>
            </a:p>
            <a:p>
              <a:pPr marL="0" lvl="3" eaLnBrk="0" fontAlgn="base" hangingPunct="0">
                <a:lnSpc>
                  <a:spcPct val="150000"/>
                </a:lnSpc>
                <a:spcBef>
                  <a:spcPct val="0"/>
                </a:spcBef>
                <a:spcAft>
                  <a:spcPct val="0"/>
                </a:spcAft>
              </a:pPr>
              <a:r>
                <a:rPr lang="en-US" sz="1600" dirty="0">
                  <a:solidFill>
                    <a:schemeClr val="tx1">
                      <a:lumMod val="75000"/>
                      <a:lumOff val="25000"/>
                    </a:schemeClr>
                  </a:solidFill>
                </a:rPr>
                <a:t>T</a:t>
              </a:r>
              <a:r>
                <a:rPr lang="en-US" sz="1600" baseline="-25000" dirty="0">
                  <a:solidFill>
                    <a:schemeClr val="tx1">
                      <a:lumMod val="75000"/>
                      <a:lumOff val="25000"/>
                    </a:schemeClr>
                  </a:solidFill>
                </a:rPr>
                <a:t>t </a:t>
              </a:r>
              <a:r>
                <a:rPr lang="en-US" sz="1600" dirty="0">
                  <a:solidFill>
                    <a:schemeClr val="tx1">
                      <a:lumMod val="75000"/>
                      <a:lumOff val="25000"/>
                    </a:schemeClr>
                  </a:solidFill>
                </a:rPr>
                <a:t>	:     Trend component for period t</a:t>
              </a:r>
            </a:p>
            <a:p>
              <a:pPr marL="0" lvl="3" eaLnBrk="0" fontAlgn="base" hangingPunct="0">
                <a:lnSpc>
                  <a:spcPct val="150000"/>
                </a:lnSpc>
                <a:spcBef>
                  <a:spcPct val="0"/>
                </a:spcBef>
                <a:spcAft>
                  <a:spcPct val="0"/>
                </a:spcAft>
              </a:pPr>
              <a:r>
                <a:rPr lang="en-US" sz="1600" dirty="0">
                  <a:solidFill>
                    <a:schemeClr val="tx1">
                      <a:lumMod val="75000"/>
                      <a:lumOff val="25000"/>
                    </a:schemeClr>
                  </a:solidFill>
                </a:rPr>
                <a:t>T</a:t>
              </a:r>
              <a:r>
                <a:rPr lang="en-US" sz="1600" baseline="-25000" dirty="0">
                  <a:solidFill>
                    <a:schemeClr val="tx1">
                      <a:lumMod val="75000"/>
                      <a:lumOff val="25000"/>
                    </a:schemeClr>
                  </a:solidFill>
                </a:rPr>
                <a:t>t+1 </a:t>
              </a:r>
              <a:r>
                <a:rPr lang="en-US" sz="1600" dirty="0">
                  <a:solidFill>
                    <a:schemeClr val="tx1">
                      <a:lumMod val="75000"/>
                      <a:lumOff val="25000"/>
                    </a:schemeClr>
                  </a:solidFill>
                </a:rPr>
                <a:t>	:     Trend component for period t +1</a:t>
              </a:r>
            </a:p>
            <a:p>
              <a:pPr marL="0" lvl="3" eaLnBrk="0" fontAlgn="base" hangingPunct="0">
                <a:lnSpc>
                  <a:spcPct val="150000"/>
                </a:lnSpc>
                <a:spcBef>
                  <a:spcPct val="0"/>
                </a:spcBef>
                <a:spcAft>
                  <a:spcPct val="0"/>
                </a:spcAft>
              </a:pPr>
              <a:r>
                <a:rPr lang="en-US" sz="1600" dirty="0">
                  <a:solidFill>
                    <a:schemeClr val="tx1">
                      <a:lumMod val="75000"/>
                      <a:lumOff val="25000"/>
                    </a:schemeClr>
                  </a:solidFill>
                </a:rPr>
                <a:t>Y</a:t>
              </a:r>
              <a:r>
                <a:rPr lang="en-US" sz="1600" baseline="-25000" dirty="0">
                  <a:solidFill>
                    <a:schemeClr val="tx1">
                      <a:lumMod val="75000"/>
                      <a:lumOff val="25000"/>
                    </a:schemeClr>
                  </a:solidFill>
                </a:rPr>
                <a:t>t</a:t>
              </a:r>
              <a:r>
                <a:rPr lang="en-US" sz="1600" dirty="0">
                  <a:solidFill>
                    <a:schemeClr val="tx1">
                      <a:lumMod val="75000"/>
                      <a:lumOff val="25000"/>
                    </a:schemeClr>
                  </a:solidFill>
                </a:rPr>
                <a:t>           	:     Actual value for period t</a:t>
              </a:r>
            </a:p>
          </p:txBody>
        </p:sp>
        <mc:AlternateContent xmlns:mc="http://schemas.openxmlformats.org/markup-compatibility/2006" xmlns:a14="http://schemas.microsoft.com/office/drawing/2010/main">
          <mc:Choice Requires="a14">
            <p:sp>
              <p:nvSpPr>
                <p:cNvPr id="15" name="TextBox 14"/>
                <p:cNvSpPr txBox="1"/>
                <p:nvPr/>
              </p:nvSpPr>
              <p:spPr>
                <a:xfrm>
                  <a:off x="3743308" y="1399134"/>
                  <a:ext cx="3190892" cy="658266"/>
                </a:xfrm>
                <a:prstGeom prst="roundRect">
                  <a:avLst/>
                </a:prstGeom>
                <a:noFill/>
                <a:ln>
                  <a:solidFill>
                    <a:schemeClr val="accent1"/>
                  </a:solidFill>
                </a:ln>
              </p:spPr>
              <p:txBody>
                <a:bodyPr wrap="none" rtlCol="0" anchor="ctr">
                  <a:spAutoFit/>
                </a:bodyPr>
                <a:lstStyle/>
                <a:p>
                  <a:pPr algn="ctr"/>
                  <a14:m>
                    <m:oMathPara xmlns:m="http://schemas.openxmlformats.org/officeDocument/2006/math">
                      <m:oMathParaPr>
                        <m:jc m:val="centerGroup"/>
                      </m:oMathParaPr>
                      <m:oMath xmlns:m="http://schemas.openxmlformats.org/officeDocument/2006/math">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F</m:t>
                            </m:r>
                          </m:e>
                          <m:sub>
                            <m:r>
                              <m:rPr>
                                <m:sty m:val="p"/>
                              </m:rPr>
                              <a:rPr lang="en-US" sz="1600">
                                <a:solidFill>
                                  <a:schemeClr val="tx1">
                                    <a:lumMod val="75000"/>
                                    <a:lumOff val="25000"/>
                                  </a:schemeClr>
                                </a:solidFill>
                                <a:latin typeface="Cambria Math" panose="02040503050406030204" pitchFamily="18" charset="0"/>
                              </a:rPr>
                              <m:t>t</m:t>
                            </m:r>
                            <m:r>
                              <a:rPr lang="en-US" sz="1600">
                                <a:solidFill>
                                  <a:schemeClr val="tx1">
                                    <a:lumMod val="75000"/>
                                    <a:lumOff val="25000"/>
                                  </a:schemeClr>
                                </a:solidFill>
                                <a:latin typeface="Cambria Math" panose="02040503050406030204" pitchFamily="18" charset="0"/>
                              </a:rPr>
                              <m:t>+1</m:t>
                            </m:r>
                          </m:sub>
                        </m:sSub>
                        <m:r>
                          <a:rPr lang="en-US" sz="1600">
                            <a:solidFill>
                              <a:schemeClr val="tx1">
                                <a:lumMod val="75000"/>
                                <a:lumOff val="25000"/>
                              </a:schemeClr>
                            </a:solidFill>
                            <a:latin typeface="Cambria Math" panose="02040503050406030204" pitchFamily="18" charset="0"/>
                          </a:rPr>
                          <m:t>= </m:t>
                        </m:r>
                        <m:r>
                          <m:rPr>
                            <m:sty m:val="p"/>
                          </m:rPr>
                          <a:rPr lang="el-GR" sz="1600">
                            <a:solidFill>
                              <a:schemeClr val="tx1">
                                <a:lumMod val="75000"/>
                                <a:lumOff val="25000"/>
                              </a:schemeClr>
                            </a:solidFill>
                            <a:latin typeface="Cambria Math" panose="02040503050406030204" pitchFamily="18" charset="0"/>
                            <a:ea typeface="Cambria Math"/>
                          </a:rPr>
                          <m:t>α</m:t>
                        </m:r>
                        <m:f>
                          <m:fPr>
                            <m:ctrlPr>
                              <a:rPr lang="en-US" sz="1600" i="1">
                                <a:solidFill>
                                  <a:schemeClr val="tx1">
                                    <a:lumMod val="75000"/>
                                    <a:lumOff val="25000"/>
                                  </a:schemeClr>
                                </a:solidFill>
                                <a:latin typeface="Cambria Math" panose="02040503050406030204" pitchFamily="18" charset="0"/>
                              </a:rPr>
                            </m:ctrlPr>
                          </m:fPr>
                          <m:num>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Y</m:t>
                                </m:r>
                              </m:e>
                              <m:sub>
                                <m:r>
                                  <m:rPr>
                                    <m:sty m:val="p"/>
                                  </m:rPr>
                                  <a:rPr lang="en-US" sz="1600">
                                    <a:solidFill>
                                      <a:schemeClr val="tx1">
                                        <a:lumMod val="75000"/>
                                        <a:lumOff val="25000"/>
                                      </a:schemeClr>
                                    </a:solidFill>
                                    <a:latin typeface="Cambria Math" panose="02040503050406030204" pitchFamily="18" charset="0"/>
                                  </a:rPr>
                                  <m:t>t</m:t>
                                </m:r>
                              </m:sub>
                            </m:sSub>
                          </m:num>
                          <m:den>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S</m:t>
                                </m:r>
                              </m:e>
                              <m:sub>
                                <m:r>
                                  <m:rPr>
                                    <m:sty m:val="p"/>
                                  </m:rPr>
                                  <a:rPr lang="en-US" sz="1600">
                                    <a:solidFill>
                                      <a:schemeClr val="tx1">
                                        <a:lumMod val="75000"/>
                                        <a:lumOff val="25000"/>
                                      </a:schemeClr>
                                    </a:solidFill>
                                    <a:latin typeface="Cambria Math" panose="02040503050406030204" pitchFamily="18" charset="0"/>
                                  </a:rPr>
                                  <m:t>t</m:t>
                                </m:r>
                                <m:r>
                                  <a:rPr lang="en-US" sz="1600">
                                    <a:solidFill>
                                      <a:schemeClr val="tx1">
                                        <a:lumMod val="75000"/>
                                        <a:lumOff val="25000"/>
                                      </a:schemeClr>
                                    </a:solidFill>
                                    <a:latin typeface="Cambria Math" panose="02040503050406030204" pitchFamily="18" charset="0"/>
                                  </a:rPr>
                                  <m:t>+1−</m:t>
                                </m:r>
                                <m:r>
                                  <m:rPr>
                                    <m:sty m:val="p"/>
                                  </m:rPr>
                                  <a:rPr lang="en-US" sz="1600">
                                    <a:solidFill>
                                      <a:schemeClr val="tx1">
                                        <a:lumMod val="75000"/>
                                        <a:lumOff val="25000"/>
                                      </a:schemeClr>
                                    </a:solidFill>
                                    <a:latin typeface="Cambria Math" panose="02040503050406030204" pitchFamily="18" charset="0"/>
                                  </a:rPr>
                                  <m:t>k</m:t>
                                </m:r>
                              </m:sub>
                            </m:sSub>
                          </m:den>
                        </m:f>
                        <m:r>
                          <a:rPr lang="en-US" sz="1600">
                            <a:solidFill>
                              <a:schemeClr val="tx1">
                                <a:lumMod val="75000"/>
                                <a:lumOff val="25000"/>
                              </a:schemeClr>
                            </a:solidFill>
                            <a:latin typeface="Cambria Math" panose="02040503050406030204" pitchFamily="18" charset="0"/>
                          </a:rPr>
                          <m:t>+</m:t>
                        </m:r>
                        <m:d>
                          <m:dPr>
                            <m:ctrlPr>
                              <a:rPr lang="en-US" sz="1600" i="1">
                                <a:solidFill>
                                  <a:schemeClr val="tx1">
                                    <a:lumMod val="75000"/>
                                    <a:lumOff val="25000"/>
                                  </a:schemeClr>
                                </a:solidFill>
                                <a:latin typeface="Cambria Math" panose="02040503050406030204" pitchFamily="18" charset="0"/>
                              </a:rPr>
                            </m:ctrlPr>
                          </m:dPr>
                          <m:e>
                            <m:r>
                              <a:rPr lang="en-US" sz="1600">
                                <a:solidFill>
                                  <a:schemeClr val="tx1">
                                    <a:lumMod val="75000"/>
                                    <a:lumOff val="25000"/>
                                  </a:schemeClr>
                                </a:solidFill>
                                <a:latin typeface="Cambria Math" panose="02040503050406030204" pitchFamily="18" charset="0"/>
                              </a:rPr>
                              <m:t>1−</m:t>
                            </m:r>
                            <m:r>
                              <m:rPr>
                                <m:sty m:val="p"/>
                              </m:rPr>
                              <a:rPr lang="el-GR" sz="1600">
                                <a:solidFill>
                                  <a:schemeClr val="tx1">
                                    <a:lumMod val="75000"/>
                                    <a:lumOff val="25000"/>
                                  </a:schemeClr>
                                </a:solidFill>
                                <a:latin typeface="Cambria Math" panose="02040503050406030204" pitchFamily="18" charset="0"/>
                                <a:ea typeface="Cambria Math"/>
                              </a:rPr>
                              <m:t>α</m:t>
                            </m:r>
                          </m:e>
                        </m:d>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F</m:t>
                            </m:r>
                          </m:e>
                          <m:sub>
                            <m:r>
                              <m:rPr>
                                <m:sty m:val="p"/>
                              </m:rPr>
                              <a:rPr lang="en-US" sz="1600">
                                <a:solidFill>
                                  <a:schemeClr val="tx1">
                                    <a:lumMod val="75000"/>
                                    <a:lumOff val="25000"/>
                                  </a:schemeClr>
                                </a:solidFill>
                                <a:latin typeface="Cambria Math" panose="02040503050406030204" pitchFamily="18" charset="0"/>
                              </a:rPr>
                              <m:t>t</m:t>
                            </m:r>
                          </m:sub>
                        </m:sSub>
                        <m:r>
                          <a:rPr lang="en-US" sz="1600">
                            <a:solidFill>
                              <a:schemeClr val="tx1">
                                <a:lumMod val="75000"/>
                                <a:lumOff val="25000"/>
                              </a:schemeClr>
                            </a:solidFill>
                            <a:latin typeface="Cambria Math" panose="02040503050406030204" pitchFamily="18" charset="0"/>
                          </a:rPr>
                          <m:t>−</m:t>
                        </m:r>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T</m:t>
                            </m:r>
                          </m:e>
                          <m:sub>
                            <m:r>
                              <m:rPr>
                                <m:sty m:val="p"/>
                              </m:rPr>
                              <a:rPr lang="en-US" sz="1600">
                                <a:solidFill>
                                  <a:schemeClr val="tx1">
                                    <a:lumMod val="75000"/>
                                    <a:lumOff val="25000"/>
                                  </a:schemeClr>
                                </a:solidFill>
                                <a:latin typeface="Cambria Math" panose="02040503050406030204" pitchFamily="18" charset="0"/>
                              </a:rPr>
                              <m:t>t</m:t>
                            </m:r>
                          </m:sub>
                        </m:sSub>
                      </m:oMath>
                    </m:oMathPara>
                  </a14:m>
                  <a:endParaRPr lang="en-US" sz="1600" dirty="0">
                    <a:solidFill>
                      <a:schemeClr val="tx1">
                        <a:lumMod val="75000"/>
                        <a:lumOff val="25000"/>
                      </a:schemeClr>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3743308" y="1399134"/>
                  <a:ext cx="3190892" cy="658266"/>
                </a:xfrm>
                <a:prstGeom prst="roundRect">
                  <a:avLst/>
                </a:prstGeom>
                <a:blipFill>
                  <a:blip r:embed="rId8"/>
                  <a:stretch>
                    <a:fillRect/>
                  </a:stretch>
                </a:blipFill>
                <a:ln>
                  <a:solidFill>
                    <a:schemeClr val="accent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1442810" y="2200069"/>
                  <a:ext cx="6258380" cy="530997"/>
                </a:xfrm>
                <a:prstGeom prst="roundRect">
                  <a:avLst/>
                </a:prstGeom>
                <a:noFill/>
                <a:ln>
                  <a:solidFill>
                    <a:schemeClr val="accent1"/>
                  </a:solidFill>
                </a:ln>
              </p:spPr>
              <p:txBody>
                <a:bodyPr wrap="none" rtlCol="0" anchor="ctr">
                  <a:spAutoFit/>
                </a:bodyPr>
                <a:lstStyle/>
                <a:p>
                  <a:pPr algn="ctr"/>
                  <a14:m>
                    <m:oMath xmlns:m="http://schemas.openxmlformats.org/officeDocument/2006/math">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T</m:t>
                          </m:r>
                        </m:e>
                        <m:sub>
                          <m:r>
                            <m:rPr>
                              <m:sty m:val="p"/>
                            </m:rPr>
                            <a:rPr lang="en-US" sz="1600">
                              <a:solidFill>
                                <a:schemeClr val="tx1">
                                  <a:lumMod val="75000"/>
                                  <a:lumOff val="25000"/>
                                </a:schemeClr>
                              </a:solidFill>
                              <a:latin typeface="Cambria Math" panose="02040503050406030204" pitchFamily="18" charset="0"/>
                            </a:rPr>
                            <m:t>t</m:t>
                          </m:r>
                          <m:r>
                            <a:rPr lang="en-US" sz="1600">
                              <a:solidFill>
                                <a:schemeClr val="tx1">
                                  <a:lumMod val="75000"/>
                                  <a:lumOff val="25000"/>
                                </a:schemeClr>
                              </a:solidFill>
                              <a:latin typeface="Cambria Math" panose="02040503050406030204" pitchFamily="18" charset="0"/>
                            </a:rPr>
                            <m:t>+1</m:t>
                          </m:r>
                        </m:sub>
                      </m:sSub>
                      <m:r>
                        <a:rPr lang="en-US" sz="1600">
                          <a:solidFill>
                            <a:schemeClr val="tx1">
                              <a:lumMod val="75000"/>
                              <a:lumOff val="25000"/>
                            </a:schemeClr>
                          </a:solidFill>
                          <a:latin typeface="Cambria Math" panose="02040503050406030204" pitchFamily="18" charset="0"/>
                        </a:rPr>
                        <m:t>= </m:t>
                      </m:r>
                      <m:r>
                        <m:rPr>
                          <m:sty m:val="p"/>
                        </m:rPr>
                        <a:rPr lang="el-GR" sz="1600">
                          <a:solidFill>
                            <a:schemeClr val="tx1">
                              <a:lumMod val="75000"/>
                              <a:lumOff val="25000"/>
                            </a:schemeClr>
                          </a:solidFill>
                          <a:latin typeface="Cambria Math" panose="02040503050406030204" pitchFamily="18" charset="0"/>
                          <a:ea typeface="Cambria Math"/>
                        </a:rPr>
                        <m:t>β</m:t>
                      </m:r>
                      <m:d>
                        <m:dPr>
                          <m:ctrlPr>
                            <a:rPr lang="en-US" sz="1600" i="1">
                              <a:solidFill>
                                <a:schemeClr val="tx1">
                                  <a:lumMod val="75000"/>
                                  <a:lumOff val="25000"/>
                                </a:schemeClr>
                              </a:solidFill>
                              <a:latin typeface="Cambria Math" panose="02040503050406030204" pitchFamily="18" charset="0"/>
                              <a:ea typeface="Cambria Math"/>
                            </a:rPr>
                          </m:ctrlPr>
                        </m:dPr>
                        <m:e>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F</m:t>
                              </m:r>
                            </m:e>
                            <m:sub>
                              <m:r>
                                <m:rPr>
                                  <m:sty m:val="p"/>
                                </m:rPr>
                                <a:rPr lang="en-US" sz="1600">
                                  <a:solidFill>
                                    <a:schemeClr val="tx1">
                                      <a:lumMod val="75000"/>
                                      <a:lumOff val="25000"/>
                                    </a:schemeClr>
                                  </a:solidFill>
                                  <a:latin typeface="Cambria Math" panose="02040503050406030204" pitchFamily="18" charset="0"/>
                                </a:rPr>
                                <m:t>t</m:t>
                              </m:r>
                              <m:r>
                                <a:rPr lang="en-US" sz="1600">
                                  <a:solidFill>
                                    <a:schemeClr val="tx1">
                                      <a:lumMod val="75000"/>
                                      <a:lumOff val="25000"/>
                                    </a:schemeClr>
                                  </a:solidFill>
                                  <a:latin typeface="Cambria Math" panose="02040503050406030204" pitchFamily="18" charset="0"/>
                                </a:rPr>
                                <m:t>+1</m:t>
                              </m:r>
                            </m:sub>
                          </m:sSub>
                          <m:r>
                            <a:rPr lang="en-US" sz="1600">
                              <a:solidFill>
                                <a:schemeClr val="tx1">
                                  <a:lumMod val="75000"/>
                                  <a:lumOff val="25000"/>
                                </a:schemeClr>
                              </a:solidFill>
                              <a:latin typeface="Cambria Math" panose="02040503050406030204" pitchFamily="18" charset="0"/>
                            </a:rPr>
                            <m:t> −</m:t>
                          </m:r>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F</m:t>
                              </m:r>
                            </m:e>
                            <m:sub>
                              <m:r>
                                <m:rPr>
                                  <m:sty m:val="p"/>
                                </m:rPr>
                                <a:rPr lang="en-US" sz="1600">
                                  <a:solidFill>
                                    <a:schemeClr val="tx1">
                                      <a:lumMod val="75000"/>
                                      <a:lumOff val="25000"/>
                                    </a:schemeClr>
                                  </a:solidFill>
                                  <a:latin typeface="Cambria Math" panose="02040503050406030204" pitchFamily="18" charset="0"/>
                                </a:rPr>
                                <m:t>t</m:t>
                              </m:r>
                            </m:sub>
                          </m:sSub>
                        </m:e>
                      </m:d>
                      <m:r>
                        <a:rPr lang="en-US" sz="1600" i="1">
                          <a:solidFill>
                            <a:schemeClr val="tx1">
                              <a:lumMod val="75000"/>
                              <a:lumOff val="25000"/>
                            </a:schemeClr>
                          </a:solidFill>
                          <a:latin typeface="Cambria Math" panose="02040503050406030204" pitchFamily="18" charset="0"/>
                        </a:rPr>
                        <m:t>+</m:t>
                      </m:r>
                      <m:d>
                        <m:dPr>
                          <m:ctrlPr>
                            <a:rPr lang="en-US" sz="1600" i="1">
                              <a:solidFill>
                                <a:schemeClr val="tx1">
                                  <a:lumMod val="75000"/>
                                  <a:lumOff val="25000"/>
                                </a:schemeClr>
                              </a:solidFill>
                              <a:latin typeface="Cambria Math" panose="02040503050406030204" pitchFamily="18" charset="0"/>
                            </a:rPr>
                          </m:ctrlPr>
                        </m:dPr>
                        <m:e>
                          <m:r>
                            <a:rPr lang="en-US" sz="1600" i="1">
                              <a:solidFill>
                                <a:schemeClr val="tx1">
                                  <a:lumMod val="75000"/>
                                  <a:lumOff val="25000"/>
                                </a:schemeClr>
                              </a:solidFill>
                              <a:latin typeface="Cambria Math" panose="02040503050406030204" pitchFamily="18" charset="0"/>
                            </a:rPr>
                            <m:t>1−</m:t>
                          </m:r>
                          <m:r>
                            <a:rPr lang="el-GR" sz="1600" i="1">
                              <a:solidFill>
                                <a:schemeClr val="tx1">
                                  <a:lumMod val="75000"/>
                                  <a:lumOff val="25000"/>
                                </a:schemeClr>
                              </a:solidFill>
                              <a:latin typeface="Cambria Math" panose="02040503050406030204" pitchFamily="18" charset="0"/>
                              <a:ea typeface="Cambria Math"/>
                            </a:rPr>
                            <m:t>𝛽</m:t>
                          </m:r>
                        </m:e>
                      </m:d>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T</m:t>
                          </m:r>
                        </m:e>
                        <m:sub>
                          <m:r>
                            <m:rPr>
                              <m:sty m:val="p"/>
                            </m:rPr>
                            <a:rPr lang="en-US" sz="1600">
                              <a:solidFill>
                                <a:schemeClr val="tx1">
                                  <a:lumMod val="75000"/>
                                  <a:lumOff val="25000"/>
                                </a:schemeClr>
                              </a:solidFill>
                              <a:latin typeface="Cambria Math" panose="02040503050406030204" pitchFamily="18" charset="0"/>
                            </a:rPr>
                            <m:t>t</m:t>
                          </m:r>
                        </m:sub>
                      </m:sSub>
                    </m:oMath>
                  </a14:m>
                  <a:r>
                    <a:rPr lang="en-US" sz="1600" dirty="0">
                      <a:solidFill>
                        <a:schemeClr val="tx1">
                          <a:lumMod val="75000"/>
                          <a:lumOff val="25000"/>
                        </a:schemeClr>
                      </a:solidFill>
                    </a:rPr>
                    <a:t>	</a:t>
                  </a:r>
                  <a14:m>
                    <m:oMath xmlns:m="http://schemas.openxmlformats.org/officeDocument/2006/math">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S</m:t>
                          </m:r>
                        </m:e>
                        <m:sub>
                          <m:r>
                            <m:rPr>
                              <m:sty m:val="p"/>
                            </m:rPr>
                            <a:rPr lang="en-US" sz="1600">
                              <a:solidFill>
                                <a:schemeClr val="tx1">
                                  <a:lumMod val="75000"/>
                                  <a:lumOff val="25000"/>
                                </a:schemeClr>
                              </a:solidFill>
                              <a:latin typeface="Cambria Math" panose="02040503050406030204" pitchFamily="18" charset="0"/>
                            </a:rPr>
                            <m:t>t</m:t>
                          </m:r>
                        </m:sub>
                      </m:sSub>
                      <m:r>
                        <a:rPr lang="en-US" sz="1600">
                          <a:solidFill>
                            <a:schemeClr val="tx1">
                              <a:lumMod val="75000"/>
                              <a:lumOff val="25000"/>
                            </a:schemeClr>
                          </a:solidFill>
                          <a:latin typeface="Cambria Math" panose="02040503050406030204" pitchFamily="18" charset="0"/>
                        </a:rPr>
                        <m:t>= </m:t>
                      </m:r>
                      <m:r>
                        <m:rPr>
                          <m:sty m:val="p"/>
                        </m:rPr>
                        <a:rPr lang="el-GR" sz="1600" i="1">
                          <a:solidFill>
                            <a:schemeClr val="tx1">
                              <a:lumMod val="75000"/>
                              <a:lumOff val="25000"/>
                            </a:schemeClr>
                          </a:solidFill>
                          <a:latin typeface="Cambria Math" panose="02040503050406030204" pitchFamily="18" charset="0"/>
                          <a:ea typeface="Cambria Math"/>
                        </a:rPr>
                        <m:t>γ</m:t>
                      </m:r>
                      <m:f>
                        <m:fPr>
                          <m:ctrlPr>
                            <a:rPr lang="en-US" sz="1600" i="1">
                              <a:solidFill>
                                <a:schemeClr val="tx1">
                                  <a:lumMod val="75000"/>
                                  <a:lumOff val="25000"/>
                                </a:schemeClr>
                              </a:solidFill>
                              <a:latin typeface="Cambria Math" panose="02040503050406030204" pitchFamily="18" charset="0"/>
                            </a:rPr>
                          </m:ctrlPr>
                        </m:fPr>
                        <m:num>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Y</m:t>
                              </m:r>
                            </m:e>
                            <m:sub>
                              <m:r>
                                <m:rPr>
                                  <m:sty m:val="p"/>
                                </m:rPr>
                                <a:rPr lang="en-US" sz="1600">
                                  <a:solidFill>
                                    <a:schemeClr val="tx1">
                                      <a:lumMod val="75000"/>
                                      <a:lumOff val="25000"/>
                                    </a:schemeClr>
                                  </a:solidFill>
                                  <a:latin typeface="Cambria Math" panose="02040503050406030204" pitchFamily="18" charset="0"/>
                                </a:rPr>
                                <m:t>t</m:t>
                              </m:r>
                            </m:sub>
                          </m:sSub>
                        </m:num>
                        <m:den>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F</m:t>
                              </m:r>
                            </m:e>
                            <m:sub>
                              <m:r>
                                <m:rPr>
                                  <m:sty m:val="p"/>
                                </m:rPr>
                                <a:rPr lang="en-US" sz="1600">
                                  <a:solidFill>
                                    <a:schemeClr val="tx1">
                                      <a:lumMod val="75000"/>
                                      <a:lumOff val="25000"/>
                                    </a:schemeClr>
                                  </a:solidFill>
                                  <a:latin typeface="Cambria Math" panose="02040503050406030204" pitchFamily="18" charset="0"/>
                                </a:rPr>
                                <m:t>t</m:t>
                              </m:r>
                              <m:r>
                                <a:rPr lang="en-US" sz="1600">
                                  <a:solidFill>
                                    <a:schemeClr val="tx1">
                                      <a:lumMod val="75000"/>
                                      <a:lumOff val="25000"/>
                                    </a:schemeClr>
                                  </a:solidFill>
                                  <a:latin typeface="Cambria Math" panose="02040503050406030204" pitchFamily="18" charset="0"/>
                                </a:rPr>
                                <m:t>−</m:t>
                              </m:r>
                              <m:r>
                                <m:rPr>
                                  <m:sty m:val="p"/>
                                </m:rPr>
                                <a:rPr lang="en-US" sz="1600">
                                  <a:solidFill>
                                    <a:schemeClr val="tx1">
                                      <a:lumMod val="75000"/>
                                      <a:lumOff val="25000"/>
                                    </a:schemeClr>
                                  </a:solidFill>
                                  <a:latin typeface="Cambria Math" panose="02040503050406030204" pitchFamily="18" charset="0"/>
                                </a:rPr>
                                <m:t>k</m:t>
                              </m:r>
                            </m:sub>
                          </m:sSub>
                        </m:den>
                      </m:f>
                      <m:r>
                        <a:rPr lang="en-US" sz="1600">
                          <a:solidFill>
                            <a:schemeClr val="tx1">
                              <a:lumMod val="75000"/>
                              <a:lumOff val="25000"/>
                            </a:schemeClr>
                          </a:solidFill>
                          <a:latin typeface="Cambria Math" panose="02040503050406030204" pitchFamily="18" charset="0"/>
                        </a:rPr>
                        <m:t>+</m:t>
                      </m:r>
                      <m:d>
                        <m:dPr>
                          <m:ctrlPr>
                            <a:rPr lang="en-US" sz="1600" i="1">
                              <a:solidFill>
                                <a:schemeClr val="tx1">
                                  <a:lumMod val="75000"/>
                                  <a:lumOff val="25000"/>
                                </a:schemeClr>
                              </a:solidFill>
                              <a:latin typeface="Cambria Math" panose="02040503050406030204" pitchFamily="18" charset="0"/>
                            </a:rPr>
                          </m:ctrlPr>
                        </m:dPr>
                        <m:e>
                          <m:r>
                            <a:rPr lang="en-US" sz="1600">
                              <a:solidFill>
                                <a:schemeClr val="tx1">
                                  <a:lumMod val="75000"/>
                                  <a:lumOff val="25000"/>
                                </a:schemeClr>
                              </a:solidFill>
                              <a:latin typeface="Cambria Math" panose="02040503050406030204" pitchFamily="18" charset="0"/>
                            </a:rPr>
                            <m:t>1−</m:t>
                          </m:r>
                          <m:r>
                            <m:rPr>
                              <m:sty m:val="p"/>
                            </m:rPr>
                            <a:rPr lang="el-GR" sz="1600" i="1">
                              <a:solidFill>
                                <a:schemeClr val="tx1">
                                  <a:lumMod val="75000"/>
                                  <a:lumOff val="25000"/>
                                </a:schemeClr>
                              </a:solidFill>
                              <a:latin typeface="Cambria Math" panose="02040503050406030204" pitchFamily="18" charset="0"/>
                              <a:ea typeface="Cambria Math"/>
                            </a:rPr>
                            <m:t>γ</m:t>
                          </m:r>
                        </m:e>
                      </m:d>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S</m:t>
                          </m:r>
                        </m:e>
                        <m:sub>
                          <m:r>
                            <m:rPr>
                              <m:sty m:val="p"/>
                            </m:rPr>
                            <a:rPr lang="en-US" sz="1600">
                              <a:solidFill>
                                <a:schemeClr val="tx1">
                                  <a:lumMod val="75000"/>
                                  <a:lumOff val="25000"/>
                                </a:schemeClr>
                              </a:solidFill>
                              <a:latin typeface="Cambria Math" panose="02040503050406030204" pitchFamily="18" charset="0"/>
                            </a:rPr>
                            <m:t>t</m:t>
                          </m:r>
                          <m:r>
                            <a:rPr lang="en-US" sz="1600">
                              <a:solidFill>
                                <a:schemeClr val="tx1">
                                  <a:lumMod val="75000"/>
                                  <a:lumOff val="25000"/>
                                </a:schemeClr>
                              </a:solidFill>
                              <a:latin typeface="Cambria Math" panose="02040503050406030204" pitchFamily="18" charset="0"/>
                            </a:rPr>
                            <m:t>+1−</m:t>
                          </m:r>
                          <m:r>
                            <m:rPr>
                              <m:sty m:val="p"/>
                            </m:rPr>
                            <a:rPr lang="en-US" sz="1600">
                              <a:solidFill>
                                <a:schemeClr val="tx1">
                                  <a:lumMod val="75000"/>
                                  <a:lumOff val="25000"/>
                                </a:schemeClr>
                              </a:solidFill>
                              <a:latin typeface="Cambria Math" panose="02040503050406030204" pitchFamily="18" charset="0"/>
                            </a:rPr>
                            <m:t>k</m:t>
                          </m:r>
                        </m:sub>
                      </m:sSub>
                    </m:oMath>
                  </a14:m>
                  <a:endParaRPr lang="en-US" sz="1600" dirty="0">
                    <a:solidFill>
                      <a:schemeClr val="tx1">
                        <a:lumMod val="75000"/>
                        <a:lumOff val="25000"/>
                      </a:schemeClr>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1442810" y="2200069"/>
                  <a:ext cx="6258380" cy="530997"/>
                </a:xfrm>
                <a:prstGeom prst="roundRect">
                  <a:avLst/>
                </a:prstGeom>
                <a:blipFill>
                  <a:blip r:embed="rId9"/>
                  <a:stretch>
                    <a:fillRect/>
                  </a:stretch>
                </a:blipFill>
                <a:ln>
                  <a:solidFill>
                    <a:schemeClr val="accent1"/>
                  </a:solidFill>
                </a:ln>
              </p:spPr>
              <p:txBody>
                <a:bodyPr/>
                <a:lstStyle/>
                <a:p>
                  <a:r>
                    <a:rPr lang="en-IN">
                      <a:noFill/>
                    </a:rPr>
                    <a:t> </a:t>
                  </a:r>
                </a:p>
              </p:txBody>
            </p:sp>
          </mc:Fallback>
        </mc:AlternateContent>
        <p:grpSp>
          <p:nvGrpSpPr>
            <p:cNvPr id="6" name="Group 5"/>
            <p:cNvGrpSpPr/>
            <p:nvPr/>
          </p:nvGrpSpPr>
          <p:grpSpPr>
            <a:xfrm>
              <a:off x="1044444" y="5859199"/>
              <a:ext cx="7055113" cy="712649"/>
              <a:chOff x="228600" y="5907498"/>
              <a:chExt cx="7055113" cy="948535"/>
            </a:xfrm>
            <a:noFill/>
          </p:grpSpPr>
          <p:sp>
            <p:nvSpPr>
              <p:cNvPr id="3" name="Rectangle 2"/>
              <p:cNvSpPr/>
              <p:nvPr/>
            </p:nvSpPr>
            <p:spPr>
              <a:xfrm>
                <a:off x="228600" y="5907498"/>
                <a:ext cx="3122738" cy="562161"/>
              </a:xfrm>
              <a:prstGeom prst="rect">
                <a:avLst/>
              </a:prstGeom>
              <a:grpFill/>
            </p:spPr>
            <p:txBody>
              <a:bodyPr>
                <a:spAutoFit/>
              </a:bodyPr>
              <a:lstStyle/>
              <a:p>
                <a:pPr marL="0" lvl="3" eaLnBrk="0" fontAlgn="base" hangingPunct="0">
                  <a:lnSpc>
                    <a:spcPct val="150000"/>
                  </a:lnSpc>
                  <a:spcBef>
                    <a:spcPct val="0"/>
                  </a:spcBef>
                  <a:spcAft>
                    <a:spcPct val="0"/>
                  </a:spcAft>
                </a:pPr>
                <a:r>
                  <a:rPr lang="en-US" sz="1600" dirty="0">
                    <a:solidFill>
                      <a:schemeClr val="tx1">
                        <a:lumMod val="75000"/>
                        <a:lumOff val="25000"/>
                      </a:schemeClr>
                    </a:solidFill>
                  </a:rPr>
                  <a:t>α : Alpha (Smoothing constant)</a:t>
                </a:r>
              </a:p>
            </p:txBody>
          </p:sp>
          <p:sp>
            <p:nvSpPr>
              <p:cNvPr id="4" name="Rectangle 3"/>
              <p:cNvSpPr/>
              <p:nvPr/>
            </p:nvSpPr>
            <p:spPr>
              <a:xfrm>
                <a:off x="3505200" y="5907498"/>
                <a:ext cx="3778513" cy="562161"/>
              </a:xfrm>
              <a:prstGeom prst="rect">
                <a:avLst/>
              </a:prstGeom>
              <a:grpFill/>
            </p:spPr>
            <p:txBody>
              <a:bodyPr>
                <a:spAutoFit/>
              </a:bodyPr>
              <a:lstStyle/>
              <a:p>
                <a:pPr marL="0" lvl="3" eaLnBrk="0" fontAlgn="base" hangingPunct="0">
                  <a:lnSpc>
                    <a:spcPct val="150000"/>
                  </a:lnSpc>
                  <a:spcBef>
                    <a:spcPct val="0"/>
                  </a:spcBef>
                  <a:spcAft>
                    <a:spcPct val="0"/>
                  </a:spcAft>
                </a:pPr>
                <a:r>
                  <a:rPr lang="el-GR" sz="1600" dirty="0">
                    <a:solidFill>
                      <a:schemeClr val="tx1">
                        <a:lumMod val="75000"/>
                        <a:lumOff val="25000"/>
                      </a:schemeClr>
                    </a:solidFill>
                  </a:rPr>
                  <a:t>β</a:t>
                </a:r>
                <a:r>
                  <a:rPr lang="en-US" sz="1600" dirty="0">
                    <a:solidFill>
                      <a:schemeClr val="tx1">
                        <a:lumMod val="75000"/>
                        <a:lumOff val="25000"/>
                      </a:schemeClr>
                    </a:solidFill>
                  </a:rPr>
                  <a:t> : Beta (Second smoothing constant)</a:t>
                </a:r>
              </a:p>
            </p:txBody>
          </p:sp>
          <mc:AlternateContent xmlns:mc="http://schemas.openxmlformats.org/markup-compatibility/2006" xmlns:a14="http://schemas.microsoft.com/office/drawing/2010/main">
            <mc:Choice Requires="a14">
              <p:sp>
                <p:nvSpPr>
                  <p:cNvPr id="5" name="Rectangle 4"/>
                  <p:cNvSpPr/>
                  <p:nvPr/>
                </p:nvSpPr>
                <p:spPr>
                  <a:xfrm>
                    <a:off x="1600200" y="6405418"/>
                    <a:ext cx="4156364" cy="450615"/>
                  </a:xfrm>
                  <a:prstGeom prst="rect">
                    <a:avLst/>
                  </a:prstGeom>
                  <a:grpFill/>
                </p:spPr>
                <p:txBody>
                  <a:bodyPr>
                    <a:spAutoFit/>
                  </a:bodyPr>
                  <a:lstStyle/>
                  <a:p>
                    <a14:m>
                      <m:oMath xmlns:m="http://schemas.openxmlformats.org/officeDocument/2006/math">
                        <m:r>
                          <m:rPr>
                            <m:sty m:val="p"/>
                          </m:rPr>
                          <a:rPr lang="el-GR" sz="1600" dirty="0">
                            <a:solidFill>
                              <a:schemeClr val="tx1">
                                <a:lumMod val="75000"/>
                                <a:lumOff val="25000"/>
                              </a:schemeClr>
                            </a:solidFill>
                            <a:latin typeface="Cambria Math" panose="02040503050406030204" pitchFamily="18" charset="0"/>
                            <a:ea typeface="Cambria Math"/>
                          </a:rPr>
                          <m:t>γ</m:t>
                        </m:r>
                      </m:oMath>
                    </a14:m>
                    <a:r>
                      <a:rPr lang="en-US" sz="1600" dirty="0">
                        <a:solidFill>
                          <a:schemeClr val="tx1">
                            <a:lumMod val="75000"/>
                            <a:lumOff val="25000"/>
                          </a:schemeClr>
                        </a:solidFill>
                      </a:rPr>
                      <a:t> : Gamma (Third smoothing constant)</a:t>
                    </a:r>
                  </a:p>
                </p:txBody>
              </p:sp>
            </mc:Choice>
            <mc:Fallback xmlns="">
              <p:sp>
                <p:nvSpPr>
                  <p:cNvPr id="5" name="Rectangle 4"/>
                  <p:cNvSpPr>
                    <a:spLocks noRot="1" noChangeAspect="1" noMove="1" noResize="1" noEditPoints="1" noAdjustHandles="1" noChangeArrowheads="1" noChangeShapeType="1" noTextEdit="1"/>
                  </p:cNvSpPr>
                  <p:nvPr/>
                </p:nvSpPr>
                <p:spPr>
                  <a:xfrm>
                    <a:off x="1600200" y="6405418"/>
                    <a:ext cx="4156364" cy="450615"/>
                  </a:xfrm>
                  <a:prstGeom prst="rect">
                    <a:avLst/>
                  </a:prstGeom>
                  <a:blipFill>
                    <a:blip r:embed="rId10"/>
                    <a:stretch>
                      <a:fillRect t="-7273" b="-21818"/>
                    </a:stretch>
                  </a:blipFill>
                </p:spPr>
                <p:txBody>
                  <a:bodyPr/>
                  <a:lstStyle/>
                  <a:p>
                    <a:r>
                      <a:rPr lang="en-IN">
                        <a:noFill/>
                      </a:rPr>
                      <a:t> </a:t>
                    </a:r>
                  </a:p>
                </p:txBody>
              </p:sp>
            </mc:Fallback>
          </mc:AlternateContent>
        </p:grpSp>
        <p:sp>
          <p:nvSpPr>
            <p:cNvPr id="7" name="Rectangle 6"/>
            <p:cNvSpPr/>
            <p:nvPr/>
          </p:nvSpPr>
          <p:spPr>
            <a:xfrm>
              <a:off x="1385908" y="1371600"/>
              <a:ext cx="2294218" cy="1893147"/>
            </a:xfrm>
            <a:prstGeom prst="rect">
              <a:avLst/>
            </a:prstGeom>
          </p:spPr>
          <p:txBody>
            <a:bodyPr wrap="none">
              <a:spAutoFit/>
            </a:bodyPr>
            <a:lstStyle/>
            <a:p>
              <a:pPr marL="0" lvl="3" eaLnBrk="0" fontAlgn="base" hangingPunct="0">
                <a:lnSpc>
                  <a:spcPct val="150000"/>
                </a:lnSpc>
                <a:spcBef>
                  <a:spcPct val="0"/>
                </a:spcBef>
                <a:spcAft>
                  <a:spcPct val="0"/>
                </a:spcAft>
              </a:pPr>
              <a:r>
                <a:rPr lang="de-DE" sz="1600" b="1" dirty="0">
                  <a:solidFill>
                    <a:schemeClr val="tx1">
                      <a:lumMod val="75000"/>
                      <a:lumOff val="25000"/>
                    </a:schemeClr>
                  </a:solidFill>
                </a:rPr>
                <a:t>Mathematical Model :</a:t>
              </a:r>
            </a:p>
            <a:p>
              <a:pPr marL="0" lvl="3" eaLnBrk="0" fontAlgn="base" hangingPunct="0">
                <a:lnSpc>
                  <a:spcPct val="150000"/>
                </a:lnSpc>
                <a:spcBef>
                  <a:spcPct val="0"/>
                </a:spcBef>
                <a:spcAft>
                  <a:spcPct val="0"/>
                </a:spcAft>
              </a:pPr>
              <a:endParaRPr lang="de-DE" sz="1600" dirty="0">
                <a:solidFill>
                  <a:schemeClr val="tx1">
                    <a:lumMod val="75000"/>
                    <a:lumOff val="25000"/>
                  </a:schemeClr>
                </a:solidFill>
              </a:endParaRPr>
            </a:p>
            <a:p>
              <a:pPr marL="0" lvl="3" eaLnBrk="0" fontAlgn="base" hangingPunct="0">
                <a:lnSpc>
                  <a:spcPct val="150000"/>
                </a:lnSpc>
                <a:spcBef>
                  <a:spcPct val="0"/>
                </a:spcBef>
                <a:spcAft>
                  <a:spcPct val="0"/>
                </a:spcAft>
              </a:pPr>
              <a:endParaRPr lang="de-DE" sz="1600" dirty="0">
                <a:solidFill>
                  <a:schemeClr val="tx1">
                    <a:lumMod val="75000"/>
                    <a:lumOff val="25000"/>
                  </a:schemeClr>
                </a:solidFill>
              </a:endParaRPr>
            </a:p>
            <a:p>
              <a:pPr marL="0" lvl="3" eaLnBrk="0" fontAlgn="base" hangingPunct="0">
                <a:lnSpc>
                  <a:spcPct val="150000"/>
                </a:lnSpc>
                <a:spcBef>
                  <a:spcPct val="0"/>
                </a:spcBef>
                <a:spcAft>
                  <a:spcPct val="0"/>
                </a:spcAft>
              </a:pPr>
              <a:endParaRPr lang="de-DE" sz="1600" dirty="0">
                <a:solidFill>
                  <a:schemeClr val="tx1">
                    <a:lumMod val="75000"/>
                    <a:lumOff val="25000"/>
                  </a:schemeClr>
                </a:solidFill>
              </a:endParaRPr>
            </a:p>
            <a:p>
              <a:pPr marL="0" lvl="3" eaLnBrk="0" fontAlgn="base" hangingPunct="0">
                <a:lnSpc>
                  <a:spcPct val="150000"/>
                </a:lnSpc>
                <a:spcBef>
                  <a:spcPct val="0"/>
                </a:spcBef>
                <a:spcAft>
                  <a:spcPct val="0"/>
                </a:spcAft>
              </a:pPr>
              <a:r>
                <a:rPr lang="de-DE" sz="1600" dirty="0">
                  <a:solidFill>
                    <a:schemeClr val="tx1">
                      <a:lumMod val="75000"/>
                      <a:lumOff val="25000"/>
                    </a:schemeClr>
                  </a:solidFill>
                </a:rPr>
                <a:t>where,</a:t>
              </a:r>
            </a:p>
          </p:txBody>
        </p:sp>
      </p:grpSp>
    </p:spTree>
    <p:extLst>
      <p:ext uri="{BB962C8B-B14F-4D97-AF65-F5344CB8AC3E}">
        <p14:creationId xmlns:p14="http://schemas.microsoft.com/office/powerpoint/2010/main" val="1958876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custDataLst>
              <p:tags r:id="rId1"/>
            </p:custDataLst>
          </p:nvPr>
        </p:nvSpPr>
        <p:spPr>
          <a:xfrm>
            <a:off x="1951037" y="274049"/>
            <a:ext cx="8229600" cy="810805"/>
          </a:xfrm>
        </p:spPr>
        <p:txBody>
          <a:bodyPr/>
          <a:lstStyle/>
          <a:p>
            <a:r>
              <a:rPr lang="en-US" sz="3100" b="1" dirty="0">
                <a:latin typeface="+mj-lt"/>
              </a:rPr>
              <a:t>Triple Exponential Smoothing in R</a:t>
            </a:r>
          </a:p>
        </p:txBody>
      </p:sp>
      <p:sp>
        <p:nvSpPr>
          <p:cNvPr id="13" name="Slide Number Placeholder 6"/>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solidFill>
                  <a:prstClr val="black">
                    <a:lumMod val="50000"/>
                    <a:lumOff val="50000"/>
                  </a:prstClr>
                </a:solidFill>
              </a:rPr>
              <a:pPr fontAlgn="base">
                <a:spcBef>
                  <a:spcPct val="0"/>
                </a:spcBef>
                <a:spcAft>
                  <a:spcPct val="0"/>
                </a:spcAft>
              </a:pPr>
              <a:t>14</a:t>
            </a:fld>
            <a:endParaRPr lang="es-ES" dirty="0">
              <a:solidFill>
                <a:prstClr val="black">
                  <a:lumMod val="50000"/>
                  <a:lumOff val="50000"/>
                </a:prstClr>
              </a:solidFill>
            </a:endParaRPr>
          </a:p>
        </p:txBody>
      </p:sp>
      <p:graphicFrame>
        <p:nvGraphicFramePr>
          <p:cNvPr id="14" name="Table 13">
            <a:extLst>
              <a:ext uri="{FF2B5EF4-FFF2-40B4-BE49-F238E27FC236}">
                <a16:creationId xmlns:a16="http://schemas.microsoft.com/office/drawing/2014/main" id="{89392B14-B64C-40FF-A104-8CD18DC6D4DC}"/>
              </a:ext>
            </a:extLst>
          </p:cNvPr>
          <p:cNvGraphicFramePr>
            <a:graphicFrameLocks noGrp="1"/>
          </p:cNvGraphicFramePr>
          <p:nvPr/>
        </p:nvGraphicFramePr>
        <p:xfrm>
          <a:off x="2167347" y="1691640"/>
          <a:ext cx="8033374" cy="82296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290096">
                <a:tc>
                  <a:txBody>
                    <a:bodyPr/>
                    <a:lstStyle/>
                    <a:p>
                      <a:r>
                        <a:rPr lang="en-US" sz="1600" dirty="0">
                          <a:solidFill>
                            <a:schemeClr val="accent1"/>
                          </a:solidFill>
                          <a:latin typeface="Consolas" pitchFamily="49" charset="0"/>
                        </a:rPr>
                        <a:t>fit3&lt;-</a:t>
                      </a:r>
                      <a:r>
                        <a:rPr lang="en-US" sz="1600" b="1" dirty="0">
                          <a:solidFill>
                            <a:schemeClr val="accent1"/>
                          </a:solidFill>
                          <a:latin typeface="Consolas" pitchFamily="49" charset="0"/>
                        </a:rPr>
                        <a:t>HoltWinters</a:t>
                      </a:r>
                      <a:r>
                        <a:rPr lang="en-US" sz="1600" dirty="0">
                          <a:solidFill>
                            <a:schemeClr val="accent1"/>
                          </a:solidFill>
                          <a:latin typeface="Consolas" pitchFamily="49" charset="0"/>
                        </a:rPr>
                        <a:t>(salesseries)</a:t>
                      </a:r>
                    </a:p>
                    <a:p>
                      <a:r>
                        <a:rPr lang="en-US" sz="1600" b="1" dirty="0">
                          <a:solidFill>
                            <a:schemeClr val="accent1"/>
                          </a:solidFill>
                          <a:latin typeface="Consolas" pitchFamily="49" charset="0"/>
                        </a:rPr>
                        <a:t>predict</a:t>
                      </a:r>
                      <a:r>
                        <a:rPr lang="en-US" sz="1600" dirty="0">
                          <a:solidFill>
                            <a:schemeClr val="accent1"/>
                          </a:solidFill>
                          <a:latin typeface="Consolas" pitchFamily="49" charset="0"/>
                        </a:rPr>
                        <a:t>(fit3,</a:t>
                      </a:r>
                      <a:r>
                        <a:rPr lang="en-US" sz="1600" b="1" dirty="0">
                          <a:solidFill>
                            <a:schemeClr val="accent1"/>
                          </a:solidFill>
                          <a:latin typeface="Consolas" pitchFamily="49" charset="0"/>
                        </a:rPr>
                        <a:t>n.ahead=</a:t>
                      </a:r>
                      <a:r>
                        <a:rPr lang="en-US" sz="1600" dirty="0">
                          <a:solidFill>
                            <a:schemeClr val="accent1"/>
                          </a:solidFill>
                          <a:latin typeface="Consolas" pitchFamily="49" charset="0"/>
                        </a:rPr>
                        <a:t>1)</a:t>
                      </a:r>
                    </a:p>
                    <a:p>
                      <a:r>
                        <a:rPr lang="en-US" sz="1600" dirty="0">
                          <a:solidFill>
                            <a:schemeClr val="accent1"/>
                          </a:solidFill>
                          <a:latin typeface="Consolas" pitchFamily="49" charset="0"/>
                        </a:rPr>
                        <a:t>fit3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alpha val="20000"/>
                      </a:schemeClr>
                    </a:solidFill>
                  </a:tcPr>
                </a:tc>
                <a:extLst>
                  <a:ext uri="{0D108BD9-81ED-4DB2-BD59-A6C34878D82A}">
                    <a16:rowId xmlns:a16="http://schemas.microsoft.com/office/drawing/2014/main" val="10000"/>
                  </a:ext>
                </a:extLst>
              </a:tr>
            </a:tbl>
          </a:graphicData>
        </a:graphic>
      </p:graphicFrame>
      <p:sp>
        <p:nvSpPr>
          <p:cNvPr id="15" name="Rectangle 14">
            <a:extLst>
              <a:ext uri="{FF2B5EF4-FFF2-40B4-BE49-F238E27FC236}">
                <a16:creationId xmlns:a16="http://schemas.microsoft.com/office/drawing/2014/main" id="{4F80B8B4-E1ED-483A-9B96-EB1452833F23}"/>
              </a:ext>
            </a:extLst>
          </p:cNvPr>
          <p:cNvSpPr/>
          <p:nvPr/>
        </p:nvSpPr>
        <p:spPr>
          <a:xfrm>
            <a:off x="2179637" y="1337846"/>
            <a:ext cx="3550972" cy="338554"/>
          </a:xfrm>
          <a:prstGeom prst="rect">
            <a:avLst/>
          </a:prstGeom>
        </p:spPr>
        <p:txBody>
          <a:bodyPr wrap="none">
            <a:spAutoFit/>
          </a:bodyPr>
          <a:lstStyle/>
          <a:p>
            <a:r>
              <a:rPr lang="en-US" sz="1600" dirty="0">
                <a:latin typeface="Consolas" pitchFamily="49" charset="0"/>
              </a:rPr>
              <a:t>#Triple Exponential Smoothing</a:t>
            </a:r>
          </a:p>
        </p:txBody>
      </p:sp>
      <p:sp>
        <p:nvSpPr>
          <p:cNvPr id="18" name="Rectangle 17">
            <a:extLst>
              <a:ext uri="{FF2B5EF4-FFF2-40B4-BE49-F238E27FC236}">
                <a16:creationId xmlns:a16="http://schemas.microsoft.com/office/drawing/2014/main" id="{6901C767-8487-462B-8FED-BFF8825879B9}"/>
              </a:ext>
            </a:extLst>
          </p:cNvPr>
          <p:cNvSpPr/>
          <p:nvPr/>
        </p:nvSpPr>
        <p:spPr>
          <a:xfrm>
            <a:off x="2162431" y="2480846"/>
            <a:ext cx="1082348" cy="338554"/>
          </a:xfrm>
          <a:prstGeom prst="rect">
            <a:avLst/>
          </a:prstGeom>
        </p:spPr>
        <p:txBody>
          <a:bodyPr wrap="none">
            <a:spAutoFit/>
          </a:bodyPr>
          <a:lstStyle/>
          <a:p>
            <a:pPr defTabSz="914400">
              <a:defRPr/>
            </a:pPr>
            <a:r>
              <a:rPr lang="en-US" sz="1600" dirty="0">
                <a:latin typeface="Consolas" pitchFamily="49" charset="0"/>
                <a:cs typeface="Arial"/>
              </a:rPr>
              <a:t># Output</a:t>
            </a:r>
          </a:p>
        </p:txBody>
      </p:sp>
      <p:sp>
        <p:nvSpPr>
          <p:cNvPr id="19" name="Rectangle 18">
            <a:extLst>
              <a:ext uri="{FF2B5EF4-FFF2-40B4-BE49-F238E27FC236}">
                <a16:creationId xmlns:a16="http://schemas.microsoft.com/office/drawing/2014/main" id="{590BAF41-F08E-4FD2-BAE7-C0A5E5FE39A8}"/>
              </a:ext>
            </a:extLst>
          </p:cNvPr>
          <p:cNvSpPr/>
          <p:nvPr/>
        </p:nvSpPr>
        <p:spPr>
          <a:xfrm>
            <a:off x="2179637" y="5950804"/>
            <a:ext cx="7239000" cy="830997"/>
          </a:xfrm>
          <a:prstGeom prst="rect">
            <a:avLst/>
          </a:prstGeom>
          <a:solidFill>
            <a:schemeClr val="bg1"/>
          </a:solidFill>
          <a:ln w="3175">
            <a:solidFill>
              <a:schemeClr val="accent3"/>
            </a:solidFill>
          </a:ln>
        </p:spPr>
        <p:txBody>
          <a:bodyPr wrap="square">
            <a:spAutoFit/>
          </a:bodyPr>
          <a:lstStyle/>
          <a:p>
            <a:pPr>
              <a:buSzPct val="60000"/>
            </a:pPr>
            <a:r>
              <a:rPr lang="en-US" b="1" dirty="0">
                <a:solidFill>
                  <a:schemeClr val="tx1">
                    <a:lumMod val="75000"/>
                    <a:lumOff val="25000"/>
                  </a:schemeClr>
                </a:solidFill>
                <a:latin typeface="Vijaya" panose="02020604020202020204" pitchFamily="18" charset="0"/>
                <a:cs typeface="Vijaya" panose="02020604020202020204" pitchFamily="18" charset="0"/>
              </a:rPr>
              <a:t>Interpretation :</a:t>
            </a:r>
          </a:p>
          <a:p>
            <a:pPr>
              <a:buSzPct val="60000"/>
            </a:pPr>
            <a:r>
              <a:rPr lang="en-US" dirty="0">
                <a:solidFill>
                  <a:schemeClr val="tx1">
                    <a:lumMod val="75000"/>
                    <a:lumOff val="25000"/>
                  </a:schemeClr>
                </a:solidFill>
                <a:latin typeface="Vijaya" panose="02020604020202020204" pitchFamily="18" charset="0"/>
                <a:cs typeface="Vijaya" panose="02020604020202020204" pitchFamily="18" charset="0"/>
              </a:rPr>
              <a:t>It returns predicted future value &amp; value of alpha, beta and gamma.</a:t>
            </a:r>
          </a:p>
        </p:txBody>
      </p:sp>
      <p:pic>
        <p:nvPicPr>
          <p:cNvPr id="4" name="Picture 3">
            <a:extLst>
              <a:ext uri="{FF2B5EF4-FFF2-40B4-BE49-F238E27FC236}">
                <a16:creationId xmlns:a16="http://schemas.microsoft.com/office/drawing/2014/main" id="{45B79934-9E27-46D7-A381-0A84265AD81A}"/>
              </a:ext>
            </a:extLst>
          </p:cNvPr>
          <p:cNvPicPr>
            <a:picLocks noChangeAspect="1"/>
          </p:cNvPicPr>
          <p:nvPr/>
        </p:nvPicPr>
        <p:blipFill>
          <a:blip r:embed="rId4"/>
          <a:stretch>
            <a:fillRect/>
          </a:stretch>
        </p:blipFill>
        <p:spPr>
          <a:xfrm>
            <a:off x="2179637" y="2831560"/>
            <a:ext cx="7239000" cy="3035840"/>
          </a:xfrm>
          <a:prstGeom prst="rect">
            <a:avLst/>
          </a:prstGeom>
          <a:ln>
            <a:solidFill>
              <a:schemeClr val="accent1"/>
            </a:solidFill>
          </a:ln>
        </p:spPr>
      </p:pic>
      <p:cxnSp>
        <p:nvCxnSpPr>
          <p:cNvPr id="20" name="Straight Arrow Connector 19">
            <a:extLst>
              <a:ext uri="{FF2B5EF4-FFF2-40B4-BE49-F238E27FC236}">
                <a16:creationId xmlns:a16="http://schemas.microsoft.com/office/drawing/2014/main" id="{8DB0A7CE-CDF9-47D2-B377-C32D07944831}"/>
              </a:ext>
            </a:extLst>
          </p:cNvPr>
          <p:cNvCxnSpPr>
            <a:cxnSpLocks/>
          </p:cNvCxnSpPr>
          <p:nvPr/>
        </p:nvCxnSpPr>
        <p:spPr>
          <a:xfrm flipH="1">
            <a:off x="4313237" y="4050759"/>
            <a:ext cx="106680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1" name="Straight Arrow Connector 20">
            <a:extLst>
              <a:ext uri="{FF2B5EF4-FFF2-40B4-BE49-F238E27FC236}">
                <a16:creationId xmlns:a16="http://schemas.microsoft.com/office/drawing/2014/main" id="{CBB3B760-F8E7-4A79-AD29-D7FFB79868C7}"/>
              </a:ext>
            </a:extLst>
          </p:cNvPr>
          <p:cNvCxnSpPr>
            <a:cxnSpLocks/>
          </p:cNvCxnSpPr>
          <p:nvPr/>
        </p:nvCxnSpPr>
        <p:spPr>
          <a:xfrm flipH="1">
            <a:off x="4389437" y="3060159"/>
            <a:ext cx="106680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775458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51037" y="274049"/>
            <a:ext cx="8229600" cy="810805"/>
          </a:xfrm>
        </p:spPr>
        <p:txBody>
          <a:bodyPr/>
          <a:lstStyle/>
          <a:p>
            <a:r>
              <a:rPr sz="3200" b="1" dirty="0">
                <a:latin typeface="+mj-lt"/>
              </a:rPr>
              <a:t>Get an Edge!</a:t>
            </a:r>
            <a:endParaRPr lang="en-US" sz="3200" b="1" dirty="0">
              <a:latin typeface="+mj-lt"/>
            </a:endParaRPr>
          </a:p>
        </p:txBody>
      </p:sp>
      <p:grpSp>
        <p:nvGrpSpPr>
          <p:cNvPr id="14" name="Group 13"/>
          <p:cNvGrpSpPr/>
          <p:nvPr/>
        </p:nvGrpSpPr>
        <p:grpSpPr>
          <a:xfrm>
            <a:off x="2552755" y="4898989"/>
            <a:ext cx="7026167" cy="1530355"/>
            <a:chOff x="1186808" y="4345489"/>
            <a:chExt cx="7026167" cy="1391232"/>
          </a:xfrm>
        </p:grpSpPr>
        <p:sp>
          <p:nvSpPr>
            <p:cNvPr id="15" name="Rectangle 14"/>
            <p:cNvSpPr/>
            <p:nvPr/>
          </p:nvSpPr>
          <p:spPr>
            <a:xfrm>
              <a:off x="1519110" y="4345489"/>
              <a:ext cx="6693865" cy="1391232"/>
            </a:xfrm>
            <a:prstGeom prst="rect">
              <a:avLst/>
            </a:prstGeom>
            <a:solidFill>
              <a:schemeClr val="bg1">
                <a:lumMod val="95000"/>
                <a:alpha val="80000"/>
              </a:schemeClr>
            </a:solidFill>
            <a:ln>
              <a:noFill/>
            </a:ln>
          </p:spPr>
          <p:style>
            <a:lnRef idx="2">
              <a:schemeClr val="accent1"/>
            </a:lnRef>
            <a:fillRef idx="1">
              <a:schemeClr val="lt1"/>
            </a:fillRef>
            <a:effectRef idx="0">
              <a:schemeClr val="accent1"/>
            </a:effectRef>
            <a:fontRef idx="minor">
              <a:schemeClr val="dk1"/>
            </a:fontRef>
          </p:style>
          <p:txBody>
            <a:bodyPr anchor="ctr">
              <a:spAutoFit/>
            </a:bodyPr>
            <a:lstStyle/>
            <a:p>
              <a:pPr marL="285750" indent="-285750">
                <a:lnSpc>
                  <a:spcPct val="150000"/>
                </a:lnSpc>
                <a:buFont typeface="Arial" pitchFamily="34" charset="0"/>
                <a:buChar char="•"/>
              </a:pPr>
              <a:r>
                <a:rPr lang="en-US" sz="1600" dirty="0">
                  <a:solidFill>
                    <a:schemeClr val="tx1">
                      <a:lumMod val="75000"/>
                      <a:lumOff val="25000"/>
                    </a:schemeClr>
                  </a:solidFill>
                </a:rPr>
                <a:t>For vector time series, investigate connections between two or more time series with the aim of using values of some of the processes to predict those of the others. (Eg. Pairs trading in stock market) </a:t>
              </a:r>
            </a:p>
          </p:txBody>
        </p:sp>
        <p:sp>
          <p:nvSpPr>
            <p:cNvPr id="20" name="Rectangle 19"/>
            <p:cNvSpPr/>
            <p:nvPr/>
          </p:nvSpPr>
          <p:spPr>
            <a:xfrm>
              <a:off x="1186808" y="4463864"/>
              <a:ext cx="264702" cy="11544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75000"/>
                    <a:lumOff val="25000"/>
                  </a:schemeClr>
                </a:solidFill>
              </a:endParaRPr>
            </a:p>
          </p:txBody>
        </p:sp>
      </p:grpSp>
      <p:sp>
        <p:nvSpPr>
          <p:cNvPr id="8" name="Frame 7"/>
          <p:cNvSpPr/>
          <p:nvPr/>
        </p:nvSpPr>
        <p:spPr>
          <a:xfrm>
            <a:off x="1493837" y="0"/>
            <a:ext cx="9144000" cy="6858000"/>
          </a:xfrm>
          <a:prstGeom prst="frame">
            <a:avLst>
              <a:gd name="adj1" fmla="val 11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endParaRPr>
          </a:p>
        </p:txBody>
      </p:sp>
      <p:grpSp>
        <p:nvGrpSpPr>
          <p:cNvPr id="3" name="Group 2"/>
          <p:cNvGrpSpPr/>
          <p:nvPr/>
        </p:nvGrpSpPr>
        <p:grpSpPr>
          <a:xfrm>
            <a:off x="2598736" y="2286000"/>
            <a:ext cx="6934205" cy="2276832"/>
            <a:chOff x="1295397" y="2076916"/>
            <a:chExt cx="6934205" cy="2754967"/>
          </a:xfrm>
        </p:grpSpPr>
        <p:sp>
          <p:nvSpPr>
            <p:cNvPr id="4" name="Bent-Up Arrow 3"/>
            <p:cNvSpPr/>
            <p:nvPr/>
          </p:nvSpPr>
          <p:spPr>
            <a:xfrm rot="5400000">
              <a:off x="1580378" y="2890067"/>
              <a:ext cx="816302" cy="929332"/>
            </a:xfrm>
            <a:prstGeom prst="bentUpArrow">
              <a:avLst>
                <a:gd name="adj1" fmla="val 32840"/>
                <a:gd name="adj2" fmla="val 25000"/>
                <a:gd name="adj3" fmla="val 35780"/>
              </a:avLst>
            </a:prstGeom>
            <a:solidFill>
              <a:schemeClr val="bg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5" name="Freeform 4"/>
            <p:cNvSpPr/>
            <p:nvPr/>
          </p:nvSpPr>
          <p:spPr>
            <a:xfrm>
              <a:off x="1295397" y="2104778"/>
              <a:ext cx="1511590" cy="722677"/>
            </a:xfrm>
            <a:custGeom>
              <a:avLst/>
              <a:gdLst>
                <a:gd name="connsiteX0" fmla="*/ 0 w 1511590"/>
                <a:gd name="connsiteY0" fmla="*/ 120470 h 722677"/>
                <a:gd name="connsiteX1" fmla="*/ 120470 w 1511590"/>
                <a:gd name="connsiteY1" fmla="*/ 0 h 722677"/>
                <a:gd name="connsiteX2" fmla="*/ 1391120 w 1511590"/>
                <a:gd name="connsiteY2" fmla="*/ 0 h 722677"/>
                <a:gd name="connsiteX3" fmla="*/ 1511590 w 1511590"/>
                <a:gd name="connsiteY3" fmla="*/ 120470 h 722677"/>
                <a:gd name="connsiteX4" fmla="*/ 1511590 w 1511590"/>
                <a:gd name="connsiteY4" fmla="*/ 602207 h 722677"/>
                <a:gd name="connsiteX5" fmla="*/ 1391120 w 1511590"/>
                <a:gd name="connsiteY5" fmla="*/ 722677 h 722677"/>
                <a:gd name="connsiteX6" fmla="*/ 120470 w 1511590"/>
                <a:gd name="connsiteY6" fmla="*/ 722677 h 722677"/>
                <a:gd name="connsiteX7" fmla="*/ 0 w 1511590"/>
                <a:gd name="connsiteY7" fmla="*/ 602207 h 722677"/>
                <a:gd name="connsiteX8" fmla="*/ 0 w 1511590"/>
                <a:gd name="connsiteY8" fmla="*/ 120470 h 722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1590" h="722677">
                  <a:moveTo>
                    <a:pt x="0" y="120470"/>
                  </a:moveTo>
                  <a:cubicBezTo>
                    <a:pt x="0" y="53936"/>
                    <a:pt x="53936" y="0"/>
                    <a:pt x="120470" y="0"/>
                  </a:cubicBezTo>
                  <a:lnTo>
                    <a:pt x="1391120" y="0"/>
                  </a:lnTo>
                  <a:cubicBezTo>
                    <a:pt x="1457654" y="0"/>
                    <a:pt x="1511590" y="53936"/>
                    <a:pt x="1511590" y="120470"/>
                  </a:cubicBezTo>
                  <a:lnTo>
                    <a:pt x="1511590" y="602207"/>
                  </a:lnTo>
                  <a:cubicBezTo>
                    <a:pt x="1511590" y="668741"/>
                    <a:pt x="1457654" y="722677"/>
                    <a:pt x="1391120" y="722677"/>
                  </a:cubicBezTo>
                  <a:lnTo>
                    <a:pt x="120470" y="722677"/>
                  </a:lnTo>
                  <a:cubicBezTo>
                    <a:pt x="53936" y="722677"/>
                    <a:pt x="0" y="668741"/>
                    <a:pt x="0" y="602207"/>
                  </a:cubicBezTo>
                  <a:lnTo>
                    <a:pt x="0" y="12047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6245" tIns="96245" rIns="96245" bIns="96245" numCol="1" spcCol="1270" anchor="ctr" anchorCtr="0">
              <a:noAutofit/>
            </a:bodyPr>
            <a:lstStyle/>
            <a:p>
              <a:pPr algn="ctr" defTabSz="711200">
                <a:lnSpc>
                  <a:spcPct val="90000"/>
                </a:lnSpc>
                <a:spcBef>
                  <a:spcPct val="0"/>
                </a:spcBef>
                <a:spcAft>
                  <a:spcPct val="35000"/>
                </a:spcAft>
              </a:pPr>
              <a:r>
                <a:rPr lang="en-US" sz="1600" b="1" dirty="0">
                  <a:solidFill>
                    <a:prstClr val="white"/>
                  </a:solidFill>
                </a:rPr>
                <a:t>Analyse</a:t>
              </a:r>
            </a:p>
          </p:txBody>
        </p:sp>
        <p:sp>
          <p:nvSpPr>
            <p:cNvPr id="6" name="Freeform 5"/>
            <p:cNvSpPr/>
            <p:nvPr/>
          </p:nvSpPr>
          <p:spPr>
            <a:xfrm>
              <a:off x="3008879" y="2076916"/>
              <a:ext cx="3087121" cy="777431"/>
            </a:xfrm>
            <a:custGeom>
              <a:avLst/>
              <a:gdLst>
                <a:gd name="connsiteX0" fmla="*/ 0 w 2142395"/>
                <a:gd name="connsiteY0" fmla="*/ 0 h 777431"/>
                <a:gd name="connsiteX1" fmla="*/ 2142395 w 2142395"/>
                <a:gd name="connsiteY1" fmla="*/ 0 h 777431"/>
                <a:gd name="connsiteX2" fmla="*/ 2142395 w 2142395"/>
                <a:gd name="connsiteY2" fmla="*/ 777431 h 777431"/>
                <a:gd name="connsiteX3" fmla="*/ 0 w 2142395"/>
                <a:gd name="connsiteY3" fmla="*/ 777431 h 777431"/>
                <a:gd name="connsiteX4" fmla="*/ 0 w 2142395"/>
                <a:gd name="connsiteY4" fmla="*/ 0 h 777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2395" h="777431">
                  <a:moveTo>
                    <a:pt x="0" y="0"/>
                  </a:moveTo>
                  <a:lnTo>
                    <a:pt x="2142395" y="0"/>
                  </a:lnTo>
                  <a:lnTo>
                    <a:pt x="2142395" y="777431"/>
                  </a:lnTo>
                  <a:lnTo>
                    <a:pt x="0" y="77743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marL="171450" lvl="1" indent="-171450" defTabSz="711200">
                <a:lnSpc>
                  <a:spcPct val="150000"/>
                </a:lnSpc>
                <a:spcBef>
                  <a:spcPct val="0"/>
                </a:spcBef>
                <a:spcAft>
                  <a:spcPct val="15000"/>
                </a:spcAft>
                <a:buFontTx/>
                <a:buChar char="••"/>
              </a:pPr>
              <a:r>
                <a:rPr lang="en-US" altLang="en-US" sz="1600" dirty="0">
                  <a:solidFill>
                    <a:schemeClr val="tx1">
                      <a:lumMod val="75000"/>
                      <a:lumOff val="25000"/>
                    </a:schemeClr>
                  </a:solidFill>
                </a:rPr>
                <a:t>Analyse trend and seasonality present in the data</a:t>
              </a:r>
              <a:endParaRPr lang="en-US" sz="1600" dirty="0">
                <a:solidFill>
                  <a:schemeClr val="tx1">
                    <a:lumMod val="75000"/>
                    <a:lumOff val="25000"/>
                  </a:schemeClr>
                </a:solidFill>
              </a:endParaRPr>
            </a:p>
          </p:txBody>
        </p:sp>
        <p:sp>
          <p:nvSpPr>
            <p:cNvPr id="9" name="Bent-Up Arrow 8"/>
            <p:cNvSpPr/>
            <p:nvPr/>
          </p:nvSpPr>
          <p:spPr>
            <a:xfrm rot="5400000">
              <a:off x="3027002" y="3878835"/>
              <a:ext cx="816302" cy="929332"/>
            </a:xfrm>
            <a:prstGeom prst="bentUpArrow">
              <a:avLst>
                <a:gd name="adj1" fmla="val 32840"/>
                <a:gd name="adj2" fmla="val 25000"/>
                <a:gd name="adj3" fmla="val 35780"/>
              </a:avLst>
            </a:prstGeom>
            <a:solidFill>
              <a:schemeClr val="bg2"/>
            </a:solidFill>
          </p:spPr>
          <p:style>
            <a:lnRef idx="2">
              <a:schemeClr val="lt1">
                <a:hueOff val="0"/>
                <a:satOff val="0"/>
                <a:lumOff val="0"/>
                <a:alphaOff val="0"/>
              </a:schemeClr>
            </a:lnRef>
            <a:fillRef idx="1">
              <a:schemeClr val="accent1">
                <a:tint val="50000"/>
                <a:hueOff val="-10017749"/>
                <a:satOff val="72811"/>
                <a:lumOff val="15350"/>
                <a:alphaOff val="0"/>
              </a:schemeClr>
            </a:fillRef>
            <a:effectRef idx="0">
              <a:schemeClr val="accent1">
                <a:tint val="50000"/>
                <a:hueOff val="-10017749"/>
                <a:satOff val="72811"/>
                <a:lumOff val="15350"/>
                <a:alphaOff val="0"/>
              </a:schemeClr>
            </a:effectRef>
            <a:fontRef idx="minor">
              <a:schemeClr val="lt1">
                <a:hueOff val="0"/>
                <a:satOff val="0"/>
                <a:lumOff val="0"/>
                <a:alphaOff val="0"/>
              </a:schemeClr>
            </a:fontRef>
          </p:style>
        </p:sp>
        <p:sp>
          <p:nvSpPr>
            <p:cNvPr id="10" name="Freeform 9"/>
            <p:cNvSpPr/>
            <p:nvPr/>
          </p:nvSpPr>
          <p:spPr>
            <a:xfrm>
              <a:off x="2742022" y="3093547"/>
              <a:ext cx="1511590" cy="722677"/>
            </a:xfrm>
            <a:custGeom>
              <a:avLst/>
              <a:gdLst>
                <a:gd name="connsiteX0" fmla="*/ 0 w 1511590"/>
                <a:gd name="connsiteY0" fmla="*/ 120470 h 722677"/>
                <a:gd name="connsiteX1" fmla="*/ 120470 w 1511590"/>
                <a:gd name="connsiteY1" fmla="*/ 0 h 722677"/>
                <a:gd name="connsiteX2" fmla="*/ 1391120 w 1511590"/>
                <a:gd name="connsiteY2" fmla="*/ 0 h 722677"/>
                <a:gd name="connsiteX3" fmla="*/ 1511590 w 1511590"/>
                <a:gd name="connsiteY3" fmla="*/ 120470 h 722677"/>
                <a:gd name="connsiteX4" fmla="*/ 1511590 w 1511590"/>
                <a:gd name="connsiteY4" fmla="*/ 602207 h 722677"/>
                <a:gd name="connsiteX5" fmla="*/ 1391120 w 1511590"/>
                <a:gd name="connsiteY5" fmla="*/ 722677 h 722677"/>
                <a:gd name="connsiteX6" fmla="*/ 120470 w 1511590"/>
                <a:gd name="connsiteY6" fmla="*/ 722677 h 722677"/>
                <a:gd name="connsiteX7" fmla="*/ 0 w 1511590"/>
                <a:gd name="connsiteY7" fmla="*/ 602207 h 722677"/>
                <a:gd name="connsiteX8" fmla="*/ 0 w 1511590"/>
                <a:gd name="connsiteY8" fmla="*/ 120470 h 722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1590" h="722677">
                  <a:moveTo>
                    <a:pt x="0" y="120470"/>
                  </a:moveTo>
                  <a:cubicBezTo>
                    <a:pt x="0" y="53936"/>
                    <a:pt x="53936" y="0"/>
                    <a:pt x="120470" y="0"/>
                  </a:cubicBezTo>
                  <a:lnTo>
                    <a:pt x="1391120" y="0"/>
                  </a:lnTo>
                  <a:cubicBezTo>
                    <a:pt x="1457654" y="0"/>
                    <a:pt x="1511590" y="53936"/>
                    <a:pt x="1511590" y="120470"/>
                  </a:cubicBezTo>
                  <a:lnTo>
                    <a:pt x="1511590" y="602207"/>
                  </a:lnTo>
                  <a:cubicBezTo>
                    <a:pt x="1511590" y="668741"/>
                    <a:pt x="1457654" y="722677"/>
                    <a:pt x="1391120" y="722677"/>
                  </a:cubicBezTo>
                  <a:lnTo>
                    <a:pt x="120470" y="722677"/>
                  </a:lnTo>
                  <a:cubicBezTo>
                    <a:pt x="53936" y="722677"/>
                    <a:pt x="0" y="668741"/>
                    <a:pt x="0" y="602207"/>
                  </a:cubicBezTo>
                  <a:lnTo>
                    <a:pt x="0" y="120470"/>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96245" tIns="96245" rIns="96245" bIns="96245" numCol="1" spcCol="1270" anchor="ctr" anchorCtr="0">
              <a:noAutofit/>
            </a:bodyPr>
            <a:lstStyle/>
            <a:p>
              <a:pPr algn="ctr" defTabSz="711200">
                <a:lnSpc>
                  <a:spcPct val="90000"/>
                </a:lnSpc>
                <a:spcBef>
                  <a:spcPct val="0"/>
                </a:spcBef>
                <a:spcAft>
                  <a:spcPct val="35000"/>
                </a:spcAft>
              </a:pPr>
              <a:r>
                <a:rPr lang="en-US" sz="1600" b="1" dirty="0">
                  <a:solidFill>
                    <a:prstClr val="white"/>
                  </a:solidFill>
                </a:rPr>
                <a:t>Decompose</a:t>
              </a:r>
            </a:p>
          </p:txBody>
        </p:sp>
        <p:sp>
          <p:nvSpPr>
            <p:cNvPr id="11" name="Freeform 10"/>
            <p:cNvSpPr/>
            <p:nvPr/>
          </p:nvSpPr>
          <p:spPr>
            <a:xfrm>
              <a:off x="4455505" y="3065684"/>
              <a:ext cx="2384905" cy="777431"/>
            </a:xfrm>
            <a:custGeom>
              <a:avLst/>
              <a:gdLst>
                <a:gd name="connsiteX0" fmla="*/ 0 w 2142395"/>
                <a:gd name="connsiteY0" fmla="*/ 0 h 777431"/>
                <a:gd name="connsiteX1" fmla="*/ 2142395 w 2142395"/>
                <a:gd name="connsiteY1" fmla="*/ 0 h 777431"/>
                <a:gd name="connsiteX2" fmla="*/ 2142395 w 2142395"/>
                <a:gd name="connsiteY2" fmla="*/ 777431 h 777431"/>
                <a:gd name="connsiteX3" fmla="*/ 0 w 2142395"/>
                <a:gd name="connsiteY3" fmla="*/ 777431 h 777431"/>
                <a:gd name="connsiteX4" fmla="*/ 0 w 2142395"/>
                <a:gd name="connsiteY4" fmla="*/ 0 h 777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2395" h="777431">
                  <a:moveTo>
                    <a:pt x="0" y="0"/>
                  </a:moveTo>
                  <a:lnTo>
                    <a:pt x="2142395" y="0"/>
                  </a:lnTo>
                  <a:lnTo>
                    <a:pt x="2142395" y="777431"/>
                  </a:lnTo>
                  <a:lnTo>
                    <a:pt x="0" y="77743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marL="171450" lvl="1" indent="-171450" defTabSz="711200">
                <a:lnSpc>
                  <a:spcPct val="150000"/>
                </a:lnSpc>
                <a:spcBef>
                  <a:spcPct val="0"/>
                </a:spcBef>
                <a:spcAft>
                  <a:spcPct val="15000"/>
                </a:spcAft>
                <a:buFontTx/>
                <a:buChar char="••"/>
              </a:pPr>
              <a:r>
                <a:rPr lang="en-US" altLang="en-US" sz="1600" dirty="0">
                  <a:solidFill>
                    <a:schemeClr val="tx1">
                      <a:lumMod val="75000"/>
                      <a:lumOff val="25000"/>
                    </a:schemeClr>
                  </a:solidFill>
                </a:rPr>
                <a:t>Decompose time series into its components</a:t>
              </a:r>
              <a:endParaRPr lang="en-US" sz="1600" dirty="0">
                <a:solidFill>
                  <a:schemeClr val="tx1">
                    <a:lumMod val="75000"/>
                    <a:lumOff val="25000"/>
                  </a:schemeClr>
                </a:solidFill>
              </a:endParaRPr>
            </a:p>
          </p:txBody>
        </p:sp>
        <p:sp>
          <p:nvSpPr>
            <p:cNvPr id="13" name="Freeform 12"/>
            <p:cNvSpPr/>
            <p:nvPr/>
          </p:nvSpPr>
          <p:spPr>
            <a:xfrm>
              <a:off x="4190996" y="4082315"/>
              <a:ext cx="1511590" cy="722677"/>
            </a:xfrm>
            <a:custGeom>
              <a:avLst/>
              <a:gdLst>
                <a:gd name="connsiteX0" fmla="*/ 0 w 1511590"/>
                <a:gd name="connsiteY0" fmla="*/ 120470 h 722677"/>
                <a:gd name="connsiteX1" fmla="*/ 120470 w 1511590"/>
                <a:gd name="connsiteY1" fmla="*/ 0 h 722677"/>
                <a:gd name="connsiteX2" fmla="*/ 1391120 w 1511590"/>
                <a:gd name="connsiteY2" fmla="*/ 0 h 722677"/>
                <a:gd name="connsiteX3" fmla="*/ 1511590 w 1511590"/>
                <a:gd name="connsiteY3" fmla="*/ 120470 h 722677"/>
                <a:gd name="connsiteX4" fmla="*/ 1511590 w 1511590"/>
                <a:gd name="connsiteY4" fmla="*/ 602207 h 722677"/>
                <a:gd name="connsiteX5" fmla="*/ 1391120 w 1511590"/>
                <a:gd name="connsiteY5" fmla="*/ 722677 h 722677"/>
                <a:gd name="connsiteX6" fmla="*/ 120470 w 1511590"/>
                <a:gd name="connsiteY6" fmla="*/ 722677 h 722677"/>
                <a:gd name="connsiteX7" fmla="*/ 0 w 1511590"/>
                <a:gd name="connsiteY7" fmla="*/ 602207 h 722677"/>
                <a:gd name="connsiteX8" fmla="*/ 0 w 1511590"/>
                <a:gd name="connsiteY8" fmla="*/ 120470 h 722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1590" h="722677">
                  <a:moveTo>
                    <a:pt x="0" y="120470"/>
                  </a:moveTo>
                  <a:cubicBezTo>
                    <a:pt x="0" y="53936"/>
                    <a:pt x="53936" y="0"/>
                    <a:pt x="120470" y="0"/>
                  </a:cubicBezTo>
                  <a:lnTo>
                    <a:pt x="1391120" y="0"/>
                  </a:lnTo>
                  <a:cubicBezTo>
                    <a:pt x="1457654" y="0"/>
                    <a:pt x="1511590" y="53936"/>
                    <a:pt x="1511590" y="120470"/>
                  </a:cubicBezTo>
                  <a:lnTo>
                    <a:pt x="1511590" y="602207"/>
                  </a:lnTo>
                  <a:cubicBezTo>
                    <a:pt x="1511590" y="668741"/>
                    <a:pt x="1457654" y="722677"/>
                    <a:pt x="1391120" y="722677"/>
                  </a:cubicBezTo>
                  <a:lnTo>
                    <a:pt x="120470" y="722677"/>
                  </a:lnTo>
                  <a:cubicBezTo>
                    <a:pt x="53936" y="722677"/>
                    <a:pt x="0" y="668741"/>
                    <a:pt x="0" y="602207"/>
                  </a:cubicBezTo>
                  <a:lnTo>
                    <a:pt x="0" y="12047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96245" tIns="96245" rIns="96245" bIns="96245" numCol="1" spcCol="1270" anchor="ctr" anchorCtr="0">
              <a:noAutofit/>
            </a:bodyPr>
            <a:lstStyle/>
            <a:p>
              <a:pPr algn="ctr" defTabSz="711200">
                <a:lnSpc>
                  <a:spcPct val="90000"/>
                </a:lnSpc>
                <a:spcBef>
                  <a:spcPct val="0"/>
                </a:spcBef>
                <a:spcAft>
                  <a:spcPct val="35000"/>
                </a:spcAft>
              </a:pPr>
              <a:r>
                <a:rPr lang="en-US" sz="1600" b="1" dirty="0">
                  <a:solidFill>
                    <a:prstClr val="white"/>
                  </a:solidFill>
                </a:rPr>
                <a:t>Forecast</a:t>
              </a:r>
            </a:p>
          </p:txBody>
        </p:sp>
        <p:sp>
          <p:nvSpPr>
            <p:cNvPr id="21" name="Freeform 20"/>
            <p:cNvSpPr/>
            <p:nvPr/>
          </p:nvSpPr>
          <p:spPr>
            <a:xfrm>
              <a:off x="5872966" y="4054452"/>
              <a:ext cx="2356636" cy="777431"/>
            </a:xfrm>
            <a:custGeom>
              <a:avLst/>
              <a:gdLst>
                <a:gd name="connsiteX0" fmla="*/ 0 w 2356636"/>
                <a:gd name="connsiteY0" fmla="*/ 0 h 777431"/>
                <a:gd name="connsiteX1" fmla="*/ 2356636 w 2356636"/>
                <a:gd name="connsiteY1" fmla="*/ 0 h 777431"/>
                <a:gd name="connsiteX2" fmla="*/ 2356636 w 2356636"/>
                <a:gd name="connsiteY2" fmla="*/ 777431 h 777431"/>
                <a:gd name="connsiteX3" fmla="*/ 0 w 2356636"/>
                <a:gd name="connsiteY3" fmla="*/ 777431 h 777431"/>
                <a:gd name="connsiteX4" fmla="*/ 0 w 2356636"/>
                <a:gd name="connsiteY4" fmla="*/ 0 h 777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6636" h="777431">
                  <a:moveTo>
                    <a:pt x="0" y="0"/>
                  </a:moveTo>
                  <a:lnTo>
                    <a:pt x="2356636" y="0"/>
                  </a:lnTo>
                  <a:lnTo>
                    <a:pt x="2356636" y="777431"/>
                  </a:lnTo>
                  <a:lnTo>
                    <a:pt x="0" y="77743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marL="171450" lvl="1" indent="-171450" defTabSz="711200">
                <a:lnSpc>
                  <a:spcPct val="150000"/>
                </a:lnSpc>
                <a:spcBef>
                  <a:spcPct val="0"/>
                </a:spcBef>
                <a:spcAft>
                  <a:spcPct val="15000"/>
                </a:spcAft>
                <a:buFontTx/>
                <a:buChar char="••"/>
              </a:pPr>
              <a:r>
                <a:rPr lang="en-US" altLang="en-US" sz="1600" dirty="0">
                  <a:solidFill>
                    <a:schemeClr val="tx1">
                      <a:lumMod val="75000"/>
                      <a:lumOff val="25000"/>
                    </a:schemeClr>
                  </a:solidFill>
                </a:rPr>
                <a:t>Forecast future values of the time series</a:t>
              </a:r>
              <a:endParaRPr lang="en-US" sz="1600" dirty="0">
                <a:solidFill>
                  <a:schemeClr val="tx1">
                    <a:lumMod val="75000"/>
                    <a:lumOff val="25000"/>
                  </a:schemeClr>
                </a:solidFill>
              </a:endParaRPr>
            </a:p>
          </p:txBody>
        </p:sp>
      </p:grpSp>
      <p:sp>
        <p:nvSpPr>
          <p:cNvPr id="2" name="TextBox 1"/>
          <p:cNvSpPr txBox="1"/>
          <p:nvPr/>
        </p:nvSpPr>
        <p:spPr>
          <a:xfrm>
            <a:off x="3257216" y="1447800"/>
            <a:ext cx="5750998" cy="422360"/>
          </a:xfrm>
          <a:prstGeom prst="rect">
            <a:avLst/>
          </a:prstGeom>
          <a:noFill/>
        </p:spPr>
        <p:txBody>
          <a:bodyPr wrap="none" rtlCol="0">
            <a:spAutoFit/>
          </a:bodyPr>
          <a:lstStyle/>
          <a:p>
            <a:pPr>
              <a:lnSpc>
                <a:spcPct val="150000"/>
              </a:lnSpc>
            </a:pPr>
            <a:r>
              <a:rPr lang="en-US" sz="1600" dirty="0">
                <a:solidFill>
                  <a:schemeClr val="tx1">
                    <a:lumMod val="75000"/>
                    <a:lumOff val="25000"/>
                  </a:schemeClr>
                </a:solidFill>
              </a:rPr>
              <a:t>Always approach time series analysis in a systematic manner</a:t>
            </a:r>
          </a:p>
        </p:txBody>
      </p:sp>
      <p:sp>
        <p:nvSpPr>
          <p:cNvPr id="7" name="Slide Number Placeholder 6"/>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solidFill>
                  <a:prstClr val="black">
                    <a:lumMod val="50000"/>
                    <a:lumOff val="50000"/>
                  </a:prstClr>
                </a:solidFill>
              </a:rPr>
              <a:pPr fontAlgn="base">
                <a:spcBef>
                  <a:spcPct val="0"/>
                </a:spcBef>
                <a:spcAft>
                  <a:spcPct val="0"/>
                </a:spcAft>
              </a:pPr>
              <a:t>15</a:t>
            </a:fld>
            <a:endParaRPr lang="es-ES" dirty="0">
              <a:solidFill>
                <a:prstClr val="black">
                  <a:lumMod val="50000"/>
                  <a:lumOff val="50000"/>
                </a:prstClr>
              </a:solidFill>
            </a:endParaRPr>
          </a:p>
        </p:txBody>
      </p:sp>
    </p:spTree>
    <p:extLst>
      <p:ext uri="{BB962C8B-B14F-4D97-AF65-F5344CB8AC3E}">
        <p14:creationId xmlns:p14="http://schemas.microsoft.com/office/powerpoint/2010/main" val="27174351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51037" y="274049"/>
            <a:ext cx="8229600" cy="810805"/>
          </a:xfrm>
        </p:spPr>
        <p:txBody>
          <a:bodyPr/>
          <a:lstStyle/>
          <a:p>
            <a:r>
              <a:rPr sz="3200" b="1" dirty="0">
                <a:latin typeface="+mj-lt"/>
              </a:rPr>
              <a:t>Exploring Built-In Time Series Data in R</a:t>
            </a:r>
            <a:endParaRPr lang="en-US" sz="3200" b="1" dirty="0">
              <a:latin typeface="+mj-lt"/>
            </a:endParaRPr>
          </a:p>
        </p:txBody>
      </p:sp>
      <p:sp>
        <p:nvSpPr>
          <p:cNvPr id="7" name="Slide Number Placeholder 6"/>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solidFill>
                  <a:prstClr val="black">
                    <a:lumMod val="50000"/>
                    <a:lumOff val="50000"/>
                  </a:prstClr>
                </a:solidFill>
              </a:rPr>
              <a:pPr fontAlgn="base">
                <a:spcBef>
                  <a:spcPct val="0"/>
                </a:spcBef>
                <a:spcAft>
                  <a:spcPct val="0"/>
                </a:spcAft>
              </a:pPr>
              <a:t>16</a:t>
            </a:fld>
            <a:endParaRPr lang="es-ES" dirty="0">
              <a:solidFill>
                <a:prstClr val="black">
                  <a:lumMod val="50000"/>
                  <a:lumOff val="50000"/>
                </a:prstClr>
              </a:solidFill>
            </a:endParaRPr>
          </a:p>
        </p:txBody>
      </p:sp>
      <p:graphicFrame>
        <p:nvGraphicFramePr>
          <p:cNvPr id="14" name="Table 13"/>
          <p:cNvGraphicFramePr>
            <a:graphicFrameLocks noGrp="1"/>
          </p:cNvGraphicFramePr>
          <p:nvPr/>
        </p:nvGraphicFramePr>
        <p:xfrm>
          <a:off x="2049150" y="1779405"/>
          <a:ext cx="8033374" cy="82296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558088">
                <a:tc>
                  <a:txBody>
                    <a:bodyPr/>
                    <a:lstStyle/>
                    <a:p>
                      <a:r>
                        <a:rPr lang="en-US" sz="1600" b="1" dirty="0">
                          <a:solidFill>
                            <a:schemeClr val="accent1"/>
                          </a:solidFill>
                          <a:latin typeface="Consolas" pitchFamily="49" charset="0"/>
                        </a:rPr>
                        <a:t>data</a:t>
                      </a:r>
                      <a:r>
                        <a:rPr lang="en-US" sz="1600" dirty="0">
                          <a:solidFill>
                            <a:schemeClr val="accent1"/>
                          </a:solidFill>
                          <a:latin typeface="Consolas" pitchFamily="49" charset="0"/>
                        </a:rPr>
                        <a:t>("AirPassengers")</a:t>
                      </a:r>
                    </a:p>
                    <a:p>
                      <a:endParaRPr lang="en-US" sz="1600" dirty="0">
                        <a:solidFill>
                          <a:schemeClr val="accent1"/>
                        </a:solidFill>
                        <a:latin typeface="Consolas" pitchFamily="49" charset="0"/>
                      </a:endParaRPr>
                    </a:p>
                    <a:p>
                      <a:r>
                        <a:rPr lang="en-US" sz="1600" dirty="0">
                          <a:solidFill>
                            <a:schemeClr val="accent1"/>
                          </a:solidFill>
                          <a:latin typeface="Consolas" pitchFamily="49" charset="0"/>
                        </a:rPr>
                        <a:t>AirPassengers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alpha val="20000"/>
                      </a:schemeClr>
                    </a:solidFill>
                  </a:tcPr>
                </a:tc>
                <a:extLst>
                  <a:ext uri="{0D108BD9-81ED-4DB2-BD59-A6C34878D82A}">
                    <a16:rowId xmlns:a16="http://schemas.microsoft.com/office/drawing/2014/main" val="10000"/>
                  </a:ext>
                </a:extLst>
              </a:tr>
            </a:tbl>
          </a:graphicData>
        </a:graphic>
      </p:graphicFrame>
      <p:sp>
        <p:nvSpPr>
          <p:cNvPr id="15" name="Rectangle 14"/>
          <p:cNvSpPr/>
          <p:nvPr/>
        </p:nvSpPr>
        <p:spPr>
          <a:xfrm>
            <a:off x="2043862" y="1447800"/>
            <a:ext cx="2204450" cy="338554"/>
          </a:xfrm>
          <a:prstGeom prst="rect">
            <a:avLst/>
          </a:prstGeom>
        </p:spPr>
        <p:txBody>
          <a:bodyPr wrap="none">
            <a:spAutoFit/>
          </a:bodyPr>
          <a:lstStyle/>
          <a:p>
            <a:r>
              <a:rPr lang="en-US" sz="1600" dirty="0">
                <a:latin typeface="Consolas" pitchFamily="49" charset="0"/>
              </a:rPr>
              <a:t>#Fetching the Data</a:t>
            </a:r>
          </a:p>
        </p:txBody>
      </p:sp>
      <p:sp>
        <p:nvSpPr>
          <p:cNvPr id="26" name="Rectangle 25"/>
          <p:cNvSpPr/>
          <p:nvPr/>
        </p:nvSpPr>
        <p:spPr>
          <a:xfrm>
            <a:off x="4527149" y="1882915"/>
            <a:ext cx="5729688" cy="1200329"/>
          </a:xfrm>
          <a:prstGeom prst="rect">
            <a:avLst/>
          </a:prstGeom>
          <a:solidFill>
            <a:schemeClr val="bg1"/>
          </a:solidFill>
          <a:ln w="3175">
            <a:solidFill>
              <a:schemeClr val="accent3"/>
            </a:solidFill>
          </a:ln>
        </p:spPr>
        <p:txBody>
          <a:bodyPr wrap="square">
            <a:spAutoFit/>
          </a:bodyPr>
          <a:lstStyle/>
          <a:p>
            <a:r>
              <a:rPr lang="en-US" b="1" dirty="0">
                <a:solidFill>
                  <a:schemeClr val="tx1">
                    <a:lumMod val="75000"/>
                    <a:lumOff val="25000"/>
                  </a:schemeClr>
                </a:solidFill>
                <a:latin typeface="Vijaya" panose="02020604020202020204" pitchFamily="18" charset="0"/>
                <a:cs typeface="Vijaya" panose="02020604020202020204" pitchFamily="18" charset="0"/>
              </a:rPr>
              <a:t>AirPassengers()</a:t>
            </a:r>
            <a:r>
              <a:rPr lang="en-US" dirty="0">
                <a:solidFill>
                  <a:schemeClr val="tx1">
                    <a:lumMod val="75000"/>
                    <a:lumOff val="25000"/>
                  </a:schemeClr>
                </a:solidFill>
                <a:latin typeface="Vijaya" panose="02020604020202020204" pitchFamily="18" charset="0"/>
                <a:cs typeface="Vijaya" panose="02020604020202020204" pitchFamily="18" charset="0"/>
              </a:rPr>
              <a:t> is Box-Jenkins data, with monthly totals of international airlines passengers (in thousands) from 1949 to 1960. </a:t>
            </a:r>
          </a:p>
        </p:txBody>
      </p:sp>
      <p:cxnSp>
        <p:nvCxnSpPr>
          <p:cNvPr id="27" name="Straight Arrow Connector 26"/>
          <p:cNvCxnSpPr>
            <a:cxnSpLocks/>
          </p:cNvCxnSpPr>
          <p:nvPr/>
        </p:nvCxnSpPr>
        <p:spPr>
          <a:xfrm flipH="1">
            <a:off x="3703639" y="2438400"/>
            <a:ext cx="823511" cy="0"/>
          </a:xfrm>
          <a:prstGeom prst="straightConnector1">
            <a:avLst/>
          </a:prstGeom>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215AD15D-ED69-40F9-BA1F-8E35C073F358}"/>
              </a:ext>
            </a:extLst>
          </p:cNvPr>
          <p:cNvPicPr>
            <a:picLocks noChangeAspect="1"/>
          </p:cNvPicPr>
          <p:nvPr/>
        </p:nvPicPr>
        <p:blipFill>
          <a:blip r:embed="rId4"/>
          <a:stretch>
            <a:fillRect/>
          </a:stretch>
        </p:blipFill>
        <p:spPr>
          <a:xfrm>
            <a:off x="2043862" y="3187494"/>
            <a:ext cx="5745840" cy="2984707"/>
          </a:xfrm>
          <a:prstGeom prst="rect">
            <a:avLst/>
          </a:prstGeom>
          <a:ln>
            <a:solidFill>
              <a:schemeClr val="accent1"/>
            </a:solidFill>
          </a:ln>
        </p:spPr>
      </p:pic>
      <p:sp>
        <p:nvSpPr>
          <p:cNvPr id="35" name="Rectangle 34">
            <a:extLst>
              <a:ext uri="{FF2B5EF4-FFF2-40B4-BE49-F238E27FC236}">
                <a16:creationId xmlns:a16="http://schemas.microsoft.com/office/drawing/2014/main" id="{B680DA1C-0E20-4B63-BE24-23BED0043550}"/>
              </a:ext>
            </a:extLst>
          </p:cNvPr>
          <p:cNvSpPr/>
          <p:nvPr/>
        </p:nvSpPr>
        <p:spPr>
          <a:xfrm>
            <a:off x="2043862" y="2757071"/>
            <a:ext cx="1082348" cy="338554"/>
          </a:xfrm>
          <a:prstGeom prst="rect">
            <a:avLst/>
          </a:prstGeom>
        </p:spPr>
        <p:txBody>
          <a:bodyPr wrap="none">
            <a:spAutoFit/>
          </a:bodyPr>
          <a:lstStyle/>
          <a:p>
            <a:r>
              <a:rPr lang="en-US" sz="1600" dirty="0">
                <a:latin typeface="Consolas" pitchFamily="49" charset="0"/>
              </a:rPr>
              <a:t># Output</a:t>
            </a:r>
          </a:p>
        </p:txBody>
      </p:sp>
    </p:spTree>
    <p:extLst>
      <p:ext uri="{BB962C8B-B14F-4D97-AF65-F5344CB8AC3E}">
        <p14:creationId xmlns:p14="http://schemas.microsoft.com/office/powerpoint/2010/main" val="70179262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custDataLst>
              <p:tags r:id="rId1"/>
            </p:custDataLst>
          </p:nvPr>
        </p:nvSpPr>
        <p:spPr>
          <a:xfrm>
            <a:off x="1951037" y="274049"/>
            <a:ext cx="8229600" cy="810805"/>
          </a:xfrm>
        </p:spPr>
        <p:txBody>
          <a:bodyPr/>
          <a:lstStyle/>
          <a:p>
            <a:r>
              <a:rPr lang="en-US" sz="3200" b="1" dirty="0">
                <a:solidFill>
                  <a:srgbClr val="3891A7"/>
                </a:solidFill>
              </a:rPr>
              <a:t>Exploring Built-In Time Series Data in R</a:t>
            </a:r>
            <a:endParaRPr lang="en-US" sz="3100" b="1" dirty="0">
              <a:latin typeface="+mj-lt"/>
            </a:endParaRPr>
          </a:p>
        </p:txBody>
      </p:sp>
      <p:sp>
        <p:nvSpPr>
          <p:cNvPr id="13" name="Slide Number Placeholder 6"/>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solidFill>
                  <a:prstClr val="black">
                    <a:lumMod val="50000"/>
                    <a:lumOff val="50000"/>
                  </a:prstClr>
                </a:solidFill>
              </a:rPr>
              <a:pPr fontAlgn="base">
                <a:spcBef>
                  <a:spcPct val="0"/>
                </a:spcBef>
                <a:spcAft>
                  <a:spcPct val="0"/>
                </a:spcAft>
              </a:pPr>
              <a:t>17</a:t>
            </a:fld>
            <a:endParaRPr lang="es-ES" dirty="0">
              <a:solidFill>
                <a:prstClr val="black">
                  <a:lumMod val="50000"/>
                  <a:lumOff val="50000"/>
                </a:prstClr>
              </a:solidFill>
            </a:endParaRPr>
          </a:p>
        </p:txBody>
      </p:sp>
      <p:graphicFrame>
        <p:nvGraphicFramePr>
          <p:cNvPr id="15" name="Table 14">
            <a:extLst>
              <a:ext uri="{FF2B5EF4-FFF2-40B4-BE49-F238E27FC236}">
                <a16:creationId xmlns:a16="http://schemas.microsoft.com/office/drawing/2014/main" id="{473DFFA7-6F44-40EB-8001-B1B737E0EFF4}"/>
              </a:ext>
            </a:extLst>
          </p:cNvPr>
          <p:cNvGraphicFramePr>
            <a:graphicFrameLocks noGrp="1"/>
          </p:cNvGraphicFramePr>
          <p:nvPr/>
        </p:nvGraphicFramePr>
        <p:xfrm>
          <a:off x="2043862" y="1614904"/>
          <a:ext cx="8033374" cy="326136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1513820">
                <a:tc>
                  <a:txBody>
                    <a:bodyPr/>
                    <a:lstStyle/>
                    <a:p>
                      <a:r>
                        <a:rPr lang="en-US" sz="1600" b="1" dirty="0">
                          <a:solidFill>
                            <a:schemeClr val="accent1"/>
                          </a:solidFill>
                          <a:latin typeface="Consolas" pitchFamily="49" charset="0"/>
                        </a:rPr>
                        <a:t>class</a:t>
                      </a:r>
                      <a:r>
                        <a:rPr lang="en-US" sz="1600" dirty="0">
                          <a:solidFill>
                            <a:schemeClr val="accent1"/>
                          </a:solidFill>
                          <a:latin typeface="Consolas" pitchFamily="49" charset="0"/>
                        </a:rPr>
                        <a:t>(AirPassengers)</a:t>
                      </a:r>
                    </a:p>
                    <a:p>
                      <a:r>
                        <a:rPr lang="en-IN" sz="1600" dirty="0">
                          <a:effectLst/>
                          <a:latin typeface="Consolas" panose="020B0609020204030204" pitchFamily="49" charset="0"/>
                        </a:rPr>
                        <a:t>[1] "ts"</a:t>
                      </a:r>
                      <a:endParaRPr lang="en-US" sz="1600" dirty="0">
                        <a:solidFill>
                          <a:schemeClr val="accent1"/>
                        </a:solidFill>
                        <a:latin typeface="Consolas" pitchFamily="49" charset="0"/>
                      </a:endParaRPr>
                    </a:p>
                    <a:p>
                      <a:endParaRPr lang="en-US" sz="1600" dirty="0">
                        <a:solidFill>
                          <a:schemeClr val="accent1"/>
                        </a:solidFill>
                        <a:latin typeface="Consolas" pitchFamily="49" charset="0"/>
                      </a:endParaRPr>
                    </a:p>
                    <a:p>
                      <a:endParaRPr lang="en-US" sz="1600" dirty="0">
                        <a:solidFill>
                          <a:schemeClr val="accent1"/>
                        </a:solidFill>
                        <a:latin typeface="Consolas" pitchFamily="49" charset="0"/>
                      </a:endParaRPr>
                    </a:p>
                    <a:p>
                      <a:r>
                        <a:rPr lang="en-US" sz="1600" b="1" dirty="0">
                          <a:solidFill>
                            <a:schemeClr val="accent1"/>
                          </a:solidFill>
                          <a:latin typeface="Consolas" pitchFamily="49" charset="0"/>
                        </a:rPr>
                        <a:t>start</a:t>
                      </a:r>
                      <a:r>
                        <a:rPr lang="en-US" sz="1600" dirty="0">
                          <a:solidFill>
                            <a:schemeClr val="accent1"/>
                          </a:solidFill>
                          <a:latin typeface="Consolas" pitchFamily="49" charset="0"/>
                        </a:rPr>
                        <a:t>(AirPassengers)</a:t>
                      </a:r>
                    </a:p>
                    <a:p>
                      <a:r>
                        <a:rPr lang="en-IN" sz="1600" dirty="0">
                          <a:effectLst/>
                          <a:latin typeface="Consolas" panose="020B0609020204030204" pitchFamily="49" charset="0"/>
                        </a:rPr>
                        <a:t>[1] 1949 1</a:t>
                      </a:r>
                    </a:p>
                    <a:p>
                      <a:endParaRPr lang="en-US" sz="1600" dirty="0">
                        <a:solidFill>
                          <a:schemeClr val="accent1"/>
                        </a:solidFill>
                        <a:latin typeface="Consolas" pitchFamily="49" charset="0"/>
                      </a:endParaRPr>
                    </a:p>
                    <a:p>
                      <a:r>
                        <a:rPr lang="en-US" sz="1600" b="1" dirty="0">
                          <a:solidFill>
                            <a:schemeClr val="accent1"/>
                          </a:solidFill>
                          <a:latin typeface="Consolas" pitchFamily="49" charset="0"/>
                        </a:rPr>
                        <a:t>end</a:t>
                      </a:r>
                      <a:r>
                        <a:rPr lang="en-US" sz="1600" dirty="0">
                          <a:solidFill>
                            <a:schemeClr val="accent1"/>
                          </a:solidFill>
                          <a:latin typeface="Consolas" pitchFamily="49" charset="0"/>
                        </a:rPr>
                        <a:t>(AirPassengers)</a:t>
                      </a:r>
                    </a:p>
                    <a:p>
                      <a:r>
                        <a:rPr lang="en-IN" sz="1600" dirty="0">
                          <a:effectLst/>
                          <a:latin typeface="Consolas" panose="020B0609020204030204" pitchFamily="49" charset="0"/>
                        </a:rPr>
                        <a:t>[1] 1960 12</a:t>
                      </a:r>
                      <a:endParaRPr lang="en-US" sz="1600" dirty="0">
                        <a:solidFill>
                          <a:schemeClr val="accent1"/>
                        </a:solidFill>
                        <a:latin typeface="Consolas" pitchFamily="49" charset="0"/>
                      </a:endParaRPr>
                    </a:p>
                    <a:p>
                      <a:endParaRPr lang="en-US" sz="1600" b="1" dirty="0">
                        <a:solidFill>
                          <a:schemeClr val="accent1"/>
                        </a:solidFill>
                        <a:latin typeface="Consolas" pitchFamily="49" charset="0"/>
                      </a:endParaRPr>
                    </a:p>
                    <a:p>
                      <a:endParaRPr lang="en-US" sz="1600" b="1" dirty="0">
                        <a:solidFill>
                          <a:schemeClr val="accent1"/>
                        </a:solidFill>
                        <a:latin typeface="Consolas" pitchFamily="49" charset="0"/>
                      </a:endParaRPr>
                    </a:p>
                    <a:p>
                      <a:r>
                        <a:rPr lang="en-US" sz="1600" b="1" dirty="0">
                          <a:solidFill>
                            <a:schemeClr val="accent1"/>
                          </a:solidFill>
                          <a:latin typeface="Consolas" pitchFamily="49" charset="0"/>
                        </a:rPr>
                        <a:t>frequency</a:t>
                      </a:r>
                      <a:r>
                        <a:rPr lang="en-US" sz="1600" dirty="0">
                          <a:solidFill>
                            <a:schemeClr val="accent1"/>
                          </a:solidFill>
                          <a:latin typeface="Consolas" pitchFamily="49" charset="0"/>
                        </a:rPr>
                        <a:t>(AirPassengers)</a:t>
                      </a:r>
                    </a:p>
                    <a:p>
                      <a:r>
                        <a:rPr lang="en-IN" sz="1600" dirty="0">
                          <a:effectLst/>
                          <a:latin typeface="Consolas" panose="020B0609020204030204" pitchFamily="49" charset="0"/>
                        </a:rPr>
                        <a:t>[1] 12</a:t>
                      </a:r>
                      <a:endParaRPr lang="en-US" sz="1600" dirty="0">
                        <a:solidFill>
                          <a:schemeClr val="accent1"/>
                        </a:solidFill>
                        <a:latin typeface="Consolas"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alpha val="20000"/>
                      </a:schemeClr>
                    </a:solidFill>
                  </a:tcPr>
                </a:tc>
                <a:extLst>
                  <a:ext uri="{0D108BD9-81ED-4DB2-BD59-A6C34878D82A}">
                    <a16:rowId xmlns:a16="http://schemas.microsoft.com/office/drawing/2014/main" val="10000"/>
                  </a:ext>
                </a:extLst>
              </a:tr>
            </a:tbl>
          </a:graphicData>
        </a:graphic>
      </p:graphicFrame>
      <p:grpSp>
        <p:nvGrpSpPr>
          <p:cNvPr id="17" name="Group 16">
            <a:extLst>
              <a:ext uri="{FF2B5EF4-FFF2-40B4-BE49-F238E27FC236}">
                <a16:creationId xmlns:a16="http://schemas.microsoft.com/office/drawing/2014/main" id="{B8C1317A-927D-491D-BD2F-149D4B062878}"/>
              </a:ext>
            </a:extLst>
          </p:cNvPr>
          <p:cNvGrpSpPr/>
          <p:nvPr/>
        </p:nvGrpSpPr>
        <p:grpSpPr>
          <a:xfrm>
            <a:off x="4482379" y="1524000"/>
            <a:ext cx="5593144" cy="707886"/>
            <a:chOff x="2030316" y="3848100"/>
            <a:chExt cx="5469659" cy="707886"/>
          </a:xfrm>
        </p:grpSpPr>
        <p:sp>
          <p:nvSpPr>
            <p:cNvPr id="18" name="Rectangle 17">
              <a:extLst>
                <a:ext uri="{FF2B5EF4-FFF2-40B4-BE49-F238E27FC236}">
                  <a16:creationId xmlns:a16="http://schemas.microsoft.com/office/drawing/2014/main" id="{9774554D-1156-411C-87FF-F4A8B2283585}"/>
                </a:ext>
              </a:extLst>
            </p:cNvPr>
            <p:cNvSpPr/>
            <p:nvPr/>
          </p:nvSpPr>
          <p:spPr>
            <a:xfrm>
              <a:off x="2532287" y="3848100"/>
              <a:ext cx="4967688" cy="707886"/>
            </a:xfrm>
            <a:prstGeom prst="rect">
              <a:avLst/>
            </a:prstGeom>
            <a:solidFill>
              <a:schemeClr val="bg1"/>
            </a:solidFill>
            <a:ln w="3175">
              <a:solidFill>
                <a:schemeClr val="accent3"/>
              </a:solidFill>
            </a:ln>
          </p:spPr>
          <p:txBody>
            <a:bodyPr wrap="square">
              <a:spAutoFit/>
            </a:bodyPr>
            <a:lstStyle/>
            <a:p>
              <a:r>
                <a:rPr lang="en-US" sz="2000" b="1" dirty="0">
                  <a:solidFill>
                    <a:schemeClr val="tx1">
                      <a:lumMod val="75000"/>
                      <a:lumOff val="25000"/>
                    </a:schemeClr>
                  </a:solidFill>
                  <a:latin typeface="Vijaya" panose="02020604020202020204" pitchFamily="18" charset="0"/>
                  <a:cs typeface="Vijaya" panose="02020604020202020204" pitchFamily="18" charset="0"/>
                </a:rPr>
                <a:t>class()</a:t>
              </a:r>
              <a:r>
                <a:rPr lang="en-US" sz="2000" dirty="0">
                  <a:solidFill>
                    <a:schemeClr val="tx1">
                      <a:lumMod val="75000"/>
                      <a:lumOff val="25000"/>
                    </a:schemeClr>
                  </a:solidFill>
                  <a:latin typeface="Vijaya" panose="02020604020202020204" pitchFamily="18" charset="0"/>
                  <a:cs typeface="Vijaya" panose="02020604020202020204" pitchFamily="18" charset="0"/>
                </a:rPr>
                <a:t> returns class of the data. AirPassengers data is a time series.</a:t>
              </a:r>
            </a:p>
          </p:txBody>
        </p:sp>
        <p:cxnSp>
          <p:nvCxnSpPr>
            <p:cNvPr id="19" name="Straight Arrow Connector 18">
              <a:extLst>
                <a:ext uri="{FF2B5EF4-FFF2-40B4-BE49-F238E27FC236}">
                  <a16:creationId xmlns:a16="http://schemas.microsoft.com/office/drawing/2014/main" id="{5902B872-B8B2-43E6-9BAE-3601B42B78BF}"/>
                </a:ext>
              </a:extLst>
            </p:cNvPr>
            <p:cNvCxnSpPr/>
            <p:nvPr/>
          </p:nvCxnSpPr>
          <p:spPr>
            <a:xfrm rot="16200000" flipV="1">
              <a:off x="2281983" y="3857656"/>
              <a:ext cx="0" cy="503334"/>
            </a:xfrm>
            <a:prstGeom prst="straightConnector1">
              <a:avLst/>
            </a:prstGeom>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5EBF53FB-8EF7-4083-89E9-4FAEDC4AF54E}"/>
              </a:ext>
            </a:extLst>
          </p:cNvPr>
          <p:cNvSpPr/>
          <p:nvPr/>
        </p:nvSpPr>
        <p:spPr>
          <a:xfrm>
            <a:off x="2056153" y="1295400"/>
            <a:ext cx="2877711" cy="338554"/>
          </a:xfrm>
          <a:prstGeom prst="rect">
            <a:avLst/>
          </a:prstGeom>
        </p:spPr>
        <p:txBody>
          <a:bodyPr wrap="none">
            <a:spAutoFit/>
          </a:bodyPr>
          <a:lstStyle/>
          <a:p>
            <a:r>
              <a:rPr lang="en-US" sz="1600" dirty="0">
                <a:latin typeface="Consolas" pitchFamily="49" charset="0"/>
              </a:rPr>
              <a:t># Checking Data Features</a:t>
            </a:r>
          </a:p>
        </p:txBody>
      </p:sp>
      <p:grpSp>
        <p:nvGrpSpPr>
          <p:cNvPr id="2" name="Group 1">
            <a:extLst>
              <a:ext uri="{FF2B5EF4-FFF2-40B4-BE49-F238E27FC236}">
                <a16:creationId xmlns:a16="http://schemas.microsoft.com/office/drawing/2014/main" id="{BDB86975-801F-4362-8C36-B8FE54AC6342}"/>
              </a:ext>
            </a:extLst>
          </p:cNvPr>
          <p:cNvGrpSpPr/>
          <p:nvPr/>
        </p:nvGrpSpPr>
        <p:grpSpPr>
          <a:xfrm>
            <a:off x="4484686" y="2952690"/>
            <a:ext cx="5592550" cy="400110"/>
            <a:chOff x="2990849" y="2952690"/>
            <a:chExt cx="5592550" cy="400110"/>
          </a:xfrm>
        </p:grpSpPr>
        <p:sp>
          <p:nvSpPr>
            <p:cNvPr id="22" name="Rectangle 21">
              <a:extLst>
                <a:ext uri="{FF2B5EF4-FFF2-40B4-BE49-F238E27FC236}">
                  <a16:creationId xmlns:a16="http://schemas.microsoft.com/office/drawing/2014/main" id="{FAD5D93F-833B-42F1-A1CF-CFAF99DA4858}"/>
                </a:ext>
              </a:extLst>
            </p:cNvPr>
            <p:cNvSpPr/>
            <p:nvPr/>
          </p:nvSpPr>
          <p:spPr>
            <a:xfrm>
              <a:off x="3504099" y="2952690"/>
              <a:ext cx="5079300" cy="400110"/>
            </a:xfrm>
            <a:prstGeom prst="rect">
              <a:avLst/>
            </a:prstGeom>
            <a:solidFill>
              <a:schemeClr val="bg1"/>
            </a:solidFill>
            <a:ln w="3175">
              <a:solidFill>
                <a:schemeClr val="accent3"/>
              </a:solidFill>
            </a:ln>
          </p:spPr>
          <p:txBody>
            <a:bodyPr wrap="square">
              <a:spAutoFit/>
            </a:bodyPr>
            <a:lstStyle/>
            <a:p>
              <a:r>
                <a:rPr lang="en-US" sz="2000" b="1" dirty="0">
                  <a:solidFill>
                    <a:schemeClr val="tx1">
                      <a:lumMod val="75000"/>
                      <a:lumOff val="25000"/>
                    </a:schemeClr>
                  </a:solidFill>
                  <a:latin typeface="Vijaya" panose="02020604020202020204" pitchFamily="18" charset="0"/>
                  <a:cs typeface="Vijaya" panose="02020604020202020204" pitchFamily="18" charset="0"/>
                </a:rPr>
                <a:t>start() </a:t>
              </a:r>
              <a:r>
                <a:rPr lang="en-US" sz="2000" dirty="0">
                  <a:solidFill>
                    <a:schemeClr val="tx1">
                      <a:lumMod val="75000"/>
                      <a:lumOff val="25000"/>
                    </a:schemeClr>
                  </a:solidFill>
                  <a:latin typeface="Vijaya" panose="02020604020202020204" pitchFamily="18" charset="0"/>
                  <a:cs typeface="Vijaya" panose="02020604020202020204" pitchFamily="18" charset="0"/>
                </a:rPr>
                <a:t>and</a:t>
              </a:r>
              <a:r>
                <a:rPr lang="en-US" sz="2000" b="1" dirty="0">
                  <a:solidFill>
                    <a:schemeClr val="tx1">
                      <a:lumMod val="75000"/>
                      <a:lumOff val="25000"/>
                    </a:schemeClr>
                  </a:solidFill>
                  <a:latin typeface="Vijaya" panose="02020604020202020204" pitchFamily="18" charset="0"/>
                  <a:cs typeface="Vijaya" panose="02020604020202020204" pitchFamily="18" charset="0"/>
                </a:rPr>
                <a:t> end()</a:t>
              </a:r>
              <a:r>
                <a:rPr lang="en-US" sz="2000" dirty="0">
                  <a:solidFill>
                    <a:schemeClr val="tx1">
                      <a:lumMod val="75000"/>
                      <a:lumOff val="25000"/>
                    </a:schemeClr>
                  </a:solidFill>
                  <a:latin typeface="Vijaya" panose="02020604020202020204" pitchFamily="18" charset="0"/>
                  <a:cs typeface="Vijaya" panose="02020604020202020204" pitchFamily="18" charset="0"/>
                </a:rPr>
                <a:t> return the first and last values in the data.</a:t>
              </a:r>
            </a:p>
          </p:txBody>
        </p:sp>
        <p:cxnSp>
          <p:nvCxnSpPr>
            <p:cNvPr id="23" name="Straight Arrow Connector 22">
              <a:extLst>
                <a:ext uri="{FF2B5EF4-FFF2-40B4-BE49-F238E27FC236}">
                  <a16:creationId xmlns:a16="http://schemas.microsoft.com/office/drawing/2014/main" id="{68DDB1DA-27BE-428F-8A0A-49AF1E972DF1}"/>
                </a:ext>
              </a:extLst>
            </p:cNvPr>
            <p:cNvCxnSpPr/>
            <p:nvPr/>
          </p:nvCxnSpPr>
          <p:spPr>
            <a:xfrm rot="16200000" flipV="1">
              <a:off x="3248171" y="2877416"/>
              <a:ext cx="0" cy="514643"/>
            </a:xfrm>
            <a:prstGeom prst="straightConnector1">
              <a:avLst/>
            </a:prstGeom>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2EA7278E-B1C3-4018-AAB4-0094C177846C}"/>
              </a:ext>
            </a:extLst>
          </p:cNvPr>
          <p:cNvGrpSpPr/>
          <p:nvPr/>
        </p:nvGrpSpPr>
        <p:grpSpPr>
          <a:xfrm>
            <a:off x="4939579" y="3886201"/>
            <a:ext cx="5135945" cy="1015663"/>
            <a:chOff x="3445741" y="4038600"/>
            <a:chExt cx="5241059" cy="774293"/>
          </a:xfrm>
        </p:grpSpPr>
        <p:sp>
          <p:nvSpPr>
            <p:cNvPr id="25" name="Rectangle 24">
              <a:extLst>
                <a:ext uri="{FF2B5EF4-FFF2-40B4-BE49-F238E27FC236}">
                  <a16:creationId xmlns:a16="http://schemas.microsoft.com/office/drawing/2014/main" id="{26B614C5-F8AE-44C0-A178-68812EB15268}"/>
                </a:ext>
              </a:extLst>
            </p:cNvPr>
            <p:cNvSpPr/>
            <p:nvPr/>
          </p:nvSpPr>
          <p:spPr>
            <a:xfrm>
              <a:off x="3970605" y="4038600"/>
              <a:ext cx="4716195" cy="774293"/>
            </a:xfrm>
            <a:prstGeom prst="rect">
              <a:avLst/>
            </a:prstGeom>
            <a:solidFill>
              <a:schemeClr val="bg1"/>
            </a:solidFill>
            <a:ln w="3175">
              <a:solidFill>
                <a:schemeClr val="accent3"/>
              </a:solidFill>
            </a:ln>
          </p:spPr>
          <p:txBody>
            <a:bodyPr wrap="square">
              <a:spAutoFit/>
            </a:bodyPr>
            <a:lstStyle/>
            <a:p>
              <a:r>
                <a:rPr lang="en-US" sz="2000" b="1" dirty="0">
                  <a:solidFill>
                    <a:schemeClr val="tx1">
                      <a:lumMod val="75000"/>
                      <a:lumOff val="25000"/>
                    </a:schemeClr>
                  </a:solidFill>
                  <a:latin typeface="Vijaya" panose="02020604020202020204" pitchFamily="18" charset="0"/>
                  <a:cs typeface="Vijaya" panose="02020604020202020204" pitchFamily="18" charset="0"/>
                </a:rPr>
                <a:t>frequency() </a:t>
              </a:r>
              <a:r>
                <a:rPr lang="en-US" sz="2000" dirty="0">
                  <a:solidFill>
                    <a:schemeClr val="tx1">
                      <a:lumMod val="75000"/>
                      <a:lumOff val="25000"/>
                    </a:schemeClr>
                  </a:solidFill>
                  <a:latin typeface="Vijaya" panose="02020604020202020204" pitchFamily="18" charset="0"/>
                  <a:cs typeface="Vijaya" panose="02020604020202020204" pitchFamily="18" charset="0"/>
                </a:rPr>
                <a:t>returns information about frequency of time points in the data, i.e. whether monthly, daily, etc.</a:t>
              </a:r>
            </a:p>
          </p:txBody>
        </p:sp>
        <p:cxnSp>
          <p:nvCxnSpPr>
            <p:cNvPr id="26" name="Straight Arrow Connector 25">
              <a:extLst>
                <a:ext uri="{FF2B5EF4-FFF2-40B4-BE49-F238E27FC236}">
                  <a16:creationId xmlns:a16="http://schemas.microsoft.com/office/drawing/2014/main" id="{E88E16E7-861C-49EB-94E1-78CC4819EE74}"/>
                </a:ext>
              </a:extLst>
            </p:cNvPr>
            <p:cNvCxnSpPr/>
            <p:nvPr/>
          </p:nvCxnSpPr>
          <p:spPr>
            <a:xfrm rot="16200000" flipV="1">
              <a:off x="3708886" y="4240215"/>
              <a:ext cx="0" cy="526289"/>
            </a:xfrm>
            <a:prstGeom prst="straightConnector1">
              <a:avLst/>
            </a:prstGeom>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7" name="Rectangle 26">
            <a:extLst>
              <a:ext uri="{FF2B5EF4-FFF2-40B4-BE49-F238E27FC236}">
                <a16:creationId xmlns:a16="http://schemas.microsoft.com/office/drawing/2014/main" id="{04D8CA4F-A4B9-4B20-B0CE-01DF1E012265}"/>
              </a:ext>
            </a:extLst>
          </p:cNvPr>
          <p:cNvSpPr/>
          <p:nvPr/>
        </p:nvSpPr>
        <p:spPr>
          <a:xfrm>
            <a:off x="2043862" y="5058312"/>
            <a:ext cx="7772400" cy="1323439"/>
          </a:xfrm>
          <a:prstGeom prst="rect">
            <a:avLst/>
          </a:prstGeom>
          <a:solidFill>
            <a:schemeClr val="bg1"/>
          </a:solidFill>
          <a:ln w="3175">
            <a:solidFill>
              <a:schemeClr val="accent3"/>
            </a:solidFill>
          </a:ln>
        </p:spPr>
        <p:txBody>
          <a:bodyPr wrap="square">
            <a:spAutoFit/>
          </a:bodyPr>
          <a:lstStyle/>
          <a:p>
            <a:pPr>
              <a:buSzPct val="60000"/>
            </a:pPr>
            <a:r>
              <a:rPr lang="en-US" sz="2000" b="1" dirty="0">
                <a:solidFill>
                  <a:schemeClr val="tx1">
                    <a:lumMod val="75000"/>
                    <a:lumOff val="25000"/>
                  </a:schemeClr>
                </a:solidFill>
                <a:latin typeface="Vijaya" pitchFamily="34" charset="0"/>
                <a:cs typeface="Vijaya" pitchFamily="34" charset="0"/>
              </a:rPr>
              <a:t>Interpretation :</a:t>
            </a:r>
          </a:p>
          <a:p>
            <a:pPr marL="342900" indent="-342900">
              <a:buSzPct val="60000"/>
              <a:buFont typeface="Wingdings" pitchFamily="2" charset="2"/>
              <a:buChar char="Ø"/>
            </a:pPr>
            <a:r>
              <a:rPr lang="en-US" sz="2000" dirty="0">
                <a:solidFill>
                  <a:schemeClr val="tx1">
                    <a:lumMod val="75000"/>
                    <a:lumOff val="25000"/>
                  </a:schemeClr>
                </a:solidFill>
                <a:latin typeface="Vijaya" pitchFamily="34" charset="0"/>
                <a:cs typeface="Vijaya" pitchFamily="34" charset="0"/>
              </a:rPr>
              <a:t>The data is of class ts.</a:t>
            </a:r>
          </a:p>
          <a:p>
            <a:pPr marL="342900" indent="-342900">
              <a:buSzPct val="60000"/>
              <a:buFont typeface="Wingdings" pitchFamily="2" charset="2"/>
              <a:buChar char="Ø"/>
            </a:pPr>
            <a:r>
              <a:rPr lang="en-US" sz="2000" dirty="0">
                <a:solidFill>
                  <a:schemeClr val="tx1">
                    <a:lumMod val="75000"/>
                    <a:lumOff val="25000"/>
                  </a:schemeClr>
                </a:solidFill>
                <a:latin typeface="Vijaya" pitchFamily="34" charset="0"/>
                <a:cs typeface="Vijaya" pitchFamily="34" charset="0"/>
              </a:rPr>
              <a:t>The database starts at year 1949, month 1 and ends at year 1960 and month 12.</a:t>
            </a:r>
          </a:p>
          <a:p>
            <a:pPr marL="342900" indent="-342900">
              <a:buSzPct val="60000"/>
              <a:buFont typeface="Wingdings" pitchFamily="2" charset="2"/>
              <a:buChar char="Ø"/>
            </a:pPr>
            <a:r>
              <a:rPr lang="en-US" sz="2000" dirty="0">
                <a:solidFill>
                  <a:schemeClr val="tx1">
                    <a:lumMod val="75000"/>
                    <a:lumOff val="25000"/>
                  </a:schemeClr>
                </a:solidFill>
                <a:latin typeface="Vijaya" pitchFamily="34" charset="0"/>
                <a:cs typeface="Vijaya" pitchFamily="34" charset="0"/>
              </a:rPr>
              <a:t>Frequency = 12 suggests that the data is monthly.</a:t>
            </a:r>
          </a:p>
        </p:txBody>
      </p:sp>
    </p:spTree>
    <p:extLst>
      <p:ext uri="{BB962C8B-B14F-4D97-AF65-F5344CB8AC3E}">
        <p14:creationId xmlns:p14="http://schemas.microsoft.com/office/powerpoint/2010/main" val="4284370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51037" y="274049"/>
            <a:ext cx="8229600" cy="810805"/>
          </a:xfrm>
        </p:spPr>
        <p:txBody>
          <a:bodyPr/>
          <a:lstStyle/>
          <a:p>
            <a:r>
              <a:rPr sz="3200" b="1" dirty="0">
                <a:latin typeface="+mj-lt"/>
              </a:rPr>
              <a:t>Exploring Built-In Time Series Data in R</a:t>
            </a:r>
            <a:endParaRPr lang="en-US" sz="3200" b="1" dirty="0">
              <a:latin typeface="+mj-lt"/>
            </a:endParaRPr>
          </a:p>
        </p:txBody>
      </p:sp>
      <p:sp>
        <p:nvSpPr>
          <p:cNvPr id="7" name="Slide Number Placeholder 6"/>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solidFill>
                  <a:prstClr val="black">
                    <a:lumMod val="50000"/>
                    <a:lumOff val="50000"/>
                  </a:prstClr>
                </a:solidFill>
              </a:rPr>
              <a:pPr fontAlgn="base">
                <a:spcBef>
                  <a:spcPct val="0"/>
                </a:spcBef>
                <a:spcAft>
                  <a:spcPct val="0"/>
                </a:spcAft>
              </a:pPr>
              <a:t>18</a:t>
            </a:fld>
            <a:endParaRPr lang="es-ES" dirty="0">
              <a:solidFill>
                <a:prstClr val="black">
                  <a:lumMod val="50000"/>
                  <a:lumOff val="50000"/>
                </a:prstClr>
              </a:solidFill>
            </a:endParaRPr>
          </a:p>
        </p:txBody>
      </p:sp>
      <p:graphicFrame>
        <p:nvGraphicFramePr>
          <p:cNvPr id="9" name="Table 8"/>
          <p:cNvGraphicFramePr>
            <a:graphicFrameLocks noGrp="1"/>
          </p:cNvGraphicFramePr>
          <p:nvPr/>
        </p:nvGraphicFramePr>
        <p:xfrm>
          <a:off x="2043862" y="1676400"/>
          <a:ext cx="8033374" cy="33528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335280">
                <a:tc>
                  <a:txBody>
                    <a:bodyPr/>
                    <a:lstStyle/>
                    <a:p>
                      <a:r>
                        <a:rPr lang="en-US" sz="1600" b="1" dirty="0">
                          <a:solidFill>
                            <a:schemeClr val="accent1"/>
                          </a:solidFill>
                          <a:latin typeface="Consolas" pitchFamily="49" charset="0"/>
                        </a:rPr>
                        <a:t>time</a:t>
                      </a:r>
                      <a:r>
                        <a:rPr lang="en-US" sz="1600" dirty="0">
                          <a:solidFill>
                            <a:schemeClr val="accent1"/>
                          </a:solidFill>
                          <a:latin typeface="Consolas" pitchFamily="49" charset="0"/>
                        </a:rPr>
                        <a:t>(AirPassengers)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alpha val="20000"/>
                      </a:schemeClr>
                    </a:solidFill>
                  </a:tcPr>
                </a:tc>
                <a:extLst>
                  <a:ext uri="{0D108BD9-81ED-4DB2-BD59-A6C34878D82A}">
                    <a16:rowId xmlns:a16="http://schemas.microsoft.com/office/drawing/2014/main" val="10000"/>
                  </a:ext>
                </a:extLst>
              </a:tr>
            </a:tbl>
          </a:graphicData>
        </a:graphic>
      </p:graphicFrame>
      <p:grpSp>
        <p:nvGrpSpPr>
          <p:cNvPr id="10" name="Group 9"/>
          <p:cNvGrpSpPr/>
          <p:nvPr/>
        </p:nvGrpSpPr>
        <p:grpSpPr>
          <a:xfrm>
            <a:off x="4482379" y="1676401"/>
            <a:ext cx="5469659" cy="830997"/>
            <a:chOff x="2030316" y="3848100"/>
            <a:chExt cx="5469659" cy="830997"/>
          </a:xfrm>
        </p:grpSpPr>
        <p:sp>
          <p:nvSpPr>
            <p:cNvPr id="11" name="Rectangle 10"/>
            <p:cNvSpPr/>
            <p:nvPr/>
          </p:nvSpPr>
          <p:spPr>
            <a:xfrm>
              <a:off x="2532287" y="3848100"/>
              <a:ext cx="4967688" cy="830997"/>
            </a:xfrm>
            <a:prstGeom prst="rect">
              <a:avLst/>
            </a:prstGeom>
            <a:solidFill>
              <a:schemeClr val="bg1"/>
            </a:solidFill>
            <a:ln w="3175">
              <a:solidFill>
                <a:schemeClr val="accent3"/>
              </a:solidFill>
            </a:ln>
          </p:spPr>
          <p:txBody>
            <a:bodyPr wrap="square">
              <a:spAutoFit/>
            </a:bodyPr>
            <a:lstStyle/>
            <a:p>
              <a:r>
                <a:rPr lang="en-US" b="1" dirty="0">
                  <a:solidFill>
                    <a:schemeClr val="tx1">
                      <a:lumMod val="75000"/>
                      <a:lumOff val="25000"/>
                    </a:schemeClr>
                  </a:solidFill>
                  <a:latin typeface="Vijaya" panose="02020604020202020204" pitchFamily="18" charset="0"/>
                  <a:cs typeface="Vijaya" panose="02020604020202020204" pitchFamily="18" charset="0"/>
                </a:rPr>
                <a:t>time()</a:t>
              </a:r>
              <a:r>
                <a:rPr lang="en-US" dirty="0">
                  <a:solidFill>
                    <a:schemeClr val="tx1">
                      <a:lumMod val="75000"/>
                      <a:lumOff val="25000"/>
                    </a:schemeClr>
                  </a:solidFill>
                  <a:latin typeface="Vijaya" panose="02020604020202020204" pitchFamily="18" charset="0"/>
                  <a:cs typeface="Vijaya" panose="02020604020202020204" pitchFamily="18" charset="0"/>
                </a:rPr>
                <a:t> shows time at which the time series was sampled.</a:t>
              </a:r>
            </a:p>
          </p:txBody>
        </p:sp>
        <p:cxnSp>
          <p:nvCxnSpPr>
            <p:cNvPr id="12" name="Straight Arrow Connector 11"/>
            <p:cNvCxnSpPr/>
            <p:nvPr/>
          </p:nvCxnSpPr>
          <p:spPr>
            <a:xfrm rot="16200000" flipV="1">
              <a:off x="2281983" y="3757704"/>
              <a:ext cx="0" cy="503334"/>
            </a:xfrm>
            <a:prstGeom prst="straightConnector1">
              <a:avLst/>
            </a:prstGeom>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0" name="Rectangle 19"/>
          <p:cNvSpPr/>
          <p:nvPr/>
        </p:nvSpPr>
        <p:spPr>
          <a:xfrm>
            <a:off x="2056153" y="1371600"/>
            <a:ext cx="1980029" cy="338554"/>
          </a:xfrm>
          <a:prstGeom prst="rect">
            <a:avLst/>
          </a:prstGeom>
        </p:spPr>
        <p:txBody>
          <a:bodyPr wrap="none">
            <a:spAutoFit/>
          </a:bodyPr>
          <a:lstStyle/>
          <a:p>
            <a:r>
              <a:rPr lang="en-US" sz="1600" dirty="0">
                <a:latin typeface="Consolas" pitchFamily="49" charset="0"/>
              </a:rPr>
              <a:t># Exploring Data</a:t>
            </a:r>
          </a:p>
        </p:txBody>
      </p:sp>
      <p:pic>
        <p:nvPicPr>
          <p:cNvPr id="2" name="Picture 1">
            <a:extLst>
              <a:ext uri="{FF2B5EF4-FFF2-40B4-BE49-F238E27FC236}">
                <a16:creationId xmlns:a16="http://schemas.microsoft.com/office/drawing/2014/main" id="{80B28EB5-FFE2-4812-9046-8C78304A2F5B}"/>
              </a:ext>
            </a:extLst>
          </p:cNvPr>
          <p:cNvPicPr>
            <a:picLocks noChangeAspect="1"/>
          </p:cNvPicPr>
          <p:nvPr/>
        </p:nvPicPr>
        <p:blipFill>
          <a:blip r:embed="rId4"/>
          <a:stretch>
            <a:fillRect/>
          </a:stretch>
        </p:blipFill>
        <p:spPr>
          <a:xfrm>
            <a:off x="2043862" y="2545080"/>
            <a:ext cx="8033374" cy="2712721"/>
          </a:xfrm>
          <a:prstGeom prst="rect">
            <a:avLst/>
          </a:prstGeom>
          <a:ln>
            <a:solidFill>
              <a:schemeClr val="accent1"/>
            </a:solidFill>
          </a:ln>
        </p:spPr>
      </p:pic>
      <p:sp>
        <p:nvSpPr>
          <p:cNvPr id="52" name="Rectangle 51">
            <a:extLst>
              <a:ext uri="{FF2B5EF4-FFF2-40B4-BE49-F238E27FC236}">
                <a16:creationId xmlns:a16="http://schemas.microsoft.com/office/drawing/2014/main" id="{87862F1B-B824-46BE-849A-CA5DD8E152C8}"/>
              </a:ext>
            </a:extLst>
          </p:cNvPr>
          <p:cNvSpPr/>
          <p:nvPr/>
        </p:nvSpPr>
        <p:spPr>
          <a:xfrm>
            <a:off x="2103437" y="2176046"/>
            <a:ext cx="1082348" cy="338554"/>
          </a:xfrm>
          <a:prstGeom prst="rect">
            <a:avLst/>
          </a:prstGeom>
        </p:spPr>
        <p:txBody>
          <a:bodyPr wrap="none">
            <a:spAutoFit/>
          </a:bodyPr>
          <a:lstStyle/>
          <a:p>
            <a:r>
              <a:rPr lang="en-US" sz="1600" dirty="0">
                <a:latin typeface="Consolas" pitchFamily="49" charset="0"/>
              </a:rPr>
              <a:t># Output</a:t>
            </a:r>
          </a:p>
        </p:txBody>
      </p:sp>
      <p:sp>
        <p:nvSpPr>
          <p:cNvPr id="53" name="Rectangle 52">
            <a:extLst>
              <a:ext uri="{FF2B5EF4-FFF2-40B4-BE49-F238E27FC236}">
                <a16:creationId xmlns:a16="http://schemas.microsoft.com/office/drawing/2014/main" id="{4428B283-48F7-475D-8BD7-B50530967C56}"/>
              </a:ext>
            </a:extLst>
          </p:cNvPr>
          <p:cNvSpPr/>
          <p:nvPr/>
        </p:nvSpPr>
        <p:spPr>
          <a:xfrm>
            <a:off x="2043862" y="5388115"/>
            <a:ext cx="8033373" cy="1200329"/>
          </a:xfrm>
          <a:prstGeom prst="rect">
            <a:avLst/>
          </a:prstGeom>
          <a:solidFill>
            <a:schemeClr val="bg1"/>
          </a:solidFill>
          <a:ln w="3175">
            <a:solidFill>
              <a:schemeClr val="accent3"/>
            </a:solidFill>
          </a:ln>
        </p:spPr>
        <p:txBody>
          <a:bodyPr wrap="square">
            <a:spAutoFit/>
          </a:bodyPr>
          <a:lstStyle/>
          <a:p>
            <a:pPr>
              <a:buSzPct val="60000"/>
            </a:pPr>
            <a:r>
              <a:rPr lang="en-US" b="1" dirty="0">
                <a:solidFill>
                  <a:schemeClr val="tx1">
                    <a:lumMod val="75000"/>
                    <a:lumOff val="25000"/>
                  </a:schemeClr>
                </a:solidFill>
                <a:latin typeface="Vijaya" pitchFamily="34" charset="0"/>
                <a:cs typeface="Vijaya" pitchFamily="34" charset="0"/>
              </a:rPr>
              <a:t>Interpretation :</a:t>
            </a:r>
          </a:p>
          <a:p>
            <a:pPr marL="342900" indent="-342900">
              <a:buSzPct val="60000"/>
              <a:buFont typeface="Wingdings" pitchFamily="2" charset="2"/>
              <a:buChar char="Ø"/>
            </a:pPr>
            <a:r>
              <a:rPr lang="en-US" dirty="0">
                <a:solidFill>
                  <a:schemeClr val="tx1">
                    <a:lumMod val="75000"/>
                    <a:lumOff val="25000"/>
                  </a:schemeClr>
                </a:solidFill>
                <a:latin typeface="Vijaya" pitchFamily="34" charset="0"/>
                <a:cs typeface="Vijaya" pitchFamily="34" charset="0"/>
              </a:rPr>
              <a:t>The output shows time for each observation as year followed by time stamp.</a:t>
            </a:r>
          </a:p>
          <a:p>
            <a:pPr marL="342900" indent="-342900">
              <a:buSzPct val="60000"/>
              <a:buFont typeface="Wingdings" pitchFamily="2" charset="2"/>
              <a:buChar char="Ø"/>
            </a:pPr>
            <a:r>
              <a:rPr lang="en-US" dirty="0">
                <a:solidFill>
                  <a:schemeClr val="tx1">
                    <a:lumMod val="75000"/>
                    <a:lumOff val="25000"/>
                  </a:schemeClr>
                </a:solidFill>
                <a:latin typeface="Vijaya" pitchFamily="34" charset="0"/>
                <a:cs typeface="Vijaya" pitchFamily="34" charset="0"/>
              </a:rPr>
              <a:t>Time stamp for Jan it’s 0/12, Feb it’s 1/12,……. So on till Dec it’s 11/12.</a:t>
            </a:r>
          </a:p>
        </p:txBody>
      </p:sp>
    </p:spTree>
    <p:extLst>
      <p:ext uri="{BB962C8B-B14F-4D97-AF65-F5344CB8AC3E}">
        <p14:creationId xmlns:p14="http://schemas.microsoft.com/office/powerpoint/2010/main" val="55611376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51037" y="274049"/>
            <a:ext cx="8229600" cy="810805"/>
          </a:xfrm>
        </p:spPr>
        <p:txBody>
          <a:bodyPr/>
          <a:lstStyle/>
          <a:p>
            <a:r>
              <a:rPr sz="3200" b="1" dirty="0">
                <a:latin typeface="+mj-lt"/>
              </a:rPr>
              <a:t>Exploring Built-In Time Series Data in R</a:t>
            </a:r>
            <a:endParaRPr lang="en-US" sz="3200" b="1" dirty="0">
              <a:latin typeface="+mj-lt"/>
            </a:endParaRPr>
          </a:p>
        </p:txBody>
      </p:sp>
      <p:sp>
        <p:nvSpPr>
          <p:cNvPr id="7" name="Slide Number Placeholder 6"/>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400" fontAlgn="base">
              <a:spcBef>
                <a:spcPct val="0"/>
              </a:spcBef>
              <a:spcAft>
                <a:spcPct val="0"/>
              </a:spcAft>
              <a:defRPr/>
            </a:pPr>
            <a:fld id="{D1C7D3AF-160E-4D12-BF31-4D5E44749C5D}" type="slidenum">
              <a:rPr lang="es-ES" smtClean="0">
                <a:solidFill>
                  <a:prstClr val="black">
                    <a:lumMod val="50000"/>
                    <a:lumOff val="50000"/>
                  </a:prstClr>
                </a:solidFill>
              </a:rPr>
              <a:pPr fontAlgn="base">
                <a:spcBef>
                  <a:spcPct val="0"/>
                </a:spcBef>
                <a:spcAft>
                  <a:spcPct val="0"/>
                </a:spcAft>
              </a:pPr>
              <a:t>19</a:t>
            </a:fld>
            <a:endParaRPr lang="es-ES" sz="1000" dirty="0">
              <a:solidFill>
                <a:prstClr val="black">
                  <a:lumMod val="50000"/>
                  <a:lumOff val="50000"/>
                </a:prstClr>
              </a:solidFill>
              <a:latin typeface="Ebrima"/>
              <a:cs typeface="Arial"/>
            </a:endParaRPr>
          </a:p>
        </p:txBody>
      </p:sp>
      <p:graphicFrame>
        <p:nvGraphicFramePr>
          <p:cNvPr id="51" name="Table 50">
            <a:extLst>
              <a:ext uri="{FF2B5EF4-FFF2-40B4-BE49-F238E27FC236}">
                <a16:creationId xmlns:a16="http://schemas.microsoft.com/office/drawing/2014/main" id="{CC3C2D9D-6CDC-41A7-922D-98DC0028F40B}"/>
              </a:ext>
            </a:extLst>
          </p:cNvPr>
          <p:cNvGraphicFramePr>
            <a:graphicFrameLocks noGrp="1"/>
          </p:cNvGraphicFramePr>
          <p:nvPr/>
        </p:nvGraphicFramePr>
        <p:xfrm>
          <a:off x="2043862" y="1531203"/>
          <a:ext cx="8033374" cy="33528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304800">
                <a:tc>
                  <a:txBody>
                    <a:bodyPr/>
                    <a:lstStyle/>
                    <a:p>
                      <a:r>
                        <a:rPr lang="en-US" sz="1600" b="1" dirty="0">
                          <a:solidFill>
                            <a:schemeClr val="accent1"/>
                          </a:solidFill>
                          <a:latin typeface="Consolas" pitchFamily="49" charset="0"/>
                        </a:rPr>
                        <a:t>cycle</a:t>
                      </a:r>
                      <a:r>
                        <a:rPr lang="en-US" sz="1600" dirty="0">
                          <a:solidFill>
                            <a:schemeClr val="accent1"/>
                          </a:solidFill>
                          <a:latin typeface="Consolas" pitchFamily="49" charset="0"/>
                        </a:rPr>
                        <a:t>(AirPassengers)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alpha val="20000"/>
                      </a:schemeClr>
                    </a:solidFill>
                  </a:tcPr>
                </a:tc>
                <a:extLst>
                  <a:ext uri="{0D108BD9-81ED-4DB2-BD59-A6C34878D82A}">
                    <a16:rowId xmlns:a16="http://schemas.microsoft.com/office/drawing/2014/main" val="10000"/>
                  </a:ext>
                </a:extLst>
              </a:tr>
            </a:tbl>
          </a:graphicData>
        </a:graphic>
      </p:graphicFrame>
      <p:pic>
        <p:nvPicPr>
          <p:cNvPr id="3" name="Picture 2">
            <a:extLst>
              <a:ext uri="{FF2B5EF4-FFF2-40B4-BE49-F238E27FC236}">
                <a16:creationId xmlns:a16="http://schemas.microsoft.com/office/drawing/2014/main" id="{FC397804-3220-4448-A501-6124A3438CC8}"/>
              </a:ext>
            </a:extLst>
          </p:cNvPr>
          <p:cNvPicPr>
            <a:picLocks noChangeAspect="1"/>
          </p:cNvPicPr>
          <p:nvPr/>
        </p:nvPicPr>
        <p:blipFill>
          <a:blip r:embed="rId4"/>
          <a:stretch>
            <a:fillRect/>
          </a:stretch>
        </p:blipFill>
        <p:spPr>
          <a:xfrm>
            <a:off x="2056152" y="2590800"/>
            <a:ext cx="6076950" cy="1905000"/>
          </a:xfrm>
          <a:prstGeom prst="rect">
            <a:avLst/>
          </a:prstGeom>
          <a:ln>
            <a:solidFill>
              <a:schemeClr val="accent1"/>
            </a:solidFill>
          </a:ln>
        </p:spPr>
      </p:pic>
      <p:grpSp>
        <p:nvGrpSpPr>
          <p:cNvPr id="29" name="Group 28"/>
          <p:cNvGrpSpPr/>
          <p:nvPr/>
        </p:nvGrpSpPr>
        <p:grpSpPr>
          <a:xfrm>
            <a:off x="4406179" y="1531204"/>
            <a:ext cx="5469659" cy="830997"/>
            <a:chOff x="2030316" y="3848100"/>
            <a:chExt cx="5469659" cy="830997"/>
          </a:xfrm>
        </p:grpSpPr>
        <p:sp>
          <p:nvSpPr>
            <p:cNvPr id="30" name="Rectangle 29"/>
            <p:cNvSpPr/>
            <p:nvPr/>
          </p:nvSpPr>
          <p:spPr>
            <a:xfrm>
              <a:off x="2532287" y="3848100"/>
              <a:ext cx="4967688" cy="830997"/>
            </a:xfrm>
            <a:prstGeom prst="rect">
              <a:avLst/>
            </a:prstGeom>
            <a:solidFill>
              <a:schemeClr val="bg1"/>
            </a:solidFill>
            <a:ln w="3175">
              <a:solidFill>
                <a:schemeClr val="accent3"/>
              </a:solidFill>
            </a:ln>
          </p:spPr>
          <p:txBody>
            <a:bodyPr wrap="square">
              <a:spAutoFit/>
            </a:bodyPr>
            <a:lstStyle/>
            <a:p>
              <a:pPr defTabSz="914400">
                <a:defRPr/>
              </a:pPr>
              <a:r>
                <a:rPr lang="en-US" b="1" dirty="0">
                  <a:solidFill>
                    <a:prstClr val="black">
                      <a:lumMod val="75000"/>
                      <a:lumOff val="25000"/>
                    </a:prstClr>
                  </a:solidFill>
                  <a:latin typeface="Vijaya" panose="02020604020202020204" pitchFamily="18" charset="0"/>
                  <a:cs typeface="Vijaya" panose="02020604020202020204" pitchFamily="18" charset="0"/>
                </a:rPr>
                <a:t>cycle() </a:t>
              </a:r>
              <a:r>
                <a:rPr lang="en-US" dirty="0">
                  <a:solidFill>
                    <a:prstClr val="black">
                      <a:lumMod val="75000"/>
                      <a:lumOff val="25000"/>
                    </a:prstClr>
                  </a:solidFill>
                  <a:latin typeface="Vijaya" panose="02020604020202020204" pitchFamily="18" charset="0"/>
                  <a:cs typeface="Vijaya" panose="02020604020202020204" pitchFamily="18" charset="0"/>
                </a:rPr>
                <a:t>shows positions of each observation in the cycle.</a:t>
              </a:r>
            </a:p>
          </p:txBody>
        </p:sp>
        <p:cxnSp>
          <p:nvCxnSpPr>
            <p:cNvPr id="31" name="Straight Arrow Connector 30"/>
            <p:cNvCxnSpPr/>
            <p:nvPr/>
          </p:nvCxnSpPr>
          <p:spPr>
            <a:xfrm rot="16200000" flipV="1">
              <a:off x="2281983" y="3753357"/>
              <a:ext cx="0" cy="503334"/>
            </a:xfrm>
            <a:prstGeom prst="straightConnector1">
              <a:avLst/>
            </a:prstGeom>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A1CD3525-1884-4137-9E93-6F9CF3854B6D}"/>
              </a:ext>
            </a:extLst>
          </p:cNvPr>
          <p:cNvSpPr/>
          <p:nvPr/>
        </p:nvSpPr>
        <p:spPr>
          <a:xfrm>
            <a:off x="2043862" y="4579204"/>
            <a:ext cx="7772400" cy="830997"/>
          </a:xfrm>
          <a:prstGeom prst="rect">
            <a:avLst/>
          </a:prstGeom>
          <a:solidFill>
            <a:schemeClr val="bg1"/>
          </a:solidFill>
          <a:ln w="3175">
            <a:solidFill>
              <a:schemeClr val="accent3"/>
            </a:solidFill>
          </a:ln>
        </p:spPr>
        <p:txBody>
          <a:bodyPr wrap="square">
            <a:spAutoFit/>
          </a:bodyPr>
          <a:lstStyle/>
          <a:p>
            <a:pPr>
              <a:buSzPct val="60000"/>
            </a:pPr>
            <a:r>
              <a:rPr lang="en-US" b="1" dirty="0">
                <a:solidFill>
                  <a:schemeClr val="tx1">
                    <a:lumMod val="75000"/>
                    <a:lumOff val="25000"/>
                  </a:schemeClr>
                </a:solidFill>
                <a:latin typeface="Vijaya" pitchFamily="34" charset="0"/>
                <a:cs typeface="Vijaya" pitchFamily="34" charset="0"/>
              </a:rPr>
              <a:t>Interpretation :</a:t>
            </a:r>
          </a:p>
          <a:p>
            <a:pPr marL="342900" indent="-342900">
              <a:buSzPct val="60000"/>
              <a:buFont typeface="Wingdings" pitchFamily="2" charset="2"/>
              <a:buChar char="Ø"/>
            </a:pPr>
            <a:r>
              <a:rPr lang="en-US" dirty="0">
                <a:solidFill>
                  <a:schemeClr val="tx1">
                    <a:lumMod val="75000"/>
                    <a:lumOff val="25000"/>
                  </a:schemeClr>
                </a:solidFill>
                <a:latin typeface="Vijaya" pitchFamily="34" charset="0"/>
                <a:cs typeface="Vijaya" pitchFamily="34" charset="0"/>
              </a:rPr>
              <a:t>The output shows frequency of data points, represented numerically</a:t>
            </a:r>
          </a:p>
        </p:txBody>
      </p:sp>
      <p:sp>
        <p:nvSpPr>
          <p:cNvPr id="2" name="Rectangle 1">
            <a:extLst>
              <a:ext uri="{FF2B5EF4-FFF2-40B4-BE49-F238E27FC236}">
                <a16:creationId xmlns:a16="http://schemas.microsoft.com/office/drawing/2014/main" id="{76176CB3-7576-46B8-AAA9-734E961CF808}"/>
              </a:ext>
            </a:extLst>
          </p:cNvPr>
          <p:cNvSpPr/>
          <p:nvPr/>
        </p:nvSpPr>
        <p:spPr>
          <a:xfrm>
            <a:off x="2103437" y="2209800"/>
            <a:ext cx="1082348" cy="338554"/>
          </a:xfrm>
          <a:prstGeom prst="rect">
            <a:avLst/>
          </a:prstGeom>
        </p:spPr>
        <p:txBody>
          <a:bodyPr wrap="none">
            <a:spAutoFit/>
          </a:bodyPr>
          <a:lstStyle/>
          <a:p>
            <a:r>
              <a:rPr lang="en-US" sz="1600" dirty="0">
                <a:latin typeface="Consolas" pitchFamily="49" charset="0"/>
              </a:rPr>
              <a:t># Output</a:t>
            </a:r>
          </a:p>
        </p:txBody>
      </p:sp>
    </p:spTree>
    <p:extLst>
      <p:ext uri="{BB962C8B-B14F-4D97-AF65-F5344CB8AC3E}">
        <p14:creationId xmlns:p14="http://schemas.microsoft.com/office/powerpoint/2010/main" val="27308576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51037" y="274049"/>
            <a:ext cx="8229600" cy="810805"/>
          </a:xfrm>
        </p:spPr>
        <p:txBody>
          <a:bodyPr/>
          <a:lstStyle/>
          <a:p>
            <a:r>
              <a:rPr lang="en-US" sz="3200" b="1" dirty="0">
                <a:latin typeface="+mj-lt"/>
              </a:rPr>
              <a:t>Contents</a:t>
            </a:r>
          </a:p>
        </p:txBody>
      </p:sp>
      <p:sp>
        <p:nvSpPr>
          <p:cNvPr id="2" name="Content Placeholder 1"/>
          <p:cNvSpPr>
            <a:spLocks noGrp="1"/>
          </p:cNvSpPr>
          <p:nvPr>
            <p:ph idx="1"/>
            <p:custDataLst>
              <p:tags r:id="rId2"/>
            </p:custDataLst>
          </p:nvPr>
        </p:nvSpPr>
        <p:spPr>
          <a:xfrm>
            <a:off x="1951037" y="1828801"/>
            <a:ext cx="8229600" cy="4297363"/>
          </a:xfrm>
        </p:spPr>
        <p:txBody>
          <a:bodyPr anchor="t">
            <a:normAutofit/>
          </a:bodyPr>
          <a:lstStyle/>
          <a:p>
            <a:pPr marL="457200" indent="-457200">
              <a:buFont typeface="+mj-lt"/>
              <a:buAutoNum type="arabicPeriod"/>
            </a:pPr>
            <a:r>
              <a:rPr lang="en-US" b="1" dirty="0">
                <a:solidFill>
                  <a:schemeClr val="tx1">
                    <a:lumMod val="50000"/>
                    <a:lumOff val="50000"/>
                  </a:schemeClr>
                </a:solidFill>
                <a:latin typeface="+mj-lt"/>
              </a:rPr>
              <a:t>Forecasting Using Smoothing Methods</a:t>
            </a:r>
          </a:p>
          <a:p>
            <a:pPr marL="457200" indent="-457200">
              <a:buFont typeface="+mj-lt"/>
              <a:buAutoNum type="arabicPeriod"/>
            </a:pPr>
            <a:r>
              <a:rPr lang="en-US" b="1" dirty="0">
                <a:solidFill>
                  <a:schemeClr val="tx1">
                    <a:lumMod val="50000"/>
                    <a:lumOff val="50000"/>
                  </a:schemeClr>
                </a:solidFill>
                <a:latin typeface="+mj-lt"/>
              </a:rPr>
              <a:t>Exponential Smoothing in R</a:t>
            </a:r>
          </a:p>
          <a:p>
            <a:pPr marL="914400" lvl="1" indent="-514350">
              <a:buFont typeface="+mj-lt"/>
              <a:buAutoNum type="romanLcPeriod"/>
            </a:pPr>
            <a:r>
              <a:rPr lang="en-US" b="1" dirty="0">
                <a:solidFill>
                  <a:schemeClr val="tx1">
                    <a:lumMod val="50000"/>
                    <a:lumOff val="50000"/>
                  </a:schemeClr>
                </a:solidFill>
                <a:latin typeface="+mj-lt"/>
              </a:rPr>
              <a:t>Single Exponential Smoothing</a:t>
            </a:r>
          </a:p>
          <a:p>
            <a:pPr marL="914400" lvl="1" indent="-514350">
              <a:buFont typeface="+mj-lt"/>
              <a:buAutoNum type="romanLcPeriod"/>
            </a:pPr>
            <a:r>
              <a:rPr lang="en-US" b="1" dirty="0">
                <a:solidFill>
                  <a:schemeClr val="tx1">
                    <a:lumMod val="50000"/>
                    <a:lumOff val="50000"/>
                  </a:schemeClr>
                </a:solidFill>
                <a:latin typeface="+mj-lt"/>
              </a:rPr>
              <a:t>Double Exponential Smoothing</a:t>
            </a:r>
          </a:p>
          <a:p>
            <a:pPr marL="914400" lvl="1" indent="-514350">
              <a:buFont typeface="+mj-lt"/>
              <a:buAutoNum type="romanLcPeriod"/>
            </a:pPr>
            <a:r>
              <a:rPr lang="en-US" b="1" dirty="0">
                <a:solidFill>
                  <a:schemeClr val="tx1">
                    <a:lumMod val="50000"/>
                    <a:lumOff val="50000"/>
                  </a:schemeClr>
                </a:solidFill>
                <a:latin typeface="+mj-lt"/>
              </a:rPr>
              <a:t>Triple Exponential Smoothing</a:t>
            </a:r>
          </a:p>
          <a:p>
            <a:pPr marL="457200" indent="-457200">
              <a:buFont typeface="+mj-lt"/>
              <a:buAutoNum type="arabicPeriod"/>
            </a:pPr>
            <a:r>
              <a:rPr lang="en-US" b="1" dirty="0">
                <a:solidFill>
                  <a:schemeClr val="tx1">
                    <a:lumMod val="50000"/>
                    <a:lumOff val="50000"/>
                  </a:schemeClr>
                </a:solidFill>
                <a:latin typeface="+mj-lt"/>
              </a:rPr>
              <a:t>Exploring Built-In Time Series Data in R</a:t>
            </a:r>
          </a:p>
          <a:p>
            <a:pPr marL="400050" lvl="1" indent="0">
              <a:buNone/>
            </a:pPr>
            <a:endParaRPr lang="en-US" b="1" dirty="0">
              <a:solidFill>
                <a:schemeClr val="tx1">
                  <a:lumMod val="50000"/>
                  <a:lumOff val="50000"/>
                </a:schemeClr>
              </a:solidFill>
            </a:endParaRPr>
          </a:p>
        </p:txBody>
      </p:sp>
      <p:sp>
        <p:nvSpPr>
          <p:cNvPr id="8" name="Slide Number Placeholder 6"/>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solidFill>
                  <a:prstClr val="black">
                    <a:lumMod val="50000"/>
                    <a:lumOff val="50000"/>
                  </a:prstClr>
                </a:solidFill>
              </a:rPr>
              <a:pPr fontAlgn="base">
                <a:spcBef>
                  <a:spcPct val="0"/>
                </a:spcBef>
                <a:spcAft>
                  <a:spcPct val="0"/>
                </a:spcAft>
              </a:pPr>
              <a:t>2</a:t>
            </a:fld>
            <a:endParaRPr lang="es-ES" dirty="0">
              <a:solidFill>
                <a:prstClr val="black">
                  <a:lumMod val="50000"/>
                  <a:lumOff val="50000"/>
                </a:prstClr>
              </a:solidFill>
            </a:endParaRPr>
          </a:p>
        </p:txBody>
      </p:sp>
    </p:spTree>
    <p:extLst>
      <p:ext uri="{BB962C8B-B14F-4D97-AF65-F5344CB8AC3E}">
        <p14:creationId xmlns:p14="http://schemas.microsoft.com/office/powerpoint/2010/main" val="416929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custDataLst>
              <p:tags r:id="rId1"/>
            </p:custDataLst>
          </p:nvPr>
        </p:nvSpPr>
        <p:spPr>
          <a:xfrm>
            <a:off x="1951037" y="274049"/>
            <a:ext cx="8229600" cy="810805"/>
          </a:xfrm>
        </p:spPr>
        <p:txBody>
          <a:bodyPr/>
          <a:lstStyle/>
          <a:p>
            <a:r>
              <a:rPr lang="en-US" sz="3200" b="1" dirty="0">
                <a:solidFill>
                  <a:srgbClr val="3891A7"/>
                </a:solidFill>
              </a:rPr>
              <a:t>Plotting Data with Trend Line</a:t>
            </a:r>
            <a:endParaRPr lang="en-US" sz="3100" b="1" dirty="0">
              <a:latin typeface="+mj-lt"/>
            </a:endParaRPr>
          </a:p>
        </p:txBody>
      </p:sp>
      <p:sp>
        <p:nvSpPr>
          <p:cNvPr id="13" name="Slide Number Placeholder 6"/>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solidFill>
                  <a:prstClr val="black">
                    <a:lumMod val="50000"/>
                    <a:lumOff val="50000"/>
                  </a:prstClr>
                </a:solidFill>
              </a:rPr>
              <a:pPr fontAlgn="base">
                <a:spcBef>
                  <a:spcPct val="0"/>
                </a:spcBef>
                <a:spcAft>
                  <a:spcPct val="0"/>
                </a:spcAft>
              </a:pPr>
              <a:t>20</a:t>
            </a:fld>
            <a:endParaRPr lang="es-ES" dirty="0">
              <a:solidFill>
                <a:prstClr val="black">
                  <a:lumMod val="50000"/>
                  <a:lumOff val="50000"/>
                </a:prstClr>
              </a:solidFill>
            </a:endParaRPr>
          </a:p>
        </p:txBody>
      </p:sp>
      <p:graphicFrame>
        <p:nvGraphicFramePr>
          <p:cNvPr id="14" name="Table 13">
            <a:extLst>
              <a:ext uri="{FF2B5EF4-FFF2-40B4-BE49-F238E27FC236}">
                <a16:creationId xmlns:a16="http://schemas.microsoft.com/office/drawing/2014/main" id="{442B7EA5-38AC-48F8-BF32-BFD344D862F0}"/>
              </a:ext>
            </a:extLst>
          </p:cNvPr>
          <p:cNvGraphicFramePr>
            <a:graphicFrameLocks noGrp="1"/>
          </p:cNvGraphicFramePr>
          <p:nvPr/>
        </p:nvGraphicFramePr>
        <p:xfrm>
          <a:off x="2046287" y="1538704"/>
          <a:ext cx="8033374" cy="204216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990600">
                <a:tc>
                  <a:txBody>
                    <a:bodyPr/>
                    <a:lstStyle/>
                    <a:p>
                      <a:r>
                        <a:rPr lang="en-US" sz="1600" b="1" dirty="0">
                          <a:solidFill>
                            <a:schemeClr val="accent1"/>
                          </a:solidFill>
                          <a:latin typeface="Consolas" pitchFamily="49" charset="0"/>
                        </a:rPr>
                        <a:t>plot</a:t>
                      </a:r>
                      <a:r>
                        <a:rPr lang="en-US" sz="1600" b="0" dirty="0">
                          <a:solidFill>
                            <a:schemeClr val="accent1"/>
                          </a:solidFill>
                          <a:latin typeface="Consolas" pitchFamily="49" charset="0"/>
                        </a:rPr>
                        <a:t>(AirPassengers)</a:t>
                      </a:r>
                    </a:p>
                    <a:p>
                      <a:endParaRPr lang="en-US" sz="1600" b="0" dirty="0">
                        <a:solidFill>
                          <a:schemeClr val="accent1"/>
                        </a:solidFill>
                        <a:latin typeface="Consolas" pitchFamily="49" charset="0"/>
                      </a:endParaRPr>
                    </a:p>
                    <a:p>
                      <a:r>
                        <a:rPr lang="en-US" sz="1600" b="0" dirty="0">
                          <a:solidFill>
                            <a:schemeClr val="accent1"/>
                          </a:solidFill>
                          <a:latin typeface="Consolas" pitchFamily="49" charset="0"/>
                        </a:rPr>
                        <a:t>model&lt;-</a:t>
                      </a:r>
                      <a:r>
                        <a:rPr lang="en-US" sz="1600" b="1" dirty="0">
                          <a:solidFill>
                            <a:schemeClr val="accent1"/>
                          </a:solidFill>
                          <a:latin typeface="Consolas" pitchFamily="49" charset="0"/>
                        </a:rPr>
                        <a:t>lm</a:t>
                      </a:r>
                      <a:r>
                        <a:rPr lang="en-US" sz="1600" b="0" dirty="0">
                          <a:solidFill>
                            <a:schemeClr val="accent1"/>
                          </a:solidFill>
                          <a:latin typeface="Consolas" pitchFamily="49" charset="0"/>
                        </a:rPr>
                        <a:t>(AirPassengers</a:t>
                      </a:r>
                      <a:r>
                        <a:rPr lang="en-US" sz="1600" b="1" dirty="0">
                          <a:solidFill>
                            <a:schemeClr val="accent1"/>
                          </a:solidFill>
                          <a:latin typeface="Consolas" pitchFamily="49" charset="0"/>
                        </a:rPr>
                        <a:t>~time</a:t>
                      </a:r>
                      <a:r>
                        <a:rPr lang="en-US" sz="1600" b="0" dirty="0">
                          <a:solidFill>
                            <a:schemeClr val="accent1"/>
                          </a:solidFill>
                          <a:latin typeface="Consolas" pitchFamily="49" charset="0"/>
                        </a:rPr>
                        <a:t>(AirPassengers))</a:t>
                      </a:r>
                    </a:p>
                    <a:p>
                      <a:endParaRPr lang="en-US" sz="1600" b="0" dirty="0">
                        <a:solidFill>
                          <a:schemeClr val="accent1"/>
                        </a:solidFill>
                        <a:latin typeface="Consolas" pitchFamily="49" charset="0"/>
                      </a:endParaRPr>
                    </a:p>
                    <a:p>
                      <a:endParaRPr lang="en-US" sz="1600" b="0" dirty="0">
                        <a:solidFill>
                          <a:schemeClr val="accent1"/>
                        </a:solidFill>
                        <a:latin typeface="Consolas" pitchFamily="49" charset="0"/>
                      </a:endParaRPr>
                    </a:p>
                    <a:p>
                      <a:endParaRPr lang="en-US" sz="1600" b="0" dirty="0">
                        <a:solidFill>
                          <a:schemeClr val="accent1"/>
                        </a:solidFill>
                        <a:latin typeface="Consolas" pitchFamily="49" charset="0"/>
                      </a:endParaRPr>
                    </a:p>
                    <a:p>
                      <a:endParaRPr lang="en-US" sz="1600" b="1" dirty="0">
                        <a:solidFill>
                          <a:schemeClr val="accent1"/>
                        </a:solidFill>
                        <a:latin typeface="Consolas" pitchFamily="49" charset="0"/>
                      </a:endParaRPr>
                    </a:p>
                    <a:p>
                      <a:r>
                        <a:rPr lang="en-US" sz="1600" b="1" dirty="0">
                          <a:solidFill>
                            <a:schemeClr val="accent1"/>
                          </a:solidFill>
                          <a:latin typeface="Consolas" pitchFamily="49" charset="0"/>
                        </a:rPr>
                        <a:t>abline</a:t>
                      </a:r>
                      <a:r>
                        <a:rPr lang="en-US" sz="1600" b="0" dirty="0">
                          <a:solidFill>
                            <a:schemeClr val="accent1"/>
                          </a:solidFill>
                          <a:latin typeface="Consolas" pitchFamily="49" charset="0"/>
                        </a:rPr>
                        <a:t>(model)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alpha val="20000"/>
                      </a:schemeClr>
                    </a:solidFill>
                  </a:tcPr>
                </a:tc>
                <a:extLst>
                  <a:ext uri="{0D108BD9-81ED-4DB2-BD59-A6C34878D82A}">
                    <a16:rowId xmlns:a16="http://schemas.microsoft.com/office/drawing/2014/main" val="10000"/>
                  </a:ext>
                </a:extLst>
              </a:tr>
            </a:tbl>
          </a:graphicData>
        </a:graphic>
      </p:graphicFrame>
      <p:grpSp>
        <p:nvGrpSpPr>
          <p:cNvPr id="15" name="Group 14">
            <a:extLst>
              <a:ext uri="{FF2B5EF4-FFF2-40B4-BE49-F238E27FC236}">
                <a16:creationId xmlns:a16="http://schemas.microsoft.com/office/drawing/2014/main" id="{7BA1A849-8817-43F0-A482-4DA1C467EB1E}"/>
              </a:ext>
            </a:extLst>
          </p:cNvPr>
          <p:cNvGrpSpPr/>
          <p:nvPr/>
        </p:nvGrpSpPr>
        <p:grpSpPr>
          <a:xfrm>
            <a:off x="4939579" y="1548884"/>
            <a:ext cx="5012459" cy="400110"/>
            <a:chOff x="2030316" y="3848100"/>
            <a:chExt cx="5012459" cy="400110"/>
          </a:xfrm>
        </p:grpSpPr>
        <p:sp>
          <p:nvSpPr>
            <p:cNvPr id="16" name="Rectangle 15">
              <a:extLst>
                <a:ext uri="{FF2B5EF4-FFF2-40B4-BE49-F238E27FC236}">
                  <a16:creationId xmlns:a16="http://schemas.microsoft.com/office/drawing/2014/main" id="{A083C2BE-2582-41B4-A577-3FA67F8E63B2}"/>
                </a:ext>
              </a:extLst>
            </p:cNvPr>
            <p:cNvSpPr/>
            <p:nvPr/>
          </p:nvSpPr>
          <p:spPr>
            <a:xfrm>
              <a:off x="2532287" y="3848100"/>
              <a:ext cx="4510488" cy="400110"/>
            </a:xfrm>
            <a:prstGeom prst="rect">
              <a:avLst/>
            </a:prstGeom>
            <a:solidFill>
              <a:schemeClr val="bg1"/>
            </a:solidFill>
            <a:ln w="3175">
              <a:solidFill>
                <a:schemeClr val="accent3"/>
              </a:solidFill>
            </a:ln>
          </p:spPr>
          <p:txBody>
            <a:bodyPr wrap="square">
              <a:spAutoFit/>
            </a:bodyPr>
            <a:lstStyle/>
            <a:p>
              <a:r>
                <a:rPr lang="en-US" sz="2000" b="1" dirty="0">
                  <a:solidFill>
                    <a:schemeClr val="tx1">
                      <a:lumMod val="75000"/>
                      <a:lumOff val="25000"/>
                    </a:schemeClr>
                  </a:solidFill>
                  <a:latin typeface="Vijaya" panose="02020604020202020204" pitchFamily="18" charset="0"/>
                  <a:cs typeface="Vijaya" panose="02020604020202020204" pitchFamily="18" charset="0"/>
                </a:rPr>
                <a:t>plot() </a:t>
              </a:r>
              <a:r>
                <a:rPr lang="en-US" sz="2000" dirty="0">
                  <a:solidFill>
                    <a:schemeClr val="tx1">
                      <a:lumMod val="75000"/>
                      <a:lumOff val="25000"/>
                    </a:schemeClr>
                  </a:solidFill>
                  <a:latin typeface="Vijaya" panose="02020604020202020204" pitchFamily="18" charset="0"/>
                  <a:cs typeface="Vijaya" panose="02020604020202020204" pitchFamily="18" charset="0"/>
                </a:rPr>
                <a:t>returns a simple line plot of the entire data.</a:t>
              </a:r>
            </a:p>
          </p:txBody>
        </p:sp>
        <p:cxnSp>
          <p:nvCxnSpPr>
            <p:cNvPr id="18" name="Straight Arrow Connector 17">
              <a:extLst>
                <a:ext uri="{FF2B5EF4-FFF2-40B4-BE49-F238E27FC236}">
                  <a16:creationId xmlns:a16="http://schemas.microsoft.com/office/drawing/2014/main" id="{77475757-B9E8-473E-8EF2-D9A4E6CE2BD3}"/>
                </a:ext>
              </a:extLst>
            </p:cNvPr>
            <p:cNvCxnSpPr/>
            <p:nvPr/>
          </p:nvCxnSpPr>
          <p:spPr>
            <a:xfrm rot="16200000" flipV="1">
              <a:off x="2281983" y="3738654"/>
              <a:ext cx="0" cy="503334"/>
            </a:xfrm>
            <a:prstGeom prst="straightConnector1">
              <a:avLst/>
            </a:prstGeom>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9" name="Rectangle 18">
            <a:extLst>
              <a:ext uri="{FF2B5EF4-FFF2-40B4-BE49-F238E27FC236}">
                <a16:creationId xmlns:a16="http://schemas.microsoft.com/office/drawing/2014/main" id="{EDFC8C39-FD4F-4105-AEF5-06524454A9E8}"/>
              </a:ext>
            </a:extLst>
          </p:cNvPr>
          <p:cNvSpPr/>
          <p:nvPr/>
        </p:nvSpPr>
        <p:spPr>
          <a:xfrm>
            <a:off x="2058577" y="1219200"/>
            <a:ext cx="3663182" cy="338554"/>
          </a:xfrm>
          <a:prstGeom prst="rect">
            <a:avLst/>
          </a:prstGeom>
        </p:spPr>
        <p:txBody>
          <a:bodyPr wrap="none">
            <a:spAutoFit/>
          </a:bodyPr>
          <a:lstStyle/>
          <a:p>
            <a:r>
              <a:rPr lang="en-US" sz="1600" dirty="0">
                <a:latin typeface="Consolas" pitchFamily="49" charset="0"/>
              </a:rPr>
              <a:t># Plotting Data with Trend Line</a:t>
            </a:r>
          </a:p>
        </p:txBody>
      </p:sp>
      <p:grpSp>
        <p:nvGrpSpPr>
          <p:cNvPr id="20" name="Group 19">
            <a:extLst>
              <a:ext uri="{FF2B5EF4-FFF2-40B4-BE49-F238E27FC236}">
                <a16:creationId xmlns:a16="http://schemas.microsoft.com/office/drawing/2014/main" id="{3B07D679-80DD-4872-AEA3-CA1FE0C8341C}"/>
              </a:ext>
            </a:extLst>
          </p:cNvPr>
          <p:cNvGrpSpPr/>
          <p:nvPr/>
        </p:nvGrpSpPr>
        <p:grpSpPr>
          <a:xfrm>
            <a:off x="3036888" y="2292974"/>
            <a:ext cx="6917459" cy="763897"/>
            <a:chOff x="1543050" y="4940923"/>
            <a:chExt cx="6917459" cy="763897"/>
          </a:xfrm>
        </p:grpSpPr>
        <p:grpSp>
          <p:nvGrpSpPr>
            <p:cNvPr id="21" name="Group 20">
              <a:extLst>
                <a:ext uri="{FF2B5EF4-FFF2-40B4-BE49-F238E27FC236}">
                  <a16:creationId xmlns:a16="http://schemas.microsoft.com/office/drawing/2014/main" id="{C468F84E-9B11-4466-BA26-E958031F4823}"/>
                </a:ext>
              </a:extLst>
            </p:cNvPr>
            <p:cNvGrpSpPr/>
            <p:nvPr/>
          </p:nvGrpSpPr>
          <p:grpSpPr>
            <a:xfrm>
              <a:off x="1543050" y="4940923"/>
              <a:ext cx="6917459" cy="763897"/>
              <a:chOff x="-2005975" y="4068969"/>
              <a:chExt cx="6917459" cy="763897"/>
            </a:xfrm>
          </p:grpSpPr>
          <p:sp>
            <p:nvSpPr>
              <p:cNvPr id="23" name="Rectangle 22">
                <a:extLst>
                  <a:ext uri="{FF2B5EF4-FFF2-40B4-BE49-F238E27FC236}">
                    <a16:creationId xmlns:a16="http://schemas.microsoft.com/office/drawing/2014/main" id="{020F969A-DB2A-46E0-AC85-822C137A8128}"/>
                  </a:ext>
                </a:extLst>
              </p:cNvPr>
              <p:cNvSpPr/>
              <p:nvPr/>
            </p:nvSpPr>
            <p:spPr>
              <a:xfrm>
                <a:off x="-1118891" y="4124980"/>
                <a:ext cx="6030375" cy="707886"/>
              </a:xfrm>
              <a:prstGeom prst="rect">
                <a:avLst/>
              </a:prstGeom>
              <a:solidFill>
                <a:schemeClr val="bg1"/>
              </a:solidFill>
              <a:ln w="3175">
                <a:solidFill>
                  <a:schemeClr val="accent3"/>
                </a:solidFill>
              </a:ln>
            </p:spPr>
            <p:txBody>
              <a:bodyPr wrap="square">
                <a:spAutoFit/>
              </a:bodyPr>
              <a:lstStyle/>
              <a:p>
                <a:r>
                  <a:rPr lang="en-US" sz="2000" b="1" dirty="0">
                    <a:solidFill>
                      <a:schemeClr val="tx1">
                        <a:lumMod val="75000"/>
                        <a:lumOff val="25000"/>
                      </a:schemeClr>
                    </a:solidFill>
                    <a:latin typeface="Vijaya" panose="02020604020202020204" pitchFamily="18" charset="0"/>
                    <a:cs typeface="Vijaya" panose="02020604020202020204" pitchFamily="18" charset="0"/>
                  </a:rPr>
                  <a:t>lm() </a:t>
                </a:r>
                <a:r>
                  <a:rPr lang="en-US" sz="2000" dirty="0">
                    <a:solidFill>
                      <a:schemeClr val="tx1">
                        <a:lumMod val="75000"/>
                        <a:lumOff val="25000"/>
                      </a:schemeClr>
                    </a:solidFill>
                    <a:latin typeface="Vijaya" panose="02020604020202020204" pitchFamily="18" charset="0"/>
                    <a:cs typeface="Vijaya" panose="02020604020202020204" pitchFamily="18" charset="0"/>
                  </a:rPr>
                  <a:t>fits a linear regression model on the data with observations as dependent variables and time stamps as independent variables.</a:t>
                </a:r>
              </a:p>
            </p:txBody>
          </p:sp>
          <p:cxnSp>
            <p:nvCxnSpPr>
              <p:cNvPr id="24" name="Straight Arrow Connector 23">
                <a:extLst>
                  <a:ext uri="{FF2B5EF4-FFF2-40B4-BE49-F238E27FC236}">
                    <a16:creationId xmlns:a16="http://schemas.microsoft.com/office/drawing/2014/main" id="{3123FFD1-6F76-4484-BEC3-31192679D183}"/>
                  </a:ext>
                </a:extLst>
              </p:cNvPr>
              <p:cNvCxnSpPr/>
              <p:nvPr/>
            </p:nvCxnSpPr>
            <p:spPr>
              <a:xfrm flipV="1">
                <a:off x="-2005975" y="4068969"/>
                <a:ext cx="0" cy="312531"/>
              </a:xfrm>
              <a:prstGeom prst="straightConnector1">
                <a:avLst/>
              </a:prstGeom>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22" name="Straight Arrow Connector 21">
              <a:extLst>
                <a:ext uri="{FF2B5EF4-FFF2-40B4-BE49-F238E27FC236}">
                  <a16:creationId xmlns:a16="http://schemas.microsoft.com/office/drawing/2014/main" id="{1176F0B4-E7AA-4637-B447-D55EB0F6B77A}"/>
                </a:ext>
              </a:extLst>
            </p:cNvPr>
            <p:cNvCxnSpPr/>
            <p:nvPr/>
          </p:nvCxnSpPr>
          <p:spPr>
            <a:xfrm flipH="1">
              <a:off x="1562100" y="5257800"/>
              <a:ext cx="868034" cy="0"/>
            </a:xfrm>
            <a:prstGeom prst="straightConnector1">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70A8B751-1727-4169-9669-D9B15178A36B}"/>
              </a:ext>
            </a:extLst>
          </p:cNvPr>
          <p:cNvGrpSpPr/>
          <p:nvPr/>
        </p:nvGrpSpPr>
        <p:grpSpPr>
          <a:xfrm>
            <a:off x="3703638" y="3257490"/>
            <a:ext cx="5012459" cy="400110"/>
            <a:chOff x="2030316" y="3848100"/>
            <a:chExt cx="5012459" cy="400110"/>
          </a:xfrm>
        </p:grpSpPr>
        <p:sp>
          <p:nvSpPr>
            <p:cNvPr id="33" name="Rectangle 32">
              <a:extLst>
                <a:ext uri="{FF2B5EF4-FFF2-40B4-BE49-F238E27FC236}">
                  <a16:creationId xmlns:a16="http://schemas.microsoft.com/office/drawing/2014/main" id="{CEFCEA81-2231-473B-8145-AD7FDA67455B}"/>
                </a:ext>
              </a:extLst>
            </p:cNvPr>
            <p:cNvSpPr/>
            <p:nvPr/>
          </p:nvSpPr>
          <p:spPr>
            <a:xfrm>
              <a:off x="2532287" y="3848100"/>
              <a:ext cx="4510488" cy="400110"/>
            </a:xfrm>
            <a:prstGeom prst="rect">
              <a:avLst/>
            </a:prstGeom>
            <a:solidFill>
              <a:schemeClr val="bg1"/>
            </a:solidFill>
            <a:ln w="3175">
              <a:solidFill>
                <a:schemeClr val="accent3"/>
              </a:solidFill>
            </a:ln>
          </p:spPr>
          <p:txBody>
            <a:bodyPr wrap="square">
              <a:spAutoFit/>
            </a:bodyPr>
            <a:lstStyle/>
            <a:p>
              <a:r>
                <a:rPr lang="en-US" sz="2000" b="1" dirty="0">
                  <a:solidFill>
                    <a:schemeClr val="tx1">
                      <a:lumMod val="75000"/>
                      <a:lumOff val="25000"/>
                    </a:schemeClr>
                  </a:solidFill>
                  <a:latin typeface="Vijaya" panose="02020604020202020204" pitchFamily="18" charset="0"/>
                  <a:cs typeface="Vijaya" panose="02020604020202020204" pitchFamily="18" charset="0"/>
                </a:rPr>
                <a:t>abline() </a:t>
              </a:r>
              <a:r>
                <a:rPr lang="en-US" sz="2000" dirty="0">
                  <a:solidFill>
                    <a:schemeClr val="tx1">
                      <a:lumMod val="75000"/>
                      <a:lumOff val="25000"/>
                    </a:schemeClr>
                  </a:solidFill>
                  <a:latin typeface="Vijaya" panose="02020604020202020204" pitchFamily="18" charset="0"/>
                  <a:cs typeface="Vijaya" panose="02020604020202020204" pitchFamily="18" charset="0"/>
                </a:rPr>
                <a:t>adds a straight line to the plot.</a:t>
              </a:r>
            </a:p>
          </p:txBody>
        </p:sp>
        <p:cxnSp>
          <p:nvCxnSpPr>
            <p:cNvPr id="34" name="Straight Arrow Connector 33">
              <a:extLst>
                <a:ext uri="{FF2B5EF4-FFF2-40B4-BE49-F238E27FC236}">
                  <a16:creationId xmlns:a16="http://schemas.microsoft.com/office/drawing/2014/main" id="{476F5274-F651-4A3F-9A11-705696AA34E9}"/>
                </a:ext>
              </a:extLst>
            </p:cNvPr>
            <p:cNvCxnSpPr/>
            <p:nvPr/>
          </p:nvCxnSpPr>
          <p:spPr>
            <a:xfrm rot="16200000" flipV="1">
              <a:off x="2281983" y="3738654"/>
              <a:ext cx="0" cy="503334"/>
            </a:xfrm>
            <a:prstGeom prst="straightConnector1">
              <a:avLst/>
            </a:prstGeom>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963ED47B-1922-4EC2-BC63-F9766BC81C86}"/>
              </a:ext>
            </a:extLst>
          </p:cNvPr>
          <p:cNvPicPr>
            <a:picLocks noChangeAspect="1"/>
          </p:cNvPicPr>
          <p:nvPr/>
        </p:nvPicPr>
        <p:blipFill>
          <a:blip r:embed="rId4"/>
          <a:stretch>
            <a:fillRect/>
          </a:stretch>
        </p:blipFill>
        <p:spPr>
          <a:xfrm>
            <a:off x="2058578" y="3923705"/>
            <a:ext cx="6606541" cy="2797771"/>
          </a:xfrm>
          <a:prstGeom prst="rect">
            <a:avLst/>
          </a:prstGeom>
          <a:ln>
            <a:solidFill>
              <a:schemeClr val="accent1"/>
            </a:solidFill>
          </a:ln>
        </p:spPr>
      </p:pic>
      <p:sp>
        <p:nvSpPr>
          <p:cNvPr id="35" name="Rectangle 34">
            <a:extLst>
              <a:ext uri="{FF2B5EF4-FFF2-40B4-BE49-F238E27FC236}">
                <a16:creationId xmlns:a16="http://schemas.microsoft.com/office/drawing/2014/main" id="{B4A6D32B-C9AF-4564-8D62-22F3BB9E298F}"/>
              </a:ext>
            </a:extLst>
          </p:cNvPr>
          <p:cNvSpPr/>
          <p:nvPr/>
        </p:nvSpPr>
        <p:spPr>
          <a:xfrm>
            <a:off x="2058577" y="3600508"/>
            <a:ext cx="1082348" cy="338554"/>
          </a:xfrm>
          <a:prstGeom prst="rect">
            <a:avLst/>
          </a:prstGeom>
        </p:spPr>
        <p:txBody>
          <a:bodyPr wrap="none">
            <a:spAutoFit/>
          </a:bodyPr>
          <a:lstStyle/>
          <a:p>
            <a:r>
              <a:rPr lang="en-US" sz="1600" dirty="0">
                <a:latin typeface="Consolas" pitchFamily="49" charset="0"/>
              </a:rPr>
              <a:t># Output</a:t>
            </a:r>
          </a:p>
        </p:txBody>
      </p:sp>
      <p:sp>
        <p:nvSpPr>
          <p:cNvPr id="37" name="Rectangle 36">
            <a:extLst>
              <a:ext uri="{FF2B5EF4-FFF2-40B4-BE49-F238E27FC236}">
                <a16:creationId xmlns:a16="http://schemas.microsoft.com/office/drawing/2014/main" id="{F2C4A1CA-A3E8-4EDD-B481-FF5BB40C1911}"/>
              </a:ext>
            </a:extLst>
          </p:cNvPr>
          <p:cNvSpPr/>
          <p:nvPr/>
        </p:nvSpPr>
        <p:spPr>
          <a:xfrm>
            <a:off x="8777994" y="3920686"/>
            <a:ext cx="1752600" cy="1938992"/>
          </a:xfrm>
          <a:prstGeom prst="rect">
            <a:avLst/>
          </a:prstGeom>
          <a:solidFill>
            <a:schemeClr val="bg1"/>
          </a:solidFill>
          <a:ln w="3175">
            <a:solidFill>
              <a:schemeClr val="accent3"/>
            </a:solidFill>
          </a:ln>
        </p:spPr>
        <p:txBody>
          <a:bodyPr wrap="square">
            <a:spAutoFit/>
          </a:bodyPr>
          <a:lstStyle/>
          <a:p>
            <a:pPr>
              <a:buSzPct val="60000"/>
            </a:pPr>
            <a:r>
              <a:rPr lang="en-US" b="1" dirty="0">
                <a:solidFill>
                  <a:schemeClr val="tx1">
                    <a:lumMod val="75000"/>
                    <a:lumOff val="25000"/>
                  </a:schemeClr>
                </a:solidFill>
                <a:latin typeface="Vijaya" pitchFamily="34" charset="0"/>
                <a:cs typeface="Vijaya" pitchFamily="34" charset="0"/>
              </a:rPr>
              <a:t>Interpretation :</a:t>
            </a:r>
          </a:p>
          <a:p>
            <a:pPr marL="342900" indent="-342900">
              <a:buSzPct val="60000"/>
              <a:buFont typeface="Wingdings" pitchFamily="2" charset="2"/>
              <a:buChar char="Ø"/>
            </a:pPr>
            <a:r>
              <a:rPr lang="en-US" dirty="0">
                <a:solidFill>
                  <a:schemeClr val="tx1">
                    <a:lumMod val="75000"/>
                    <a:lumOff val="25000"/>
                  </a:schemeClr>
                </a:solidFill>
                <a:latin typeface="Vijaya" pitchFamily="34" charset="0"/>
                <a:cs typeface="Vijaya" pitchFamily="34" charset="0"/>
              </a:rPr>
              <a:t>The plot shows a positive trend. </a:t>
            </a:r>
          </a:p>
        </p:txBody>
      </p:sp>
    </p:spTree>
    <p:extLst>
      <p:ext uri="{BB962C8B-B14F-4D97-AF65-F5344CB8AC3E}">
        <p14:creationId xmlns:p14="http://schemas.microsoft.com/office/powerpoint/2010/main" val="3021228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custDataLst>
              <p:tags r:id="rId1"/>
            </p:custDataLst>
          </p:nvPr>
        </p:nvSpPr>
        <p:spPr>
          <a:xfrm>
            <a:off x="1951037" y="274049"/>
            <a:ext cx="8229600" cy="810805"/>
          </a:xfrm>
        </p:spPr>
        <p:txBody>
          <a:bodyPr/>
          <a:lstStyle/>
          <a:p>
            <a:r>
              <a:rPr lang="en-US" sz="3200" b="1" dirty="0">
                <a:solidFill>
                  <a:srgbClr val="3891A7"/>
                </a:solidFill>
              </a:rPr>
              <a:t>Box Plot with Cycles</a:t>
            </a:r>
            <a:endParaRPr lang="en-US" sz="3100" b="1" dirty="0">
              <a:latin typeface="+mj-lt"/>
            </a:endParaRPr>
          </a:p>
        </p:txBody>
      </p:sp>
      <p:sp>
        <p:nvSpPr>
          <p:cNvPr id="13" name="Slide Number Placeholder 6"/>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400" fontAlgn="base">
              <a:spcBef>
                <a:spcPct val="0"/>
              </a:spcBef>
              <a:spcAft>
                <a:spcPct val="0"/>
              </a:spcAft>
              <a:defRPr/>
            </a:pPr>
            <a:fld id="{D1C7D3AF-160E-4D12-BF31-4D5E44749C5D}" type="slidenum">
              <a:rPr lang="es-ES" smtClean="0">
                <a:solidFill>
                  <a:prstClr val="black">
                    <a:lumMod val="50000"/>
                    <a:lumOff val="50000"/>
                  </a:prstClr>
                </a:solidFill>
              </a:rPr>
              <a:pPr fontAlgn="base">
                <a:spcBef>
                  <a:spcPct val="0"/>
                </a:spcBef>
                <a:spcAft>
                  <a:spcPct val="0"/>
                </a:spcAft>
              </a:pPr>
              <a:t>21</a:t>
            </a:fld>
            <a:endParaRPr lang="es-ES" sz="1000" dirty="0">
              <a:solidFill>
                <a:prstClr val="black">
                  <a:lumMod val="50000"/>
                  <a:lumOff val="50000"/>
                </a:prstClr>
              </a:solidFill>
              <a:latin typeface="Ebrima"/>
              <a:cs typeface="Arial"/>
            </a:endParaRPr>
          </a:p>
        </p:txBody>
      </p:sp>
      <p:graphicFrame>
        <p:nvGraphicFramePr>
          <p:cNvPr id="25" name="Table 24">
            <a:extLst>
              <a:ext uri="{FF2B5EF4-FFF2-40B4-BE49-F238E27FC236}">
                <a16:creationId xmlns:a16="http://schemas.microsoft.com/office/drawing/2014/main" id="{10B2DCF8-BC98-46CB-BD93-93BCD9936D50}"/>
              </a:ext>
            </a:extLst>
          </p:cNvPr>
          <p:cNvGraphicFramePr>
            <a:graphicFrameLocks noGrp="1"/>
          </p:cNvGraphicFramePr>
          <p:nvPr/>
        </p:nvGraphicFramePr>
        <p:xfrm>
          <a:off x="2046287" y="1691104"/>
          <a:ext cx="8033374" cy="365086"/>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3650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accent1"/>
                          </a:solidFill>
                          <a:effectLst/>
                          <a:uLnTx/>
                          <a:uFillTx/>
                          <a:latin typeface="Consolas" pitchFamily="49" charset="0"/>
                          <a:ea typeface="+mn-ea"/>
                          <a:cs typeface="+mn-cs"/>
                        </a:rPr>
                        <a:t>boxplot</a:t>
                      </a:r>
                      <a:r>
                        <a:rPr kumimoji="0" lang="en-US" sz="1600" b="0" i="0" u="none" strike="noStrike" kern="1200" cap="none" spc="0" normalizeH="0" baseline="0" noProof="0" dirty="0">
                          <a:ln>
                            <a:noFill/>
                          </a:ln>
                          <a:solidFill>
                            <a:schemeClr val="accent1"/>
                          </a:solidFill>
                          <a:effectLst/>
                          <a:uLnTx/>
                          <a:uFillTx/>
                          <a:latin typeface="Consolas" pitchFamily="49" charset="0"/>
                          <a:ea typeface="+mn-ea"/>
                          <a:cs typeface="+mn-cs"/>
                        </a:rPr>
                        <a:t>(AirPassengers~cycle(AirPassengers),</a:t>
                      </a:r>
                      <a:r>
                        <a:rPr kumimoji="0" lang="en-US" sz="1600" b="1" i="0" u="none" strike="noStrike" kern="1200" cap="none" spc="0" normalizeH="0" baseline="0" noProof="0" dirty="0">
                          <a:ln>
                            <a:noFill/>
                          </a:ln>
                          <a:solidFill>
                            <a:schemeClr val="accent1"/>
                          </a:solidFill>
                          <a:effectLst/>
                          <a:uLnTx/>
                          <a:uFillTx/>
                          <a:latin typeface="Consolas" pitchFamily="49" charset="0"/>
                          <a:ea typeface="+mn-ea"/>
                          <a:cs typeface="+mn-cs"/>
                        </a:rPr>
                        <a:t>col="</a:t>
                      </a:r>
                      <a:r>
                        <a:rPr kumimoji="0" lang="en-US" sz="1600" b="0" i="0" u="none" strike="noStrike" kern="1200" cap="none" spc="0" normalizeH="0" baseline="0" noProof="0" dirty="0">
                          <a:ln>
                            <a:noFill/>
                          </a:ln>
                          <a:solidFill>
                            <a:schemeClr val="accent1"/>
                          </a:solidFill>
                          <a:effectLst/>
                          <a:uLnTx/>
                          <a:uFillTx/>
                          <a:latin typeface="Consolas" pitchFamily="49" charset="0"/>
                          <a:ea typeface="+mn-ea"/>
                          <a:cs typeface="+mn-cs"/>
                        </a:rPr>
                        <a:t>red")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alpha val="20000"/>
                      </a:schemeClr>
                    </a:solidFill>
                  </a:tcPr>
                </a:tc>
                <a:extLst>
                  <a:ext uri="{0D108BD9-81ED-4DB2-BD59-A6C34878D82A}">
                    <a16:rowId xmlns:a16="http://schemas.microsoft.com/office/drawing/2014/main" val="10000"/>
                  </a:ext>
                </a:extLst>
              </a:tr>
            </a:tbl>
          </a:graphicData>
        </a:graphic>
      </p:graphicFrame>
      <p:sp>
        <p:nvSpPr>
          <p:cNvPr id="26" name="Rectangle 25">
            <a:extLst>
              <a:ext uri="{FF2B5EF4-FFF2-40B4-BE49-F238E27FC236}">
                <a16:creationId xmlns:a16="http://schemas.microsoft.com/office/drawing/2014/main" id="{007D7307-D396-4A13-9ADE-30FF8B1F6328}"/>
              </a:ext>
            </a:extLst>
          </p:cNvPr>
          <p:cNvSpPr/>
          <p:nvPr/>
        </p:nvSpPr>
        <p:spPr>
          <a:xfrm>
            <a:off x="2058577" y="1371600"/>
            <a:ext cx="2316660" cy="338554"/>
          </a:xfrm>
          <a:prstGeom prst="rect">
            <a:avLst/>
          </a:prstGeom>
        </p:spPr>
        <p:txBody>
          <a:bodyPr wrap="none">
            <a:spAutoFit/>
          </a:bodyPr>
          <a:lstStyle/>
          <a:p>
            <a:pPr defTabSz="914400">
              <a:defRPr/>
            </a:pPr>
            <a:r>
              <a:rPr lang="en-US" sz="1600" dirty="0">
                <a:latin typeface="Consolas" pitchFamily="49" charset="0"/>
                <a:cs typeface="Arial"/>
              </a:rPr>
              <a:t>#Box Plot for Cycle</a:t>
            </a:r>
          </a:p>
        </p:txBody>
      </p:sp>
      <p:grpSp>
        <p:nvGrpSpPr>
          <p:cNvPr id="27" name="Group 26">
            <a:extLst>
              <a:ext uri="{FF2B5EF4-FFF2-40B4-BE49-F238E27FC236}">
                <a16:creationId xmlns:a16="http://schemas.microsoft.com/office/drawing/2014/main" id="{7101AE95-07D5-4C46-8650-4427D08D86B6}"/>
              </a:ext>
            </a:extLst>
          </p:cNvPr>
          <p:cNvGrpSpPr/>
          <p:nvPr/>
        </p:nvGrpSpPr>
        <p:grpSpPr>
          <a:xfrm>
            <a:off x="2520229" y="1996865"/>
            <a:ext cx="7431809" cy="513330"/>
            <a:chOff x="1562100" y="4945269"/>
            <a:chExt cx="7431809" cy="513330"/>
          </a:xfrm>
        </p:grpSpPr>
        <p:grpSp>
          <p:nvGrpSpPr>
            <p:cNvPr id="28" name="Group 27">
              <a:extLst>
                <a:ext uri="{FF2B5EF4-FFF2-40B4-BE49-F238E27FC236}">
                  <a16:creationId xmlns:a16="http://schemas.microsoft.com/office/drawing/2014/main" id="{AA8AA511-2510-495F-950C-AF7E0A356879}"/>
                </a:ext>
              </a:extLst>
            </p:cNvPr>
            <p:cNvGrpSpPr/>
            <p:nvPr/>
          </p:nvGrpSpPr>
          <p:grpSpPr>
            <a:xfrm>
              <a:off x="1562100" y="4945269"/>
              <a:ext cx="7431809" cy="513330"/>
              <a:chOff x="-1986925" y="4073315"/>
              <a:chExt cx="7431809" cy="513330"/>
            </a:xfrm>
          </p:grpSpPr>
          <p:sp>
            <p:nvSpPr>
              <p:cNvPr id="30" name="Rectangle 29">
                <a:extLst>
                  <a:ext uri="{FF2B5EF4-FFF2-40B4-BE49-F238E27FC236}">
                    <a16:creationId xmlns:a16="http://schemas.microsoft.com/office/drawing/2014/main" id="{8F4700E6-4DF3-4F44-8F0C-80E556981554}"/>
                  </a:ext>
                </a:extLst>
              </p:cNvPr>
              <p:cNvSpPr/>
              <p:nvPr/>
            </p:nvSpPr>
            <p:spPr>
              <a:xfrm>
                <a:off x="-1118891" y="4124980"/>
                <a:ext cx="6563775" cy="461665"/>
              </a:xfrm>
              <a:prstGeom prst="rect">
                <a:avLst/>
              </a:prstGeom>
              <a:solidFill>
                <a:schemeClr val="bg1"/>
              </a:solidFill>
              <a:ln w="3175">
                <a:solidFill>
                  <a:schemeClr val="accent3"/>
                </a:solidFill>
              </a:ln>
            </p:spPr>
            <p:txBody>
              <a:bodyPr wrap="square">
                <a:spAutoFit/>
              </a:bodyPr>
              <a:lstStyle/>
              <a:p>
                <a:pPr defTabSz="914400">
                  <a:defRPr/>
                </a:pPr>
                <a:r>
                  <a:rPr lang="en-US" b="1" dirty="0">
                    <a:solidFill>
                      <a:schemeClr val="tx1">
                        <a:lumMod val="75000"/>
                        <a:lumOff val="25000"/>
                      </a:schemeClr>
                    </a:solidFill>
                    <a:latin typeface="Vijaya" panose="02020604020202020204" pitchFamily="18" charset="0"/>
                    <a:cs typeface="Vijaya" panose="02020604020202020204" pitchFamily="18" charset="0"/>
                  </a:rPr>
                  <a:t>boxplot() </a:t>
                </a:r>
                <a:r>
                  <a:rPr lang="en-US" dirty="0">
                    <a:solidFill>
                      <a:schemeClr val="tx1">
                        <a:lumMod val="75000"/>
                        <a:lumOff val="25000"/>
                      </a:schemeClr>
                    </a:solidFill>
                    <a:latin typeface="Vijaya" panose="02020604020202020204" pitchFamily="18" charset="0"/>
                    <a:cs typeface="Vijaya" panose="02020604020202020204" pitchFamily="18" charset="0"/>
                  </a:rPr>
                  <a:t>generates a Box-plot for data cycles.</a:t>
                </a:r>
              </a:p>
            </p:txBody>
          </p:sp>
          <p:cxnSp>
            <p:nvCxnSpPr>
              <p:cNvPr id="31" name="Straight Arrow Connector 30">
                <a:extLst>
                  <a:ext uri="{FF2B5EF4-FFF2-40B4-BE49-F238E27FC236}">
                    <a16:creationId xmlns:a16="http://schemas.microsoft.com/office/drawing/2014/main" id="{B415E61A-7228-4CD9-B5AA-4396B014CBAC}"/>
                  </a:ext>
                </a:extLst>
              </p:cNvPr>
              <p:cNvCxnSpPr/>
              <p:nvPr/>
            </p:nvCxnSpPr>
            <p:spPr>
              <a:xfrm flipV="1">
                <a:off x="-1986925" y="4073315"/>
                <a:ext cx="0" cy="312531"/>
              </a:xfrm>
              <a:prstGeom prst="straightConnector1">
                <a:avLst/>
              </a:prstGeom>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29" name="Straight Arrow Connector 28">
              <a:extLst>
                <a:ext uri="{FF2B5EF4-FFF2-40B4-BE49-F238E27FC236}">
                  <a16:creationId xmlns:a16="http://schemas.microsoft.com/office/drawing/2014/main" id="{FE932C2B-566E-4951-B857-24F287182583}"/>
                </a:ext>
              </a:extLst>
            </p:cNvPr>
            <p:cNvCxnSpPr/>
            <p:nvPr/>
          </p:nvCxnSpPr>
          <p:spPr>
            <a:xfrm flipH="1">
              <a:off x="1562100" y="5257800"/>
              <a:ext cx="868034" cy="0"/>
            </a:xfrm>
            <a:prstGeom prst="straightConnector1">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1D6096C1-29B5-4B18-BBE9-F8453D096820}"/>
              </a:ext>
            </a:extLst>
          </p:cNvPr>
          <p:cNvSpPr/>
          <p:nvPr/>
        </p:nvSpPr>
        <p:spPr>
          <a:xfrm>
            <a:off x="2027237" y="2438400"/>
            <a:ext cx="1082348" cy="338554"/>
          </a:xfrm>
          <a:prstGeom prst="rect">
            <a:avLst/>
          </a:prstGeom>
        </p:spPr>
        <p:txBody>
          <a:bodyPr wrap="none">
            <a:spAutoFit/>
          </a:bodyPr>
          <a:lstStyle/>
          <a:p>
            <a:r>
              <a:rPr lang="en-US" sz="1600" dirty="0">
                <a:latin typeface="Consolas" pitchFamily="49" charset="0"/>
              </a:rPr>
              <a:t># Output</a:t>
            </a:r>
          </a:p>
        </p:txBody>
      </p:sp>
      <p:sp>
        <p:nvSpPr>
          <p:cNvPr id="36" name="Rectangle 35">
            <a:extLst>
              <a:ext uri="{FF2B5EF4-FFF2-40B4-BE49-F238E27FC236}">
                <a16:creationId xmlns:a16="http://schemas.microsoft.com/office/drawing/2014/main" id="{FF9D0182-4774-42C1-8C90-4D6094BAFCD1}"/>
              </a:ext>
            </a:extLst>
          </p:cNvPr>
          <p:cNvSpPr/>
          <p:nvPr/>
        </p:nvSpPr>
        <p:spPr>
          <a:xfrm>
            <a:off x="7132637" y="2795826"/>
            <a:ext cx="3276600" cy="2308324"/>
          </a:xfrm>
          <a:prstGeom prst="rect">
            <a:avLst/>
          </a:prstGeom>
          <a:solidFill>
            <a:schemeClr val="bg1"/>
          </a:solidFill>
          <a:ln w="3175">
            <a:solidFill>
              <a:schemeClr val="accent3"/>
            </a:solidFill>
          </a:ln>
        </p:spPr>
        <p:txBody>
          <a:bodyPr wrap="square">
            <a:spAutoFit/>
          </a:bodyPr>
          <a:lstStyle/>
          <a:p>
            <a:pPr>
              <a:buSzPct val="60000"/>
            </a:pPr>
            <a:r>
              <a:rPr lang="en-US" b="1" dirty="0">
                <a:solidFill>
                  <a:schemeClr val="tx1">
                    <a:lumMod val="75000"/>
                    <a:lumOff val="25000"/>
                  </a:schemeClr>
                </a:solidFill>
                <a:latin typeface="Vijaya" pitchFamily="34" charset="0"/>
                <a:cs typeface="Vijaya" pitchFamily="34" charset="0"/>
              </a:rPr>
              <a:t>Interpretation :</a:t>
            </a:r>
          </a:p>
          <a:p>
            <a:pPr marL="342900" indent="-342900">
              <a:buSzPct val="60000"/>
              <a:buFont typeface="Wingdings" pitchFamily="2" charset="2"/>
              <a:buChar char="Ø"/>
            </a:pPr>
            <a:r>
              <a:rPr lang="en-US" dirty="0">
                <a:solidFill>
                  <a:schemeClr val="tx1">
                    <a:lumMod val="75000"/>
                    <a:lumOff val="25000"/>
                  </a:schemeClr>
                </a:solidFill>
                <a:latin typeface="Vijaya" pitchFamily="34" charset="0"/>
                <a:cs typeface="Vijaya" pitchFamily="34" charset="0"/>
              </a:rPr>
              <a:t>The plot gives a clear indication that number of passengers in the months of July and August were higher than the rest.</a:t>
            </a:r>
          </a:p>
        </p:txBody>
      </p:sp>
      <p:pic>
        <p:nvPicPr>
          <p:cNvPr id="3" name="Picture 2">
            <a:extLst>
              <a:ext uri="{FF2B5EF4-FFF2-40B4-BE49-F238E27FC236}">
                <a16:creationId xmlns:a16="http://schemas.microsoft.com/office/drawing/2014/main" id="{F086954A-BCDB-4CA8-9578-91D762B34002}"/>
              </a:ext>
            </a:extLst>
          </p:cNvPr>
          <p:cNvPicPr>
            <a:picLocks noChangeAspect="1"/>
          </p:cNvPicPr>
          <p:nvPr/>
        </p:nvPicPr>
        <p:blipFill>
          <a:blip r:embed="rId4"/>
          <a:stretch>
            <a:fillRect/>
          </a:stretch>
        </p:blipFill>
        <p:spPr>
          <a:xfrm>
            <a:off x="2027237" y="2795826"/>
            <a:ext cx="4953000" cy="3788126"/>
          </a:xfrm>
          <a:prstGeom prst="rect">
            <a:avLst/>
          </a:prstGeom>
          <a:ln>
            <a:solidFill>
              <a:schemeClr val="accent1"/>
            </a:solidFill>
          </a:ln>
        </p:spPr>
      </p:pic>
    </p:spTree>
    <p:extLst>
      <p:ext uri="{BB962C8B-B14F-4D97-AF65-F5344CB8AC3E}">
        <p14:creationId xmlns:p14="http://schemas.microsoft.com/office/powerpoint/2010/main" val="294281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custDataLst>
              <p:tags r:id="rId1"/>
            </p:custDataLst>
          </p:nvPr>
        </p:nvSpPr>
        <p:spPr>
          <a:xfrm>
            <a:off x="2623957" y="304801"/>
            <a:ext cx="6883763" cy="780685"/>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rmAutofit/>
          </a:bodyPr>
          <a:lstStyle/>
          <a:p>
            <a:r>
              <a:rPr lang="en-US" sz="3200" b="1" dirty="0">
                <a:latin typeface="+mj-lt"/>
              </a:rPr>
              <a:t>Quick Recap</a:t>
            </a:r>
          </a:p>
        </p:txBody>
      </p:sp>
      <p:sp>
        <p:nvSpPr>
          <p:cNvPr id="15" name="TextBox 14"/>
          <p:cNvSpPr txBox="1"/>
          <p:nvPr/>
        </p:nvSpPr>
        <p:spPr>
          <a:xfrm>
            <a:off x="1825309" y="1371600"/>
            <a:ext cx="8481059" cy="422360"/>
          </a:xfrm>
          <a:prstGeom prst="rect">
            <a:avLst/>
          </a:prstGeom>
          <a:noFill/>
        </p:spPr>
        <p:txBody>
          <a:bodyPr wrap="square" rtlCol="0">
            <a:spAutoFit/>
          </a:bodyPr>
          <a:lstStyle/>
          <a:p>
            <a:pPr>
              <a:lnSpc>
                <a:spcPct val="150000"/>
              </a:lnSpc>
            </a:pPr>
            <a:r>
              <a:rPr lang="en-US" sz="1600" dirty="0">
                <a:solidFill>
                  <a:schemeClr val="tx1">
                    <a:lumMod val="75000"/>
                    <a:lumOff val="25000"/>
                  </a:schemeClr>
                </a:solidFill>
              </a:rPr>
              <a:t>In this session, we learnt about </a:t>
            </a:r>
            <a:r>
              <a:rPr lang="en-US" sz="1600" b="1" dirty="0">
                <a:solidFill>
                  <a:schemeClr val="tx1">
                    <a:lumMod val="75000"/>
                    <a:lumOff val="25000"/>
                  </a:schemeClr>
                </a:solidFill>
              </a:rPr>
              <a:t>time series exponential smoothing</a:t>
            </a:r>
            <a:r>
              <a:rPr lang="en-US" sz="1600" dirty="0">
                <a:solidFill>
                  <a:schemeClr val="tx1">
                    <a:lumMod val="75000"/>
                    <a:lumOff val="25000"/>
                  </a:schemeClr>
                </a:solidFill>
              </a:rPr>
              <a:t>:</a:t>
            </a:r>
          </a:p>
        </p:txBody>
      </p:sp>
      <p:sp>
        <p:nvSpPr>
          <p:cNvPr id="16" name="Slide Number Placeholder 6"/>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solidFill>
                  <a:prstClr val="black">
                    <a:lumMod val="50000"/>
                    <a:lumOff val="50000"/>
                  </a:prstClr>
                </a:solidFill>
              </a:rPr>
              <a:pPr fontAlgn="base">
                <a:spcBef>
                  <a:spcPct val="0"/>
                </a:spcBef>
                <a:spcAft>
                  <a:spcPct val="0"/>
                </a:spcAft>
              </a:pPr>
              <a:t>22</a:t>
            </a:fld>
            <a:endParaRPr lang="es-ES" dirty="0">
              <a:solidFill>
                <a:prstClr val="black">
                  <a:lumMod val="50000"/>
                  <a:lumOff val="50000"/>
                </a:prstClr>
              </a:solidFill>
            </a:endParaRPr>
          </a:p>
        </p:txBody>
      </p:sp>
      <p:grpSp>
        <p:nvGrpSpPr>
          <p:cNvPr id="2" name="Group 1"/>
          <p:cNvGrpSpPr/>
          <p:nvPr/>
        </p:nvGrpSpPr>
        <p:grpSpPr>
          <a:xfrm>
            <a:off x="2103437" y="2057400"/>
            <a:ext cx="7649030" cy="1742348"/>
            <a:chOff x="609600" y="4148763"/>
            <a:chExt cx="7649030" cy="1742348"/>
          </a:xfrm>
        </p:grpSpPr>
        <p:grpSp>
          <p:nvGrpSpPr>
            <p:cNvPr id="8" name="Group 7"/>
            <p:cNvGrpSpPr/>
            <p:nvPr/>
          </p:nvGrpSpPr>
          <p:grpSpPr>
            <a:xfrm>
              <a:off x="609600" y="4148763"/>
              <a:ext cx="7649030" cy="898323"/>
              <a:chOff x="1275934" y="3715644"/>
              <a:chExt cx="6953665" cy="882699"/>
            </a:xfrm>
          </p:grpSpPr>
          <p:sp>
            <p:nvSpPr>
              <p:cNvPr id="13" name="Freeform 12"/>
              <p:cNvSpPr/>
              <p:nvPr/>
            </p:nvSpPr>
            <p:spPr>
              <a:xfrm>
                <a:off x="2911112" y="3728010"/>
                <a:ext cx="5318487" cy="854450"/>
              </a:xfrm>
              <a:custGeom>
                <a:avLst/>
                <a:gdLst>
                  <a:gd name="connsiteX0" fmla="*/ 150824 w 904924"/>
                  <a:gd name="connsiteY0" fmla="*/ 0 h 4681728"/>
                  <a:gd name="connsiteX1" fmla="*/ 754100 w 904924"/>
                  <a:gd name="connsiteY1" fmla="*/ 0 h 4681728"/>
                  <a:gd name="connsiteX2" fmla="*/ 904924 w 904924"/>
                  <a:gd name="connsiteY2" fmla="*/ 150824 h 4681728"/>
                  <a:gd name="connsiteX3" fmla="*/ 904924 w 904924"/>
                  <a:gd name="connsiteY3" fmla="*/ 4681728 h 4681728"/>
                  <a:gd name="connsiteX4" fmla="*/ 904924 w 904924"/>
                  <a:gd name="connsiteY4" fmla="*/ 4681728 h 4681728"/>
                  <a:gd name="connsiteX5" fmla="*/ 0 w 904924"/>
                  <a:gd name="connsiteY5" fmla="*/ 4681728 h 4681728"/>
                  <a:gd name="connsiteX6" fmla="*/ 0 w 904924"/>
                  <a:gd name="connsiteY6" fmla="*/ 4681728 h 4681728"/>
                  <a:gd name="connsiteX7" fmla="*/ 0 w 904924"/>
                  <a:gd name="connsiteY7" fmla="*/ 150824 h 4681728"/>
                  <a:gd name="connsiteX8" fmla="*/ 150824 w 904924"/>
                  <a:gd name="connsiteY8" fmla="*/ 0 h 4681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4924" h="4681728">
                    <a:moveTo>
                      <a:pt x="904924" y="780305"/>
                    </a:moveTo>
                    <a:lnTo>
                      <a:pt x="904924" y="3901423"/>
                    </a:lnTo>
                    <a:cubicBezTo>
                      <a:pt x="904924" y="4332375"/>
                      <a:pt x="891872" y="4681728"/>
                      <a:pt x="875771" y="4681728"/>
                    </a:cubicBezTo>
                    <a:lnTo>
                      <a:pt x="0" y="4681728"/>
                    </a:lnTo>
                    <a:lnTo>
                      <a:pt x="0" y="4681728"/>
                    </a:lnTo>
                    <a:lnTo>
                      <a:pt x="0" y="0"/>
                    </a:lnTo>
                    <a:lnTo>
                      <a:pt x="0" y="0"/>
                    </a:lnTo>
                    <a:lnTo>
                      <a:pt x="875771" y="0"/>
                    </a:lnTo>
                    <a:cubicBezTo>
                      <a:pt x="891872" y="0"/>
                      <a:pt x="904924" y="349353"/>
                      <a:pt x="904924" y="780305"/>
                    </a:cubicBezTo>
                    <a:close/>
                  </a:path>
                </a:pathLst>
              </a:custGeom>
              <a:solidFill>
                <a:schemeClr val="bg1">
                  <a:lumMod val="95000"/>
                </a:schemeClr>
              </a:solidFill>
              <a:ln>
                <a:solidFill>
                  <a:schemeClr val="bg1">
                    <a:lumMod val="95000"/>
                  </a:schemeClr>
                </a:solidFill>
              </a:ln>
            </p:spPr>
            <p:style>
              <a:lnRef idx="2">
                <a:schemeClr val="accent5">
                  <a:tint val="40000"/>
                  <a:alpha val="90000"/>
                  <a:hueOff val="8671756"/>
                  <a:satOff val="-4331"/>
                  <a:lumOff val="204"/>
                  <a:alphaOff val="0"/>
                </a:schemeClr>
              </a:lnRef>
              <a:fillRef idx="1">
                <a:schemeClr val="accent5">
                  <a:tint val="40000"/>
                  <a:alpha val="90000"/>
                  <a:hueOff val="8671756"/>
                  <a:satOff val="-4331"/>
                  <a:lumOff val="204"/>
                  <a:alphaOff val="0"/>
                </a:schemeClr>
              </a:fillRef>
              <a:effectRef idx="0">
                <a:schemeClr val="accent5">
                  <a:tint val="40000"/>
                  <a:alpha val="90000"/>
                  <a:hueOff val="8671756"/>
                  <a:satOff val="-4331"/>
                  <a:lumOff val="204"/>
                  <a:alphaOff val="0"/>
                </a:schemeClr>
              </a:effectRef>
              <a:fontRef idx="minor">
                <a:schemeClr val="dk1">
                  <a:hueOff val="0"/>
                  <a:satOff val="0"/>
                  <a:lumOff val="0"/>
                  <a:alphaOff val="0"/>
                </a:schemeClr>
              </a:fontRef>
            </p:style>
            <p:txBody>
              <a:bodyPr spcFirstLastPara="0" vert="horz" wrap="square" lIns="247651" tIns="168000" rIns="291824" bIns="168000" numCol="1" spcCol="1270" anchor="ctr" anchorCtr="0">
                <a:noAutofit/>
              </a:bodyPr>
              <a:lstStyle/>
              <a:p>
                <a:pPr marL="171450" lvl="1" indent="-171450" defTabSz="711200">
                  <a:lnSpc>
                    <a:spcPct val="90000"/>
                  </a:lnSpc>
                  <a:spcBef>
                    <a:spcPct val="0"/>
                  </a:spcBef>
                  <a:spcAft>
                    <a:spcPct val="15000"/>
                  </a:spcAft>
                  <a:buChar char="••"/>
                </a:pPr>
                <a:r>
                  <a:rPr lang="en-US" sz="1600" dirty="0">
                    <a:solidFill>
                      <a:schemeClr val="tx1">
                        <a:lumMod val="75000"/>
                        <a:lumOff val="25000"/>
                      </a:schemeClr>
                    </a:solidFill>
                  </a:rPr>
                  <a:t>Smoothing gives weights to past observations, in order to give more significance to seasonality and trend components of a time series.</a:t>
                </a:r>
              </a:p>
            </p:txBody>
          </p:sp>
          <p:sp>
            <p:nvSpPr>
              <p:cNvPr id="14" name="Freeform 13"/>
              <p:cNvSpPr/>
              <p:nvPr/>
            </p:nvSpPr>
            <p:spPr>
              <a:xfrm>
                <a:off x="1275934" y="3715644"/>
                <a:ext cx="1635178" cy="882699"/>
              </a:xfrm>
              <a:custGeom>
                <a:avLst/>
                <a:gdLst>
                  <a:gd name="connsiteX0" fmla="*/ 0 w 2633472"/>
                  <a:gd name="connsiteY0" fmla="*/ 188530 h 1131155"/>
                  <a:gd name="connsiteX1" fmla="*/ 188530 w 2633472"/>
                  <a:gd name="connsiteY1" fmla="*/ 0 h 1131155"/>
                  <a:gd name="connsiteX2" fmla="*/ 2444942 w 2633472"/>
                  <a:gd name="connsiteY2" fmla="*/ 0 h 1131155"/>
                  <a:gd name="connsiteX3" fmla="*/ 2633472 w 2633472"/>
                  <a:gd name="connsiteY3" fmla="*/ 188530 h 1131155"/>
                  <a:gd name="connsiteX4" fmla="*/ 2633472 w 2633472"/>
                  <a:gd name="connsiteY4" fmla="*/ 942625 h 1131155"/>
                  <a:gd name="connsiteX5" fmla="*/ 2444942 w 2633472"/>
                  <a:gd name="connsiteY5" fmla="*/ 1131155 h 1131155"/>
                  <a:gd name="connsiteX6" fmla="*/ 188530 w 2633472"/>
                  <a:gd name="connsiteY6" fmla="*/ 1131155 h 1131155"/>
                  <a:gd name="connsiteX7" fmla="*/ 0 w 2633472"/>
                  <a:gd name="connsiteY7" fmla="*/ 942625 h 1131155"/>
                  <a:gd name="connsiteX8" fmla="*/ 0 w 2633472"/>
                  <a:gd name="connsiteY8" fmla="*/ 188530 h 113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3472" h="1131155">
                    <a:moveTo>
                      <a:pt x="0" y="188530"/>
                    </a:moveTo>
                    <a:cubicBezTo>
                      <a:pt x="0" y="84408"/>
                      <a:pt x="84408" y="0"/>
                      <a:pt x="188530" y="0"/>
                    </a:cubicBezTo>
                    <a:lnTo>
                      <a:pt x="2444942" y="0"/>
                    </a:lnTo>
                    <a:cubicBezTo>
                      <a:pt x="2549064" y="0"/>
                      <a:pt x="2633472" y="84408"/>
                      <a:pt x="2633472" y="188530"/>
                    </a:cubicBezTo>
                    <a:lnTo>
                      <a:pt x="2633472" y="942625"/>
                    </a:lnTo>
                    <a:cubicBezTo>
                      <a:pt x="2633472" y="1046747"/>
                      <a:pt x="2549064" y="1131155"/>
                      <a:pt x="2444942" y="1131155"/>
                    </a:cubicBezTo>
                    <a:lnTo>
                      <a:pt x="188530" y="1131155"/>
                    </a:lnTo>
                    <a:cubicBezTo>
                      <a:pt x="84408" y="1131155"/>
                      <a:pt x="0" y="1046747"/>
                      <a:pt x="0" y="942625"/>
                    </a:cubicBezTo>
                    <a:lnTo>
                      <a:pt x="0" y="188530"/>
                    </a:lnTo>
                    <a:close/>
                  </a:path>
                </a:pathLst>
              </a:custGeom>
            </p:spPr>
            <p:style>
              <a:lnRef idx="2">
                <a:schemeClr val="lt1">
                  <a:hueOff val="0"/>
                  <a:satOff val="0"/>
                  <a:lumOff val="0"/>
                  <a:alphaOff val="0"/>
                </a:schemeClr>
              </a:lnRef>
              <a:fillRef idx="1">
                <a:schemeClr val="accent5">
                  <a:hueOff val="7922463"/>
                  <a:satOff val="-40347"/>
                  <a:lumOff val="7450"/>
                  <a:alphaOff val="0"/>
                </a:schemeClr>
              </a:fillRef>
              <a:effectRef idx="0">
                <a:schemeClr val="accent5">
                  <a:hueOff val="7922463"/>
                  <a:satOff val="-40347"/>
                  <a:lumOff val="7450"/>
                  <a:alphaOff val="0"/>
                </a:schemeClr>
              </a:effectRef>
              <a:fontRef idx="minor">
                <a:schemeClr val="lt1"/>
              </a:fontRef>
            </p:style>
            <p:txBody>
              <a:bodyPr spcFirstLastPara="0" vert="horz" wrap="square" lIns="116178" tIns="85698" rIns="116178" bIns="85698" numCol="1" spcCol="1270" anchor="ctr" anchorCtr="0">
                <a:noAutofit/>
              </a:bodyPr>
              <a:lstStyle/>
              <a:p>
                <a:pPr algn="ctr" defTabSz="711200">
                  <a:lnSpc>
                    <a:spcPct val="90000"/>
                  </a:lnSpc>
                  <a:spcBef>
                    <a:spcPct val="0"/>
                  </a:spcBef>
                  <a:spcAft>
                    <a:spcPct val="35000"/>
                  </a:spcAft>
                </a:pPr>
                <a:r>
                  <a:rPr lang="en-US" sz="1600" b="1" dirty="0"/>
                  <a:t>Smoothing</a:t>
                </a:r>
              </a:p>
            </p:txBody>
          </p:sp>
        </p:grpSp>
        <p:sp>
          <p:nvSpPr>
            <p:cNvPr id="17" name="Freeform 16"/>
            <p:cNvSpPr/>
            <p:nvPr/>
          </p:nvSpPr>
          <p:spPr>
            <a:xfrm>
              <a:off x="2408295" y="5219329"/>
              <a:ext cx="5850335" cy="671782"/>
            </a:xfrm>
            <a:custGeom>
              <a:avLst/>
              <a:gdLst>
                <a:gd name="connsiteX0" fmla="*/ 150824 w 904924"/>
                <a:gd name="connsiteY0" fmla="*/ 0 h 4681728"/>
                <a:gd name="connsiteX1" fmla="*/ 754100 w 904924"/>
                <a:gd name="connsiteY1" fmla="*/ 0 h 4681728"/>
                <a:gd name="connsiteX2" fmla="*/ 904924 w 904924"/>
                <a:gd name="connsiteY2" fmla="*/ 150824 h 4681728"/>
                <a:gd name="connsiteX3" fmla="*/ 904924 w 904924"/>
                <a:gd name="connsiteY3" fmla="*/ 4681728 h 4681728"/>
                <a:gd name="connsiteX4" fmla="*/ 904924 w 904924"/>
                <a:gd name="connsiteY4" fmla="*/ 4681728 h 4681728"/>
                <a:gd name="connsiteX5" fmla="*/ 0 w 904924"/>
                <a:gd name="connsiteY5" fmla="*/ 4681728 h 4681728"/>
                <a:gd name="connsiteX6" fmla="*/ 0 w 904924"/>
                <a:gd name="connsiteY6" fmla="*/ 4681728 h 4681728"/>
                <a:gd name="connsiteX7" fmla="*/ 0 w 904924"/>
                <a:gd name="connsiteY7" fmla="*/ 150824 h 4681728"/>
                <a:gd name="connsiteX8" fmla="*/ 150824 w 904924"/>
                <a:gd name="connsiteY8" fmla="*/ 0 h 4681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4924" h="4681728">
                  <a:moveTo>
                    <a:pt x="904924" y="780305"/>
                  </a:moveTo>
                  <a:lnTo>
                    <a:pt x="904924" y="3901423"/>
                  </a:lnTo>
                  <a:cubicBezTo>
                    <a:pt x="904924" y="4332375"/>
                    <a:pt x="891872" y="4681728"/>
                    <a:pt x="875771" y="4681728"/>
                  </a:cubicBezTo>
                  <a:lnTo>
                    <a:pt x="0" y="4681728"/>
                  </a:lnTo>
                  <a:lnTo>
                    <a:pt x="0" y="4681728"/>
                  </a:lnTo>
                  <a:lnTo>
                    <a:pt x="0" y="0"/>
                  </a:lnTo>
                  <a:lnTo>
                    <a:pt x="0" y="0"/>
                  </a:lnTo>
                  <a:lnTo>
                    <a:pt x="875771" y="0"/>
                  </a:lnTo>
                  <a:cubicBezTo>
                    <a:pt x="891872" y="0"/>
                    <a:pt x="904924" y="349353"/>
                    <a:pt x="904924" y="780305"/>
                  </a:cubicBezTo>
                  <a:close/>
                </a:path>
              </a:pathLst>
            </a:custGeom>
            <a:solidFill>
              <a:schemeClr val="bg1">
                <a:lumMod val="95000"/>
              </a:schemeClr>
            </a:solidFill>
            <a:ln>
              <a:solidFill>
                <a:schemeClr val="bg1">
                  <a:lumMod val="95000"/>
                </a:schemeClr>
              </a:solidFill>
            </a:ln>
          </p:spPr>
          <p:style>
            <a:lnRef idx="2">
              <a:schemeClr val="accent5">
                <a:tint val="40000"/>
                <a:alpha val="90000"/>
                <a:hueOff val="8671756"/>
                <a:satOff val="-4331"/>
                <a:lumOff val="204"/>
                <a:alphaOff val="0"/>
              </a:schemeClr>
            </a:lnRef>
            <a:fillRef idx="1">
              <a:schemeClr val="accent5">
                <a:tint val="40000"/>
                <a:alpha val="90000"/>
                <a:hueOff val="8671756"/>
                <a:satOff val="-4331"/>
                <a:lumOff val="204"/>
                <a:alphaOff val="0"/>
              </a:schemeClr>
            </a:fillRef>
            <a:effectRef idx="0">
              <a:schemeClr val="accent5">
                <a:tint val="40000"/>
                <a:alpha val="90000"/>
                <a:hueOff val="8671756"/>
                <a:satOff val="-4331"/>
                <a:lumOff val="204"/>
                <a:alphaOff val="0"/>
              </a:schemeClr>
            </a:effectRef>
            <a:fontRef idx="minor">
              <a:schemeClr val="dk1">
                <a:hueOff val="0"/>
                <a:satOff val="0"/>
                <a:lumOff val="0"/>
                <a:alphaOff val="0"/>
              </a:schemeClr>
            </a:fontRef>
          </p:style>
          <p:txBody>
            <a:bodyPr spcFirstLastPara="0" vert="horz" wrap="square" lIns="247651" tIns="168000" rIns="291824" bIns="168000" numCol="1" spcCol="1270" anchor="ctr" anchorCtr="0">
              <a:noAutofit/>
            </a:bodyPr>
            <a:lstStyle/>
            <a:p>
              <a:pPr marL="171450" lvl="1" indent="-171450" defTabSz="711200">
                <a:lnSpc>
                  <a:spcPct val="90000"/>
                </a:lnSpc>
                <a:spcBef>
                  <a:spcPct val="0"/>
                </a:spcBef>
                <a:spcAft>
                  <a:spcPct val="15000"/>
                </a:spcAft>
                <a:buChar char="••"/>
              </a:pPr>
              <a:r>
                <a:rPr lang="en-US" sz="1600" dirty="0">
                  <a:solidFill>
                    <a:schemeClr val="tx1">
                      <a:lumMod val="75000"/>
                      <a:lumOff val="25000"/>
                    </a:schemeClr>
                  </a:solidFill>
                </a:rPr>
                <a:t>Use </a:t>
              </a:r>
              <a:r>
                <a:rPr lang="en-US" sz="1600" b="1" dirty="0">
                  <a:solidFill>
                    <a:schemeClr val="tx1">
                      <a:lumMod val="75000"/>
                      <a:lumOff val="25000"/>
                    </a:schemeClr>
                  </a:solidFill>
                  <a:latin typeface="Consolas" pitchFamily="49" charset="0"/>
                </a:rPr>
                <a:t>HoltWinters()</a:t>
              </a:r>
              <a:r>
                <a:rPr lang="en-US" sz="1600" dirty="0">
                  <a:solidFill>
                    <a:schemeClr val="tx1">
                      <a:lumMod val="75000"/>
                      <a:lumOff val="25000"/>
                    </a:schemeClr>
                  </a:solidFill>
                </a:rPr>
                <a:t> to carry out exponential smoothing</a:t>
              </a:r>
            </a:p>
          </p:txBody>
        </p:sp>
        <p:sp>
          <p:nvSpPr>
            <p:cNvPr id="18" name="Freeform 17"/>
            <p:cNvSpPr/>
            <p:nvPr/>
          </p:nvSpPr>
          <p:spPr>
            <a:xfrm>
              <a:off x="609600" y="5181600"/>
              <a:ext cx="1798695" cy="709510"/>
            </a:xfrm>
            <a:custGeom>
              <a:avLst/>
              <a:gdLst>
                <a:gd name="connsiteX0" fmla="*/ 0 w 2633472"/>
                <a:gd name="connsiteY0" fmla="*/ 188530 h 1131155"/>
                <a:gd name="connsiteX1" fmla="*/ 188530 w 2633472"/>
                <a:gd name="connsiteY1" fmla="*/ 0 h 1131155"/>
                <a:gd name="connsiteX2" fmla="*/ 2444942 w 2633472"/>
                <a:gd name="connsiteY2" fmla="*/ 0 h 1131155"/>
                <a:gd name="connsiteX3" fmla="*/ 2633472 w 2633472"/>
                <a:gd name="connsiteY3" fmla="*/ 188530 h 1131155"/>
                <a:gd name="connsiteX4" fmla="*/ 2633472 w 2633472"/>
                <a:gd name="connsiteY4" fmla="*/ 942625 h 1131155"/>
                <a:gd name="connsiteX5" fmla="*/ 2444942 w 2633472"/>
                <a:gd name="connsiteY5" fmla="*/ 1131155 h 1131155"/>
                <a:gd name="connsiteX6" fmla="*/ 188530 w 2633472"/>
                <a:gd name="connsiteY6" fmla="*/ 1131155 h 1131155"/>
                <a:gd name="connsiteX7" fmla="*/ 0 w 2633472"/>
                <a:gd name="connsiteY7" fmla="*/ 942625 h 1131155"/>
                <a:gd name="connsiteX8" fmla="*/ 0 w 2633472"/>
                <a:gd name="connsiteY8" fmla="*/ 188530 h 113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3472" h="1131155">
                  <a:moveTo>
                    <a:pt x="0" y="188530"/>
                  </a:moveTo>
                  <a:cubicBezTo>
                    <a:pt x="0" y="84408"/>
                    <a:pt x="84408" y="0"/>
                    <a:pt x="188530" y="0"/>
                  </a:cubicBezTo>
                  <a:lnTo>
                    <a:pt x="2444942" y="0"/>
                  </a:lnTo>
                  <a:cubicBezTo>
                    <a:pt x="2549064" y="0"/>
                    <a:pt x="2633472" y="84408"/>
                    <a:pt x="2633472" y="188530"/>
                  </a:cubicBezTo>
                  <a:lnTo>
                    <a:pt x="2633472" y="942625"/>
                  </a:lnTo>
                  <a:cubicBezTo>
                    <a:pt x="2633472" y="1046747"/>
                    <a:pt x="2549064" y="1131155"/>
                    <a:pt x="2444942" y="1131155"/>
                  </a:cubicBezTo>
                  <a:lnTo>
                    <a:pt x="188530" y="1131155"/>
                  </a:lnTo>
                  <a:cubicBezTo>
                    <a:pt x="84408" y="1131155"/>
                    <a:pt x="0" y="1046747"/>
                    <a:pt x="0" y="942625"/>
                  </a:cubicBezTo>
                  <a:lnTo>
                    <a:pt x="0" y="188530"/>
                  </a:lnTo>
                  <a:close/>
                </a:path>
              </a:pathLst>
            </a:custGeom>
            <a:solidFill>
              <a:schemeClr val="accent6"/>
            </a:solidFill>
          </p:spPr>
          <p:style>
            <a:lnRef idx="2">
              <a:schemeClr val="lt1">
                <a:hueOff val="0"/>
                <a:satOff val="0"/>
                <a:lumOff val="0"/>
                <a:alphaOff val="0"/>
              </a:schemeClr>
            </a:lnRef>
            <a:fillRef idx="1">
              <a:schemeClr val="accent5">
                <a:hueOff val="7922463"/>
                <a:satOff val="-40347"/>
                <a:lumOff val="7450"/>
                <a:alphaOff val="0"/>
              </a:schemeClr>
            </a:fillRef>
            <a:effectRef idx="0">
              <a:schemeClr val="accent5">
                <a:hueOff val="7922463"/>
                <a:satOff val="-40347"/>
                <a:lumOff val="7450"/>
                <a:alphaOff val="0"/>
              </a:schemeClr>
            </a:effectRef>
            <a:fontRef idx="minor">
              <a:schemeClr val="lt1"/>
            </a:fontRef>
          </p:style>
          <p:txBody>
            <a:bodyPr spcFirstLastPara="0" vert="horz" wrap="square" lIns="116178" tIns="85698" rIns="116178" bIns="85698" numCol="1" spcCol="1270" anchor="ctr" anchorCtr="0">
              <a:noAutofit/>
            </a:bodyPr>
            <a:lstStyle/>
            <a:p>
              <a:pPr algn="ctr" defTabSz="711200">
                <a:lnSpc>
                  <a:spcPct val="90000"/>
                </a:lnSpc>
                <a:spcBef>
                  <a:spcPct val="0"/>
                </a:spcBef>
                <a:spcAft>
                  <a:spcPct val="35000"/>
                </a:spcAft>
              </a:pPr>
              <a:r>
                <a:rPr lang="en-US" sz="1600" b="1" dirty="0"/>
                <a:t>Smoothing in R</a:t>
              </a:r>
            </a:p>
          </p:txBody>
        </p:sp>
      </p:grpSp>
    </p:spTree>
    <p:extLst>
      <p:ext uri="{BB962C8B-B14F-4D97-AF65-F5344CB8AC3E}">
        <p14:creationId xmlns:p14="http://schemas.microsoft.com/office/powerpoint/2010/main" val="3781429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2332037" y="3191320"/>
          <a:ext cx="7391400" cy="32094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Rectangle 2"/>
          <p:cNvSpPr>
            <a:spLocks noGrp="1" noChangeArrowheads="1"/>
          </p:cNvSpPr>
          <p:nvPr>
            <p:ph type="title"/>
            <p:custDataLst>
              <p:tags r:id="rId1"/>
            </p:custDataLst>
          </p:nvPr>
        </p:nvSpPr>
        <p:spPr>
          <a:xfrm>
            <a:off x="1951037" y="274049"/>
            <a:ext cx="8229600" cy="810805"/>
          </a:xfrm>
        </p:spPr>
        <p:txBody>
          <a:bodyPr/>
          <a:lstStyle/>
          <a:p>
            <a:r>
              <a:rPr lang="en-US" sz="3200" b="1" dirty="0">
                <a:latin typeface="+mj-lt"/>
              </a:rPr>
              <a:t>Forecasting Using Smoothing Methods </a:t>
            </a:r>
          </a:p>
        </p:txBody>
      </p:sp>
      <p:sp>
        <p:nvSpPr>
          <p:cNvPr id="13" name="Slide Number Placeholder 6"/>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solidFill>
                  <a:prstClr val="black">
                    <a:lumMod val="50000"/>
                    <a:lumOff val="50000"/>
                  </a:prstClr>
                </a:solidFill>
              </a:rPr>
              <a:pPr fontAlgn="base">
                <a:spcBef>
                  <a:spcPct val="0"/>
                </a:spcBef>
                <a:spcAft>
                  <a:spcPct val="0"/>
                </a:spcAft>
              </a:pPr>
              <a:t>3</a:t>
            </a:fld>
            <a:endParaRPr lang="es-ES" dirty="0">
              <a:solidFill>
                <a:prstClr val="black">
                  <a:lumMod val="50000"/>
                  <a:lumOff val="50000"/>
                </a:prstClr>
              </a:solidFill>
            </a:endParaRPr>
          </a:p>
        </p:txBody>
      </p:sp>
      <p:sp>
        <p:nvSpPr>
          <p:cNvPr id="2" name="TextBox 1"/>
          <p:cNvSpPr txBox="1"/>
          <p:nvPr/>
        </p:nvSpPr>
        <p:spPr>
          <a:xfrm>
            <a:off x="2332038" y="1752601"/>
            <a:ext cx="184731" cy="461665"/>
          </a:xfrm>
          <a:prstGeom prst="rect">
            <a:avLst/>
          </a:prstGeom>
          <a:noFill/>
        </p:spPr>
        <p:txBody>
          <a:bodyPr wrap="none" rtlCol="0">
            <a:spAutoFit/>
          </a:bodyPr>
          <a:lstStyle/>
          <a:p>
            <a:endParaRPr lang="en-US" dirty="0"/>
          </a:p>
        </p:txBody>
      </p:sp>
      <p:sp>
        <p:nvSpPr>
          <p:cNvPr id="3" name="TextBox 2"/>
          <p:cNvSpPr txBox="1"/>
          <p:nvPr/>
        </p:nvSpPr>
        <p:spPr>
          <a:xfrm>
            <a:off x="1951038" y="1423423"/>
            <a:ext cx="8229600" cy="1523815"/>
          </a:xfrm>
          <a:prstGeom prst="rect">
            <a:avLst/>
          </a:prstGeom>
          <a:noFill/>
        </p:spPr>
        <p:txBody>
          <a:bodyPr wrap="square" rtlCol="0">
            <a:spAutoFit/>
          </a:bodyPr>
          <a:lstStyle/>
          <a:p>
            <a:pPr marL="285750" indent="-285750">
              <a:lnSpc>
                <a:spcPct val="150000"/>
              </a:lnSpc>
              <a:buFont typeface="Arial" pitchFamily="34" charset="0"/>
              <a:buChar char="•"/>
            </a:pPr>
            <a:r>
              <a:rPr lang="en-US" sz="1600" dirty="0">
                <a:solidFill>
                  <a:schemeClr val="tx1">
                    <a:lumMod val="75000"/>
                    <a:lumOff val="25000"/>
                  </a:schemeClr>
                </a:solidFill>
              </a:rPr>
              <a:t>Random, unexplained variation in a time series can have an undesirable impact on forecasts</a:t>
            </a:r>
          </a:p>
          <a:p>
            <a:pPr marL="285750" indent="-285750">
              <a:lnSpc>
                <a:spcPct val="150000"/>
              </a:lnSpc>
              <a:buFont typeface="Arial" pitchFamily="34" charset="0"/>
              <a:buChar char="•"/>
            </a:pPr>
            <a:r>
              <a:rPr lang="en-US" sz="1600" b="1" dirty="0">
                <a:solidFill>
                  <a:schemeClr val="tx1">
                    <a:lumMod val="75000"/>
                    <a:lumOff val="25000"/>
                  </a:schemeClr>
                </a:solidFill>
              </a:rPr>
              <a:t>Smoothing</a:t>
            </a:r>
            <a:r>
              <a:rPr lang="en-US" sz="1600" dirty="0">
                <a:solidFill>
                  <a:schemeClr val="tx1">
                    <a:lumMod val="75000"/>
                    <a:lumOff val="25000"/>
                  </a:schemeClr>
                </a:solidFill>
              </a:rPr>
              <a:t> can </a:t>
            </a:r>
            <a:r>
              <a:rPr lang="en-US" sz="1600" b="1" dirty="0">
                <a:solidFill>
                  <a:schemeClr val="tx1">
                    <a:lumMod val="75000"/>
                    <a:lumOff val="25000"/>
                  </a:schemeClr>
                </a:solidFill>
              </a:rPr>
              <a:t>cancel or reduce such impacts</a:t>
            </a:r>
          </a:p>
          <a:p>
            <a:pPr marL="285750" indent="-285750">
              <a:lnSpc>
                <a:spcPct val="150000"/>
              </a:lnSpc>
              <a:buFont typeface="Arial" pitchFamily="34" charset="0"/>
              <a:buChar char="•"/>
            </a:pPr>
            <a:r>
              <a:rPr lang="en-US" sz="1600" dirty="0">
                <a:solidFill>
                  <a:schemeClr val="tx1">
                    <a:lumMod val="75000"/>
                    <a:lumOff val="25000"/>
                  </a:schemeClr>
                </a:solidFill>
              </a:rPr>
              <a:t>Smoothing can either be Simple (using Moving Averages) or Exponential</a:t>
            </a:r>
          </a:p>
        </p:txBody>
      </p:sp>
    </p:spTree>
    <p:extLst>
      <p:ext uri="{BB962C8B-B14F-4D97-AF65-F5344CB8AC3E}">
        <p14:creationId xmlns:p14="http://schemas.microsoft.com/office/powerpoint/2010/main" val="2575349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custDataLst>
              <p:tags r:id="rId1"/>
            </p:custDataLst>
          </p:nvPr>
        </p:nvSpPr>
        <p:spPr>
          <a:xfrm>
            <a:off x="1951037" y="274049"/>
            <a:ext cx="8229600" cy="810805"/>
          </a:xfrm>
        </p:spPr>
        <p:txBody>
          <a:bodyPr/>
          <a:lstStyle/>
          <a:p>
            <a:r>
              <a:rPr lang="en-US" sz="3200" b="1" dirty="0">
                <a:latin typeface="+mj-lt"/>
              </a:rPr>
              <a:t>Single Exponential Smoothing Model</a:t>
            </a:r>
          </a:p>
        </p:txBody>
      </p:sp>
      <p:sp>
        <p:nvSpPr>
          <p:cNvPr id="13" name="TextBox 5"/>
          <p:cNvSpPr txBox="1">
            <a:spLocks noChangeArrowheads="1"/>
          </p:cNvSpPr>
          <p:nvPr>
            <p:custDataLst>
              <p:tags r:id="rId2"/>
            </p:custDataLst>
          </p:nvPr>
        </p:nvSpPr>
        <p:spPr bwMode="auto">
          <a:xfrm>
            <a:off x="2740746" y="1600201"/>
            <a:ext cx="6650182" cy="3001271"/>
          </a:xfrm>
          <a:prstGeom prst="rect">
            <a:avLst/>
          </a:prstGeom>
          <a:solidFill>
            <a:schemeClr val="lt1"/>
          </a:solidFill>
          <a:ln w="12700" cap="flat" cmpd="sng" algn="ctr">
            <a:noFill/>
            <a:prstDash val="solid"/>
            <a:headEnd/>
            <a:tailEnd/>
          </a:ln>
          <a:effectLst/>
        </p:spPr>
        <p:style>
          <a:lnRef idx="2">
            <a:schemeClr val="accent2"/>
          </a:lnRef>
          <a:fillRef idx="1">
            <a:schemeClr val="lt1"/>
          </a:fillRef>
          <a:effectRef idx="0">
            <a:schemeClr val="accent2"/>
          </a:effectRef>
          <a:fontRef idx="minor">
            <a:schemeClr val="dk1"/>
          </a:fontRef>
        </p:style>
        <p:txBody>
          <a:bodyPr wrap="square" anchor="ctr">
            <a:spAutoFit/>
          </a:bodyPr>
          <a:lstStyle/>
          <a:p>
            <a:pPr eaLnBrk="0" fontAlgn="base" hangingPunct="0">
              <a:lnSpc>
                <a:spcPct val="150000"/>
              </a:lnSpc>
              <a:spcBef>
                <a:spcPct val="0"/>
              </a:spcBef>
              <a:spcAft>
                <a:spcPct val="0"/>
              </a:spcAft>
            </a:pPr>
            <a:r>
              <a:rPr lang="de-DE" sz="1600" b="1" dirty="0">
                <a:solidFill>
                  <a:schemeClr val="tx1">
                    <a:lumMod val="75000"/>
                    <a:lumOff val="25000"/>
                  </a:schemeClr>
                </a:solidFill>
              </a:rPr>
              <a:t>Mathematical Model :</a:t>
            </a:r>
          </a:p>
          <a:p>
            <a:pPr eaLnBrk="0" fontAlgn="base" hangingPunct="0">
              <a:lnSpc>
                <a:spcPct val="150000"/>
              </a:lnSpc>
              <a:spcBef>
                <a:spcPct val="0"/>
              </a:spcBef>
              <a:spcAft>
                <a:spcPct val="0"/>
              </a:spcAft>
            </a:pPr>
            <a:endParaRPr lang="de-DE" sz="1600" dirty="0">
              <a:solidFill>
                <a:schemeClr val="tx1">
                  <a:lumMod val="75000"/>
                  <a:lumOff val="25000"/>
                </a:schemeClr>
              </a:solidFill>
            </a:endParaRPr>
          </a:p>
          <a:p>
            <a:pPr eaLnBrk="0" fontAlgn="base" hangingPunct="0">
              <a:lnSpc>
                <a:spcPct val="150000"/>
              </a:lnSpc>
              <a:spcBef>
                <a:spcPct val="0"/>
              </a:spcBef>
              <a:spcAft>
                <a:spcPct val="0"/>
              </a:spcAft>
            </a:pPr>
            <a:endParaRPr lang="de-DE" sz="1600" dirty="0">
              <a:solidFill>
                <a:schemeClr val="tx1">
                  <a:lumMod val="75000"/>
                  <a:lumOff val="25000"/>
                </a:schemeClr>
              </a:solidFill>
            </a:endParaRPr>
          </a:p>
          <a:p>
            <a:pPr eaLnBrk="0" fontAlgn="base" hangingPunct="0">
              <a:lnSpc>
                <a:spcPct val="150000"/>
              </a:lnSpc>
              <a:spcBef>
                <a:spcPct val="0"/>
              </a:spcBef>
              <a:spcAft>
                <a:spcPct val="0"/>
              </a:spcAft>
            </a:pPr>
            <a:r>
              <a:rPr lang="de-DE" sz="1600" dirty="0">
                <a:solidFill>
                  <a:schemeClr val="tx1">
                    <a:lumMod val="75000"/>
                    <a:lumOff val="25000"/>
                  </a:schemeClr>
                </a:solidFill>
              </a:rPr>
              <a:t>Where,</a:t>
            </a:r>
          </a:p>
          <a:p>
            <a:pPr marL="0" lvl="3" eaLnBrk="0" fontAlgn="base" hangingPunct="0">
              <a:lnSpc>
                <a:spcPct val="150000"/>
              </a:lnSpc>
              <a:spcBef>
                <a:spcPct val="0"/>
              </a:spcBef>
              <a:spcAft>
                <a:spcPct val="0"/>
              </a:spcAft>
            </a:pPr>
            <a:r>
              <a:rPr lang="en-US" sz="1600" dirty="0">
                <a:solidFill>
                  <a:schemeClr val="tx1">
                    <a:lumMod val="75000"/>
                    <a:lumOff val="25000"/>
                  </a:schemeClr>
                </a:solidFill>
              </a:rPr>
              <a:t>F</a:t>
            </a:r>
            <a:r>
              <a:rPr lang="en-US" sz="1600" baseline="-25000" dirty="0">
                <a:solidFill>
                  <a:schemeClr val="tx1">
                    <a:lumMod val="75000"/>
                    <a:lumOff val="25000"/>
                  </a:schemeClr>
                </a:solidFill>
              </a:rPr>
              <a:t>t+1</a:t>
            </a:r>
            <a:r>
              <a:rPr lang="en-US" sz="1600" dirty="0">
                <a:solidFill>
                  <a:schemeClr val="tx1">
                    <a:lumMod val="75000"/>
                    <a:lumOff val="25000"/>
                  </a:schemeClr>
                </a:solidFill>
              </a:rPr>
              <a:t>      	:     Forecast value for period t + 1</a:t>
            </a:r>
          </a:p>
          <a:p>
            <a:pPr marL="0" lvl="3" eaLnBrk="0" fontAlgn="base" hangingPunct="0">
              <a:lnSpc>
                <a:spcPct val="150000"/>
              </a:lnSpc>
              <a:spcBef>
                <a:spcPct val="0"/>
              </a:spcBef>
              <a:spcAft>
                <a:spcPct val="0"/>
              </a:spcAft>
            </a:pPr>
            <a:r>
              <a:rPr lang="en-US" sz="1600" dirty="0">
                <a:solidFill>
                  <a:schemeClr val="tx1">
                    <a:lumMod val="75000"/>
                    <a:lumOff val="25000"/>
                  </a:schemeClr>
                </a:solidFill>
              </a:rPr>
              <a:t>F</a:t>
            </a:r>
            <a:r>
              <a:rPr lang="en-US" sz="1600" baseline="-25000" dirty="0">
                <a:solidFill>
                  <a:schemeClr val="tx1">
                    <a:lumMod val="75000"/>
                    <a:lumOff val="25000"/>
                  </a:schemeClr>
                </a:solidFill>
              </a:rPr>
              <a:t>t</a:t>
            </a:r>
            <a:r>
              <a:rPr lang="en-US" sz="1600" dirty="0">
                <a:solidFill>
                  <a:schemeClr val="tx1">
                    <a:lumMod val="75000"/>
                    <a:lumOff val="25000"/>
                  </a:schemeClr>
                </a:solidFill>
              </a:rPr>
              <a:t>	:     Forecast value for period t</a:t>
            </a:r>
          </a:p>
          <a:p>
            <a:pPr marL="0" lvl="3" eaLnBrk="0" fontAlgn="base" hangingPunct="0">
              <a:lnSpc>
                <a:spcPct val="150000"/>
              </a:lnSpc>
              <a:spcBef>
                <a:spcPct val="0"/>
              </a:spcBef>
              <a:spcAft>
                <a:spcPct val="0"/>
              </a:spcAft>
            </a:pPr>
            <a:r>
              <a:rPr lang="en-US" sz="1600" dirty="0">
                <a:solidFill>
                  <a:schemeClr val="tx1">
                    <a:lumMod val="75000"/>
                    <a:lumOff val="25000"/>
                  </a:schemeClr>
                </a:solidFill>
              </a:rPr>
              <a:t>Y</a:t>
            </a:r>
            <a:r>
              <a:rPr lang="en-US" sz="1600" baseline="-25000" dirty="0">
                <a:solidFill>
                  <a:schemeClr val="tx1">
                    <a:lumMod val="75000"/>
                    <a:lumOff val="25000"/>
                  </a:schemeClr>
                </a:solidFill>
              </a:rPr>
              <a:t>t</a:t>
            </a:r>
            <a:r>
              <a:rPr lang="en-US" sz="1600" dirty="0">
                <a:solidFill>
                  <a:schemeClr val="tx1">
                    <a:lumMod val="75000"/>
                    <a:lumOff val="25000"/>
                  </a:schemeClr>
                </a:solidFill>
              </a:rPr>
              <a:t>           	:     Actual value for period t</a:t>
            </a:r>
          </a:p>
          <a:p>
            <a:pPr marL="0" lvl="3" eaLnBrk="0" fontAlgn="base" hangingPunct="0">
              <a:lnSpc>
                <a:spcPct val="150000"/>
              </a:lnSpc>
              <a:spcBef>
                <a:spcPct val="0"/>
              </a:spcBef>
              <a:spcAft>
                <a:spcPct val="0"/>
              </a:spcAft>
            </a:pPr>
            <a:r>
              <a:rPr lang="en-US" sz="1600" dirty="0">
                <a:solidFill>
                  <a:schemeClr val="tx1">
                    <a:lumMod val="75000"/>
                    <a:lumOff val="25000"/>
                  </a:schemeClr>
                </a:solidFill>
              </a:rPr>
              <a:t>α 	:     Alpha (Smoothing constant)</a:t>
            </a:r>
          </a:p>
        </p:txBody>
      </p:sp>
      <mc:AlternateContent xmlns:mc="http://schemas.openxmlformats.org/markup-compatibility/2006">
        <mc:Choice xmlns:a14="http://schemas.microsoft.com/office/drawing/2010/main" Requires="a14">
          <p:sp>
            <p:nvSpPr>
              <p:cNvPr id="15" name="TextBox 14"/>
              <p:cNvSpPr txBox="1"/>
              <p:nvPr/>
            </p:nvSpPr>
            <p:spPr>
              <a:xfrm>
                <a:off x="4139089" y="2131100"/>
                <a:ext cx="3427543" cy="510778"/>
              </a:xfrm>
              <a:prstGeom prst="roundRect">
                <a:avLst/>
              </a:prstGeom>
              <a:noFill/>
              <a:ln>
                <a:solidFill>
                  <a:schemeClr val="accent1"/>
                </a:solidFill>
              </a:ln>
            </p:spPr>
            <p:txBody>
              <a:bodyPr wrap="none" rtlCol="0" anchor="ctr">
                <a:spAutoFit/>
              </a:bodyPr>
              <a:lstStyle/>
              <a:p>
                <a:pPr algn="ctr"/>
                <a14:m>
                  <m:oMathPara xmlns:m="http://schemas.openxmlformats.org/officeDocument/2006/math">
                    <m:oMathParaPr>
                      <m:jc m:val="centerGroup"/>
                    </m:oMathParaPr>
                    <m:oMath xmlns:m="http://schemas.openxmlformats.org/officeDocument/2006/math">
                      <m:sSub>
                        <m:sSubPr>
                          <m:ctrlPr>
                            <a:rPr lang="ar-AE" i="1">
                              <a:solidFill>
                                <a:schemeClr val="tx1">
                                  <a:lumMod val="75000"/>
                                  <a:lumOff val="25000"/>
                                </a:schemeClr>
                              </a:solidFill>
                              <a:latin typeface="Cambria Math" panose="02040503050406030204" pitchFamily="18" charset="0"/>
                            </a:rPr>
                          </m:ctrlPr>
                        </m:sSubPr>
                        <m:e>
                          <m:r>
                            <m:rPr>
                              <m:sty m:val="p"/>
                            </m:rPr>
                            <a:rPr lang="en-US">
                              <a:solidFill>
                                <a:schemeClr val="tx1">
                                  <a:lumMod val="75000"/>
                                  <a:lumOff val="25000"/>
                                </a:schemeClr>
                              </a:solidFill>
                              <a:latin typeface="Cambria Math"/>
                            </a:rPr>
                            <m:t>F</m:t>
                          </m:r>
                        </m:e>
                        <m:sub>
                          <m:r>
                            <m:rPr>
                              <m:sty m:val="p"/>
                            </m:rPr>
                            <a:rPr lang="en-US">
                              <a:solidFill>
                                <a:schemeClr val="tx1">
                                  <a:lumMod val="75000"/>
                                  <a:lumOff val="25000"/>
                                </a:schemeClr>
                              </a:solidFill>
                              <a:latin typeface="Cambria Math"/>
                            </a:rPr>
                            <m:t>t</m:t>
                          </m:r>
                          <m:r>
                            <a:rPr lang="en-US">
                              <a:solidFill>
                                <a:schemeClr val="tx1">
                                  <a:lumMod val="75000"/>
                                  <a:lumOff val="25000"/>
                                </a:schemeClr>
                              </a:solidFill>
                              <a:latin typeface="Cambria Math"/>
                            </a:rPr>
                            <m:t>+1</m:t>
                          </m:r>
                        </m:sub>
                      </m:sSub>
                      <m:r>
                        <a:rPr lang="ar-AE">
                          <a:solidFill>
                            <a:schemeClr val="tx1">
                              <a:lumMod val="75000"/>
                              <a:lumOff val="25000"/>
                            </a:schemeClr>
                          </a:solidFill>
                          <a:latin typeface="Cambria Math"/>
                        </a:rPr>
                        <m:t>= </m:t>
                      </m:r>
                      <m:r>
                        <m:rPr>
                          <m:sty m:val="p"/>
                        </m:rPr>
                        <a:rPr lang="el-GR" i="1">
                          <a:solidFill>
                            <a:schemeClr val="tx1">
                              <a:lumMod val="75000"/>
                              <a:lumOff val="25000"/>
                            </a:schemeClr>
                          </a:solidFill>
                          <a:latin typeface="Cambria Math"/>
                          <a:ea typeface="Cambria Math"/>
                        </a:rPr>
                        <m:t>α</m:t>
                      </m:r>
                      <m:r>
                        <a:rPr lang="el-GR" i="1">
                          <a:solidFill>
                            <a:schemeClr val="tx1">
                              <a:lumMod val="75000"/>
                              <a:lumOff val="25000"/>
                            </a:schemeClr>
                          </a:solidFill>
                          <a:latin typeface="Cambria Math"/>
                          <a:ea typeface="Cambria Math"/>
                        </a:rPr>
                        <m:t> </m:t>
                      </m:r>
                      <m:sSub>
                        <m:sSubPr>
                          <m:ctrlPr>
                            <a:rPr lang="ar-AE" i="1">
                              <a:solidFill>
                                <a:schemeClr val="tx1">
                                  <a:lumMod val="75000"/>
                                  <a:lumOff val="25000"/>
                                </a:schemeClr>
                              </a:solidFill>
                              <a:latin typeface="Cambria Math" panose="02040503050406030204" pitchFamily="18" charset="0"/>
                            </a:rPr>
                          </m:ctrlPr>
                        </m:sSubPr>
                        <m:e>
                          <m:r>
                            <m:rPr>
                              <m:sty m:val="p"/>
                            </m:rPr>
                            <a:rPr lang="en-US">
                              <a:solidFill>
                                <a:schemeClr val="tx1">
                                  <a:lumMod val="75000"/>
                                  <a:lumOff val="25000"/>
                                </a:schemeClr>
                              </a:solidFill>
                              <a:latin typeface="Cambria Math"/>
                            </a:rPr>
                            <m:t>Y</m:t>
                          </m:r>
                        </m:e>
                        <m:sub>
                          <m:r>
                            <m:rPr>
                              <m:sty m:val="p"/>
                            </m:rPr>
                            <a:rPr lang="en-US">
                              <a:solidFill>
                                <a:schemeClr val="tx1">
                                  <a:lumMod val="75000"/>
                                  <a:lumOff val="25000"/>
                                </a:schemeClr>
                              </a:solidFill>
                              <a:latin typeface="Cambria Math"/>
                            </a:rPr>
                            <m:t>t</m:t>
                          </m:r>
                        </m:sub>
                      </m:sSub>
                      <m:r>
                        <a:rPr lang="ar-AE">
                          <a:solidFill>
                            <a:schemeClr val="tx1">
                              <a:lumMod val="75000"/>
                              <a:lumOff val="25000"/>
                            </a:schemeClr>
                          </a:solidFill>
                          <a:latin typeface="Cambria Math"/>
                        </a:rPr>
                        <m:t>+</m:t>
                      </m:r>
                      <m:d>
                        <m:dPr>
                          <m:ctrlPr>
                            <a:rPr lang="ar-AE" i="1">
                              <a:solidFill>
                                <a:schemeClr val="tx1">
                                  <a:lumMod val="75000"/>
                                  <a:lumOff val="25000"/>
                                </a:schemeClr>
                              </a:solidFill>
                              <a:latin typeface="Cambria Math" panose="02040503050406030204" pitchFamily="18" charset="0"/>
                            </a:rPr>
                          </m:ctrlPr>
                        </m:dPr>
                        <m:e>
                          <m:r>
                            <a:rPr lang="ar-AE">
                              <a:solidFill>
                                <a:schemeClr val="tx1">
                                  <a:lumMod val="75000"/>
                                  <a:lumOff val="25000"/>
                                </a:schemeClr>
                              </a:solidFill>
                              <a:latin typeface="Cambria Math"/>
                            </a:rPr>
                            <m:t>1−</m:t>
                          </m:r>
                          <m:r>
                            <m:rPr>
                              <m:sty m:val="p"/>
                            </m:rPr>
                            <a:rPr lang="el-GR" i="1">
                              <a:solidFill>
                                <a:schemeClr val="tx1">
                                  <a:lumMod val="75000"/>
                                  <a:lumOff val="25000"/>
                                </a:schemeClr>
                              </a:solidFill>
                              <a:latin typeface="Cambria Math"/>
                              <a:ea typeface="Cambria Math"/>
                            </a:rPr>
                            <m:t>α</m:t>
                          </m:r>
                        </m:e>
                      </m:d>
                      <m:sSub>
                        <m:sSubPr>
                          <m:ctrlPr>
                            <a:rPr lang="ar-AE" i="1">
                              <a:solidFill>
                                <a:schemeClr val="tx1">
                                  <a:lumMod val="75000"/>
                                  <a:lumOff val="25000"/>
                                </a:schemeClr>
                              </a:solidFill>
                              <a:latin typeface="Cambria Math" panose="02040503050406030204" pitchFamily="18" charset="0"/>
                            </a:rPr>
                          </m:ctrlPr>
                        </m:sSubPr>
                        <m:e>
                          <m:r>
                            <m:rPr>
                              <m:sty m:val="p"/>
                            </m:rPr>
                            <a:rPr lang="en-US">
                              <a:solidFill>
                                <a:schemeClr val="tx1">
                                  <a:lumMod val="75000"/>
                                  <a:lumOff val="25000"/>
                                </a:schemeClr>
                              </a:solidFill>
                              <a:latin typeface="Cambria Math"/>
                            </a:rPr>
                            <m:t>F</m:t>
                          </m:r>
                        </m:e>
                        <m:sub>
                          <m:r>
                            <m:rPr>
                              <m:sty m:val="p"/>
                            </m:rPr>
                            <a:rPr lang="en-US">
                              <a:solidFill>
                                <a:schemeClr val="tx1">
                                  <a:lumMod val="75000"/>
                                  <a:lumOff val="25000"/>
                                </a:schemeClr>
                              </a:solidFill>
                              <a:latin typeface="Cambria Math"/>
                            </a:rPr>
                            <m:t>t</m:t>
                          </m:r>
                        </m:sub>
                      </m:sSub>
                    </m:oMath>
                  </m:oMathPara>
                </a14:m>
                <a:endParaRPr lang="ar-AE" dirty="0">
                  <a:solidFill>
                    <a:schemeClr val="tx1">
                      <a:lumMod val="75000"/>
                      <a:lumOff val="25000"/>
                    </a:schemeClr>
                  </a:solidFill>
                </a:endParaRPr>
              </a:p>
            </p:txBody>
          </p:sp>
        </mc:Choice>
        <mc:Fallback>
          <p:sp>
            <p:nvSpPr>
              <p:cNvPr id="15" name="TextBox 14"/>
              <p:cNvSpPr txBox="1">
                <a:spLocks noRot="1" noChangeAspect="1" noMove="1" noResize="1" noEditPoints="1" noAdjustHandles="1" noChangeArrowheads="1" noChangeShapeType="1" noTextEdit="1"/>
              </p:cNvSpPr>
              <p:nvPr/>
            </p:nvSpPr>
            <p:spPr>
              <a:xfrm>
                <a:off x="4139089" y="2131100"/>
                <a:ext cx="3427543" cy="510778"/>
              </a:xfrm>
              <a:prstGeom prst="roundRect">
                <a:avLst/>
              </a:prstGeom>
              <a:blipFill>
                <a:blip r:embed="rId5"/>
                <a:stretch>
                  <a:fillRect t="-2381" r="-1471" b="-19048"/>
                </a:stretch>
              </a:blipFill>
              <a:ln>
                <a:solidFill>
                  <a:schemeClr val="accent1"/>
                </a:solidFill>
              </a:ln>
            </p:spPr>
            <p:txBody>
              <a:bodyPr/>
              <a:lstStyle/>
              <a:p>
                <a:r>
                  <a:rPr lang="en-US">
                    <a:noFill/>
                  </a:rPr>
                  <a:t> </a:t>
                </a:r>
              </a:p>
            </p:txBody>
          </p:sp>
        </mc:Fallback>
      </mc:AlternateContent>
      <p:sp>
        <p:nvSpPr>
          <p:cNvPr id="16" name="Slide Number Placeholder 6"/>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solidFill>
                  <a:prstClr val="black">
                    <a:lumMod val="50000"/>
                    <a:lumOff val="50000"/>
                  </a:prstClr>
                </a:solidFill>
              </a:rPr>
              <a:pPr fontAlgn="base">
                <a:spcBef>
                  <a:spcPct val="0"/>
                </a:spcBef>
                <a:spcAft>
                  <a:spcPct val="0"/>
                </a:spcAft>
              </a:pPr>
              <a:t>4</a:t>
            </a:fld>
            <a:endParaRPr lang="es-ES" dirty="0">
              <a:solidFill>
                <a:prstClr val="black">
                  <a:lumMod val="50000"/>
                  <a:lumOff val="50000"/>
                </a:prstClr>
              </a:solidFill>
            </a:endParaRPr>
          </a:p>
        </p:txBody>
      </p:sp>
      <p:grpSp>
        <p:nvGrpSpPr>
          <p:cNvPr id="14" name="Group 13">
            <a:extLst>
              <a:ext uri="{FF2B5EF4-FFF2-40B4-BE49-F238E27FC236}">
                <a16:creationId xmlns:a16="http://schemas.microsoft.com/office/drawing/2014/main" id="{B2E03C16-9EB4-47D8-835D-3445D7F8039B}"/>
              </a:ext>
            </a:extLst>
          </p:cNvPr>
          <p:cNvGrpSpPr/>
          <p:nvPr/>
        </p:nvGrpSpPr>
        <p:grpSpPr>
          <a:xfrm>
            <a:off x="2179637" y="6305550"/>
            <a:ext cx="7620000" cy="476250"/>
            <a:chOff x="1733143" y="5486400"/>
            <a:chExt cx="6725057" cy="914400"/>
          </a:xfrm>
        </p:grpSpPr>
        <p:sp>
          <p:nvSpPr>
            <p:cNvPr id="17" name="Rectangle 16">
              <a:extLst>
                <a:ext uri="{FF2B5EF4-FFF2-40B4-BE49-F238E27FC236}">
                  <a16:creationId xmlns:a16="http://schemas.microsoft.com/office/drawing/2014/main" id="{B84D9ED2-63A1-489E-A1EB-DCBECD3EBF21}"/>
                </a:ext>
              </a:extLst>
            </p:cNvPr>
            <p:cNvSpPr/>
            <p:nvPr/>
          </p:nvSpPr>
          <p:spPr>
            <a:xfrm>
              <a:off x="2286000" y="5486400"/>
              <a:ext cx="6172200" cy="914400"/>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accent6"/>
                  </a:solidFill>
                </a:rPr>
                <a:t>Note that here we use the dataset “Sales Data for 3 Years” </a:t>
              </a:r>
            </a:p>
          </p:txBody>
        </p:sp>
        <p:sp>
          <p:nvSpPr>
            <p:cNvPr id="18" name="Rectangle 17">
              <a:extLst>
                <a:ext uri="{FF2B5EF4-FFF2-40B4-BE49-F238E27FC236}">
                  <a16:creationId xmlns:a16="http://schemas.microsoft.com/office/drawing/2014/main" id="{D1DF39E3-E96B-46A8-AC2B-8FA95D6A5A47}"/>
                </a:ext>
              </a:extLst>
            </p:cNvPr>
            <p:cNvSpPr/>
            <p:nvPr/>
          </p:nvSpPr>
          <p:spPr>
            <a:xfrm>
              <a:off x="1733143" y="5486400"/>
              <a:ext cx="552857" cy="9144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a:t>
              </a:r>
              <a:endParaRPr lang="en-US" sz="2800" b="1" dirty="0"/>
            </a:p>
          </p:txBody>
        </p:sp>
      </p:grpSp>
    </p:spTree>
    <p:extLst>
      <p:ext uri="{BB962C8B-B14F-4D97-AF65-F5344CB8AC3E}">
        <p14:creationId xmlns:p14="http://schemas.microsoft.com/office/powerpoint/2010/main" val="414719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custDataLst>
              <p:tags r:id="rId1"/>
            </p:custDataLst>
          </p:nvPr>
        </p:nvSpPr>
        <p:spPr>
          <a:xfrm>
            <a:off x="1951037" y="274049"/>
            <a:ext cx="8229600" cy="810805"/>
          </a:xfrm>
        </p:spPr>
        <p:txBody>
          <a:bodyPr/>
          <a:lstStyle/>
          <a:p>
            <a:r>
              <a:rPr lang="en-US" sz="3200" b="1" dirty="0">
                <a:latin typeface="+mj-lt"/>
              </a:rPr>
              <a:t>Single Exponential Smoothing Model</a:t>
            </a:r>
          </a:p>
        </p:txBody>
      </p:sp>
      <p:sp>
        <p:nvSpPr>
          <p:cNvPr id="15" name="Rectangle 2"/>
          <p:cNvSpPr txBox="1">
            <a:spLocks noChangeArrowheads="1"/>
          </p:cNvSpPr>
          <p:nvPr>
            <p:custDataLst>
              <p:tags r:id="rId2"/>
            </p:custDataLst>
          </p:nvPr>
        </p:nvSpPr>
        <p:spPr bwMode="auto">
          <a:xfrm>
            <a:off x="3895541" y="1599724"/>
            <a:ext cx="4645395" cy="457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US" sz="1800" b="1" dirty="0">
                <a:solidFill>
                  <a:schemeClr val="tx1">
                    <a:lumMod val="75000"/>
                    <a:lumOff val="25000"/>
                  </a:schemeClr>
                </a:solidFill>
                <a:latin typeface="+mj-lt"/>
              </a:rPr>
              <a:t>Assume </a:t>
            </a:r>
            <a:r>
              <a:rPr lang="el-GR" sz="1800" b="1" dirty="0">
                <a:solidFill>
                  <a:schemeClr val="tx1">
                    <a:lumMod val="75000"/>
                    <a:lumOff val="25000"/>
                  </a:schemeClr>
                </a:solidFill>
                <a:latin typeface="+mj-lt"/>
              </a:rPr>
              <a:t>α=0.8</a:t>
            </a:r>
          </a:p>
        </p:txBody>
      </p:sp>
      <p:pic>
        <p:nvPicPr>
          <p:cNvPr id="16" name="Picture 2"/>
          <p:cNvPicPr>
            <a:picLocks noChangeAspect="1" noChangeArrowheads="1"/>
          </p:cNvPicPr>
          <p:nvPr/>
        </p:nvPicPr>
        <p:blipFill>
          <a:blip r:embed="rId5"/>
          <a:srcRect/>
          <a:stretch>
            <a:fillRect/>
          </a:stretch>
        </p:blipFill>
        <p:spPr bwMode="auto">
          <a:xfrm>
            <a:off x="3208337" y="2090738"/>
            <a:ext cx="5715000" cy="4081462"/>
          </a:xfrm>
          <a:prstGeom prst="rect">
            <a:avLst/>
          </a:prstGeom>
          <a:noFill/>
          <a:ln w="9525">
            <a:noFill/>
            <a:miter lim="800000"/>
            <a:headEnd/>
            <a:tailEnd/>
          </a:ln>
          <a:effectLst/>
        </p:spPr>
      </p:pic>
      <p:sp>
        <p:nvSpPr>
          <p:cNvPr id="13" name="Slide Number Placeholder 6"/>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solidFill>
                  <a:prstClr val="black">
                    <a:lumMod val="50000"/>
                    <a:lumOff val="50000"/>
                  </a:prstClr>
                </a:solidFill>
              </a:rPr>
              <a:pPr fontAlgn="base">
                <a:spcBef>
                  <a:spcPct val="0"/>
                </a:spcBef>
                <a:spcAft>
                  <a:spcPct val="0"/>
                </a:spcAft>
              </a:pPr>
              <a:t>5</a:t>
            </a:fld>
            <a:endParaRPr lang="es-ES" dirty="0">
              <a:solidFill>
                <a:prstClr val="black">
                  <a:lumMod val="50000"/>
                  <a:lumOff val="50000"/>
                </a:prstClr>
              </a:solidFill>
            </a:endParaRPr>
          </a:p>
        </p:txBody>
      </p:sp>
      <p:grpSp>
        <p:nvGrpSpPr>
          <p:cNvPr id="14" name="Group 13">
            <a:extLst>
              <a:ext uri="{FF2B5EF4-FFF2-40B4-BE49-F238E27FC236}">
                <a16:creationId xmlns:a16="http://schemas.microsoft.com/office/drawing/2014/main" id="{4F21CE31-D944-4D17-9954-78ECC86B99EE}"/>
              </a:ext>
            </a:extLst>
          </p:cNvPr>
          <p:cNvGrpSpPr/>
          <p:nvPr/>
        </p:nvGrpSpPr>
        <p:grpSpPr>
          <a:xfrm>
            <a:off x="2179637" y="6305550"/>
            <a:ext cx="7620000" cy="476250"/>
            <a:chOff x="1733143" y="5486400"/>
            <a:chExt cx="6725057" cy="914400"/>
          </a:xfrm>
        </p:grpSpPr>
        <p:sp>
          <p:nvSpPr>
            <p:cNvPr id="17" name="Rectangle 16">
              <a:extLst>
                <a:ext uri="{FF2B5EF4-FFF2-40B4-BE49-F238E27FC236}">
                  <a16:creationId xmlns:a16="http://schemas.microsoft.com/office/drawing/2014/main" id="{DBF49DAD-37B1-438A-99E8-5436C8BBA7E7}"/>
                </a:ext>
              </a:extLst>
            </p:cNvPr>
            <p:cNvSpPr/>
            <p:nvPr/>
          </p:nvSpPr>
          <p:spPr>
            <a:xfrm>
              <a:off x="2286000" y="5486400"/>
              <a:ext cx="6172200" cy="914400"/>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accent6"/>
                  </a:solidFill>
                </a:rPr>
                <a:t>1</a:t>
              </a:r>
              <a:r>
                <a:rPr lang="en-US" sz="1200" b="1" baseline="30000" dirty="0">
                  <a:solidFill>
                    <a:schemeClr val="accent6"/>
                  </a:solidFill>
                </a:rPr>
                <a:t>st</a:t>
              </a:r>
              <a:r>
                <a:rPr lang="en-US" sz="1200" b="1" dirty="0">
                  <a:solidFill>
                    <a:schemeClr val="accent6"/>
                  </a:solidFill>
                </a:rPr>
                <a:t> future value will always be the previous value &amp; then for rest future values exponential smoothing mathematical formula is applied.</a:t>
              </a:r>
            </a:p>
          </p:txBody>
        </p:sp>
        <p:sp>
          <p:nvSpPr>
            <p:cNvPr id="18" name="Rectangle 17">
              <a:extLst>
                <a:ext uri="{FF2B5EF4-FFF2-40B4-BE49-F238E27FC236}">
                  <a16:creationId xmlns:a16="http://schemas.microsoft.com/office/drawing/2014/main" id="{3A1C0383-1CCD-40A8-9052-951A632AE006}"/>
                </a:ext>
              </a:extLst>
            </p:cNvPr>
            <p:cNvSpPr/>
            <p:nvPr/>
          </p:nvSpPr>
          <p:spPr>
            <a:xfrm>
              <a:off x="1733143" y="5486400"/>
              <a:ext cx="552857" cy="9144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a:t>
              </a:r>
              <a:endParaRPr lang="en-US" sz="2800" b="1" dirty="0"/>
            </a:p>
          </p:txBody>
        </p:sp>
      </p:grpSp>
    </p:spTree>
    <p:extLst>
      <p:ext uri="{BB962C8B-B14F-4D97-AF65-F5344CB8AC3E}">
        <p14:creationId xmlns:p14="http://schemas.microsoft.com/office/powerpoint/2010/main" val="448982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custDataLst>
              <p:tags r:id="rId1"/>
            </p:custDataLst>
          </p:nvPr>
        </p:nvSpPr>
        <p:spPr>
          <a:xfrm>
            <a:off x="1951037" y="274049"/>
            <a:ext cx="8229600" cy="810805"/>
          </a:xfrm>
        </p:spPr>
        <p:txBody>
          <a:bodyPr>
            <a:normAutofit fontScale="90000"/>
          </a:bodyPr>
          <a:lstStyle/>
          <a:p>
            <a:r>
              <a:rPr lang="en-US" sz="3200" b="1" dirty="0">
                <a:latin typeface="+mj-lt"/>
              </a:rPr>
              <a:t>Single Exponential Smoothing Model -</a:t>
            </a:r>
            <a:br>
              <a:rPr lang="en-US" sz="3200" b="1" dirty="0">
                <a:latin typeface="+mj-lt"/>
              </a:rPr>
            </a:br>
            <a:r>
              <a:rPr lang="en-US" sz="3200" b="1" dirty="0">
                <a:latin typeface="+mj-lt"/>
              </a:rPr>
              <a:t>Smoothing Constant </a:t>
            </a:r>
            <a:r>
              <a:rPr lang="el-GR" sz="3200" b="1" dirty="0">
                <a:latin typeface="+mj-lt"/>
              </a:rPr>
              <a:t>α</a:t>
            </a:r>
            <a:endParaRPr lang="en-US" sz="3200" b="1" dirty="0">
              <a:latin typeface="+mj-lt"/>
            </a:endParaRPr>
          </a:p>
        </p:txBody>
      </p:sp>
      <p:sp>
        <p:nvSpPr>
          <p:cNvPr id="3" name="Rectangle 2"/>
          <p:cNvSpPr/>
          <p:nvPr/>
        </p:nvSpPr>
        <p:spPr>
          <a:xfrm>
            <a:off x="2384211" y="1676400"/>
            <a:ext cx="7363252" cy="4478470"/>
          </a:xfrm>
          <a:prstGeom prst="rect">
            <a:avLst/>
          </a:prstGeom>
        </p:spPr>
        <p:txBody>
          <a:bodyPr>
            <a:spAutoFit/>
          </a:bodyPr>
          <a:lstStyle/>
          <a:p>
            <a:pPr algn="ctr">
              <a:lnSpc>
                <a:spcPct val="150000"/>
              </a:lnSpc>
            </a:pPr>
            <a:r>
              <a:rPr lang="en-US" sz="1600" b="1" dirty="0">
                <a:solidFill>
                  <a:schemeClr val="tx1">
                    <a:lumMod val="75000"/>
                    <a:lumOff val="25000"/>
                  </a:schemeClr>
                </a:solidFill>
              </a:rPr>
              <a:t>Values of α </a:t>
            </a:r>
          </a:p>
          <a:p>
            <a:pPr algn="ctr">
              <a:lnSpc>
                <a:spcPct val="150000"/>
              </a:lnSpc>
            </a:pPr>
            <a:endParaRPr lang="en-US" sz="1600" b="1" dirty="0">
              <a:solidFill>
                <a:schemeClr val="tx1">
                  <a:lumMod val="75000"/>
                  <a:lumOff val="25000"/>
                </a:schemeClr>
              </a:solidFill>
            </a:endParaRPr>
          </a:p>
          <a:p>
            <a:pPr>
              <a:lnSpc>
                <a:spcPct val="150000"/>
              </a:lnSpc>
            </a:pPr>
            <a:r>
              <a:rPr lang="en-US" sz="1600" b="1" dirty="0">
                <a:solidFill>
                  <a:schemeClr val="tx1">
                    <a:lumMod val="75000"/>
                    <a:lumOff val="25000"/>
                  </a:schemeClr>
                </a:solidFill>
              </a:rPr>
              <a:t>close to one </a:t>
            </a:r>
            <a:r>
              <a:rPr lang="en-US" sz="1600" b="1" dirty="0">
                <a:solidFill>
                  <a:schemeClr val="tx1">
                    <a:lumMod val="75000"/>
                    <a:lumOff val="25000"/>
                  </a:schemeClr>
                </a:solidFill>
                <a:sym typeface="Wingdings" pitchFamily="2" charset="2"/>
              </a:rPr>
              <a:t> </a:t>
            </a:r>
            <a:r>
              <a:rPr lang="en-US" sz="1600" dirty="0">
                <a:solidFill>
                  <a:schemeClr val="tx1">
                    <a:lumMod val="75000"/>
                    <a:lumOff val="25000"/>
                  </a:schemeClr>
                </a:solidFill>
              </a:rPr>
              <a:t>have less of a smoothing effect and give greater weight to recent changes in the data</a:t>
            </a:r>
          </a:p>
          <a:p>
            <a:pPr>
              <a:lnSpc>
                <a:spcPct val="150000"/>
              </a:lnSpc>
            </a:pPr>
            <a:r>
              <a:rPr lang="en-US" sz="1600" b="1" dirty="0">
                <a:solidFill>
                  <a:schemeClr val="tx1">
                    <a:lumMod val="75000"/>
                    <a:lumOff val="25000"/>
                  </a:schemeClr>
                </a:solidFill>
              </a:rPr>
              <a:t>closer to zero </a:t>
            </a:r>
            <a:r>
              <a:rPr lang="en-US" sz="1600" b="1" dirty="0">
                <a:solidFill>
                  <a:schemeClr val="tx1">
                    <a:lumMod val="75000"/>
                    <a:lumOff val="25000"/>
                  </a:schemeClr>
                </a:solidFill>
                <a:sym typeface="Wingdings" pitchFamily="2" charset="2"/>
              </a:rPr>
              <a:t> </a:t>
            </a:r>
            <a:r>
              <a:rPr lang="en-US" sz="1600" dirty="0">
                <a:solidFill>
                  <a:schemeClr val="tx1">
                    <a:lumMod val="75000"/>
                    <a:lumOff val="25000"/>
                  </a:schemeClr>
                </a:solidFill>
              </a:rPr>
              <a:t>have a greater smoothing effect and are less responsive to recent changes</a:t>
            </a:r>
          </a:p>
          <a:p>
            <a:pPr>
              <a:lnSpc>
                <a:spcPct val="150000"/>
              </a:lnSpc>
            </a:pPr>
            <a:endParaRPr lang="en-US" sz="1600" dirty="0">
              <a:solidFill>
                <a:schemeClr val="tx1">
                  <a:lumMod val="75000"/>
                  <a:lumOff val="25000"/>
                </a:schemeClr>
              </a:solidFill>
            </a:endParaRPr>
          </a:p>
          <a:p>
            <a:pPr marL="285750" indent="-285750">
              <a:lnSpc>
                <a:spcPct val="150000"/>
              </a:lnSpc>
              <a:buFont typeface="Arial" pitchFamily="34" charset="0"/>
              <a:buChar char="•"/>
            </a:pPr>
            <a:r>
              <a:rPr lang="en-US" sz="1600" dirty="0">
                <a:solidFill>
                  <a:schemeClr val="tx1">
                    <a:lumMod val="75000"/>
                    <a:lumOff val="25000"/>
                  </a:schemeClr>
                </a:solidFill>
              </a:rPr>
              <a:t>There is no formally correct procedure for choosing α. Sometimes the statistician’s judgment is used to choose an appropriate factor. </a:t>
            </a:r>
          </a:p>
          <a:p>
            <a:pPr marL="285750" indent="-285750">
              <a:lnSpc>
                <a:spcPct val="150000"/>
              </a:lnSpc>
              <a:buFont typeface="Arial" pitchFamily="34" charset="0"/>
              <a:buChar char="•"/>
            </a:pPr>
            <a:endParaRPr lang="en-US" sz="1600" dirty="0">
              <a:solidFill>
                <a:schemeClr val="tx1">
                  <a:lumMod val="75000"/>
                  <a:lumOff val="25000"/>
                </a:schemeClr>
              </a:solidFill>
            </a:endParaRPr>
          </a:p>
          <a:p>
            <a:pPr marL="285750" indent="-285750">
              <a:lnSpc>
                <a:spcPct val="150000"/>
              </a:lnSpc>
              <a:buFont typeface="Arial" pitchFamily="34" charset="0"/>
              <a:buChar char="•"/>
            </a:pPr>
            <a:r>
              <a:rPr lang="en-US" sz="1600" dirty="0">
                <a:solidFill>
                  <a:schemeClr val="tx1">
                    <a:lumMod val="75000"/>
                    <a:lumOff val="25000"/>
                  </a:schemeClr>
                </a:solidFill>
              </a:rPr>
              <a:t>Alternatively, α can be decided based on statistical measure such as Root Mean Squared Error.</a:t>
            </a:r>
          </a:p>
        </p:txBody>
      </p:sp>
      <p:sp>
        <p:nvSpPr>
          <p:cNvPr id="13" name="Slide Number Placeholder 6"/>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solidFill>
                  <a:prstClr val="black">
                    <a:lumMod val="50000"/>
                    <a:lumOff val="50000"/>
                  </a:prstClr>
                </a:solidFill>
              </a:rPr>
              <a:pPr fontAlgn="base">
                <a:spcBef>
                  <a:spcPct val="0"/>
                </a:spcBef>
                <a:spcAft>
                  <a:spcPct val="0"/>
                </a:spcAft>
              </a:pPr>
              <a:t>6</a:t>
            </a:fld>
            <a:endParaRPr lang="es-ES" dirty="0">
              <a:solidFill>
                <a:prstClr val="black">
                  <a:lumMod val="50000"/>
                  <a:lumOff val="50000"/>
                </a:prstClr>
              </a:solidFill>
            </a:endParaRPr>
          </a:p>
        </p:txBody>
      </p:sp>
    </p:spTree>
    <p:extLst>
      <p:ext uri="{BB962C8B-B14F-4D97-AF65-F5344CB8AC3E}">
        <p14:creationId xmlns:p14="http://schemas.microsoft.com/office/powerpoint/2010/main" val="3757944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51037" y="274049"/>
            <a:ext cx="8229600" cy="810805"/>
          </a:xfrm>
        </p:spPr>
        <p:txBody>
          <a:bodyPr/>
          <a:lstStyle/>
          <a:p>
            <a:r>
              <a:rPr sz="3200" b="1" dirty="0">
                <a:latin typeface="+mj-lt"/>
              </a:rPr>
              <a:t>Get an Edge!</a:t>
            </a:r>
            <a:endParaRPr lang="en-US" sz="3200" b="1" dirty="0">
              <a:latin typeface="+mj-lt"/>
            </a:endParaRPr>
          </a:p>
        </p:txBody>
      </p:sp>
      <p:grpSp>
        <p:nvGrpSpPr>
          <p:cNvPr id="2" name="Group 1"/>
          <p:cNvGrpSpPr/>
          <p:nvPr/>
        </p:nvGrpSpPr>
        <p:grpSpPr>
          <a:xfrm>
            <a:off x="1493837" y="0"/>
            <a:ext cx="9144000" cy="6858000"/>
            <a:chOff x="0" y="0"/>
            <a:chExt cx="9144000" cy="6858000"/>
          </a:xfrm>
        </p:grpSpPr>
        <p:grpSp>
          <p:nvGrpSpPr>
            <p:cNvPr id="14" name="Group 13"/>
            <p:cNvGrpSpPr/>
            <p:nvPr/>
          </p:nvGrpSpPr>
          <p:grpSpPr>
            <a:xfrm>
              <a:off x="1067658" y="2606772"/>
              <a:ext cx="7026167" cy="2262479"/>
              <a:chOff x="1186808" y="3909866"/>
              <a:chExt cx="7026167" cy="2262479"/>
            </a:xfrm>
          </p:grpSpPr>
          <p:sp>
            <p:nvSpPr>
              <p:cNvPr id="15" name="Rectangle 14"/>
              <p:cNvSpPr/>
              <p:nvPr/>
            </p:nvSpPr>
            <p:spPr>
              <a:xfrm>
                <a:off x="1519110" y="3909866"/>
                <a:ext cx="6693865" cy="2262479"/>
              </a:xfrm>
              <a:prstGeom prst="rect">
                <a:avLst/>
              </a:prstGeom>
              <a:solidFill>
                <a:schemeClr val="bg1">
                  <a:lumMod val="95000"/>
                  <a:alpha val="80000"/>
                </a:schemeClr>
              </a:solidFill>
              <a:ln>
                <a:noFill/>
              </a:ln>
            </p:spPr>
            <p:style>
              <a:lnRef idx="2">
                <a:schemeClr val="accent1"/>
              </a:lnRef>
              <a:fillRef idx="1">
                <a:schemeClr val="lt1"/>
              </a:fillRef>
              <a:effectRef idx="0">
                <a:schemeClr val="accent1"/>
              </a:effectRef>
              <a:fontRef idx="minor">
                <a:schemeClr val="dk1"/>
              </a:fontRef>
            </p:style>
            <p:txBody>
              <a:bodyPr anchor="ctr">
                <a:spAutoFit/>
              </a:bodyPr>
              <a:lstStyle/>
              <a:p>
                <a:pPr marL="285750" indent="-285750">
                  <a:lnSpc>
                    <a:spcPct val="150000"/>
                  </a:lnSpc>
                  <a:buFont typeface="Arial" pitchFamily="34" charset="0"/>
                  <a:buChar char="•"/>
                </a:pPr>
                <a:r>
                  <a:rPr lang="en-US" sz="1600" dirty="0">
                    <a:solidFill>
                      <a:schemeClr val="tx1">
                        <a:lumMod val="75000"/>
                        <a:lumOff val="25000"/>
                      </a:schemeClr>
                    </a:solidFill>
                  </a:rPr>
                  <a:t>This method gives weights to past observation </a:t>
                </a:r>
                <a:r>
                  <a:rPr lang="en-US" sz="1600" b="1" dirty="0">
                    <a:solidFill>
                      <a:schemeClr val="tx1">
                        <a:lumMod val="75000"/>
                        <a:lumOff val="25000"/>
                      </a:schemeClr>
                    </a:solidFill>
                  </a:rPr>
                  <a:t>in exponentially decreasing manner.</a:t>
                </a:r>
                <a:r>
                  <a:rPr lang="en-US" sz="1600" dirty="0">
                    <a:solidFill>
                      <a:schemeClr val="tx1">
                        <a:lumMod val="75000"/>
                        <a:lumOff val="25000"/>
                      </a:schemeClr>
                    </a:solidFill>
                  </a:rPr>
                  <a:t> </a:t>
                </a:r>
              </a:p>
              <a:p>
                <a:pPr lvl="1">
                  <a:lnSpc>
                    <a:spcPct val="150000"/>
                  </a:lnSpc>
                </a:pPr>
                <a:r>
                  <a:rPr lang="en-US" sz="1600" b="1" dirty="0">
                    <a:solidFill>
                      <a:schemeClr val="tx1">
                        <a:lumMod val="75000"/>
                        <a:lumOff val="25000"/>
                      </a:schemeClr>
                    </a:solidFill>
                    <a:latin typeface="Cambria Math" pitchFamily="18" charset="0"/>
                    <a:ea typeface="Cambria Math" pitchFamily="18" charset="0"/>
                  </a:rPr>
                  <a:t>F</a:t>
                </a:r>
                <a:r>
                  <a:rPr lang="en-US" sz="1600" b="1" baseline="-25000" dirty="0">
                    <a:solidFill>
                      <a:schemeClr val="tx1">
                        <a:lumMod val="75000"/>
                        <a:lumOff val="25000"/>
                      </a:schemeClr>
                    </a:solidFill>
                    <a:latin typeface="Cambria Math" pitchFamily="18" charset="0"/>
                    <a:ea typeface="Cambria Math" pitchFamily="18" charset="0"/>
                  </a:rPr>
                  <a:t>t+1</a:t>
                </a:r>
                <a:r>
                  <a:rPr lang="en-US" sz="1600" b="1" dirty="0">
                    <a:solidFill>
                      <a:schemeClr val="tx1">
                        <a:lumMod val="75000"/>
                        <a:lumOff val="25000"/>
                      </a:schemeClr>
                    </a:solidFill>
                    <a:latin typeface="Cambria Math" pitchFamily="18" charset="0"/>
                    <a:ea typeface="Cambria Math" pitchFamily="18" charset="0"/>
                  </a:rPr>
                  <a:t>=   </a:t>
                </a:r>
                <a:r>
                  <a:rPr lang="el-GR" sz="1600" b="1" dirty="0">
                    <a:solidFill>
                      <a:schemeClr val="tx1">
                        <a:lumMod val="75000"/>
                        <a:lumOff val="25000"/>
                      </a:schemeClr>
                    </a:solidFill>
                    <a:latin typeface="Cambria Math" pitchFamily="18" charset="0"/>
                    <a:ea typeface="Cambria Math" pitchFamily="18" charset="0"/>
                  </a:rPr>
                  <a:t>α </a:t>
                </a:r>
                <a:r>
                  <a:rPr lang="en-US" sz="1600" b="1" dirty="0">
                    <a:solidFill>
                      <a:schemeClr val="tx1">
                        <a:lumMod val="75000"/>
                        <a:lumOff val="25000"/>
                      </a:schemeClr>
                    </a:solidFill>
                    <a:latin typeface="Cambria Math" pitchFamily="18" charset="0"/>
                    <a:ea typeface="Cambria Math" pitchFamily="18" charset="0"/>
                  </a:rPr>
                  <a:t>y</a:t>
                </a:r>
                <a:r>
                  <a:rPr lang="en-US" sz="1600" b="1" baseline="-25000" dirty="0">
                    <a:solidFill>
                      <a:schemeClr val="tx1">
                        <a:lumMod val="75000"/>
                        <a:lumOff val="25000"/>
                      </a:schemeClr>
                    </a:solidFill>
                    <a:latin typeface="Cambria Math" pitchFamily="18" charset="0"/>
                    <a:ea typeface="Cambria Math" pitchFamily="18" charset="0"/>
                  </a:rPr>
                  <a:t>t</a:t>
                </a:r>
                <a:r>
                  <a:rPr lang="en-US" sz="1600" b="1" dirty="0">
                    <a:solidFill>
                      <a:schemeClr val="tx1">
                        <a:lumMod val="75000"/>
                        <a:lumOff val="25000"/>
                      </a:schemeClr>
                    </a:solidFill>
                    <a:latin typeface="Cambria Math" pitchFamily="18" charset="0"/>
                    <a:ea typeface="Cambria Math" pitchFamily="18" charset="0"/>
                  </a:rPr>
                  <a:t> + </a:t>
                </a:r>
                <a:r>
                  <a:rPr lang="el-GR" sz="1600" b="1" dirty="0">
                    <a:solidFill>
                      <a:schemeClr val="tx1">
                        <a:lumMod val="75000"/>
                        <a:lumOff val="25000"/>
                      </a:schemeClr>
                    </a:solidFill>
                    <a:latin typeface="Cambria Math" pitchFamily="18" charset="0"/>
                    <a:ea typeface="Cambria Math" pitchFamily="18" charset="0"/>
                  </a:rPr>
                  <a:t>α(1- α) </a:t>
                </a:r>
                <a:r>
                  <a:rPr lang="en-US" sz="1600" b="1" dirty="0">
                    <a:solidFill>
                      <a:schemeClr val="tx1">
                        <a:lumMod val="75000"/>
                        <a:lumOff val="25000"/>
                      </a:schemeClr>
                    </a:solidFill>
                    <a:latin typeface="Cambria Math" pitchFamily="18" charset="0"/>
                    <a:ea typeface="Cambria Math" pitchFamily="18" charset="0"/>
                  </a:rPr>
                  <a:t>y</a:t>
                </a:r>
                <a:r>
                  <a:rPr lang="en-US" sz="1600" b="1" baseline="-25000" dirty="0">
                    <a:solidFill>
                      <a:schemeClr val="tx1">
                        <a:lumMod val="75000"/>
                        <a:lumOff val="25000"/>
                      </a:schemeClr>
                    </a:solidFill>
                    <a:latin typeface="Cambria Math" pitchFamily="18" charset="0"/>
                    <a:ea typeface="Cambria Math" pitchFamily="18" charset="0"/>
                  </a:rPr>
                  <a:t>t -1</a:t>
                </a:r>
                <a:r>
                  <a:rPr lang="en-US" sz="1600" b="1" dirty="0">
                    <a:solidFill>
                      <a:schemeClr val="tx1">
                        <a:lumMod val="75000"/>
                        <a:lumOff val="25000"/>
                      </a:schemeClr>
                    </a:solidFill>
                    <a:latin typeface="Cambria Math" pitchFamily="18" charset="0"/>
                    <a:ea typeface="Cambria Math" pitchFamily="18" charset="0"/>
                  </a:rPr>
                  <a:t>  + </a:t>
                </a:r>
                <a:r>
                  <a:rPr lang="el-GR" sz="1600" b="1" dirty="0">
                    <a:solidFill>
                      <a:schemeClr val="tx1">
                        <a:lumMod val="75000"/>
                        <a:lumOff val="25000"/>
                      </a:schemeClr>
                    </a:solidFill>
                    <a:latin typeface="Cambria Math" pitchFamily="18" charset="0"/>
                    <a:ea typeface="Cambria Math" pitchFamily="18" charset="0"/>
                  </a:rPr>
                  <a:t>α(1- α)</a:t>
                </a:r>
                <a:r>
                  <a:rPr lang="el-GR" sz="1600" b="1" baseline="30000" dirty="0">
                    <a:solidFill>
                      <a:schemeClr val="tx1">
                        <a:lumMod val="75000"/>
                        <a:lumOff val="25000"/>
                      </a:schemeClr>
                    </a:solidFill>
                    <a:latin typeface="Cambria Math" pitchFamily="18" charset="0"/>
                    <a:ea typeface="Cambria Math" pitchFamily="18" charset="0"/>
                  </a:rPr>
                  <a:t>2</a:t>
                </a:r>
                <a:r>
                  <a:rPr lang="el-GR" sz="1600" b="1" dirty="0">
                    <a:solidFill>
                      <a:schemeClr val="tx1">
                        <a:lumMod val="75000"/>
                        <a:lumOff val="25000"/>
                      </a:schemeClr>
                    </a:solidFill>
                    <a:latin typeface="Cambria Math" pitchFamily="18" charset="0"/>
                    <a:ea typeface="Cambria Math" pitchFamily="18" charset="0"/>
                  </a:rPr>
                  <a:t> </a:t>
                </a:r>
                <a:r>
                  <a:rPr lang="en-US" sz="1600" b="1" dirty="0">
                    <a:solidFill>
                      <a:schemeClr val="tx1">
                        <a:lumMod val="75000"/>
                        <a:lumOff val="25000"/>
                      </a:schemeClr>
                    </a:solidFill>
                    <a:latin typeface="Cambria Math" pitchFamily="18" charset="0"/>
                    <a:ea typeface="Cambria Math" pitchFamily="18" charset="0"/>
                  </a:rPr>
                  <a:t>y</a:t>
                </a:r>
                <a:r>
                  <a:rPr lang="en-US" sz="1600" b="1" baseline="-25000" dirty="0">
                    <a:solidFill>
                      <a:schemeClr val="tx1">
                        <a:lumMod val="75000"/>
                        <a:lumOff val="25000"/>
                      </a:schemeClr>
                    </a:solidFill>
                    <a:latin typeface="Cambria Math" pitchFamily="18" charset="0"/>
                    <a:ea typeface="Cambria Math" pitchFamily="18" charset="0"/>
                  </a:rPr>
                  <a:t>t</a:t>
                </a:r>
                <a:r>
                  <a:rPr lang="en-US" sz="1600" b="1" dirty="0">
                    <a:solidFill>
                      <a:schemeClr val="tx1">
                        <a:lumMod val="75000"/>
                        <a:lumOff val="25000"/>
                      </a:schemeClr>
                    </a:solidFill>
                    <a:latin typeface="Cambria Math" pitchFamily="18" charset="0"/>
                    <a:ea typeface="Cambria Math" pitchFamily="18" charset="0"/>
                  </a:rPr>
                  <a:t> </a:t>
                </a:r>
                <a:r>
                  <a:rPr lang="en-US" sz="1600" b="1" baseline="-25000" dirty="0">
                    <a:solidFill>
                      <a:schemeClr val="tx1">
                        <a:lumMod val="75000"/>
                        <a:lumOff val="25000"/>
                      </a:schemeClr>
                    </a:solidFill>
                    <a:latin typeface="Cambria Math" pitchFamily="18" charset="0"/>
                    <a:ea typeface="Cambria Math" pitchFamily="18" charset="0"/>
                  </a:rPr>
                  <a:t>-2 </a:t>
                </a:r>
                <a:r>
                  <a:rPr lang="en-US" sz="1600" b="1" dirty="0">
                    <a:solidFill>
                      <a:schemeClr val="tx1">
                        <a:lumMod val="75000"/>
                        <a:lumOff val="25000"/>
                      </a:schemeClr>
                    </a:solidFill>
                    <a:latin typeface="Cambria Math" pitchFamily="18" charset="0"/>
                    <a:ea typeface="Cambria Math" pitchFamily="18" charset="0"/>
                  </a:rPr>
                  <a:t>+ </a:t>
                </a:r>
                <a:r>
                  <a:rPr lang="el-GR" sz="1600" b="1" dirty="0">
                    <a:solidFill>
                      <a:schemeClr val="tx1">
                        <a:lumMod val="75000"/>
                        <a:lumOff val="25000"/>
                      </a:schemeClr>
                    </a:solidFill>
                    <a:latin typeface="Cambria Math" pitchFamily="18" charset="0"/>
                    <a:ea typeface="Cambria Math" pitchFamily="18" charset="0"/>
                  </a:rPr>
                  <a:t>α(1- α)</a:t>
                </a:r>
                <a:r>
                  <a:rPr lang="el-GR" sz="1600" b="1" baseline="30000" dirty="0">
                    <a:solidFill>
                      <a:schemeClr val="tx1">
                        <a:lumMod val="75000"/>
                        <a:lumOff val="25000"/>
                      </a:schemeClr>
                    </a:solidFill>
                    <a:latin typeface="Cambria Math" pitchFamily="18" charset="0"/>
                    <a:ea typeface="Cambria Math" pitchFamily="18" charset="0"/>
                  </a:rPr>
                  <a:t>3</a:t>
                </a:r>
                <a:r>
                  <a:rPr lang="el-GR" sz="1600" b="1" dirty="0">
                    <a:solidFill>
                      <a:schemeClr val="tx1">
                        <a:lumMod val="75000"/>
                        <a:lumOff val="25000"/>
                      </a:schemeClr>
                    </a:solidFill>
                    <a:latin typeface="Cambria Math" pitchFamily="18" charset="0"/>
                    <a:ea typeface="Cambria Math" pitchFamily="18" charset="0"/>
                  </a:rPr>
                  <a:t> </a:t>
                </a:r>
                <a:r>
                  <a:rPr lang="en-US" sz="1600" b="1" dirty="0">
                    <a:solidFill>
                      <a:schemeClr val="tx1">
                        <a:lumMod val="75000"/>
                        <a:lumOff val="25000"/>
                      </a:schemeClr>
                    </a:solidFill>
                    <a:latin typeface="Cambria Math" pitchFamily="18" charset="0"/>
                    <a:ea typeface="Cambria Math" pitchFamily="18" charset="0"/>
                  </a:rPr>
                  <a:t>y</a:t>
                </a:r>
                <a:r>
                  <a:rPr lang="en-US" sz="1600" b="1" baseline="-25000" dirty="0">
                    <a:solidFill>
                      <a:schemeClr val="tx1">
                        <a:lumMod val="75000"/>
                        <a:lumOff val="25000"/>
                      </a:schemeClr>
                    </a:solidFill>
                    <a:latin typeface="Cambria Math" pitchFamily="18" charset="0"/>
                    <a:ea typeface="Cambria Math" pitchFamily="18" charset="0"/>
                  </a:rPr>
                  <a:t>t -3</a:t>
                </a:r>
                <a:r>
                  <a:rPr lang="en-US" sz="1600" b="1" dirty="0">
                    <a:solidFill>
                      <a:schemeClr val="tx1">
                        <a:lumMod val="75000"/>
                        <a:lumOff val="25000"/>
                      </a:schemeClr>
                    </a:solidFill>
                    <a:latin typeface="Cambria Math" pitchFamily="18" charset="0"/>
                    <a:ea typeface="Cambria Math" pitchFamily="18" charset="0"/>
                  </a:rPr>
                  <a:t>-----</a:t>
                </a:r>
              </a:p>
              <a:p>
                <a:pPr lvl="1">
                  <a:lnSpc>
                    <a:spcPct val="150000"/>
                  </a:lnSpc>
                </a:pPr>
                <a:r>
                  <a:rPr lang="en-US" sz="1600" b="1" dirty="0">
                    <a:solidFill>
                      <a:schemeClr val="tx1">
                        <a:lumMod val="75000"/>
                        <a:lumOff val="25000"/>
                      </a:schemeClr>
                    </a:solidFill>
                    <a:latin typeface="Cambria Math" pitchFamily="18" charset="0"/>
                    <a:ea typeface="Cambria Math" pitchFamily="18" charset="0"/>
                  </a:rPr>
                  <a:t>      =   </a:t>
                </a:r>
                <a:r>
                  <a:rPr lang="el-GR" sz="1600" b="1" dirty="0">
                    <a:solidFill>
                      <a:schemeClr val="tx1">
                        <a:lumMod val="75000"/>
                        <a:lumOff val="25000"/>
                      </a:schemeClr>
                    </a:solidFill>
                    <a:latin typeface="Cambria Math" pitchFamily="18" charset="0"/>
                    <a:ea typeface="Cambria Math" pitchFamily="18" charset="0"/>
                  </a:rPr>
                  <a:t>α </a:t>
                </a:r>
                <a:r>
                  <a:rPr lang="en-US" sz="1600" b="1" dirty="0">
                    <a:solidFill>
                      <a:schemeClr val="tx1">
                        <a:lumMod val="75000"/>
                        <a:lumOff val="25000"/>
                      </a:schemeClr>
                    </a:solidFill>
                    <a:latin typeface="Cambria Math" pitchFamily="18" charset="0"/>
                    <a:ea typeface="Cambria Math" pitchFamily="18" charset="0"/>
                  </a:rPr>
                  <a:t>y</a:t>
                </a:r>
                <a:r>
                  <a:rPr lang="en-US" sz="1600" b="1" baseline="-25000" dirty="0">
                    <a:solidFill>
                      <a:schemeClr val="tx1">
                        <a:lumMod val="75000"/>
                        <a:lumOff val="25000"/>
                      </a:schemeClr>
                    </a:solidFill>
                    <a:latin typeface="Cambria Math" pitchFamily="18" charset="0"/>
                    <a:ea typeface="Cambria Math" pitchFamily="18" charset="0"/>
                  </a:rPr>
                  <a:t>t</a:t>
                </a:r>
                <a:r>
                  <a:rPr lang="en-US" sz="1600" b="1" dirty="0">
                    <a:solidFill>
                      <a:schemeClr val="tx1">
                        <a:lumMod val="75000"/>
                        <a:lumOff val="25000"/>
                      </a:schemeClr>
                    </a:solidFill>
                    <a:latin typeface="Cambria Math" pitchFamily="18" charset="0"/>
                    <a:ea typeface="Cambria Math" pitchFamily="18" charset="0"/>
                  </a:rPr>
                  <a:t> + (1- </a:t>
                </a:r>
                <a:r>
                  <a:rPr lang="el-GR" sz="1600" b="1" dirty="0">
                    <a:solidFill>
                      <a:schemeClr val="tx1">
                        <a:lumMod val="75000"/>
                        <a:lumOff val="25000"/>
                      </a:schemeClr>
                    </a:solidFill>
                    <a:latin typeface="Cambria Math" pitchFamily="18" charset="0"/>
                    <a:ea typeface="Cambria Math" pitchFamily="18" charset="0"/>
                  </a:rPr>
                  <a:t>α) [α </a:t>
                </a:r>
                <a:r>
                  <a:rPr lang="en-US" sz="1600" b="1" dirty="0">
                    <a:solidFill>
                      <a:schemeClr val="tx1">
                        <a:lumMod val="75000"/>
                        <a:lumOff val="25000"/>
                      </a:schemeClr>
                    </a:solidFill>
                    <a:latin typeface="Cambria Math" pitchFamily="18" charset="0"/>
                    <a:ea typeface="Cambria Math" pitchFamily="18" charset="0"/>
                  </a:rPr>
                  <a:t>y</a:t>
                </a:r>
                <a:r>
                  <a:rPr lang="en-US" sz="1600" b="1" baseline="-25000" dirty="0">
                    <a:solidFill>
                      <a:schemeClr val="tx1">
                        <a:lumMod val="75000"/>
                        <a:lumOff val="25000"/>
                      </a:schemeClr>
                    </a:solidFill>
                    <a:latin typeface="Cambria Math" pitchFamily="18" charset="0"/>
                    <a:ea typeface="Cambria Math" pitchFamily="18" charset="0"/>
                  </a:rPr>
                  <a:t>t </a:t>
                </a:r>
                <a:r>
                  <a:rPr lang="en-US" sz="1600" b="1" dirty="0">
                    <a:solidFill>
                      <a:schemeClr val="tx1">
                        <a:lumMod val="75000"/>
                        <a:lumOff val="25000"/>
                      </a:schemeClr>
                    </a:solidFill>
                    <a:latin typeface="Cambria Math" pitchFamily="18" charset="0"/>
                    <a:ea typeface="Cambria Math" pitchFamily="18" charset="0"/>
                  </a:rPr>
                  <a:t>-</a:t>
                </a:r>
                <a:r>
                  <a:rPr lang="en-US" sz="1600" b="1" baseline="-25000" dirty="0">
                    <a:solidFill>
                      <a:schemeClr val="tx1">
                        <a:lumMod val="75000"/>
                        <a:lumOff val="25000"/>
                      </a:schemeClr>
                    </a:solidFill>
                    <a:latin typeface="Cambria Math" pitchFamily="18" charset="0"/>
                    <a:ea typeface="Cambria Math" pitchFamily="18" charset="0"/>
                  </a:rPr>
                  <a:t>1</a:t>
                </a:r>
                <a:r>
                  <a:rPr lang="en-US" sz="1600" b="1" dirty="0">
                    <a:solidFill>
                      <a:schemeClr val="tx1">
                        <a:lumMod val="75000"/>
                        <a:lumOff val="25000"/>
                      </a:schemeClr>
                    </a:solidFill>
                    <a:latin typeface="Cambria Math" pitchFamily="18" charset="0"/>
                    <a:ea typeface="Cambria Math" pitchFamily="18" charset="0"/>
                  </a:rPr>
                  <a:t>  + </a:t>
                </a:r>
                <a:r>
                  <a:rPr lang="el-GR" sz="1600" b="1" dirty="0">
                    <a:solidFill>
                      <a:schemeClr val="tx1">
                        <a:lumMod val="75000"/>
                        <a:lumOff val="25000"/>
                      </a:schemeClr>
                    </a:solidFill>
                    <a:latin typeface="Cambria Math" pitchFamily="18" charset="0"/>
                    <a:ea typeface="Cambria Math" pitchFamily="18" charset="0"/>
                  </a:rPr>
                  <a:t>α(1- α) </a:t>
                </a:r>
                <a:r>
                  <a:rPr lang="en-US" sz="1600" b="1" dirty="0">
                    <a:solidFill>
                      <a:schemeClr val="tx1">
                        <a:lumMod val="75000"/>
                        <a:lumOff val="25000"/>
                      </a:schemeClr>
                    </a:solidFill>
                    <a:latin typeface="Cambria Math" pitchFamily="18" charset="0"/>
                    <a:ea typeface="Cambria Math" pitchFamily="18" charset="0"/>
                  </a:rPr>
                  <a:t>y</a:t>
                </a:r>
                <a:r>
                  <a:rPr lang="en-US" sz="1600" b="1" baseline="-25000" dirty="0">
                    <a:solidFill>
                      <a:schemeClr val="tx1">
                        <a:lumMod val="75000"/>
                        <a:lumOff val="25000"/>
                      </a:schemeClr>
                    </a:solidFill>
                    <a:latin typeface="Cambria Math" pitchFamily="18" charset="0"/>
                    <a:ea typeface="Cambria Math" pitchFamily="18" charset="0"/>
                  </a:rPr>
                  <a:t>t -2</a:t>
                </a:r>
                <a:r>
                  <a:rPr lang="en-US" sz="1600" b="1" dirty="0">
                    <a:solidFill>
                      <a:schemeClr val="tx1">
                        <a:lumMod val="75000"/>
                        <a:lumOff val="25000"/>
                      </a:schemeClr>
                    </a:solidFill>
                    <a:latin typeface="Cambria Math" pitchFamily="18" charset="0"/>
                    <a:ea typeface="Cambria Math" pitchFamily="18" charset="0"/>
                  </a:rPr>
                  <a:t> + </a:t>
                </a:r>
                <a:r>
                  <a:rPr lang="el-GR" sz="1600" b="1" dirty="0">
                    <a:solidFill>
                      <a:schemeClr val="tx1">
                        <a:lumMod val="75000"/>
                        <a:lumOff val="25000"/>
                      </a:schemeClr>
                    </a:solidFill>
                    <a:latin typeface="Cambria Math" pitchFamily="18" charset="0"/>
                    <a:ea typeface="Cambria Math" pitchFamily="18" charset="0"/>
                  </a:rPr>
                  <a:t>α(1- α)</a:t>
                </a:r>
                <a:r>
                  <a:rPr lang="el-GR" sz="1600" b="1" baseline="30000" dirty="0">
                    <a:solidFill>
                      <a:schemeClr val="tx1">
                        <a:lumMod val="75000"/>
                        <a:lumOff val="25000"/>
                      </a:schemeClr>
                    </a:solidFill>
                    <a:latin typeface="Cambria Math" pitchFamily="18" charset="0"/>
                    <a:ea typeface="Cambria Math" pitchFamily="18" charset="0"/>
                  </a:rPr>
                  <a:t>2 </a:t>
                </a:r>
                <a:r>
                  <a:rPr lang="en-US" sz="1600" b="1" dirty="0">
                    <a:solidFill>
                      <a:schemeClr val="tx1">
                        <a:lumMod val="75000"/>
                        <a:lumOff val="25000"/>
                      </a:schemeClr>
                    </a:solidFill>
                    <a:latin typeface="Cambria Math" pitchFamily="18" charset="0"/>
                    <a:ea typeface="Cambria Math" pitchFamily="18" charset="0"/>
                  </a:rPr>
                  <a:t>y</a:t>
                </a:r>
                <a:r>
                  <a:rPr lang="en-US" sz="1600" b="1" baseline="-25000" dirty="0">
                    <a:solidFill>
                      <a:schemeClr val="tx1">
                        <a:lumMod val="75000"/>
                        <a:lumOff val="25000"/>
                      </a:schemeClr>
                    </a:solidFill>
                    <a:latin typeface="Cambria Math" pitchFamily="18" charset="0"/>
                    <a:ea typeface="Cambria Math" pitchFamily="18" charset="0"/>
                  </a:rPr>
                  <a:t>t -3</a:t>
                </a:r>
                <a:r>
                  <a:rPr lang="en-US" sz="1600" b="1" dirty="0">
                    <a:solidFill>
                      <a:schemeClr val="tx1">
                        <a:lumMod val="75000"/>
                        <a:lumOff val="25000"/>
                      </a:schemeClr>
                    </a:solidFill>
                    <a:latin typeface="Cambria Math" pitchFamily="18" charset="0"/>
                    <a:ea typeface="Cambria Math" pitchFamily="18" charset="0"/>
                  </a:rPr>
                  <a:t>----]</a:t>
                </a:r>
              </a:p>
              <a:p>
                <a:pPr lvl="1">
                  <a:lnSpc>
                    <a:spcPct val="150000"/>
                  </a:lnSpc>
                </a:pPr>
                <a:r>
                  <a:rPr lang="en-US" sz="1600" b="1" dirty="0">
                    <a:solidFill>
                      <a:schemeClr val="tx1">
                        <a:lumMod val="75000"/>
                        <a:lumOff val="25000"/>
                      </a:schemeClr>
                    </a:solidFill>
                    <a:latin typeface="Cambria Math" pitchFamily="18" charset="0"/>
                    <a:ea typeface="Cambria Math" pitchFamily="18" charset="0"/>
                  </a:rPr>
                  <a:t>      =   </a:t>
                </a:r>
                <a:r>
                  <a:rPr lang="el-GR" sz="1600" b="1" dirty="0">
                    <a:solidFill>
                      <a:schemeClr val="tx1">
                        <a:lumMod val="75000"/>
                        <a:lumOff val="25000"/>
                      </a:schemeClr>
                    </a:solidFill>
                    <a:latin typeface="Cambria Math" pitchFamily="18" charset="0"/>
                    <a:ea typeface="Cambria Math" pitchFamily="18" charset="0"/>
                  </a:rPr>
                  <a:t>α </a:t>
                </a:r>
                <a:r>
                  <a:rPr lang="en-US" sz="1600" b="1" dirty="0">
                    <a:solidFill>
                      <a:schemeClr val="tx1">
                        <a:lumMod val="75000"/>
                        <a:lumOff val="25000"/>
                      </a:schemeClr>
                    </a:solidFill>
                    <a:latin typeface="Cambria Math" pitchFamily="18" charset="0"/>
                    <a:ea typeface="Cambria Math" pitchFamily="18" charset="0"/>
                  </a:rPr>
                  <a:t>y</a:t>
                </a:r>
                <a:r>
                  <a:rPr lang="en-US" sz="1600" b="1" baseline="-25000" dirty="0">
                    <a:solidFill>
                      <a:schemeClr val="tx1">
                        <a:lumMod val="75000"/>
                        <a:lumOff val="25000"/>
                      </a:schemeClr>
                    </a:solidFill>
                    <a:latin typeface="Cambria Math" pitchFamily="18" charset="0"/>
                    <a:ea typeface="Cambria Math" pitchFamily="18" charset="0"/>
                  </a:rPr>
                  <a:t>t </a:t>
                </a:r>
                <a:r>
                  <a:rPr lang="en-US" sz="1600" b="1" dirty="0">
                    <a:solidFill>
                      <a:schemeClr val="tx1">
                        <a:lumMod val="75000"/>
                        <a:lumOff val="25000"/>
                      </a:schemeClr>
                    </a:solidFill>
                    <a:latin typeface="Cambria Math" pitchFamily="18" charset="0"/>
                    <a:ea typeface="Cambria Math" pitchFamily="18" charset="0"/>
                  </a:rPr>
                  <a:t>+(1- </a:t>
                </a:r>
                <a:r>
                  <a:rPr lang="el-GR" sz="1600" b="1" dirty="0">
                    <a:solidFill>
                      <a:schemeClr val="tx1">
                        <a:lumMod val="75000"/>
                        <a:lumOff val="25000"/>
                      </a:schemeClr>
                    </a:solidFill>
                    <a:latin typeface="Cambria Math" pitchFamily="18" charset="0"/>
                    <a:ea typeface="Cambria Math" pitchFamily="18" charset="0"/>
                  </a:rPr>
                  <a:t>α) </a:t>
                </a:r>
                <a:r>
                  <a:rPr lang="en-US" sz="1600" b="1" dirty="0">
                    <a:solidFill>
                      <a:schemeClr val="tx1">
                        <a:lumMod val="75000"/>
                        <a:lumOff val="25000"/>
                      </a:schemeClr>
                    </a:solidFill>
                    <a:latin typeface="Cambria Math" pitchFamily="18" charset="0"/>
                    <a:ea typeface="Cambria Math" pitchFamily="18" charset="0"/>
                  </a:rPr>
                  <a:t>F</a:t>
                </a:r>
                <a:r>
                  <a:rPr lang="en-US" sz="1600" b="1" baseline="-25000" dirty="0">
                    <a:solidFill>
                      <a:schemeClr val="tx1">
                        <a:lumMod val="75000"/>
                        <a:lumOff val="25000"/>
                      </a:schemeClr>
                    </a:solidFill>
                    <a:latin typeface="Cambria Math" pitchFamily="18" charset="0"/>
                    <a:ea typeface="Cambria Math" pitchFamily="18" charset="0"/>
                  </a:rPr>
                  <a:t>t  </a:t>
                </a:r>
                <a:r>
                  <a:rPr lang="en-US" sz="1600" b="1" dirty="0">
                    <a:solidFill>
                      <a:schemeClr val="tx1">
                        <a:lumMod val="75000"/>
                        <a:lumOff val="25000"/>
                      </a:schemeClr>
                    </a:solidFill>
                    <a:latin typeface="Cambria Math" pitchFamily="18" charset="0"/>
                    <a:ea typeface="Cambria Math" pitchFamily="18" charset="0"/>
                  </a:rPr>
                  <a:t> </a:t>
                </a:r>
              </a:p>
              <a:p>
                <a:pPr marL="285750" indent="-285750">
                  <a:lnSpc>
                    <a:spcPct val="150000"/>
                  </a:lnSpc>
                  <a:buFont typeface="Arial" pitchFamily="34" charset="0"/>
                  <a:buChar char="•"/>
                </a:pPr>
                <a:r>
                  <a:rPr lang="en-US" sz="1600" dirty="0">
                    <a:solidFill>
                      <a:schemeClr val="tx1">
                        <a:lumMod val="75000"/>
                        <a:lumOff val="25000"/>
                      </a:schemeClr>
                    </a:solidFill>
                  </a:rPr>
                  <a:t>Larger alpha gives more weight to recent values. </a:t>
                </a:r>
              </a:p>
            </p:txBody>
          </p:sp>
          <p:sp>
            <p:nvSpPr>
              <p:cNvPr id="20" name="Rectangle 19"/>
              <p:cNvSpPr/>
              <p:nvPr/>
            </p:nvSpPr>
            <p:spPr>
              <a:xfrm>
                <a:off x="1186808" y="3909866"/>
                <a:ext cx="332302" cy="226247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ame 7"/>
            <p:cNvSpPr/>
            <p:nvPr/>
          </p:nvSpPr>
          <p:spPr>
            <a:xfrm>
              <a:off x="0" y="0"/>
              <a:ext cx="9144000" cy="6858000"/>
            </a:xfrm>
            <a:prstGeom prst="frame">
              <a:avLst>
                <a:gd name="adj1" fmla="val 11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2"/>
            <p:cNvSpPr txBox="1">
              <a:spLocks noChangeArrowheads="1"/>
            </p:cNvSpPr>
            <p:nvPr>
              <p:custDataLst>
                <p:tags r:id="rId2"/>
              </p:custDataLst>
            </p:nvPr>
          </p:nvSpPr>
          <p:spPr bwMode="auto">
            <a:xfrm>
              <a:off x="2401703" y="1599723"/>
              <a:ext cx="4645395" cy="457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US" sz="1600" b="1" dirty="0">
                  <a:solidFill>
                    <a:schemeClr val="tx1">
                      <a:lumMod val="75000"/>
                      <a:lumOff val="25000"/>
                    </a:schemeClr>
                  </a:solidFill>
                  <a:latin typeface="+mn-lt"/>
                </a:rPr>
                <a:t>Why the Name “Exponential”?</a:t>
              </a:r>
            </a:p>
          </p:txBody>
        </p:sp>
      </p:grpSp>
      <p:sp>
        <p:nvSpPr>
          <p:cNvPr id="13" name="Slide Number Placeholder 6"/>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solidFill>
                  <a:prstClr val="black">
                    <a:lumMod val="50000"/>
                    <a:lumOff val="50000"/>
                  </a:prstClr>
                </a:solidFill>
              </a:rPr>
              <a:pPr fontAlgn="base">
                <a:spcBef>
                  <a:spcPct val="0"/>
                </a:spcBef>
                <a:spcAft>
                  <a:spcPct val="0"/>
                </a:spcAft>
              </a:pPr>
              <a:t>7</a:t>
            </a:fld>
            <a:endParaRPr lang="es-ES" dirty="0">
              <a:solidFill>
                <a:prstClr val="black">
                  <a:lumMod val="50000"/>
                  <a:lumOff val="50000"/>
                </a:prstClr>
              </a:solidFill>
            </a:endParaRPr>
          </a:p>
        </p:txBody>
      </p:sp>
    </p:spTree>
    <p:extLst>
      <p:ext uri="{BB962C8B-B14F-4D97-AF65-F5344CB8AC3E}">
        <p14:creationId xmlns:p14="http://schemas.microsoft.com/office/powerpoint/2010/main" val="2079619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able 23"/>
          <p:cNvGraphicFramePr>
            <a:graphicFrameLocks noGrp="1"/>
          </p:cNvGraphicFramePr>
          <p:nvPr/>
        </p:nvGraphicFramePr>
        <p:xfrm>
          <a:off x="2043862" y="2681704"/>
          <a:ext cx="8033374" cy="228600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1513820">
                <a:tc>
                  <a:txBody>
                    <a:bodyPr/>
                    <a:lstStyle/>
                    <a:p>
                      <a:r>
                        <a:rPr lang="en-US" sz="1600" dirty="0">
                          <a:solidFill>
                            <a:schemeClr val="accent1"/>
                          </a:solidFill>
                          <a:latin typeface="Consolas" pitchFamily="49" charset="0"/>
                        </a:rPr>
                        <a:t>fit1&lt;-</a:t>
                      </a:r>
                      <a:r>
                        <a:rPr lang="en-US" sz="1600" b="1" dirty="0">
                          <a:solidFill>
                            <a:schemeClr val="accent1"/>
                          </a:solidFill>
                          <a:latin typeface="Consolas" pitchFamily="49" charset="0"/>
                        </a:rPr>
                        <a:t>HoltWinters</a:t>
                      </a:r>
                      <a:r>
                        <a:rPr lang="en-US" sz="1600" dirty="0">
                          <a:solidFill>
                            <a:schemeClr val="accent1"/>
                          </a:solidFill>
                          <a:latin typeface="Consolas" pitchFamily="49" charset="0"/>
                        </a:rPr>
                        <a:t>(salesseries, </a:t>
                      </a:r>
                      <a:r>
                        <a:rPr lang="en-US" sz="1600" b="1" dirty="0">
                          <a:solidFill>
                            <a:schemeClr val="accent1"/>
                          </a:solidFill>
                          <a:latin typeface="Consolas" pitchFamily="49" charset="0"/>
                        </a:rPr>
                        <a:t>beta=</a:t>
                      </a:r>
                      <a:r>
                        <a:rPr lang="en-US" sz="1600" dirty="0">
                          <a:solidFill>
                            <a:schemeClr val="accent1"/>
                          </a:solidFill>
                          <a:latin typeface="Consolas" pitchFamily="49" charset="0"/>
                        </a:rPr>
                        <a:t>FALSE, </a:t>
                      </a:r>
                      <a:r>
                        <a:rPr lang="en-US" sz="1600" b="1" dirty="0">
                          <a:solidFill>
                            <a:schemeClr val="accent1"/>
                          </a:solidFill>
                          <a:latin typeface="Consolas" pitchFamily="49" charset="0"/>
                        </a:rPr>
                        <a:t>gamma=</a:t>
                      </a:r>
                      <a:r>
                        <a:rPr lang="en-US" sz="1600" dirty="0">
                          <a:solidFill>
                            <a:schemeClr val="accent1"/>
                          </a:solidFill>
                          <a:latin typeface="Consolas" pitchFamily="49" charset="0"/>
                        </a:rPr>
                        <a:t>FALSE)</a:t>
                      </a:r>
                    </a:p>
                    <a:p>
                      <a:endParaRPr lang="en-US" sz="1600" dirty="0">
                        <a:solidFill>
                          <a:schemeClr val="accent1"/>
                        </a:solidFill>
                        <a:latin typeface="Consolas" pitchFamily="49" charset="0"/>
                      </a:endParaRPr>
                    </a:p>
                    <a:p>
                      <a:endParaRPr lang="en-US" sz="1600" dirty="0">
                        <a:solidFill>
                          <a:schemeClr val="accent1"/>
                        </a:solidFill>
                        <a:latin typeface="Consolas" pitchFamily="49" charset="0"/>
                      </a:endParaRPr>
                    </a:p>
                    <a:p>
                      <a:endParaRPr lang="en-US" sz="1600" dirty="0">
                        <a:solidFill>
                          <a:schemeClr val="accent1"/>
                        </a:solidFill>
                        <a:latin typeface="Consolas" pitchFamily="49" charset="0"/>
                      </a:endParaRPr>
                    </a:p>
                    <a:p>
                      <a:endParaRPr lang="en-US" sz="1600" b="1" dirty="0">
                        <a:solidFill>
                          <a:schemeClr val="accent1"/>
                        </a:solidFill>
                        <a:latin typeface="Consolas" pitchFamily="49" charset="0"/>
                      </a:endParaRPr>
                    </a:p>
                    <a:p>
                      <a:endParaRPr lang="en-US" sz="1600" b="1" dirty="0">
                        <a:solidFill>
                          <a:schemeClr val="accent1"/>
                        </a:solidFill>
                        <a:latin typeface="Consolas" pitchFamily="49" charset="0"/>
                      </a:endParaRPr>
                    </a:p>
                    <a:p>
                      <a:endParaRPr lang="en-US" sz="1600" b="1" dirty="0">
                        <a:solidFill>
                          <a:schemeClr val="accent1"/>
                        </a:solidFill>
                        <a:latin typeface="Consolas" pitchFamily="49" charset="0"/>
                      </a:endParaRPr>
                    </a:p>
                    <a:p>
                      <a:r>
                        <a:rPr lang="en-US" sz="1600" b="1" dirty="0">
                          <a:solidFill>
                            <a:schemeClr val="accent1"/>
                          </a:solidFill>
                          <a:latin typeface="Consolas" pitchFamily="49" charset="0"/>
                        </a:rPr>
                        <a:t>predict</a:t>
                      </a:r>
                      <a:r>
                        <a:rPr lang="en-US" sz="1600" dirty="0">
                          <a:solidFill>
                            <a:schemeClr val="accent1"/>
                          </a:solidFill>
                          <a:latin typeface="Consolas" pitchFamily="49" charset="0"/>
                        </a:rPr>
                        <a:t>(fit1,</a:t>
                      </a:r>
                      <a:r>
                        <a:rPr lang="en-US" sz="1600" b="1" dirty="0">
                          <a:solidFill>
                            <a:schemeClr val="accent1"/>
                          </a:solidFill>
                          <a:latin typeface="Consolas" pitchFamily="49" charset="0"/>
                        </a:rPr>
                        <a:t>n.ahead=</a:t>
                      </a:r>
                      <a:r>
                        <a:rPr lang="en-US" sz="1600" dirty="0">
                          <a:solidFill>
                            <a:schemeClr val="accent1"/>
                          </a:solidFill>
                          <a:latin typeface="Consolas" pitchFamily="49" charset="0"/>
                        </a:rPr>
                        <a:t>1)</a:t>
                      </a:r>
                    </a:p>
                    <a:p>
                      <a:r>
                        <a:rPr lang="en-US" sz="1600" b="1" dirty="0">
                          <a:solidFill>
                            <a:schemeClr val="accent1"/>
                          </a:solidFill>
                          <a:latin typeface="Consolas" pitchFamily="49" charset="0"/>
                        </a:rPr>
                        <a:t>fit1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alpha val="20000"/>
                      </a:schemeClr>
                    </a:solidFill>
                  </a:tcPr>
                </a:tc>
                <a:extLst>
                  <a:ext uri="{0D108BD9-81ED-4DB2-BD59-A6C34878D82A}">
                    <a16:rowId xmlns:a16="http://schemas.microsoft.com/office/drawing/2014/main" val="10000"/>
                  </a:ext>
                </a:extLst>
              </a:tr>
            </a:tbl>
          </a:graphicData>
        </a:graphic>
      </p:graphicFrame>
      <p:grpSp>
        <p:nvGrpSpPr>
          <p:cNvPr id="29" name="Group 28"/>
          <p:cNvGrpSpPr/>
          <p:nvPr/>
        </p:nvGrpSpPr>
        <p:grpSpPr>
          <a:xfrm>
            <a:off x="3170237" y="2971801"/>
            <a:ext cx="7391400" cy="1267901"/>
            <a:chOff x="1676400" y="3780528"/>
            <a:chExt cx="6509375" cy="1267901"/>
          </a:xfrm>
        </p:grpSpPr>
        <p:sp>
          <p:nvSpPr>
            <p:cNvPr id="30" name="Rectangle 29"/>
            <p:cNvSpPr/>
            <p:nvPr/>
          </p:nvSpPr>
          <p:spPr>
            <a:xfrm>
              <a:off x="2532287" y="3848100"/>
              <a:ext cx="5653488" cy="1200329"/>
            </a:xfrm>
            <a:prstGeom prst="rect">
              <a:avLst/>
            </a:prstGeom>
            <a:solidFill>
              <a:schemeClr val="bg1"/>
            </a:solidFill>
            <a:ln w="3175">
              <a:solidFill>
                <a:schemeClr val="accent3"/>
              </a:solidFill>
            </a:ln>
          </p:spPr>
          <p:txBody>
            <a:bodyPr wrap="square">
              <a:spAutoFit/>
            </a:bodyPr>
            <a:lstStyle/>
            <a:p>
              <a:pPr marL="342900" indent="-342900" defTabSz="914400">
                <a:buSzPct val="60000"/>
                <a:buFont typeface="Wingdings" panose="05000000000000000000" pitchFamily="2" charset="2"/>
                <a:buChar char="q"/>
                <a:defRPr/>
              </a:pPr>
              <a:r>
                <a:rPr lang="en-US" b="1" dirty="0">
                  <a:solidFill>
                    <a:prstClr val="black">
                      <a:lumMod val="75000"/>
                      <a:lumOff val="25000"/>
                    </a:prstClr>
                  </a:solidFill>
                  <a:latin typeface="Vijaya" panose="02020604020202020204" pitchFamily="18" charset="0"/>
                  <a:cs typeface="Vijaya" panose="02020604020202020204" pitchFamily="18" charset="0"/>
                </a:rPr>
                <a:t>HoltWinters()</a:t>
              </a:r>
              <a:r>
                <a:rPr lang="en-US" dirty="0">
                  <a:solidFill>
                    <a:prstClr val="black">
                      <a:lumMod val="75000"/>
                      <a:lumOff val="25000"/>
                    </a:prstClr>
                  </a:solidFill>
                  <a:latin typeface="Vijaya" panose="02020604020202020204" pitchFamily="18" charset="0"/>
                  <a:cs typeface="Vijaya" panose="02020604020202020204" pitchFamily="18" charset="0"/>
                </a:rPr>
                <a:t> undertakes exponential smoothing.</a:t>
              </a:r>
            </a:p>
            <a:p>
              <a:pPr marL="342900" indent="-342900" defTabSz="914400">
                <a:buSzPct val="60000"/>
                <a:buFont typeface="Wingdings" panose="05000000000000000000" pitchFamily="2" charset="2"/>
                <a:buChar char="q"/>
                <a:defRPr/>
              </a:pPr>
              <a:r>
                <a:rPr lang="en-US" b="1" dirty="0">
                  <a:solidFill>
                    <a:prstClr val="black">
                      <a:lumMod val="75000"/>
                      <a:lumOff val="25000"/>
                    </a:prstClr>
                  </a:solidFill>
                  <a:latin typeface="Vijaya" panose="02020604020202020204" pitchFamily="18" charset="0"/>
                  <a:cs typeface="Vijaya" panose="02020604020202020204" pitchFamily="18" charset="0"/>
                </a:rPr>
                <a:t>beta = FALSE</a:t>
              </a:r>
              <a:r>
                <a:rPr lang="en-US" dirty="0">
                  <a:solidFill>
                    <a:prstClr val="black">
                      <a:lumMod val="75000"/>
                      <a:lumOff val="25000"/>
                    </a:prstClr>
                  </a:solidFill>
                  <a:latin typeface="Vijaya" panose="02020604020202020204" pitchFamily="18" charset="0"/>
                  <a:cs typeface="Vijaya" panose="02020604020202020204" pitchFamily="18" charset="0"/>
                </a:rPr>
                <a:t> and </a:t>
              </a:r>
              <a:r>
                <a:rPr lang="en-US" b="1" dirty="0">
                  <a:solidFill>
                    <a:prstClr val="black">
                      <a:lumMod val="75000"/>
                      <a:lumOff val="25000"/>
                    </a:prstClr>
                  </a:solidFill>
                  <a:latin typeface="Vijaya" panose="02020604020202020204" pitchFamily="18" charset="0"/>
                  <a:cs typeface="Vijaya" panose="02020604020202020204" pitchFamily="18" charset="0"/>
                </a:rPr>
                <a:t>gamma = FALSE </a:t>
              </a:r>
              <a:r>
                <a:rPr lang="en-US" dirty="0">
                  <a:solidFill>
                    <a:prstClr val="black">
                      <a:lumMod val="75000"/>
                      <a:lumOff val="25000"/>
                    </a:prstClr>
                  </a:solidFill>
                  <a:latin typeface="Vijaya" panose="02020604020202020204" pitchFamily="18" charset="0"/>
                  <a:cs typeface="Vijaya" panose="02020604020202020204" pitchFamily="18" charset="0"/>
                </a:rPr>
                <a:t>ensures single exponential smoothing is performed.</a:t>
              </a:r>
            </a:p>
          </p:txBody>
        </p:sp>
        <p:cxnSp>
          <p:nvCxnSpPr>
            <p:cNvPr id="31" name="Straight Arrow Connector 30"/>
            <p:cNvCxnSpPr>
              <a:cxnSpLocks/>
            </p:cNvCxnSpPr>
            <p:nvPr/>
          </p:nvCxnSpPr>
          <p:spPr>
            <a:xfrm flipV="1">
              <a:off x="1676400" y="3780528"/>
              <a:ext cx="0" cy="272836"/>
            </a:xfrm>
            <a:prstGeom prst="straightConnector1">
              <a:avLst/>
            </a:prstGeom>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1676400" y="4053364"/>
              <a:ext cx="836838" cy="0"/>
            </a:xfrm>
            <a:prstGeom prst="straightConnector1">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aphicFrame>
        <p:nvGraphicFramePr>
          <p:cNvPr id="14" name="Table 13"/>
          <p:cNvGraphicFramePr>
            <a:graphicFrameLocks noGrp="1"/>
          </p:cNvGraphicFramePr>
          <p:nvPr/>
        </p:nvGraphicFramePr>
        <p:xfrm>
          <a:off x="2049150" y="1665105"/>
          <a:ext cx="8033374" cy="57912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563330">
                <a:tc>
                  <a:txBody>
                    <a:bodyPr/>
                    <a:lstStyle/>
                    <a:p>
                      <a:r>
                        <a:rPr lang="en-US" sz="1600" dirty="0">
                          <a:solidFill>
                            <a:schemeClr val="accent1"/>
                          </a:solidFill>
                          <a:latin typeface="Consolas" pitchFamily="49" charset="0"/>
                        </a:rPr>
                        <a:t>salesseries&lt;-</a:t>
                      </a:r>
                      <a:r>
                        <a:rPr lang="en-US" sz="1600" b="1" dirty="0">
                          <a:solidFill>
                            <a:schemeClr val="accent1"/>
                          </a:solidFill>
                          <a:latin typeface="Consolas" pitchFamily="49" charset="0"/>
                        </a:rPr>
                        <a:t>ts</a:t>
                      </a:r>
                      <a:r>
                        <a:rPr lang="en-US" sz="1600" dirty="0">
                          <a:solidFill>
                            <a:schemeClr val="accent1"/>
                          </a:solidFill>
                          <a:latin typeface="Consolas" pitchFamily="49" charset="0"/>
                        </a:rPr>
                        <a:t>(salesdata$Sales,</a:t>
                      </a:r>
                      <a:r>
                        <a:rPr lang="en-US" sz="1600" b="1" dirty="0">
                          <a:solidFill>
                            <a:schemeClr val="accent1"/>
                          </a:solidFill>
                          <a:latin typeface="Consolas" pitchFamily="49" charset="0"/>
                        </a:rPr>
                        <a:t>start=</a:t>
                      </a:r>
                      <a:r>
                        <a:rPr lang="en-US" sz="1600" dirty="0">
                          <a:solidFill>
                            <a:schemeClr val="accent1"/>
                          </a:solidFill>
                          <a:latin typeface="Consolas" pitchFamily="49" charset="0"/>
                        </a:rPr>
                        <a:t>c(2013,1), </a:t>
                      </a:r>
                      <a:r>
                        <a:rPr lang="en-US" sz="1600" b="1" dirty="0">
                          <a:solidFill>
                            <a:schemeClr val="accent1"/>
                          </a:solidFill>
                          <a:latin typeface="Consolas" pitchFamily="49" charset="0"/>
                        </a:rPr>
                        <a:t>end=</a:t>
                      </a:r>
                      <a:r>
                        <a:rPr lang="en-US" sz="1600" dirty="0">
                          <a:solidFill>
                            <a:schemeClr val="accent1"/>
                          </a:solidFill>
                          <a:latin typeface="Consolas" pitchFamily="49" charset="0"/>
                        </a:rPr>
                        <a:t>c(2015,12), </a:t>
                      </a:r>
                      <a:r>
                        <a:rPr lang="en-US" sz="1600" b="1" dirty="0">
                          <a:solidFill>
                            <a:schemeClr val="accent1"/>
                          </a:solidFill>
                          <a:latin typeface="Consolas" pitchFamily="49" charset="0"/>
                        </a:rPr>
                        <a:t>frequency=</a:t>
                      </a:r>
                      <a:r>
                        <a:rPr lang="en-US" sz="1600" dirty="0">
                          <a:solidFill>
                            <a:schemeClr val="accent1"/>
                          </a:solidFill>
                          <a:latin typeface="Consolas" pitchFamily="49" charset="0"/>
                        </a:rPr>
                        <a:t>12)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alpha val="20000"/>
                      </a:schemeClr>
                    </a:solidFill>
                  </a:tcPr>
                </a:tc>
                <a:extLst>
                  <a:ext uri="{0D108BD9-81ED-4DB2-BD59-A6C34878D82A}">
                    <a16:rowId xmlns:a16="http://schemas.microsoft.com/office/drawing/2014/main" val="10000"/>
                  </a:ext>
                </a:extLst>
              </a:tr>
            </a:tbl>
          </a:graphicData>
        </a:graphic>
      </p:graphicFrame>
      <p:sp>
        <p:nvSpPr>
          <p:cNvPr id="106498" name="Rectangle 2"/>
          <p:cNvSpPr>
            <a:spLocks noGrp="1" noChangeArrowheads="1"/>
          </p:cNvSpPr>
          <p:nvPr>
            <p:ph type="title"/>
            <p:custDataLst>
              <p:tags r:id="rId1"/>
            </p:custDataLst>
          </p:nvPr>
        </p:nvSpPr>
        <p:spPr>
          <a:xfrm>
            <a:off x="1951037" y="274049"/>
            <a:ext cx="8229600" cy="810805"/>
          </a:xfrm>
        </p:spPr>
        <p:txBody>
          <a:bodyPr/>
          <a:lstStyle/>
          <a:p>
            <a:r>
              <a:rPr lang="en-US" sz="3200" b="1" dirty="0">
                <a:latin typeface="+mj-lt"/>
              </a:rPr>
              <a:t>Exponential Smoothing in R</a:t>
            </a:r>
          </a:p>
        </p:txBody>
      </p:sp>
      <p:sp>
        <p:nvSpPr>
          <p:cNvPr id="2" name="Rectangle 1"/>
          <p:cNvSpPr/>
          <p:nvPr/>
        </p:nvSpPr>
        <p:spPr>
          <a:xfrm>
            <a:off x="2043862" y="1333500"/>
            <a:ext cx="2316660" cy="338554"/>
          </a:xfrm>
          <a:prstGeom prst="rect">
            <a:avLst/>
          </a:prstGeom>
        </p:spPr>
        <p:txBody>
          <a:bodyPr wrap="none">
            <a:spAutoFit/>
          </a:bodyPr>
          <a:lstStyle/>
          <a:p>
            <a:pPr defTabSz="914400">
              <a:defRPr/>
            </a:pPr>
            <a:r>
              <a:rPr lang="en-US" sz="1600" dirty="0">
                <a:latin typeface="Consolas" pitchFamily="49" charset="0"/>
                <a:cs typeface="Arial"/>
              </a:rPr>
              <a:t>#Importing the Data</a:t>
            </a:r>
          </a:p>
        </p:txBody>
      </p:sp>
      <p:sp>
        <p:nvSpPr>
          <p:cNvPr id="22" name="Rectangle 21"/>
          <p:cNvSpPr/>
          <p:nvPr/>
        </p:nvSpPr>
        <p:spPr>
          <a:xfrm>
            <a:off x="2056152" y="2362200"/>
            <a:ext cx="3438762" cy="338554"/>
          </a:xfrm>
          <a:prstGeom prst="rect">
            <a:avLst/>
          </a:prstGeom>
        </p:spPr>
        <p:txBody>
          <a:bodyPr wrap="none">
            <a:spAutoFit/>
          </a:bodyPr>
          <a:lstStyle/>
          <a:p>
            <a:pPr defTabSz="914400">
              <a:defRPr/>
            </a:pPr>
            <a:r>
              <a:rPr lang="en-US" sz="1600" dirty="0">
                <a:latin typeface="Consolas" pitchFamily="49" charset="0"/>
                <a:cs typeface="Arial"/>
              </a:rPr>
              <a:t>#Single Exponential Smoothing</a:t>
            </a:r>
          </a:p>
        </p:txBody>
      </p:sp>
      <p:sp>
        <p:nvSpPr>
          <p:cNvPr id="34" name="Slide Number Placeholder 6"/>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400" fontAlgn="base">
              <a:spcBef>
                <a:spcPct val="0"/>
              </a:spcBef>
              <a:spcAft>
                <a:spcPct val="0"/>
              </a:spcAft>
              <a:defRPr/>
            </a:pPr>
            <a:fld id="{D1C7D3AF-160E-4D12-BF31-4D5E44749C5D}" type="slidenum">
              <a:rPr lang="es-ES" smtClean="0">
                <a:solidFill>
                  <a:prstClr val="black">
                    <a:lumMod val="50000"/>
                    <a:lumOff val="50000"/>
                  </a:prstClr>
                </a:solidFill>
              </a:rPr>
              <a:pPr fontAlgn="base">
                <a:spcBef>
                  <a:spcPct val="0"/>
                </a:spcBef>
                <a:spcAft>
                  <a:spcPct val="0"/>
                </a:spcAft>
              </a:pPr>
              <a:t>8</a:t>
            </a:fld>
            <a:endParaRPr lang="es-ES" sz="1000" dirty="0">
              <a:solidFill>
                <a:prstClr val="black">
                  <a:lumMod val="50000"/>
                  <a:lumOff val="50000"/>
                </a:prstClr>
              </a:solidFill>
              <a:latin typeface="Ebrima"/>
              <a:cs typeface="Arial"/>
            </a:endParaRPr>
          </a:p>
        </p:txBody>
      </p:sp>
      <p:grpSp>
        <p:nvGrpSpPr>
          <p:cNvPr id="20" name="Group 19">
            <a:extLst>
              <a:ext uri="{FF2B5EF4-FFF2-40B4-BE49-F238E27FC236}">
                <a16:creationId xmlns:a16="http://schemas.microsoft.com/office/drawing/2014/main" id="{D4F3CF52-A63A-734B-BCC9-763A7FF20172}"/>
              </a:ext>
            </a:extLst>
          </p:cNvPr>
          <p:cNvGrpSpPr/>
          <p:nvPr/>
        </p:nvGrpSpPr>
        <p:grpSpPr>
          <a:xfrm>
            <a:off x="2179637" y="6305550"/>
            <a:ext cx="7620000" cy="476250"/>
            <a:chOff x="1733143" y="5486400"/>
            <a:chExt cx="6725057" cy="914400"/>
          </a:xfrm>
        </p:grpSpPr>
        <p:sp>
          <p:nvSpPr>
            <p:cNvPr id="21" name="Rectangle 20">
              <a:extLst>
                <a:ext uri="{FF2B5EF4-FFF2-40B4-BE49-F238E27FC236}">
                  <a16:creationId xmlns:a16="http://schemas.microsoft.com/office/drawing/2014/main" id="{6E9C1A10-73BE-1145-A7F9-28EF6D9A479B}"/>
                </a:ext>
              </a:extLst>
            </p:cNvPr>
            <p:cNvSpPr/>
            <p:nvPr/>
          </p:nvSpPr>
          <p:spPr>
            <a:xfrm>
              <a:off x="2286000" y="5486400"/>
              <a:ext cx="6172200" cy="914400"/>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accent6"/>
                  </a:solidFill>
                </a:rPr>
                <a:t>Note that here we use the dataset “Sales Data for 3 Years” </a:t>
              </a:r>
            </a:p>
          </p:txBody>
        </p:sp>
        <p:sp>
          <p:nvSpPr>
            <p:cNvPr id="23" name="Rectangle 22">
              <a:extLst>
                <a:ext uri="{FF2B5EF4-FFF2-40B4-BE49-F238E27FC236}">
                  <a16:creationId xmlns:a16="http://schemas.microsoft.com/office/drawing/2014/main" id="{67D9D9D9-7D73-CB47-A624-D01C79DCC5D0}"/>
                </a:ext>
              </a:extLst>
            </p:cNvPr>
            <p:cNvSpPr/>
            <p:nvPr/>
          </p:nvSpPr>
          <p:spPr>
            <a:xfrm>
              <a:off x="1733143" y="5486400"/>
              <a:ext cx="552857" cy="9144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a:t>
              </a:r>
              <a:endParaRPr lang="en-US" sz="2800" b="1" dirty="0"/>
            </a:p>
          </p:txBody>
        </p:sp>
      </p:grpSp>
    </p:spTree>
    <p:extLst>
      <p:ext uri="{BB962C8B-B14F-4D97-AF65-F5344CB8AC3E}">
        <p14:creationId xmlns:p14="http://schemas.microsoft.com/office/powerpoint/2010/main" val="133944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51037" y="274049"/>
            <a:ext cx="8229600" cy="810805"/>
          </a:xfrm>
        </p:spPr>
        <p:txBody>
          <a:bodyPr/>
          <a:lstStyle/>
          <a:p>
            <a:r>
              <a:rPr lang="en-US" sz="3200" b="1" dirty="0">
                <a:latin typeface="+mj-lt"/>
              </a:rPr>
              <a:t>Exponential Smoothing in R</a:t>
            </a:r>
          </a:p>
        </p:txBody>
      </p:sp>
      <p:sp>
        <p:nvSpPr>
          <p:cNvPr id="22" name="Rectangle 21"/>
          <p:cNvSpPr/>
          <p:nvPr/>
        </p:nvSpPr>
        <p:spPr>
          <a:xfrm>
            <a:off x="2164089" y="1490246"/>
            <a:ext cx="1082348" cy="338554"/>
          </a:xfrm>
          <a:prstGeom prst="rect">
            <a:avLst/>
          </a:prstGeom>
        </p:spPr>
        <p:txBody>
          <a:bodyPr wrap="none">
            <a:spAutoFit/>
          </a:bodyPr>
          <a:lstStyle/>
          <a:p>
            <a:pPr defTabSz="914400">
              <a:defRPr/>
            </a:pPr>
            <a:r>
              <a:rPr lang="en-US" sz="1600" dirty="0">
                <a:latin typeface="Consolas" pitchFamily="49" charset="0"/>
                <a:cs typeface="Arial"/>
              </a:rPr>
              <a:t># Output</a:t>
            </a:r>
          </a:p>
        </p:txBody>
      </p:sp>
      <p:sp>
        <p:nvSpPr>
          <p:cNvPr id="34" name="Slide Number Placeholder 6"/>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400" fontAlgn="base">
              <a:spcBef>
                <a:spcPct val="0"/>
              </a:spcBef>
              <a:spcAft>
                <a:spcPct val="0"/>
              </a:spcAft>
              <a:defRPr/>
            </a:pPr>
            <a:fld id="{D1C7D3AF-160E-4D12-BF31-4D5E44749C5D}" type="slidenum">
              <a:rPr lang="es-ES" smtClean="0">
                <a:solidFill>
                  <a:prstClr val="black">
                    <a:lumMod val="50000"/>
                    <a:lumOff val="50000"/>
                  </a:prstClr>
                </a:solidFill>
              </a:rPr>
              <a:pPr fontAlgn="base">
                <a:spcBef>
                  <a:spcPct val="0"/>
                </a:spcBef>
                <a:spcAft>
                  <a:spcPct val="0"/>
                </a:spcAft>
              </a:pPr>
              <a:t>9</a:t>
            </a:fld>
            <a:endParaRPr lang="es-ES" sz="1000" dirty="0">
              <a:solidFill>
                <a:prstClr val="black">
                  <a:lumMod val="50000"/>
                  <a:lumOff val="50000"/>
                </a:prstClr>
              </a:solidFill>
              <a:latin typeface="Ebrima"/>
              <a:cs typeface="Arial"/>
            </a:endParaRPr>
          </a:p>
        </p:txBody>
      </p:sp>
      <p:pic>
        <p:nvPicPr>
          <p:cNvPr id="3" name="Picture 2">
            <a:extLst>
              <a:ext uri="{FF2B5EF4-FFF2-40B4-BE49-F238E27FC236}">
                <a16:creationId xmlns:a16="http://schemas.microsoft.com/office/drawing/2014/main" id="{07A1F41B-C0A7-4914-887A-96E93CFB2540}"/>
              </a:ext>
            </a:extLst>
          </p:cNvPr>
          <p:cNvPicPr>
            <a:picLocks noChangeAspect="1"/>
          </p:cNvPicPr>
          <p:nvPr/>
        </p:nvPicPr>
        <p:blipFill rotWithShape="1">
          <a:blip r:embed="rId4"/>
          <a:srcRect t="10756"/>
          <a:stretch/>
        </p:blipFill>
        <p:spPr>
          <a:xfrm>
            <a:off x="2179638" y="1828801"/>
            <a:ext cx="7496175" cy="3094197"/>
          </a:xfrm>
          <a:prstGeom prst="rect">
            <a:avLst/>
          </a:prstGeom>
          <a:ln>
            <a:solidFill>
              <a:schemeClr val="accent1"/>
            </a:solidFill>
          </a:ln>
        </p:spPr>
      </p:pic>
      <p:sp>
        <p:nvSpPr>
          <p:cNvPr id="20" name="Rectangle 19">
            <a:extLst>
              <a:ext uri="{FF2B5EF4-FFF2-40B4-BE49-F238E27FC236}">
                <a16:creationId xmlns:a16="http://schemas.microsoft.com/office/drawing/2014/main" id="{A2B09723-5078-4824-A39E-13BE62849737}"/>
              </a:ext>
            </a:extLst>
          </p:cNvPr>
          <p:cNvSpPr/>
          <p:nvPr/>
        </p:nvSpPr>
        <p:spPr>
          <a:xfrm>
            <a:off x="2179637" y="5044502"/>
            <a:ext cx="7772400" cy="830997"/>
          </a:xfrm>
          <a:prstGeom prst="rect">
            <a:avLst/>
          </a:prstGeom>
          <a:solidFill>
            <a:schemeClr val="bg1"/>
          </a:solidFill>
          <a:ln w="3175">
            <a:solidFill>
              <a:schemeClr val="accent3"/>
            </a:solidFill>
          </a:ln>
        </p:spPr>
        <p:txBody>
          <a:bodyPr wrap="square">
            <a:spAutoFit/>
          </a:bodyPr>
          <a:lstStyle/>
          <a:p>
            <a:pPr>
              <a:buSzPct val="60000"/>
            </a:pPr>
            <a:r>
              <a:rPr lang="en-US" b="1" dirty="0">
                <a:solidFill>
                  <a:schemeClr val="tx1">
                    <a:lumMod val="75000"/>
                    <a:lumOff val="25000"/>
                  </a:schemeClr>
                </a:solidFill>
                <a:latin typeface="Vijaya" panose="02020604020202020204" pitchFamily="18" charset="0"/>
                <a:cs typeface="Vijaya" panose="02020604020202020204" pitchFamily="18" charset="0"/>
              </a:rPr>
              <a:t>Interpretation :</a:t>
            </a:r>
          </a:p>
          <a:p>
            <a:pPr>
              <a:buSzPct val="60000"/>
            </a:pPr>
            <a:r>
              <a:rPr lang="en-US" dirty="0">
                <a:solidFill>
                  <a:schemeClr val="tx1">
                    <a:lumMod val="75000"/>
                    <a:lumOff val="25000"/>
                  </a:schemeClr>
                </a:solidFill>
                <a:latin typeface="Vijaya" panose="02020604020202020204" pitchFamily="18" charset="0"/>
                <a:cs typeface="Vijaya" panose="02020604020202020204" pitchFamily="18" charset="0"/>
              </a:rPr>
              <a:t>It returns predicted future value &amp; value of alpha.</a:t>
            </a:r>
          </a:p>
        </p:txBody>
      </p:sp>
      <p:cxnSp>
        <p:nvCxnSpPr>
          <p:cNvPr id="5" name="Straight Arrow Connector 4">
            <a:extLst>
              <a:ext uri="{FF2B5EF4-FFF2-40B4-BE49-F238E27FC236}">
                <a16:creationId xmlns:a16="http://schemas.microsoft.com/office/drawing/2014/main" id="{D61C0C92-1441-4B3B-9D5B-54146701F11F}"/>
              </a:ext>
            </a:extLst>
          </p:cNvPr>
          <p:cNvCxnSpPr>
            <a:cxnSpLocks/>
          </p:cNvCxnSpPr>
          <p:nvPr/>
        </p:nvCxnSpPr>
        <p:spPr>
          <a:xfrm flipH="1">
            <a:off x="3856037" y="3741898"/>
            <a:ext cx="106680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1" name="Straight Arrow Connector 20">
            <a:extLst>
              <a:ext uri="{FF2B5EF4-FFF2-40B4-BE49-F238E27FC236}">
                <a16:creationId xmlns:a16="http://schemas.microsoft.com/office/drawing/2014/main" id="{C42ACAD6-F0C7-4D20-AD8C-95223635CFDB}"/>
              </a:ext>
            </a:extLst>
          </p:cNvPr>
          <p:cNvCxnSpPr>
            <a:cxnSpLocks/>
          </p:cNvCxnSpPr>
          <p:nvPr/>
        </p:nvCxnSpPr>
        <p:spPr>
          <a:xfrm flipH="1">
            <a:off x="3779837" y="2286000"/>
            <a:ext cx="106680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359355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1&quot;/&gt;&lt;lineCharCount val=&quot;16&quot;/&gt;&lt;lineCharCount val=&quot;11&quot;/&gt;&lt;/TableIndex&gt;&lt;/ShapeTextInfo&gt;"/>
  <p:tag name="PRESENTER_DUMMYTAG" val="&lt;DummyForForceWrite&gt;&lt;/DummyForForceWrite&gt;"/>
  <p:tag name="HTML_SHAPEINFO" val="&lt;ThreeDShapeInfo&gt;&lt;uuid val=&quot;{DAD39461-DE06-4126-A0E8-FB92C5707FBA}&quot;/&gt;&lt;isInvalidForFieldText val=&quot;0&quot;/&gt;&lt;Image&gt;&lt;filename val=&quot;C:\Users\Dell\AppData\Local\Temp\CP1156608419281Session\CPTrustFolder1156608419296\PPTImport1156618459906\data\asimages\{DAD39461-DE06-4126-A0E8-FB92C5707FBA}_1.png&quot;/&gt;&lt;left val=&quot;95&quot;/&gt;&lt;top val=&quot;91&quot;/&gt;&lt;width val=&quot;771&quot;/&gt;&lt;height val=&quot;380&quot;/&gt;&lt;hasText val=&quot;1&quot;/&gt;&lt;/Image&gt;&lt;/ThreeDShape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8&quot;/&gt;&lt;/TableIndex&gt;&lt;/ShapeTextInfo&gt;"/>
  <p:tag name="HTML_SHAPEINFO" val="&lt;ThreeDShapeInfo&gt;&lt;uuid val=&quot;{364EBC8E-D719-4608-AFBC-A88B0DB83027}&quot;/&gt;&lt;isInvalidForFieldText val=&quot;0&quot;/&gt;&lt;Image&gt;&lt;filename val=&quot;C:\Users\Dell\AppData\Local\Temp\CP1156608419281Session\CPTrustFolder1156608419296\PPTImport1156618459906\data\asimages\{364EBC8E-D719-4608-AFBC-A88B0DB83027}_12.png&quot;/&gt;&lt;left val=&quot;48&quot;/&gt;&lt;top val=&quot;28&quot;/&gt;&lt;width val=&quot;865&quot;/&gt;&lt;height val=&quot;95&quot;/&gt;&lt;hasText val=&quot;1&quot;/&gt;&lt;/Image&gt;&lt;/ThreeDShape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1&quot;/&gt;&lt;lineCharCount val=&quot;1&quot;/&gt;&lt;lineCharCount val=&quot;40&quot;/&gt;&lt;lineCharCount val=&quot;1&quot;/&gt;&lt;lineCharCount val=&quot;7&quot;/&gt;&lt;lineCharCount val=&quot;27&quot;/&gt;&lt;lineCharCount val=&quot;41&quot;/&gt;&lt;lineCharCount val=&quot;40&quot;/&gt;&lt;lineCharCount val=&quot;31&quot;/&gt;&lt;lineCharCount val=&quot;1&quot;/&gt;&lt;lineCharCount val=&quot;54&quot;/&gt;&lt;lineCharCount val=&quot;8&quot;/&gt;&lt;/TableIndex&gt;&lt;/ShapeTextInfo&gt;"/>
  <p:tag name="HTML_SHAPEINFO" val="&lt;TextEffect&gt;&lt;Image&gt;&lt;filename val=&quot;C:\Users\Dell\AppData\Local\Temp\CP1156608419281Session\CPTrustFolder1156608419296\PPTImport1156618459906\data\asimages\{DCF0C2A6-048D-4BFB-A46E-FBC1633A57AA}_1.png_crop.png&quot;/&gt;&lt;left val=&quot;838&quot;/&gt;&lt;top val=&quot;614&quot;/&gt;&lt;width val=&quot;0&quot;/&gt;&lt;height val=&quot;0&quot;/&gt;&lt;hasText val=&quot;1&quot;/&gt;&lt;paraId val=&quot;1&quot;/&gt;&lt;/Image&gt;&lt;Image&gt;&lt;filename val=&quot;C:\Users\Dell\AppData\Local\Temp\CP1156608419281Session\CPTrustFolder1156608419296\PPTImport1156618459906\data\asimages\{DDBBC194-3A8A-46FF-9EB5-4FA33B768754}_1.png_crop.png&quot;/&gt;&lt;left val=&quot;160&quot;/&gt;&lt;top val=&quot;253&quot;/&gt;&lt;width val=&quot;643&quot;/&gt;&lt;height val=&quot;34&quot;/&gt;&lt;hasText val=&quot;1&quot;/&gt;&lt;paraId val=&quot;2&quot;/&gt;&lt;/Image&gt;&lt;Image&gt;&lt;filename val=&quot;C:\Users\Dell\AppData\Local\Temp\CP1156608419281Session\CPTrustFolder1156608419296\PPTImport1156618459906\data\asimages\{F14B0B8C-811E-4CD3-BE8A-A32B5AFB9DAC}_1.png_crop.png&quot;/&gt;&lt;left val=&quot;838&quot;/&gt;&lt;top val=&quot;614&quot;/&gt;&lt;width val=&quot;0&quot;/&gt;&lt;height val=&quot;0&quot;/&gt;&lt;hasText val=&quot;1&quot;/&gt;&lt;paraId val=&quot;3&quot;/&gt;&lt;/Image&gt;&lt;Image&gt;&lt;filename val=&quot;C:\Users\Dell\AppData\Local\Temp\CP1156608419281Session\CPTrustFolder1156608419296\PPTImport1156618459906\data\asimages\{FB816855-0C94-4683-9242-016530B64D3D}_1.png_crop.png&quot;/&gt;&lt;left val=&quot;140&quot;/&gt;&lt;top val=&quot;321&quot;/&gt;&lt;width val=&quot;81&quot;/&gt;&lt;height val=&quot;23&quot;/&gt;&lt;hasText val=&quot;1&quot;/&gt;&lt;paraId val=&quot;4&quot;/&gt;&lt;/Image&gt;&lt;Image&gt;&lt;filename val=&quot;C:\Users\Dell\AppData\Local\Temp\CP1156608419281Session\CPTrustFolder1156608419296\PPTImport1156618459906\data\asimages\{C9447014-7CDC-4099-B373-9FB88C657916}_1.png_crop.png&quot;/&gt;&lt;left val=&quot;284&quot;/&gt;&lt;top val=&quot;353&quot;/&gt;&lt;width val=&quot;412&quot;/&gt;&lt;height val=&quot;26&quot;/&gt;&lt;hasText val=&quot;1&quot;/&gt;&lt;paraId val=&quot;5&quot;/&gt;&lt;/Image&gt;&lt;Image&gt;&lt;filename val=&quot;C:\Users\Dell\AppData\Local\Temp\CP1156608419281Session\CPTrustFolder1156608419296\PPTImport1156618459906\data\asimages\{F2E8E903-A281-419A-B355-0234C772AC39}_1.png_crop.png&quot;/&gt;&lt;left val=&quot;284&quot;/&gt;&lt;top val=&quot;385&quot;/&gt;&lt;width val=&quot;443&quot;/&gt;&lt;height val=&quot;30&quot;/&gt;&lt;hasText val=&quot;1&quot;/&gt;&lt;paraId val=&quot;6&quot;/&gt;&lt;/Image&gt;&lt;Image&gt;&lt;filename val=&quot;C:\Users\Dell\AppData\Local\Temp\CP1156608419281Session\CPTrustFolder1156608419296\PPTImport1156618459906\data\asimages\{535E01F3-4308-48F4-8B5B-456D01AAE69E}_1.png_crop.png&quot;/&gt;&lt;left val=&quot;286&quot;/&gt;&lt;top val=&quot;416&quot;/&gt;&lt;width val=&quot;423&quot;/&gt;&lt;height val=&quot;30&quot;/&gt;&lt;hasText val=&quot;1&quot;/&gt;&lt;paraId val=&quot;7&quot;/&gt;&lt;/Image&gt;&lt;Image&gt;&lt;filename val=&quot;C:\Users\Dell\AppData\Local\Temp\CP1156608419281Session\CPTrustFolder1156608419296\PPTImport1156618459906\data\asimages\{C61354BB-5F8C-49B5-AD3C-4452B52123CE}_1.png_crop.png&quot;/&gt;&lt;left val=&quot;285&quot;/&gt;&lt;top val=&quot;449&quot;/&gt;&lt;width val=&quot;488&quot;/&gt;&lt;height val=&quot;26&quot;/&gt;&lt;hasText val=&quot;1&quot;/&gt;&lt;paraId val=&quot;8&quot;/&gt;&lt;/Image&gt;&lt;Image&gt;&lt;filename val=&quot;C:\Users\Dell\AppData\Local\Temp\CP1156608419281Session\CPTrustFolder1156608419296\PPTImport1156618459906\data\asimages\{91568A6B-77A2-49E3-B601-C2EDC79852D6}_1.png_crop.png&quot;/&gt;&lt;left val=&quot;838&quot;/&gt;&lt;top val=&quot;614&quot;/&gt;&lt;width val=&quot;0&quot;/&gt;&lt;height val=&quot;0&quot;/&gt;&lt;hasText val=&quot;1&quot;/&gt;&lt;paraId val=&quot;9&quot;/&gt;&lt;/Image&gt;&lt;Image&gt;&lt;filename val=&quot;C:\Users\Dell\AppData\Local\Temp\CP1156608419281Session\CPTrustFolder1156608419296\PPTImport1156618459906\data\asimages\{C01D98DE-D007-404D-923B-51CF9BA17119}_1.png_crop.png&quot;/&gt;&lt;left val=&quot;143&quot;/&gt;&lt;top val=&quot;512&quot;/&gt;&lt;width val=&quot;648&quot;/&gt;&lt;height val=&quot;52&quot;/&gt;&lt;hasText val=&quot;1&quot;/&gt;&lt;paraId val=&quot;10&quot;/&gt;&lt;/Image&gt;&lt;/TextEffect&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1&quot;/&gt;&lt;lineCharCount val=&quot;1&quot;/&gt;&lt;lineCharCount val=&quot;40&quot;/&gt;&lt;lineCharCount val=&quot;1&quot;/&gt;&lt;lineCharCount val=&quot;7&quot;/&gt;&lt;lineCharCount val=&quot;27&quot;/&gt;&lt;lineCharCount val=&quot;41&quot;/&gt;&lt;lineCharCount val=&quot;40&quot;/&gt;&lt;lineCharCount val=&quot;31&quot;/&gt;&lt;lineCharCount val=&quot;1&quot;/&gt;&lt;lineCharCount val=&quot;54&quot;/&gt;&lt;lineCharCount val=&quot;8&quot;/&gt;&lt;/TableIndex&gt;&lt;/ShapeTextInfo&gt;"/>
  <p:tag name="HTML_SHAPEINFO" val="&lt;TextEffect&gt;&lt;Image&gt;&lt;filename val=&quot;C:\Users\Dell\AppData\Local\Temp\CP1156608419281Session\CPTrustFolder1156608419296\PPTImport1156618459906\data\asimages\{DCF0C2A6-048D-4BFB-A46E-FBC1633A57AA}_1.png_crop.png&quot;/&gt;&lt;left val=&quot;838&quot;/&gt;&lt;top val=&quot;614&quot;/&gt;&lt;width val=&quot;0&quot;/&gt;&lt;height val=&quot;0&quot;/&gt;&lt;hasText val=&quot;1&quot;/&gt;&lt;paraId val=&quot;1&quot;/&gt;&lt;/Image&gt;&lt;Image&gt;&lt;filename val=&quot;C:\Users\Dell\AppData\Local\Temp\CP1156608419281Session\CPTrustFolder1156608419296\PPTImport1156618459906\data\asimages\{DDBBC194-3A8A-46FF-9EB5-4FA33B768754}_1.png_crop.png&quot;/&gt;&lt;left val=&quot;160&quot;/&gt;&lt;top val=&quot;253&quot;/&gt;&lt;width val=&quot;643&quot;/&gt;&lt;height val=&quot;34&quot;/&gt;&lt;hasText val=&quot;1&quot;/&gt;&lt;paraId val=&quot;2&quot;/&gt;&lt;/Image&gt;&lt;Image&gt;&lt;filename val=&quot;C:\Users\Dell\AppData\Local\Temp\CP1156608419281Session\CPTrustFolder1156608419296\PPTImport1156618459906\data\asimages\{F14B0B8C-811E-4CD3-BE8A-A32B5AFB9DAC}_1.png_crop.png&quot;/&gt;&lt;left val=&quot;838&quot;/&gt;&lt;top val=&quot;614&quot;/&gt;&lt;width val=&quot;0&quot;/&gt;&lt;height val=&quot;0&quot;/&gt;&lt;hasText val=&quot;1&quot;/&gt;&lt;paraId val=&quot;3&quot;/&gt;&lt;/Image&gt;&lt;Image&gt;&lt;filename val=&quot;C:\Users\Dell\AppData\Local\Temp\CP1156608419281Session\CPTrustFolder1156608419296\PPTImport1156618459906\data\asimages\{FB816855-0C94-4683-9242-016530B64D3D}_1.png_crop.png&quot;/&gt;&lt;left val=&quot;140&quot;/&gt;&lt;top val=&quot;321&quot;/&gt;&lt;width val=&quot;81&quot;/&gt;&lt;height val=&quot;23&quot;/&gt;&lt;hasText val=&quot;1&quot;/&gt;&lt;paraId val=&quot;4&quot;/&gt;&lt;/Image&gt;&lt;Image&gt;&lt;filename val=&quot;C:\Users\Dell\AppData\Local\Temp\CP1156608419281Session\CPTrustFolder1156608419296\PPTImport1156618459906\data\asimages\{C9447014-7CDC-4099-B373-9FB88C657916}_1.png_crop.png&quot;/&gt;&lt;left val=&quot;284&quot;/&gt;&lt;top val=&quot;353&quot;/&gt;&lt;width val=&quot;412&quot;/&gt;&lt;height val=&quot;26&quot;/&gt;&lt;hasText val=&quot;1&quot;/&gt;&lt;paraId val=&quot;5&quot;/&gt;&lt;/Image&gt;&lt;Image&gt;&lt;filename val=&quot;C:\Users\Dell\AppData\Local\Temp\CP1156608419281Session\CPTrustFolder1156608419296\PPTImport1156618459906\data\asimages\{F2E8E903-A281-419A-B355-0234C772AC39}_1.png_crop.png&quot;/&gt;&lt;left val=&quot;284&quot;/&gt;&lt;top val=&quot;385&quot;/&gt;&lt;width val=&quot;443&quot;/&gt;&lt;height val=&quot;30&quot;/&gt;&lt;hasText val=&quot;1&quot;/&gt;&lt;paraId val=&quot;6&quot;/&gt;&lt;/Image&gt;&lt;Image&gt;&lt;filename val=&quot;C:\Users\Dell\AppData\Local\Temp\CP1156608419281Session\CPTrustFolder1156608419296\PPTImport1156618459906\data\asimages\{535E01F3-4308-48F4-8B5B-456D01AAE69E}_1.png_crop.png&quot;/&gt;&lt;left val=&quot;286&quot;/&gt;&lt;top val=&quot;416&quot;/&gt;&lt;width val=&quot;423&quot;/&gt;&lt;height val=&quot;30&quot;/&gt;&lt;hasText val=&quot;1&quot;/&gt;&lt;paraId val=&quot;7&quot;/&gt;&lt;/Image&gt;&lt;Image&gt;&lt;filename val=&quot;C:\Users\Dell\AppData\Local\Temp\CP1156608419281Session\CPTrustFolder1156608419296\PPTImport1156618459906\data\asimages\{C61354BB-5F8C-49B5-AD3C-4452B52123CE}_1.png_crop.png&quot;/&gt;&lt;left val=&quot;285&quot;/&gt;&lt;top val=&quot;449&quot;/&gt;&lt;width val=&quot;488&quot;/&gt;&lt;height val=&quot;26&quot;/&gt;&lt;hasText val=&quot;1&quot;/&gt;&lt;paraId val=&quot;8&quot;/&gt;&lt;/Image&gt;&lt;Image&gt;&lt;filename val=&quot;C:\Users\Dell\AppData\Local\Temp\CP1156608419281Session\CPTrustFolder1156608419296\PPTImport1156618459906\data\asimages\{91568A6B-77A2-49E3-B601-C2EDC79852D6}_1.png_crop.png&quot;/&gt;&lt;left val=&quot;838&quot;/&gt;&lt;top val=&quot;614&quot;/&gt;&lt;width val=&quot;0&quot;/&gt;&lt;height val=&quot;0&quot;/&gt;&lt;hasText val=&quot;1&quot;/&gt;&lt;paraId val=&quot;9&quot;/&gt;&lt;/Image&gt;&lt;Image&gt;&lt;filename val=&quot;C:\Users\Dell\AppData\Local\Temp\CP1156608419281Session\CPTrustFolder1156608419296\PPTImport1156618459906\data\asimages\{C01D98DE-D007-404D-923B-51CF9BA17119}_1.png_crop.png&quot;/&gt;&lt;left val=&quot;143&quot;/&gt;&lt;top val=&quot;512&quot;/&gt;&lt;width val=&quot;648&quot;/&gt;&lt;height val=&quot;52&quot;/&gt;&lt;hasText val=&quot;1&quot;/&gt;&lt;paraId val=&quot;10&quot;/&gt;&lt;/Image&gt;&lt;/TextEffect&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8&quot;/&gt;&lt;/TableIndex&gt;&lt;/ShapeTextInfo&gt;"/>
  <p:tag name="HTML_SHAPEINFO" val="&lt;ThreeDShapeInfo&gt;&lt;uuid val=&quot;{364EBC8E-D719-4608-AFBC-A88B0DB83027}&quot;/&gt;&lt;isInvalidForFieldText val=&quot;0&quot;/&gt;&lt;Image&gt;&lt;filename val=&quot;C:\Users\Dell\AppData\Local\Temp\CP1156608419281Session\CPTrustFolder1156608419296\PPTImport1156618459906\data\asimages\{364EBC8E-D719-4608-AFBC-A88B0DB83027}_12.png&quot;/&gt;&lt;left val=&quot;48&quot;/&gt;&lt;top val=&quot;28&quot;/&gt;&lt;width val=&quot;865&quot;/&gt;&lt;height val=&quot;95&quot;/&gt;&lt;hasText val=&quot;1&quot;/&gt;&lt;/Image&gt;&lt;/ThreeDShape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 name="HTML_SHAPEINFO" val="&lt;ThreeDShapeInfo&gt;&lt;uuid val=&quot;{5E1D0808-402C-46B3-BA93-AFF85D496273}&quot;/&gt;&lt;isInvalidForFieldText val=&quot;0&quot;/&gt;&lt;Image&gt;&lt;filename val=&quot;C:\Users\Dell\AppData\Local\Temp\CP1156608419281Session\CPTrustFolder1156608419296\PPTImport1156618459906\data\asimages\{5E1D0808-402C-46B3-BA93-AFF85D496273}_7.png&quot;/&gt;&lt;left val=&quot;48&quot;/&gt;&lt;top val=&quot;28&quot;/&gt;&lt;width val=&quot;865&quot;/&gt;&lt;height val=&quot;95&quot;/&gt;&lt;hasText val=&quot;1&quot;/&gt;&lt;/Image&gt;&lt;/ThreeDShape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 name="HTML_SHAPEINFO" val="&lt;ThreeDShapeInfo&gt;&lt;uuid val=&quot;{5E1D0808-402C-46B3-BA93-AFF85D496273}&quot;/&gt;&lt;isInvalidForFieldText val=&quot;0&quot;/&gt;&lt;Image&gt;&lt;filename val=&quot;C:\Users\Dell\AppData\Local\Temp\CP1156608419281Session\CPTrustFolder1156608419296\PPTImport1156618459906\data\asimages\{5E1D0808-402C-46B3-BA93-AFF85D496273}_7.png&quot;/&gt;&lt;left val=&quot;48&quot;/&gt;&lt;top val=&quot;28&quot;/&gt;&lt;width val=&quot;865&quot;/&gt;&lt;height val=&quot;95&quot;/&gt;&lt;hasText val=&quot;1&quot;/&gt;&lt;/Image&gt;&lt;/ThreeDShape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 name="HTML_SHAPEINFO" val="&lt;ThreeDShapeInfo&gt;&lt;uuid val=&quot;{5E1D0808-402C-46B3-BA93-AFF85D496273}&quot;/&gt;&lt;isInvalidForFieldText val=&quot;0&quot;/&gt;&lt;Image&gt;&lt;filename val=&quot;C:\Users\Dell\AppData\Local\Temp\CP1156608419281Session\CPTrustFolder1156608419296\PPTImport1156618459906\data\asimages\{5E1D0808-402C-46B3-BA93-AFF85D496273}_7.png&quot;/&gt;&lt;left val=&quot;48&quot;/&gt;&lt;top val=&quot;28&quot;/&gt;&lt;width val=&quot;865&quot;/&gt;&lt;height val=&quot;95&quot;/&gt;&lt;hasText val=&quot;1&quot;/&gt;&lt;/Image&gt;&lt;/ThreeDShape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1&quot;/&gt;&lt;lineCharCount val=&quot;36&quot;/&gt;&lt;lineCharCount val=&quot;35&quot;/&gt;&lt;lineCharCount val=&quot;49&quot;/&gt;&lt;lineCharCount val=&quot;24&quot;/&gt;&lt;lineCharCount val=&quot;22&quot;/&gt;&lt;lineCharCount val=&quot;21&quot;/&gt;&lt;lineCharCount val=&quot;25&quot;/&gt;&lt;lineCharCount val=&quot;15&quot;/&gt;&lt;lineCharCount val=&quot;19&quot;/&gt;&lt;lineCharCount val=&quot;50&quot;/&gt;&lt;lineCharCount val=&quot;38&quot;/&gt;&lt;/TableIndex&gt;&lt;/ShapeTextInfo&gt;"/>
  <p:tag name="HTML_SHAPEINFO" val="&lt;TextEffect&gt;&lt;Image&gt;&lt;filename val=&quot;C:\Users\Dell\AppData\Local\Temp\CP1156608419281Session\CPTrustFolder1156608419296\PPTImport1156618459906\data\asimages\{CFC6DBA8-E81F-49A2-A168-E8596894BF65}_1.png_crop.png&quot;/&gt;&lt;left val=&quot;60&quot;/&gt;&lt;top val=&quot;202&quot;/&gt;&lt;width val=&quot;496&quot;/&gt;&lt;height val=&quot;26&quot;/&gt;&lt;hasText val=&quot;1&quot;/&gt;&lt;paraId val=&quot;1&quot;/&gt;&lt;/Image&gt;&lt;Image&gt;&lt;filename val=&quot;C:\Users\Dell\AppData\Local\Temp\CP1156608419281Session\CPTrustFolder1156608419296\PPTImport1156618459906\data\asimages\{9DFC37CE-9851-41A3-BD8D-2FF3F9644BBA}_1.png_crop.png&quot;/&gt;&lt;left val=&quot;58&quot;/&gt;&lt;top val=&quot;241&quot;/&gt;&lt;width val=&quot;481&quot;/&gt;&lt;height val=&quot;26&quot;/&gt;&lt;hasText val=&quot;1&quot;/&gt;&lt;paraId val=&quot;2&quot;/&gt;&lt;/Image&gt;&lt;Image&gt;&lt;filename val=&quot;C:\Users\Dell\AppData\Local\Temp\CP1156608419281Session\CPTrustFolder1156608419296\PPTImport1156618459906\data\asimages\{8E79F4C1-4FA0-4323-B95C-DC6BBE1868AC}_1.png_crop.png&quot;/&gt;&lt;left val=&quot;59&quot;/&gt;&lt;top val=&quot;279&quot;/&gt;&lt;width val=&quot;640&quot;/&gt;&lt;height val=&quot;26&quot;/&gt;&lt;hasText val=&quot;1&quot;/&gt;&lt;paraId val=&quot;3&quot;/&gt;&lt;/Image&gt;&lt;Image&gt;&lt;filename val=&quot;C:\Users\Dell\AppData\Local\Temp\CP1156608419281Session\CPTrustFolder1156608419296\PPTImport1156618459906\data\asimages\{95C0BFFA-FBB3-44C6-B0B1-F67E648BDEF8}_1.png_crop.png&quot;/&gt;&lt;left val=&quot;58&quot;/&gt;&lt;top val=&quot;318&quot;/&gt;&lt;width val=&quot;365&quot;/&gt;&lt;height val=&quot;26&quot;/&gt;&lt;hasText val=&quot;1&quot;/&gt;&lt;paraId val=&quot;4&quot;/&gt;&lt;/Image&gt;&lt;Image&gt;&lt;filename val=&quot;C:\Users\Dell\AppData\Local\Temp\CP1156608419281Session\CPTrustFolder1156608419296\PPTImport1156618459906\data\asimages\{2870CD6D-5B0E-4E40-AACF-60E2CCE5EC78}_1.png_crop.png&quot;/&gt;&lt;left val=&quot;59&quot;/&gt;&lt;top val=&quot;356&quot;/&gt;&lt;width val=&quot;344&quot;/&gt;&lt;height val=&quot;26&quot;/&gt;&lt;hasText val=&quot;1&quot;/&gt;&lt;paraId val=&quot;5&quot;/&gt;&lt;/Image&gt;&lt;Image&gt;&lt;filename val=&quot;C:\Users\Dell\AppData\Local\Temp\CP1156608419281Session\CPTrustFolder1156608419296\PPTImport1156618459906\data\asimages\{D144240A-BBA1-452D-B902-1735F474A11D}_1.png_crop.png&quot;/&gt;&lt;left val=&quot;107&quot;/&gt;&lt;top val=&quot;395&quot;/&gt;&lt;width val=&quot;346&quot;/&gt;&lt;height val=&quot;20&quot;/&gt;&lt;hasText val=&quot;1&quot;/&gt;&lt;paraId val=&quot;6&quot;/&gt;&lt;/Image&gt;&lt;Image&gt;&lt;filename val=&quot;C:\Users\Dell\AppData\Local\Temp\CP1156608419281Session\CPTrustFolder1156608419296\PPTImport1156618459906\data\asimages\{5FB53B1E-BC00-4F66-BFC7-44868F3124BE}_1.png_crop.png&quot;/&gt;&lt;left val=&quot;107&quot;/&gt;&lt;top val=&quot;433&quot;/&gt;&lt;width val=&quot;360&quot;/&gt;&lt;height val=&quot;26&quot;/&gt;&lt;hasText val=&quot;1&quot;/&gt;&lt;paraId val=&quot;7&quot;/&gt;&lt;/Image&gt;&lt;Image&gt;&lt;filename val=&quot;C:\Users\Dell\AppData\Local\Temp\CP1156608419281Session\CPTrustFolder1156608419296\PPTImport1156618459906\data\asimages\{B8EC738B-D835-4E1E-86E1-EFEAF1B7BAAF}_1.png_crop.png&quot;/&gt;&lt;left val=&quot;58&quot;/&gt;&lt;top val=&quot;472&quot;/&gt;&lt;width val=&quot;226&quot;/&gt;&lt;height val=&quot;26&quot;/&gt;&lt;hasText val=&quot;1&quot;/&gt;&lt;paraId val=&quot;8&quot;/&gt;&lt;/Image&gt;&lt;Image&gt;&lt;filename val=&quot;C:\Users\Dell\AppData\Local\Temp\CP1156608419281Session\CPTrustFolder1156608419296\PPTImport1156618459906\data\asimages\{E19C5118-5576-4D24-8819-E749D6A42079}_1.png_crop.png&quot;/&gt;&lt;left val=&quot;58&quot;/&gt;&lt;top val=&quot;510&quot;/&gt;&lt;width val=&quot;270&quot;/&gt;&lt;height val=&quot;26&quot;/&gt;&lt;hasText val=&quot;1&quot;/&gt;&lt;paraId val=&quot;9&quot;/&gt;&lt;/Image&gt;&lt;Image&gt;&lt;filename val=&quot;C:\Users\Dell\AppData\Local\Temp\CP1156608419281Session\CPTrustFolder1156608419296\PPTImport1156618459906\data\asimages\{C84B10C7-A1A3-45C7-9912-59DD2A542925}_1.png_crop.png&quot;/&gt;&lt;left val=&quot;58&quot;/&gt;&lt;top val=&quot;548&quot;/&gt;&lt;width val=&quot;646&quot;/&gt;&lt;height val=&quot;26&quot;/&gt;&lt;hasText val=&quot;1&quot;/&gt;&lt;paraId val=&quot;10&quot;/&gt;&lt;/Image&gt;&lt;Image&gt;&lt;filename val=&quot;C:\Users\Dell\AppData\Local\Temp\CP1156608419281Session\CPTrustFolder1156608419296\PPTImport1156618459906\data\asimages\{857948DE-408B-4C88-9074-E1750F8DC216}_1.png_crop.png&quot;/&gt;&lt;left val=&quot;58&quot;/&gt;&lt;top val=&quot;587&quot;/&gt;&lt;width val=&quot;545&quot;/&gt;&lt;height val=&quot;26&quot;/&gt;&lt;hasText val=&quot;1&quot;/&gt;&lt;paraId val=&quot;11&quot;/&gt;&lt;/Image&gt;&lt;/TextEffect&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9&quot;/&gt;&lt;lineCharCount val=&quot;31&quot;/&gt;&lt;/TableIndex&gt;&lt;/ShapeTextInfo&gt;"/>
  <p:tag name="HTML_SHAPEINFO" val="&lt;ThreeDShapeInfo&gt;&lt;uuid val=&quot;{5D904811-B832-4EAC-9516-5F1509E8A52B}&quot;/&gt;&lt;isInvalidForFieldText val=&quot;0&quot;/&gt;&lt;Image&gt;&lt;filename val=&quot;C:\Users\Dell\AppData\Local\Temp\CP1156608419281Session\CPTrustFolder1156608419296\PPTImport1156618459906\data\asimages\{5D904811-B832-4EAC-9516-5F1509E8A52B}_21.png&quot;/&gt;&lt;left val=&quot;119&quot;/&gt;&lt;top val=&quot;0&quot;/&gt;&lt;width val=&quot;723&quot;/&gt;&lt;height val=&quot;137&quot;/&gt;&lt;hasText val=&quot;1&quot;/&gt;&lt;/Image&gt;&lt;/ThreeDShape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1&quot;/&gt;&lt;lineCharCount val=&quot;1&quot;/&gt;&lt;lineCharCount val=&quot;40&quot;/&gt;&lt;lineCharCount val=&quot;1&quot;/&gt;&lt;lineCharCount val=&quot;7&quot;/&gt;&lt;lineCharCount val=&quot;27&quot;/&gt;&lt;lineCharCount val=&quot;41&quot;/&gt;&lt;lineCharCount val=&quot;40&quot;/&gt;&lt;lineCharCount val=&quot;31&quot;/&gt;&lt;lineCharCount val=&quot;1&quot;/&gt;&lt;lineCharCount val=&quot;54&quot;/&gt;&lt;lineCharCount val=&quot;8&quot;/&gt;&lt;/TableIndex&gt;&lt;/ShapeTextInfo&gt;"/>
  <p:tag name="HTML_SHAPEINFO" val="&lt;TextEffect&gt;&lt;Image&gt;&lt;filename val=&quot;C:\Users\Dell\AppData\Local\Temp\CP1156608419281Session\CPTrustFolder1156608419296\PPTImport1156618459906\data\asimages\{DCF0C2A6-048D-4BFB-A46E-FBC1633A57AA}_1.png_crop.png&quot;/&gt;&lt;left val=&quot;838&quot;/&gt;&lt;top val=&quot;614&quot;/&gt;&lt;width val=&quot;0&quot;/&gt;&lt;height val=&quot;0&quot;/&gt;&lt;hasText val=&quot;1&quot;/&gt;&lt;paraId val=&quot;1&quot;/&gt;&lt;/Image&gt;&lt;Image&gt;&lt;filename val=&quot;C:\Users\Dell\AppData\Local\Temp\CP1156608419281Session\CPTrustFolder1156608419296\PPTImport1156618459906\data\asimages\{DDBBC194-3A8A-46FF-9EB5-4FA33B768754}_1.png_crop.png&quot;/&gt;&lt;left val=&quot;160&quot;/&gt;&lt;top val=&quot;253&quot;/&gt;&lt;width val=&quot;643&quot;/&gt;&lt;height val=&quot;34&quot;/&gt;&lt;hasText val=&quot;1&quot;/&gt;&lt;paraId val=&quot;2&quot;/&gt;&lt;/Image&gt;&lt;Image&gt;&lt;filename val=&quot;C:\Users\Dell\AppData\Local\Temp\CP1156608419281Session\CPTrustFolder1156608419296\PPTImport1156618459906\data\asimages\{F14B0B8C-811E-4CD3-BE8A-A32B5AFB9DAC}_1.png_crop.png&quot;/&gt;&lt;left val=&quot;838&quot;/&gt;&lt;top val=&quot;614&quot;/&gt;&lt;width val=&quot;0&quot;/&gt;&lt;height val=&quot;0&quot;/&gt;&lt;hasText val=&quot;1&quot;/&gt;&lt;paraId val=&quot;3&quot;/&gt;&lt;/Image&gt;&lt;Image&gt;&lt;filename val=&quot;C:\Users\Dell\AppData\Local\Temp\CP1156608419281Session\CPTrustFolder1156608419296\PPTImport1156618459906\data\asimages\{FB816855-0C94-4683-9242-016530B64D3D}_1.png_crop.png&quot;/&gt;&lt;left val=&quot;140&quot;/&gt;&lt;top val=&quot;321&quot;/&gt;&lt;width val=&quot;81&quot;/&gt;&lt;height val=&quot;23&quot;/&gt;&lt;hasText val=&quot;1&quot;/&gt;&lt;paraId val=&quot;4&quot;/&gt;&lt;/Image&gt;&lt;Image&gt;&lt;filename val=&quot;C:\Users\Dell\AppData\Local\Temp\CP1156608419281Session\CPTrustFolder1156608419296\PPTImport1156618459906\data\asimages\{C9447014-7CDC-4099-B373-9FB88C657916}_1.png_crop.png&quot;/&gt;&lt;left val=&quot;284&quot;/&gt;&lt;top val=&quot;353&quot;/&gt;&lt;width val=&quot;412&quot;/&gt;&lt;height val=&quot;26&quot;/&gt;&lt;hasText val=&quot;1&quot;/&gt;&lt;paraId val=&quot;5&quot;/&gt;&lt;/Image&gt;&lt;Image&gt;&lt;filename val=&quot;C:\Users\Dell\AppData\Local\Temp\CP1156608419281Session\CPTrustFolder1156608419296\PPTImport1156618459906\data\asimages\{F2E8E903-A281-419A-B355-0234C772AC39}_1.png_crop.png&quot;/&gt;&lt;left val=&quot;284&quot;/&gt;&lt;top val=&quot;385&quot;/&gt;&lt;width val=&quot;443&quot;/&gt;&lt;height val=&quot;30&quot;/&gt;&lt;hasText val=&quot;1&quot;/&gt;&lt;paraId val=&quot;6&quot;/&gt;&lt;/Image&gt;&lt;Image&gt;&lt;filename val=&quot;C:\Users\Dell\AppData\Local\Temp\CP1156608419281Session\CPTrustFolder1156608419296\PPTImport1156618459906\data\asimages\{535E01F3-4308-48F4-8B5B-456D01AAE69E}_1.png_crop.png&quot;/&gt;&lt;left val=&quot;286&quot;/&gt;&lt;top val=&quot;416&quot;/&gt;&lt;width val=&quot;423&quot;/&gt;&lt;height val=&quot;30&quot;/&gt;&lt;hasText val=&quot;1&quot;/&gt;&lt;paraId val=&quot;7&quot;/&gt;&lt;/Image&gt;&lt;Image&gt;&lt;filename val=&quot;C:\Users\Dell\AppData\Local\Temp\CP1156608419281Session\CPTrustFolder1156608419296\PPTImport1156618459906\data\asimages\{C61354BB-5F8C-49B5-AD3C-4452B52123CE}_1.png_crop.png&quot;/&gt;&lt;left val=&quot;285&quot;/&gt;&lt;top val=&quot;449&quot;/&gt;&lt;width val=&quot;488&quot;/&gt;&lt;height val=&quot;26&quot;/&gt;&lt;hasText val=&quot;1&quot;/&gt;&lt;paraId val=&quot;8&quot;/&gt;&lt;/Image&gt;&lt;Image&gt;&lt;filename val=&quot;C:\Users\Dell\AppData\Local\Temp\CP1156608419281Session\CPTrustFolder1156608419296\PPTImport1156618459906\data\asimages\{91568A6B-77A2-49E3-B601-C2EDC79852D6}_1.png_crop.png&quot;/&gt;&lt;left val=&quot;838&quot;/&gt;&lt;top val=&quot;614&quot;/&gt;&lt;width val=&quot;0&quot;/&gt;&lt;height val=&quot;0&quot;/&gt;&lt;hasText val=&quot;1&quot;/&gt;&lt;paraId val=&quot;9&quot;/&gt;&lt;/Image&gt;&lt;Image&gt;&lt;filename val=&quot;C:\Users\Dell\AppData\Local\Temp\CP1156608419281Session\CPTrustFolder1156608419296\PPTImport1156618459906\data\asimages\{C01D98DE-D007-404D-923B-51CF9BA17119}_1.png_crop.png&quot;/&gt;&lt;left val=&quot;143&quot;/&gt;&lt;top val=&quot;512&quot;/&gt;&lt;width val=&quot;648&quot;/&gt;&lt;height val=&quot;52&quot;/&gt;&lt;hasText val=&quot;1&quot;/&gt;&lt;paraId val=&quot;10&quot;/&gt;&lt;/Image&gt;&lt;/TextEffect&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heme/theme1.xml><?xml version="1.0" encoding="utf-8"?>
<a:theme xmlns:a="http://schemas.openxmlformats.org/drawingml/2006/main" name="1_Office Theme">
  <a:themeElements>
    <a:clrScheme name="i9_Blue Lime">
      <a:dk1>
        <a:srgbClr val="57565A"/>
      </a:dk1>
      <a:lt1>
        <a:sysClr val="window" lastClr="FFFFFF"/>
      </a:lt1>
      <a:dk2>
        <a:srgbClr val="8DC928"/>
      </a:dk2>
      <a:lt2>
        <a:srgbClr val="ABD22A"/>
      </a:lt2>
      <a:accent1>
        <a:srgbClr val="2099D8"/>
      </a:accent1>
      <a:accent2>
        <a:srgbClr val="239CCE"/>
      </a:accent2>
      <a:accent3>
        <a:srgbClr val="27A6C2"/>
      </a:accent3>
      <a:accent4>
        <a:srgbClr val="25B7AB"/>
      </a:accent4>
      <a:accent5>
        <a:srgbClr val="5BBE77"/>
      </a:accent5>
      <a:accent6>
        <a:srgbClr val="7EC44E"/>
      </a:accent6>
      <a:hlink>
        <a:srgbClr val="2F8299"/>
      </a:hlink>
      <a:folHlink>
        <a:srgbClr val="8C8C8C"/>
      </a:folHlink>
    </a:clrScheme>
    <a:fontScheme name="Custom 3">
      <a:majorFont>
        <a:latin typeface="Open Sans Light"/>
        <a:ea typeface=""/>
        <a:cs typeface=""/>
      </a:majorFont>
      <a:minorFont>
        <a:latin typeface="Open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278</TotalTime>
  <Words>1498</Words>
  <Application>Microsoft Macintosh PowerPoint</Application>
  <PresentationFormat>Custom</PresentationFormat>
  <Paragraphs>259</Paragraphs>
  <Slides>22</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Cambria Math</vt:lpstr>
      <vt:lpstr>Calibri</vt:lpstr>
      <vt:lpstr>Wingdings</vt:lpstr>
      <vt:lpstr>Open Sans Light</vt:lpstr>
      <vt:lpstr>Ebrima</vt:lpstr>
      <vt:lpstr>Arial</vt:lpstr>
      <vt:lpstr>Vijaya</vt:lpstr>
      <vt:lpstr>Consolas</vt:lpstr>
      <vt:lpstr>1_Office Theme</vt:lpstr>
      <vt:lpstr>Time Series Analysis – Exponential Smoothing Methods for Forecasting</vt:lpstr>
      <vt:lpstr>Contents</vt:lpstr>
      <vt:lpstr>Forecasting Using Smoothing Methods </vt:lpstr>
      <vt:lpstr>Single Exponential Smoothing Model</vt:lpstr>
      <vt:lpstr>Single Exponential Smoothing Model</vt:lpstr>
      <vt:lpstr>Single Exponential Smoothing Model - Smoothing Constant α</vt:lpstr>
      <vt:lpstr>Get an Edge!</vt:lpstr>
      <vt:lpstr>Exponential Smoothing in R</vt:lpstr>
      <vt:lpstr>Exponential Smoothing in R</vt:lpstr>
      <vt:lpstr>Double (Holt) and Triple(Holt-Winters) Exponential Smoothing Methods</vt:lpstr>
      <vt:lpstr>Double Exponential Smoothing Model</vt:lpstr>
      <vt:lpstr>PowerPoint Presentation</vt:lpstr>
      <vt:lpstr>Triple Exponential Smoothing Model</vt:lpstr>
      <vt:lpstr>Triple Exponential Smoothing in R</vt:lpstr>
      <vt:lpstr>Get an Edge!</vt:lpstr>
      <vt:lpstr>Exploring Built-In Time Series Data in R</vt:lpstr>
      <vt:lpstr>Exploring Built-In Time Series Data in R</vt:lpstr>
      <vt:lpstr>Exploring Built-In Time Series Data in R</vt:lpstr>
      <vt:lpstr>Exploring Built-In Time Series Data in R</vt:lpstr>
      <vt:lpstr>Plotting Data with Trend Line</vt:lpstr>
      <vt:lpstr>Box Plot with Cycles</vt:lpstr>
      <vt:lpstr>Quick Recap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Programming Basics  Numeric Functions and Operators in R </dc:title>
  <cp:lastModifiedBy>Paul Penman</cp:lastModifiedBy>
  <cp:revision>17</cp:revision>
  <dcterms:modified xsi:type="dcterms:W3CDTF">2023-10-19T19:58:45Z</dcterms:modified>
</cp:coreProperties>
</file>