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8" r:id="rId1"/>
  </p:sldMasterIdLst>
  <p:notesMasterIdLst>
    <p:notesMasterId r:id="rId17"/>
  </p:notesMasterIdLst>
  <p:sldIdLst>
    <p:sldId id="397" r:id="rId2"/>
    <p:sldId id="285" r:id="rId3"/>
    <p:sldId id="330" r:id="rId4"/>
    <p:sldId id="324" r:id="rId5"/>
    <p:sldId id="329" r:id="rId6"/>
    <p:sldId id="315" r:id="rId7"/>
    <p:sldId id="316" r:id="rId8"/>
    <p:sldId id="317" r:id="rId9"/>
    <p:sldId id="318" r:id="rId10"/>
    <p:sldId id="319" r:id="rId11"/>
    <p:sldId id="320" r:id="rId12"/>
    <p:sldId id="326" r:id="rId13"/>
    <p:sldId id="321" r:id="rId14"/>
    <p:sldId id="303" r:id="rId15"/>
    <p:sldId id="306" r:id="rId16"/>
  </p:sldIdLst>
  <p:sldSz cx="12131675" cy="6858000"/>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Consolas" panose="020B0609020204030204" pitchFamily="49" charset="0"/>
      <p:regular r:id="rId23"/>
      <p:bold r:id="rId24"/>
      <p:italic r:id="rId25"/>
      <p:boldItalic r:id="rId26"/>
    </p:embeddedFont>
    <p:embeddedFont>
      <p:font typeface="Ebrima" panose="02000000000000000000" pitchFamily="2" charset="0"/>
      <p:regular r:id="rId27"/>
      <p:bold r:id="rId28"/>
    </p:embeddedFont>
    <p:embeddedFont>
      <p:font typeface="Open Sans Light" panose="020B0306030504020204" pitchFamily="34" charset="0"/>
      <p:regular r:id="rId29"/>
      <p:italic r:id="rId30"/>
    </p:embeddedFont>
    <p:embeddedFont>
      <p:font typeface="Vijaya" panose="02020604020202020204" pitchFamily="18" charset="0"/>
      <p:regular r:id="rId31"/>
      <p:bold r:id="rId32"/>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0C8B3F-051C-4ACD-B76C-45B995CDDEDB}">
  <a:tblStyle styleId="{FD0C8B3F-051C-4ACD-B76C-45B995CDDEDB}" styleName="Table_0">
    <a:wholeTbl>
      <a:tcTxStyle b="off" i="off">
        <a:font>
          <a:latin typeface="Ebrima"/>
          <a:ea typeface="Ebrima"/>
          <a:cs typeface="Ebrim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F5AD54B-2E56-4ADB-AB98-0DF1CC4A0CF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558"/>
  </p:normalViewPr>
  <p:slideViewPr>
    <p:cSldViewPr snapToGrid="0">
      <p:cViewPr varScale="1">
        <p:scale>
          <a:sx n="110" d="100"/>
          <a:sy n="110" d="100"/>
        </p:scale>
        <p:origin x="184" y="408"/>
      </p:cViewPr>
      <p:guideLst>
        <p:guide orient="horz" pos="2160"/>
        <p:guide pos="3821"/>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AE238-9094-4069-A1FD-7B83CD698658}"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76663673-5909-426B-914B-5FFFB549C789}">
      <dgm:prSet phldrT="[Text]" custT="1"/>
      <dgm:spPr/>
      <dgm:t>
        <a:bodyPr/>
        <a:lstStyle/>
        <a:p>
          <a:r>
            <a:rPr lang="en-US" sz="1600" dirty="0">
              <a:solidFill>
                <a:schemeClr val="tx1">
                  <a:lumMod val="75000"/>
                  <a:lumOff val="25000"/>
                </a:schemeClr>
              </a:solidFill>
            </a:rPr>
            <a:t>Income and Consumption</a:t>
          </a:r>
        </a:p>
      </dgm:t>
    </dgm:pt>
    <dgm:pt modelId="{717C5B13-AC9B-4F3A-AAB6-C1A16AFC04CF}" type="parTrans" cxnId="{25E11437-7719-4616-A3DC-2E856F544265}">
      <dgm:prSet/>
      <dgm:spPr/>
      <dgm:t>
        <a:bodyPr/>
        <a:lstStyle/>
        <a:p>
          <a:endParaRPr lang="en-US" sz="1600">
            <a:solidFill>
              <a:schemeClr val="tx1">
                <a:lumMod val="75000"/>
                <a:lumOff val="25000"/>
              </a:schemeClr>
            </a:solidFill>
          </a:endParaRPr>
        </a:p>
      </dgm:t>
    </dgm:pt>
    <dgm:pt modelId="{275FAD9E-F809-4A53-8CA5-95B354896216}" type="sibTrans" cxnId="{25E11437-7719-4616-A3DC-2E856F544265}">
      <dgm:prSet/>
      <dgm:spPr/>
      <dgm:t>
        <a:bodyPr/>
        <a:lstStyle/>
        <a:p>
          <a:endParaRPr lang="en-US" sz="1600">
            <a:solidFill>
              <a:schemeClr val="tx1">
                <a:lumMod val="75000"/>
                <a:lumOff val="25000"/>
              </a:schemeClr>
            </a:solidFill>
          </a:endParaRPr>
        </a:p>
      </dgm:t>
    </dgm:pt>
    <dgm:pt modelId="{FA063875-E638-4723-9EF2-51939E79F276}">
      <dgm:prSet phldrT="[Text]" custT="1"/>
      <dgm:spPr/>
      <dgm:t>
        <a:bodyPr/>
        <a:lstStyle/>
        <a:p>
          <a:r>
            <a:rPr lang="en-US" sz="1600" dirty="0">
              <a:solidFill>
                <a:schemeClr val="tx1">
                  <a:lumMod val="75000"/>
                  <a:lumOff val="25000"/>
                </a:schemeClr>
              </a:solidFill>
            </a:rPr>
            <a:t>Money, National Incomes, Price Rates, Interest Rates</a:t>
          </a:r>
        </a:p>
      </dgm:t>
    </dgm:pt>
    <dgm:pt modelId="{EEBAF968-6A2E-48B7-BAC3-EBA536DCE94B}" type="parTrans" cxnId="{94D33086-7C1F-47B2-8A32-F039F7C7BE4E}">
      <dgm:prSet/>
      <dgm:spPr/>
      <dgm:t>
        <a:bodyPr/>
        <a:lstStyle/>
        <a:p>
          <a:endParaRPr lang="en-US" sz="1600">
            <a:solidFill>
              <a:schemeClr val="tx1">
                <a:lumMod val="75000"/>
                <a:lumOff val="25000"/>
              </a:schemeClr>
            </a:solidFill>
          </a:endParaRPr>
        </a:p>
      </dgm:t>
    </dgm:pt>
    <dgm:pt modelId="{0114E16F-4B43-4B10-9471-A3EB5394FE1B}" type="sibTrans" cxnId="{94D33086-7C1F-47B2-8A32-F039F7C7BE4E}">
      <dgm:prSet/>
      <dgm:spPr/>
      <dgm:t>
        <a:bodyPr/>
        <a:lstStyle/>
        <a:p>
          <a:endParaRPr lang="en-US" sz="1600">
            <a:solidFill>
              <a:schemeClr val="tx1">
                <a:lumMod val="75000"/>
                <a:lumOff val="25000"/>
              </a:schemeClr>
            </a:solidFill>
          </a:endParaRPr>
        </a:p>
      </dgm:t>
    </dgm:pt>
    <dgm:pt modelId="{9F93ED41-9EE1-498F-BDB1-C03C970B4143}">
      <dgm:prSet phldrT="[Text]" custT="1"/>
      <dgm:spPr/>
      <dgm:t>
        <a:bodyPr/>
        <a:lstStyle/>
        <a:p>
          <a:r>
            <a:rPr lang="en-US" sz="1600" dirty="0">
              <a:solidFill>
                <a:schemeClr val="tx1">
                  <a:lumMod val="75000"/>
                  <a:lumOff val="25000"/>
                </a:schemeClr>
              </a:solidFill>
            </a:rPr>
            <a:t>Prices of Two Stocks</a:t>
          </a:r>
        </a:p>
      </dgm:t>
    </dgm:pt>
    <dgm:pt modelId="{D248E6A2-732F-4823-A3CB-33057E32EC22}" type="parTrans" cxnId="{8EB18BF2-7885-41C8-B471-4BC145FBB0A0}">
      <dgm:prSet/>
      <dgm:spPr/>
      <dgm:t>
        <a:bodyPr/>
        <a:lstStyle/>
        <a:p>
          <a:endParaRPr lang="en-US" sz="1600">
            <a:solidFill>
              <a:schemeClr val="tx1">
                <a:lumMod val="75000"/>
                <a:lumOff val="25000"/>
              </a:schemeClr>
            </a:solidFill>
          </a:endParaRPr>
        </a:p>
      </dgm:t>
    </dgm:pt>
    <dgm:pt modelId="{AB266DCA-F281-409D-BBE5-38EFACD231F7}" type="sibTrans" cxnId="{8EB18BF2-7885-41C8-B471-4BC145FBB0A0}">
      <dgm:prSet/>
      <dgm:spPr/>
      <dgm:t>
        <a:bodyPr/>
        <a:lstStyle/>
        <a:p>
          <a:endParaRPr lang="en-US" sz="1600">
            <a:solidFill>
              <a:schemeClr val="tx1">
                <a:lumMod val="75000"/>
                <a:lumOff val="25000"/>
              </a:schemeClr>
            </a:solidFill>
          </a:endParaRPr>
        </a:p>
      </dgm:t>
    </dgm:pt>
    <dgm:pt modelId="{2B236CD3-B5DE-4B7D-9546-DB82304E118A}">
      <dgm:prSet phldrT="[Text]" custT="1"/>
      <dgm:spPr/>
      <dgm:t>
        <a:bodyPr/>
        <a:lstStyle/>
        <a:p>
          <a:r>
            <a:rPr lang="en-US" sz="1600" dirty="0">
              <a:solidFill>
                <a:schemeClr val="tx1">
                  <a:lumMod val="75000"/>
                  <a:lumOff val="25000"/>
                </a:schemeClr>
              </a:solidFill>
            </a:rPr>
            <a:t>Price of a Commodity and Taxes Levied on that Commodity, Inflation Rate</a:t>
          </a:r>
        </a:p>
      </dgm:t>
    </dgm:pt>
    <dgm:pt modelId="{BD2459D9-B9DD-442F-B171-8BE68DBD58CC}" type="parTrans" cxnId="{1F6A7ACF-A324-4648-9D6D-95D4DDD483E7}">
      <dgm:prSet/>
      <dgm:spPr/>
      <dgm:t>
        <a:bodyPr/>
        <a:lstStyle/>
        <a:p>
          <a:endParaRPr lang="en-US" sz="1600">
            <a:solidFill>
              <a:schemeClr val="tx1">
                <a:lumMod val="75000"/>
                <a:lumOff val="25000"/>
              </a:schemeClr>
            </a:solidFill>
          </a:endParaRPr>
        </a:p>
      </dgm:t>
    </dgm:pt>
    <dgm:pt modelId="{DAC31ED9-86E1-4602-883C-4CD5C9AC1114}" type="sibTrans" cxnId="{1F6A7ACF-A324-4648-9D6D-95D4DDD483E7}">
      <dgm:prSet/>
      <dgm:spPr/>
      <dgm:t>
        <a:bodyPr/>
        <a:lstStyle/>
        <a:p>
          <a:endParaRPr lang="en-US" sz="1600">
            <a:solidFill>
              <a:schemeClr val="tx1">
                <a:lumMod val="75000"/>
                <a:lumOff val="25000"/>
              </a:schemeClr>
            </a:solidFill>
          </a:endParaRPr>
        </a:p>
      </dgm:t>
    </dgm:pt>
    <dgm:pt modelId="{CCDB7F78-B58E-405A-A614-46064888D211}">
      <dgm:prSet phldrT="[Text]" custT="1"/>
      <dgm:spPr/>
      <dgm:t>
        <a:bodyPr/>
        <a:lstStyle/>
        <a:p>
          <a:r>
            <a:rPr lang="en-US" sz="1600" dirty="0">
              <a:solidFill>
                <a:schemeClr val="tx1">
                  <a:lumMod val="75000"/>
                  <a:lumOff val="25000"/>
                </a:schemeClr>
              </a:solidFill>
            </a:rPr>
            <a:t>Temperatures, Electricity Consumption</a:t>
          </a:r>
        </a:p>
      </dgm:t>
    </dgm:pt>
    <dgm:pt modelId="{CE1F5F0A-DD10-41B7-B3F4-1AC5272D7F02}" type="parTrans" cxnId="{BDF93EA0-FF15-425A-BD8B-9365742BDEEE}">
      <dgm:prSet/>
      <dgm:spPr/>
      <dgm:t>
        <a:bodyPr/>
        <a:lstStyle/>
        <a:p>
          <a:endParaRPr lang="en-US" sz="1600">
            <a:solidFill>
              <a:schemeClr val="tx1">
                <a:lumMod val="75000"/>
                <a:lumOff val="25000"/>
              </a:schemeClr>
            </a:solidFill>
          </a:endParaRPr>
        </a:p>
      </dgm:t>
    </dgm:pt>
    <dgm:pt modelId="{A58C38F1-A8BA-413B-91AE-0BF8CA496BF1}" type="sibTrans" cxnId="{BDF93EA0-FF15-425A-BD8B-9365742BDEEE}">
      <dgm:prSet/>
      <dgm:spPr/>
      <dgm:t>
        <a:bodyPr/>
        <a:lstStyle/>
        <a:p>
          <a:endParaRPr lang="en-US" sz="1600">
            <a:solidFill>
              <a:schemeClr val="tx1">
                <a:lumMod val="75000"/>
                <a:lumOff val="25000"/>
              </a:schemeClr>
            </a:solidFill>
          </a:endParaRPr>
        </a:p>
      </dgm:t>
    </dgm:pt>
    <dgm:pt modelId="{EC286046-301B-4064-AE5D-9B601813EFA2}" type="pres">
      <dgm:prSet presAssocID="{894AE238-9094-4069-A1FD-7B83CD698658}" presName="linear" presStyleCnt="0">
        <dgm:presLayoutVars>
          <dgm:dir/>
          <dgm:animLvl val="lvl"/>
          <dgm:resizeHandles val="exact"/>
        </dgm:presLayoutVars>
      </dgm:prSet>
      <dgm:spPr/>
    </dgm:pt>
    <dgm:pt modelId="{45E147F2-873C-4AAF-A489-8FB82239ADEE}" type="pres">
      <dgm:prSet presAssocID="{76663673-5909-426B-914B-5FFFB549C789}" presName="parentLin" presStyleCnt="0"/>
      <dgm:spPr/>
    </dgm:pt>
    <dgm:pt modelId="{60944B18-ED68-442B-99E6-F6054AC25953}" type="pres">
      <dgm:prSet presAssocID="{76663673-5909-426B-914B-5FFFB549C789}" presName="parentLeftMargin" presStyleLbl="node1" presStyleIdx="0" presStyleCnt="5"/>
      <dgm:spPr/>
    </dgm:pt>
    <dgm:pt modelId="{4A71E4D7-05CE-4EA5-8CB7-1DB41E128D7E}" type="pres">
      <dgm:prSet presAssocID="{76663673-5909-426B-914B-5FFFB549C789}" presName="parentText" presStyleLbl="node1" presStyleIdx="0" presStyleCnt="5" custScaleX="110000">
        <dgm:presLayoutVars>
          <dgm:chMax val="0"/>
          <dgm:bulletEnabled val="1"/>
        </dgm:presLayoutVars>
      </dgm:prSet>
      <dgm:spPr/>
    </dgm:pt>
    <dgm:pt modelId="{84987646-D137-4AD3-9074-A61D3DC9EAAC}" type="pres">
      <dgm:prSet presAssocID="{76663673-5909-426B-914B-5FFFB549C789}" presName="negativeSpace" presStyleCnt="0"/>
      <dgm:spPr/>
    </dgm:pt>
    <dgm:pt modelId="{1977F362-9AFE-4E77-8008-808BA3646532}" type="pres">
      <dgm:prSet presAssocID="{76663673-5909-426B-914B-5FFFB549C789}" presName="childText" presStyleLbl="conFgAcc1" presStyleIdx="0" presStyleCnt="5">
        <dgm:presLayoutVars>
          <dgm:bulletEnabled val="1"/>
        </dgm:presLayoutVars>
      </dgm:prSet>
      <dgm:spPr/>
    </dgm:pt>
    <dgm:pt modelId="{08EDCB67-69F1-47A7-87B9-BDE7A7F672EF}" type="pres">
      <dgm:prSet presAssocID="{275FAD9E-F809-4A53-8CA5-95B354896216}" presName="spaceBetweenRectangles" presStyleCnt="0"/>
      <dgm:spPr/>
    </dgm:pt>
    <dgm:pt modelId="{8E66C7EC-74DB-42B9-936B-5C6C6CAA9804}" type="pres">
      <dgm:prSet presAssocID="{FA063875-E638-4723-9EF2-51939E79F276}" presName="parentLin" presStyleCnt="0"/>
      <dgm:spPr/>
    </dgm:pt>
    <dgm:pt modelId="{B8CDE065-C439-4F52-80EF-3B9853FEC9CE}" type="pres">
      <dgm:prSet presAssocID="{FA063875-E638-4723-9EF2-51939E79F276}" presName="parentLeftMargin" presStyleLbl="node1" presStyleIdx="0" presStyleCnt="5"/>
      <dgm:spPr/>
    </dgm:pt>
    <dgm:pt modelId="{8A6FFFC1-3488-40CA-B516-48BBC48B7AE6}" type="pres">
      <dgm:prSet presAssocID="{FA063875-E638-4723-9EF2-51939E79F276}" presName="parentText" presStyleLbl="node1" presStyleIdx="1" presStyleCnt="5" custScaleX="110000">
        <dgm:presLayoutVars>
          <dgm:chMax val="0"/>
          <dgm:bulletEnabled val="1"/>
        </dgm:presLayoutVars>
      </dgm:prSet>
      <dgm:spPr/>
    </dgm:pt>
    <dgm:pt modelId="{3FF63578-35DC-4D65-AA8E-5D604D385EC5}" type="pres">
      <dgm:prSet presAssocID="{FA063875-E638-4723-9EF2-51939E79F276}" presName="negativeSpace" presStyleCnt="0"/>
      <dgm:spPr/>
    </dgm:pt>
    <dgm:pt modelId="{A2C695F0-9502-4033-81AF-4A92EC49FE75}" type="pres">
      <dgm:prSet presAssocID="{FA063875-E638-4723-9EF2-51939E79F276}" presName="childText" presStyleLbl="conFgAcc1" presStyleIdx="1" presStyleCnt="5">
        <dgm:presLayoutVars>
          <dgm:bulletEnabled val="1"/>
        </dgm:presLayoutVars>
      </dgm:prSet>
      <dgm:spPr/>
    </dgm:pt>
    <dgm:pt modelId="{2B8B1257-BA19-441B-A6CB-3A2E38348910}" type="pres">
      <dgm:prSet presAssocID="{0114E16F-4B43-4B10-9471-A3EB5394FE1B}" presName="spaceBetweenRectangles" presStyleCnt="0"/>
      <dgm:spPr/>
    </dgm:pt>
    <dgm:pt modelId="{A4E6E023-528D-41C9-AABE-C072210A906D}" type="pres">
      <dgm:prSet presAssocID="{2B236CD3-B5DE-4B7D-9546-DB82304E118A}" presName="parentLin" presStyleCnt="0"/>
      <dgm:spPr/>
    </dgm:pt>
    <dgm:pt modelId="{F393E1B6-EABE-461A-8B9A-B081F627F7BF}" type="pres">
      <dgm:prSet presAssocID="{2B236CD3-B5DE-4B7D-9546-DB82304E118A}" presName="parentLeftMargin" presStyleLbl="node1" presStyleIdx="1" presStyleCnt="5"/>
      <dgm:spPr/>
    </dgm:pt>
    <dgm:pt modelId="{AA086B01-1E01-4985-98A0-F8A88F26F01E}" type="pres">
      <dgm:prSet presAssocID="{2B236CD3-B5DE-4B7D-9546-DB82304E118A}" presName="parentText" presStyleLbl="node1" presStyleIdx="2" presStyleCnt="5" custScaleX="110000">
        <dgm:presLayoutVars>
          <dgm:chMax val="0"/>
          <dgm:bulletEnabled val="1"/>
        </dgm:presLayoutVars>
      </dgm:prSet>
      <dgm:spPr/>
    </dgm:pt>
    <dgm:pt modelId="{0A010D7A-9077-4EC0-97E2-A86BE8803E74}" type="pres">
      <dgm:prSet presAssocID="{2B236CD3-B5DE-4B7D-9546-DB82304E118A}" presName="negativeSpace" presStyleCnt="0"/>
      <dgm:spPr/>
    </dgm:pt>
    <dgm:pt modelId="{3C62040F-422D-4731-B610-A127A1EDD4D2}" type="pres">
      <dgm:prSet presAssocID="{2B236CD3-B5DE-4B7D-9546-DB82304E118A}" presName="childText" presStyleLbl="conFgAcc1" presStyleIdx="2" presStyleCnt="5">
        <dgm:presLayoutVars>
          <dgm:bulletEnabled val="1"/>
        </dgm:presLayoutVars>
      </dgm:prSet>
      <dgm:spPr/>
    </dgm:pt>
    <dgm:pt modelId="{FA21A571-9505-49A4-AB4D-E6CFE68A0E89}" type="pres">
      <dgm:prSet presAssocID="{DAC31ED9-86E1-4602-883C-4CD5C9AC1114}" presName="spaceBetweenRectangles" presStyleCnt="0"/>
      <dgm:spPr/>
    </dgm:pt>
    <dgm:pt modelId="{A003F0FD-5151-453B-BDB2-6E1D33AA2158}" type="pres">
      <dgm:prSet presAssocID="{CCDB7F78-B58E-405A-A614-46064888D211}" presName="parentLin" presStyleCnt="0"/>
      <dgm:spPr/>
    </dgm:pt>
    <dgm:pt modelId="{A00B022F-E303-493E-8F55-B690CF875951}" type="pres">
      <dgm:prSet presAssocID="{CCDB7F78-B58E-405A-A614-46064888D211}" presName="parentLeftMargin" presStyleLbl="node1" presStyleIdx="2" presStyleCnt="5"/>
      <dgm:spPr/>
    </dgm:pt>
    <dgm:pt modelId="{BA8BA3B0-08A6-4688-B5E6-2B48832C719A}" type="pres">
      <dgm:prSet presAssocID="{CCDB7F78-B58E-405A-A614-46064888D211}" presName="parentText" presStyleLbl="node1" presStyleIdx="3" presStyleCnt="5" custScaleX="110000">
        <dgm:presLayoutVars>
          <dgm:chMax val="0"/>
          <dgm:bulletEnabled val="1"/>
        </dgm:presLayoutVars>
      </dgm:prSet>
      <dgm:spPr/>
    </dgm:pt>
    <dgm:pt modelId="{230E9709-6A89-44CB-B9DA-E24E1277C507}" type="pres">
      <dgm:prSet presAssocID="{CCDB7F78-B58E-405A-A614-46064888D211}" presName="negativeSpace" presStyleCnt="0"/>
      <dgm:spPr/>
    </dgm:pt>
    <dgm:pt modelId="{9D091AEB-6FC3-44A6-A42C-06AC78E8E960}" type="pres">
      <dgm:prSet presAssocID="{CCDB7F78-B58E-405A-A614-46064888D211}" presName="childText" presStyleLbl="conFgAcc1" presStyleIdx="3" presStyleCnt="5">
        <dgm:presLayoutVars>
          <dgm:bulletEnabled val="1"/>
        </dgm:presLayoutVars>
      </dgm:prSet>
      <dgm:spPr/>
    </dgm:pt>
    <dgm:pt modelId="{1265A387-A014-4FEF-A3C2-4C3C80E019CA}" type="pres">
      <dgm:prSet presAssocID="{A58C38F1-A8BA-413B-91AE-0BF8CA496BF1}" presName="spaceBetweenRectangles" presStyleCnt="0"/>
      <dgm:spPr/>
    </dgm:pt>
    <dgm:pt modelId="{B6D85ACC-475F-4008-9C81-9E7CEF2924EF}" type="pres">
      <dgm:prSet presAssocID="{9F93ED41-9EE1-498F-BDB1-C03C970B4143}" presName="parentLin" presStyleCnt="0"/>
      <dgm:spPr/>
    </dgm:pt>
    <dgm:pt modelId="{90BE94C8-E64C-4598-BF42-0CB9F3E2F445}" type="pres">
      <dgm:prSet presAssocID="{9F93ED41-9EE1-498F-BDB1-C03C970B4143}" presName="parentLeftMargin" presStyleLbl="node1" presStyleIdx="3" presStyleCnt="5"/>
      <dgm:spPr/>
    </dgm:pt>
    <dgm:pt modelId="{40066F22-39AC-4734-9EAD-C2D77653A62C}" type="pres">
      <dgm:prSet presAssocID="{9F93ED41-9EE1-498F-BDB1-C03C970B4143}" presName="parentText" presStyleLbl="node1" presStyleIdx="4" presStyleCnt="5" custScaleX="110000">
        <dgm:presLayoutVars>
          <dgm:chMax val="0"/>
          <dgm:bulletEnabled val="1"/>
        </dgm:presLayoutVars>
      </dgm:prSet>
      <dgm:spPr/>
    </dgm:pt>
    <dgm:pt modelId="{5435C0B2-4690-48BD-9938-F97ADC6C5477}" type="pres">
      <dgm:prSet presAssocID="{9F93ED41-9EE1-498F-BDB1-C03C970B4143}" presName="negativeSpace" presStyleCnt="0"/>
      <dgm:spPr/>
    </dgm:pt>
    <dgm:pt modelId="{94BEEDB1-08F7-45F8-B77A-D13A4759A360}" type="pres">
      <dgm:prSet presAssocID="{9F93ED41-9EE1-498F-BDB1-C03C970B4143}" presName="childText" presStyleLbl="conFgAcc1" presStyleIdx="4" presStyleCnt="5">
        <dgm:presLayoutVars>
          <dgm:bulletEnabled val="1"/>
        </dgm:presLayoutVars>
      </dgm:prSet>
      <dgm:spPr/>
    </dgm:pt>
  </dgm:ptLst>
  <dgm:cxnLst>
    <dgm:cxn modelId="{3DFB0F08-2D13-419F-A04E-F216CA514E65}" type="presOf" srcId="{894AE238-9094-4069-A1FD-7B83CD698658}" destId="{EC286046-301B-4064-AE5D-9B601813EFA2}" srcOrd="0" destOrd="0" presId="urn:microsoft.com/office/officeart/2005/8/layout/list1"/>
    <dgm:cxn modelId="{2B3A0D1E-12FD-4C78-8BE6-019B75BB4D7A}" type="presOf" srcId="{76663673-5909-426B-914B-5FFFB549C789}" destId="{60944B18-ED68-442B-99E6-F6054AC25953}" srcOrd="0" destOrd="0" presId="urn:microsoft.com/office/officeart/2005/8/layout/list1"/>
    <dgm:cxn modelId="{1ED5E21F-ACE2-4F0E-9B93-28EB0FE84D8B}" type="presOf" srcId="{76663673-5909-426B-914B-5FFFB549C789}" destId="{4A71E4D7-05CE-4EA5-8CB7-1DB41E128D7E}" srcOrd="1" destOrd="0" presId="urn:microsoft.com/office/officeart/2005/8/layout/list1"/>
    <dgm:cxn modelId="{75014424-B684-4585-940A-C599B6EA432A}" type="presOf" srcId="{2B236CD3-B5DE-4B7D-9546-DB82304E118A}" destId="{AA086B01-1E01-4985-98A0-F8A88F26F01E}" srcOrd="1" destOrd="0" presId="urn:microsoft.com/office/officeart/2005/8/layout/list1"/>
    <dgm:cxn modelId="{25E11437-7719-4616-A3DC-2E856F544265}" srcId="{894AE238-9094-4069-A1FD-7B83CD698658}" destId="{76663673-5909-426B-914B-5FFFB549C789}" srcOrd="0" destOrd="0" parTransId="{717C5B13-AC9B-4F3A-AAB6-C1A16AFC04CF}" sibTransId="{275FAD9E-F809-4A53-8CA5-95B354896216}"/>
    <dgm:cxn modelId="{D0E8CF46-7E1B-44E7-8A44-826D36D95E73}" type="presOf" srcId="{9F93ED41-9EE1-498F-BDB1-C03C970B4143}" destId="{90BE94C8-E64C-4598-BF42-0CB9F3E2F445}" srcOrd="0" destOrd="0" presId="urn:microsoft.com/office/officeart/2005/8/layout/list1"/>
    <dgm:cxn modelId="{05CF2B69-7E7D-4093-9EC3-1640CBEDCB4C}" type="presOf" srcId="{CCDB7F78-B58E-405A-A614-46064888D211}" destId="{BA8BA3B0-08A6-4688-B5E6-2B48832C719A}" srcOrd="1" destOrd="0" presId="urn:microsoft.com/office/officeart/2005/8/layout/list1"/>
    <dgm:cxn modelId="{94D33086-7C1F-47B2-8A32-F039F7C7BE4E}" srcId="{894AE238-9094-4069-A1FD-7B83CD698658}" destId="{FA063875-E638-4723-9EF2-51939E79F276}" srcOrd="1" destOrd="0" parTransId="{EEBAF968-6A2E-48B7-BAC3-EBA536DCE94B}" sibTransId="{0114E16F-4B43-4B10-9471-A3EB5394FE1B}"/>
    <dgm:cxn modelId="{4CF09699-6F10-4DFA-A9D1-8C5522006827}" type="presOf" srcId="{CCDB7F78-B58E-405A-A614-46064888D211}" destId="{A00B022F-E303-493E-8F55-B690CF875951}" srcOrd="0" destOrd="0" presId="urn:microsoft.com/office/officeart/2005/8/layout/list1"/>
    <dgm:cxn modelId="{BDF93EA0-FF15-425A-BD8B-9365742BDEEE}" srcId="{894AE238-9094-4069-A1FD-7B83CD698658}" destId="{CCDB7F78-B58E-405A-A614-46064888D211}" srcOrd="3" destOrd="0" parTransId="{CE1F5F0A-DD10-41B7-B3F4-1AC5272D7F02}" sibTransId="{A58C38F1-A8BA-413B-91AE-0BF8CA496BF1}"/>
    <dgm:cxn modelId="{692866A3-D173-48E1-B7B5-8B63D0D38A34}" type="presOf" srcId="{FA063875-E638-4723-9EF2-51939E79F276}" destId="{8A6FFFC1-3488-40CA-B516-48BBC48B7AE6}" srcOrd="1" destOrd="0" presId="urn:microsoft.com/office/officeart/2005/8/layout/list1"/>
    <dgm:cxn modelId="{3083EFAD-B355-42A2-A2D6-32B13775E9EF}" type="presOf" srcId="{9F93ED41-9EE1-498F-BDB1-C03C970B4143}" destId="{40066F22-39AC-4734-9EAD-C2D77653A62C}" srcOrd="1" destOrd="0" presId="urn:microsoft.com/office/officeart/2005/8/layout/list1"/>
    <dgm:cxn modelId="{CAB073AF-CC56-4115-B1DB-D5176BC28EE4}" type="presOf" srcId="{2B236CD3-B5DE-4B7D-9546-DB82304E118A}" destId="{F393E1B6-EABE-461A-8B9A-B081F627F7BF}" srcOrd="0" destOrd="0" presId="urn:microsoft.com/office/officeart/2005/8/layout/list1"/>
    <dgm:cxn modelId="{4B9369B6-A2CF-448E-910B-8533011A8591}" type="presOf" srcId="{FA063875-E638-4723-9EF2-51939E79F276}" destId="{B8CDE065-C439-4F52-80EF-3B9853FEC9CE}" srcOrd="0" destOrd="0" presId="urn:microsoft.com/office/officeart/2005/8/layout/list1"/>
    <dgm:cxn modelId="{1F6A7ACF-A324-4648-9D6D-95D4DDD483E7}" srcId="{894AE238-9094-4069-A1FD-7B83CD698658}" destId="{2B236CD3-B5DE-4B7D-9546-DB82304E118A}" srcOrd="2" destOrd="0" parTransId="{BD2459D9-B9DD-442F-B171-8BE68DBD58CC}" sibTransId="{DAC31ED9-86E1-4602-883C-4CD5C9AC1114}"/>
    <dgm:cxn modelId="{8EB18BF2-7885-41C8-B471-4BC145FBB0A0}" srcId="{894AE238-9094-4069-A1FD-7B83CD698658}" destId="{9F93ED41-9EE1-498F-BDB1-C03C970B4143}" srcOrd="4" destOrd="0" parTransId="{D248E6A2-732F-4823-A3CB-33057E32EC22}" sibTransId="{AB266DCA-F281-409D-BBE5-38EFACD231F7}"/>
    <dgm:cxn modelId="{ED285F77-0C03-45E9-A01B-338E0BE1864F}" type="presParOf" srcId="{EC286046-301B-4064-AE5D-9B601813EFA2}" destId="{45E147F2-873C-4AAF-A489-8FB82239ADEE}" srcOrd="0" destOrd="0" presId="urn:microsoft.com/office/officeart/2005/8/layout/list1"/>
    <dgm:cxn modelId="{1BE27EF6-42DA-4C6C-BC7B-43EBE00B25C0}" type="presParOf" srcId="{45E147F2-873C-4AAF-A489-8FB82239ADEE}" destId="{60944B18-ED68-442B-99E6-F6054AC25953}" srcOrd="0" destOrd="0" presId="urn:microsoft.com/office/officeart/2005/8/layout/list1"/>
    <dgm:cxn modelId="{D4080552-6D07-4358-A5A8-A2BAD75747F2}" type="presParOf" srcId="{45E147F2-873C-4AAF-A489-8FB82239ADEE}" destId="{4A71E4D7-05CE-4EA5-8CB7-1DB41E128D7E}" srcOrd="1" destOrd="0" presId="urn:microsoft.com/office/officeart/2005/8/layout/list1"/>
    <dgm:cxn modelId="{9C41A01A-212C-4311-83F0-0DF3FCB2A96C}" type="presParOf" srcId="{EC286046-301B-4064-AE5D-9B601813EFA2}" destId="{84987646-D137-4AD3-9074-A61D3DC9EAAC}" srcOrd="1" destOrd="0" presId="urn:microsoft.com/office/officeart/2005/8/layout/list1"/>
    <dgm:cxn modelId="{85C8DFC3-8ED4-4EC8-8E57-AD0C19EAF0FD}" type="presParOf" srcId="{EC286046-301B-4064-AE5D-9B601813EFA2}" destId="{1977F362-9AFE-4E77-8008-808BA3646532}" srcOrd="2" destOrd="0" presId="urn:microsoft.com/office/officeart/2005/8/layout/list1"/>
    <dgm:cxn modelId="{4D9D70D6-4742-4A34-8B1D-CFD48D1A4E0E}" type="presParOf" srcId="{EC286046-301B-4064-AE5D-9B601813EFA2}" destId="{08EDCB67-69F1-47A7-87B9-BDE7A7F672EF}" srcOrd="3" destOrd="0" presId="urn:microsoft.com/office/officeart/2005/8/layout/list1"/>
    <dgm:cxn modelId="{3C6E40D9-D3C6-4F5F-A5F4-BEE09009121F}" type="presParOf" srcId="{EC286046-301B-4064-AE5D-9B601813EFA2}" destId="{8E66C7EC-74DB-42B9-936B-5C6C6CAA9804}" srcOrd="4" destOrd="0" presId="urn:microsoft.com/office/officeart/2005/8/layout/list1"/>
    <dgm:cxn modelId="{A2AD7398-C06A-4ABE-BDD7-105E70ED6FE5}" type="presParOf" srcId="{8E66C7EC-74DB-42B9-936B-5C6C6CAA9804}" destId="{B8CDE065-C439-4F52-80EF-3B9853FEC9CE}" srcOrd="0" destOrd="0" presId="urn:microsoft.com/office/officeart/2005/8/layout/list1"/>
    <dgm:cxn modelId="{7F692F9E-C895-49B2-A4ED-BE11F3192CCA}" type="presParOf" srcId="{8E66C7EC-74DB-42B9-936B-5C6C6CAA9804}" destId="{8A6FFFC1-3488-40CA-B516-48BBC48B7AE6}" srcOrd="1" destOrd="0" presId="urn:microsoft.com/office/officeart/2005/8/layout/list1"/>
    <dgm:cxn modelId="{DFA9918C-FD3A-43B5-B35B-6781969DF7CC}" type="presParOf" srcId="{EC286046-301B-4064-AE5D-9B601813EFA2}" destId="{3FF63578-35DC-4D65-AA8E-5D604D385EC5}" srcOrd="5" destOrd="0" presId="urn:microsoft.com/office/officeart/2005/8/layout/list1"/>
    <dgm:cxn modelId="{BFC6EE9C-B349-47B7-937C-41ABDB4179FE}" type="presParOf" srcId="{EC286046-301B-4064-AE5D-9B601813EFA2}" destId="{A2C695F0-9502-4033-81AF-4A92EC49FE75}" srcOrd="6" destOrd="0" presId="urn:microsoft.com/office/officeart/2005/8/layout/list1"/>
    <dgm:cxn modelId="{A6F59B41-60AC-41E3-8580-3E12DD19CF8B}" type="presParOf" srcId="{EC286046-301B-4064-AE5D-9B601813EFA2}" destId="{2B8B1257-BA19-441B-A6CB-3A2E38348910}" srcOrd="7" destOrd="0" presId="urn:microsoft.com/office/officeart/2005/8/layout/list1"/>
    <dgm:cxn modelId="{A34F332B-EFD6-41F1-A45D-C17F76126BDE}" type="presParOf" srcId="{EC286046-301B-4064-AE5D-9B601813EFA2}" destId="{A4E6E023-528D-41C9-AABE-C072210A906D}" srcOrd="8" destOrd="0" presId="urn:microsoft.com/office/officeart/2005/8/layout/list1"/>
    <dgm:cxn modelId="{7E10E51F-E8C6-42F6-AA3F-2313EBB86E72}" type="presParOf" srcId="{A4E6E023-528D-41C9-AABE-C072210A906D}" destId="{F393E1B6-EABE-461A-8B9A-B081F627F7BF}" srcOrd="0" destOrd="0" presId="urn:microsoft.com/office/officeart/2005/8/layout/list1"/>
    <dgm:cxn modelId="{FC1EC975-46FE-4E21-B25A-43303EF6BAF6}" type="presParOf" srcId="{A4E6E023-528D-41C9-AABE-C072210A906D}" destId="{AA086B01-1E01-4985-98A0-F8A88F26F01E}" srcOrd="1" destOrd="0" presId="urn:microsoft.com/office/officeart/2005/8/layout/list1"/>
    <dgm:cxn modelId="{FA216CC4-4861-4552-86B4-2AFC7C52BB02}" type="presParOf" srcId="{EC286046-301B-4064-AE5D-9B601813EFA2}" destId="{0A010D7A-9077-4EC0-97E2-A86BE8803E74}" srcOrd="9" destOrd="0" presId="urn:microsoft.com/office/officeart/2005/8/layout/list1"/>
    <dgm:cxn modelId="{EC5A0DB9-1A31-4C01-AA81-431220CDCD03}" type="presParOf" srcId="{EC286046-301B-4064-AE5D-9B601813EFA2}" destId="{3C62040F-422D-4731-B610-A127A1EDD4D2}" srcOrd="10" destOrd="0" presId="urn:microsoft.com/office/officeart/2005/8/layout/list1"/>
    <dgm:cxn modelId="{86BED50F-95FA-42AE-9795-773F0BB2659E}" type="presParOf" srcId="{EC286046-301B-4064-AE5D-9B601813EFA2}" destId="{FA21A571-9505-49A4-AB4D-E6CFE68A0E89}" srcOrd="11" destOrd="0" presId="urn:microsoft.com/office/officeart/2005/8/layout/list1"/>
    <dgm:cxn modelId="{388DB06C-8DC0-4261-8AA8-9C6CC30536C6}" type="presParOf" srcId="{EC286046-301B-4064-AE5D-9B601813EFA2}" destId="{A003F0FD-5151-453B-BDB2-6E1D33AA2158}" srcOrd="12" destOrd="0" presId="urn:microsoft.com/office/officeart/2005/8/layout/list1"/>
    <dgm:cxn modelId="{3969A054-665D-49D1-9A25-C2316E1548A2}" type="presParOf" srcId="{A003F0FD-5151-453B-BDB2-6E1D33AA2158}" destId="{A00B022F-E303-493E-8F55-B690CF875951}" srcOrd="0" destOrd="0" presId="urn:microsoft.com/office/officeart/2005/8/layout/list1"/>
    <dgm:cxn modelId="{4F4653B8-4701-4F86-90BA-3AD1D49D19C5}" type="presParOf" srcId="{A003F0FD-5151-453B-BDB2-6E1D33AA2158}" destId="{BA8BA3B0-08A6-4688-B5E6-2B48832C719A}" srcOrd="1" destOrd="0" presId="urn:microsoft.com/office/officeart/2005/8/layout/list1"/>
    <dgm:cxn modelId="{4406CE18-8659-4F03-B154-C3DDCE359B0C}" type="presParOf" srcId="{EC286046-301B-4064-AE5D-9B601813EFA2}" destId="{230E9709-6A89-44CB-B9DA-E24E1277C507}" srcOrd="13" destOrd="0" presId="urn:microsoft.com/office/officeart/2005/8/layout/list1"/>
    <dgm:cxn modelId="{30266009-3BD6-415D-BD0B-47A9D61F7DD7}" type="presParOf" srcId="{EC286046-301B-4064-AE5D-9B601813EFA2}" destId="{9D091AEB-6FC3-44A6-A42C-06AC78E8E960}" srcOrd="14" destOrd="0" presId="urn:microsoft.com/office/officeart/2005/8/layout/list1"/>
    <dgm:cxn modelId="{77592A3F-F500-4AFF-AE2A-6913ADA6BC44}" type="presParOf" srcId="{EC286046-301B-4064-AE5D-9B601813EFA2}" destId="{1265A387-A014-4FEF-A3C2-4C3C80E019CA}" srcOrd="15" destOrd="0" presId="urn:microsoft.com/office/officeart/2005/8/layout/list1"/>
    <dgm:cxn modelId="{9F63DE6F-A89C-43DD-A0D5-C7B17316651E}" type="presParOf" srcId="{EC286046-301B-4064-AE5D-9B601813EFA2}" destId="{B6D85ACC-475F-4008-9C81-9E7CEF2924EF}" srcOrd="16" destOrd="0" presId="urn:microsoft.com/office/officeart/2005/8/layout/list1"/>
    <dgm:cxn modelId="{A0F6883C-3D8F-4C56-81AB-108FA455DEB5}" type="presParOf" srcId="{B6D85ACC-475F-4008-9C81-9E7CEF2924EF}" destId="{90BE94C8-E64C-4598-BF42-0CB9F3E2F445}" srcOrd="0" destOrd="0" presId="urn:microsoft.com/office/officeart/2005/8/layout/list1"/>
    <dgm:cxn modelId="{054C4BA4-1039-469F-B295-840D9E9A6B14}" type="presParOf" srcId="{B6D85ACC-475F-4008-9C81-9E7CEF2924EF}" destId="{40066F22-39AC-4734-9EAD-C2D77653A62C}" srcOrd="1" destOrd="0" presId="urn:microsoft.com/office/officeart/2005/8/layout/list1"/>
    <dgm:cxn modelId="{5702B88E-B3E2-4CC5-8878-922E6AA716C3}" type="presParOf" srcId="{EC286046-301B-4064-AE5D-9B601813EFA2}" destId="{5435C0B2-4690-48BD-9938-F97ADC6C5477}" srcOrd="17" destOrd="0" presId="urn:microsoft.com/office/officeart/2005/8/layout/list1"/>
    <dgm:cxn modelId="{921C0247-BB3F-4A8D-B3B3-C7797D14B3B3}" type="presParOf" srcId="{EC286046-301B-4064-AE5D-9B601813EFA2}" destId="{94BEEDB1-08F7-45F8-B77A-D13A4759A360}"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7F362-9AFE-4E77-8008-808BA3646532}">
      <dsp:nvSpPr>
        <dsp:cNvPr id="0" name=""/>
        <dsp:cNvSpPr/>
      </dsp:nvSpPr>
      <dsp:spPr>
        <a:xfrm>
          <a:off x="0" y="316400"/>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71E4D7-05CE-4EA5-8CB7-1DB41E128D7E}">
      <dsp:nvSpPr>
        <dsp:cNvPr id="0" name=""/>
        <dsp:cNvSpPr/>
      </dsp:nvSpPr>
      <dsp:spPr>
        <a:xfrm>
          <a:off x="335280" y="212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Income and Consumption</a:t>
          </a:r>
        </a:p>
      </dsp:txBody>
      <dsp:txXfrm>
        <a:off x="364101" y="50021"/>
        <a:ext cx="5105670" cy="532757"/>
      </dsp:txXfrm>
    </dsp:sp>
    <dsp:sp modelId="{A2C695F0-9502-4033-81AF-4A92EC49FE75}">
      <dsp:nvSpPr>
        <dsp:cNvPr id="0" name=""/>
        <dsp:cNvSpPr/>
      </dsp:nvSpPr>
      <dsp:spPr>
        <a:xfrm>
          <a:off x="0" y="1223600"/>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6FFFC1-3488-40CA-B516-48BBC48B7AE6}">
      <dsp:nvSpPr>
        <dsp:cNvPr id="0" name=""/>
        <dsp:cNvSpPr/>
      </dsp:nvSpPr>
      <dsp:spPr>
        <a:xfrm>
          <a:off x="335280" y="9284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Money, National Incomes, Price Rates, Interest Rates</a:t>
          </a:r>
        </a:p>
      </dsp:txBody>
      <dsp:txXfrm>
        <a:off x="364101" y="957221"/>
        <a:ext cx="5105670" cy="532757"/>
      </dsp:txXfrm>
    </dsp:sp>
    <dsp:sp modelId="{3C62040F-422D-4731-B610-A127A1EDD4D2}">
      <dsp:nvSpPr>
        <dsp:cNvPr id="0" name=""/>
        <dsp:cNvSpPr/>
      </dsp:nvSpPr>
      <dsp:spPr>
        <a:xfrm>
          <a:off x="0" y="2130800"/>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086B01-1E01-4985-98A0-F8A88F26F01E}">
      <dsp:nvSpPr>
        <dsp:cNvPr id="0" name=""/>
        <dsp:cNvSpPr/>
      </dsp:nvSpPr>
      <dsp:spPr>
        <a:xfrm>
          <a:off x="335280" y="18356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Price of a Commodity and Taxes Levied on that Commodity, Inflation Rate</a:t>
          </a:r>
        </a:p>
      </dsp:txBody>
      <dsp:txXfrm>
        <a:off x="364101" y="1864421"/>
        <a:ext cx="5105670" cy="532757"/>
      </dsp:txXfrm>
    </dsp:sp>
    <dsp:sp modelId="{9D091AEB-6FC3-44A6-A42C-06AC78E8E960}">
      <dsp:nvSpPr>
        <dsp:cNvPr id="0" name=""/>
        <dsp:cNvSpPr/>
      </dsp:nvSpPr>
      <dsp:spPr>
        <a:xfrm>
          <a:off x="0" y="3038000"/>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8BA3B0-08A6-4688-B5E6-2B48832C719A}">
      <dsp:nvSpPr>
        <dsp:cNvPr id="0" name=""/>
        <dsp:cNvSpPr/>
      </dsp:nvSpPr>
      <dsp:spPr>
        <a:xfrm>
          <a:off x="335280" y="27428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Temperatures, Electricity Consumption</a:t>
          </a:r>
        </a:p>
      </dsp:txBody>
      <dsp:txXfrm>
        <a:off x="364101" y="2771621"/>
        <a:ext cx="5105670" cy="532757"/>
      </dsp:txXfrm>
    </dsp:sp>
    <dsp:sp modelId="{94BEEDB1-08F7-45F8-B77A-D13A4759A360}">
      <dsp:nvSpPr>
        <dsp:cNvPr id="0" name=""/>
        <dsp:cNvSpPr/>
      </dsp:nvSpPr>
      <dsp:spPr>
        <a:xfrm>
          <a:off x="0" y="3945199"/>
          <a:ext cx="6705600" cy="504000"/>
        </a:xfrm>
        <a:prstGeom prst="rect">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066F22-39AC-4734-9EAD-C2D77653A62C}">
      <dsp:nvSpPr>
        <dsp:cNvPr id="0" name=""/>
        <dsp:cNvSpPr/>
      </dsp:nvSpPr>
      <dsp:spPr>
        <a:xfrm>
          <a:off x="335280" y="3650000"/>
          <a:ext cx="5163312" cy="59039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419" tIns="0" rIns="177419"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rPr>
            <a:t>Prices of Two Stocks</a:t>
          </a:r>
        </a:p>
      </dsp:txBody>
      <dsp:txXfrm>
        <a:off x="364101" y="3678821"/>
        <a:ext cx="5105670" cy="53275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6875" y="685800"/>
            <a:ext cx="60642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965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15</a:t>
            </a:fld>
            <a:endParaRPr lang="en-US" dirty="0"/>
          </a:p>
        </p:txBody>
      </p:sp>
    </p:spTree>
    <p:extLst>
      <p:ext uri="{BB962C8B-B14F-4D97-AF65-F5344CB8AC3E}">
        <p14:creationId xmlns:p14="http://schemas.microsoft.com/office/powerpoint/2010/main" val="335152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26040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9876" y="2130427"/>
            <a:ext cx="10311924" cy="1470025"/>
          </a:xfrm>
        </p:spPr>
        <p:txBody>
          <a:bodyPr>
            <a:normAutofit/>
          </a:bodyPr>
          <a:lstStyle>
            <a:lvl1pPr>
              <a:defRPr sz="3582"/>
            </a:lvl1pPr>
          </a:lstStyle>
          <a:p>
            <a:r>
              <a:rPr lang="en-GB"/>
              <a:t>Click to edit Master title style</a:t>
            </a:r>
            <a:endParaRPr lang="en-US" dirty="0"/>
          </a:p>
        </p:txBody>
      </p:sp>
      <p:sp>
        <p:nvSpPr>
          <p:cNvPr id="3" name="Subtitle 2"/>
          <p:cNvSpPr>
            <a:spLocks noGrp="1"/>
          </p:cNvSpPr>
          <p:nvPr>
            <p:ph type="subTitle" idx="1"/>
          </p:nvPr>
        </p:nvSpPr>
        <p:spPr>
          <a:xfrm>
            <a:off x="1819751" y="3886200"/>
            <a:ext cx="8492173" cy="1752600"/>
          </a:xfrm>
        </p:spPr>
        <p:txBody>
          <a:bodyPr/>
          <a:lstStyle>
            <a:lvl1pPr marL="0" indent="0" algn="ctr">
              <a:buNone/>
              <a:defRPr>
                <a:solidFill>
                  <a:schemeClr val="tx1">
                    <a:tint val="75000"/>
                  </a:schemeClr>
                </a:solidFill>
              </a:defRPr>
            </a:lvl1pPr>
            <a:lvl2pPr marL="606598" indent="0" algn="ctr">
              <a:buNone/>
              <a:defRPr>
                <a:solidFill>
                  <a:schemeClr val="tx1">
                    <a:tint val="75000"/>
                  </a:schemeClr>
                </a:solidFill>
              </a:defRPr>
            </a:lvl2pPr>
            <a:lvl3pPr marL="1213196" indent="0" algn="ctr">
              <a:buNone/>
              <a:defRPr>
                <a:solidFill>
                  <a:schemeClr val="tx1">
                    <a:tint val="75000"/>
                  </a:schemeClr>
                </a:solidFill>
              </a:defRPr>
            </a:lvl3pPr>
            <a:lvl4pPr marL="1819793" indent="0" algn="ctr">
              <a:buNone/>
              <a:defRPr>
                <a:solidFill>
                  <a:schemeClr val="tx1">
                    <a:tint val="75000"/>
                  </a:schemeClr>
                </a:solidFill>
              </a:defRPr>
            </a:lvl4pPr>
            <a:lvl5pPr marL="2426391" indent="0" algn="ctr">
              <a:buNone/>
              <a:defRPr>
                <a:solidFill>
                  <a:schemeClr val="tx1">
                    <a:tint val="75000"/>
                  </a:schemeClr>
                </a:solidFill>
              </a:defRPr>
            </a:lvl5pPr>
            <a:lvl6pPr marL="3032989" indent="0" algn="ctr">
              <a:buNone/>
              <a:defRPr>
                <a:solidFill>
                  <a:schemeClr val="tx1">
                    <a:tint val="75000"/>
                  </a:schemeClr>
                </a:solidFill>
              </a:defRPr>
            </a:lvl6pPr>
            <a:lvl7pPr marL="3639587" indent="0" algn="ctr">
              <a:buNone/>
              <a:defRPr>
                <a:solidFill>
                  <a:schemeClr val="tx1">
                    <a:tint val="75000"/>
                  </a:schemeClr>
                </a:solidFill>
              </a:defRPr>
            </a:lvl7pPr>
            <a:lvl8pPr marL="4246184" indent="0" algn="ctr">
              <a:buNone/>
              <a:defRPr>
                <a:solidFill>
                  <a:schemeClr val="tx1">
                    <a:tint val="75000"/>
                  </a:schemeClr>
                </a:solidFill>
              </a:defRPr>
            </a:lvl8pPr>
            <a:lvl9pPr marL="4852782"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386189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lvl1pPr>
              <a:spcBef>
                <a:spcPts val="1194"/>
              </a:spcBef>
              <a:defRPr/>
            </a:lvl1pPr>
            <a:lvl2pPr>
              <a:spcBef>
                <a:spcPts val="1194"/>
              </a:spcBef>
              <a:defRPr/>
            </a:lvl2pPr>
            <a:lvl3pPr>
              <a:spcBef>
                <a:spcPts val="1194"/>
              </a:spcBef>
              <a:defRPr/>
            </a:lvl3pPr>
            <a:lvl4pPr>
              <a:spcBef>
                <a:spcPts val="1194"/>
              </a:spcBef>
              <a:defRPr/>
            </a:lvl4pPr>
            <a:lvl5pPr>
              <a:spcBef>
                <a:spcPts val="1194"/>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8870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09876" y="1452421"/>
            <a:ext cx="10311924" cy="4627563"/>
          </a:xfrm>
        </p:spPr>
        <p:txBody>
          <a:bodyPr/>
          <a:lstStyle>
            <a:lvl1pPr>
              <a:spcBef>
                <a:spcPts val="1194"/>
              </a:spcBef>
              <a:defRPr/>
            </a:lvl1pPr>
            <a:lvl2pPr>
              <a:spcBef>
                <a:spcPts val="1194"/>
              </a:spcBef>
              <a:defRPr/>
            </a:lvl2pPr>
            <a:lvl3pPr>
              <a:spcBef>
                <a:spcPts val="1194"/>
              </a:spcBef>
              <a:defRPr/>
            </a:lvl3pPr>
            <a:lvl4pPr>
              <a:spcBef>
                <a:spcPts val="1194"/>
              </a:spcBef>
              <a:defRPr/>
            </a:lvl4pPr>
            <a:lvl5pPr>
              <a:spcBef>
                <a:spcPts val="1194"/>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09876" y="933450"/>
            <a:ext cx="10311924" cy="406400"/>
          </a:xfrm>
        </p:spPr>
        <p:txBody>
          <a:bodyPr>
            <a:normAutofit/>
          </a:bodyPr>
          <a:lstStyle>
            <a:lvl1pPr marL="0" indent="0" algn="ctr">
              <a:lnSpc>
                <a:spcPct val="86000"/>
              </a:lnSpc>
              <a:spcBef>
                <a:spcPts val="0"/>
              </a:spcBef>
              <a:buNone/>
              <a:defRPr sz="1791" baseline="0"/>
            </a:lvl1pPr>
          </a:lstStyle>
          <a:p>
            <a:pPr lvl="0"/>
            <a:r>
              <a:rPr lang="en-US" dirty="0"/>
              <a:t>Click here to edit subtitle</a:t>
            </a:r>
          </a:p>
        </p:txBody>
      </p:sp>
    </p:spTree>
    <p:extLst>
      <p:ext uri="{BB962C8B-B14F-4D97-AF65-F5344CB8AC3E}">
        <p14:creationId xmlns:p14="http://schemas.microsoft.com/office/powerpoint/2010/main" val="93889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194"/>
              </a:spcBef>
              <a:buNone/>
              <a:defRPr sz="1592"/>
            </a:lvl1pPr>
            <a:lvl2pPr marL="227474" indent="-227474">
              <a:spcBef>
                <a:spcPts val="1194"/>
              </a:spcBef>
              <a:buFont typeface="Arial" panose="020B0604020202020204" pitchFamily="34" charset="0"/>
              <a:buChar char="•"/>
              <a:defRPr sz="1592"/>
            </a:lvl2pPr>
            <a:lvl3pPr marL="473905" indent="-246431">
              <a:spcBef>
                <a:spcPts val="1194"/>
              </a:spcBef>
              <a:buFont typeface="Open Sans Light" panose="020B0306030504020204" pitchFamily="34" charset="0"/>
              <a:buChar char="–"/>
              <a:defRPr sz="1592"/>
            </a:lvl3pPr>
            <a:lvl4pPr marL="682423" indent="-227474">
              <a:spcBef>
                <a:spcPts val="1194"/>
              </a:spcBef>
              <a:buFont typeface="Arial" panose="020B0604020202020204" pitchFamily="34" charset="0"/>
              <a:buChar char="•"/>
              <a:defRPr sz="1592"/>
            </a:lvl4pPr>
            <a:lvl5pPr marL="909897" indent="-227474">
              <a:spcBef>
                <a:spcPts val="1194"/>
              </a:spcBef>
              <a:buFont typeface="Open Sans Light" panose="020B0306030504020204" pitchFamily="34" charset="0"/>
              <a:buChar char="–"/>
              <a:defRPr sz="1592"/>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5522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9876" y="279962"/>
            <a:ext cx="10311924"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09876" y="1219201"/>
            <a:ext cx="10311924"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44D5F48A-044D-EAEB-8585-20ADFC789BD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57CEAE21-E68D-8DD2-598B-E6A42F1038EF}"/>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a:p>
          </p:txBody>
        </p:sp>
        <p:pic>
          <p:nvPicPr>
            <p:cNvPr id="6" name="object 23">
              <a:extLst>
                <a:ext uri="{FF2B5EF4-FFF2-40B4-BE49-F238E27FC236}">
                  <a16:creationId xmlns:a16="http://schemas.microsoft.com/office/drawing/2014/main" id="{8793CDB4-8677-230C-D028-A629DBAABE72}"/>
                </a:ext>
              </a:extLst>
            </p:cNvPr>
            <p:cNvPicPr/>
            <p:nvPr/>
          </p:nvPicPr>
          <p:blipFill>
            <a:blip r:embed="rId6"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0EFF07B8-3D4B-949C-3C15-0EA1D067C9FC}"/>
                </a:ext>
              </a:extLst>
            </p:cNvPr>
            <p:cNvPicPr/>
            <p:nvPr/>
          </p:nvPicPr>
          <p:blipFill>
            <a:blip r:embed="rId7"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7A46FEB7-F0DE-CC7F-8840-EAC733AE7085}"/>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a:p>
          </p:txBody>
        </p:sp>
        <p:pic>
          <p:nvPicPr>
            <p:cNvPr id="9" name="object 26">
              <a:extLst>
                <a:ext uri="{FF2B5EF4-FFF2-40B4-BE49-F238E27FC236}">
                  <a16:creationId xmlns:a16="http://schemas.microsoft.com/office/drawing/2014/main" id="{35AAA8F0-7334-9038-7012-DABE82C72F76}"/>
                </a:ext>
              </a:extLst>
            </p:cNvPr>
            <p:cNvPicPr/>
            <p:nvPr/>
          </p:nvPicPr>
          <p:blipFill>
            <a:blip r:embed="rId8"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A983820-D714-C210-D848-31E2363F23EF}"/>
                </a:ext>
              </a:extLst>
            </p:cNvPr>
            <p:cNvPicPr/>
            <p:nvPr/>
          </p:nvPicPr>
          <p:blipFill>
            <a:blip r:embed="rId9"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8EABCC41-862C-5BBE-66B9-CB26664C4E25}"/>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a:p>
          </p:txBody>
        </p:sp>
        <p:sp>
          <p:nvSpPr>
            <p:cNvPr id="12" name="object 29">
              <a:extLst>
                <a:ext uri="{FF2B5EF4-FFF2-40B4-BE49-F238E27FC236}">
                  <a16:creationId xmlns:a16="http://schemas.microsoft.com/office/drawing/2014/main" id="{BF292D65-2333-3F94-EF5F-0BEFFECAA3D3}"/>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a:p>
          </p:txBody>
        </p:sp>
        <p:pic>
          <p:nvPicPr>
            <p:cNvPr id="13" name="object 30">
              <a:extLst>
                <a:ext uri="{FF2B5EF4-FFF2-40B4-BE49-F238E27FC236}">
                  <a16:creationId xmlns:a16="http://schemas.microsoft.com/office/drawing/2014/main" id="{B0DB7AD1-2CC2-77D3-64E8-0FF6596ECA50}"/>
                </a:ext>
              </a:extLst>
            </p:cNvPr>
            <p:cNvPicPr/>
            <p:nvPr/>
          </p:nvPicPr>
          <p:blipFill>
            <a:blip r:embed="rId10"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6A6AF2B8-3002-A71E-D92C-8DBC6EF9C774}"/>
                </a:ext>
              </a:extLst>
            </p:cNvPr>
            <p:cNvPicPr/>
            <p:nvPr/>
          </p:nvPicPr>
          <p:blipFill>
            <a:blip r:embed="rId11"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F587EE0D-328E-AD02-D51A-CD2DC11331B0}"/>
                </a:ext>
              </a:extLst>
            </p:cNvPr>
            <p:cNvPicPr/>
            <p:nvPr/>
          </p:nvPicPr>
          <p:blipFill>
            <a:blip r:embed="rId12"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AD48BC85-B4DD-43D2-F022-9C87D1140006}"/>
                </a:ext>
              </a:extLst>
            </p:cNvPr>
            <p:cNvPicPr/>
            <p:nvPr/>
          </p:nvPicPr>
          <p:blipFill>
            <a:blip r:embed="rId13"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7AADCD68-6C3B-8547-D533-853EA7E4C44D}"/>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a:p>
          </p:txBody>
        </p:sp>
        <p:pic>
          <p:nvPicPr>
            <p:cNvPr id="18" name="object 35">
              <a:extLst>
                <a:ext uri="{FF2B5EF4-FFF2-40B4-BE49-F238E27FC236}">
                  <a16:creationId xmlns:a16="http://schemas.microsoft.com/office/drawing/2014/main" id="{C73070BD-B33C-ABF2-A434-8CDB4E2FC434}"/>
                </a:ext>
              </a:extLst>
            </p:cNvPr>
            <p:cNvPicPr/>
            <p:nvPr/>
          </p:nvPicPr>
          <p:blipFill>
            <a:blip r:embed="rId14"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07345849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ctr" defTabSz="1213196" rtl="0" eaLnBrk="1" latinLnBrk="0" hangingPunct="1">
        <a:lnSpc>
          <a:spcPct val="86000"/>
        </a:lnSpc>
        <a:spcBef>
          <a:spcPct val="0"/>
        </a:spcBef>
        <a:buNone/>
        <a:defRPr sz="2786" kern="800" spc="-53" baseline="0">
          <a:solidFill>
            <a:schemeClr val="accent1"/>
          </a:solidFill>
          <a:latin typeface="Open Sans Light" panose="020B0306030504020204" pitchFamily="34" charset="0"/>
          <a:ea typeface="+mj-ea"/>
          <a:cs typeface="+mj-cs"/>
        </a:defRPr>
      </a:lvl1pPr>
    </p:titleStyle>
    <p:bodyStyle>
      <a:lvl1pPr marL="227474" indent="-227474" algn="l" defTabSz="1213196" rtl="0" eaLnBrk="1" latinLnBrk="0" hangingPunct="1">
        <a:spcBef>
          <a:spcPct val="20000"/>
        </a:spcBef>
        <a:buClr>
          <a:schemeClr val="accent1"/>
        </a:buClr>
        <a:buFont typeface="Arial" panose="020B0604020202020204" pitchFamily="34" charset="0"/>
        <a:buChar char="•"/>
        <a:defRPr sz="1990" kern="800" spc="-13">
          <a:solidFill>
            <a:schemeClr val="tx1"/>
          </a:solidFill>
          <a:latin typeface="+mn-lt"/>
          <a:ea typeface="+mn-ea"/>
          <a:cs typeface="+mn-cs"/>
        </a:defRPr>
      </a:lvl1pPr>
      <a:lvl2pPr marL="457055" indent="-229582"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2pPr>
      <a:lvl3pPr marL="684529"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3pPr>
      <a:lvl4pPr marL="912003"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4pPr>
      <a:lvl5pPr marL="1139478"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5pPr>
      <a:lvl6pPr marL="3336288"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6pPr>
      <a:lvl7pPr marL="3942886"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7pPr>
      <a:lvl8pPr marL="4549484"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8pPr>
      <a:lvl9pPr marL="5156081"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9pPr>
    </p:bodyStyle>
    <p:otherStyle>
      <a:defPPr>
        <a:defRPr lang="en-US"/>
      </a:defPPr>
      <a:lvl1pPr marL="0" algn="l" defTabSz="1213196" rtl="0" eaLnBrk="1" latinLnBrk="0" hangingPunct="1">
        <a:defRPr sz="2388" kern="1200">
          <a:solidFill>
            <a:schemeClr val="tx1"/>
          </a:solidFill>
          <a:latin typeface="+mn-lt"/>
          <a:ea typeface="+mn-ea"/>
          <a:cs typeface="+mn-cs"/>
        </a:defRPr>
      </a:lvl1pPr>
      <a:lvl2pPr marL="606598" algn="l" defTabSz="1213196" rtl="0" eaLnBrk="1" latinLnBrk="0" hangingPunct="1">
        <a:defRPr sz="2388" kern="1200">
          <a:solidFill>
            <a:schemeClr val="tx1"/>
          </a:solidFill>
          <a:latin typeface="+mn-lt"/>
          <a:ea typeface="+mn-ea"/>
          <a:cs typeface="+mn-cs"/>
        </a:defRPr>
      </a:lvl2pPr>
      <a:lvl3pPr marL="1213196" algn="l" defTabSz="1213196" rtl="0" eaLnBrk="1" latinLnBrk="0" hangingPunct="1">
        <a:defRPr sz="2388" kern="1200">
          <a:solidFill>
            <a:schemeClr val="tx1"/>
          </a:solidFill>
          <a:latin typeface="+mn-lt"/>
          <a:ea typeface="+mn-ea"/>
          <a:cs typeface="+mn-cs"/>
        </a:defRPr>
      </a:lvl3pPr>
      <a:lvl4pPr marL="1819793" algn="l" defTabSz="1213196" rtl="0" eaLnBrk="1" latinLnBrk="0" hangingPunct="1">
        <a:defRPr sz="2388" kern="1200">
          <a:solidFill>
            <a:schemeClr val="tx1"/>
          </a:solidFill>
          <a:latin typeface="+mn-lt"/>
          <a:ea typeface="+mn-ea"/>
          <a:cs typeface="+mn-cs"/>
        </a:defRPr>
      </a:lvl4pPr>
      <a:lvl5pPr marL="2426391" algn="l" defTabSz="1213196" rtl="0" eaLnBrk="1" latinLnBrk="0" hangingPunct="1">
        <a:defRPr sz="2388" kern="1200">
          <a:solidFill>
            <a:schemeClr val="tx1"/>
          </a:solidFill>
          <a:latin typeface="+mn-lt"/>
          <a:ea typeface="+mn-ea"/>
          <a:cs typeface="+mn-cs"/>
        </a:defRPr>
      </a:lvl5pPr>
      <a:lvl6pPr marL="3032989" algn="l" defTabSz="1213196" rtl="0" eaLnBrk="1" latinLnBrk="0" hangingPunct="1">
        <a:defRPr sz="2388" kern="1200">
          <a:solidFill>
            <a:schemeClr val="tx1"/>
          </a:solidFill>
          <a:latin typeface="+mn-lt"/>
          <a:ea typeface="+mn-ea"/>
          <a:cs typeface="+mn-cs"/>
        </a:defRPr>
      </a:lvl6pPr>
      <a:lvl7pPr marL="3639587" algn="l" defTabSz="1213196" rtl="0" eaLnBrk="1" latinLnBrk="0" hangingPunct="1">
        <a:defRPr sz="2388" kern="1200">
          <a:solidFill>
            <a:schemeClr val="tx1"/>
          </a:solidFill>
          <a:latin typeface="+mn-lt"/>
          <a:ea typeface="+mn-ea"/>
          <a:cs typeface="+mn-cs"/>
        </a:defRPr>
      </a:lvl7pPr>
      <a:lvl8pPr marL="4246184" algn="l" defTabSz="1213196" rtl="0" eaLnBrk="1" latinLnBrk="0" hangingPunct="1">
        <a:defRPr sz="2388" kern="1200">
          <a:solidFill>
            <a:schemeClr val="tx1"/>
          </a:solidFill>
          <a:latin typeface="+mn-lt"/>
          <a:ea typeface="+mn-ea"/>
          <a:cs typeface="+mn-cs"/>
        </a:defRPr>
      </a:lvl8pPr>
      <a:lvl9pPr marL="4852782" algn="l" defTabSz="1213196" rtl="0" eaLnBrk="1" latinLnBrk="0" hangingPunct="1">
        <a:defRPr sz="23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0">
            <a:extLst>
              <a:ext uri="{FF2B5EF4-FFF2-40B4-BE49-F238E27FC236}">
                <a16:creationId xmlns:a16="http://schemas.microsoft.com/office/drawing/2014/main" id="{D0B9B51B-4D28-4694-87F6-A539F10FF96D}"/>
              </a:ext>
            </a:extLst>
          </p:cNvPr>
          <p:cNvSpPr>
            <a:spLocks noGrp="1" noChangeArrowheads="1"/>
          </p:cNvSpPr>
          <p:nvPr>
            <p:ph type="ctrTitle"/>
            <p:custDataLst>
              <p:tags r:id="rId1"/>
            </p:custDataLst>
          </p:nvPr>
        </p:nvSpPr>
        <p:spPr>
          <a:xfrm>
            <a:off x="213593" y="1530198"/>
            <a:ext cx="11416058" cy="2589405"/>
          </a:xfrm>
        </p:spPr>
        <p:txBody>
          <a:bodyPr>
            <a:normAutofit/>
          </a:bodyPr>
          <a:lstStyle/>
          <a:p>
            <a:r>
              <a:rPr lang="en-US" sz="4378" dirty="0"/>
              <a:t>Time Series </a:t>
            </a:r>
            <a:r>
              <a:rPr lang="en-US" sz="4378" dirty="0" err="1"/>
              <a:t>Analyisis</a:t>
            </a:r>
            <a:r>
              <a:rPr lang="en-US" sz="4378" dirty="0"/>
              <a:t> – </a:t>
            </a:r>
            <a:br>
              <a:rPr lang="en-US" sz="4378" dirty="0"/>
            </a:br>
            <a:br>
              <a:rPr lang="en-US" sz="4378" dirty="0"/>
            </a:br>
            <a:r>
              <a:rPr lang="en-US" sz="4378" dirty="0"/>
              <a:t>The Concept of Co-integration using R</a:t>
            </a:r>
            <a:endParaRPr lang="es-ES" sz="4378" dirty="0"/>
          </a:p>
        </p:txBody>
      </p:sp>
    </p:spTree>
    <p:extLst>
      <p:ext uri="{BB962C8B-B14F-4D97-AF65-F5344CB8AC3E}">
        <p14:creationId xmlns:p14="http://schemas.microsoft.com/office/powerpoint/2010/main" val="145585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 for Stock Prices</a:t>
            </a:r>
          </a:p>
        </p:txBody>
      </p:sp>
      <p:sp>
        <p:nvSpPr>
          <p:cNvPr id="2" name="Rectangle 1"/>
          <p:cNvSpPr/>
          <p:nvPr/>
        </p:nvSpPr>
        <p:spPr>
          <a:xfrm>
            <a:off x="2325111" y="1795314"/>
            <a:ext cx="7481455" cy="3785652"/>
          </a:xfrm>
          <a:prstGeom prst="rect">
            <a:avLst/>
          </a:prstGeom>
        </p:spPr>
        <p:txBody>
          <a:bodyPr wrap="square">
            <a:spAutoFit/>
          </a:bodyPr>
          <a:lstStyle/>
          <a:p>
            <a:pPr>
              <a:lnSpc>
                <a:spcPct val="150000"/>
              </a:lnSpc>
            </a:pPr>
            <a:r>
              <a:rPr lang="en-US" sz="1600" dirty="0">
                <a:solidFill>
                  <a:schemeClr val="tx1">
                    <a:lumMod val="75000"/>
                    <a:lumOff val="25000"/>
                  </a:schemeClr>
                </a:solidFill>
              </a:rPr>
              <a:t>Regression coefficient β is estimated using ordinary least square (OLS) method</a:t>
            </a:r>
          </a:p>
          <a:p>
            <a:pPr>
              <a:lnSpc>
                <a:spcPct val="150000"/>
              </a:lnSpc>
            </a:pPr>
            <a:r>
              <a:rPr lang="en-US" sz="1600" dirty="0">
                <a:solidFill>
                  <a:schemeClr val="tx1">
                    <a:lumMod val="75000"/>
                    <a:lumOff val="25000"/>
                  </a:schemeClr>
                </a:solidFill>
              </a:rPr>
              <a:t>If β &lt; 0 then the pair is discarded</a:t>
            </a:r>
          </a:p>
          <a:p>
            <a:pPr>
              <a:lnSpc>
                <a:spcPct val="150000"/>
              </a:lnSpc>
            </a:pPr>
            <a:r>
              <a:rPr lang="en-US" sz="1600" dirty="0">
                <a:solidFill>
                  <a:schemeClr val="tx1">
                    <a:lumMod val="75000"/>
                    <a:lumOff val="25000"/>
                  </a:schemeClr>
                </a:solidFill>
              </a:rPr>
              <a:t>Selection of regression equation is done by comparing β </a:t>
            </a:r>
          </a:p>
          <a:p>
            <a:pPr>
              <a:lnSpc>
                <a:spcPct val="150000"/>
              </a:lnSpc>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a:lnSpc>
                <a:spcPct val="150000"/>
              </a:lnSpc>
            </a:pPr>
            <a:r>
              <a:rPr lang="en-US" sz="1600" dirty="0">
                <a:solidFill>
                  <a:schemeClr val="tx1">
                    <a:lumMod val="75000"/>
                    <a:lumOff val="25000"/>
                  </a:schemeClr>
                </a:solidFill>
              </a:rPr>
              <a:t>The equation with higher β is selected  </a:t>
            </a:r>
          </a:p>
          <a:p>
            <a:pPr>
              <a:lnSpc>
                <a:spcPct val="150000"/>
              </a:lnSpc>
            </a:pPr>
            <a:r>
              <a:rPr lang="en-US" sz="1600" dirty="0">
                <a:solidFill>
                  <a:schemeClr val="tx1">
                    <a:lumMod val="75000"/>
                    <a:lumOff val="25000"/>
                  </a:schemeClr>
                </a:solidFill>
              </a:rPr>
              <a:t>In case of TCS and IBM stocks β1 &gt; β2 hence equation 1 was selected</a:t>
            </a:r>
          </a:p>
          <a:p>
            <a:pPr>
              <a:lnSpc>
                <a:spcPct val="150000"/>
              </a:lnSpc>
            </a:pPr>
            <a:endParaRPr lang="en-US" sz="1600" dirty="0">
              <a:solidFill>
                <a:schemeClr val="tx1">
                  <a:lumMod val="75000"/>
                  <a:lumOff val="25000"/>
                </a:schemeClr>
              </a:solidFill>
            </a:endParaRPr>
          </a:p>
        </p:txBody>
      </p:sp>
      <p:sp>
        <p:nvSpPr>
          <p:cNvPr id="8" name="Rectangle 4"/>
          <p:cNvSpPr>
            <a:spLocks noChangeArrowheads="1"/>
          </p:cNvSpPr>
          <p:nvPr/>
        </p:nvSpPr>
        <p:spPr bwMode="auto">
          <a:xfrm>
            <a:off x="4310930" y="3275706"/>
            <a:ext cx="3509817" cy="915294"/>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dirty="0">
                <a:solidFill>
                  <a:schemeClr val="tx1">
                    <a:lumMod val="75000"/>
                    <a:lumOff val="25000"/>
                  </a:schemeClr>
                </a:solidFill>
                <a:ea typeface="Cambria Math" pitchFamily="18" charset="0"/>
              </a:rPr>
              <a:t>Y</a:t>
            </a:r>
            <a:r>
              <a:rPr lang="en-US" sz="1600" baseline="-25000" dirty="0">
                <a:solidFill>
                  <a:schemeClr val="tx1">
                    <a:lumMod val="75000"/>
                    <a:lumOff val="25000"/>
                  </a:schemeClr>
                </a:solidFill>
                <a:ea typeface="Cambria Math" pitchFamily="18" charset="0"/>
              </a:rPr>
              <a:t>t</a:t>
            </a:r>
            <a:r>
              <a:rPr lang="en-US" sz="1600" kern="0" dirty="0">
                <a:solidFill>
                  <a:schemeClr val="tx1">
                    <a:lumMod val="75000"/>
                    <a:lumOff val="25000"/>
                  </a:schemeClr>
                </a:solidFill>
              </a:rPr>
              <a:t> = </a:t>
            </a:r>
            <a:r>
              <a:rPr lang="en-US" sz="1600" dirty="0">
                <a:solidFill>
                  <a:schemeClr val="tx1">
                    <a:lumMod val="75000"/>
                    <a:lumOff val="25000"/>
                  </a:schemeClr>
                </a:solidFill>
              </a:rPr>
              <a:t>α</a:t>
            </a:r>
            <a:r>
              <a:rPr lang="en-US" sz="1600" baseline="-25000" dirty="0">
                <a:solidFill>
                  <a:schemeClr val="tx1">
                    <a:lumMod val="75000"/>
                    <a:lumOff val="25000"/>
                  </a:schemeClr>
                </a:solidFill>
              </a:rPr>
              <a:t>1</a:t>
            </a:r>
            <a:r>
              <a:rPr lang="en-US" sz="1600" dirty="0">
                <a:solidFill>
                  <a:schemeClr val="tx1">
                    <a:lumMod val="75000"/>
                    <a:lumOff val="25000"/>
                  </a:schemeClr>
                </a:solidFill>
              </a:rPr>
              <a:t> + β</a:t>
            </a:r>
            <a:r>
              <a:rPr lang="en-US" sz="1600" baseline="-25000" dirty="0">
                <a:solidFill>
                  <a:schemeClr val="tx1">
                    <a:lumMod val="75000"/>
                    <a:lumOff val="25000"/>
                  </a:schemeClr>
                </a:solidFill>
              </a:rPr>
              <a:t>1</a:t>
            </a:r>
            <a:r>
              <a:rPr lang="en-US" sz="1600" dirty="0">
                <a:solidFill>
                  <a:schemeClr val="tx1">
                    <a:lumMod val="75000"/>
                    <a:lumOff val="25000"/>
                  </a:schemeClr>
                </a:solidFill>
              </a:rPr>
              <a:t> </a:t>
            </a:r>
            <a:r>
              <a:rPr lang="en-US" sz="1600" dirty="0">
                <a:solidFill>
                  <a:schemeClr val="tx1">
                    <a:lumMod val="75000"/>
                    <a:lumOff val="25000"/>
                  </a:schemeClr>
                </a:solidFill>
                <a:ea typeface="Cambria Math" pitchFamily="18" charset="0"/>
              </a:rPr>
              <a:t>X</a:t>
            </a:r>
            <a:r>
              <a:rPr lang="en-US" sz="1600" baseline="-25000" dirty="0">
                <a:solidFill>
                  <a:schemeClr val="tx1">
                    <a:lumMod val="75000"/>
                    <a:lumOff val="25000"/>
                  </a:schemeClr>
                </a:solidFill>
                <a:ea typeface="Cambria Math" pitchFamily="18" charset="0"/>
              </a:rPr>
              <a:t>t</a:t>
            </a:r>
            <a:r>
              <a:rPr lang="en-US" sz="1600" kern="0" dirty="0">
                <a:solidFill>
                  <a:schemeClr val="tx1">
                    <a:lumMod val="75000"/>
                    <a:lumOff val="25000"/>
                  </a:schemeClr>
                </a:solidFill>
              </a:rPr>
              <a:t> + </a:t>
            </a:r>
            <a:r>
              <a:rPr lang="en-US" sz="1600" dirty="0">
                <a:solidFill>
                  <a:schemeClr val="tx1">
                    <a:lumMod val="75000"/>
                    <a:lumOff val="25000"/>
                  </a:schemeClr>
                </a:solidFill>
                <a:sym typeface="Symbol" pitchFamily="18" charset="2"/>
              </a:rPr>
              <a:t></a:t>
            </a:r>
            <a:r>
              <a:rPr lang="en-US" sz="1600" dirty="0">
                <a:solidFill>
                  <a:schemeClr val="tx1">
                    <a:lumMod val="75000"/>
                    <a:lumOff val="25000"/>
                  </a:schemeClr>
                </a:solidFill>
              </a:rPr>
              <a:t> </a:t>
            </a:r>
            <a:r>
              <a:rPr lang="en-US" sz="1600" baseline="-25000" dirty="0">
                <a:solidFill>
                  <a:schemeClr val="tx1">
                    <a:lumMod val="75000"/>
                    <a:lumOff val="25000"/>
                  </a:schemeClr>
                </a:solidFill>
              </a:rPr>
              <a:t>t</a:t>
            </a:r>
            <a:r>
              <a:rPr lang="en-US" sz="1600" kern="0" dirty="0">
                <a:solidFill>
                  <a:schemeClr val="tx1">
                    <a:lumMod val="75000"/>
                    <a:lumOff val="25000"/>
                  </a:schemeClr>
                </a:solidFill>
              </a:rPr>
              <a:t>  ……….1</a:t>
            </a:r>
          </a:p>
          <a:p>
            <a:pPr algn="ctr" fontAlgn="base">
              <a:lnSpc>
                <a:spcPct val="150000"/>
              </a:lnSpc>
              <a:spcBef>
                <a:spcPct val="0"/>
              </a:spcBef>
              <a:spcAft>
                <a:spcPct val="0"/>
              </a:spcAft>
            </a:pPr>
            <a:r>
              <a:rPr lang="en-US" sz="1600" dirty="0">
                <a:solidFill>
                  <a:schemeClr val="tx1">
                    <a:lumMod val="75000"/>
                    <a:lumOff val="25000"/>
                  </a:schemeClr>
                </a:solidFill>
                <a:ea typeface="Cambria Math" pitchFamily="18" charset="0"/>
              </a:rPr>
              <a:t>X</a:t>
            </a:r>
            <a:r>
              <a:rPr lang="en-US" sz="1600" baseline="-25000" dirty="0">
                <a:solidFill>
                  <a:schemeClr val="tx1">
                    <a:lumMod val="75000"/>
                    <a:lumOff val="25000"/>
                  </a:schemeClr>
                </a:solidFill>
                <a:ea typeface="Cambria Math" pitchFamily="18" charset="0"/>
              </a:rPr>
              <a:t>t</a:t>
            </a:r>
            <a:r>
              <a:rPr lang="en-US" sz="1600" kern="0" dirty="0">
                <a:solidFill>
                  <a:schemeClr val="tx1">
                    <a:lumMod val="75000"/>
                    <a:lumOff val="25000"/>
                  </a:schemeClr>
                </a:solidFill>
              </a:rPr>
              <a:t> = </a:t>
            </a:r>
            <a:r>
              <a:rPr lang="en-US" sz="1600" dirty="0">
                <a:solidFill>
                  <a:schemeClr val="tx1">
                    <a:lumMod val="75000"/>
                    <a:lumOff val="25000"/>
                  </a:schemeClr>
                </a:solidFill>
              </a:rPr>
              <a:t>α</a:t>
            </a:r>
            <a:r>
              <a:rPr lang="en-US" sz="1600" baseline="-25000" dirty="0">
                <a:solidFill>
                  <a:schemeClr val="tx1">
                    <a:lumMod val="75000"/>
                    <a:lumOff val="25000"/>
                  </a:schemeClr>
                </a:solidFill>
              </a:rPr>
              <a:t>2</a:t>
            </a:r>
            <a:r>
              <a:rPr lang="en-US" sz="1600" dirty="0">
                <a:solidFill>
                  <a:schemeClr val="tx1">
                    <a:lumMod val="75000"/>
                    <a:lumOff val="25000"/>
                  </a:schemeClr>
                </a:solidFill>
              </a:rPr>
              <a:t> + β</a:t>
            </a:r>
            <a:r>
              <a:rPr lang="en-US" sz="1600" baseline="-25000" dirty="0">
                <a:solidFill>
                  <a:schemeClr val="tx1">
                    <a:lumMod val="75000"/>
                    <a:lumOff val="25000"/>
                  </a:schemeClr>
                </a:solidFill>
              </a:rPr>
              <a:t>2</a:t>
            </a:r>
            <a:r>
              <a:rPr lang="en-US" sz="1600" dirty="0">
                <a:solidFill>
                  <a:schemeClr val="tx1">
                    <a:lumMod val="75000"/>
                    <a:lumOff val="25000"/>
                  </a:schemeClr>
                </a:solidFill>
              </a:rPr>
              <a:t> </a:t>
            </a:r>
            <a:r>
              <a:rPr lang="en-US" sz="1600" dirty="0">
                <a:solidFill>
                  <a:schemeClr val="tx1">
                    <a:lumMod val="75000"/>
                    <a:lumOff val="25000"/>
                  </a:schemeClr>
                </a:solidFill>
                <a:ea typeface="Cambria Math" pitchFamily="18" charset="0"/>
              </a:rPr>
              <a:t>Y</a:t>
            </a:r>
            <a:r>
              <a:rPr lang="en-US" sz="1600" baseline="-25000" dirty="0">
                <a:solidFill>
                  <a:schemeClr val="tx1">
                    <a:lumMod val="75000"/>
                    <a:lumOff val="25000"/>
                  </a:schemeClr>
                </a:solidFill>
                <a:ea typeface="Cambria Math" pitchFamily="18" charset="0"/>
              </a:rPr>
              <a:t>t</a:t>
            </a:r>
            <a:r>
              <a:rPr lang="en-US" sz="1600" kern="0" dirty="0">
                <a:solidFill>
                  <a:schemeClr val="tx1">
                    <a:lumMod val="75000"/>
                    <a:lumOff val="25000"/>
                  </a:schemeClr>
                </a:solidFill>
              </a:rPr>
              <a:t> + </a:t>
            </a:r>
            <a:r>
              <a:rPr lang="en-US" sz="1600" dirty="0">
                <a:solidFill>
                  <a:schemeClr val="tx1">
                    <a:lumMod val="75000"/>
                    <a:lumOff val="25000"/>
                  </a:schemeClr>
                </a:solidFill>
                <a:sym typeface="Symbol" pitchFamily="18" charset="2"/>
              </a:rPr>
              <a:t></a:t>
            </a:r>
            <a:r>
              <a:rPr lang="en-US" sz="1600" dirty="0">
                <a:solidFill>
                  <a:schemeClr val="tx1">
                    <a:lumMod val="75000"/>
                    <a:lumOff val="25000"/>
                  </a:schemeClr>
                </a:solidFill>
              </a:rPr>
              <a:t> </a:t>
            </a:r>
            <a:r>
              <a:rPr lang="en-US" sz="1600" baseline="-25000" dirty="0">
                <a:solidFill>
                  <a:schemeClr val="tx1">
                    <a:lumMod val="75000"/>
                    <a:lumOff val="25000"/>
                  </a:schemeClr>
                </a:solidFill>
              </a:rPr>
              <a:t>t</a:t>
            </a:r>
            <a:r>
              <a:rPr lang="en-US" sz="1600" kern="0" dirty="0">
                <a:solidFill>
                  <a:schemeClr val="tx1">
                    <a:lumMod val="75000"/>
                    <a:lumOff val="25000"/>
                  </a:schemeClr>
                </a:solidFill>
              </a:rPr>
              <a:t>  ……….2</a:t>
            </a: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10</a:t>
            </a:fld>
            <a:endParaRPr lang="es-ES"/>
          </a:p>
        </p:txBody>
      </p:sp>
    </p:spTree>
    <p:extLst>
      <p:ext uri="{BB962C8B-B14F-4D97-AF65-F5344CB8AC3E}">
        <p14:creationId xmlns:p14="http://schemas.microsoft.com/office/powerpoint/2010/main" val="45696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a:t>
            </a:r>
          </a:p>
        </p:txBody>
      </p:sp>
      <p:sp>
        <p:nvSpPr>
          <p:cNvPr id="2" name="Rectangle 1"/>
          <p:cNvSpPr/>
          <p:nvPr/>
        </p:nvSpPr>
        <p:spPr>
          <a:xfrm>
            <a:off x="2325111" y="1366660"/>
            <a:ext cx="7481455" cy="1692771"/>
          </a:xfrm>
          <a:prstGeom prst="rect">
            <a:avLst/>
          </a:prstGeom>
        </p:spPr>
        <p:txBody>
          <a:bodyPr wrap="square">
            <a:spAutoFit/>
          </a:bodyPr>
          <a:lstStyle/>
          <a:p>
            <a:pPr>
              <a:lnSpc>
                <a:spcPct val="150000"/>
              </a:lnSpc>
            </a:pPr>
            <a:r>
              <a:rPr lang="en-US" sz="1600" b="1" dirty="0">
                <a:solidFill>
                  <a:schemeClr val="tx1">
                    <a:lumMod val="75000"/>
                    <a:lumOff val="25000"/>
                  </a:schemeClr>
                </a:solidFill>
              </a:rPr>
              <a:t>Engle Granger</a:t>
            </a:r>
            <a:r>
              <a:rPr lang="en-US" sz="1600" dirty="0">
                <a:solidFill>
                  <a:schemeClr val="tx1">
                    <a:lumMod val="75000"/>
                    <a:lumOff val="25000"/>
                  </a:schemeClr>
                </a:solidFill>
              </a:rPr>
              <a:t> test is used to check stationarity of error time series. </a:t>
            </a:r>
          </a:p>
          <a:p>
            <a:pPr>
              <a:lnSpc>
                <a:spcPct val="150000"/>
              </a:lnSpc>
            </a:pPr>
            <a:r>
              <a:rPr lang="en-US" sz="1600" dirty="0">
                <a:solidFill>
                  <a:schemeClr val="tx1">
                    <a:lumMod val="75000"/>
                    <a:lumOff val="25000"/>
                  </a:schemeClr>
                </a:solidFill>
              </a:rPr>
              <a:t>Consider,</a:t>
            </a:r>
          </a:p>
          <a:p>
            <a:pPr>
              <a:lnSpc>
                <a:spcPct val="150000"/>
              </a:lnSpc>
            </a:pPr>
            <a:r>
              <a:rPr lang="en-US" sz="1600" dirty="0">
                <a:solidFill>
                  <a:schemeClr val="tx1">
                    <a:lumMod val="75000"/>
                    <a:lumOff val="25000"/>
                  </a:schemeClr>
                </a:solidFill>
              </a:rPr>
              <a:t>				Δ </a:t>
            </a:r>
            <a:r>
              <a:rPr lang="en-US" sz="1600" dirty="0">
                <a:solidFill>
                  <a:schemeClr val="tx1">
                    <a:lumMod val="75000"/>
                    <a:lumOff val="25000"/>
                  </a:schemeClr>
                </a:solidFill>
                <a:sym typeface="Symbol" pitchFamily="18" charset="2"/>
              </a:rPr>
              <a:t></a:t>
            </a:r>
            <a:r>
              <a:rPr lang="en-US" sz="1600" dirty="0">
                <a:solidFill>
                  <a:schemeClr val="tx1">
                    <a:lumMod val="75000"/>
                    <a:lumOff val="25000"/>
                  </a:schemeClr>
                </a:solidFill>
              </a:rPr>
              <a:t> </a:t>
            </a:r>
            <a:r>
              <a:rPr lang="en-US" sz="1600" baseline="-25000" dirty="0">
                <a:solidFill>
                  <a:schemeClr val="tx1">
                    <a:lumMod val="75000"/>
                    <a:lumOff val="25000"/>
                  </a:schemeClr>
                </a:solidFill>
              </a:rPr>
              <a:t>t</a:t>
            </a:r>
            <a:r>
              <a:rPr lang="en-US" sz="1600" dirty="0">
                <a:solidFill>
                  <a:schemeClr val="tx1">
                    <a:lumMod val="75000"/>
                    <a:lumOff val="25000"/>
                  </a:schemeClr>
                </a:solidFill>
              </a:rPr>
              <a:t> =</a:t>
            </a:r>
            <a:r>
              <a:rPr lang="en-US" sz="1600" dirty="0">
                <a:solidFill>
                  <a:schemeClr val="tx1">
                    <a:lumMod val="75000"/>
                    <a:lumOff val="25000"/>
                  </a:schemeClr>
                </a:solidFill>
                <a:sym typeface="Symbol" pitchFamily="18" charset="2"/>
              </a:rPr>
              <a:t></a:t>
            </a:r>
            <a:r>
              <a:rPr lang="en-US" sz="1600" dirty="0">
                <a:solidFill>
                  <a:schemeClr val="tx1">
                    <a:lumMod val="75000"/>
                    <a:lumOff val="25000"/>
                  </a:schemeClr>
                </a:solidFill>
              </a:rPr>
              <a:t> </a:t>
            </a:r>
            <a:r>
              <a:rPr lang="en-US" sz="1600" baseline="-25000" dirty="0">
                <a:solidFill>
                  <a:schemeClr val="tx1">
                    <a:lumMod val="75000"/>
                    <a:lumOff val="25000"/>
                  </a:schemeClr>
                </a:solidFill>
              </a:rPr>
              <a:t>t </a:t>
            </a:r>
            <a:r>
              <a:rPr lang="en-US" sz="1600" dirty="0">
                <a:solidFill>
                  <a:schemeClr val="tx1">
                    <a:lumMod val="75000"/>
                    <a:lumOff val="25000"/>
                  </a:schemeClr>
                </a:solidFill>
              </a:rPr>
              <a:t>- </a:t>
            </a:r>
            <a:r>
              <a:rPr lang="en-US" sz="1600" dirty="0">
                <a:solidFill>
                  <a:schemeClr val="tx1">
                    <a:lumMod val="75000"/>
                    <a:lumOff val="25000"/>
                  </a:schemeClr>
                </a:solidFill>
                <a:sym typeface="Symbol" pitchFamily="18" charset="2"/>
              </a:rPr>
              <a:t></a:t>
            </a:r>
            <a:r>
              <a:rPr lang="en-US" sz="1600" baseline="-25000" dirty="0">
                <a:solidFill>
                  <a:schemeClr val="tx1">
                    <a:lumMod val="75000"/>
                    <a:lumOff val="25000"/>
                  </a:schemeClr>
                </a:solidFill>
                <a:sym typeface="Symbol" pitchFamily="18" charset="2"/>
              </a:rPr>
              <a:t>t-1</a:t>
            </a:r>
            <a:endParaRPr lang="en-US" sz="1600" baseline="-25000" dirty="0">
              <a:solidFill>
                <a:schemeClr val="tx1">
                  <a:lumMod val="75000"/>
                  <a:lumOff val="25000"/>
                </a:schemeClr>
              </a:solidFill>
            </a:endParaRPr>
          </a:p>
          <a:p>
            <a:r>
              <a:rPr lang="en-US" sz="1600" dirty="0">
                <a:solidFill>
                  <a:schemeClr val="tx1">
                    <a:lumMod val="75000"/>
                    <a:lumOff val="25000"/>
                  </a:schemeClr>
                </a:solidFill>
                <a:sym typeface="Symbol" pitchFamily="18" charset="2"/>
              </a:rPr>
              <a:t>				</a:t>
            </a:r>
            <a:r>
              <a:rPr lang="en-US" sz="1600" dirty="0">
                <a:solidFill>
                  <a:schemeClr val="tx1">
                    <a:lumMod val="75000"/>
                    <a:lumOff val="25000"/>
                  </a:schemeClr>
                </a:solidFill>
              </a:rPr>
              <a:t> </a:t>
            </a:r>
            <a:r>
              <a:rPr lang="en-US" sz="1600" baseline="-25000" dirty="0">
                <a:solidFill>
                  <a:schemeClr val="tx1">
                    <a:lumMod val="75000"/>
                    <a:lumOff val="25000"/>
                  </a:schemeClr>
                </a:solidFill>
              </a:rPr>
              <a:t>t-1</a:t>
            </a:r>
            <a:r>
              <a:rPr lang="en-US" sz="1600" dirty="0">
                <a:solidFill>
                  <a:schemeClr val="tx1">
                    <a:lumMod val="75000"/>
                    <a:lumOff val="25000"/>
                  </a:schemeClr>
                </a:solidFill>
              </a:rPr>
              <a:t> = errors with lag 1</a:t>
            </a:r>
          </a:p>
          <a:p>
            <a:endParaRPr lang="en-US" sz="1600" dirty="0">
              <a:solidFill>
                <a:schemeClr val="tx1">
                  <a:lumMod val="75000"/>
                  <a:lumOff val="25000"/>
                </a:schemeClr>
              </a:solidFill>
            </a:endParaRPr>
          </a:p>
        </p:txBody>
      </p:sp>
      <p:sp>
        <p:nvSpPr>
          <p:cNvPr id="8" name="Rectangle 4"/>
          <p:cNvSpPr>
            <a:spLocks noChangeArrowheads="1"/>
          </p:cNvSpPr>
          <p:nvPr/>
        </p:nvSpPr>
        <p:spPr bwMode="auto">
          <a:xfrm>
            <a:off x="3505517" y="2131726"/>
            <a:ext cx="2179320" cy="687674"/>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dirty="0">
                <a:solidFill>
                  <a:schemeClr val="tx1">
                    <a:lumMod val="75000"/>
                    <a:lumOff val="25000"/>
                  </a:schemeClr>
                </a:solidFill>
                <a:latin typeface="Cambria Math" pitchFamily="18" charset="0"/>
                <a:ea typeface="Cambria Math" pitchFamily="18" charset="0"/>
              </a:rPr>
              <a:t>Δ </a:t>
            </a:r>
            <a:r>
              <a:rPr lang="en-US" dirty="0">
                <a:solidFill>
                  <a:schemeClr val="tx1">
                    <a:lumMod val="75000"/>
                    <a:lumOff val="25000"/>
                  </a:schemeClr>
                </a:solidFill>
                <a:latin typeface="Cambria Math" pitchFamily="18" charset="0"/>
                <a:ea typeface="Cambria Math" pitchFamily="18" charset="0"/>
                <a:sym typeface="Symbol" pitchFamily="18" charset="2"/>
              </a:rPr>
              <a:t></a:t>
            </a:r>
            <a:r>
              <a:rPr lang="en-US" dirty="0">
                <a:solidFill>
                  <a:schemeClr val="tx1">
                    <a:lumMod val="75000"/>
                    <a:lumOff val="25000"/>
                  </a:schemeClr>
                </a:solidFill>
                <a:latin typeface="Cambria Math" pitchFamily="18" charset="0"/>
                <a:ea typeface="Cambria Math" pitchFamily="18" charset="0"/>
              </a:rPr>
              <a:t> </a:t>
            </a:r>
            <a:r>
              <a:rPr lang="en-US" baseline="-25000" dirty="0">
                <a:solidFill>
                  <a:schemeClr val="tx1">
                    <a:lumMod val="75000"/>
                    <a:lumOff val="25000"/>
                  </a:schemeClr>
                </a:solidFill>
                <a:latin typeface="Cambria Math" pitchFamily="18" charset="0"/>
                <a:ea typeface="Cambria Math" pitchFamily="18" charset="0"/>
              </a:rPr>
              <a:t>t</a:t>
            </a:r>
            <a:r>
              <a:rPr lang="en-US" dirty="0">
                <a:solidFill>
                  <a:schemeClr val="tx1">
                    <a:lumMod val="75000"/>
                    <a:lumOff val="25000"/>
                  </a:schemeClr>
                </a:solidFill>
                <a:latin typeface="Cambria Math" pitchFamily="18" charset="0"/>
                <a:ea typeface="Cambria Math" pitchFamily="18" charset="0"/>
              </a:rPr>
              <a:t> = </a:t>
            </a:r>
            <a:r>
              <a:rPr lang="en-US" i="1" dirty="0">
                <a:solidFill>
                  <a:schemeClr val="tx1">
                    <a:lumMod val="75000"/>
                    <a:lumOff val="25000"/>
                  </a:schemeClr>
                </a:solidFill>
                <a:latin typeface="Cambria Math" pitchFamily="18" charset="0"/>
                <a:ea typeface="Cambria Math" pitchFamily="18" charset="0"/>
              </a:rPr>
              <a:t>γ* </a:t>
            </a:r>
            <a:r>
              <a:rPr lang="en-US" dirty="0">
                <a:solidFill>
                  <a:schemeClr val="tx1">
                    <a:lumMod val="75000"/>
                    <a:lumOff val="25000"/>
                  </a:schemeClr>
                </a:solidFill>
                <a:latin typeface="Cambria Math" pitchFamily="18" charset="0"/>
                <a:ea typeface="Cambria Math" pitchFamily="18" charset="0"/>
                <a:sym typeface="Symbol" pitchFamily="18" charset="2"/>
              </a:rPr>
              <a:t></a:t>
            </a:r>
            <a:r>
              <a:rPr lang="en-US" dirty="0">
                <a:solidFill>
                  <a:schemeClr val="tx1">
                    <a:lumMod val="75000"/>
                    <a:lumOff val="25000"/>
                  </a:schemeClr>
                </a:solidFill>
                <a:latin typeface="Cambria Math" pitchFamily="18" charset="0"/>
                <a:ea typeface="Cambria Math" pitchFamily="18" charset="0"/>
              </a:rPr>
              <a:t> </a:t>
            </a:r>
            <a:r>
              <a:rPr lang="en-US" baseline="-25000" dirty="0">
                <a:solidFill>
                  <a:schemeClr val="tx1">
                    <a:lumMod val="75000"/>
                    <a:lumOff val="25000"/>
                  </a:schemeClr>
                </a:solidFill>
                <a:latin typeface="Cambria Math" pitchFamily="18" charset="0"/>
                <a:ea typeface="Cambria Math" pitchFamily="18" charset="0"/>
              </a:rPr>
              <a:t>t-1</a:t>
            </a:r>
            <a:r>
              <a:rPr lang="en-US" dirty="0">
                <a:solidFill>
                  <a:schemeClr val="tx1">
                    <a:lumMod val="75000"/>
                    <a:lumOff val="25000"/>
                  </a:schemeClr>
                </a:solidFill>
                <a:latin typeface="Cambria Math" pitchFamily="18" charset="0"/>
                <a:ea typeface="Cambria Math" pitchFamily="18" charset="0"/>
              </a:rPr>
              <a:t>+ W</a:t>
            </a:r>
            <a:r>
              <a:rPr lang="en-US" baseline="-25000" dirty="0">
                <a:solidFill>
                  <a:schemeClr val="tx1">
                    <a:lumMod val="75000"/>
                    <a:lumOff val="25000"/>
                  </a:schemeClr>
                </a:solidFill>
                <a:latin typeface="Cambria Math" pitchFamily="18" charset="0"/>
                <a:ea typeface="Cambria Math" pitchFamily="18" charset="0"/>
              </a:rPr>
              <a:t>t</a:t>
            </a:r>
            <a:endParaRPr lang="en-US" dirty="0">
              <a:solidFill>
                <a:schemeClr val="tx1">
                  <a:lumMod val="75000"/>
                  <a:lumOff val="25000"/>
                </a:schemeClr>
              </a:solidFill>
              <a:latin typeface="Cambria Math" pitchFamily="18" charset="0"/>
              <a:ea typeface="Cambria Math" pitchFamily="18" charset="0"/>
            </a:endParaRPr>
          </a:p>
        </p:txBody>
      </p:sp>
      <p:sp>
        <p:nvSpPr>
          <p:cNvPr id="9" name="Rectangle 8"/>
          <p:cNvSpPr/>
          <p:nvPr>
            <p:custDataLst>
              <p:tags r:id="rId2"/>
            </p:custDataLst>
          </p:nvPr>
        </p:nvSpPr>
        <p:spPr>
          <a:xfrm>
            <a:off x="3292041" y="3597754"/>
            <a:ext cx="5821796" cy="1126647"/>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dirty="0">
                <a:solidFill>
                  <a:schemeClr val="tx1">
                    <a:lumMod val="75000"/>
                    <a:lumOff val="25000"/>
                  </a:schemeClr>
                </a:solidFill>
                <a:ea typeface="Cambria Math" pitchFamily="18" charset="0"/>
              </a:rPr>
              <a:t>Null Hypothesis H0: Two stocks are not co-integrated</a:t>
            </a:r>
          </a:p>
          <a:p>
            <a:pPr algn="ctr" fontAlgn="base">
              <a:lnSpc>
                <a:spcPct val="150000"/>
              </a:lnSpc>
              <a:spcBef>
                <a:spcPct val="0"/>
              </a:spcBef>
              <a:spcAft>
                <a:spcPct val="0"/>
              </a:spcAft>
            </a:pPr>
            <a:r>
              <a:rPr lang="en-US" sz="1600" dirty="0">
                <a:solidFill>
                  <a:schemeClr val="tx1">
                    <a:lumMod val="75000"/>
                    <a:lumOff val="25000"/>
                  </a:schemeClr>
                </a:solidFill>
                <a:ea typeface="Cambria Math" pitchFamily="18" charset="0"/>
              </a:rPr>
              <a:t>Alternate Hypothesis H1: Two stocks are co-integrated</a:t>
            </a:r>
            <a:endParaRPr lang="pt-BR" sz="1600" dirty="0">
              <a:solidFill>
                <a:schemeClr val="tx1">
                  <a:lumMod val="75000"/>
                  <a:lumOff val="25000"/>
                </a:schemeClr>
              </a:solidFill>
              <a:ea typeface="Cambria Math" pitchFamily="18" charset="0"/>
            </a:endParaRP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11</a:t>
            </a:fld>
            <a:endParaRPr lang="es-ES"/>
          </a:p>
        </p:txBody>
      </p:sp>
      <p:graphicFrame>
        <p:nvGraphicFramePr>
          <p:cNvPr id="12" name="Content Placeholder 9">
            <a:extLst>
              <a:ext uri="{FF2B5EF4-FFF2-40B4-BE49-F238E27FC236}">
                <a16:creationId xmlns:a16="http://schemas.microsoft.com/office/drawing/2014/main" id="{095818A2-2ADC-401D-A9C9-607B726FD5DD}"/>
              </a:ext>
            </a:extLst>
          </p:cNvPr>
          <p:cNvGraphicFramePr>
            <a:graphicFrameLocks/>
          </p:cNvGraphicFramePr>
          <p:nvPr/>
        </p:nvGraphicFramePr>
        <p:xfrm>
          <a:off x="2255837" y="4876800"/>
          <a:ext cx="7620000" cy="1645920"/>
        </p:xfrm>
        <a:graphic>
          <a:graphicData uri="http://schemas.openxmlformats.org/drawingml/2006/table">
            <a:tbl>
              <a:tblPr firstRow="1" bandRow="1">
                <a:tableStyleId>{5940675A-B579-460E-94D1-54222C63F5DA}</a:tableStyleId>
              </a:tblPr>
              <a:tblGrid>
                <a:gridCol w="1477347">
                  <a:extLst>
                    <a:ext uri="{9D8B030D-6E8A-4147-A177-3AD203B41FA5}">
                      <a16:colId xmlns:a16="http://schemas.microsoft.com/office/drawing/2014/main" val="20000"/>
                    </a:ext>
                  </a:extLst>
                </a:gridCol>
                <a:gridCol w="6142653">
                  <a:extLst>
                    <a:ext uri="{9D8B030D-6E8A-4147-A177-3AD203B41FA5}">
                      <a16:colId xmlns:a16="http://schemas.microsoft.com/office/drawing/2014/main" val="20001"/>
                    </a:ext>
                  </a:extLst>
                </a:gridCol>
              </a:tblGrid>
              <a:tr h="1066800">
                <a:tc>
                  <a:txBody>
                    <a:bodyPr/>
                    <a:lstStyle/>
                    <a:p>
                      <a:pPr algn="ctr"/>
                      <a:r>
                        <a:rPr lang="en-US" sz="1600" b="1" dirty="0">
                          <a:solidFill>
                            <a:schemeClr val="tx1">
                              <a:lumMod val="75000"/>
                              <a:lumOff val="25000"/>
                            </a:schemeClr>
                          </a:solidFill>
                          <a:latin typeface="+mn-lt"/>
                        </a:rPr>
                        <a:t>Test Statistic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chemeClr val="tx1">
                              <a:lumMod val="75000"/>
                              <a:lumOff val="25000"/>
                            </a:schemeClr>
                          </a:solidFill>
                          <a:effectLst/>
                          <a:uLnTx/>
                          <a:uFillTx/>
                          <a:latin typeface="+mn-lt"/>
                          <a:ea typeface="Cambria Math" pitchFamily="18" charset="0"/>
                          <a:cs typeface="+mn-cs"/>
                          <a:sym typeface="Symbol" panose="05050102010706020507" pitchFamily="18" charset="2"/>
                        </a:rPr>
                        <a:t>(</a:t>
                      </a:r>
                      <a:r>
                        <a:rPr lang="en-US" sz="1600" dirty="0">
                          <a:solidFill>
                            <a:schemeClr val="tx1">
                              <a:lumMod val="75000"/>
                              <a:lumOff val="25000"/>
                            </a:schemeClr>
                          </a:solidFill>
                          <a:ea typeface="Cambria Math" pitchFamily="18" charset="0"/>
                        </a:rPr>
                        <a:t>γ</a:t>
                      </a:r>
                      <a:r>
                        <a:rPr kumimoji="0" lang="en-US" altLang="en-US" sz="1600" b="0" i="0" u="none" strike="noStrike" kern="1200" cap="none" spc="0" normalizeH="0" baseline="0" noProof="0" dirty="0">
                          <a:ln>
                            <a:noFill/>
                          </a:ln>
                          <a:solidFill>
                            <a:schemeClr val="tx1">
                              <a:lumMod val="75000"/>
                              <a:lumOff val="25000"/>
                            </a:schemeClr>
                          </a:solidFill>
                          <a:effectLst/>
                          <a:uLnTx/>
                          <a:uFillTx/>
                          <a:latin typeface="+mn-lt"/>
                          <a:ea typeface="Cambria Math" pitchFamily="18" charset="0"/>
                          <a:cs typeface="+mn-cs"/>
                          <a:sym typeface="Symbol" panose="05050102010706020507" pitchFamily="18" charset="2"/>
                        </a:rPr>
                        <a:t>*/SE(</a:t>
                      </a:r>
                      <a:r>
                        <a:rPr lang="en-US" sz="1600" dirty="0">
                          <a:solidFill>
                            <a:schemeClr val="tx1">
                              <a:lumMod val="75000"/>
                              <a:lumOff val="25000"/>
                            </a:schemeClr>
                          </a:solidFill>
                          <a:ea typeface="Cambria Math" pitchFamily="18" charset="0"/>
                        </a:rPr>
                        <a:t>γ</a:t>
                      </a:r>
                      <a:r>
                        <a:rPr kumimoji="0" lang="en-US" altLang="en-US" sz="1600" b="0" i="0" u="none" strike="noStrike" kern="1200" cap="none" spc="0" normalizeH="0" baseline="0" noProof="0" dirty="0">
                          <a:ln>
                            <a:noFill/>
                          </a:ln>
                          <a:solidFill>
                            <a:schemeClr val="tx1">
                              <a:lumMod val="75000"/>
                              <a:lumOff val="25000"/>
                            </a:schemeClr>
                          </a:solidFill>
                          <a:effectLst/>
                          <a:uLnTx/>
                          <a:uFillTx/>
                          <a:latin typeface="+mn-lt"/>
                          <a:ea typeface="Cambria Math" pitchFamily="18" charset="0"/>
                          <a:cs typeface="+mn-cs"/>
                          <a:sym typeface="Symbol" panose="05050102010706020507" pitchFamily="18" charset="2"/>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latin typeface="+mn-lt"/>
                        </a:rPr>
                        <a:t>Test statistic follows DF distribution under null</a:t>
                      </a:r>
                      <a:endParaRPr kumimoji="0" lang="en-US" sz="1600" b="1" i="0" u="none" strike="noStrike" kern="0" cap="none" spc="0" normalizeH="0" baseline="0" noProof="0" dirty="0">
                        <a:ln>
                          <a:noFill/>
                        </a:ln>
                        <a:solidFill>
                          <a:schemeClr val="tx1">
                            <a:lumMod val="75000"/>
                            <a:lumOff val="25000"/>
                          </a:schemeClr>
                        </a:solidFill>
                        <a:effectLst/>
                        <a:uLnTx/>
                        <a:uFillTx/>
                        <a:latin typeface="+mn-lt"/>
                        <a:ea typeface="Cambria Math" pitchFamily="18" charset="0"/>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b="1" dirty="0">
                          <a:solidFill>
                            <a:schemeClr val="tx1">
                              <a:lumMod val="75000"/>
                              <a:lumOff val="25000"/>
                            </a:schemeClr>
                          </a:solidFill>
                          <a:latin typeface="+mn-lt"/>
                        </a:rPr>
                        <a:t>Decision Criteria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latin typeface="+mn-lt"/>
                          <a:ea typeface="+mn-ea"/>
                          <a:cs typeface="+mn-cs"/>
                        </a:rPr>
                        <a:t>Reject the null hypothesis </a:t>
                      </a:r>
                      <a:r>
                        <a:rPr kumimoji="0" lang="en-US" sz="1600" b="1" i="0" u="none" strike="noStrike" kern="0" cap="none" spc="0" normalizeH="0" baseline="0" noProof="0" dirty="0">
                          <a:ln>
                            <a:noFill/>
                          </a:ln>
                          <a:solidFill>
                            <a:schemeClr val="tx1">
                              <a:lumMod val="75000"/>
                              <a:lumOff val="25000"/>
                            </a:schemeClr>
                          </a:solidFill>
                          <a:effectLst/>
                          <a:uLnTx/>
                          <a:uFillTx/>
                          <a:latin typeface="+mn-lt"/>
                          <a:ea typeface="+mn-ea"/>
                          <a:cs typeface="+mn-cs"/>
                        </a:rPr>
                        <a:t>if tcal &lt; c(p)</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4" name="Content Placeholder 9">
            <a:extLst>
              <a:ext uri="{FF2B5EF4-FFF2-40B4-BE49-F238E27FC236}">
                <a16:creationId xmlns:a16="http://schemas.microsoft.com/office/drawing/2014/main" id="{A8BC2029-17FD-4D50-A108-4EC8C6BBFDED}"/>
              </a:ext>
            </a:extLst>
          </p:cNvPr>
          <p:cNvGraphicFramePr>
            <a:graphicFrameLocks/>
          </p:cNvGraphicFramePr>
          <p:nvPr/>
        </p:nvGraphicFramePr>
        <p:xfrm>
          <a:off x="2332037" y="3015996"/>
          <a:ext cx="7620000" cy="418275"/>
        </p:xfrm>
        <a:graphic>
          <a:graphicData uri="http://schemas.openxmlformats.org/drawingml/2006/table">
            <a:tbl>
              <a:tblPr firstRow="1" bandRow="1">
                <a:tableStyleId>{5940675A-B579-460E-94D1-54222C63F5DA}</a:tableStyleId>
              </a:tblPr>
              <a:tblGrid>
                <a:gridCol w="1477347">
                  <a:extLst>
                    <a:ext uri="{9D8B030D-6E8A-4147-A177-3AD203B41FA5}">
                      <a16:colId xmlns:a16="http://schemas.microsoft.com/office/drawing/2014/main" val="20000"/>
                    </a:ext>
                  </a:extLst>
                </a:gridCol>
                <a:gridCol w="6142653">
                  <a:extLst>
                    <a:ext uri="{9D8B030D-6E8A-4147-A177-3AD203B41FA5}">
                      <a16:colId xmlns:a16="http://schemas.microsoft.com/office/drawing/2014/main" val="20001"/>
                    </a:ext>
                  </a:extLst>
                </a:gridCol>
              </a:tblGrid>
              <a:tr h="370840">
                <a:tc>
                  <a:txBody>
                    <a:bodyPr/>
                    <a:lstStyle/>
                    <a:p>
                      <a:pPr algn="ctr"/>
                      <a:r>
                        <a:rPr lang="en-US" sz="1600" b="1" dirty="0">
                          <a:solidFill>
                            <a:schemeClr val="tx1">
                              <a:lumMod val="75000"/>
                              <a:lumOff val="25000"/>
                            </a:schemeClr>
                          </a:solidFill>
                        </a:rPr>
                        <a:t>Objective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rPr>
                        <a:t>To test the </a:t>
                      </a:r>
                      <a:r>
                        <a:rPr kumimoji="0" lang="en-US" sz="1600" b="1" i="0" u="none" strike="noStrike" kern="0" cap="none" spc="0" normalizeH="0" baseline="0" noProof="0" dirty="0">
                          <a:ln>
                            <a:noFill/>
                          </a:ln>
                          <a:solidFill>
                            <a:schemeClr val="tx1">
                              <a:lumMod val="75000"/>
                              <a:lumOff val="25000"/>
                            </a:schemeClr>
                          </a:solidFill>
                          <a:effectLst/>
                          <a:uLnTx/>
                          <a:uFillTx/>
                        </a:rPr>
                        <a:t>null hypothesis </a:t>
                      </a:r>
                      <a:r>
                        <a:rPr kumimoji="0" lang="en-US" sz="1600" b="0" i="0" u="none" strike="noStrike" kern="0" cap="none" spc="0" normalizeH="0" baseline="0" noProof="0" dirty="0">
                          <a:ln>
                            <a:noFill/>
                          </a:ln>
                          <a:solidFill>
                            <a:schemeClr val="tx1">
                              <a:lumMod val="75000"/>
                              <a:lumOff val="25000"/>
                            </a:schemeClr>
                          </a:solidFill>
                          <a:effectLst/>
                          <a:uLnTx/>
                          <a:uFillTx/>
                        </a:rPr>
                        <a:t>that </a:t>
                      </a:r>
                      <a:r>
                        <a:rPr kumimoji="0" lang="en-US" sz="1600" b="1" i="0" u="none" strike="noStrike" kern="0" cap="none" spc="0" normalizeH="0" baseline="0" noProof="0" dirty="0">
                          <a:ln>
                            <a:noFill/>
                          </a:ln>
                          <a:solidFill>
                            <a:schemeClr val="tx1">
                              <a:lumMod val="75000"/>
                              <a:lumOff val="25000"/>
                            </a:schemeClr>
                          </a:solidFill>
                          <a:effectLst/>
                          <a:uLnTx/>
                          <a:uFillTx/>
                        </a:rPr>
                        <a:t>time series is not stationary</a:t>
                      </a:r>
                    </a:p>
                  </a:txBody>
                  <a:tcPr anchor="ctr">
                    <a:lnL w="127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04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2043862" y="3062704"/>
          <a:ext cx="8033374" cy="27736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513820">
                <a:tc>
                  <a:txBody>
                    <a:bodyPr/>
                    <a:lstStyle/>
                    <a:p>
                      <a:r>
                        <a:rPr lang="en-US" sz="1600" b="1" dirty="0">
                          <a:solidFill>
                            <a:schemeClr val="accent1"/>
                          </a:solidFill>
                          <a:latin typeface="Consolas" pitchFamily="49" charset="0"/>
                        </a:rPr>
                        <a:t>getSymbols</a:t>
                      </a:r>
                      <a:r>
                        <a:rPr lang="en-US" sz="1600" dirty="0">
                          <a:solidFill>
                            <a:schemeClr val="accent1"/>
                          </a:solidFill>
                          <a:latin typeface="Consolas" pitchFamily="49" charset="0"/>
                        </a:rPr>
                        <a:t>(c("</a:t>
                      </a:r>
                      <a:r>
                        <a:rPr lang="en-US" sz="1600" dirty="0" err="1">
                          <a:solidFill>
                            <a:schemeClr val="accent1"/>
                          </a:solidFill>
                          <a:latin typeface="Consolas" pitchFamily="49" charset="0"/>
                        </a:rPr>
                        <a:t>tcs","ibm</a:t>
                      </a:r>
                      <a:r>
                        <a:rPr lang="en-US" sz="1600" dirty="0">
                          <a:solidFill>
                            <a:schemeClr val="accent1"/>
                          </a:solidFill>
                          <a:latin typeface="Consolas" pitchFamily="49" charset="0"/>
                        </a:rPr>
                        <a:t>"), </a:t>
                      </a:r>
                      <a:r>
                        <a:rPr lang="en-US" sz="1600" b="1" dirty="0">
                          <a:solidFill>
                            <a:schemeClr val="accent1"/>
                          </a:solidFill>
                          <a:latin typeface="Consolas" pitchFamily="49" charset="0"/>
                        </a:rPr>
                        <a:t>from =</a:t>
                      </a:r>
                      <a:r>
                        <a:rPr lang="en-US" sz="1600" dirty="0">
                          <a:solidFill>
                            <a:schemeClr val="accent1"/>
                          </a:solidFill>
                          <a:latin typeface="Consolas" pitchFamily="49" charset="0"/>
                        </a:rPr>
                        <a:t> "2016-11-01", </a:t>
                      </a:r>
                      <a:r>
                        <a:rPr lang="en-US" sz="1600" b="1" dirty="0">
                          <a:solidFill>
                            <a:schemeClr val="accent1"/>
                          </a:solidFill>
                          <a:latin typeface="Consolas" pitchFamily="49" charset="0"/>
                        </a:rPr>
                        <a:t>to =</a:t>
                      </a:r>
                      <a:r>
                        <a:rPr lang="en-US" sz="1600" dirty="0">
                          <a:solidFill>
                            <a:schemeClr val="accent1"/>
                          </a:solidFill>
                          <a:latin typeface="Consolas" pitchFamily="49" charset="0"/>
                        </a:rPr>
                        <a:t> "2017-11-01", </a:t>
                      </a:r>
                    </a:p>
                    <a:p>
                      <a:r>
                        <a:rPr lang="en-US" sz="1600" dirty="0">
                          <a:solidFill>
                            <a:schemeClr val="accent1"/>
                          </a:solidFill>
                          <a:latin typeface="Consolas" pitchFamily="49" charset="0"/>
                        </a:rPr>
                        <a:t>                        </a:t>
                      </a:r>
                      <a:r>
                        <a:rPr lang="en-US" sz="1600" b="1" dirty="0">
                          <a:solidFill>
                            <a:schemeClr val="accent1"/>
                          </a:solidFill>
                          <a:latin typeface="Consolas" pitchFamily="49" charset="0"/>
                        </a:rPr>
                        <a:t>env =</a:t>
                      </a:r>
                      <a:r>
                        <a:rPr lang="en-US" sz="1600" dirty="0">
                          <a:solidFill>
                            <a:schemeClr val="accent1"/>
                          </a:solidFill>
                          <a:latin typeface="Consolas" pitchFamily="49" charset="0"/>
                        </a:rPr>
                        <a:t> .GlobalEnv,  </a:t>
                      </a:r>
                      <a:r>
                        <a:rPr lang="en-US" sz="1600" b="1" dirty="0">
                          <a:solidFill>
                            <a:schemeClr val="accent1"/>
                          </a:solidFill>
                          <a:latin typeface="Consolas" pitchFamily="49" charset="0"/>
                        </a:rPr>
                        <a:t>src =</a:t>
                      </a:r>
                      <a:r>
                        <a:rPr lang="en-US" sz="1600" dirty="0">
                          <a:solidFill>
                            <a:schemeClr val="accent1"/>
                          </a:solidFill>
                          <a:latin typeface="Consolas" pitchFamily="49" charset="0"/>
                        </a:rPr>
                        <a:t> "yahoo")</a:t>
                      </a: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b="1" dirty="0">
                        <a:solidFill>
                          <a:schemeClr val="accent1"/>
                        </a:solidFill>
                        <a:latin typeface="Consolas" pitchFamily="49" charset="0"/>
                      </a:endParaRPr>
                    </a:p>
                    <a:p>
                      <a:endParaRPr lang="en-US" sz="1600" b="1" dirty="0">
                        <a:solidFill>
                          <a:schemeClr val="accent1"/>
                        </a:solidFill>
                        <a:latin typeface="Consolas" pitchFamily="49" charset="0"/>
                      </a:endParaRP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summary</a:t>
                      </a:r>
                      <a:r>
                        <a:rPr lang="en-US" sz="1600" dirty="0">
                          <a:solidFill>
                            <a:schemeClr val="accent1"/>
                          </a:solidFill>
                          <a:latin typeface="Consolas" pitchFamily="49" charset="0"/>
                        </a:rPr>
                        <a:t>(</a:t>
                      </a:r>
                      <a:r>
                        <a:rPr lang="en-US" sz="1600" b="1" dirty="0">
                          <a:solidFill>
                            <a:schemeClr val="accent1"/>
                          </a:solidFill>
                          <a:latin typeface="Consolas" pitchFamily="49" charset="0"/>
                        </a:rPr>
                        <a:t>egcm</a:t>
                      </a:r>
                      <a:r>
                        <a:rPr lang="en-US" sz="1600" dirty="0">
                          <a:solidFill>
                            <a:schemeClr val="accent1"/>
                          </a:solidFill>
                          <a:latin typeface="Consolas" pitchFamily="49" charset="0"/>
                        </a:rPr>
                        <a:t>(TCS[,4],IBM[,4]))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2049150" y="1567933"/>
          <a:ext cx="8033374" cy="10668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022109">
                <a:tc>
                  <a:txBody>
                    <a:bodyPr/>
                    <a:lstStyle/>
                    <a:p>
                      <a:r>
                        <a:rPr lang="en-US" sz="1600" b="1" dirty="0">
                          <a:solidFill>
                            <a:schemeClr val="accent1"/>
                          </a:solidFill>
                          <a:latin typeface="Consolas" pitchFamily="49" charset="0"/>
                        </a:rPr>
                        <a:t>install.packages</a:t>
                      </a:r>
                      <a:r>
                        <a:rPr lang="en-US" sz="1600" b="0" dirty="0">
                          <a:solidFill>
                            <a:schemeClr val="accent1"/>
                          </a:solidFill>
                          <a:latin typeface="Consolas" pitchFamily="49" charset="0"/>
                        </a:rPr>
                        <a:t>("quantmod")</a:t>
                      </a:r>
                    </a:p>
                    <a:p>
                      <a:r>
                        <a:rPr lang="en-US" sz="1600" b="1" dirty="0">
                          <a:solidFill>
                            <a:schemeClr val="accent1"/>
                          </a:solidFill>
                          <a:latin typeface="Consolas" pitchFamily="49" charset="0"/>
                        </a:rPr>
                        <a:t>install.packages</a:t>
                      </a:r>
                      <a:r>
                        <a:rPr lang="en-US" sz="1600" b="0" dirty="0">
                          <a:solidFill>
                            <a:schemeClr val="accent1"/>
                          </a:solidFill>
                          <a:latin typeface="Consolas" pitchFamily="49" charset="0"/>
                        </a:rPr>
                        <a:t>("egcm")</a:t>
                      </a:r>
                    </a:p>
                    <a:p>
                      <a:r>
                        <a:rPr lang="en-US" sz="1600" b="1" dirty="0">
                          <a:solidFill>
                            <a:schemeClr val="accent1"/>
                          </a:solidFill>
                          <a:latin typeface="Consolas" pitchFamily="49" charset="0"/>
                        </a:rPr>
                        <a:t>library</a:t>
                      </a:r>
                      <a:r>
                        <a:rPr lang="en-US" sz="1600" b="0" dirty="0">
                          <a:solidFill>
                            <a:schemeClr val="accent1"/>
                          </a:solidFill>
                          <a:latin typeface="Consolas" pitchFamily="49" charset="0"/>
                        </a:rPr>
                        <a:t>(quantmod)</a:t>
                      </a:r>
                    </a:p>
                    <a:p>
                      <a:r>
                        <a:rPr lang="en-US" sz="1600" b="1" dirty="0">
                          <a:solidFill>
                            <a:schemeClr val="accent1"/>
                          </a:solidFill>
                          <a:latin typeface="Consolas" pitchFamily="49" charset="0"/>
                        </a:rPr>
                        <a:t>library</a:t>
                      </a:r>
                      <a:r>
                        <a:rPr lang="en-US" sz="1600" b="0" dirty="0">
                          <a:solidFill>
                            <a:schemeClr val="accent1"/>
                          </a:solidFill>
                          <a:latin typeface="Consolas" pitchFamily="49" charset="0"/>
                        </a:rPr>
                        <a:t>(egcm)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 in R</a:t>
            </a:r>
          </a:p>
        </p:txBody>
      </p:sp>
      <p:sp>
        <p:nvSpPr>
          <p:cNvPr id="2" name="Rectangle 1"/>
          <p:cNvSpPr/>
          <p:nvPr/>
        </p:nvSpPr>
        <p:spPr>
          <a:xfrm>
            <a:off x="2043863" y="1219200"/>
            <a:ext cx="4897495" cy="338554"/>
          </a:xfrm>
          <a:prstGeom prst="rect">
            <a:avLst/>
          </a:prstGeom>
        </p:spPr>
        <p:txBody>
          <a:bodyPr wrap="none">
            <a:spAutoFit/>
          </a:bodyPr>
          <a:lstStyle/>
          <a:p>
            <a:r>
              <a:rPr lang="en-US" sz="1600" dirty="0">
                <a:latin typeface="Consolas" pitchFamily="49" charset="0"/>
              </a:rPr>
              <a:t># Installing and Loading Required Packages</a:t>
            </a:r>
          </a:p>
        </p:txBody>
      </p:sp>
      <p:grpSp>
        <p:nvGrpSpPr>
          <p:cNvPr id="3" name="Group 2"/>
          <p:cNvGrpSpPr/>
          <p:nvPr/>
        </p:nvGrpSpPr>
        <p:grpSpPr>
          <a:xfrm>
            <a:off x="5227637" y="1532691"/>
            <a:ext cx="4953000" cy="1569660"/>
            <a:chOff x="2773267" y="2362200"/>
            <a:chExt cx="5412508" cy="1569660"/>
          </a:xfrm>
          <a:solidFill>
            <a:schemeClr val="bg1"/>
          </a:solidFill>
        </p:grpSpPr>
        <p:sp>
          <p:nvSpPr>
            <p:cNvPr id="23" name="Rectangle 22"/>
            <p:cNvSpPr/>
            <p:nvPr/>
          </p:nvSpPr>
          <p:spPr>
            <a:xfrm>
              <a:off x="3445359" y="2362200"/>
              <a:ext cx="4740416" cy="1569660"/>
            </a:xfrm>
            <a:prstGeom prst="rect">
              <a:avLst/>
            </a:prstGeom>
            <a:grp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b="1" dirty="0">
                  <a:solidFill>
                    <a:schemeClr val="tx1">
                      <a:lumMod val="75000"/>
                      <a:lumOff val="25000"/>
                    </a:schemeClr>
                  </a:solidFill>
                  <a:latin typeface="Vijaya" panose="02020604020202020204" pitchFamily="18" charset="0"/>
                  <a:cs typeface="Vijaya" panose="02020604020202020204" pitchFamily="18" charset="0"/>
                </a:rPr>
                <a:t>quantmod</a:t>
              </a:r>
              <a:r>
                <a:rPr lang="en-US" dirty="0">
                  <a:solidFill>
                    <a:schemeClr val="tx1">
                      <a:lumMod val="75000"/>
                      <a:lumOff val="25000"/>
                    </a:schemeClr>
                  </a:solidFill>
                  <a:latin typeface="Vijaya" panose="02020604020202020204" pitchFamily="18" charset="0"/>
                  <a:cs typeface="Vijaya" panose="02020604020202020204" pitchFamily="18" charset="0"/>
                </a:rPr>
                <a:t> is a very popular financial analysis package. </a:t>
              </a:r>
            </a:p>
            <a:p>
              <a:pPr marL="342900" indent="-342900">
                <a:buSzPct val="60000"/>
                <a:buFont typeface="Wingdings" panose="05000000000000000000" pitchFamily="2" charset="2"/>
                <a:buChar char="q"/>
              </a:pPr>
              <a:r>
                <a:rPr lang="en-US" b="1" dirty="0">
                  <a:solidFill>
                    <a:schemeClr val="tx1">
                      <a:lumMod val="75000"/>
                      <a:lumOff val="25000"/>
                    </a:schemeClr>
                  </a:solidFill>
                  <a:latin typeface="Vijaya" panose="02020604020202020204" pitchFamily="18" charset="0"/>
                  <a:cs typeface="Vijaya" panose="02020604020202020204" pitchFamily="18" charset="0"/>
                </a:rPr>
                <a:t>egcm</a:t>
              </a:r>
              <a:r>
                <a:rPr lang="en-US" dirty="0">
                  <a:solidFill>
                    <a:schemeClr val="tx1">
                      <a:lumMod val="75000"/>
                      <a:lumOff val="25000"/>
                    </a:schemeClr>
                  </a:solidFill>
                  <a:latin typeface="Vijaya" panose="02020604020202020204" pitchFamily="18" charset="0"/>
                  <a:cs typeface="Vijaya" panose="02020604020202020204" pitchFamily="18" charset="0"/>
                </a:rPr>
                <a:t> stands for Engle Granger Cointegration Models</a:t>
              </a:r>
            </a:p>
          </p:txBody>
        </p:sp>
        <p:cxnSp>
          <p:nvCxnSpPr>
            <p:cNvPr id="25" name="Straight Arrow Connector 24"/>
            <p:cNvCxnSpPr/>
            <p:nvPr/>
          </p:nvCxnSpPr>
          <p:spPr>
            <a:xfrm rot="16200000" flipV="1">
              <a:off x="3101133" y="2415333"/>
              <a:ext cx="1" cy="655733"/>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2056152" y="2709446"/>
            <a:ext cx="1082348" cy="338554"/>
          </a:xfrm>
          <a:prstGeom prst="rect">
            <a:avLst/>
          </a:prstGeom>
        </p:spPr>
        <p:txBody>
          <a:bodyPr wrap="none">
            <a:spAutoFit/>
          </a:bodyPr>
          <a:lstStyle/>
          <a:p>
            <a:r>
              <a:rPr lang="en-US" sz="1600" dirty="0">
                <a:latin typeface="Consolas" pitchFamily="49" charset="0"/>
              </a:rPr>
              <a:t>#EG Test</a:t>
            </a:r>
          </a:p>
        </p:txBody>
      </p:sp>
      <p:grpSp>
        <p:nvGrpSpPr>
          <p:cNvPr id="4" name="Group 3"/>
          <p:cNvGrpSpPr/>
          <p:nvPr/>
        </p:nvGrpSpPr>
        <p:grpSpPr>
          <a:xfrm>
            <a:off x="2054438" y="3383186"/>
            <a:ext cx="8022796" cy="2950345"/>
            <a:chOff x="1812176" y="3373362"/>
            <a:chExt cx="8022796" cy="2950345"/>
          </a:xfrm>
          <a:solidFill>
            <a:schemeClr val="bg1"/>
          </a:solidFill>
        </p:grpSpPr>
        <p:sp>
          <p:nvSpPr>
            <p:cNvPr id="15" name="Rectangle 14"/>
            <p:cNvSpPr/>
            <p:nvPr/>
          </p:nvSpPr>
          <p:spPr>
            <a:xfrm>
              <a:off x="1812176" y="3646051"/>
              <a:ext cx="8022796" cy="2677656"/>
            </a:xfrm>
            <a:prstGeom prst="rect">
              <a:avLst/>
            </a:prstGeom>
            <a:grp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b="1" dirty="0">
                  <a:solidFill>
                    <a:schemeClr val="tx1">
                      <a:lumMod val="75000"/>
                      <a:lumOff val="25000"/>
                    </a:schemeClr>
                  </a:solidFill>
                  <a:latin typeface="Vijaya" panose="02020604020202020204" pitchFamily="18" charset="0"/>
                  <a:cs typeface="Vijaya" panose="02020604020202020204" pitchFamily="18" charset="0"/>
                </a:rPr>
                <a:t>getSymbols()</a:t>
              </a:r>
              <a:r>
                <a:rPr lang="en-US" dirty="0">
                  <a:solidFill>
                    <a:schemeClr val="tx1">
                      <a:lumMod val="75000"/>
                      <a:lumOff val="25000"/>
                    </a:schemeClr>
                  </a:solidFill>
                  <a:latin typeface="Vijaya" panose="02020604020202020204" pitchFamily="18" charset="0"/>
                  <a:cs typeface="Vijaya" panose="02020604020202020204" pitchFamily="18" charset="0"/>
                </a:rPr>
                <a:t> fetches data from various sources. The command requires us to specify start and end dates of the prices required.</a:t>
              </a:r>
            </a:p>
            <a:p>
              <a:pPr marL="342900" indent="-342900">
                <a:buSzPct val="60000"/>
                <a:buFont typeface="Wingdings" panose="05000000000000000000" pitchFamily="2" charset="2"/>
                <a:buChar char="q"/>
              </a:pPr>
              <a:r>
                <a:rPr lang="en-US" b="1" dirty="0">
                  <a:solidFill>
                    <a:schemeClr val="tx1">
                      <a:lumMod val="75000"/>
                      <a:lumOff val="25000"/>
                    </a:schemeClr>
                  </a:solidFill>
                  <a:latin typeface="Vijaya" panose="02020604020202020204" pitchFamily="18" charset="0"/>
                  <a:cs typeface="Vijaya" panose="02020604020202020204" pitchFamily="18" charset="0"/>
                </a:rPr>
                <a:t>Symbols</a:t>
              </a:r>
              <a:r>
                <a:rPr lang="en-US" dirty="0">
                  <a:solidFill>
                    <a:schemeClr val="tx1">
                      <a:lumMod val="75000"/>
                      <a:lumOff val="25000"/>
                    </a:schemeClr>
                  </a:solidFill>
                  <a:latin typeface="Vijaya" panose="02020604020202020204" pitchFamily="18" charset="0"/>
                  <a:cs typeface="Vijaya" panose="02020604020202020204" pitchFamily="18" charset="0"/>
                </a:rPr>
                <a:t> a character vector specifying the names of each symbol to be loaded</a:t>
              </a:r>
            </a:p>
            <a:p>
              <a:pPr marL="342900" indent="-342900">
                <a:buSzPct val="60000"/>
                <a:buFont typeface="Wingdings" panose="05000000000000000000" pitchFamily="2" charset="2"/>
                <a:buChar char="q"/>
              </a:pPr>
              <a:r>
                <a:rPr lang="en-US" b="1" dirty="0">
                  <a:solidFill>
                    <a:schemeClr val="tx1">
                      <a:lumMod val="75000"/>
                      <a:lumOff val="25000"/>
                    </a:schemeClr>
                  </a:solidFill>
                  <a:latin typeface="Vijaya" panose="02020604020202020204" pitchFamily="18" charset="0"/>
                  <a:cs typeface="Vijaya" panose="02020604020202020204" pitchFamily="18" charset="0"/>
                </a:rPr>
                <a:t>env</a:t>
              </a:r>
              <a:r>
                <a:rPr lang="en-US" dirty="0">
                  <a:solidFill>
                    <a:schemeClr val="tx1">
                      <a:lumMod val="75000"/>
                      <a:lumOff val="25000"/>
                    </a:schemeClr>
                  </a:solidFill>
                  <a:latin typeface="Vijaya" panose="02020604020202020204" pitchFamily="18" charset="0"/>
                  <a:cs typeface="Vijaya" panose="02020604020202020204" pitchFamily="18" charset="0"/>
                </a:rPr>
                <a:t> where to create objects.</a:t>
              </a:r>
            </a:p>
            <a:p>
              <a:pPr marL="342900" indent="-342900">
                <a:buSzPct val="60000"/>
                <a:buFont typeface="Wingdings" panose="05000000000000000000" pitchFamily="2" charset="2"/>
                <a:buChar char="q"/>
              </a:pPr>
              <a:r>
                <a:rPr lang="en-US" b="1" dirty="0">
                  <a:solidFill>
                    <a:schemeClr val="tx1">
                      <a:lumMod val="75000"/>
                      <a:lumOff val="25000"/>
                    </a:schemeClr>
                  </a:solidFill>
                  <a:latin typeface="Vijaya" panose="02020604020202020204" pitchFamily="18" charset="0"/>
                  <a:cs typeface="Vijaya" panose="02020604020202020204" pitchFamily="18" charset="0"/>
                </a:rPr>
                <a:t>src</a:t>
              </a:r>
              <a:r>
                <a:rPr lang="en-US" dirty="0">
                  <a:solidFill>
                    <a:schemeClr val="tx1">
                      <a:lumMod val="75000"/>
                      <a:lumOff val="25000"/>
                    </a:schemeClr>
                  </a:solidFill>
                  <a:latin typeface="Vijaya" panose="02020604020202020204" pitchFamily="18" charset="0"/>
                  <a:cs typeface="Vijaya" panose="02020604020202020204" pitchFamily="18" charset="0"/>
                </a:rPr>
                <a:t> character string specifying sourcing method (yahoo, google, MySQL, FRED, csv, RData, oanda, and av)</a:t>
              </a:r>
            </a:p>
          </p:txBody>
        </p:sp>
        <p:cxnSp>
          <p:nvCxnSpPr>
            <p:cNvPr id="20" name="Straight Arrow Connector 19"/>
            <p:cNvCxnSpPr/>
            <p:nvPr/>
          </p:nvCxnSpPr>
          <p:spPr>
            <a:xfrm flipV="1">
              <a:off x="2228850" y="3373362"/>
              <a:ext cx="0" cy="28411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2054438" y="5856972"/>
            <a:ext cx="7897596" cy="1571158"/>
            <a:chOff x="480601" y="5482737"/>
            <a:chExt cx="9663095" cy="1571158"/>
          </a:xfrm>
          <a:solidFill>
            <a:schemeClr val="bg1"/>
          </a:solidFill>
        </p:grpSpPr>
        <p:cxnSp>
          <p:nvCxnSpPr>
            <p:cNvPr id="28" name="Straight Arrow Connector 27"/>
            <p:cNvCxnSpPr/>
            <p:nvPr/>
          </p:nvCxnSpPr>
          <p:spPr>
            <a:xfrm rot="5400000" flipH="1">
              <a:off x="1613025" y="5622313"/>
              <a:ext cx="279151" cy="0"/>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80601" y="5484235"/>
              <a:ext cx="9663095" cy="1569660"/>
            </a:xfrm>
            <a:prstGeom prst="rect">
              <a:avLst/>
            </a:prstGeom>
            <a:grpFill/>
            <a:ln w="3175">
              <a:solidFill>
                <a:schemeClr val="accent3"/>
              </a:solidFill>
            </a:ln>
          </p:spPr>
          <p:txBody>
            <a:bodyPr wrap="square">
              <a:spAutoFit/>
            </a:bodyPr>
            <a:lstStyle/>
            <a:p>
              <a:pPr marL="285750" indent="-285750">
                <a:buSzPct val="60000"/>
                <a:buFont typeface="Wingdings" panose="05000000000000000000" pitchFamily="2" charset="2"/>
                <a:buChar char="q"/>
              </a:pPr>
              <a:r>
                <a:rPr lang="en-US" b="1" dirty="0">
                  <a:solidFill>
                    <a:schemeClr val="tx1">
                      <a:lumMod val="75000"/>
                      <a:lumOff val="25000"/>
                    </a:schemeClr>
                  </a:solidFill>
                  <a:latin typeface="Vijaya" panose="02020604020202020204" pitchFamily="18" charset="0"/>
                  <a:cs typeface="Vijaya" panose="02020604020202020204" pitchFamily="18" charset="0"/>
                </a:rPr>
                <a:t>ecgm()</a:t>
              </a:r>
              <a:r>
                <a:rPr lang="en-US" dirty="0">
                  <a:solidFill>
                    <a:schemeClr val="tx1">
                      <a:lumMod val="75000"/>
                      <a:lumOff val="25000"/>
                    </a:schemeClr>
                  </a:solidFill>
                  <a:latin typeface="Vijaya" panose="02020604020202020204" pitchFamily="18" charset="0"/>
                  <a:cs typeface="Vijaya" panose="02020604020202020204" pitchFamily="18" charset="0"/>
                </a:rPr>
                <a:t> performs a simple two-step EG test on a pair of time series.</a:t>
              </a:r>
            </a:p>
            <a:p>
              <a:pPr marL="285750" indent="-285750">
                <a:buSzPct val="60000"/>
                <a:buFont typeface="Wingdings" panose="05000000000000000000" pitchFamily="2" charset="2"/>
                <a:buChar char="q"/>
              </a:pPr>
              <a:r>
                <a:rPr lang="en-US" dirty="0">
                  <a:solidFill>
                    <a:schemeClr val="tx1">
                      <a:lumMod val="75000"/>
                      <a:lumOff val="25000"/>
                    </a:schemeClr>
                  </a:solidFill>
                  <a:latin typeface="Vijaya" panose="02020604020202020204" pitchFamily="18" charset="0"/>
                  <a:cs typeface="Vijaya" panose="02020604020202020204" pitchFamily="18" charset="0"/>
                </a:rPr>
                <a:t>egcm(X,Y) considers Y on the LHS and X on the RHS of the model while searching for parameters α, β, and ρ that yield best fit to the following model: </a:t>
              </a:r>
              <a:r>
                <a:rPr lang="en-US" dirty="0">
                  <a:solidFill>
                    <a:schemeClr val="tx1">
                      <a:lumMod val="75000"/>
                      <a:lumOff val="25000"/>
                    </a:schemeClr>
                  </a:solidFill>
                  <a:latin typeface="Vijaya" panose="02020604020202020204" pitchFamily="18" charset="0"/>
                  <a:ea typeface="Cambria Math" pitchFamily="18" charset="0"/>
                  <a:cs typeface="Vijaya" panose="02020604020202020204" pitchFamily="18" charset="0"/>
                </a:rPr>
                <a:t>Y</a:t>
              </a:r>
              <a:r>
                <a:rPr lang="en-US" baseline="-25000" dirty="0">
                  <a:solidFill>
                    <a:schemeClr val="tx1">
                      <a:lumMod val="75000"/>
                      <a:lumOff val="25000"/>
                    </a:schemeClr>
                  </a:solidFill>
                  <a:latin typeface="Vijaya" panose="02020604020202020204" pitchFamily="18" charset="0"/>
                  <a:ea typeface="Cambria Math" pitchFamily="18" charset="0"/>
                  <a:cs typeface="Vijaya" panose="02020604020202020204" pitchFamily="18" charset="0"/>
                </a:rPr>
                <a:t>t</a:t>
              </a:r>
              <a:r>
                <a:rPr lang="en-US" dirty="0">
                  <a:solidFill>
                    <a:schemeClr val="tx1">
                      <a:lumMod val="75000"/>
                      <a:lumOff val="25000"/>
                    </a:schemeClr>
                  </a:solidFill>
                  <a:latin typeface="Vijaya" panose="02020604020202020204" pitchFamily="18" charset="0"/>
                  <a:ea typeface="Cambria Math" pitchFamily="18" charset="0"/>
                  <a:cs typeface="Vijaya" panose="02020604020202020204" pitchFamily="18" charset="0"/>
                </a:rPr>
                <a:t> = α + β X</a:t>
              </a:r>
              <a:r>
                <a:rPr lang="en-US" baseline="-25000" dirty="0">
                  <a:solidFill>
                    <a:schemeClr val="tx1">
                      <a:lumMod val="75000"/>
                      <a:lumOff val="25000"/>
                    </a:schemeClr>
                  </a:solidFill>
                  <a:latin typeface="Vijaya" panose="02020604020202020204" pitchFamily="18" charset="0"/>
                  <a:ea typeface="Cambria Math" pitchFamily="18" charset="0"/>
                  <a:cs typeface="Vijaya" panose="02020604020202020204" pitchFamily="18" charset="0"/>
                </a:rPr>
                <a:t>t</a:t>
              </a:r>
              <a:r>
                <a:rPr lang="en-US" dirty="0">
                  <a:solidFill>
                    <a:schemeClr val="tx1">
                      <a:lumMod val="75000"/>
                      <a:lumOff val="25000"/>
                    </a:schemeClr>
                  </a:solidFill>
                  <a:latin typeface="Vijaya" panose="02020604020202020204" pitchFamily="18" charset="0"/>
                  <a:ea typeface="Cambria Math" pitchFamily="18" charset="0"/>
                  <a:cs typeface="Vijaya" panose="02020604020202020204" pitchFamily="18" charset="0"/>
                </a:rPr>
                <a:t> + </a:t>
              </a:r>
              <a:r>
                <a:rPr lang="en-US" dirty="0">
                  <a:solidFill>
                    <a:schemeClr val="tx1">
                      <a:lumMod val="75000"/>
                      <a:lumOff val="25000"/>
                    </a:schemeClr>
                  </a:solidFill>
                  <a:latin typeface="Vijaya" panose="02020604020202020204" pitchFamily="18" charset="0"/>
                  <a:ea typeface="Cambria Math" pitchFamily="18" charset="0"/>
                  <a:cs typeface="Vijaya" panose="02020604020202020204" pitchFamily="18" charset="0"/>
                  <a:sym typeface="Symbol" pitchFamily="18" charset="2"/>
                </a:rPr>
                <a:t></a:t>
              </a:r>
              <a:r>
                <a:rPr lang="en-US" dirty="0">
                  <a:solidFill>
                    <a:schemeClr val="tx1">
                      <a:lumMod val="75000"/>
                      <a:lumOff val="25000"/>
                    </a:schemeClr>
                  </a:solidFill>
                  <a:latin typeface="Vijaya" panose="02020604020202020204" pitchFamily="18" charset="0"/>
                  <a:ea typeface="Cambria Math" pitchFamily="18" charset="0"/>
                  <a:cs typeface="Vijaya" panose="02020604020202020204" pitchFamily="18" charset="0"/>
                </a:rPr>
                <a:t> </a:t>
              </a:r>
              <a:r>
                <a:rPr lang="en-US" baseline="-25000" dirty="0">
                  <a:solidFill>
                    <a:schemeClr val="tx1">
                      <a:lumMod val="75000"/>
                      <a:lumOff val="25000"/>
                    </a:schemeClr>
                  </a:solidFill>
                  <a:latin typeface="Vijaya" panose="02020604020202020204" pitchFamily="18" charset="0"/>
                  <a:ea typeface="Cambria Math" pitchFamily="18" charset="0"/>
                  <a:cs typeface="Vijaya" panose="02020604020202020204" pitchFamily="18" charset="0"/>
                </a:rPr>
                <a:t>t</a:t>
              </a:r>
              <a:endParaRPr lang="en-US" dirty="0">
                <a:solidFill>
                  <a:schemeClr val="tx1">
                    <a:lumMod val="75000"/>
                    <a:lumOff val="25000"/>
                  </a:schemeClr>
                </a:solidFill>
                <a:latin typeface="Vijaya" panose="02020604020202020204" pitchFamily="18" charset="0"/>
                <a:ea typeface="Cambria Math" pitchFamily="18" charset="0"/>
                <a:cs typeface="Vijaya" panose="02020604020202020204" pitchFamily="18" charset="0"/>
              </a:endParaRPr>
            </a:p>
          </p:txBody>
        </p:sp>
      </p:grpSp>
      <p:sp>
        <p:nvSpPr>
          <p:cNvPr id="5" name="Slide Number Placeholder 4"/>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12</a:t>
            </a:fld>
            <a:endParaRPr lang="es-ES" dirty="0"/>
          </a:p>
        </p:txBody>
      </p:sp>
    </p:spTree>
    <p:extLst>
      <p:ext uri="{BB962C8B-B14F-4D97-AF65-F5344CB8AC3E}">
        <p14:creationId xmlns:p14="http://schemas.microsoft.com/office/powerpoint/2010/main" val="14123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 in R</a:t>
            </a:r>
          </a:p>
        </p:txBody>
      </p:sp>
      <p:grpSp>
        <p:nvGrpSpPr>
          <p:cNvPr id="8" name="Group 7"/>
          <p:cNvGrpSpPr/>
          <p:nvPr/>
        </p:nvGrpSpPr>
        <p:grpSpPr>
          <a:xfrm>
            <a:off x="2332037" y="6096001"/>
            <a:ext cx="7467600" cy="652859"/>
            <a:chOff x="1733143" y="5486400"/>
            <a:chExt cx="6725057" cy="914400"/>
          </a:xfrm>
        </p:grpSpPr>
        <p:sp>
          <p:nvSpPr>
            <p:cNvPr id="9" name="Rectangle 8"/>
            <p:cNvSpPr/>
            <p:nvPr/>
          </p:nvSpPr>
          <p:spPr>
            <a:xfrm>
              <a:off x="2286000" y="5486400"/>
              <a:ext cx="6172200" cy="914400"/>
            </a:xfrm>
            <a:prstGeom prst="rect">
              <a:avLst/>
            </a:prstGeom>
            <a:solidFill>
              <a:srgbClr val="FAEE94"/>
            </a:solidFill>
            <a:ln>
              <a:solidFill>
                <a:srgbClr val="FAEE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2">
                      <a:lumMod val="75000"/>
                    </a:schemeClr>
                  </a:solidFill>
                </a:rPr>
                <a:t>What if we want to get data from other sources?</a:t>
              </a:r>
            </a:p>
            <a:p>
              <a:r>
                <a:rPr lang="en-US" sz="1200" dirty="0">
                  <a:solidFill>
                    <a:schemeClr val="tx1">
                      <a:lumMod val="75000"/>
                      <a:lumOff val="25000"/>
                    </a:schemeClr>
                  </a:solidFill>
                </a:rPr>
                <a:t>There are different packages using database APIs for data from other indices, eg. Quandl for India’s National Stock Exchange (NSE) prices </a:t>
              </a:r>
            </a:p>
          </p:txBody>
        </p:sp>
        <p:sp>
          <p:nvSpPr>
            <p:cNvPr id="10" name="Rectangle 9"/>
            <p:cNvSpPr/>
            <p:nvPr/>
          </p:nvSpPr>
          <p:spPr>
            <a:xfrm>
              <a:off x="1733143" y="5486400"/>
              <a:ext cx="552857"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t>
              </a:r>
            </a:p>
          </p:txBody>
        </p:sp>
      </p:grpSp>
      <p:sp>
        <p:nvSpPr>
          <p:cNvPr id="2" name="Slide Number Placeholder 1"/>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13</a:t>
            </a:fld>
            <a:endParaRPr lang="es-ES"/>
          </a:p>
        </p:txBody>
      </p:sp>
      <p:sp>
        <p:nvSpPr>
          <p:cNvPr id="14" name="Rectangle 13">
            <a:extLst>
              <a:ext uri="{FF2B5EF4-FFF2-40B4-BE49-F238E27FC236}">
                <a16:creationId xmlns:a16="http://schemas.microsoft.com/office/drawing/2014/main" id="{4873A228-11AE-4920-AE73-3FFE3FE13B27}"/>
              </a:ext>
            </a:extLst>
          </p:cNvPr>
          <p:cNvSpPr/>
          <p:nvPr/>
        </p:nvSpPr>
        <p:spPr>
          <a:xfrm>
            <a:off x="1798637" y="1371600"/>
            <a:ext cx="1082348" cy="33855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nsolas" pitchFamily="49" charset="0"/>
              </a:rPr>
              <a:t># Output</a:t>
            </a:r>
          </a:p>
        </p:txBody>
      </p:sp>
      <p:pic>
        <p:nvPicPr>
          <p:cNvPr id="4" name="Picture 3">
            <a:extLst>
              <a:ext uri="{FF2B5EF4-FFF2-40B4-BE49-F238E27FC236}">
                <a16:creationId xmlns:a16="http://schemas.microsoft.com/office/drawing/2014/main" id="{6BA6B34A-4118-4097-8DD1-A0705EF376E0}"/>
              </a:ext>
            </a:extLst>
          </p:cNvPr>
          <p:cNvPicPr>
            <a:picLocks noChangeAspect="1"/>
          </p:cNvPicPr>
          <p:nvPr/>
        </p:nvPicPr>
        <p:blipFill>
          <a:blip r:embed="rId4"/>
          <a:stretch>
            <a:fillRect/>
          </a:stretch>
        </p:blipFill>
        <p:spPr>
          <a:xfrm>
            <a:off x="1874838" y="1723904"/>
            <a:ext cx="8432727" cy="4067297"/>
          </a:xfrm>
          <a:prstGeom prst="rect">
            <a:avLst/>
          </a:prstGeom>
          <a:ln>
            <a:solidFill>
              <a:schemeClr val="accent1"/>
            </a:solidFill>
          </a:ln>
        </p:spPr>
      </p:pic>
      <p:sp>
        <p:nvSpPr>
          <p:cNvPr id="13" name="Rectangle 12">
            <a:extLst>
              <a:ext uri="{FF2B5EF4-FFF2-40B4-BE49-F238E27FC236}">
                <a16:creationId xmlns:a16="http://schemas.microsoft.com/office/drawing/2014/main" id="{301B71EB-7FFF-4024-B85F-5E0D50B39322}"/>
              </a:ext>
            </a:extLst>
          </p:cNvPr>
          <p:cNvSpPr/>
          <p:nvPr/>
        </p:nvSpPr>
        <p:spPr>
          <a:xfrm>
            <a:off x="7531899" y="2362201"/>
            <a:ext cx="2724938" cy="1200329"/>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itchFamily="2" charset="2"/>
              <a:buChar char="Ø"/>
            </a:pPr>
            <a:r>
              <a:rPr lang="en-US" dirty="0">
                <a:solidFill>
                  <a:schemeClr val="tx1">
                    <a:lumMod val="75000"/>
                    <a:lumOff val="25000"/>
                  </a:schemeClr>
                </a:solidFill>
                <a:latin typeface="Vijaya" pitchFamily="34" charset="0"/>
                <a:cs typeface="Vijaya" pitchFamily="34" charset="0"/>
              </a:rPr>
              <a:t>Stocks TCS &amp; IBM are not cointegrated. </a:t>
            </a:r>
          </a:p>
        </p:txBody>
      </p:sp>
      <p:cxnSp>
        <p:nvCxnSpPr>
          <p:cNvPr id="5" name="Straight Arrow Connector 4">
            <a:extLst>
              <a:ext uri="{FF2B5EF4-FFF2-40B4-BE49-F238E27FC236}">
                <a16:creationId xmlns:a16="http://schemas.microsoft.com/office/drawing/2014/main" id="{2D48A6D7-C5F8-4628-B59C-C59BF7C92B4C}"/>
              </a:ext>
            </a:extLst>
          </p:cNvPr>
          <p:cNvCxnSpPr/>
          <p:nvPr/>
        </p:nvCxnSpPr>
        <p:spPr>
          <a:xfrm flipH="1">
            <a:off x="6980237" y="2590800"/>
            <a:ext cx="5334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27403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sz="3200" b="1" dirty="0">
                <a:latin typeface="+mj-lt"/>
              </a:rPr>
              <a:t>Get an Edge!</a:t>
            </a:r>
            <a:endParaRPr lang="en-US" sz="3200" b="1" dirty="0">
              <a:latin typeface="+mj-lt"/>
            </a:endParaRPr>
          </a:p>
        </p:txBody>
      </p:sp>
      <p:grpSp>
        <p:nvGrpSpPr>
          <p:cNvPr id="2" name="Group 1"/>
          <p:cNvGrpSpPr/>
          <p:nvPr/>
        </p:nvGrpSpPr>
        <p:grpSpPr>
          <a:xfrm>
            <a:off x="1493837" y="0"/>
            <a:ext cx="9144000" cy="6858000"/>
            <a:chOff x="0" y="0"/>
            <a:chExt cx="9144000" cy="6858000"/>
          </a:xfrm>
        </p:grpSpPr>
        <p:grpSp>
          <p:nvGrpSpPr>
            <p:cNvPr id="14" name="Group 13"/>
            <p:cNvGrpSpPr/>
            <p:nvPr/>
          </p:nvGrpSpPr>
          <p:grpSpPr>
            <a:xfrm>
              <a:off x="1067658" y="1784865"/>
              <a:ext cx="7026167" cy="4154984"/>
              <a:chOff x="1186808" y="3596550"/>
              <a:chExt cx="7026167" cy="4154984"/>
            </a:xfrm>
          </p:grpSpPr>
          <p:sp>
            <p:nvSpPr>
              <p:cNvPr id="15" name="Rectangle 14"/>
              <p:cNvSpPr/>
              <p:nvPr/>
            </p:nvSpPr>
            <p:spPr>
              <a:xfrm>
                <a:off x="1519110" y="3596550"/>
                <a:ext cx="6693865" cy="4154984"/>
              </a:xfrm>
              <a:prstGeom prst="rect">
                <a:avLst/>
              </a:prstGeom>
              <a:solidFill>
                <a:schemeClr val="bg1">
                  <a:lumMod val="95000"/>
                  <a:alpha val="80000"/>
                </a:schemeClr>
              </a:solidFill>
              <a:ln>
                <a:noFill/>
              </a:ln>
            </p:spPr>
            <p:style>
              <a:lnRef idx="2">
                <a:schemeClr val="accent1"/>
              </a:lnRef>
              <a:fillRef idx="1">
                <a:schemeClr val="lt1"/>
              </a:fillRef>
              <a:effectRef idx="0">
                <a:schemeClr val="accent1"/>
              </a:effectRef>
              <a:fontRef idx="minor">
                <a:schemeClr val="dk1"/>
              </a:fontRef>
            </p:style>
            <p:txBody>
              <a:bodyPr anchor="ctr">
                <a:spAutoFit/>
              </a:bodyPr>
              <a:lstStyle/>
              <a:p>
                <a:pPr>
                  <a:lnSpc>
                    <a:spcPct val="150000"/>
                  </a:lnSpc>
                </a:pPr>
                <a:r>
                  <a:rPr lang="en-US" sz="1600" dirty="0">
                    <a:solidFill>
                      <a:schemeClr val="tx1">
                        <a:lumMod val="75000"/>
                        <a:lumOff val="25000"/>
                      </a:schemeClr>
                    </a:solidFill>
                  </a:rPr>
                  <a:t>There are a number of alternative approaches for testing co-integration, apart from the Engle Granger test, such as </a:t>
                </a:r>
              </a:p>
              <a:p>
                <a:pPr marL="285750" indent="-285750">
                  <a:lnSpc>
                    <a:spcPct val="150000"/>
                  </a:lnSpc>
                  <a:buFont typeface="Arial" pitchFamily="34" charset="0"/>
                  <a:buChar char="•"/>
                </a:pPr>
                <a:r>
                  <a:rPr lang="en-US" sz="1600" b="1" dirty="0">
                    <a:solidFill>
                      <a:schemeClr val="tx1">
                        <a:lumMod val="75000"/>
                        <a:lumOff val="25000"/>
                      </a:schemeClr>
                    </a:solidFill>
                  </a:rPr>
                  <a:t>CRDW (Cointegrating Regression Durbin Watson) test</a:t>
                </a:r>
                <a:r>
                  <a:rPr lang="en-US" sz="1600" dirty="0">
                    <a:solidFill>
                      <a:schemeClr val="tx1">
                        <a:lumMod val="75000"/>
                        <a:lumOff val="25000"/>
                      </a:schemeClr>
                    </a:solidFill>
                  </a:rPr>
                  <a:t> </a:t>
                </a:r>
                <a:r>
                  <a:rPr lang="en-US" sz="1600" dirty="0">
                    <a:solidFill>
                      <a:schemeClr val="tx1">
                        <a:lumMod val="75000"/>
                        <a:lumOff val="25000"/>
                      </a:schemeClr>
                    </a:solidFill>
                    <a:sym typeface="Wingdings" pitchFamily="2" charset="2"/>
                  </a:rPr>
                  <a:t> Simple regression of one variable on the other, and the standard Durbin-Watson test on the residuals.</a:t>
                </a: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b="1" dirty="0">
                    <a:solidFill>
                      <a:schemeClr val="tx1">
                        <a:lumMod val="75000"/>
                        <a:lumOff val="25000"/>
                      </a:schemeClr>
                    </a:solidFill>
                  </a:rPr>
                  <a:t>Error Correction Test </a:t>
                </a:r>
                <a:r>
                  <a:rPr lang="en-US" sz="1600" dirty="0">
                    <a:solidFill>
                      <a:schemeClr val="tx1">
                        <a:lumMod val="75000"/>
                        <a:lumOff val="25000"/>
                      </a:schemeClr>
                    </a:solidFill>
                    <a:sym typeface="Wingdings" pitchFamily="2" charset="2"/>
                  </a:rPr>
                  <a:t> The tendency of cointegrated variables to revert to common stochastic trends is expressed in terms of error-correction</a:t>
                </a: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b="1" dirty="0">
                    <a:solidFill>
                      <a:schemeClr val="tx1">
                        <a:lumMod val="75000"/>
                        <a:lumOff val="25000"/>
                      </a:schemeClr>
                    </a:solidFill>
                  </a:rPr>
                  <a:t>Johansen’s Multivariate VAR Approach </a:t>
                </a:r>
                <a:r>
                  <a:rPr lang="en-US" sz="1600" dirty="0">
                    <a:solidFill>
                      <a:schemeClr val="tx1">
                        <a:lumMod val="75000"/>
                        <a:lumOff val="25000"/>
                      </a:schemeClr>
                    </a:solidFill>
                    <a:sym typeface="Wingdings" pitchFamily="2" charset="2"/>
                  </a:rPr>
                  <a:t> </a:t>
                </a:r>
                <a:r>
                  <a:rPr lang="en-US" sz="1600" dirty="0">
                    <a:solidFill>
                      <a:schemeClr val="tx1">
                        <a:lumMod val="75000"/>
                        <a:lumOff val="25000"/>
                      </a:schemeClr>
                    </a:solidFill>
                  </a:rPr>
                  <a:t>Examines the number of independent linear combinations (k) for an m time series variables set that yields a stationary process</a:t>
                </a:r>
                <a:endParaRPr lang="en-US" sz="1600" b="1" dirty="0">
                  <a:solidFill>
                    <a:schemeClr val="tx1">
                      <a:lumMod val="75000"/>
                      <a:lumOff val="25000"/>
                    </a:schemeClr>
                  </a:solidFill>
                </a:endParaRPr>
              </a:p>
            </p:txBody>
          </p:sp>
          <p:sp>
            <p:nvSpPr>
              <p:cNvPr id="20" name="Rectangle 19"/>
              <p:cNvSpPr/>
              <p:nvPr/>
            </p:nvSpPr>
            <p:spPr>
              <a:xfrm>
                <a:off x="1186808" y="3596550"/>
                <a:ext cx="264702" cy="41549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ame 7"/>
            <p:cNvSpPr/>
            <p:nvPr/>
          </p:nvSpPr>
          <p:spPr>
            <a:xfrm>
              <a:off x="0" y="0"/>
              <a:ext cx="9144000" cy="6858000"/>
            </a:xfrm>
            <a:prstGeom prst="frame">
              <a:avLst>
                <a:gd name="adj1" fmla="val 11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14</a:t>
            </a:fld>
            <a:endParaRPr lang="es-ES"/>
          </a:p>
        </p:txBody>
      </p:sp>
    </p:spTree>
    <p:extLst>
      <p:ext uri="{BB962C8B-B14F-4D97-AF65-F5344CB8AC3E}">
        <p14:creationId xmlns:p14="http://schemas.microsoft.com/office/powerpoint/2010/main" val="113344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2623957" y="304801"/>
            <a:ext cx="6883763" cy="7806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r>
              <a:rPr lang="en-US" sz="3100" b="1" dirty="0">
                <a:latin typeface="+mj-lt"/>
              </a:rPr>
              <a:t>Quick Recap</a:t>
            </a:r>
          </a:p>
        </p:txBody>
      </p:sp>
      <p:grpSp>
        <p:nvGrpSpPr>
          <p:cNvPr id="8" name="Group 7"/>
          <p:cNvGrpSpPr/>
          <p:nvPr/>
        </p:nvGrpSpPr>
        <p:grpSpPr>
          <a:xfrm>
            <a:off x="2379206" y="2081534"/>
            <a:ext cx="7373262" cy="4090666"/>
            <a:chOff x="1526634" y="1163366"/>
            <a:chExt cx="6702965" cy="4949709"/>
          </a:xfrm>
        </p:grpSpPr>
        <p:sp>
          <p:nvSpPr>
            <p:cNvPr id="9" name="Freeform 8"/>
            <p:cNvSpPr/>
            <p:nvPr/>
          </p:nvSpPr>
          <p:spPr>
            <a:xfrm>
              <a:off x="3547871" y="1163366"/>
              <a:ext cx="4681728" cy="1603128"/>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When the time series is integrated and linear combination of variables in that series is also integrated, but having an order lower than the whole series, then the variables are said to be co-integrated.</a:t>
              </a:r>
            </a:p>
          </p:txBody>
        </p:sp>
        <p:sp>
          <p:nvSpPr>
            <p:cNvPr id="10" name="Freeform 9"/>
            <p:cNvSpPr/>
            <p:nvPr/>
          </p:nvSpPr>
          <p:spPr>
            <a:xfrm>
              <a:off x="1526634" y="1163366"/>
              <a:ext cx="1978566" cy="1576387"/>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rgbClr val="00B0F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Co-integration</a:t>
              </a:r>
            </a:p>
          </p:txBody>
        </p:sp>
        <p:sp>
          <p:nvSpPr>
            <p:cNvPr id="11" name="Freeform 10"/>
            <p:cNvSpPr/>
            <p:nvPr/>
          </p:nvSpPr>
          <p:spPr>
            <a:xfrm>
              <a:off x="3547871" y="2973958"/>
              <a:ext cx="4681728" cy="1939785"/>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When the association between two cointegrated stocks breaks down, Traders take advantage of short term over pricing or under pricing of securities &amp; invest accordingly, betting that the "spread" between the two would eventually converge.</a:t>
              </a:r>
            </a:p>
          </p:txBody>
        </p:sp>
        <p:sp>
          <p:nvSpPr>
            <p:cNvPr id="12" name="Freeform 11"/>
            <p:cNvSpPr/>
            <p:nvPr/>
          </p:nvSpPr>
          <p:spPr>
            <a:xfrm>
              <a:off x="1526634" y="2973957"/>
              <a:ext cx="1978566" cy="1939785"/>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rgbClr val="00B0F0"/>
            </a:solidFill>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Pairs Trading</a:t>
              </a:r>
            </a:p>
          </p:txBody>
        </p:sp>
        <p:sp>
          <p:nvSpPr>
            <p:cNvPr id="13" name="Freeform 12"/>
            <p:cNvSpPr/>
            <p:nvPr/>
          </p:nvSpPr>
          <p:spPr>
            <a:xfrm>
              <a:off x="3547871" y="5117657"/>
              <a:ext cx="4681728" cy="995418"/>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A combination of packages </a:t>
              </a:r>
              <a:r>
                <a:rPr lang="en-US" sz="1600" b="1" dirty="0">
                  <a:solidFill>
                    <a:schemeClr val="tx1">
                      <a:lumMod val="75000"/>
                      <a:lumOff val="25000"/>
                    </a:schemeClr>
                  </a:solidFill>
                </a:rPr>
                <a:t>quantmod </a:t>
              </a:r>
              <a:r>
                <a:rPr lang="en-US" sz="1600" dirty="0">
                  <a:solidFill>
                    <a:schemeClr val="tx1">
                      <a:lumMod val="75000"/>
                      <a:lumOff val="25000"/>
                    </a:schemeClr>
                  </a:solidFill>
                </a:rPr>
                <a:t>and </a:t>
              </a:r>
              <a:r>
                <a:rPr lang="en-US" sz="1600" b="1" dirty="0">
                  <a:solidFill>
                    <a:schemeClr val="tx1">
                      <a:lumMod val="75000"/>
                      <a:lumOff val="25000"/>
                    </a:schemeClr>
                  </a:solidFill>
                </a:rPr>
                <a:t>ecgm</a:t>
              </a:r>
              <a:r>
                <a:rPr lang="en-US" sz="1600" dirty="0">
                  <a:solidFill>
                    <a:schemeClr val="tx1">
                      <a:lumMod val="75000"/>
                      <a:lumOff val="25000"/>
                    </a:schemeClr>
                  </a:solidFill>
                </a:rPr>
                <a:t> is used to perform Engle Granger test in R, to check if a pair of time series is co-integrated.</a:t>
              </a:r>
            </a:p>
          </p:txBody>
        </p:sp>
        <p:sp>
          <p:nvSpPr>
            <p:cNvPr id="14" name="Freeform 13"/>
            <p:cNvSpPr/>
            <p:nvPr/>
          </p:nvSpPr>
          <p:spPr>
            <a:xfrm>
              <a:off x="1526634" y="5117658"/>
              <a:ext cx="1978566" cy="995417"/>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rgbClr val="00B0F0"/>
            </a:solidFill>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EG Test in R</a:t>
              </a:r>
            </a:p>
          </p:txBody>
        </p:sp>
      </p:grpSp>
      <p:sp>
        <p:nvSpPr>
          <p:cNvPr id="17" name="TextBox 16"/>
          <p:cNvSpPr txBox="1"/>
          <p:nvPr/>
        </p:nvSpPr>
        <p:spPr>
          <a:xfrm>
            <a:off x="1951039" y="1447800"/>
            <a:ext cx="8077199" cy="422360"/>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In this session, we learnt about </a:t>
            </a:r>
            <a:r>
              <a:rPr lang="en-US" sz="1600" b="1" dirty="0">
                <a:solidFill>
                  <a:schemeClr val="tx1">
                    <a:lumMod val="75000"/>
                    <a:lumOff val="25000"/>
                  </a:schemeClr>
                </a:solidFill>
              </a:rPr>
              <a:t>co-integration in time series:</a:t>
            </a:r>
          </a:p>
        </p:txBody>
      </p:sp>
      <p:sp>
        <p:nvSpPr>
          <p:cNvPr id="2" name="Slide Number Placeholder 1"/>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15</a:t>
            </a:fld>
            <a:endParaRPr lang="es-ES"/>
          </a:p>
        </p:txBody>
      </p:sp>
    </p:spTree>
    <p:extLst>
      <p:ext uri="{BB962C8B-B14F-4D97-AF65-F5344CB8AC3E}">
        <p14:creationId xmlns:p14="http://schemas.microsoft.com/office/powerpoint/2010/main" val="378142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Contents</a:t>
            </a:r>
          </a:p>
        </p:txBody>
      </p:sp>
      <p:sp>
        <p:nvSpPr>
          <p:cNvPr id="2" name="Content Placeholder 1"/>
          <p:cNvSpPr>
            <a:spLocks noGrp="1"/>
          </p:cNvSpPr>
          <p:nvPr>
            <p:ph idx="1"/>
            <p:custDataLst>
              <p:tags r:id="rId2"/>
            </p:custDataLst>
          </p:nvPr>
        </p:nvSpPr>
        <p:spPr>
          <a:xfrm>
            <a:off x="1951037" y="1828801"/>
            <a:ext cx="8229600" cy="4297363"/>
          </a:xfrm>
        </p:spPr>
        <p:txBody>
          <a:bodyPr anchor="t"/>
          <a:lstStyle/>
          <a:p>
            <a:pPr marL="457200" indent="-457200">
              <a:buFont typeface="+mj-lt"/>
              <a:buAutoNum type="arabicPeriod"/>
            </a:pPr>
            <a:r>
              <a:rPr lang="en-US" b="1" dirty="0">
                <a:solidFill>
                  <a:schemeClr val="tx1">
                    <a:lumMod val="50000"/>
                    <a:lumOff val="50000"/>
                  </a:schemeClr>
                </a:solidFill>
                <a:latin typeface="+mj-lt"/>
              </a:rPr>
              <a:t>Concept of Co-integration</a:t>
            </a:r>
          </a:p>
          <a:p>
            <a:pPr marL="457200" indent="-457200">
              <a:buFont typeface="+mj-lt"/>
              <a:buAutoNum type="arabicPeriod"/>
            </a:pPr>
            <a:r>
              <a:rPr lang="en-US" b="1" dirty="0">
                <a:solidFill>
                  <a:schemeClr val="tx1">
                    <a:lumMod val="50000"/>
                    <a:lumOff val="50000"/>
                  </a:schemeClr>
                </a:solidFill>
                <a:latin typeface="+mj-lt"/>
              </a:rPr>
              <a:t>What is Pairs Trading</a:t>
            </a:r>
          </a:p>
          <a:p>
            <a:pPr marL="457200" indent="-457200">
              <a:buFont typeface="+mj-lt"/>
              <a:buAutoNum type="arabicPeriod"/>
            </a:pPr>
            <a:r>
              <a:rPr lang="en-US" b="1" dirty="0">
                <a:solidFill>
                  <a:schemeClr val="tx1">
                    <a:lumMod val="50000"/>
                    <a:lumOff val="50000"/>
                  </a:schemeClr>
                </a:solidFill>
                <a:latin typeface="+mj-lt"/>
              </a:rPr>
              <a:t>Co-integration and Pairs Trading</a:t>
            </a:r>
          </a:p>
          <a:p>
            <a:pPr marL="457200" indent="-457200">
              <a:buFont typeface="+mj-lt"/>
              <a:buAutoNum type="arabicPeriod"/>
            </a:pPr>
            <a:r>
              <a:rPr lang="en-US" b="1" dirty="0">
                <a:solidFill>
                  <a:schemeClr val="tx1">
                    <a:lumMod val="50000"/>
                    <a:lumOff val="50000"/>
                  </a:schemeClr>
                </a:solidFill>
                <a:latin typeface="+mj-lt"/>
              </a:rPr>
              <a:t>Engle-Granger Test</a:t>
            </a:r>
          </a:p>
          <a:p>
            <a:pPr marL="457200" indent="-457200">
              <a:buFont typeface="+mj-lt"/>
              <a:buAutoNum type="arabicPeriod"/>
            </a:pPr>
            <a:r>
              <a:rPr lang="en-US" b="1" dirty="0">
                <a:solidFill>
                  <a:schemeClr val="tx1">
                    <a:lumMod val="50000"/>
                    <a:lumOff val="50000"/>
                  </a:schemeClr>
                </a:solidFill>
                <a:latin typeface="+mj-lt"/>
              </a:rPr>
              <a:t>EG Test in R</a:t>
            </a:r>
          </a:p>
          <a:p>
            <a:pPr marL="0" indent="0">
              <a:buNone/>
            </a:pPr>
            <a:endParaRPr lang="en-US" b="1" dirty="0">
              <a:solidFill>
                <a:schemeClr val="tx1">
                  <a:lumMod val="50000"/>
                  <a:lumOff val="50000"/>
                </a:schemeClr>
              </a:solidFill>
              <a:latin typeface="+mj-lt"/>
            </a:endParaRP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2</a:t>
            </a:fld>
            <a:endParaRPr lang="es-ES"/>
          </a:p>
        </p:txBody>
      </p:sp>
    </p:spTree>
    <p:extLst>
      <p:ext uri="{BB962C8B-B14F-4D97-AF65-F5344CB8AC3E}">
        <p14:creationId xmlns:p14="http://schemas.microsoft.com/office/powerpoint/2010/main" val="41692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4"/>
          <p:cNvSpPr>
            <a:spLocks noGrp="1"/>
          </p:cNvSpPr>
          <p:nvPr>
            <p:ph idx="1"/>
          </p:nvPr>
        </p:nvSpPr>
        <p:spPr/>
        <p:txBody>
          <a:bodyPr/>
          <a:lstStyle/>
          <a:p>
            <a:r>
              <a:rPr lang="en-US" sz="1600" dirty="0">
                <a:solidFill>
                  <a:schemeClr val="tx1">
                    <a:lumMod val="75000"/>
                    <a:lumOff val="25000"/>
                  </a:schemeClr>
                </a:solidFill>
              </a:rPr>
              <a:t>The stock prices are believed to be </a:t>
            </a:r>
            <a:r>
              <a:rPr lang="en-US" sz="1600" b="1" dirty="0">
                <a:solidFill>
                  <a:schemeClr val="tx1">
                    <a:lumMod val="75000"/>
                    <a:lumOff val="25000"/>
                  </a:schemeClr>
                </a:solidFill>
              </a:rPr>
              <a:t>non-stationary</a:t>
            </a:r>
            <a:r>
              <a:rPr lang="en-US" sz="1600" dirty="0">
                <a:solidFill>
                  <a:schemeClr val="tx1">
                    <a:lumMod val="75000"/>
                    <a:lumOff val="25000"/>
                  </a:schemeClr>
                </a:solidFill>
              </a:rPr>
              <a:t> in nature.</a:t>
            </a:r>
          </a:p>
          <a:p>
            <a:pPr marL="0" indent="0">
              <a:buNone/>
            </a:pPr>
            <a:endParaRPr lang="en-US" sz="1600" dirty="0">
              <a:solidFill>
                <a:schemeClr val="tx1">
                  <a:lumMod val="75000"/>
                  <a:lumOff val="25000"/>
                </a:schemeClr>
              </a:solidFill>
            </a:endParaRPr>
          </a:p>
          <a:p>
            <a:r>
              <a:rPr lang="en-US" sz="1600" dirty="0">
                <a:solidFill>
                  <a:schemeClr val="tx1">
                    <a:lumMod val="75000"/>
                    <a:lumOff val="25000"/>
                  </a:schemeClr>
                </a:solidFill>
              </a:rPr>
              <a:t>If there exists a linear combination of 2 stock prices , such that errors of the long term relationship are stationary (mean reverting) in nature, then the 2 stocks are said to be co-integrated.</a:t>
            </a:r>
          </a:p>
          <a:p>
            <a:endParaRPr lang="en-US" sz="1600" dirty="0">
              <a:solidFill>
                <a:schemeClr val="tx1">
                  <a:lumMod val="75000"/>
                  <a:lumOff val="25000"/>
                </a:schemeClr>
              </a:solidFill>
            </a:endParaRPr>
          </a:p>
          <a:p>
            <a:r>
              <a:rPr lang="en-US" sz="1600" b="1" dirty="0">
                <a:solidFill>
                  <a:schemeClr val="tx1">
                    <a:lumMod val="75000"/>
                    <a:lumOff val="25000"/>
                  </a:schemeClr>
                </a:solidFill>
              </a:rPr>
              <a:t>Engle - Granger test</a:t>
            </a:r>
            <a:r>
              <a:rPr lang="en-US" sz="1600" dirty="0">
                <a:solidFill>
                  <a:schemeClr val="tx1">
                    <a:lumMod val="75000"/>
                    <a:lumOff val="25000"/>
                  </a:schemeClr>
                </a:solidFill>
              </a:rPr>
              <a:t> is used to identify the co-integrated pairs in a particular sector.</a:t>
            </a:r>
          </a:p>
          <a:p>
            <a:pPr>
              <a:buFont typeface="Arial" charset="0"/>
              <a:buNone/>
            </a:pPr>
            <a:endParaRPr lang="en-US" sz="1600" dirty="0">
              <a:solidFill>
                <a:schemeClr val="tx1">
                  <a:lumMod val="75000"/>
                  <a:lumOff val="25000"/>
                </a:schemeClr>
              </a:solidFill>
            </a:endParaRPr>
          </a:p>
          <a:p>
            <a:endParaRPr lang="en-US" sz="1600" dirty="0">
              <a:solidFill>
                <a:schemeClr val="tx1">
                  <a:lumMod val="75000"/>
                  <a:lumOff val="25000"/>
                </a:schemeClr>
              </a:solidFill>
            </a:endParaRPr>
          </a:p>
        </p:txBody>
      </p:sp>
      <p:sp>
        <p:nvSpPr>
          <p:cNvPr id="4" name="Slide Number Placeholder 3"/>
          <p:cNvSpPr>
            <a:spLocks noGrp="1"/>
          </p:cNvSpPr>
          <p:nvPr>
            <p:ph type="sldNum" sz="quarter" idx="4294967295"/>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C7D3AF-160E-4D12-BF31-4D5E44749C5D}" type="slidenum">
              <a:rPr lang="es-ES" smtClean="0"/>
              <a:pPr fontAlgn="base">
                <a:spcBef>
                  <a:spcPct val="0"/>
                </a:spcBef>
                <a:spcAft>
                  <a:spcPct val="0"/>
                </a:spcAft>
              </a:pPr>
              <a:t>3</a:t>
            </a:fld>
            <a:endParaRPr lang="en-US" dirty="0"/>
          </a:p>
        </p:txBody>
      </p:sp>
      <p:sp>
        <p:nvSpPr>
          <p:cNvPr id="5" name="Rectangle 2">
            <a:extLst>
              <a:ext uri="{FF2B5EF4-FFF2-40B4-BE49-F238E27FC236}">
                <a16:creationId xmlns:a16="http://schemas.microsoft.com/office/drawing/2014/main" id="{348D4F52-1262-4002-A7EA-8CF8FB3DF70B}"/>
              </a:ext>
            </a:extLst>
          </p:cNvPr>
          <p:cNvSpPr txBox="1">
            <a:spLocks noChangeArrowheads="1"/>
          </p:cNvSpPr>
          <p:nvPr>
            <p:custDataLst>
              <p:tags r:id="rId1"/>
            </p:custDataLst>
          </p:nvPr>
        </p:nvSpPr>
        <p:spPr bwMode="auto">
          <a:xfrm>
            <a:off x="1951037" y="274049"/>
            <a:ext cx="8229600" cy="81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b="1" kern="0" dirty="0">
                <a:solidFill>
                  <a:schemeClr val="accent1"/>
                </a:solidFill>
                <a:latin typeface="+mj-lt"/>
              </a:rPr>
              <a:t>Concept of Co-integration</a:t>
            </a:r>
          </a:p>
        </p:txBody>
      </p:sp>
    </p:spTree>
    <p:extLst>
      <p:ext uri="{BB962C8B-B14F-4D97-AF65-F5344CB8AC3E}">
        <p14:creationId xmlns:p14="http://schemas.microsoft.com/office/powerpoint/2010/main" val="31890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713037" y="1930400"/>
          <a:ext cx="6705600" cy="4470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Co-Integration</a:t>
            </a:r>
          </a:p>
        </p:txBody>
      </p:sp>
      <p:sp>
        <p:nvSpPr>
          <p:cNvPr id="2" name="TextBox 1"/>
          <p:cNvSpPr txBox="1"/>
          <p:nvPr/>
        </p:nvSpPr>
        <p:spPr>
          <a:xfrm>
            <a:off x="4379319" y="1480128"/>
            <a:ext cx="3373039" cy="338554"/>
          </a:xfrm>
          <a:prstGeom prst="rect">
            <a:avLst/>
          </a:prstGeom>
          <a:noFill/>
        </p:spPr>
        <p:txBody>
          <a:bodyPr wrap="none" rtlCol="0">
            <a:spAutoFit/>
          </a:bodyPr>
          <a:lstStyle/>
          <a:p>
            <a:pPr algn="ctr"/>
            <a:r>
              <a:rPr lang="en-US" sz="1600" b="1" dirty="0">
                <a:solidFill>
                  <a:schemeClr val="tx1">
                    <a:lumMod val="75000"/>
                    <a:lumOff val="25000"/>
                  </a:schemeClr>
                </a:solidFill>
              </a:rPr>
              <a:t>Examples of Co-integrated Series</a:t>
            </a:r>
          </a:p>
        </p:txBody>
      </p:sp>
      <p:sp>
        <p:nvSpPr>
          <p:cNvPr id="4" name="Slide Number Placeholder 3"/>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4</a:t>
            </a:fld>
            <a:endParaRPr lang="es-ES"/>
          </a:p>
        </p:txBody>
      </p:sp>
    </p:spTree>
    <p:extLst>
      <p:ext uri="{BB962C8B-B14F-4D97-AF65-F5344CB8AC3E}">
        <p14:creationId xmlns:p14="http://schemas.microsoft.com/office/powerpoint/2010/main" val="420488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Co-Integration-Formal Definition</a:t>
            </a:r>
          </a:p>
        </p:txBody>
      </p:sp>
      <p:sp>
        <p:nvSpPr>
          <p:cNvPr id="2" name="Rectangle 1"/>
          <p:cNvSpPr/>
          <p:nvPr/>
        </p:nvSpPr>
        <p:spPr>
          <a:xfrm>
            <a:off x="1951038" y="1323180"/>
            <a:ext cx="8229600" cy="484902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“Order of integration”</a:t>
            </a:r>
            <a:r>
              <a:rPr lang="en-US" sz="1600" dirty="0">
                <a:solidFill>
                  <a:schemeClr val="tx1">
                    <a:lumMod val="75000"/>
                    <a:lumOff val="25000"/>
                  </a:schemeClr>
                </a:solidFill>
              </a:rPr>
              <a:t> tells you the </a:t>
            </a:r>
            <a:r>
              <a:rPr lang="en-US" sz="1600" b="1" dirty="0">
                <a:solidFill>
                  <a:schemeClr val="tx1">
                    <a:lumMod val="75000"/>
                    <a:lumOff val="25000"/>
                  </a:schemeClr>
                </a:solidFill>
              </a:rPr>
              <a:t>minimum number of differences </a:t>
            </a:r>
            <a:r>
              <a:rPr lang="en-US" sz="1600" dirty="0">
                <a:solidFill>
                  <a:schemeClr val="tx1">
                    <a:lumMod val="75000"/>
                    <a:lumOff val="25000"/>
                  </a:schemeClr>
                </a:solidFill>
              </a:rPr>
              <a:t>needed to get a stationary series.</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A series of successive differences, d, </a:t>
            </a:r>
            <a:r>
              <a:rPr lang="en-US" sz="1600" dirty="0">
                <a:solidFill>
                  <a:schemeClr val="tx1">
                    <a:lumMod val="75000"/>
                    <a:lumOff val="25000"/>
                  </a:schemeClr>
                </a:solidFill>
              </a:rPr>
              <a:t>can transform the time series into one with stationarity. The differences are denoted by </a:t>
            </a:r>
            <a:r>
              <a:rPr lang="en-US" sz="1600" b="1" dirty="0">
                <a:solidFill>
                  <a:schemeClr val="tx1">
                    <a:lumMod val="75000"/>
                    <a:lumOff val="25000"/>
                  </a:schemeClr>
                </a:solidFill>
              </a:rPr>
              <a:t>I(d)</a:t>
            </a:r>
            <a:r>
              <a:rPr lang="en-US" sz="1600" dirty="0">
                <a:solidFill>
                  <a:schemeClr val="tx1">
                    <a:lumMod val="75000"/>
                    <a:lumOff val="25000"/>
                  </a:schemeClr>
                </a:solidFill>
              </a:rPr>
              <a:t>, where </a:t>
            </a:r>
            <a:r>
              <a:rPr lang="en-US" sz="1600" b="1" dirty="0">
                <a:solidFill>
                  <a:schemeClr val="tx1">
                    <a:lumMod val="75000"/>
                    <a:lumOff val="25000"/>
                  </a:schemeClr>
                </a:solidFill>
              </a:rPr>
              <a:t>d is the order of integration</a:t>
            </a:r>
            <a:r>
              <a:rPr lang="en-US" sz="1600" dirty="0">
                <a:solidFill>
                  <a:schemeClr val="tx1">
                    <a:lumMod val="75000"/>
                    <a:lumOff val="25000"/>
                  </a:schemeClr>
                </a:solidFill>
              </a:rPr>
              <a:t>.</a:t>
            </a: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Suppose Y</a:t>
            </a:r>
            <a:r>
              <a:rPr lang="en-US" sz="1600" baseline="-25000" dirty="0">
                <a:solidFill>
                  <a:schemeClr val="tx1">
                    <a:lumMod val="75000"/>
                    <a:lumOff val="25000"/>
                  </a:schemeClr>
                </a:solidFill>
              </a:rPr>
              <a:t>t</a:t>
            </a:r>
            <a:r>
              <a:rPr lang="en-US" sz="1600" dirty="0">
                <a:solidFill>
                  <a:schemeClr val="tx1">
                    <a:lumMod val="75000"/>
                    <a:lumOff val="25000"/>
                  </a:schemeClr>
                </a:solidFill>
              </a:rPr>
              <a:t> and X</a:t>
            </a:r>
            <a:r>
              <a:rPr lang="en-US" sz="1600" baseline="-25000" dirty="0">
                <a:solidFill>
                  <a:schemeClr val="tx1">
                    <a:lumMod val="75000"/>
                    <a:lumOff val="25000"/>
                  </a:schemeClr>
                </a:solidFill>
              </a:rPr>
              <a:t>t</a:t>
            </a:r>
            <a:r>
              <a:rPr lang="en-US" sz="1600" dirty="0">
                <a:solidFill>
                  <a:schemeClr val="tx1">
                    <a:lumMod val="75000"/>
                    <a:lumOff val="25000"/>
                  </a:schemeClr>
                </a:solidFill>
              </a:rPr>
              <a:t> are two time series integrated of order d, then</a:t>
            </a:r>
          </a:p>
          <a:p>
            <a:pPr marL="742950" lvl="1" indent="-285750">
              <a:lnSpc>
                <a:spcPct val="150000"/>
              </a:lnSpc>
              <a:buFont typeface="Ebrima" panose="02000000000000000000" pitchFamily="2" charset="0"/>
              <a:buChar char="−"/>
            </a:pPr>
            <a:r>
              <a:rPr lang="en-US" sz="1600" dirty="0">
                <a:solidFill>
                  <a:schemeClr val="tx1">
                    <a:lumMod val="75000"/>
                    <a:lumOff val="25000"/>
                  </a:schemeClr>
                </a:solidFill>
              </a:rPr>
              <a:t>Any linear combination of such two series will also be integrated of order d (denoted as I(d)). This is called ‘Integration’</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However, </a:t>
            </a: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The idea of cointegration was introduced by </a:t>
            </a:r>
            <a:r>
              <a:rPr lang="en-US" sz="1600" b="1" dirty="0">
                <a:solidFill>
                  <a:schemeClr val="tx1">
                    <a:lumMod val="75000"/>
                    <a:lumOff val="25000"/>
                  </a:schemeClr>
                </a:solidFill>
              </a:rPr>
              <a:t>Engle and Granger</a:t>
            </a:r>
            <a:r>
              <a:rPr lang="en-US" sz="1600" dirty="0">
                <a:solidFill>
                  <a:schemeClr val="tx1">
                    <a:lumMod val="75000"/>
                    <a:lumOff val="25000"/>
                  </a:schemeClr>
                </a:solidFill>
              </a:rPr>
              <a:t> in 1987</a:t>
            </a:r>
          </a:p>
        </p:txBody>
      </p:sp>
      <p:sp>
        <p:nvSpPr>
          <p:cNvPr id="3" name="Rounded Rectangle 2"/>
          <p:cNvSpPr/>
          <p:nvPr/>
        </p:nvSpPr>
        <p:spPr>
          <a:xfrm>
            <a:off x="2636838" y="4675980"/>
            <a:ext cx="6693865" cy="1066800"/>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If there exists a vector </a:t>
            </a:r>
            <a:r>
              <a:rPr lang="el-GR" sz="1600" kern="0" dirty="0">
                <a:solidFill>
                  <a:schemeClr val="tx1">
                    <a:lumMod val="75000"/>
                    <a:lumOff val="25000"/>
                  </a:schemeClr>
                </a:solidFill>
              </a:rPr>
              <a:t>β</a:t>
            </a:r>
            <a:r>
              <a:rPr lang="en-US" sz="1600" kern="0" dirty="0">
                <a:solidFill>
                  <a:schemeClr val="tx1">
                    <a:lumMod val="75000"/>
                    <a:lumOff val="25000"/>
                  </a:schemeClr>
                </a:solidFill>
              </a:rPr>
              <a:t> such that </a:t>
            </a:r>
            <a:r>
              <a:rPr lang="en-US" sz="1600" b="1" dirty="0">
                <a:solidFill>
                  <a:schemeClr val="tx1">
                    <a:lumMod val="75000"/>
                    <a:lumOff val="25000"/>
                  </a:schemeClr>
                </a:solidFill>
              </a:rPr>
              <a:t>u</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 Y</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 </a:t>
            </a:r>
            <a:r>
              <a:rPr lang="el-GR" sz="1600" b="1" dirty="0">
                <a:solidFill>
                  <a:schemeClr val="tx1">
                    <a:lumMod val="75000"/>
                    <a:lumOff val="25000"/>
                  </a:schemeClr>
                </a:solidFill>
              </a:rPr>
              <a:t>β</a:t>
            </a:r>
            <a:r>
              <a:rPr lang="en-US" sz="1600" b="1" dirty="0">
                <a:solidFill>
                  <a:schemeClr val="tx1">
                    <a:lumMod val="75000"/>
                    <a:lumOff val="25000"/>
                  </a:schemeClr>
                </a:solidFill>
              </a:rPr>
              <a:t>X</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a:t>
            </a:r>
            <a:r>
              <a:rPr lang="en-US" sz="1600" kern="0" dirty="0">
                <a:solidFill>
                  <a:schemeClr val="tx1">
                    <a:lumMod val="75000"/>
                    <a:lumOff val="25000"/>
                  </a:schemeClr>
                </a:solidFill>
              </a:rPr>
              <a:t>is of a lower order of integration ( I(d – b), where b &gt; 0 ) then </a:t>
            </a:r>
            <a:r>
              <a:rPr lang="en-US" sz="1600" dirty="0">
                <a:solidFill>
                  <a:schemeClr val="tx1">
                    <a:lumMod val="75000"/>
                    <a:lumOff val="25000"/>
                  </a:schemeClr>
                </a:solidFill>
              </a:rPr>
              <a:t>Y</a:t>
            </a:r>
            <a:r>
              <a:rPr lang="en-US" sz="1600" baseline="-25000" dirty="0">
                <a:solidFill>
                  <a:schemeClr val="tx1">
                    <a:lumMod val="75000"/>
                    <a:lumOff val="25000"/>
                  </a:schemeClr>
                </a:solidFill>
              </a:rPr>
              <a:t>t</a:t>
            </a:r>
            <a:r>
              <a:rPr lang="en-US" sz="1600" dirty="0">
                <a:solidFill>
                  <a:schemeClr val="tx1">
                    <a:lumMod val="75000"/>
                    <a:lumOff val="25000"/>
                  </a:schemeClr>
                </a:solidFill>
              </a:rPr>
              <a:t> and X</a:t>
            </a:r>
            <a:r>
              <a:rPr lang="en-US" sz="1600" baseline="-25000" dirty="0">
                <a:solidFill>
                  <a:schemeClr val="tx1">
                    <a:lumMod val="75000"/>
                    <a:lumOff val="25000"/>
                  </a:schemeClr>
                </a:solidFill>
              </a:rPr>
              <a:t>t</a:t>
            </a:r>
            <a:r>
              <a:rPr lang="en-US" sz="1600" dirty="0">
                <a:solidFill>
                  <a:schemeClr val="tx1">
                    <a:lumMod val="75000"/>
                    <a:lumOff val="25000"/>
                  </a:schemeClr>
                </a:solidFill>
              </a:rPr>
              <a:t> </a:t>
            </a:r>
            <a:r>
              <a:rPr lang="en-US" sz="1600" kern="0" dirty="0">
                <a:solidFill>
                  <a:schemeClr val="tx1">
                    <a:lumMod val="75000"/>
                    <a:lumOff val="25000"/>
                  </a:schemeClr>
                </a:solidFill>
              </a:rPr>
              <a:t>are defined as Cointegrated of order (d,b)</a:t>
            </a:r>
          </a:p>
        </p:txBody>
      </p:sp>
      <p:sp>
        <p:nvSpPr>
          <p:cNvPr id="4" name="Slide Number Placeholder 3"/>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5</a:t>
            </a:fld>
            <a:endParaRPr lang="es-ES"/>
          </a:p>
        </p:txBody>
      </p:sp>
      <p:grpSp>
        <p:nvGrpSpPr>
          <p:cNvPr id="10" name="Group 9">
            <a:extLst>
              <a:ext uri="{FF2B5EF4-FFF2-40B4-BE49-F238E27FC236}">
                <a16:creationId xmlns:a16="http://schemas.microsoft.com/office/drawing/2014/main" id="{22EE3DFE-7D84-495E-A359-707271E4706D}"/>
              </a:ext>
            </a:extLst>
          </p:cNvPr>
          <p:cNvGrpSpPr/>
          <p:nvPr/>
        </p:nvGrpSpPr>
        <p:grpSpPr>
          <a:xfrm>
            <a:off x="2703309" y="6386020"/>
            <a:ext cx="6725057" cy="395780"/>
            <a:chOff x="1733143" y="5486400"/>
            <a:chExt cx="6725057" cy="914400"/>
          </a:xfrm>
        </p:grpSpPr>
        <p:sp>
          <p:nvSpPr>
            <p:cNvPr id="11" name="Rectangle 10">
              <a:extLst>
                <a:ext uri="{FF2B5EF4-FFF2-40B4-BE49-F238E27FC236}">
                  <a16:creationId xmlns:a16="http://schemas.microsoft.com/office/drawing/2014/main" id="{34AD8EE5-0ADD-42C5-883A-53547C9EB9FA}"/>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Usually, the order of integration is either I(0) or I(1); It’s rare to see values for d that are 2 or more.</a:t>
              </a:r>
            </a:p>
          </p:txBody>
        </p:sp>
        <p:sp>
          <p:nvSpPr>
            <p:cNvPr id="12" name="Rectangle 11">
              <a:extLst>
                <a:ext uri="{FF2B5EF4-FFF2-40B4-BE49-F238E27FC236}">
                  <a16:creationId xmlns:a16="http://schemas.microsoft.com/office/drawing/2014/main" id="{2C342BE9-D370-4DEF-8E47-6DDB326A2D18}"/>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t>*</a:t>
              </a:r>
            </a:p>
          </p:txBody>
        </p:sp>
      </p:grpSp>
    </p:spTree>
    <p:extLst>
      <p:ext uri="{BB962C8B-B14F-4D97-AF65-F5344CB8AC3E}">
        <p14:creationId xmlns:p14="http://schemas.microsoft.com/office/powerpoint/2010/main" val="14959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What is Pairs Trading</a:t>
            </a:r>
          </a:p>
        </p:txBody>
      </p:sp>
      <p:sp>
        <p:nvSpPr>
          <p:cNvPr id="2" name="Content Placeholder 1"/>
          <p:cNvSpPr>
            <a:spLocks noGrp="1"/>
          </p:cNvSpPr>
          <p:nvPr>
            <p:ph idx="1"/>
            <p:custDataLst>
              <p:tags r:id="rId2"/>
            </p:custDataLst>
          </p:nvPr>
        </p:nvSpPr>
        <p:spPr>
          <a:xfrm>
            <a:off x="1951037" y="1600201"/>
            <a:ext cx="8229600" cy="4297363"/>
          </a:xfrm>
        </p:spPr>
        <p:txBody>
          <a:bodyPr anchor="t">
            <a:normAutofit fontScale="92500" lnSpcReduction="20000"/>
          </a:bodyPr>
          <a:lstStyle/>
          <a:p>
            <a:pPr eaLnBrk="1" hangingPunct="1">
              <a:lnSpc>
                <a:spcPct val="150000"/>
              </a:lnSpc>
            </a:pPr>
            <a:r>
              <a:rPr lang="en-US" sz="1600" dirty="0">
                <a:solidFill>
                  <a:schemeClr val="tx1">
                    <a:lumMod val="75000"/>
                    <a:lumOff val="25000"/>
                  </a:schemeClr>
                </a:solidFill>
              </a:rPr>
              <a:t>Pairs trading finds its roots in the area of securities trading</a:t>
            </a:r>
          </a:p>
          <a:p>
            <a:pPr eaLnBrk="1" hangingPunct="1">
              <a:lnSpc>
                <a:spcPct val="150000"/>
              </a:lnSpc>
            </a:pPr>
            <a:endParaRPr lang="en-US" sz="1600" dirty="0">
              <a:solidFill>
                <a:schemeClr val="tx1">
                  <a:lumMod val="75000"/>
                  <a:lumOff val="25000"/>
                </a:schemeClr>
              </a:solidFill>
            </a:endParaRPr>
          </a:p>
          <a:p>
            <a:pPr eaLnBrk="1" hangingPunct="1">
              <a:lnSpc>
                <a:spcPct val="150000"/>
              </a:lnSpc>
            </a:pPr>
            <a:r>
              <a:rPr lang="en-US" sz="1600" dirty="0">
                <a:solidFill>
                  <a:schemeClr val="tx1">
                    <a:lumMod val="75000"/>
                    <a:lumOff val="25000"/>
                  </a:schemeClr>
                </a:solidFill>
              </a:rPr>
              <a:t>A quest to generate returns, irrespective of market behavior, has led to the evolution of this strategy</a:t>
            </a:r>
          </a:p>
          <a:p>
            <a:pPr eaLnBrk="1" hangingPunct="1">
              <a:lnSpc>
                <a:spcPct val="150000"/>
              </a:lnSpc>
            </a:pPr>
            <a:endParaRPr lang="en-US" sz="1600" dirty="0">
              <a:solidFill>
                <a:schemeClr val="tx1">
                  <a:lumMod val="75000"/>
                  <a:lumOff val="25000"/>
                </a:schemeClr>
              </a:solidFill>
            </a:endParaRPr>
          </a:p>
          <a:p>
            <a:pPr eaLnBrk="1" hangingPunct="1">
              <a:lnSpc>
                <a:spcPct val="150000"/>
              </a:lnSpc>
            </a:pPr>
            <a:r>
              <a:rPr lang="en-US" sz="1600" dirty="0">
                <a:solidFill>
                  <a:schemeClr val="tx1">
                    <a:lumMod val="75000"/>
                    <a:lumOff val="25000"/>
                  </a:schemeClr>
                </a:solidFill>
              </a:rPr>
              <a:t>Certain securities, often competitors in the same sector, are associated in their day-to-day price movements. When the association breaks down, Traders  take advantage of short term over pricing or under pricing of securities &amp; invest accordingly, betting that the "spread" between the two would eventually converge</a:t>
            </a:r>
          </a:p>
          <a:p>
            <a:pPr eaLnBrk="1" hangingPunct="1">
              <a:lnSpc>
                <a:spcPct val="150000"/>
              </a:lnSpc>
            </a:pPr>
            <a:endParaRPr lang="en-US" sz="1600" dirty="0">
              <a:solidFill>
                <a:schemeClr val="tx1">
                  <a:lumMod val="75000"/>
                  <a:lumOff val="25000"/>
                </a:schemeClr>
              </a:solidFill>
            </a:endParaRPr>
          </a:p>
          <a:p>
            <a:pPr eaLnBrk="1" hangingPunct="1">
              <a:lnSpc>
                <a:spcPct val="150000"/>
              </a:lnSpc>
            </a:pPr>
            <a:r>
              <a:rPr lang="en-US" sz="1600" dirty="0">
                <a:solidFill>
                  <a:schemeClr val="tx1">
                    <a:lumMod val="75000"/>
                    <a:lumOff val="25000"/>
                  </a:schemeClr>
                </a:solidFill>
              </a:rPr>
              <a:t>Pairs Trading strategy works best in volatile market conditions</a:t>
            </a:r>
          </a:p>
        </p:txBody>
      </p:sp>
      <p:sp>
        <p:nvSpPr>
          <p:cNvPr id="4" name="Slide Number Placeholder 3"/>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6</a:t>
            </a:fld>
            <a:endParaRPr lang="es-ES"/>
          </a:p>
        </p:txBody>
      </p:sp>
    </p:spTree>
    <p:extLst>
      <p:ext uri="{BB962C8B-B14F-4D97-AF65-F5344CB8AC3E}">
        <p14:creationId xmlns:p14="http://schemas.microsoft.com/office/powerpoint/2010/main" val="240770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08188" y="1676400"/>
            <a:ext cx="5820149" cy="3581400"/>
            <a:chOff x="514350" y="1676400"/>
            <a:chExt cx="5820149" cy="3581400"/>
          </a:xfrm>
        </p:grpSpPr>
        <p:pic>
          <p:nvPicPr>
            <p:cNvPr id="11" name="Picture 11" descr="Picture1.png"/>
            <p:cNvPicPr>
              <a:picLocks noChangeAspect="1"/>
            </p:cNvPicPr>
            <p:nvPr/>
          </p:nvPicPr>
          <p:blipFill rotWithShape="1">
            <a:blip r:embed="rId4"/>
            <a:srcRect l="8022" t="28972"/>
            <a:stretch/>
          </p:blipFill>
          <p:spPr bwMode="auto">
            <a:xfrm>
              <a:off x="514350" y="2064544"/>
              <a:ext cx="5820149" cy="3193256"/>
            </a:xfrm>
            <a:prstGeom prst="rect">
              <a:avLst/>
            </a:prstGeom>
            <a:noFill/>
            <a:ln w="9525">
              <a:noFill/>
              <a:miter lim="800000"/>
              <a:headEnd/>
              <a:tailEnd/>
            </a:ln>
          </p:spPr>
        </p:pic>
        <p:sp>
          <p:nvSpPr>
            <p:cNvPr id="14" name="Rectangle 13"/>
            <p:cNvSpPr/>
            <p:nvPr/>
          </p:nvSpPr>
          <p:spPr>
            <a:xfrm>
              <a:off x="2455629" y="1676400"/>
              <a:ext cx="2020233" cy="338554"/>
            </a:xfrm>
            <a:prstGeom prst="rect">
              <a:avLst/>
            </a:prstGeom>
            <a:ln w="3175">
              <a:solidFill>
                <a:schemeClr val="accent1"/>
              </a:solidFill>
            </a:ln>
          </p:spPr>
          <p:txBody>
            <a:bodyPr wrap="none" anchor="ctr">
              <a:spAutoFit/>
            </a:bodyPr>
            <a:lstStyle/>
            <a:p>
              <a:pPr algn="ctr"/>
              <a:r>
                <a:rPr lang="en-US" sz="1600" b="1" dirty="0">
                  <a:solidFill>
                    <a:schemeClr val="tx1">
                      <a:lumMod val="75000"/>
                      <a:lumOff val="25000"/>
                    </a:schemeClr>
                  </a:solidFill>
                </a:rPr>
                <a:t>Fig. 1: Pairs Trading</a:t>
              </a:r>
            </a:p>
          </p:txBody>
        </p:sp>
      </p:grpSp>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Simple Example of Pairs Trading</a:t>
            </a:r>
          </a:p>
        </p:txBody>
      </p:sp>
      <p:sp>
        <p:nvSpPr>
          <p:cNvPr id="10" name="Rounded Rectangle 9"/>
          <p:cNvSpPr/>
          <p:nvPr/>
        </p:nvSpPr>
        <p:spPr bwMode="auto">
          <a:xfrm>
            <a:off x="8199437" y="2064544"/>
            <a:ext cx="2133600" cy="3193257"/>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This is the right opportunity  for Pairs Trade </a:t>
            </a:r>
          </a:p>
          <a:p>
            <a:pPr algn="ctr" fontAlgn="base">
              <a:lnSpc>
                <a:spcPct val="150000"/>
              </a:lnSpc>
              <a:spcBef>
                <a:spcPct val="0"/>
              </a:spcBef>
              <a:spcAft>
                <a:spcPct val="0"/>
              </a:spcAft>
            </a:pPr>
            <a:endParaRPr lang="en-US" sz="1600" kern="0" dirty="0">
              <a:solidFill>
                <a:schemeClr val="tx1">
                  <a:lumMod val="75000"/>
                  <a:lumOff val="25000"/>
                </a:schemeClr>
              </a:solidFill>
            </a:endParaRPr>
          </a:p>
          <a:p>
            <a:pPr algn="ctr" fontAlgn="base">
              <a:lnSpc>
                <a:spcPct val="150000"/>
              </a:lnSpc>
              <a:spcBef>
                <a:spcPct val="0"/>
              </a:spcBef>
              <a:spcAft>
                <a:spcPct val="0"/>
              </a:spcAft>
            </a:pPr>
            <a:r>
              <a:rPr lang="en-US" sz="1600" kern="0" dirty="0">
                <a:solidFill>
                  <a:schemeClr val="tx1">
                    <a:lumMod val="75000"/>
                    <a:lumOff val="25000"/>
                  </a:schemeClr>
                </a:solidFill>
              </a:rPr>
              <a:t>TRADER  WILL GAIN PROFIT IF HE SELLS HCLTECH  AND BUYS GTL</a:t>
            </a:r>
          </a:p>
        </p:txBody>
      </p:sp>
      <p:grpSp>
        <p:nvGrpSpPr>
          <p:cNvPr id="8" name="Group 7"/>
          <p:cNvGrpSpPr/>
          <p:nvPr/>
        </p:nvGrpSpPr>
        <p:grpSpPr>
          <a:xfrm>
            <a:off x="3551237" y="2887630"/>
            <a:ext cx="4648200" cy="1930400"/>
            <a:chOff x="2057400" y="2651886"/>
            <a:chExt cx="4648200" cy="1930400"/>
          </a:xfrm>
        </p:grpSpPr>
        <p:sp>
          <p:nvSpPr>
            <p:cNvPr id="13" name="Oval 15"/>
            <p:cNvSpPr>
              <a:spLocks noChangeArrowheads="1"/>
            </p:cNvSpPr>
            <p:nvPr/>
          </p:nvSpPr>
          <p:spPr bwMode="auto">
            <a:xfrm>
              <a:off x="2057400" y="2651886"/>
              <a:ext cx="838200" cy="1930400"/>
            </a:xfrm>
            <a:prstGeom prst="ellipse">
              <a:avLst/>
            </a:prstGeom>
            <a:noFill/>
            <a:ln w="9525" algn="ctr">
              <a:solidFill>
                <a:srgbClr val="FFFF00"/>
              </a:solidFill>
              <a:round/>
              <a:headEnd/>
              <a:tailEnd/>
            </a:ln>
          </p:spPr>
          <p:txBody>
            <a:bodyPr/>
            <a:lstStyle/>
            <a:p>
              <a:pPr eaLnBrk="0" hangingPunct="0"/>
              <a:endParaRPr lang="en-US" dirty="0"/>
            </a:p>
          </p:txBody>
        </p:sp>
        <p:cxnSp>
          <p:nvCxnSpPr>
            <p:cNvPr id="15" name="Straight Arrow Connector 21"/>
            <p:cNvCxnSpPr>
              <a:cxnSpLocks noChangeShapeType="1"/>
              <a:endCxn id="13" idx="6"/>
            </p:cNvCxnSpPr>
            <p:nvPr/>
          </p:nvCxnSpPr>
          <p:spPr bwMode="auto">
            <a:xfrm flipH="1">
              <a:off x="2895600" y="3617086"/>
              <a:ext cx="3810000" cy="0"/>
            </a:xfrm>
            <a:prstGeom prst="straightConnector1">
              <a:avLst/>
            </a:prstGeom>
            <a:noFill/>
            <a:ln w="9525" algn="ctr">
              <a:solidFill>
                <a:srgbClr val="FFFF00"/>
              </a:solidFill>
              <a:round/>
              <a:headEnd/>
              <a:tailEnd type="arrow" w="med" len="med"/>
            </a:ln>
          </p:spPr>
        </p:cxnSp>
      </p:grpSp>
      <p:sp>
        <p:nvSpPr>
          <p:cNvPr id="2" name="Slide Number Placeholder 1"/>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7</a:t>
            </a:fld>
            <a:endParaRPr lang="es-ES"/>
          </a:p>
        </p:txBody>
      </p:sp>
    </p:spTree>
    <p:extLst>
      <p:ext uri="{BB962C8B-B14F-4D97-AF65-F5344CB8AC3E}">
        <p14:creationId xmlns:p14="http://schemas.microsoft.com/office/powerpoint/2010/main" val="860174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Co-Integration and Pairs Trading</a:t>
            </a:r>
          </a:p>
        </p:txBody>
      </p:sp>
      <p:sp>
        <p:nvSpPr>
          <p:cNvPr id="2" name="Rectangle 1"/>
          <p:cNvSpPr/>
          <p:nvPr/>
        </p:nvSpPr>
        <p:spPr>
          <a:xfrm>
            <a:off x="2325111" y="1596159"/>
            <a:ext cx="7481455" cy="4115678"/>
          </a:xfrm>
          <a:prstGeom prst="rect">
            <a:avLst/>
          </a:prstGeom>
        </p:spPr>
        <p:txBody>
          <a:bodyPr wrap="square">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The </a:t>
            </a:r>
            <a:r>
              <a:rPr lang="en-US" sz="1600" b="1" dirty="0">
                <a:solidFill>
                  <a:schemeClr val="tx1">
                    <a:lumMod val="75000"/>
                    <a:lumOff val="25000"/>
                  </a:schemeClr>
                </a:solidFill>
              </a:rPr>
              <a:t>stock prices</a:t>
            </a:r>
            <a:r>
              <a:rPr lang="en-US" sz="1600" dirty="0">
                <a:solidFill>
                  <a:schemeClr val="tx1">
                    <a:lumMod val="75000"/>
                    <a:lumOff val="25000"/>
                  </a:schemeClr>
                </a:solidFill>
              </a:rPr>
              <a:t> are believed to be </a:t>
            </a:r>
            <a:r>
              <a:rPr lang="en-US" sz="1600" b="1" dirty="0">
                <a:solidFill>
                  <a:schemeClr val="tx1">
                    <a:lumMod val="75000"/>
                    <a:lumOff val="25000"/>
                  </a:schemeClr>
                </a:solidFill>
              </a:rPr>
              <a:t>non-stationary</a:t>
            </a:r>
            <a:r>
              <a:rPr lang="en-US" sz="1600" dirty="0">
                <a:solidFill>
                  <a:schemeClr val="tx1">
                    <a:lumMod val="75000"/>
                    <a:lumOff val="25000"/>
                  </a:schemeClr>
                </a:solidFill>
              </a:rPr>
              <a:t> in nature. </a:t>
            </a: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r>
              <a:rPr lang="en-US" sz="1600" b="1" dirty="0">
                <a:solidFill>
                  <a:schemeClr val="tx1">
                    <a:lumMod val="75000"/>
                    <a:lumOff val="25000"/>
                  </a:schemeClr>
                </a:solidFill>
              </a:rPr>
              <a:t>If there exists a linear combination of 2 stock prices , </a:t>
            </a:r>
            <a:r>
              <a:rPr lang="en-US" sz="1600" dirty="0">
                <a:solidFill>
                  <a:schemeClr val="tx1">
                    <a:lumMod val="75000"/>
                    <a:lumOff val="25000"/>
                  </a:schemeClr>
                </a:solidFill>
              </a:rPr>
              <a:t>such that errors of the long term relationship are stationary (mean reverting) in nature, then the </a:t>
            </a:r>
            <a:r>
              <a:rPr lang="en-US" sz="1600" b="1" dirty="0">
                <a:solidFill>
                  <a:schemeClr val="tx1">
                    <a:lumMod val="75000"/>
                    <a:lumOff val="25000"/>
                  </a:schemeClr>
                </a:solidFill>
              </a:rPr>
              <a:t>2 stocks are said to be co-integrated.</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Pairs trading is in fact an extended application of the theory of co-integration.</a:t>
            </a:r>
          </a:p>
          <a:p>
            <a:pPr marL="285750" indent="-285750">
              <a:lnSpc>
                <a:spcPct val="150000"/>
              </a:lnSpc>
              <a:buFont typeface="Arial" pitchFamily="34" charset="0"/>
              <a:buChar char="•"/>
            </a:pPr>
            <a:endParaRPr lang="en-US" sz="1600" b="1" dirty="0">
              <a:solidFill>
                <a:schemeClr val="tx1">
                  <a:lumMod val="75000"/>
                  <a:lumOff val="25000"/>
                </a:schemeClr>
              </a:solidFill>
            </a:endParaRPr>
          </a:p>
          <a:p>
            <a:pPr marL="285750" indent="-285750">
              <a:lnSpc>
                <a:spcPct val="150000"/>
              </a:lnSpc>
              <a:buFont typeface="Arial" pitchFamily="34" charset="0"/>
              <a:buChar char="•"/>
            </a:pPr>
            <a:r>
              <a:rPr lang="en-US" sz="1600" b="1" dirty="0">
                <a:solidFill>
                  <a:schemeClr val="tx1">
                    <a:lumMod val="75000"/>
                    <a:lumOff val="25000"/>
                  </a:schemeClr>
                </a:solidFill>
              </a:rPr>
              <a:t>Engle -Granger test</a:t>
            </a:r>
            <a:r>
              <a:rPr lang="en-US" sz="1600" dirty="0">
                <a:solidFill>
                  <a:schemeClr val="tx1">
                    <a:lumMod val="75000"/>
                    <a:lumOff val="25000"/>
                  </a:schemeClr>
                </a:solidFill>
              </a:rPr>
              <a:t> is used to identify the co-integrated pairs in a particular sector.</a:t>
            </a: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8</a:t>
            </a:fld>
            <a:endParaRPr lang="es-ES"/>
          </a:p>
        </p:txBody>
      </p:sp>
    </p:spTree>
    <p:extLst>
      <p:ext uri="{BB962C8B-B14F-4D97-AF65-F5344CB8AC3E}">
        <p14:creationId xmlns:p14="http://schemas.microsoft.com/office/powerpoint/2010/main" val="316335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Engle Granger Test for Stock Prices</a:t>
            </a:r>
          </a:p>
        </p:txBody>
      </p:sp>
      <p:sp>
        <p:nvSpPr>
          <p:cNvPr id="2" name="Rectangle 1"/>
          <p:cNvSpPr/>
          <p:nvPr/>
        </p:nvSpPr>
        <p:spPr>
          <a:xfrm>
            <a:off x="2325111" y="1596160"/>
            <a:ext cx="7481455" cy="4524315"/>
          </a:xfrm>
          <a:prstGeom prst="rect">
            <a:avLst/>
          </a:prstGeom>
        </p:spPr>
        <p:txBody>
          <a:bodyPr wrap="square">
            <a:spAutoFit/>
          </a:bodyPr>
          <a:lstStyle/>
          <a:p>
            <a:pPr>
              <a:lnSpc>
                <a:spcPct val="150000"/>
              </a:lnSpc>
            </a:pPr>
            <a:r>
              <a:rPr lang="en-US" sz="1600" dirty="0">
                <a:solidFill>
                  <a:schemeClr val="tx1">
                    <a:lumMod val="75000"/>
                    <a:lumOff val="25000"/>
                  </a:schemeClr>
                </a:solidFill>
              </a:rPr>
              <a:t>Let </a:t>
            </a:r>
            <a:r>
              <a:rPr lang="en-US" sz="1600" b="1" dirty="0">
                <a:solidFill>
                  <a:schemeClr val="tx1">
                    <a:lumMod val="75000"/>
                    <a:lumOff val="25000"/>
                  </a:schemeClr>
                </a:solidFill>
              </a:rPr>
              <a:t>Y</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a:t>
            </a:r>
            <a:r>
              <a:rPr lang="en-US" sz="1600" dirty="0">
                <a:solidFill>
                  <a:schemeClr val="tx1">
                    <a:lumMod val="75000"/>
                    <a:lumOff val="25000"/>
                  </a:schemeClr>
                </a:solidFill>
              </a:rPr>
              <a:t>: TCS stock price at time t</a:t>
            </a:r>
            <a:endParaRPr lang="en-US" sz="1600" b="1" dirty="0">
              <a:solidFill>
                <a:schemeClr val="tx1">
                  <a:lumMod val="75000"/>
                  <a:lumOff val="25000"/>
                </a:schemeClr>
              </a:solidFill>
            </a:endParaRPr>
          </a:p>
          <a:p>
            <a:pPr>
              <a:lnSpc>
                <a:spcPct val="150000"/>
              </a:lnSpc>
            </a:pPr>
            <a:r>
              <a:rPr lang="en-US" sz="1600" dirty="0">
                <a:solidFill>
                  <a:schemeClr val="tx1">
                    <a:lumMod val="75000"/>
                    <a:lumOff val="25000"/>
                  </a:schemeClr>
                </a:solidFill>
              </a:rPr>
              <a:t>Let</a:t>
            </a:r>
            <a:r>
              <a:rPr lang="en-US" sz="1600" b="1" dirty="0">
                <a:solidFill>
                  <a:schemeClr val="tx1">
                    <a:lumMod val="75000"/>
                    <a:lumOff val="25000"/>
                  </a:schemeClr>
                </a:solidFill>
              </a:rPr>
              <a:t> X</a:t>
            </a:r>
            <a:r>
              <a:rPr lang="en-US" sz="1600" b="1" baseline="-25000" dirty="0">
                <a:solidFill>
                  <a:schemeClr val="tx1">
                    <a:lumMod val="75000"/>
                    <a:lumOff val="25000"/>
                  </a:schemeClr>
                </a:solidFill>
              </a:rPr>
              <a:t>t</a:t>
            </a:r>
            <a:r>
              <a:rPr lang="en-US" sz="1600" b="1" dirty="0">
                <a:solidFill>
                  <a:schemeClr val="tx1">
                    <a:lumMod val="75000"/>
                    <a:lumOff val="25000"/>
                  </a:schemeClr>
                </a:solidFill>
              </a:rPr>
              <a:t> </a:t>
            </a:r>
            <a:r>
              <a:rPr lang="en-US" sz="1600" dirty="0">
                <a:solidFill>
                  <a:schemeClr val="tx1">
                    <a:lumMod val="75000"/>
                    <a:lumOff val="25000"/>
                  </a:schemeClr>
                </a:solidFill>
              </a:rPr>
              <a:t>:</a:t>
            </a:r>
            <a:r>
              <a:rPr lang="en-US" sz="1600" b="1" dirty="0">
                <a:solidFill>
                  <a:schemeClr val="tx1">
                    <a:lumMod val="75000"/>
                    <a:lumOff val="25000"/>
                  </a:schemeClr>
                </a:solidFill>
              </a:rPr>
              <a:t> </a:t>
            </a:r>
            <a:r>
              <a:rPr lang="en-US" sz="1600" dirty="0">
                <a:solidFill>
                  <a:schemeClr val="tx1">
                    <a:lumMod val="75000"/>
                    <a:lumOff val="25000"/>
                  </a:schemeClr>
                </a:solidFill>
              </a:rPr>
              <a:t>IBM stock price at time t</a:t>
            </a:r>
          </a:p>
          <a:p>
            <a:pPr>
              <a:lnSpc>
                <a:spcPct val="150000"/>
              </a:lnSpc>
            </a:pPr>
            <a:endParaRPr lang="en-US" sz="1600" dirty="0">
              <a:solidFill>
                <a:schemeClr val="tx1">
                  <a:lumMod val="75000"/>
                  <a:lumOff val="25000"/>
                </a:schemeClr>
              </a:solidFill>
            </a:endParaRPr>
          </a:p>
          <a:p>
            <a:pPr>
              <a:lnSpc>
                <a:spcPct val="150000"/>
              </a:lnSpc>
            </a:pPr>
            <a:r>
              <a:rPr lang="en-US" sz="1600" dirty="0">
                <a:solidFill>
                  <a:schemeClr val="tx1">
                    <a:lumMod val="75000"/>
                    <a:lumOff val="25000"/>
                  </a:schemeClr>
                </a:solidFill>
              </a:rPr>
              <a:t>Both the stock prices form non-stationary time series over time t.</a:t>
            </a:r>
          </a:p>
          <a:p>
            <a:pPr>
              <a:lnSpc>
                <a:spcPct val="150000"/>
              </a:lnSpc>
            </a:pPr>
            <a:r>
              <a:rPr lang="en-US" sz="1600" dirty="0">
                <a:solidFill>
                  <a:schemeClr val="tx1">
                    <a:lumMod val="75000"/>
                    <a:lumOff val="25000"/>
                  </a:schemeClr>
                </a:solidFill>
              </a:rPr>
              <a:t>If there exists a linear combination, such that the errors form stationary time series then TCS and IBM stocks are said to be co-integrated.</a:t>
            </a:r>
          </a:p>
          <a:p>
            <a:pPr>
              <a:lnSpc>
                <a:spcPct val="150000"/>
              </a:lnSpc>
            </a:pPr>
            <a:endParaRPr lang="en-US" sz="1600" dirty="0">
              <a:solidFill>
                <a:schemeClr val="tx1">
                  <a:lumMod val="75000"/>
                  <a:lumOff val="25000"/>
                </a:schemeClr>
              </a:solidFill>
            </a:endParaRPr>
          </a:p>
          <a:p>
            <a:pPr lvl="2">
              <a:lnSpc>
                <a:spcPct val="150000"/>
              </a:lnSpc>
            </a:pPr>
            <a:endParaRPr lang="en-US" sz="1600" b="1" dirty="0">
              <a:solidFill>
                <a:schemeClr val="tx1">
                  <a:lumMod val="75000"/>
                  <a:lumOff val="25000"/>
                </a:schemeClr>
              </a:solidFill>
            </a:endParaRPr>
          </a:p>
          <a:p>
            <a:pPr lvl="2">
              <a:lnSpc>
                <a:spcPct val="150000"/>
              </a:lnSpc>
            </a:pPr>
            <a:endParaRPr lang="en-US" sz="1600" dirty="0">
              <a:solidFill>
                <a:schemeClr val="tx1">
                  <a:lumMod val="75000"/>
                  <a:lumOff val="25000"/>
                </a:schemeClr>
              </a:solidFill>
            </a:endParaRPr>
          </a:p>
          <a:p>
            <a:pPr lvl="2">
              <a:lnSpc>
                <a:spcPct val="150000"/>
              </a:lnSpc>
            </a:pPr>
            <a:r>
              <a:rPr lang="en-US" sz="1600" dirty="0">
                <a:solidFill>
                  <a:schemeClr val="tx1">
                    <a:lumMod val="75000"/>
                    <a:lumOff val="25000"/>
                  </a:schemeClr>
                </a:solidFill>
              </a:rPr>
              <a:t>α</a:t>
            </a:r>
            <a:r>
              <a:rPr lang="en-US" sz="1600" b="1" dirty="0">
                <a:solidFill>
                  <a:schemeClr val="tx1">
                    <a:lumMod val="75000"/>
                    <a:lumOff val="25000"/>
                  </a:schemeClr>
                </a:solidFill>
              </a:rPr>
              <a:t> = </a:t>
            </a:r>
            <a:r>
              <a:rPr lang="en-US" sz="1600" dirty="0">
                <a:solidFill>
                  <a:schemeClr val="tx1">
                    <a:lumMod val="75000"/>
                    <a:lumOff val="25000"/>
                  </a:schemeClr>
                </a:solidFill>
              </a:rPr>
              <a:t>model intercept</a:t>
            </a:r>
          </a:p>
          <a:p>
            <a:pPr lvl="2">
              <a:lnSpc>
                <a:spcPct val="150000"/>
              </a:lnSpc>
            </a:pPr>
            <a:r>
              <a:rPr lang="en-US" sz="1600" dirty="0">
                <a:solidFill>
                  <a:schemeClr val="tx1">
                    <a:lumMod val="75000"/>
                    <a:lumOff val="25000"/>
                  </a:schemeClr>
                </a:solidFill>
              </a:rPr>
              <a:t>β = regression coefficient</a:t>
            </a:r>
          </a:p>
          <a:p>
            <a:pPr lvl="2">
              <a:lnSpc>
                <a:spcPct val="150000"/>
              </a:lnSpc>
            </a:pPr>
            <a:r>
              <a:rPr lang="en-US" sz="1600" dirty="0">
                <a:solidFill>
                  <a:schemeClr val="tx1">
                    <a:lumMod val="75000"/>
                    <a:lumOff val="25000"/>
                  </a:schemeClr>
                </a:solidFill>
                <a:sym typeface="Symbol" pitchFamily="18" charset="2"/>
              </a:rPr>
              <a:t></a:t>
            </a:r>
            <a:r>
              <a:rPr lang="en-US" sz="1600" baseline="-25000" dirty="0">
                <a:solidFill>
                  <a:schemeClr val="tx1">
                    <a:lumMod val="75000"/>
                    <a:lumOff val="25000"/>
                  </a:schemeClr>
                </a:solidFill>
              </a:rPr>
              <a:t>t</a:t>
            </a:r>
            <a:r>
              <a:rPr lang="en-US" sz="1600" dirty="0">
                <a:solidFill>
                  <a:schemeClr val="tx1">
                    <a:lumMod val="75000"/>
                    <a:lumOff val="25000"/>
                  </a:schemeClr>
                </a:solidFill>
              </a:rPr>
              <a:t> = error term</a:t>
            </a:r>
            <a:r>
              <a:rPr lang="en-US" sz="1600" baseline="-25000" dirty="0">
                <a:solidFill>
                  <a:schemeClr val="tx1">
                    <a:lumMod val="75000"/>
                    <a:lumOff val="25000"/>
                  </a:schemeClr>
                </a:solidFill>
              </a:rPr>
              <a:t> </a:t>
            </a:r>
          </a:p>
        </p:txBody>
      </p:sp>
      <p:sp>
        <p:nvSpPr>
          <p:cNvPr id="8" name="Rectangle 4"/>
          <p:cNvSpPr>
            <a:spLocks noChangeArrowheads="1"/>
          </p:cNvSpPr>
          <p:nvPr/>
        </p:nvSpPr>
        <p:spPr bwMode="auto">
          <a:xfrm>
            <a:off x="4976177" y="4038600"/>
            <a:ext cx="2179320" cy="625158"/>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a:solidFill>
                  <a:schemeClr val="tx1">
                    <a:lumMod val="75000"/>
                    <a:lumOff val="25000"/>
                  </a:schemeClr>
                </a:solidFill>
                <a:ea typeface="Cambria Math" pitchFamily="18" charset="0"/>
              </a:rPr>
              <a:t>Y</a:t>
            </a:r>
            <a:r>
              <a:rPr lang="en-US" sz="1600" baseline="-25000" dirty="0">
                <a:solidFill>
                  <a:schemeClr val="tx1">
                    <a:lumMod val="75000"/>
                    <a:lumOff val="25000"/>
                  </a:schemeClr>
                </a:solidFill>
                <a:ea typeface="Cambria Math" pitchFamily="18" charset="0"/>
              </a:rPr>
              <a:t>t</a:t>
            </a:r>
            <a:r>
              <a:rPr lang="en-US" sz="1600" dirty="0">
                <a:solidFill>
                  <a:schemeClr val="tx1">
                    <a:lumMod val="75000"/>
                    <a:lumOff val="25000"/>
                  </a:schemeClr>
                </a:solidFill>
                <a:ea typeface="Cambria Math" pitchFamily="18" charset="0"/>
              </a:rPr>
              <a:t> = α + β X</a:t>
            </a:r>
            <a:r>
              <a:rPr lang="en-US" sz="1600" baseline="-25000" dirty="0">
                <a:solidFill>
                  <a:schemeClr val="tx1">
                    <a:lumMod val="75000"/>
                    <a:lumOff val="25000"/>
                  </a:schemeClr>
                </a:solidFill>
                <a:ea typeface="Cambria Math" pitchFamily="18" charset="0"/>
              </a:rPr>
              <a:t>t</a:t>
            </a:r>
            <a:r>
              <a:rPr lang="en-US" sz="1600" dirty="0">
                <a:solidFill>
                  <a:schemeClr val="tx1">
                    <a:lumMod val="75000"/>
                    <a:lumOff val="25000"/>
                  </a:schemeClr>
                </a:solidFill>
                <a:ea typeface="Cambria Math" pitchFamily="18" charset="0"/>
              </a:rPr>
              <a:t> + </a:t>
            </a:r>
            <a:r>
              <a:rPr lang="en-US" sz="1600" dirty="0">
                <a:solidFill>
                  <a:schemeClr val="tx1">
                    <a:lumMod val="75000"/>
                    <a:lumOff val="25000"/>
                  </a:schemeClr>
                </a:solidFill>
                <a:ea typeface="Cambria Math" pitchFamily="18" charset="0"/>
                <a:sym typeface="Symbol" pitchFamily="18" charset="2"/>
              </a:rPr>
              <a:t></a:t>
            </a:r>
            <a:r>
              <a:rPr lang="en-US" sz="1600" dirty="0">
                <a:solidFill>
                  <a:schemeClr val="tx1">
                    <a:lumMod val="75000"/>
                    <a:lumOff val="25000"/>
                  </a:schemeClr>
                </a:solidFill>
                <a:ea typeface="Cambria Math" pitchFamily="18" charset="0"/>
              </a:rPr>
              <a:t> </a:t>
            </a:r>
            <a:r>
              <a:rPr lang="en-US" sz="1600" baseline="-25000" dirty="0">
                <a:solidFill>
                  <a:schemeClr val="tx1">
                    <a:lumMod val="75000"/>
                    <a:lumOff val="25000"/>
                  </a:schemeClr>
                </a:solidFill>
                <a:ea typeface="Cambria Math" pitchFamily="18" charset="0"/>
              </a:rPr>
              <a:t>t</a:t>
            </a:r>
            <a:endParaRPr lang="en-US" sz="1600" dirty="0">
              <a:solidFill>
                <a:schemeClr val="tx1">
                  <a:lumMod val="75000"/>
                  <a:lumOff val="25000"/>
                </a:schemeClr>
              </a:solidFill>
              <a:ea typeface="Cambria Math" pitchFamily="18" charset="0"/>
            </a:endParaRP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pPr fontAlgn="base">
                <a:spcBef>
                  <a:spcPct val="0"/>
                </a:spcBef>
                <a:spcAft>
                  <a:spcPct val="0"/>
                </a:spcAft>
              </a:pPr>
              <a:t>9</a:t>
            </a:fld>
            <a:endParaRPr lang="es-ES"/>
          </a:p>
        </p:txBody>
      </p:sp>
    </p:spTree>
    <p:extLst>
      <p:ext uri="{BB962C8B-B14F-4D97-AF65-F5344CB8AC3E}">
        <p14:creationId xmlns:p14="http://schemas.microsoft.com/office/powerpoint/2010/main" val="762848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quot;/&gt;&lt;lineCharCount val=&quot;16&quot;/&gt;&lt;lineCharCount val=&quot;11&quot;/&gt;&lt;/TableIndex&gt;&lt;/ShapeTextInfo&gt;"/>
  <p:tag name="PRESENTER_DUMMYTAG" val="&lt;DummyForForceWrite&gt;&lt;/DummyForForceWrite&gt;"/>
  <p:tag name="HTML_SHAPEINFO" val="&lt;ThreeDShapeInfo&gt;&lt;uuid val=&quot;{DAD39461-DE06-4126-A0E8-FB92C5707FBA}&quot;/&gt;&lt;isInvalidForFieldText val=&quot;0&quot;/&gt;&lt;Image&gt;&lt;filename val=&quot;C:\Users\Dell\AppData\Local\Temp\CP1156608419281Session\CPTrustFolder1156608419296\PPTImport1156618459906\data\asimages\{DAD39461-DE06-4126-A0E8-FB92C5707FBA}_1.png&quot;/&gt;&lt;left val=&quot;95&quot;/&gt;&lt;top val=&quot;91&quot;/&gt;&lt;width val=&quot;771&quot;/&gt;&lt;height val=&quot;380&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40&quot;/&gt;&lt;/TableIndex&gt;&lt;/ShapeTextInfo&gt;"/>
  <p:tag name="HTML_SHAPEINFO" val="&lt;ThreeDShapeInfo&gt;&lt;uuid val=&quot;{C391DE22-EF2B-456D-9569-4CE2E469A450}&quot;/&gt;&lt;isInvalidForFieldText val=&quot;0&quot;/&gt;&lt;Image&gt;&lt;filename val=&quot;C:\Users\Dell\AppData\Local\Temp\CP1156608419281Session\CPTrustFolder1156608419296\PPTImport1156618459906\data\asimages\{C391DE22-EF2B-456D-9569-4CE2E469A450}_16.png&quot;/&gt;&lt;left val=&quot;186&quot;/&gt;&lt;top val=&quot;451&quot;/&gt;&lt;width val=&quot;589&quot;/&gt;&lt;height val=&quot;129&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9&quot;/&gt;&lt;lineCharCount val=&quot;31&quot;/&gt;&lt;/TableIndex&gt;&lt;/ShapeTextInfo&gt;"/>
  <p:tag name="HTML_SHAPEINFO" val="&lt;ThreeDShapeInfo&gt;&lt;uuid val=&quot;{5D904811-B832-4EAC-9516-5F1509E8A52B}&quot;/&gt;&lt;isInvalidForFieldText val=&quot;0&quot;/&gt;&lt;Image&gt;&lt;filename val=&quot;C:\Users\Dell\AppData\Local\Temp\CP1156608419281Session\CPTrustFolder1156608419296\PPTImport1156618459906\data\asimages\{5D904811-B832-4EAC-9516-5F1509E8A52B}_21.png&quot;/&gt;&lt;left val=&quot;119&quot;/&gt;&lt;top val=&quot;0&quot;/&gt;&lt;width val=&quot;723&quot;/&gt;&lt;height val=&quot;137&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heme/theme1.xml><?xml version="1.0" encoding="utf-8"?>
<a:theme xmlns:a="http://schemas.openxmlformats.org/drawingml/2006/main" name="1_Office Them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TotalTime>
  <Words>1337</Words>
  <Application>Microsoft Macintosh PowerPoint</Application>
  <PresentationFormat>Custom</PresentationFormat>
  <Paragraphs>169</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Cambria Math</vt:lpstr>
      <vt:lpstr>Calibri</vt:lpstr>
      <vt:lpstr>Wingdings</vt:lpstr>
      <vt:lpstr>Open Sans Light</vt:lpstr>
      <vt:lpstr>Ebrima</vt:lpstr>
      <vt:lpstr>Arial</vt:lpstr>
      <vt:lpstr>Vijaya</vt:lpstr>
      <vt:lpstr>Consolas</vt:lpstr>
      <vt:lpstr>1_Office Theme</vt:lpstr>
      <vt:lpstr>Time Series Analyisis –   The Concept of Co-integration using R</vt:lpstr>
      <vt:lpstr>Contents</vt:lpstr>
      <vt:lpstr>PowerPoint Presentation</vt:lpstr>
      <vt:lpstr>Co-Integration</vt:lpstr>
      <vt:lpstr>Co-Integration-Formal Definition</vt:lpstr>
      <vt:lpstr>What is Pairs Trading</vt:lpstr>
      <vt:lpstr>Simple Example of Pairs Trading</vt:lpstr>
      <vt:lpstr>Co-Integration and Pairs Trading</vt:lpstr>
      <vt:lpstr>Engle Granger Test for Stock Prices</vt:lpstr>
      <vt:lpstr>Engle Granger Test for Stock Prices</vt:lpstr>
      <vt:lpstr>Engle Granger Test</vt:lpstr>
      <vt:lpstr>Engle Granger Test in R</vt:lpstr>
      <vt:lpstr>Engle Granger Test in R</vt:lpstr>
      <vt:lpstr>Get an Edge!</vt:lpstr>
      <vt:lpstr>Quick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Basics  Numeric Functions and Operators in R </dc:title>
  <cp:lastModifiedBy>Paul Penman</cp:lastModifiedBy>
  <cp:revision>17</cp:revision>
  <dcterms:modified xsi:type="dcterms:W3CDTF">2023-10-20T11:25:35Z</dcterms:modified>
</cp:coreProperties>
</file>