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34"/>
  </p:notesMasterIdLst>
  <p:sldIdLst>
    <p:sldId id="274" r:id="rId2"/>
    <p:sldId id="611" r:id="rId3"/>
    <p:sldId id="643" r:id="rId4"/>
    <p:sldId id="613" r:id="rId5"/>
    <p:sldId id="615" r:id="rId6"/>
    <p:sldId id="617" r:id="rId7"/>
    <p:sldId id="616" r:id="rId8"/>
    <p:sldId id="618" r:id="rId9"/>
    <p:sldId id="619" r:id="rId10"/>
    <p:sldId id="620" r:id="rId11"/>
    <p:sldId id="621" r:id="rId12"/>
    <p:sldId id="622" r:id="rId13"/>
    <p:sldId id="624" r:id="rId14"/>
    <p:sldId id="641" r:id="rId15"/>
    <p:sldId id="642" r:id="rId16"/>
    <p:sldId id="644" r:id="rId17"/>
    <p:sldId id="625" r:id="rId18"/>
    <p:sldId id="645" r:id="rId19"/>
    <p:sldId id="646" r:id="rId20"/>
    <p:sldId id="647" r:id="rId21"/>
    <p:sldId id="648" r:id="rId22"/>
    <p:sldId id="650" r:id="rId23"/>
    <p:sldId id="651" r:id="rId24"/>
    <p:sldId id="652" r:id="rId25"/>
    <p:sldId id="653" r:id="rId26"/>
    <p:sldId id="654" r:id="rId27"/>
    <p:sldId id="655" r:id="rId28"/>
    <p:sldId id="657" r:id="rId29"/>
    <p:sldId id="658" r:id="rId30"/>
    <p:sldId id="659" r:id="rId31"/>
    <p:sldId id="660" r:id="rId32"/>
    <p:sldId id="374" r:id="rId33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bles Text" id="{855A0964-8D6B-42F4-A505-710E96D9C74C}">
          <p14:sldIdLst>
            <p14:sldId id="274"/>
            <p14:sldId id="611"/>
            <p14:sldId id="643"/>
            <p14:sldId id="613"/>
            <p14:sldId id="615"/>
            <p14:sldId id="617"/>
            <p14:sldId id="616"/>
            <p14:sldId id="618"/>
            <p14:sldId id="619"/>
            <p14:sldId id="620"/>
            <p14:sldId id="621"/>
            <p14:sldId id="622"/>
            <p14:sldId id="624"/>
            <p14:sldId id="641"/>
            <p14:sldId id="642"/>
            <p14:sldId id="644"/>
            <p14:sldId id="625"/>
            <p14:sldId id="645"/>
            <p14:sldId id="646"/>
            <p14:sldId id="647"/>
            <p14:sldId id="648"/>
            <p14:sldId id="650"/>
            <p14:sldId id="651"/>
            <p14:sldId id="652"/>
            <p14:sldId id="653"/>
            <p14:sldId id="654"/>
            <p14:sldId id="655"/>
            <p14:sldId id="657"/>
            <p14:sldId id="658"/>
            <p14:sldId id="659"/>
            <p14:sldId id="660"/>
            <p14:sldId id="3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984" userDrawn="1">
          <p15:clr>
            <a:srgbClr val="A4A3A4"/>
          </p15:clr>
        </p15:guide>
        <p15:guide id="3" orient="horz" pos="1094" userDrawn="1">
          <p15:clr>
            <a:srgbClr val="A4A3A4"/>
          </p15:clr>
        </p15:guide>
        <p15:guide id="4" pos="3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B2B2B2"/>
    <a:srgbClr val="FFFFFF"/>
    <a:srgbClr val="808080"/>
    <a:srgbClr val="5F5F5F"/>
    <a:srgbClr val="000000"/>
    <a:srgbClr val="C0C0C0"/>
    <a:srgbClr val="7F7F7F"/>
    <a:srgbClr val="328682"/>
    <a:srgbClr val="3278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1" autoAdjust="0"/>
    <p:restoredTop sz="96327" autoAdjust="0"/>
  </p:normalViewPr>
  <p:slideViewPr>
    <p:cSldViewPr snapToObjects="1">
      <p:cViewPr varScale="1">
        <p:scale>
          <a:sx n="109" d="100"/>
          <a:sy n="109" d="100"/>
        </p:scale>
        <p:origin x="824" y="192"/>
      </p:cViewPr>
      <p:guideLst>
        <p:guide orient="horz" pos="1570"/>
        <p:guide pos="3984"/>
        <p:guide orient="horz" pos="1094"/>
        <p:guide pos="33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99534"/>
    </p:cViewPr>
  </p:sorterViewPr>
  <p:notesViewPr>
    <p:cSldViewPr snapToObjects="1">
      <p:cViewPr varScale="1">
        <p:scale>
          <a:sx n="73" d="100"/>
          <a:sy n="73" d="100"/>
        </p:scale>
        <p:origin x="-3792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hya analytics" userId="ed14a70c1c7792be" providerId="LiveId" clId="{EAC0067F-4533-482E-B52F-A177FD4BB07C}"/>
    <pc:docChg chg="custSel modSld">
      <pc:chgData name="sankhya analytics" userId="ed14a70c1c7792be" providerId="LiveId" clId="{EAC0067F-4533-482E-B52F-A177FD4BB07C}" dt="2023-11-16T09:11:47.971" v="120" actId="20577"/>
      <pc:docMkLst>
        <pc:docMk/>
      </pc:docMkLst>
      <pc:sldChg chg="modSp mod">
        <pc:chgData name="sankhya analytics" userId="ed14a70c1c7792be" providerId="LiveId" clId="{EAC0067F-4533-482E-B52F-A177FD4BB07C}" dt="2023-11-16T09:03:11.294" v="5" actId="108"/>
        <pc:sldMkLst>
          <pc:docMk/>
          <pc:sldMk cId="3145799450" sldId="386"/>
        </pc:sldMkLst>
        <pc:spChg chg="mod">
          <ac:chgData name="sankhya analytics" userId="ed14a70c1c7792be" providerId="LiveId" clId="{EAC0067F-4533-482E-B52F-A177FD4BB07C}" dt="2023-11-16T09:03:11.294" v="5" actId="108"/>
          <ac:spMkLst>
            <pc:docMk/>
            <pc:sldMk cId="3145799450" sldId="386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48.277" v="10" actId="1076"/>
        <pc:sldMkLst>
          <pc:docMk/>
          <pc:sldMk cId="4056845900" sldId="388"/>
        </pc:sldMkLst>
        <pc:spChg chg="mod">
          <ac:chgData name="sankhya analytics" userId="ed14a70c1c7792be" providerId="LiveId" clId="{EAC0067F-4533-482E-B52F-A177FD4BB07C}" dt="2023-11-16T09:03:40.611" v="9" actId="108"/>
          <ac:spMkLst>
            <pc:docMk/>
            <pc:sldMk cId="4056845900" sldId="388"/>
            <ac:spMk id="106499" creationId="{00000000-0000-0000-0000-000000000000}"/>
          </ac:spMkLst>
        </pc:spChg>
        <pc:picChg chg="mod">
          <ac:chgData name="sankhya analytics" userId="ed14a70c1c7792be" providerId="LiveId" clId="{EAC0067F-4533-482E-B52F-A177FD4BB07C}" dt="2023-11-16T09:03:48.277" v="10" actId="1076"/>
          <ac:picMkLst>
            <pc:docMk/>
            <pc:sldMk cId="4056845900" sldId="388"/>
            <ac:picMk id="4" creationId="{4F9C44DA-3768-5463-F31D-F66BE37A730C}"/>
          </ac:picMkLst>
        </pc:picChg>
      </pc:sldChg>
      <pc:sldChg chg="modSp mod">
        <pc:chgData name="sankhya analytics" userId="ed14a70c1c7792be" providerId="LiveId" clId="{EAC0067F-4533-482E-B52F-A177FD4BB07C}" dt="2023-11-16T09:10:56.590" v="73" actId="20577"/>
        <pc:sldMkLst>
          <pc:docMk/>
          <pc:sldMk cId="2553542824" sldId="390"/>
        </pc:sldMkLst>
        <pc:spChg chg="mod">
          <ac:chgData name="sankhya analytics" userId="ed14a70c1c7792be" providerId="LiveId" clId="{EAC0067F-4533-482E-B52F-A177FD4BB07C}" dt="2023-11-16T09:10:56.590" v="73" actId="20577"/>
          <ac:spMkLst>
            <pc:docMk/>
            <pc:sldMk cId="2553542824" sldId="390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5:57.916" v="39" actId="20577"/>
          <ac:spMkLst>
            <pc:docMk/>
            <pc:sldMk cId="2553542824" sldId="390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03:20.385" v="6" actId="404"/>
        <pc:sldMkLst>
          <pc:docMk/>
          <pc:sldMk cId="1659776192" sldId="391"/>
        </pc:sldMkLst>
        <pc:spChg chg="mod">
          <ac:chgData name="sankhya analytics" userId="ed14a70c1c7792be" providerId="LiveId" clId="{EAC0067F-4533-482E-B52F-A177FD4BB07C}" dt="2023-11-16T09:03:20.385" v="6" actId="404"/>
          <ac:spMkLst>
            <pc:docMk/>
            <pc:sldMk cId="1659776192" sldId="391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03.534" v="85" actId="20577"/>
        <pc:sldMkLst>
          <pc:docMk/>
          <pc:sldMk cId="2295578755" sldId="392"/>
        </pc:sldMkLst>
        <pc:spChg chg="mod">
          <ac:chgData name="sankhya analytics" userId="ed14a70c1c7792be" providerId="LiveId" clId="{EAC0067F-4533-482E-B52F-A177FD4BB07C}" dt="2023-11-16T09:11:03.534" v="85" actId="20577"/>
          <ac:spMkLst>
            <pc:docMk/>
            <pc:sldMk cId="2295578755" sldId="392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8:16.744" v="53" actId="403"/>
          <ac:spMkLst>
            <pc:docMk/>
            <pc:sldMk cId="2295578755" sldId="392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0.690" v="92" actId="20577"/>
        <pc:sldMkLst>
          <pc:docMk/>
          <pc:sldMk cId="4036468766" sldId="394"/>
        </pc:sldMkLst>
        <pc:spChg chg="mod">
          <ac:chgData name="sankhya analytics" userId="ed14a70c1c7792be" providerId="LiveId" clId="{EAC0067F-4533-482E-B52F-A177FD4BB07C}" dt="2023-11-16T09:11:10.690" v="92" actId="20577"/>
          <ac:spMkLst>
            <pc:docMk/>
            <pc:sldMk cId="4036468766" sldId="394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17.270" v="99" actId="20577"/>
        <pc:sldMkLst>
          <pc:docMk/>
          <pc:sldMk cId="4250346852" sldId="395"/>
        </pc:sldMkLst>
        <pc:spChg chg="mod">
          <ac:chgData name="sankhya analytics" userId="ed14a70c1c7792be" providerId="LiveId" clId="{EAC0067F-4533-482E-B52F-A177FD4BB07C}" dt="2023-11-16T09:11:17.270" v="99" actId="20577"/>
          <ac:spMkLst>
            <pc:docMk/>
            <pc:sldMk cId="4250346852" sldId="395"/>
            <ac:spMk id="106498" creationId="{00000000-0000-0000-0000-000000000000}"/>
          </ac:spMkLst>
        </pc:spChg>
        <pc:spChg chg="mod">
          <ac:chgData name="sankhya analytics" userId="ed14a70c1c7792be" providerId="LiveId" clId="{EAC0067F-4533-482E-B52F-A177FD4BB07C}" dt="2023-11-16T09:09:41.013" v="66" actId="403"/>
          <ac:spMkLst>
            <pc:docMk/>
            <pc:sldMk cId="4250346852" sldId="395"/>
            <ac:spMk id="106499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29.464" v="106" actId="20577"/>
        <pc:sldMkLst>
          <pc:docMk/>
          <pc:sldMk cId="2463588799" sldId="397"/>
        </pc:sldMkLst>
        <pc:spChg chg="mod">
          <ac:chgData name="sankhya analytics" userId="ed14a70c1c7792be" providerId="LiveId" clId="{EAC0067F-4533-482E-B52F-A177FD4BB07C}" dt="2023-11-16T09:11:29.464" v="106" actId="20577"/>
          <ac:spMkLst>
            <pc:docMk/>
            <pc:sldMk cId="2463588799" sldId="397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47.971" v="120" actId="20577"/>
        <pc:sldMkLst>
          <pc:docMk/>
          <pc:sldMk cId="2363765895" sldId="400"/>
        </pc:sldMkLst>
        <pc:spChg chg="mod">
          <ac:chgData name="sankhya analytics" userId="ed14a70c1c7792be" providerId="LiveId" clId="{EAC0067F-4533-482E-B52F-A177FD4BB07C}" dt="2023-11-16T09:11:47.971" v="120" actId="20577"/>
          <ac:spMkLst>
            <pc:docMk/>
            <pc:sldMk cId="2363765895" sldId="400"/>
            <ac:spMk id="106498" creationId="{00000000-0000-0000-0000-000000000000}"/>
          </ac:spMkLst>
        </pc:spChg>
      </pc:sldChg>
      <pc:sldChg chg="modSp mod">
        <pc:chgData name="sankhya analytics" userId="ed14a70c1c7792be" providerId="LiveId" clId="{EAC0067F-4533-482E-B52F-A177FD4BB07C}" dt="2023-11-16T09:11:38.837" v="113" actId="20577"/>
        <pc:sldMkLst>
          <pc:docMk/>
          <pc:sldMk cId="2653244131" sldId="455"/>
        </pc:sldMkLst>
        <pc:spChg chg="mod">
          <ac:chgData name="sankhya analytics" userId="ed14a70c1c7792be" providerId="LiveId" clId="{EAC0067F-4533-482E-B52F-A177FD4BB07C}" dt="2023-11-16T09:11:38.837" v="113" actId="20577"/>
          <ac:spMkLst>
            <pc:docMk/>
            <pc:sldMk cId="2653244131" sldId="455"/>
            <ac:spMk id="106498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A1D146-B4E0-1741-B9EE-9789392EFCC4}" type="datetimeFigureOut">
              <a:rPr lang="en-US" smtClean="0"/>
              <a:t>2/26/24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63621-2E60-B848-8968-B0341E26A31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24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D86914-8E55-4C21-B382-1FC004BDB35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3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09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67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951533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346319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34655025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806540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5275928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140565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87747733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868527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0000"/>
              <a:lumOff val="1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8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25445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2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8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4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7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3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869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9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432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455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322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68493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659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165468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778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918420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8621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18928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25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19934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1200"/>
              </a:spcBef>
              <a:defRPr/>
            </a:lvl2pPr>
            <a:lvl3pPr>
              <a:spcBef>
                <a:spcPts val="1200"/>
              </a:spcBef>
              <a:defRPr/>
            </a:lvl3pPr>
            <a:lvl4pPr>
              <a:spcBef>
                <a:spcPts val="1200"/>
              </a:spcBef>
              <a:defRPr/>
            </a:lvl4pPr>
            <a:lvl5pPr>
              <a:spcBef>
                <a:spcPts val="1200"/>
              </a:spcBef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33664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38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0765831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0541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7233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3052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94134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610587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606506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6536406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6297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76239" indent="-24764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440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9044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6284679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839707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4696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9145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041536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405044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72226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375528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4574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0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228594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2pPr>
            <a:lvl3pPr marL="457189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3pPr>
            <a:lvl4pPr marL="685783" indent="-228594">
              <a:spcBef>
                <a:spcPts val="1200"/>
              </a:spcBef>
              <a:buFont typeface="Arial" panose="020B0604020202020204" pitchFamily="34" charset="0"/>
              <a:buChar char="•"/>
              <a:defRPr sz="1600"/>
            </a:lvl4pPr>
            <a:lvl5pPr marL="914377" indent="-228594">
              <a:spcBef>
                <a:spcPts val="1200"/>
              </a:spcBef>
              <a:buFont typeface="Open Sans Light" panose="020B0306030504020204" pitchFamily="34" charset="0"/>
              <a:buChar char="–"/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58193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523572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8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886576"/>
            <a:ext cx="914400" cy="914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5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887811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75615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69" y="1639788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4" cy="153415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69" y="3886575"/>
            <a:ext cx="355867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667869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327241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564225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7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349163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5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9134100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2" y="3256992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9225561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541085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221602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4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025464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6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829326" y="1639790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8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633189" y="1639789"/>
            <a:ext cx="1399260" cy="139926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1" y="3256992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400" i="1"/>
            </a:lvl2pPr>
            <a:lvl3pPr marL="0" indent="0" algn="ctr">
              <a:buNone/>
              <a:defRPr sz="14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0326159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8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400"/>
            </a:lvl2pPr>
            <a:lvl3pPr marL="150813" indent="-150813">
              <a:defRPr sz="1400"/>
            </a:lvl3pPr>
            <a:lvl4pPr marL="401638" indent="-207963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0" y="4980565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1" y="4980565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6314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5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799479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37138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95526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57633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970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8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4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8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4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4678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8442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22058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8213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8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8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8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8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7955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0880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5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856189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5432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5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9692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0"/>
            <a:ext cx="5080000" cy="45259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593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57661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3407439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1" y="4980565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152396" indent="-152396">
              <a:buFont typeface="Arial" panose="020B0604020202020204" pitchFamily="34" charset="0"/>
              <a:buChar char="•"/>
              <a:defRPr sz="1400"/>
            </a:lvl2pPr>
            <a:lvl3pPr marL="304792" indent="-152396">
              <a:defRPr sz="1400"/>
            </a:lvl3pPr>
            <a:lvl4pPr marL="533387" indent="-228594">
              <a:defRPr sz="1400"/>
            </a:lvl4pPr>
            <a:lvl5pPr marL="761981" indent="-228594"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80607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37529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1476165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120295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34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78941978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1824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1472184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400"/>
            </a:lvl1pPr>
          </a:lstStyle>
          <a:p>
            <a:pPr lvl="0"/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841372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24432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0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7"/>
            <a:ext cx="2441448" cy="1326605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7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4"/>
            <a:ext cx="2438400" cy="1476165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4886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19200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1086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42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779206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55801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5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5"/>
            <a:ext cx="5084064" cy="1339207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5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3347500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1419382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4604358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4604358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4604358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4604358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34734441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8682991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604358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4604358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4604358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1266111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74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6999"/>
            <a:ext cx="5085589" cy="4266109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4912134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4912134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5983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62284"/>
            <a:ext cx="5082117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0"/>
            <a:ext cx="5082117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462284"/>
            <a:ext cx="5084232" cy="307776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20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0"/>
            <a:ext cx="5084232" cy="436883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088420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64546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2982317"/>
            <a:ext cx="2441448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2982317"/>
            <a:ext cx="2441448" cy="1058751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2982317"/>
            <a:ext cx="2441448" cy="1058751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2982317"/>
            <a:ext cx="2441448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2233868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64896030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 dirty="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2982317"/>
            <a:ext cx="3328416" cy="1058751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2982317"/>
            <a:ext cx="3328416" cy="1058751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2982317"/>
            <a:ext cx="3328416" cy="1058751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40691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67035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1" y="1397000"/>
            <a:ext cx="5085589" cy="2644068"/>
          </a:xfr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290093"/>
            <a:ext cx="5084064" cy="750975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290093"/>
            <a:ext cx="5084064" cy="750975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400">
                <a:solidFill>
                  <a:srgbClr val="FFFFFF"/>
                </a:solidFill>
              </a:defRPr>
            </a:lvl2pPr>
            <a:lvl3pPr marL="342900" indent="-171450">
              <a:defRPr sz="1400">
                <a:solidFill>
                  <a:srgbClr val="FFFFFF"/>
                </a:solidFill>
              </a:defRPr>
            </a:lvl3pPr>
            <a:lvl4pPr marL="514350" indent="-171450">
              <a:defRPr sz="1400">
                <a:solidFill>
                  <a:srgbClr val="FFFFFF"/>
                </a:solidFill>
              </a:defRPr>
            </a:lvl4pPr>
            <a:lvl5pPr marL="742950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2100"/>
            </a:lvl1pPr>
            <a:lvl2pPr marL="171450" indent="-171450">
              <a:buFont typeface="Arial" panose="020B0604020202020204" pitchFamily="34" charset="0"/>
              <a:buChar char="•"/>
              <a:defRPr sz="1400"/>
            </a:lvl2pPr>
            <a:lvl3pPr marL="342900" indent="-171450">
              <a:defRPr sz="1400"/>
            </a:lvl3pPr>
            <a:lvl4pPr marL="514350" indent="-171450"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5952174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5078766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0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2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5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0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2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5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0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2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5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43317090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80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71379347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2" y="1639789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2" y="3153547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2" y="4667304"/>
            <a:ext cx="914400" cy="914400"/>
          </a:xfrm>
          <a:solidFill>
            <a:schemeClr val="bg1">
              <a:lumMod val="90000"/>
              <a:lumOff val="10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First </a:t>
            </a:r>
            <a:r>
              <a:rPr lang="en-US" dirty="0" err="1"/>
              <a:t>Lastname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349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image" Target="../media/image8.png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image" Target="../media/image3.png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image" Target="../media/image4.png"/><Relationship Id="rId118" Type="http://schemas.openxmlformats.org/officeDocument/2006/relationships/image" Target="../media/image9.png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theme" Target="../theme/theme1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image" Target="../media/image1.png"/><Relationship Id="rId115" Type="http://schemas.openxmlformats.org/officeDocument/2006/relationships/image" Target="../media/image6.png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image" Target="../media/image7.pn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image" Target="../media/image2.png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1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0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4" name="object 21">
            <a:extLst>
              <a:ext uri="{FF2B5EF4-FFF2-40B4-BE49-F238E27FC236}">
                <a16:creationId xmlns:a16="http://schemas.microsoft.com/office/drawing/2014/main" id="{A12EC1AF-7803-BFD6-EB7E-230A17B08A08}"/>
              </a:ext>
            </a:extLst>
          </p:cNvPr>
          <p:cNvGrpSpPr/>
          <p:nvPr userDrawn="1"/>
        </p:nvGrpSpPr>
        <p:grpSpPr>
          <a:xfrm>
            <a:off x="9914965" y="6246454"/>
            <a:ext cx="1513252" cy="401246"/>
            <a:chOff x="12227495" y="8878099"/>
            <a:chExt cx="2912110" cy="772160"/>
          </a:xfrm>
        </p:grpSpPr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D0F1918F-0FD3-A807-8902-F0A12EDDC415}"/>
                </a:ext>
              </a:extLst>
            </p:cNvPr>
            <p:cNvSpPr/>
            <p:nvPr/>
          </p:nvSpPr>
          <p:spPr>
            <a:xfrm>
              <a:off x="13198678" y="9025737"/>
              <a:ext cx="692150" cy="194310"/>
            </a:xfrm>
            <a:custGeom>
              <a:avLst/>
              <a:gdLst/>
              <a:ahLst/>
              <a:cxnLst/>
              <a:rect l="l" t="t" r="r" b="b"/>
              <a:pathLst>
                <a:path w="692150" h="194309">
                  <a:moveTo>
                    <a:pt x="175679" y="97078"/>
                  </a:moveTo>
                  <a:lnTo>
                    <a:pt x="173926" y="77330"/>
                  </a:lnTo>
                  <a:lnTo>
                    <a:pt x="168643" y="59270"/>
                  </a:lnTo>
                  <a:lnTo>
                    <a:pt x="159829" y="42875"/>
                  </a:lnTo>
                  <a:lnTo>
                    <a:pt x="153631" y="35471"/>
                  </a:lnTo>
                  <a:lnTo>
                    <a:pt x="147510" y="28155"/>
                  </a:lnTo>
                  <a:lnTo>
                    <a:pt x="134797" y="17868"/>
                  </a:lnTo>
                  <a:lnTo>
                    <a:pt x="134797" y="97078"/>
                  </a:lnTo>
                  <a:lnTo>
                    <a:pt x="133731" y="109880"/>
                  </a:lnTo>
                  <a:lnTo>
                    <a:pt x="108496" y="148882"/>
                  </a:lnTo>
                  <a:lnTo>
                    <a:pt x="73482" y="158673"/>
                  </a:lnTo>
                  <a:lnTo>
                    <a:pt x="39509" y="158673"/>
                  </a:lnTo>
                  <a:lnTo>
                    <a:pt x="39509" y="35471"/>
                  </a:lnTo>
                  <a:lnTo>
                    <a:pt x="73482" y="35471"/>
                  </a:lnTo>
                  <a:lnTo>
                    <a:pt x="117678" y="52743"/>
                  </a:lnTo>
                  <a:lnTo>
                    <a:pt x="134797" y="97078"/>
                  </a:lnTo>
                  <a:lnTo>
                    <a:pt x="134797" y="17868"/>
                  </a:lnTo>
                  <a:lnTo>
                    <a:pt x="132524" y="16014"/>
                  </a:lnTo>
                  <a:lnTo>
                    <a:pt x="115735" y="7327"/>
                  </a:lnTo>
                  <a:lnTo>
                    <a:pt x="97167" y="2133"/>
                  </a:lnTo>
                  <a:lnTo>
                    <a:pt x="76796" y="393"/>
                  </a:lnTo>
                  <a:lnTo>
                    <a:pt x="0" y="393"/>
                  </a:lnTo>
                  <a:lnTo>
                    <a:pt x="0" y="193751"/>
                  </a:lnTo>
                  <a:lnTo>
                    <a:pt x="76796" y="193751"/>
                  </a:lnTo>
                  <a:lnTo>
                    <a:pt x="115735" y="186804"/>
                  </a:lnTo>
                  <a:lnTo>
                    <a:pt x="153644" y="158673"/>
                  </a:lnTo>
                  <a:lnTo>
                    <a:pt x="173926" y="116814"/>
                  </a:lnTo>
                  <a:lnTo>
                    <a:pt x="175679" y="97078"/>
                  </a:lnTo>
                  <a:close/>
                </a:path>
                <a:path w="692150" h="194309">
                  <a:moveTo>
                    <a:pt x="372071" y="193751"/>
                  </a:moveTo>
                  <a:lnTo>
                    <a:pt x="355041" y="151765"/>
                  </a:lnTo>
                  <a:lnTo>
                    <a:pt x="340804" y="116687"/>
                  </a:lnTo>
                  <a:lnTo>
                    <a:pt x="311442" y="44310"/>
                  </a:lnTo>
                  <a:lnTo>
                    <a:pt x="299427" y="14706"/>
                  </a:lnTo>
                  <a:lnTo>
                    <a:pt x="299427" y="116687"/>
                  </a:lnTo>
                  <a:lnTo>
                    <a:pt x="241973" y="116687"/>
                  </a:lnTo>
                  <a:lnTo>
                    <a:pt x="270700" y="44310"/>
                  </a:lnTo>
                  <a:lnTo>
                    <a:pt x="299427" y="116687"/>
                  </a:lnTo>
                  <a:lnTo>
                    <a:pt x="299427" y="14706"/>
                  </a:lnTo>
                  <a:lnTo>
                    <a:pt x="293624" y="393"/>
                  </a:lnTo>
                  <a:lnTo>
                    <a:pt x="249986" y="393"/>
                  </a:lnTo>
                  <a:lnTo>
                    <a:pt x="171538" y="193751"/>
                  </a:lnTo>
                  <a:lnTo>
                    <a:pt x="211594" y="193751"/>
                  </a:lnTo>
                  <a:lnTo>
                    <a:pt x="228168" y="151765"/>
                  </a:lnTo>
                  <a:lnTo>
                    <a:pt x="313245" y="151765"/>
                  </a:lnTo>
                  <a:lnTo>
                    <a:pt x="329819" y="193751"/>
                  </a:lnTo>
                  <a:lnTo>
                    <a:pt x="372071" y="193751"/>
                  </a:lnTo>
                  <a:close/>
                </a:path>
                <a:path w="692150" h="194309">
                  <a:moveTo>
                    <a:pt x="510743" y="0"/>
                  </a:moveTo>
                  <a:lnTo>
                    <a:pt x="352742" y="0"/>
                  </a:lnTo>
                  <a:lnTo>
                    <a:pt x="352742" y="35560"/>
                  </a:lnTo>
                  <a:lnTo>
                    <a:pt x="411848" y="35560"/>
                  </a:lnTo>
                  <a:lnTo>
                    <a:pt x="411848" y="194310"/>
                  </a:lnTo>
                  <a:lnTo>
                    <a:pt x="451358" y="194310"/>
                  </a:lnTo>
                  <a:lnTo>
                    <a:pt x="451358" y="35560"/>
                  </a:lnTo>
                  <a:lnTo>
                    <a:pt x="510743" y="35560"/>
                  </a:lnTo>
                  <a:lnTo>
                    <a:pt x="510743" y="0"/>
                  </a:lnTo>
                  <a:close/>
                </a:path>
                <a:path w="692150" h="194309">
                  <a:moveTo>
                    <a:pt x="691946" y="193751"/>
                  </a:moveTo>
                  <a:lnTo>
                    <a:pt x="674903" y="151765"/>
                  </a:lnTo>
                  <a:lnTo>
                    <a:pt x="660679" y="116687"/>
                  </a:lnTo>
                  <a:lnTo>
                    <a:pt x="631317" y="44310"/>
                  </a:lnTo>
                  <a:lnTo>
                    <a:pt x="619302" y="14706"/>
                  </a:lnTo>
                  <a:lnTo>
                    <a:pt x="619302" y="116687"/>
                  </a:lnTo>
                  <a:lnTo>
                    <a:pt x="561848" y="116687"/>
                  </a:lnTo>
                  <a:lnTo>
                    <a:pt x="590562" y="44310"/>
                  </a:lnTo>
                  <a:lnTo>
                    <a:pt x="619302" y="116687"/>
                  </a:lnTo>
                  <a:lnTo>
                    <a:pt x="619302" y="14706"/>
                  </a:lnTo>
                  <a:lnTo>
                    <a:pt x="613498" y="393"/>
                  </a:lnTo>
                  <a:lnTo>
                    <a:pt x="569849" y="393"/>
                  </a:lnTo>
                  <a:lnTo>
                    <a:pt x="491401" y="193751"/>
                  </a:lnTo>
                  <a:lnTo>
                    <a:pt x="531456" y="193751"/>
                  </a:lnTo>
                  <a:lnTo>
                    <a:pt x="548030" y="151765"/>
                  </a:lnTo>
                  <a:lnTo>
                    <a:pt x="633107" y="151765"/>
                  </a:lnTo>
                  <a:lnTo>
                    <a:pt x="649681" y="193751"/>
                  </a:lnTo>
                  <a:lnTo>
                    <a:pt x="691946" y="193751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23">
              <a:extLst>
                <a:ext uri="{FF2B5EF4-FFF2-40B4-BE49-F238E27FC236}">
                  <a16:creationId xmlns:a16="http://schemas.microsoft.com/office/drawing/2014/main" id="{27549086-B9BF-38B8-739E-3028A1992EB1}"/>
                </a:ext>
              </a:extLst>
            </p:cNvPr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3986471" y="9023364"/>
              <a:ext cx="149987" cy="198877"/>
            </a:xfrm>
            <a:prstGeom prst="rect">
              <a:avLst/>
            </a:prstGeom>
          </p:spPr>
        </p:pic>
        <p:pic>
          <p:nvPicPr>
            <p:cNvPr id="7" name="object 24">
              <a:extLst>
                <a:ext uri="{FF2B5EF4-FFF2-40B4-BE49-F238E27FC236}">
                  <a16:creationId xmlns:a16="http://schemas.microsoft.com/office/drawing/2014/main" id="{CF3D8ADA-8727-7585-9476-FEF07A7E1051}"/>
                </a:ext>
              </a:extLst>
            </p:cNvPr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14156340" y="9023364"/>
              <a:ext cx="191973" cy="198877"/>
            </a:xfrm>
            <a:prstGeom prst="rect">
              <a:avLst/>
            </a:prstGeom>
          </p:spPr>
        </p:pic>
        <p:sp>
          <p:nvSpPr>
            <p:cNvPr id="8" name="object 25">
              <a:extLst>
                <a:ext uri="{FF2B5EF4-FFF2-40B4-BE49-F238E27FC236}">
                  <a16:creationId xmlns:a16="http://schemas.microsoft.com/office/drawing/2014/main" id="{C1EB2E0F-F88B-1BCD-489F-4E2E2CE69242}"/>
                </a:ext>
              </a:extLst>
            </p:cNvPr>
            <p:cNvSpPr/>
            <p:nvPr/>
          </p:nvSpPr>
          <p:spPr>
            <a:xfrm>
              <a:off x="14372616" y="9025737"/>
              <a:ext cx="198120" cy="194310"/>
            </a:xfrm>
            <a:custGeom>
              <a:avLst/>
              <a:gdLst/>
              <a:ahLst/>
              <a:cxnLst/>
              <a:rect l="l" t="t" r="r" b="b"/>
              <a:pathLst>
                <a:path w="198119" h="194309">
                  <a:moveTo>
                    <a:pt x="39497" y="393"/>
                  </a:moveTo>
                  <a:lnTo>
                    <a:pt x="0" y="393"/>
                  </a:lnTo>
                  <a:lnTo>
                    <a:pt x="0" y="193751"/>
                  </a:lnTo>
                  <a:lnTo>
                    <a:pt x="39497" y="193751"/>
                  </a:lnTo>
                  <a:lnTo>
                    <a:pt x="39497" y="393"/>
                  </a:lnTo>
                  <a:close/>
                </a:path>
                <a:path w="198119" h="194309">
                  <a:moveTo>
                    <a:pt x="198043" y="0"/>
                  </a:moveTo>
                  <a:lnTo>
                    <a:pt x="69329" y="0"/>
                  </a:lnTo>
                  <a:lnTo>
                    <a:pt x="69329" y="35560"/>
                  </a:lnTo>
                  <a:lnTo>
                    <a:pt x="69329" y="80010"/>
                  </a:lnTo>
                  <a:lnTo>
                    <a:pt x="69329" y="114300"/>
                  </a:lnTo>
                  <a:lnTo>
                    <a:pt x="69329" y="158750"/>
                  </a:lnTo>
                  <a:lnTo>
                    <a:pt x="69329" y="194310"/>
                  </a:lnTo>
                  <a:lnTo>
                    <a:pt x="198043" y="194310"/>
                  </a:lnTo>
                  <a:lnTo>
                    <a:pt x="198043" y="158750"/>
                  </a:lnTo>
                  <a:lnTo>
                    <a:pt x="108826" y="158750"/>
                  </a:lnTo>
                  <a:lnTo>
                    <a:pt x="108826" y="114300"/>
                  </a:lnTo>
                  <a:lnTo>
                    <a:pt x="195287" y="114300"/>
                  </a:lnTo>
                  <a:lnTo>
                    <a:pt x="195287" y="80010"/>
                  </a:lnTo>
                  <a:lnTo>
                    <a:pt x="108826" y="80010"/>
                  </a:lnTo>
                  <a:lnTo>
                    <a:pt x="108826" y="35560"/>
                  </a:lnTo>
                  <a:lnTo>
                    <a:pt x="198043" y="35560"/>
                  </a:lnTo>
                  <a:lnTo>
                    <a:pt x="198043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26">
              <a:extLst>
                <a:ext uri="{FF2B5EF4-FFF2-40B4-BE49-F238E27FC236}">
                  <a16:creationId xmlns:a16="http://schemas.microsoft.com/office/drawing/2014/main" id="{8BBA37D8-9E86-5784-8567-8391091CFEF4}"/>
                </a:ext>
              </a:extLst>
            </p:cNvPr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14597189" y="9026124"/>
              <a:ext cx="172911" cy="193358"/>
            </a:xfrm>
            <a:prstGeom prst="rect">
              <a:avLst/>
            </a:prstGeom>
          </p:spPr>
        </p:pic>
        <p:pic>
          <p:nvPicPr>
            <p:cNvPr id="10" name="object 27">
              <a:extLst>
                <a:ext uri="{FF2B5EF4-FFF2-40B4-BE49-F238E27FC236}">
                  <a16:creationId xmlns:a16="http://schemas.microsoft.com/office/drawing/2014/main" id="{7D32521D-5193-E658-1C0D-EAB054B49F73}"/>
                </a:ext>
              </a:extLst>
            </p:cNvPr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4794407" y="9023364"/>
              <a:ext cx="191969" cy="198877"/>
            </a:xfrm>
            <a:prstGeom prst="rect">
              <a:avLst/>
            </a:prstGeom>
          </p:spPr>
        </p:pic>
        <p:sp>
          <p:nvSpPr>
            <p:cNvPr id="11" name="object 28">
              <a:extLst>
                <a:ext uri="{FF2B5EF4-FFF2-40B4-BE49-F238E27FC236}">
                  <a16:creationId xmlns:a16="http://schemas.microsoft.com/office/drawing/2014/main" id="{B1ECC896-3BBC-96DD-B2E7-4485106A76E1}"/>
                </a:ext>
              </a:extLst>
            </p:cNvPr>
            <p:cNvSpPr/>
            <p:nvPr/>
          </p:nvSpPr>
          <p:spPr>
            <a:xfrm>
              <a:off x="15010676" y="9025737"/>
              <a:ext cx="128905" cy="194310"/>
            </a:xfrm>
            <a:custGeom>
              <a:avLst/>
              <a:gdLst/>
              <a:ahLst/>
              <a:cxnLst/>
              <a:rect l="l" t="t" r="r" b="b"/>
              <a:pathLst>
                <a:path w="128905" h="194309">
                  <a:moveTo>
                    <a:pt x="128727" y="0"/>
                  </a:moveTo>
                  <a:lnTo>
                    <a:pt x="0" y="0"/>
                  </a:lnTo>
                  <a:lnTo>
                    <a:pt x="0" y="35560"/>
                  </a:lnTo>
                  <a:lnTo>
                    <a:pt x="0" y="80010"/>
                  </a:lnTo>
                  <a:lnTo>
                    <a:pt x="0" y="114300"/>
                  </a:lnTo>
                  <a:lnTo>
                    <a:pt x="0" y="158750"/>
                  </a:lnTo>
                  <a:lnTo>
                    <a:pt x="0" y="194310"/>
                  </a:lnTo>
                  <a:lnTo>
                    <a:pt x="128727" y="194310"/>
                  </a:lnTo>
                  <a:lnTo>
                    <a:pt x="128727" y="158750"/>
                  </a:lnTo>
                  <a:lnTo>
                    <a:pt x="39497" y="158750"/>
                  </a:lnTo>
                  <a:lnTo>
                    <a:pt x="39497" y="114300"/>
                  </a:lnTo>
                  <a:lnTo>
                    <a:pt x="125958" y="114300"/>
                  </a:lnTo>
                  <a:lnTo>
                    <a:pt x="125958" y="80010"/>
                  </a:lnTo>
                  <a:lnTo>
                    <a:pt x="39497" y="80010"/>
                  </a:lnTo>
                  <a:lnTo>
                    <a:pt x="39497" y="35560"/>
                  </a:lnTo>
                  <a:lnTo>
                    <a:pt x="128727" y="35560"/>
                  </a:lnTo>
                  <a:lnTo>
                    <a:pt x="128727" y="0"/>
                  </a:lnTo>
                  <a:close/>
                </a:path>
              </a:pathLst>
            </a:custGeom>
            <a:solidFill>
              <a:srgbClr val="01010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29">
              <a:extLst>
                <a:ext uri="{FF2B5EF4-FFF2-40B4-BE49-F238E27FC236}">
                  <a16:creationId xmlns:a16="http://schemas.microsoft.com/office/drawing/2014/main" id="{FA3C1958-19EC-74B3-7A47-DE34DAA8D270}"/>
                </a:ext>
              </a:extLst>
            </p:cNvPr>
            <p:cNvSpPr/>
            <p:nvPr/>
          </p:nvSpPr>
          <p:spPr>
            <a:xfrm>
              <a:off x="14109205" y="9317621"/>
              <a:ext cx="831215" cy="121285"/>
            </a:xfrm>
            <a:custGeom>
              <a:avLst/>
              <a:gdLst/>
              <a:ahLst/>
              <a:cxnLst/>
              <a:rect l="l" t="t" r="r" b="b"/>
              <a:pathLst>
                <a:path w="831215" h="121284">
                  <a:moveTo>
                    <a:pt x="21717" y="0"/>
                  </a:moveTo>
                  <a:lnTo>
                    <a:pt x="0" y="0"/>
                  </a:lnTo>
                  <a:lnTo>
                    <a:pt x="0" y="120815"/>
                  </a:lnTo>
                  <a:lnTo>
                    <a:pt x="21717" y="120815"/>
                  </a:lnTo>
                  <a:lnTo>
                    <a:pt x="21717" y="0"/>
                  </a:lnTo>
                  <a:close/>
                </a:path>
                <a:path w="831215" h="121284">
                  <a:moveTo>
                    <a:pt x="580618" y="38"/>
                  </a:moveTo>
                  <a:lnTo>
                    <a:pt x="489356" y="38"/>
                  </a:lnTo>
                  <a:lnTo>
                    <a:pt x="489356" y="19088"/>
                  </a:lnTo>
                  <a:lnTo>
                    <a:pt x="523963" y="19088"/>
                  </a:lnTo>
                  <a:lnTo>
                    <a:pt x="523963" y="120688"/>
                  </a:lnTo>
                  <a:lnTo>
                    <a:pt x="545833" y="120688"/>
                  </a:lnTo>
                  <a:lnTo>
                    <a:pt x="545833" y="19088"/>
                  </a:lnTo>
                  <a:lnTo>
                    <a:pt x="580618" y="19088"/>
                  </a:lnTo>
                  <a:lnTo>
                    <a:pt x="580618" y="38"/>
                  </a:lnTo>
                  <a:close/>
                </a:path>
                <a:path w="831215" h="121284">
                  <a:moveTo>
                    <a:pt x="831126" y="38"/>
                  </a:moveTo>
                  <a:lnTo>
                    <a:pt x="739851" y="38"/>
                  </a:lnTo>
                  <a:lnTo>
                    <a:pt x="739851" y="19088"/>
                  </a:lnTo>
                  <a:lnTo>
                    <a:pt x="774458" y="19088"/>
                  </a:lnTo>
                  <a:lnTo>
                    <a:pt x="774458" y="120688"/>
                  </a:lnTo>
                  <a:lnTo>
                    <a:pt x="796328" y="120688"/>
                  </a:lnTo>
                  <a:lnTo>
                    <a:pt x="796328" y="19088"/>
                  </a:lnTo>
                  <a:lnTo>
                    <a:pt x="831126" y="19088"/>
                  </a:lnTo>
                  <a:lnTo>
                    <a:pt x="831126" y="38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30">
              <a:extLst>
                <a:ext uri="{FF2B5EF4-FFF2-40B4-BE49-F238E27FC236}">
                  <a16:creationId xmlns:a16="http://schemas.microsoft.com/office/drawing/2014/main" id="{551050B7-6A58-1474-4CEE-82702F7896D6}"/>
                </a:ext>
              </a:extLst>
            </p:cNvPr>
            <p:cNvPicPr/>
            <p:nvPr/>
          </p:nvPicPr>
          <p:blipFill>
            <a:blip r:embed="rId114" cstate="print"/>
            <a:stretch>
              <a:fillRect/>
            </a:stretch>
          </p:blipFill>
          <p:spPr>
            <a:xfrm>
              <a:off x="14723997" y="9317617"/>
              <a:ext cx="90916" cy="122660"/>
            </a:xfrm>
            <a:prstGeom prst="rect">
              <a:avLst/>
            </a:prstGeom>
          </p:spPr>
        </p:pic>
        <p:pic>
          <p:nvPicPr>
            <p:cNvPr id="14" name="object 31">
              <a:extLst>
                <a:ext uri="{FF2B5EF4-FFF2-40B4-BE49-F238E27FC236}">
                  <a16:creationId xmlns:a16="http://schemas.microsoft.com/office/drawing/2014/main" id="{D9A96A84-646F-1E85-6370-96BCCA2EC14B}"/>
                </a:ext>
              </a:extLst>
            </p:cNvPr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4974656" y="9317617"/>
              <a:ext cx="71006" cy="120809"/>
            </a:xfrm>
            <a:prstGeom prst="rect">
              <a:avLst/>
            </a:prstGeom>
          </p:spPr>
        </p:pic>
        <p:pic>
          <p:nvPicPr>
            <p:cNvPr id="15" name="object 32">
              <a:extLst>
                <a:ext uri="{FF2B5EF4-FFF2-40B4-BE49-F238E27FC236}">
                  <a16:creationId xmlns:a16="http://schemas.microsoft.com/office/drawing/2014/main" id="{0238AE35-D949-3621-620C-6A92DD507E18}"/>
                </a:ext>
              </a:extLst>
            </p:cNvPr>
            <p:cNvPicPr/>
            <p:nvPr/>
          </p:nvPicPr>
          <p:blipFill>
            <a:blip r:embed="rId116" cstate="print"/>
            <a:stretch>
              <a:fillRect/>
            </a:stretch>
          </p:blipFill>
          <p:spPr>
            <a:xfrm>
              <a:off x="14178255" y="9317617"/>
              <a:ext cx="92437" cy="120810"/>
            </a:xfrm>
            <a:prstGeom prst="rect">
              <a:avLst/>
            </a:prstGeom>
          </p:spPr>
        </p:pic>
        <p:pic>
          <p:nvPicPr>
            <p:cNvPr id="16" name="object 33">
              <a:extLst>
                <a:ext uri="{FF2B5EF4-FFF2-40B4-BE49-F238E27FC236}">
                  <a16:creationId xmlns:a16="http://schemas.microsoft.com/office/drawing/2014/main" id="{D6BF460F-FFD1-C922-4D89-7A4A7EFB5168}"/>
                </a:ext>
              </a:extLst>
            </p:cNvPr>
            <p:cNvPicPr/>
            <p:nvPr/>
          </p:nvPicPr>
          <p:blipFill>
            <a:blip r:embed="rId117" cstate="print"/>
            <a:stretch>
              <a:fillRect/>
            </a:stretch>
          </p:blipFill>
          <p:spPr>
            <a:xfrm>
              <a:off x="14311690" y="9315764"/>
              <a:ext cx="76489" cy="124345"/>
            </a:xfrm>
            <a:prstGeom prst="rect">
              <a:avLst/>
            </a:prstGeom>
          </p:spPr>
        </p:pic>
        <p:sp>
          <p:nvSpPr>
            <p:cNvPr id="17" name="object 34">
              <a:extLst>
                <a:ext uri="{FF2B5EF4-FFF2-40B4-BE49-F238E27FC236}">
                  <a16:creationId xmlns:a16="http://schemas.microsoft.com/office/drawing/2014/main" id="{69625086-1DC2-955F-F251-D2EB70421640}"/>
                </a:ext>
              </a:extLst>
            </p:cNvPr>
            <p:cNvSpPr/>
            <p:nvPr/>
          </p:nvSpPr>
          <p:spPr>
            <a:xfrm>
              <a:off x="14416938" y="9317621"/>
              <a:ext cx="147320" cy="121285"/>
            </a:xfrm>
            <a:custGeom>
              <a:avLst/>
              <a:gdLst/>
              <a:ahLst/>
              <a:cxnLst/>
              <a:rect l="l" t="t" r="r" b="b"/>
              <a:pathLst>
                <a:path w="147319" h="121284">
                  <a:moveTo>
                    <a:pt x="91274" y="38"/>
                  </a:moveTo>
                  <a:lnTo>
                    <a:pt x="0" y="38"/>
                  </a:lnTo>
                  <a:lnTo>
                    <a:pt x="0" y="19088"/>
                  </a:lnTo>
                  <a:lnTo>
                    <a:pt x="34607" y="19088"/>
                  </a:lnTo>
                  <a:lnTo>
                    <a:pt x="34607" y="120688"/>
                  </a:lnTo>
                  <a:lnTo>
                    <a:pt x="56476" y="120688"/>
                  </a:lnTo>
                  <a:lnTo>
                    <a:pt x="56476" y="19088"/>
                  </a:lnTo>
                  <a:lnTo>
                    <a:pt x="91274" y="19088"/>
                  </a:lnTo>
                  <a:lnTo>
                    <a:pt x="91274" y="38"/>
                  </a:lnTo>
                  <a:close/>
                </a:path>
                <a:path w="147319" h="121284">
                  <a:moveTo>
                    <a:pt x="147307" y="0"/>
                  </a:moveTo>
                  <a:lnTo>
                    <a:pt x="125590" y="0"/>
                  </a:lnTo>
                  <a:lnTo>
                    <a:pt x="125590" y="120815"/>
                  </a:lnTo>
                  <a:lnTo>
                    <a:pt x="147307" y="120815"/>
                  </a:lnTo>
                  <a:lnTo>
                    <a:pt x="147307" y="0"/>
                  </a:lnTo>
                  <a:close/>
                </a:path>
              </a:pathLst>
            </a:custGeom>
            <a:solidFill>
              <a:srgbClr val="5C5C5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8" name="object 35">
              <a:extLst>
                <a:ext uri="{FF2B5EF4-FFF2-40B4-BE49-F238E27FC236}">
                  <a16:creationId xmlns:a16="http://schemas.microsoft.com/office/drawing/2014/main" id="{EDAB9641-731C-18E9-28D6-01BB806AE83C}"/>
                </a:ext>
              </a:extLst>
            </p:cNvPr>
            <p:cNvPicPr/>
            <p:nvPr/>
          </p:nvPicPr>
          <p:blipFill>
            <a:blip r:embed="rId118" cstate="print"/>
            <a:stretch>
              <a:fillRect/>
            </a:stretch>
          </p:blipFill>
          <p:spPr>
            <a:xfrm>
              <a:off x="12227495" y="8878099"/>
              <a:ext cx="785521" cy="7719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2589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723" r:id="rId30"/>
    <p:sldLayoutId id="2147483724" r:id="rId31"/>
    <p:sldLayoutId id="2147483725" r:id="rId32"/>
    <p:sldLayoutId id="2147483726" r:id="rId33"/>
    <p:sldLayoutId id="2147483727" r:id="rId34"/>
    <p:sldLayoutId id="2147483728" r:id="rId35"/>
    <p:sldLayoutId id="2147483729" r:id="rId36"/>
    <p:sldLayoutId id="2147483730" r:id="rId37"/>
    <p:sldLayoutId id="2147483731" r:id="rId38"/>
    <p:sldLayoutId id="2147483732" r:id="rId39"/>
    <p:sldLayoutId id="2147483733" r:id="rId40"/>
    <p:sldLayoutId id="2147483734" r:id="rId41"/>
    <p:sldLayoutId id="2147483735" r:id="rId42"/>
    <p:sldLayoutId id="2147483736" r:id="rId43"/>
    <p:sldLayoutId id="2147483737" r:id="rId44"/>
    <p:sldLayoutId id="2147483738" r:id="rId45"/>
    <p:sldLayoutId id="2147483739" r:id="rId46"/>
    <p:sldLayoutId id="2147483740" r:id="rId47"/>
    <p:sldLayoutId id="2147483741" r:id="rId48"/>
    <p:sldLayoutId id="2147483742" r:id="rId49"/>
    <p:sldLayoutId id="2147483743" r:id="rId50"/>
    <p:sldLayoutId id="2147483744" r:id="rId51"/>
    <p:sldLayoutId id="2147483745" r:id="rId52"/>
    <p:sldLayoutId id="2147483746" r:id="rId53"/>
    <p:sldLayoutId id="2147483747" r:id="rId54"/>
    <p:sldLayoutId id="2147483748" r:id="rId55"/>
    <p:sldLayoutId id="2147483749" r:id="rId56"/>
    <p:sldLayoutId id="2147483750" r:id="rId57"/>
    <p:sldLayoutId id="2147483751" r:id="rId58"/>
    <p:sldLayoutId id="2147483752" r:id="rId59"/>
    <p:sldLayoutId id="2147483753" r:id="rId60"/>
    <p:sldLayoutId id="2147483754" r:id="rId61"/>
    <p:sldLayoutId id="2147483755" r:id="rId62"/>
    <p:sldLayoutId id="2147483763" r:id="rId63"/>
    <p:sldLayoutId id="2147483764" r:id="rId64"/>
    <p:sldLayoutId id="2147483765" r:id="rId65"/>
    <p:sldLayoutId id="2147483766" r:id="rId66"/>
    <p:sldLayoutId id="2147483767" r:id="rId67"/>
    <p:sldLayoutId id="2147483768" r:id="rId68"/>
    <p:sldLayoutId id="2147483769" r:id="rId69"/>
    <p:sldLayoutId id="2147483770" r:id="rId70"/>
    <p:sldLayoutId id="2147483771" r:id="rId71"/>
    <p:sldLayoutId id="2147483772" r:id="rId72"/>
    <p:sldLayoutId id="2147483773" r:id="rId73"/>
    <p:sldLayoutId id="2147483774" r:id="rId74"/>
    <p:sldLayoutId id="2147483775" r:id="rId75"/>
    <p:sldLayoutId id="2147483776" r:id="rId76"/>
    <p:sldLayoutId id="2147483777" r:id="rId77"/>
    <p:sldLayoutId id="2147483778" r:id="rId78"/>
    <p:sldLayoutId id="2147483779" r:id="rId79"/>
    <p:sldLayoutId id="2147483780" r:id="rId80"/>
    <p:sldLayoutId id="2147483781" r:id="rId81"/>
    <p:sldLayoutId id="2147483782" r:id="rId82"/>
    <p:sldLayoutId id="2147483783" r:id="rId83"/>
    <p:sldLayoutId id="2147483784" r:id="rId84"/>
    <p:sldLayoutId id="2147483785" r:id="rId85"/>
    <p:sldLayoutId id="2147483786" r:id="rId86"/>
    <p:sldLayoutId id="2147483787" r:id="rId87"/>
    <p:sldLayoutId id="2147483788" r:id="rId88"/>
    <p:sldLayoutId id="2147483789" r:id="rId89"/>
    <p:sldLayoutId id="2147483790" r:id="rId90"/>
    <p:sldLayoutId id="2147483791" r:id="rId91"/>
    <p:sldLayoutId id="2147483792" r:id="rId92"/>
    <p:sldLayoutId id="2147483793" r:id="rId93"/>
    <p:sldLayoutId id="2147483794" r:id="rId94"/>
    <p:sldLayoutId id="2147483795" r:id="rId95"/>
    <p:sldLayoutId id="2147483796" r:id="rId96"/>
    <p:sldLayoutId id="2147483797" r:id="rId97"/>
    <p:sldLayoutId id="2147483798" r:id="rId98"/>
    <p:sldLayoutId id="2147483799" r:id="rId99"/>
    <p:sldLayoutId id="2147483800" r:id="rId100"/>
    <p:sldLayoutId id="2147483801" r:id="rId101"/>
    <p:sldLayoutId id="2147483802" r:id="rId102"/>
    <p:sldLayoutId id="2147483803" r:id="rId103"/>
    <p:sldLayoutId id="2147483804" r:id="rId104"/>
    <p:sldLayoutId id="2147483805" r:id="rId105"/>
    <p:sldLayoutId id="2147483806" r:id="rId106"/>
    <p:sldLayoutId id="2147483807" r:id="rId107"/>
    <p:sldLayoutId id="2147483808" r:id="rId108"/>
  </p:sldLayoutIdLst>
  <p:hf sldNum="0" hdr="0" ftr="0" dt="0"/>
  <p:txStyles>
    <p:titleStyle>
      <a:lvl1pPr algn="ctr" defTabSz="1219170" rtl="0" eaLnBrk="1" latinLnBrk="0" hangingPunct="1">
        <a:lnSpc>
          <a:spcPct val="86000"/>
        </a:lnSpc>
        <a:spcBef>
          <a:spcPct val="0"/>
        </a:spcBef>
        <a:buNone/>
        <a:defRPr sz="2800" kern="800" spc="-53" baseline="0">
          <a:solidFill>
            <a:srgbClr val="00B0F0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2000" kern="800" spc="-13">
          <a:solidFill>
            <a:schemeClr val="tx1"/>
          </a:solidFill>
          <a:latin typeface="+mn-lt"/>
          <a:ea typeface="+mn-ea"/>
          <a:cs typeface="+mn-cs"/>
        </a:defRPr>
      </a:lvl1pPr>
      <a:lvl2pPr marL="459306" indent="-230712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2pPr>
      <a:lvl3pPr marL="687900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800">
          <a:solidFill>
            <a:schemeClr val="tx1"/>
          </a:solidFill>
          <a:latin typeface="+mn-lt"/>
          <a:ea typeface="+mn-ea"/>
          <a:cs typeface="+mn-cs"/>
        </a:defRPr>
      </a:lvl3pPr>
      <a:lvl4pPr marL="916494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600" kern="800">
          <a:solidFill>
            <a:schemeClr val="tx1"/>
          </a:solidFill>
          <a:latin typeface="+mn-lt"/>
          <a:ea typeface="+mn-ea"/>
          <a:cs typeface="+mn-cs"/>
        </a:defRPr>
      </a:lvl4pPr>
      <a:lvl5pPr marL="1145089" indent="-228594" algn="l" defTabSz="121917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600" kern="8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4.png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A4E81-4A2D-044E-8148-0904898C6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s-E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dirty="0">
                <a:solidFill>
                  <a:schemeClr val="accent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INTRODUCTION TO TIME SERIES ANALYSIS </a:t>
            </a:r>
          </a:p>
        </p:txBody>
      </p:sp>
    </p:spTree>
    <p:extLst>
      <p:ext uri="{BB962C8B-B14F-4D97-AF65-F5344CB8AC3E}">
        <p14:creationId xmlns:p14="http://schemas.microsoft.com/office/powerpoint/2010/main" val="16685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669">
        <p:fade/>
      </p:transition>
    </mc:Choice>
    <mc:Fallback xmlns="">
      <p:transition spd="med" advTm="666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362751" y="228600"/>
            <a:ext cx="7466498" cy="990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Importance of Stationary </a:t>
            </a:r>
            <a:br>
              <a:rPr lang="en-US" altLang="en-US" dirty="0"/>
            </a:br>
            <a:r>
              <a:rPr altLang="en-US" dirty="0"/>
              <a:t>T</a:t>
            </a:r>
            <a:r>
              <a:rPr lang="en-US" altLang="en-US" dirty="0"/>
              <a:t>ime</a:t>
            </a:r>
            <a:r>
              <a:rPr altLang="en-US" dirty="0"/>
              <a:t> S</a:t>
            </a:r>
            <a:r>
              <a:rPr lang="en-US" altLang="en-US" dirty="0"/>
              <a:t>eries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400" b="1" dirty="0"/>
              <a:t>Calibration</a:t>
            </a:r>
            <a:r>
              <a:rPr lang="en-US" altLang="en-US" sz="2400" dirty="0"/>
              <a:t> (Estimation of model parameters using historical data.) is an important concept in the </a:t>
            </a:r>
            <a:r>
              <a:rPr lang="en-US" altLang="en-US" sz="2400" b="1" dirty="0"/>
              <a:t>forecasting </a:t>
            </a:r>
            <a:r>
              <a:rPr lang="en-US" altLang="en-US" sz="2400" dirty="0"/>
              <a:t>of time series values.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In the </a:t>
            </a:r>
            <a:r>
              <a:rPr lang="en-US" altLang="en-US" sz="2400" b="1" dirty="0"/>
              <a:t>calibration </a:t>
            </a:r>
            <a:r>
              <a:rPr lang="en-US" altLang="en-US" sz="2400" dirty="0"/>
              <a:t>of time series models we need a stationary time series.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With a non stationary time series we get into </a:t>
            </a:r>
            <a:r>
              <a:rPr lang="en-US" altLang="en-US" sz="2400" b="1" dirty="0"/>
              <a:t>spurious </a:t>
            </a:r>
            <a:r>
              <a:rPr lang="en-US" altLang="en-US" sz="2400" dirty="0"/>
              <a:t>regression, which badly affects forecasting. </a:t>
            </a:r>
          </a:p>
        </p:txBody>
      </p:sp>
    </p:spTree>
    <p:extLst>
      <p:ext uri="{BB962C8B-B14F-4D97-AF65-F5344CB8AC3E}">
        <p14:creationId xmlns:p14="http://schemas.microsoft.com/office/powerpoint/2010/main" val="393631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892" y="76201"/>
            <a:ext cx="6746219" cy="1311275"/>
          </a:xfrm>
        </p:spPr>
        <p:txBody>
          <a:bodyPr/>
          <a:lstStyle/>
          <a:p>
            <a:r>
              <a:rPr lang="en-US" altLang="en-US" dirty="0"/>
              <a:t>How to Make a Non Stationary Time Series Stationary?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019302" y="1447800"/>
            <a:ext cx="8153399" cy="4953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900" dirty="0"/>
              <a:t>There are 2 methods to make a non stationary time series stationary.</a:t>
            </a:r>
          </a:p>
          <a:p>
            <a:pPr marL="3038475" lvl="8" indent="-342900">
              <a:lnSpc>
                <a:spcPct val="90000"/>
              </a:lnSpc>
            </a:pPr>
            <a:r>
              <a:rPr lang="en-US" altLang="en-US" sz="1900" dirty="0">
                <a:latin typeface="Eras Demi ITC" panose="020B0805030504020804" pitchFamily="34" charset="0"/>
              </a:rPr>
              <a:t>Differencing</a:t>
            </a:r>
          </a:p>
          <a:p>
            <a:pPr marL="3038475" lvl="8" indent="-342900">
              <a:lnSpc>
                <a:spcPct val="90000"/>
              </a:lnSpc>
            </a:pPr>
            <a:r>
              <a:rPr lang="en-US" altLang="en-US" sz="1900" dirty="0">
                <a:latin typeface="Eras Demi ITC" panose="020B0805030504020804" pitchFamily="34" charset="0"/>
              </a:rPr>
              <a:t>De-trending</a:t>
            </a:r>
          </a:p>
          <a:p>
            <a:pPr>
              <a:lnSpc>
                <a:spcPct val="90000"/>
              </a:lnSpc>
            </a:pPr>
            <a:endParaRPr lang="en-US" altLang="en-US" sz="1900" u="sng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1900" u="sng" dirty="0">
                <a:solidFill>
                  <a:srgbClr val="000099"/>
                </a:solidFill>
              </a:rPr>
              <a:t>Differencing</a:t>
            </a:r>
            <a:r>
              <a:rPr lang="en-US" altLang="en-US" sz="1900" dirty="0">
                <a:solidFill>
                  <a:srgbClr val="000099"/>
                </a:solidFill>
              </a:rPr>
              <a:t>: </a:t>
            </a:r>
            <a:r>
              <a:rPr lang="en-US" altLang="en-US" sz="1900" dirty="0"/>
              <a:t>A non stationary time series can be made stationary by differencing. Consider the following non- stationary process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 err="1"/>
              <a:t>Y</a:t>
            </a:r>
            <a:r>
              <a:rPr lang="en-US" altLang="en-US" sz="1900" baseline="-25000" dirty="0" err="1"/>
              <a:t>t</a:t>
            </a:r>
            <a:r>
              <a:rPr lang="en-US" altLang="en-US" sz="1900" dirty="0"/>
              <a:t>=Y</a:t>
            </a:r>
            <a:r>
              <a:rPr lang="en-US" altLang="en-US" sz="1900" baseline="-25000" dirty="0"/>
              <a:t>t-1</a:t>
            </a:r>
            <a:r>
              <a:rPr lang="en-US" altLang="en-US" sz="1900" dirty="0"/>
              <a:t>+U</a:t>
            </a:r>
            <a:r>
              <a:rPr lang="en-US" altLang="en-US" sz="1900" baseline="-25000" dirty="0"/>
              <a:t>t     </a:t>
            </a:r>
            <a:r>
              <a:rPr lang="en-US" altLang="en-US" sz="1900" dirty="0"/>
              <a:t>t=1,2,3…..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90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900" dirty="0">
                <a:sym typeface="Symbol" panose="05050102010706020507" pitchFamily="18" charset="2"/>
              </a:rPr>
              <a:t>We assume that 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r>
              <a:rPr lang="en-US" altLang="en-US" sz="1900" baseline="-25000" dirty="0"/>
              <a:t> </a:t>
            </a:r>
            <a:r>
              <a:rPr lang="en-US" altLang="en-US" sz="1900" dirty="0"/>
              <a:t>is a random series with constant mean </a:t>
            </a:r>
            <a:r>
              <a:rPr lang="en-US" altLang="en-US" sz="1900" dirty="0">
                <a:sym typeface="Symbol" panose="05050102010706020507" pitchFamily="18" charset="2"/>
              </a:rPr>
              <a:t> and constant variance </a:t>
            </a:r>
            <a:r>
              <a:rPr lang="en-US" altLang="en-US" sz="1900" dirty="0">
                <a:cs typeface="Times New Roman" panose="02020603050405020304" pitchFamily="18" charset="0"/>
              </a:rPr>
              <a:t>σ</a:t>
            </a:r>
            <a:r>
              <a:rPr lang="en-US" altLang="en-US" sz="1900" baseline="30000" dirty="0">
                <a:cs typeface="Times New Roman" panose="02020603050405020304" pitchFamily="18" charset="0"/>
              </a:rPr>
              <a:t>2 </a:t>
            </a:r>
            <a:r>
              <a:rPr lang="en-US" altLang="en-US" sz="1900" dirty="0">
                <a:cs typeface="Times New Roman" panose="02020603050405020304" pitchFamily="18" charset="0"/>
              </a:rPr>
              <a:t>also it is serially uncorrelated </a:t>
            </a:r>
            <a:r>
              <a:rPr lang="en-US" altLang="en-US" sz="1900" dirty="0" err="1">
                <a:cs typeface="Times New Roman" panose="02020603050405020304" pitchFamily="18" charset="0"/>
              </a:rPr>
              <a:t>i.e</a:t>
            </a:r>
            <a:r>
              <a:rPr lang="en-US" altLang="en-US" sz="1900" dirty="0">
                <a:cs typeface="Times New Roman" panose="02020603050405020304" pitchFamily="18" charset="0"/>
              </a:rPr>
              <a:t> (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r>
              <a:rPr lang="en-US" altLang="en-US" sz="1900" dirty="0"/>
              <a:t> is stationary).</a:t>
            </a:r>
          </a:p>
          <a:p>
            <a:pPr>
              <a:lnSpc>
                <a:spcPct val="90000"/>
              </a:lnSpc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1900" dirty="0"/>
              <a:t>Hence Y</a:t>
            </a:r>
            <a:r>
              <a:rPr lang="en-US" altLang="en-US" sz="1900" baseline="-25000" dirty="0"/>
              <a:t>t</a:t>
            </a:r>
            <a:r>
              <a:rPr lang="en-US" altLang="en-US" sz="1900" dirty="0"/>
              <a:t>-Y</a:t>
            </a:r>
            <a:r>
              <a:rPr lang="en-US" altLang="en-US" sz="1900" baseline="-25000" dirty="0"/>
              <a:t>t-1</a:t>
            </a:r>
            <a:r>
              <a:rPr lang="en-US" altLang="en-US" sz="1900" dirty="0"/>
              <a:t>=</a:t>
            </a:r>
            <a:r>
              <a:rPr lang="en-US" altLang="en-US" sz="1900" dirty="0">
                <a:sym typeface="Symbol" panose="05050102010706020507" pitchFamily="18" charset="2"/>
              </a:rPr>
              <a:t></a:t>
            </a:r>
            <a:r>
              <a:rPr lang="en-US" altLang="en-US" sz="1900" dirty="0" err="1"/>
              <a:t>Y</a:t>
            </a:r>
            <a:r>
              <a:rPr lang="en-US" altLang="en-US" sz="1900" baseline="-25000" dirty="0" err="1"/>
              <a:t>t</a:t>
            </a:r>
            <a:r>
              <a:rPr lang="en-US" altLang="en-US" sz="1900" baseline="-25000" dirty="0"/>
              <a:t> </a:t>
            </a:r>
            <a:r>
              <a:rPr lang="en-US" altLang="en-US" sz="1900" dirty="0"/>
              <a:t>= 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r>
              <a:rPr lang="en-US" altLang="en-US" sz="1900" baseline="-25000" dirty="0"/>
              <a:t> </a:t>
            </a:r>
            <a:r>
              <a:rPr lang="en-US" altLang="en-US" sz="1900" dirty="0"/>
              <a:t>, which is a stationary time series. </a:t>
            </a:r>
            <a:r>
              <a:rPr lang="en-US" altLang="en-US" sz="1900" baseline="-25000" dirty="0"/>
              <a:t> </a:t>
            </a:r>
          </a:p>
          <a:p>
            <a:pPr>
              <a:lnSpc>
                <a:spcPct val="90000"/>
              </a:lnSpc>
            </a:pPr>
            <a:endParaRPr lang="en-US" altLang="en-US" sz="1900" baseline="-25000" dirty="0"/>
          </a:p>
          <a:p>
            <a:pPr>
              <a:lnSpc>
                <a:spcPct val="90000"/>
              </a:lnSpc>
            </a:pPr>
            <a:r>
              <a:rPr lang="en-US" altLang="en-US" sz="1900" dirty="0"/>
              <a:t>Differencing can be well applied in case of stochastic time series.</a:t>
            </a:r>
          </a:p>
        </p:txBody>
      </p:sp>
    </p:spTree>
    <p:extLst>
      <p:ext uri="{BB962C8B-B14F-4D97-AF65-F5344CB8AC3E}">
        <p14:creationId xmlns:p14="http://schemas.microsoft.com/office/powerpoint/2010/main" val="2973725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892" y="76201"/>
            <a:ext cx="6746219" cy="1311275"/>
          </a:xfrm>
        </p:spPr>
        <p:txBody>
          <a:bodyPr/>
          <a:lstStyle/>
          <a:p>
            <a:r>
              <a:rPr lang="en-US" altLang="en-US" dirty="0"/>
              <a:t>How to Make a Non Stationary Time Series Stationary? (Contd.)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1900" u="sng" dirty="0" err="1">
                <a:solidFill>
                  <a:srgbClr val="000099"/>
                </a:solidFill>
              </a:rPr>
              <a:t>Detrending</a:t>
            </a:r>
            <a:r>
              <a:rPr lang="en-US" altLang="en-US" sz="1900" dirty="0">
                <a:solidFill>
                  <a:srgbClr val="000099"/>
                </a:solidFill>
              </a:rPr>
              <a:t>:</a:t>
            </a:r>
            <a:r>
              <a:rPr lang="en-US" altLang="en-US" sz="1900" dirty="0"/>
              <a:t> </a:t>
            </a:r>
          </a:p>
          <a:p>
            <a:pPr>
              <a:lnSpc>
                <a:spcPct val="90000"/>
              </a:lnSpc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Consider the following regression: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 err="1"/>
              <a:t>Y</a:t>
            </a:r>
            <a:r>
              <a:rPr lang="en-US" altLang="en-US" sz="1900" baseline="-25000" dirty="0" err="1"/>
              <a:t>t</a:t>
            </a:r>
            <a:r>
              <a:rPr lang="en-US" altLang="en-US" sz="1900" dirty="0"/>
              <a:t> = β</a:t>
            </a:r>
            <a:r>
              <a:rPr lang="en-US" altLang="en-US" sz="1900" baseline="-25000" dirty="0"/>
              <a:t>1</a:t>
            </a:r>
            <a:r>
              <a:rPr lang="en-US" altLang="en-US" sz="1900" dirty="0"/>
              <a:t> + β</a:t>
            </a:r>
            <a:r>
              <a:rPr lang="en-US" altLang="en-US" sz="1900" baseline="-25000" dirty="0"/>
              <a:t>2</a:t>
            </a:r>
            <a:r>
              <a:rPr lang="en-US" altLang="en-US" sz="1900" dirty="0"/>
              <a:t>t +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endParaRPr lang="en-US" altLang="en-US" sz="1900" baseline="-25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900" dirty="0"/>
              <a:t>where </a:t>
            </a:r>
            <a:r>
              <a:rPr lang="en-US" altLang="en-US" sz="1900" dirty="0" err="1"/>
              <a:t>U</a:t>
            </a:r>
            <a:r>
              <a:rPr lang="en-US" altLang="en-US" sz="1900" baseline="-25000" dirty="0" err="1"/>
              <a:t>t</a:t>
            </a:r>
            <a:r>
              <a:rPr lang="en-US" altLang="en-US" sz="1900" baseline="-25000" dirty="0"/>
              <a:t> </a:t>
            </a:r>
            <a:r>
              <a:rPr lang="en-US" altLang="en-US" sz="1900" dirty="0"/>
              <a:t>is stationary with, say mean zero and variance σ</a:t>
            </a:r>
            <a:r>
              <a:rPr lang="en-US" altLang="en-US" sz="1900" baseline="30000" dirty="0"/>
              <a:t>2</a:t>
            </a:r>
            <a:r>
              <a:rPr lang="en-US" altLang="en-US" sz="190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1900" dirty="0"/>
              <a:t>When trend element (β</a:t>
            </a:r>
            <a:r>
              <a:rPr lang="en-US" altLang="en-US" sz="1900" baseline="-25000" dirty="0"/>
              <a:t>1</a:t>
            </a:r>
            <a:r>
              <a:rPr lang="en-US" altLang="en-US" sz="1900" dirty="0"/>
              <a:t> + β</a:t>
            </a:r>
            <a:r>
              <a:rPr lang="en-US" altLang="en-US" sz="1900" baseline="-25000" dirty="0"/>
              <a:t>2</a:t>
            </a:r>
            <a:r>
              <a:rPr lang="en-US" altLang="en-US" sz="1900" dirty="0"/>
              <a:t>t) is subtracted from the above equation, the result is a stationary process.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1900" dirty="0"/>
              <a:t>De-trending is useful when trend is deterministic.</a:t>
            </a:r>
          </a:p>
          <a:p>
            <a:pPr>
              <a:lnSpc>
                <a:spcPct val="90000"/>
              </a:lnSpc>
            </a:pPr>
            <a:endParaRPr lang="en-US" altLang="en-US" sz="1900" dirty="0"/>
          </a:p>
          <a:p>
            <a:pPr>
              <a:lnSpc>
                <a:spcPct val="90000"/>
              </a:lnSpc>
            </a:pPr>
            <a:r>
              <a:rPr lang="en-US" altLang="en-US" sz="1900" dirty="0"/>
              <a:t>Forecasts made from a Trend-Stationary Process will be more reliable in the long-run.</a:t>
            </a:r>
          </a:p>
        </p:txBody>
      </p:sp>
    </p:spTree>
    <p:extLst>
      <p:ext uri="{BB962C8B-B14F-4D97-AF65-F5344CB8AC3E}">
        <p14:creationId xmlns:p14="http://schemas.microsoft.com/office/powerpoint/2010/main" val="46764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99944"/>
            <a:ext cx="8162925" cy="641350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Stationary Time Series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9220" name="AutoShape 4"/>
          <p:cNvSpPr>
            <a:spLocks noChangeArrowheads="1"/>
          </p:cNvSpPr>
          <p:nvPr/>
        </p:nvSpPr>
        <p:spPr bwMode="auto">
          <a:xfrm>
            <a:off x="4914900" y="1600200"/>
            <a:ext cx="2362200" cy="1524000"/>
          </a:xfrm>
          <a:prstGeom prst="leftRightArrowCallout">
            <a:avLst>
              <a:gd name="adj1" fmla="val 25000"/>
              <a:gd name="adj2" fmla="val 25000"/>
              <a:gd name="adj3" fmla="val 19375"/>
              <a:gd name="adj4" fmla="val 50000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Methods</a:t>
            </a:r>
          </a:p>
        </p:txBody>
      </p:sp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3124200" y="2514600"/>
            <a:ext cx="1752600" cy="1676400"/>
          </a:xfrm>
          <a:prstGeom prst="downArrowCallout">
            <a:avLst>
              <a:gd name="adj1" fmla="val 26136"/>
              <a:gd name="adj2" fmla="val 26136"/>
              <a:gd name="adj3" fmla="val 16667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Graphical</a:t>
            </a:r>
          </a:p>
        </p:txBody>
      </p:sp>
      <p:sp>
        <p:nvSpPr>
          <p:cNvPr id="9222" name="AutoShape 6"/>
          <p:cNvSpPr>
            <a:spLocks noChangeArrowheads="1"/>
          </p:cNvSpPr>
          <p:nvPr/>
        </p:nvSpPr>
        <p:spPr bwMode="auto">
          <a:xfrm>
            <a:off x="7315200" y="2514600"/>
            <a:ext cx="1752600" cy="1676400"/>
          </a:xfrm>
          <a:prstGeom prst="downArrowCallout">
            <a:avLst>
              <a:gd name="adj1" fmla="val 25000"/>
              <a:gd name="adj2" fmla="val 25000"/>
              <a:gd name="adj3" fmla="val 18116"/>
              <a:gd name="adj4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Analytical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2743200" y="4267200"/>
            <a:ext cx="25146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Correlogram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858000" y="4267200"/>
            <a:ext cx="26670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b="1"/>
              <a:t>D-F test</a:t>
            </a:r>
          </a:p>
        </p:txBody>
      </p:sp>
    </p:spTree>
    <p:extLst>
      <p:ext uri="{BB962C8B-B14F-4D97-AF65-F5344CB8AC3E}">
        <p14:creationId xmlns:p14="http://schemas.microsoft.com/office/powerpoint/2010/main" val="72184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62925" cy="762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Concept of Autocorrelation 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07381" y="1524000"/>
            <a:ext cx="8377238" cy="4572000"/>
          </a:xfrm>
        </p:spPr>
        <p:txBody>
          <a:bodyPr>
            <a:normAutofit/>
          </a:bodyPr>
          <a:lstStyle/>
          <a:p>
            <a:r>
              <a:rPr lang="en-IN" sz="2400" dirty="0"/>
              <a:t>A mathematical representation of the degree of similarity between a given time series and a lagged version of itself over successive time intervals.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Autocorrelation is a correlation between a time series (</a:t>
            </a:r>
            <a:r>
              <a:rPr lang="en-IN" altLang="en-US" sz="2400" b="1" i="1" dirty="0" err="1">
                <a:cs typeface="Times New Roman" panose="02020603050405020304" pitchFamily="18" charset="0"/>
              </a:rPr>
              <a:t>Y</a:t>
            </a:r>
            <a:r>
              <a:rPr lang="en-IN" sz="2400" b="1" i="1" baseline="-25000" dirty="0" err="1"/>
              <a:t>t</a:t>
            </a:r>
            <a:r>
              <a:rPr lang="en-IN" sz="2400" b="1" i="1" baseline="-25000" dirty="0"/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) and another time series representing lagged values of the same time series.(</a:t>
            </a:r>
            <a:r>
              <a:rPr lang="en-IN" altLang="en-US" sz="2400" b="1" i="1" dirty="0" err="1">
                <a:cs typeface="Times New Roman" panose="02020603050405020304" pitchFamily="18" charset="0"/>
              </a:rPr>
              <a:t>Y</a:t>
            </a:r>
            <a:r>
              <a:rPr lang="en-IN" sz="2400" b="1" i="1" baseline="-25000" dirty="0" err="1"/>
              <a:t>t</a:t>
            </a:r>
            <a:r>
              <a:rPr lang="en-IN" sz="2400" b="1" i="1" baseline="-25000" dirty="0"/>
              <a:t>-k</a:t>
            </a:r>
            <a:r>
              <a:rPr lang="en-US" altLang="en-US" sz="2400" dirty="0"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400" dirty="0"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IN" sz="2400" dirty="0"/>
              <a:t>Autocorrelation is a correlation coefficient. However, instead of correlation between two different variables, the correlation is between two values of the same variable at times </a:t>
            </a:r>
            <a:r>
              <a:rPr lang="en-IN" sz="2400" b="1" i="1" dirty="0" err="1"/>
              <a:t>Y</a:t>
            </a:r>
            <a:r>
              <a:rPr lang="en-IN" sz="2400" b="1" i="1" baseline="-25000" dirty="0" err="1"/>
              <a:t>t</a:t>
            </a:r>
            <a:r>
              <a:rPr lang="en-IN" sz="2400" b="1" i="1" baseline="-25000" dirty="0"/>
              <a:t> </a:t>
            </a:r>
            <a:r>
              <a:rPr lang="en-IN" sz="2400" dirty="0"/>
              <a:t>and </a:t>
            </a:r>
            <a:r>
              <a:rPr lang="en-IN" sz="2400" b="1" i="1" dirty="0" err="1"/>
              <a:t>Y</a:t>
            </a:r>
            <a:r>
              <a:rPr lang="en-IN" sz="2400" b="1" i="1" baseline="-25000" dirty="0" err="1"/>
              <a:t>t</a:t>
            </a:r>
            <a:r>
              <a:rPr lang="en-IN" sz="2400" b="1" i="1" baseline="-25000" dirty="0"/>
              <a:t>-k</a:t>
            </a:r>
            <a:endParaRPr lang="en-US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83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62925" cy="762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Autocorrelation of Lag 1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65192" y="1752600"/>
            <a:ext cx="8261619" cy="4191000"/>
            <a:chOff x="441191" y="1828800"/>
            <a:chExt cx="8261619" cy="4191000"/>
          </a:xfrm>
        </p:grpSpPr>
        <p:grpSp>
          <p:nvGrpSpPr>
            <p:cNvPr id="6" name="Group 5"/>
            <p:cNvGrpSpPr/>
            <p:nvPr/>
          </p:nvGrpSpPr>
          <p:grpSpPr>
            <a:xfrm>
              <a:off x="441191" y="1828800"/>
              <a:ext cx="8261619" cy="4191000"/>
              <a:chOff x="533400" y="1828800"/>
              <a:chExt cx="8261619" cy="4191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400" y="1828800"/>
                <a:ext cx="2133600" cy="4191000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9000" y="2057400"/>
                <a:ext cx="2328748" cy="35052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1028" name="Object 4"/>
                  <p:cNvGraphicFramePr>
                    <a:graphicFrameLocks noChangeAspect="1"/>
                  </p:cNvGraphicFramePr>
                  <p:nvPr>
                    <p:extLst/>
                  </p:nvPr>
                </p:nvGraphicFramePr>
                <p:xfrm>
                  <a:off x="6477000" y="3221038"/>
                  <a:ext cx="2318019" cy="8175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026" name="Bitmap Image" r:id="rId5" imgW="2314286" imgH="819048" progId="Paint.Picture">
                          <p:embed/>
                        </p:oleObj>
                      </mc:Choice>
                      <mc:Fallback>
                        <p:oleObj name="Bitmap Image" r:id="rId5" imgW="2314286" imgH="819048" progId="Paint.Picture">
                          <p:embed/>
                          <p:pic>
                            <p:nvPicPr>
                              <p:cNvPr id="1028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7000" y="3221038"/>
                                <a:ext cx="2318019" cy="81756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1028" name="Object 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680299"/>
                      </p:ext>
                    </p:extLst>
                  </p:nvPr>
                </p:nvGraphicFramePr>
                <p:xfrm>
                  <a:off x="6477000" y="3221038"/>
                  <a:ext cx="2318019" cy="8175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116" name="Bitmap Image" r:id="rId7" imgW="2314286" imgH="819048" progId="Paint.Picture">
                          <p:embed/>
                        </p:oleObj>
                      </mc:Choice>
                      <mc:Fallback>
                        <p:oleObj name="Bitmap Image" r:id="rId7" imgW="2314286" imgH="819048" progId="Paint.Picture">
                          <p:embed/>
                          <p:pic>
                            <p:nvPicPr>
                              <p:cNvPr id="0" name="Picture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477000" y="3221038"/>
                                <a:ext cx="2318019" cy="817562"/>
                              </a:xfrm>
                              <a:prstGeom prst="rect">
                                <a:avLst/>
                              </a:prstGeom>
                              <a:noFill/>
                              <a:extLst/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9" name="Right Arrow 8"/>
              <p:cNvSpPr/>
              <p:nvPr/>
            </p:nvSpPr>
            <p:spPr>
              <a:xfrm>
                <a:off x="2743200" y="3413060"/>
                <a:ext cx="552286" cy="36411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Arrow 9"/>
              <p:cNvSpPr/>
              <p:nvPr/>
            </p:nvSpPr>
            <p:spPr>
              <a:xfrm>
                <a:off x="5867400" y="3480816"/>
                <a:ext cx="457200" cy="2286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675176" y="4431268"/>
                  <a:ext cx="164352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=0.588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176" y="4431268"/>
                  <a:ext cx="1643527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2320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8162925" cy="762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Autocorrelation of Lag 2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688321" y="1741766"/>
            <a:ext cx="7163852" cy="4191000"/>
            <a:chOff x="1066800" y="1741766"/>
            <a:chExt cx="7163852" cy="4191000"/>
          </a:xfrm>
        </p:grpSpPr>
        <p:grpSp>
          <p:nvGrpSpPr>
            <p:cNvPr id="5" name="Group 4"/>
            <p:cNvGrpSpPr/>
            <p:nvPr/>
          </p:nvGrpSpPr>
          <p:grpSpPr>
            <a:xfrm>
              <a:off x="1066800" y="1741766"/>
              <a:ext cx="5190895" cy="4191000"/>
              <a:chOff x="1066800" y="1741766"/>
              <a:chExt cx="5190895" cy="4191000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066800" y="1741766"/>
                <a:ext cx="2133600" cy="4191000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9600" y="2111934"/>
                <a:ext cx="1838095" cy="3450665"/>
              </a:xfrm>
              <a:prstGeom prst="rect">
                <a:avLst/>
              </a:prstGeom>
            </p:spPr>
          </p:pic>
          <p:sp>
            <p:nvSpPr>
              <p:cNvPr id="6" name="Right Arrow 5"/>
              <p:cNvSpPr/>
              <p:nvPr/>
            </p:nvSpPr>
            <p:spPr>
              <a:xfrm>
                <a:off x="3482491" y="3260660"/>
                <a:ext cx="731219" cy="36411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580007" y="3228144"/>
                  <a:ext cx="165064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IN" i="1">
                            <a:latin typeface="Cambria Math"/>
                          </a:rPr>
                          <m:t>=0.204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007" y="3228144"/>
                  <a:ext cx="165064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3333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228600"/>
            <a:ext cx="8162925" cy="762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Correlogram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229600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Plot of the sample </a:t>
            </a:r>
            <a:r>
              <a:rPr lang="en-US" altLang="en-US" b="1" dirty="0">
                <a:solidFill>
                  <a:schemeClr val="tx1"/>
                </a:solidFill>
              </a:rPr>
              <a:t>Autocorrelation </a:t>
            </a:r>
            <a:r>
              <a:rPr lang="en-US" altLang="en-US" dirty="0">
                <a:solidFill>
                  <a:schemeClr val="tx1"/>
                </a:solidFill>
              </a:rPr>
              <a:t>function against lag</a:t>
            </a:r>
            <a:r>
              <a:rPr lang="en-US" alt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chemeClr val="tx1"/>
                </a:solidFill>
              </a:rPr>
              <a:t>    </a:t>
            </a:r>
            <a:r>
              <a:rPr lang="en-US" altLang="en-US" dirty="0">
                <a:solidFill>
                  <a:schemeClr val="tx1"/>
                </a:solidFill>
              </a:rPr>
              <a:t>is called </a:t>
            </a:r>
            <a:r>
              <a:rPr lang="en-US" altLang="en-US" b="1" dirty="0">
                <a:solidFill>
                  <a:schemeClr val="tx1"/>
                </a:solidFill>
              </a:rPr>
              <a:t>correlogram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ACF (autocorrelation function) is a general expression for lag k autocorrelation.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Correlogram is mainly used in deciding stationarity of a series.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dirty="0" err="1">
                <a:solidFill>
                  <a:schemeClr val="tx1"/>
                </a:solidFill>
              </a:rPr>
              <a:t>r</a:t>
            </a:r>
            <a:r>
              <a:rPr baseline="-25000" dirty="0" err="1">
                <a:solidFill>
                  <a:schemeClr val="tx1"/>
                </a:solidFill>
              </a:rPr>
              <a:t>K</a:t>
            </a:r>
            <a:r>
              <a:rPr dirty="0">
                <a:solidFill>
                  <a:schemeClr val="tx1"/>
                </a:solidFill>
              </a:rPr>
              <a:t> = Sample autocorrelation of lag K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>
            <p:extLst/>
          </p:nvPr>
        </p:nvGraphicFramePr>
        <p:xfrm>
          <a:off x="4603822" y="4938984"/>
          <a:ext cx="2984356" cy="1004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2467319" imgH="828791" progId="Paint.Picture">
                  <p:embed/>
                </p:oleObj>
              </mc:Choice>
              <mc:Fallback>
                <p:oleObj name="Bitmap Image" r:id="rId3" imgW="2467319" imgH="828791" progId="Paint.Picture">
                  <p:embed/>
                  <p:pic>
                    <p:nvPicPr>
                      <p:cNvPr id="20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822" y="4938984"/>
                        <a:ext cx="2984356" cy="10046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0173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722892" y="381000"/>
            <a:ext cx="6746219" cy="76200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Correlogram for Checking Stationarity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043954" y="1600201"/>
            <a:ext cx="8090647" cy="327059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For a non-stationary time series showing trend, </a:t>
            </a:r>
            <a:r>
              <a:rPr lang="en-US" altLang="en-US" sz="2400" b="1" dirty="0"/>
              <a:t>slow decay pattern will be observed.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IN" altLang="en-US" sz="2400" dirty="0"/>
              <a:t>If a time series is characterized by seasonal fluctuations,  then the </a:t>
            </a:r>
            <a:r>
              <a:rPr lang="en-IN" altLang="en-US" sz="2400" dirty="0" err="1"/>
              <a:t>correlogram</a:t>
            </a:r>
            <a:r>
              <a:rPr lang="en-IN" altLang="en-US" sz="2400" dirty="0"/>
              <a:t> would also exhibit oscillations at the same frequency</a:t>
            </a:r>
            <a:endParaRPr lang="en-US" altLang="en-US" sz="2400" dirty="0"/>
          </a:p>
        </p:txBody>
      </p:sp>
      <p:pic>
        <p:nvPicPr>
          <p:cNvPr id="16386" name="Picture 2" descr="http://images.slideplayer.com/5/1527197/slides/slide_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0895" y="3939726"/>
            <a:ext cx="5490210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6503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1" y="152400"/>
            <a:ext cx="8162925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GDP Time Series</a:t>
            </a:r>
            <a:br>
              <a:rPr lang="en-US" altLang="en-US" dirty="0"/>
            </a:br>
            <a:r>
              <a:rPr altLang="en-US" dirty="0"/>
              <a:t>Data Snapshot</a:t>
            </a:r>
            <a:endParaRPr lang="en-US" alt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3063787" y="1524000"/>
            <a:ext cx="6433183" cy="4724400"/>
            <a:chOff x="1371600" y="1524000"/>
            <a:chExt cx="6433183" cy="47244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371600" y="1524000"/>
              <a:ext cx="1752600" cy="4724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4495800" y="2895600"/>
              <a:ext cx="3308983" cy="12003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>
                  <a:latin typeface="Eras Demi ITC" pitchFamily="34" charset="0"/>
                </a:rPr>
                <a:t>This is partial data.</a:t>
              </a:r>
            </a:p>
            <a:p>
              <a:r>
                <a:rPr lang="en-US" dirty="0">
                  <a:latin typeface="Eras Demi ITC" pitchFamily="34" charset="0"/>
                </a:rPr>
                <a:t>The data has GDP values </a:t>
              </a:r>
            </a:p>
            <a:p>
              <a:r>
                <a:rPr lang="en-US" dirty="0">
                  <a:latin typeface="Eras Demi ITC" pitchFamily="34" charset="0"/>
                </a:rPr>
                <a:t>for 1950-51 to 2006-07</a:t>
              </a:r>
            </a:p>
          </p:txBody>
        </p:sp>
        <p:sp>
          <p:nvSpPr>
            <p:cNvPr id="7" name="Right Arrow 6"/>
            <p:cNvSpPr/>
            <p:nvPr/>
          </p:nvSpPr>
          <p:spPr>
            <a:xfrm>
              <a:off x="3352800" y="312420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8632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1905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What is Time Series?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Time Series is a sequence of values measured over time.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Time series can be </a:t>
            </a:r>
          </a:p>
          <a:p>
            <a:pPr marL="0" indent="0">
              <a:buNone/>
            </a:pPr>
            <a:r>
              <a:rPr lang="en-US" altLang="en-US" sz="2400" dirty="0"/>
              <a:t>     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Annual- ( GDP, Company Turnover)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Quarterly-(GDP, Company Turnover)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Monthly-( Inflation Rates)</a:t>
            </a:r>
          </a:p>
          <a:p>
            <a:pPr eaLnBrk="1" hangingPunct="1">
              <a:buFont typeface="Wingdings" panose="05000000000000000000" pitchFamily="2" charset="2"/>
              <a:buChar char="q"/>
            </a:pPr>
            <a:r>
              <a:rPr lang="en-US" altLang="en-US" sz="2400" dirty="0"/>
              <a:t>Daily-(Stock prices, Gold Prices)</a:t>
            </a:r>
          </a:p>
          <a:p>
            <a:pPr marL="0" indent="0"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1" y="2819400"/>
            <a:ext cx="3332031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6409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    </a:t>
            </a:r>
            <a:r>
              <a:rPr sz="2800" dirty="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gdpdata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&lt;-read.csv(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file.choose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(),header=T)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# Define time series using 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ts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 function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ts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gdpdata$GDP,start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=1950,end=2006)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gdpseries,col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="red")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590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kern="0" dirty="0">
              <a:solidFill>
                <a:schemeClr val="accent6">
                  <a:lumMod val="60000"/>
                  <a:lumOff val="40000"/>
                </a:schemeClr>
              </a:solidFill>
              <a:latin typeface="Eras Demi ITC" pitchFamily="34" charset="0"/>
              <a:ea typeface="+mj-ea"/>
              <a:cs typeface="+mj-cs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Plot Time Series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456" y="2667000"/>
            <a:ext cx="6291263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696202" y="3925670"/>
            <a:ext cx="27431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Clearly a non-stationary time series.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864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gdpseries,col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="blue")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kern="0" dirty="0">
              <a:solidFill>
                <a:srgbClr val="000099"/>
              </a:solidFill>
              <a:latin typeface="Eras Demi ITC" pitchFamily="34" charset="0"/>
              <a:ea typeface="+mj-ea"/>
              <a:cs typeface="+mj-cs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</a:t>
            </a:r>
            <a:endParaRPr lang="en-US" sz="3200" kern="0" dirty="0">
              <a:solidFill>
                <a:schemeClr val="accent1"/>
              </a:solidFill>
              <a:latin typeface="Eras Demi ITC" pitchFamily="34" charset="0"/>
              <a:ea typeface="+mj-ea"/>
              <a:cs typeface="+mj-cs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1" y="2473325"/>
            <a:ext cx="5267325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212666" y="3581182"/>
            <a:ext cx="310161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Very slow decay.</a:t>
            </a:r>
          </a:p>
          <a:p>
            <a:r>
              <a:rPr lang="en-US" dirty="0">
                <a:latin typeface="Eras Demi ITC" panose="020B0805030504020804" pitchFamily="34" charset="0"/>
              </a:rPr>
              <a:t>Sign of non-</a:t>
            </a:r>
            <a:r>
              <a:rPr lang="en-US" dirty="0" err="1">
                <a:latin typeface="Eras Demi ITC" panose="020B0805030504020804" pitchFamily="34" charset="0"/>
              </a:rPr>
              <a:t>stationarity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77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gdpdiff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&lt;-diff(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gdpseries,differences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=1)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plot(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gdpdiff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Plot Difference Time Series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1" y="2380129"/>
            <a:ext cx="5267325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197456" y="3581182"/>
            <a:ext cx="3531095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First difference also looks </a:t>
            </a:r>
          </a:p>
          <a:p>
            <a:r>
              <a:rPr lang="en-US" dirty="0">
                <a:latin typeface="Eras Demi ITC" panose="020B0805030504020804" pitchFamily="34" charset="0"/>
              </a:rPr>
              <a:t>non-stationary time series.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471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gdpdiff,col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="blue")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1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</a:t>
            </a:r>
            <a:r>
              <a:rPr lang="en-US" sz="31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for Difference Time Series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2419" y="2406090"/>
            <a:ext cx="52673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212666" y="3581182"/>
            <a:ext cx="310161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Slow decay.</a:t>
            </a:r>
          </a:p>
          <a:p>
            <a:r>
              <a:rPr lang="en-US" dirty="0">
                <a:latin typeface="Eras Demi ITC" panose="020B0805030504020804" pitchFamily="34" charset="0"/>
              </a:rPr>
              <a:t>Sign of non-</a:t>
            </a:r>
            <a:r>
              <a:rPr lang="en-US" dirty="0" err="1">
                <a:latin typeface="Eras Demi ITC" panose="020B0805030504020804" pitchFamily="34" charset="0"/>
              </a:rPr>
              <a:t>stationarity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762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048002" y="2878677"/>
          <a:ext cx="6095997" cy="1915668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2.5741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0.3982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0.3522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0.2829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0.2603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0.1499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Proportion of Variance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0.1094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0.0198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Cumulative Proportion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0.9729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0.9830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sz="1800">
              <a:cs typeface="Times New Roman" pitchFamily="18" charset="0"/>
            </a:endParaRPr>
          </a:p>
          <a:p>
            <a:pPr>
              <a:buNone/>
            </a:pPr>
            <a:r>
              <a:rPr sz="180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>
              <a:cs typeface="Times New Roman" pitchFamily="18" charset="0"/>
            </a:endParaRPr>
          </a:p>
          <a:p>
            <a:pPr>
              <a:buNone/>
            </a:pPr>
            <a:r>
              <a:rPr sz="1800">
                <a:cs typeface="Times New Roman" pitchFamily="18" charset="0"/>
              </a:rPr>
              <a:t> </a:t>
            </a:r>
            <a:endParaRPr sz="1400">
              <a:cs typeface="Times New Roman" pitchFamily="18" charset="0"/>
            </a:endParaRPr>
          </a:p>
          <a:p>
            <a:pPr>
              <a:buNone/>
            </a:pPr>
            <a:endParaRPr sz="1400">
              <a:cs typeface="Times New Roman" pitchFamily="18" charset="0"/>
            </a:endParaRPr>
          </a:p>
          <a:p>
            <a:pPr>
              <a:buNone/>
            </a:pPr>
            <a:r>
              <a:rPr sz="140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050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Correlograms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48953" y="1766248"/>
            <a:ext cx="478847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752600"/>
            <a:ext cx="3962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3426039" y="5486401"/>
            <a:ext cx="608756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Stationarity is not achieved with first difference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346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rPr dirty="0"/>
              <a:t>    </a:t>
            </a:r>
            <a:r>
              <a:rPr sz="2800" dirty="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install.packages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("forecast")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library(forecast)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ndiffs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   # gives 2 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gdpdiff2&lt;-diff(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gdpseries,differences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=2)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plot(gdpdiff2,col="red")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971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20574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rgbClr val="000099"/>
                </a:solidFill>
                <a:latin typeface="Eras Demi ITC" pitchFamily="34" charset="0"/>
                <a:ea typeface="+mj-ea"/>
                <a:cs typeface="+mj-cs"/>
              </a:rPr>
              <a:t> </a:t>
            </a: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How Many Times Should Time Series Be Differenced to make Stationary?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1" y="3048000"/>
            <a:ext cx="5267325" cy="331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8664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048002" y="2878677"/>
          <a:ext cx="6095997" cy="1915668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2.5741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0.3982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0.3522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0.2829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0.2603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0.1499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Proportion of Variance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0.1094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0.0198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Cumulative Proportion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0.9729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0.9830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acf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(gdpdiff2,col="blue")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098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</a:t>
            </a:r>
            <a:r>
              <a:rPr lang="en-US" sz="28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for Difference2 Time Series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0370" y="2362200"/>
            <a:ext cx="6291263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275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</p:nvPr>
        </p:nvGraphicFramePr>
        <p:xfrm>
          <a:off x="3048002" y="2878677"/>
          <a:ext cx="6095997" cy="1915668"/>
        </p:xfrm>
        <a:graphic>
          <a:graphicData uri="http://schemas.openxmlformats.org/drawingml/2006/table">
            <a:tbl>
              <a:tblPr/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Comp.7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latin typeface="Times New Roman"/>
                          <a:ea typeface="Times New Roman"/>
                          <a:cs typeface="Times New Roman"/>
                        </a:rPr>
                        <a:t>Comp.8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Standard deviation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2.5741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0.3982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0.3522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0.2829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0.2603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0.2148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0.1499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Proportion of Variance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0.1094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0.0198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0.0155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0.0100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0.0085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0.0058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0.0028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Cumulative Proportion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0.8282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0.9376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0.9574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0.9729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0.9830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0.9914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0.9972</a:t>
                      </a:r>
                      <a:endParaRPr lang="en-US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1.0000</a:t>
                      </a:r>
                      <a:endParaRPr lang="en-US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sz="1800">
              <a:cs typeface="Times New Roman" pitchFamily="18" charset="0"/>
            </a:endParaRPr>
          </a:p>
          <a:p>
            <a:pPr>
              <a:buNone/>
            </a:pPr>
            <a:r>
              <a:rPr sz="180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>
              <a:cs typeface="Times New Roman" pitchFamily="18" charset="0"/>
            </a:endParaRPr>
          </a:p>
          <a:p>
            <a:pPr>
              <a:buNone/>
            </a:pPr>
            <a:r>
              <a:rPr sz="1800">
                <a:cs typeface="Times New Roman" pitchFamily="18" charset="0"/>
              </a:rPr>
              <a:t> </a:t>
            </a:r>
            <a:endParaRPr sz="1400">
              <a:cs typeface="Times New Roman" pitchFamily="18" charset="0"/>
            </a:endParaRPr>
          </a:p>
          <a:p>
            <a:pPr>
              <a:buNone/>
            </a:pPr>
            <a:endParaRPr sz="1400">
              <a:cs typeface="Times New Roman" pitchFamily="18" charset="0"/>
            </a:endParaRPr>
          </a:p>
          <a:p>
            <a:pPr>
              <a:buNone/>
            </a:pPr>
            <a:r>
              <a:rPr sz="140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9050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 err="1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Correlograms</a:t>
            </a: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 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0676" y="1219200"/>
            <a:ext cx="49625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219200"/>
            <a:ext cx="39624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07570" y="3886201"/>
            <a:ext cx="5376863" cy="2247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136697" y="6180329"/>
            <a:ext cx="6749925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>
                <a:latin typeface="Eras Demi ITC" panose="020B0805030504020804" pitchFamily="34" charset="0"/>
              </a:rPr>
              <a:t>Stationarity</a:t>
            </a:r>
            <a:r>
              <a:rPr lang="en-US" dirty="0">
                <a:latin typeface="Eras Demi ITC" panose="020B0805030504020804" pitchFamily="34" charset="0"/>
              </a:rPr>
              <a:t> is achieved with second order difference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5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28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Dickey Fuller (DF) test</a:t>
            </a:r>
            <a:r>
              <a:rPr lang="en-US" altLang="en-US" dirty="0">
                <a:solidFill>
                  <a:srgbClr val="000099"/>
                </a:solidFill>
              </a:rPr>
              <a:t>	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040731" y="1676400"/>
            <a:ext cx="8110538" cy="4191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Consider 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t</a:t>
            </a:r>
            <a:r>
              <a:rPr lang="en-US" altLang="en-US" sz="2400" dirty="0"/>
              <a:t> (t=1,2,3,…) is a time series of the form </a:t>
            </a:r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algn="ctr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t</a:t>
            </a:r>
            <a:r>
              <a:rPr lang="en-US" altLang="en-US" sz="2400" dirty="0"/>
              <a:t>=</a:t>
            </a:r>
            <a:r>
              <a:rPr lang="en-US" altLang="en-US" sz="2400" dirty="0">
                <a:sym typeface="Symbol" panose="05050102010706020507" pitchFamily="18" charset="2"/>
              </a:rPr>
              <a:t>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t-1</a:t>
            </a:r>
            <a:r>
              <a:rPr lang="en-US" altLang="en-US" sz="2400" dirty="0"/>
              <a:t>+U</a:t>
            </a:r>
            <a:r>
              <a:rPr lang="en-US" altLang="en-US" sz="2400" baseline="-25000" dirty="0"/>
              <a:t>t</a:t>
            </a:r>
            <a:r>
              <a:rPr lang="en-US" altLang="en-US" sz="2400" dirty="0"/>
              <a:t>. ………………(1)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If </a:t>
            </a:r>
            <a:r>
              <a:rPr lang="en-US" altLang="en-US" sz="2400" dirty="0">
                <a:sym typeface="Symbol" panose="05050102010706020507" pitchFamily="18" charset="2"/>
              </a:rPr>
              <a:t>=1 then </a:t>
            </a:r>
            <a:r>
              <a:rPr lang="en-US" altLang="en-US" sz="2400" dirty="0" err="1">
                <a:sym typeface="Symbol" panose="05050102010706020507" pitchFamily="18" charset="2"/>
              </a:rPr>
              <a:t>X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 becomes a random walk.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We assume that </a:t>
            </a:r>
            <a:r>
              <a:rPr lang="en-US" altLang="en-US" sz="2400" dirty="0" err="1">
                <a:sym typeface="Symbol" panose="05050102010706020507" pitchFamily="18" charset="2"/>
              </a:rPr>
              <a:t>U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2400" dirty="0" err="1">
                <a:sym typeface="Symbol" panose="05050102010706020507" pitchFamily="18" charset="2"/>
              </a:rPr>
              <a:t>~IID</a:t>
            </a:r>
            <a:r>
              <a:rPr lang="en-US" altLang="en-US" sz="2400" dirty="0">
                <a:sym typeface="Symbol" panose="05050102010706020507" pitchFamily="18" charset="2"/>
              </a:rPr>
              <a:t>(0, </a:t>
            </a:r>
            <a:r>
              <a:rPr lang="en-US" altLang="en-US" sz="2400" dirty="0">
                <a:cs typeface="Times New Roman" panose="02020603050405020304" pitchFamily="18" charset="0"/>
              </a:rPr>
              <a:t>σ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), </a:t>
            </a:r>
            <a:r>
              <a:rPr lang="en-US" altLang="en-US" sz="2400" dirty="0" err="1">
                <a:sym typeface="Symbol" panose="05050102010706020507" pitchFamily="18" charset="2"/>
              </a:rPr>
              <a:t>i.e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err="1">
                <a:sym typeface="Symbol" panose="05050102010706020507" pitchFamily="18" charset="2"/>
              </a:rPr>
              <a:t>U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 is a white noise.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So we are interested in testing for =1.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43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6" y="228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D-F (Unit Root) Test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: </a:t>
            </a:r>
            <a:r>
              <a:rPr lang="en-US" altLang="en-US" sz="2400" dirty="0">
                <a:sym typeface="Symbol" panose="05050102010706020507" pitchFamily="18" charset="2"/>
              </a:rPr>
              <a:t>=1 (Non stationary) , </a:t>
            </a:r>
            <a:r>
              <a:rPr lang="en-US" altLang="en-US" sz="2400" dirty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dirty="0">
                <a:sym typeface="Symbol" panose="05050102010706020507" pitchFamily="18" charset="2"/>
              </a:rPr>
              <a:t>&lt;1(stationary)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en-US" sz="2400" dirty="0"/>
              <a:t>(X</a:t>
            </a:r>
            <a:r>
              <a:rPr lang="en-US" altLang="en-US" sz="2400" baseline="-25000" dirty="0"/>
              <a:t>t</a:t>
            </a:r>
            <a:r>
              <a:rPr lang="en-US" altLang="en-US" sz="2400" dirty="0"/>
              <a:t>-X</a:t>
            </a:r>
            <a:r>
              <a:rPr lang="en-US" altLang="en-US" sz="2400" baseline="-25000" dirty="0"/>
              <a:t>t-1</a:t>
            </a:r>
            <a:r>
              <a:rPr lang="en-US" altLang="en-US" sz="2400" dirty="0"/>
              <a:t>) =</a:t>
            </a:r>
            <a:r>
              <a:rPr lang="en-US" altLang="en-US" sz="2400" dirty="0">
                <a:sym typeface="Symbol" panose="05050102010706020507" pitchFamily="18" charset="2"/>
              </a:rPr>
              <a:t></a:t>
            </a:r>
            <a:r>
              <a:rPr lang="en-US" altLang="en-US" sz="2400" dirty="0" err="1"/>
              <a:t>X</a:t>
            </a:r>
            <a:r>
              <a:rPr lang="en-US" altLang="en-US" sz="2400" baseline="-25000" dirty="0" err="1"/>
              <a:t>t</a:t>
            </a:r>
            <a:r>
              <a:rPr lang="en-US" altLang="en-US" sz="2400" dirty="0"/>
              <a:t>=(</a:t>
            </a:r>
            <a:r>
              <a:rPr lang="en-US" altLang="en-US" sz="2400" dirty="0">
                <a:sym typeface="Symbol" panose="05050102010706020507" pitchFamily="18" charset="2"/>
              </a:rPr>
              <a:t>-1)</a:t>
            </a:r>
            <a:r>
              <a:rPr lang="en-US" altLang="en-US" sz="2400" dirty="0"/>
              <a:t>X</a:t>
            </a:r>
            <a:r>
              <a:rPr lang="en-US" altLang="en-US" sz="2400" baseline="-25000" dirty="0"/>
              <a:t>t-1</a:t>
            </a:r>
            <a:r>
              <a:rPr lang="en-US" altLang="en-US" sz="2400" dirty="0"/>
              <a:t>+U</a:t>
            </a:r>
            <a:r>
              <a:rPr lang="en-US" altLang="en-US" sz="2400" baseline="-25000" dirty="0"/>
              <a:t>t</a:t>
            </a:r>
            <a:r>
              <a:rPr lang="en-US" altLang="en-US" sz="2400" dirty="0"/>
              <a:t>…………..from(1)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: </a:t>
            </a:r>
            <a:r>
              <a:rPr lang="en-US" altLang="en-US" sz="2400" dirty="0">
                <a:sym typeface="Symbol" panose="05050102010706020507" pitchFamily="18" charset="2"/>
              </a:rPr>
              <a:t>*=0 , </a:t>
            </a:r>
            <a:r>
              <a:rPr lang="en-US" altLang="en-US" sz="2400" dirty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dirty="0">
                <a:sym typeface="Symbol" panose="05050102010706020507" pitchFamily="18" charset="2"/>
              </a:rPr>
              <a:t>*&lt;0, *=</a:t>
            </a:r>
            <a:r>
              <a:rPr lang="en-US" altLang="en-US" sz="2400" dirty="0"/>
              <a:t>(</a:t>
            </a:r>
            <a:r>
              <a:rPr lang="en-US" altLang="en-US" sz="2400" dirty="0">
                <a:sym typeface="Symbol" panose="05050102010706020507" pitchFamily="18" charset="2"/>
              </a:rPr>
              <a:t>-1).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Test statistic is (*/SE(*)).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Test statistic follows DF distribution under null.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Reject H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if </a:t>
            </a:r>
            <a:r>
              <a:rPr lang="en-US" altLang="en-US" sz="2400" dirty="0" err="1"/>
              <a:t>tcal</a:t>
            </a:r>
            <a:r>
              <a:rPr lang="en-US" altLang="en-US" sz="2400" dirty="0"/>
              <a:t> &lt; DF table value. 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2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190500"/>
            <a:ext cx="8162925" cy="9525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000" dirty="0"/>
              <a:t>  Components of Time Series?</a:t>
            </a:r>
            <a:br>
              <a:rPr lang="en-US" altLang="en-US" sz="3000" dirty="0"/>
            </a:br>
            <a:r>
              <a:rPr lang="en-US" altLang="en-US" sz="3000" dirty="0"/>
              <a:t>Trend, Seasonality and Cyclic Pattern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003610" y="1447800"/>
            <a:ext cx="8229600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olidFill>
                  <a:schemeClr val="tx1"/>
                </a:solidFill>
              </a:rPr>
              <a:t>Trend </a:t>
            </a:r>
            <a:r>
              <a:rPr lang="en-US" altLang="en-US" dirty="0">
                <a:solidFill>
                  <a:schemeClr val="tx1"/>
                </a:solidFill>
              </a:rPr>
              <a:t>refers to the  long-term increase or decrease in the time series.</a:t>
            </a:r>
          </a:p>
          <a:p>
            <a:pPr eaLnBrk="1" hangingPunct="1">
              <a:lnSpc>
                <a:spcPct val="150000"/>
              </a:lnSpc>
            </a:pPr>
            <a:r>
              <a:rPr lang="en-IN" b="1" dirty="0">
                <a:solidFill>
                  <a:schemeClr val="tx1"/>
                </a:solidFill>
              </a:rPr>
              <a:t>Seasonality</a:t>
            </a:r>
            <a:r>
              <a:rPr lang="en-IN" dirty="0">
                <a:solidFill>
                  <a:schemeClr val="tx1"/>
                </a:solidFill>
              </a:rPr>
              <a:t> in a time series refers to predictable and recurring trends and patterns over a period of time, normally a year. An  example of a seasonal time series is retail data, which sees spikes in sales during holiday seasons like Christmas or Diwali. 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</a:rPr>
              <a:t>A </a:t>
            </a:r>
            <a:r>
              <a:rPr lang="en-IN" b="1" dirty="0">
                <a:solidFill>
                  <a:schemeClr val="tx1"/>
                </a:solidFill>
              </a:rPr>
              <a:t>cyclic pattern</a:t>
            </a:r>
            <a:r>
              <a:rPr lang="en-IN" dirty="0">
                <a:solidFill>
                  <a:schemeClr val="tx1"/>
                </a:solidFill>
              </a:rPr>
              <a:t> exists when data exhibits rises and falls that are not of fixed period. The duration of these fluctuations is usually of at least 2 years.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205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urca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gdpseries,lag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=0)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Value of test-statistic is: 19.2745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            1pct    5pct   10pct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tau1     -2.6   -1.95   -1.61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86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846627" y="381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Dickey Fuller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5936" y="5297270"/>
            <a:ext cx="9677201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Inference: Time series is non-stationary. Value of test statistic is greater than</a:t>
            </a:r>
          </a:p>
          <a:p>
            <a:r>
              <a:rPr lang="en-US" dirty="0">
                <a:latin typeface="Eras Demi ITC" panose="020B0805030504020804" pitchFamily="34" charset="0"/>
              </a:rPr>
              <a:t>5% critical value.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26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r>
              <a:t>    </a:t>
            </a:r>
            <a:r>
              <a:rPr sz="2800"/>
              <a:t> </a:t>
            </a:r>
            <a:endParaRPr lang="en-US" sz="2800" dirty="0"/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752600" y="1219200"/>
            <a:ext cx="8763000" cy="55626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n-U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n-US" sz="2000" dirty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library(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urca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&lt;-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ur.df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(gdpdiff2,lag=0)</a:t>
            </a:r>
          </a:p>
          <a:p>
            <a:pPr>
              <a:buNone/>
            </a:pP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summary(</a:t>
            </a:r>
            <a:r>
              <a:rPr sz="1800" dirty="0" err="1">
                <a:solidFill>
                  <a:srgbClr val="000099"/>
                </a:solidFill>
                <a:cs typeface="Times New Roman" pitchFamily="18" charset="0"/>
              </a:rPr>
              <a:t>df</a:t>
            </a:r>
            <a:r>
              <a:rPr sz="1800" dirty="0">
                <a:solidFill>
                  <a:srgbClr val="000099"/>
                </a:solidFill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Value of test-statistic is:  -11.9083 </a:t>
            </a:r>
          </a:p>
          <a:p>
            <a:pPr>
              <a:buNone/>
            </a:pPr>
            <a:endParaRPr sz="1800" dirty="0">
              <a:solidFill>
                <a:schemeClr val="tx1"/>
              </a:solidFill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Critical values for test statistics: 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              1pct   5pct  10pct</a:t>
            </a:r>
          </a:p>
          <a:p>
            <a:pPr>
              <a:buNone/>
            </a:pPr>
            <a:r>
              <a:rPr sz="1800" dirty="0">
                <a:solidFill>
                  <a:schemeClr val="tx1"/>
                </a:solidFill>
                <a:cs typeface="Times New Roman" pitchFamily="18" charset="0"/>
              </a:rPr>
              <a:t>tau1      -2.6   -1.95  -1.61</a:t>
            </a: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endParaRPr sz="1800" dirty="0">
              <a:cs typeface="Times New Roman" pitchFamily="18" charset="0"/>
            </a:endParaRPr>
          </a:p>
          <a:p>
            <a:pPr>
              <a:buNone/>
            </a:pPr>
            <a:r>
              <a:rPr sz="1800" dirty="0">
                <a:cs typeface="Times New Roman" pitchFamily="18" charset="0"/>
              </a:rPr>
              <a:t> </a:t>
            </a:r>
            <a:endParaRPr sz="1400" dirty="0">
              <a:cs typeface="Times New Roman" pitchFamily="18" charset="0"/>
            </a:endParaRPr>
          </a:p>
          <a:p>
            <a:pPr>
              <a:buNone/>
            </a:pPr>
            <a:endParaRPr sz="1400" dirty="0">
              <a:cs typeface="Times New Roman" pitchFamily="18" charset="0"/>
            </a:endParaRPr>
          </a:p>
          <a:p>
            <a:pPr>
              <a:buNone/>
            </a:pPr>
            <a:r>
              <a:rPr sz="1400" dirty="0">
                <a:cs typeface="Times New Roman" pitchFamily="18" charset="0"/>
              </a:rPr>
              <a:t>       </a:t>
            </a:r>
            <a:endParaRPr lang="en-US" sz="1400" dirty="0">
              <a:cs typeface="Times New Roman" pitchFamily="18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752600" y="2286000"/>
            <a:ext cx="873588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 txBox="1">
            <a:spLocks/>
          </p:cNvSpPr>
          <p:nvPr/>
        </p:nvSpPr>
        <p:spPr bwMode="auto">
          <a:xfrm>
            <a:off x="1981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Time Series Analysis in R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kern="0" dirty="0">
                <a:solidFill>
                  <a:schemeClr val="accent1"/>
                </a:solidFill>
                <a:latin typeface="Eras Demi ITC" pitchFamily="34" charset="0"/>
                <a:ea typeface="+mj-ea"/>
                <a:cs typeface="+mj-cs"/>
              </a:rPr>
              <a:t>Dickey Fuller Test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29585" y="5257801"/>
            <a:ext cx="865512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Eras Demi ITC" panose="020B0805030504020804" pitchFamily="34" charset="0"/>
              </a:rPr>
              <a:t>Inference: Time series is stationary. Value of test statistic is less than</a:t>
            </a:r>
          </a:p>
          <a:p>
            <a:r>
              <a:rPr lang="en-US" dirty="0">
                <a:latin typeface="Eras Demi ITC" panose="020B0805030504020804" pitchFamily="34" charset="0"/>
              </a:rPr>
              <a:t>5% critical value.</a:t>
            </a:r>
            <a:endParaRPr lang="en-IN" dirty="0">
              <a:latin typeface="Eras Demi ITC" panose="020B0805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730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2209800" y="2130426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lang="en-US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Eras Demi ITC" pitchFamily="34" charset="0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ts val="5800"/>
              </a:lnSpc>
            </a:pPr>
            <a:r>
              <a:rPr lang="en-IN" dirty="0">
                <a:solidFill>
                  <a:schemeClr val="accent1"/>
                </a:solidFill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305633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28600"/>
            <a:ext cx="8162925" cy="762000"/>
          </a:xfrm>
        </p:spPr>
        <p:txBody>
          <a:bodyPr/>
          <a:lstStyle/>
          <a:p>
            <a:r>
              <a:rPr lang="en-US" altLang="en-US" dirty="0"/>
              <a:t>Time Series Data Analysis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415480" y="1340768"/>
            <a:ext cx="7709647" cy="4191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altLang="en-US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Analyze trend and seasonality </a:t>
            </a:r>
            <a:r>
              <a:rPr lang="en-US" altLang="en-US" sz="2400" dirty="0">
                <a:solidFill>
                  <a:schemeClr val="tx1"/>
                </a:solidFill>
              </a:rPr>
              <a:t>present in the data.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tx1"/>
                </a:solidFill>
              </a:rPr>
              <a:t>Decompose </a:t>
            </a:r>
            <a:r>
              <a:rPr lang="en-US" altLang="en-US" sz="2400" dirty="0">
                <a:solidFill>
                  <a:schemeClr val="tx1"/>
                </a:solidFill>
              </a:rPr>
              <a:t>time series into its components.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solidFill>
                  <a:schemeClr val="accent2"/>
                </a:solidFill>
              </a:rPr>
              <a:t>Forecast future values of the time series.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21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28600"/>
            <a:ext cx="8162925" cy="762000"/>
          </a:xfrm>
        </p:spPr>
        <p:txBody>
          <a:bodyPr/>
          <a:lstStyle/>
          <a:p>
            <a:pPr eaLnBrk="1" hangingPunct="1"/>
            <a:r>
              <a:rPr lang="en-US" altLang="en-US" dirty="0"/>
              <a:t>Stationary Time </a:t>
            </a:r>
            <a:r>
              <a:rPr altLang="en-US" dirty="0"/>
              <a:t>S</a:t>
            </a:r>
            <a:r>
              <a:rPr lang="en-US" altLang="en-US" dirty="0"/>
              <a:t>eries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057400" y="1600201"/>
            <a:ext cx="80772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/>
              <a:t>Time series process is called </a:t>
            </a:r>
            <a:r>
              <a:rPr lang="en-US" altLang="en-US" sz="2400" b="1" dirty="0"/>
              <a:t>stationary </a:t>
            </a:r>
            <a:r>
              <a:rPr lang="en-US" altLang="en-US" sz="2400" dirty="0"/>
              <a:t>if the </a:t>
            </a:r>
            <a:r>
              <a:rPr lang="en-US" altLang="en-US" sz="2400" b="1" dirty="0">
                <a:solidFill>
                  <a:schemeClr val="accent2"/>
                </a:solidFill>
              </a:rPr>
              <a:t>statistical properties</a:t>
            </a:r>
            <a:r>
              <a:rPr lang="en-US" altLang="en-US" sz="2400" dirty="0">
                <a:solidFill>
                  <a:schemeClr val="accent2"/>
                </a:solidFill>
              </a:rPr>
              <a:t> </a:t>
            </a:r>
            <a:r>
              <a:rPr lang="en-US" altLang="en-US" sz="2400" dirty="0"/>
              <a:t>of the process </a:t>
            </a:r>
            <a:r>
              <a:rPr lang="en-US" altLang="en-US" sz="2400" b="1" dirty="0"/>
              <a:t>remain unchanged over time</a:t>
            </a:r>
            <a:r>
              <a:rPr lang="en-US" altLang="en-US" sz="24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 err="1"/>
              <a:t>i.e</a:t>
            </a:r>
            <a:r>
              <a:rPr lang="en-US" altLang="en-US" sz="2400" dirty="0"/>
              <a:t>  if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t</a:t>
            </a:r>
            <a:r>
              <a:rPr lang="en-US" altLang="en-US" sz="2400" dirty="0"/>
              <a:t> is a time series t=1,2,3,… then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en-US" sz="2400" dirty="0"/>
              <a:t>E(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t</a:t>
            </a:r>
            <a:r>
              <a:rPr lang="en-US" altLang="en-US" sz="2400" dirty="0"/>
              <a:t>)= </a:t>
            </a:r>
            <a:r>
              <a:rPr lang="en-US" altLang="en-US" sz="2400" dirty="0">
                <a:sym typeface="Symbol" panose="05050102010706020507" pitchFamily="18" charset="2"/>
              </a:rPr>
              <a:t></a:t>
            </a:r>
            <a:r>
              <a:rPr lang="en-US" altLang="en-US" sz="2400" baseline="-25000" dirty="0">
                <a:sym typeface="Symbol" panose="05050102010706020507" pitchFamily="18" charset="2"/>
              </a:rPr>
              <a:t>t</a:t>
            </a:r>
            <a:r>
              <a:rPr lang="en-US" altLang="en-US" sz="2400" dirty="0">
                <a:sym typeface="Symbol" panose="05050102010706020507" pitchFamily="18" charset="2"/>
              </a:rPr>
              <a:t> =  (constant)     </a:t>
            </a:r>
            <a:r>
              <a:rPr lang="en-US" altLang="en-US" sz="2400" b="1" dirty="0">
                <a:sym typeface="Symbol" panose="05050102010706020507" pitchFamily="18" charset="2"/>
              </a:rPr>
              <a:t> </a:t>
            </a:r>
            <a:r>
              <a:rPr lang="en-US" altLang="en-US" sz="2400" dirty="0">
                <a:sym typeface="Symbol" panose="05050102010706020507" pitchFamily="18" charset="2"/>
              </a:rPr>
              <a:t>t=1,2,…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en-US" sz="2400" dirty="0" err="1">
                <a:sym typeface="Symbol" panose="05050102010706020507" pitchFamily="18" charset="2"/>
              </a:rPr>
              <a:t>Var</a:t>
            </a:r>
            <a:r>
              <a:rPr lang="en-US" altLang="en-US" sz="2400" dirty="0">
                <a:sym typeface="Symbol" panose="05050102010706020507" pitchFamily="18" charset="2"/>
              </a:rPr>
              <a:t>(</a:t>
            </a:r>
            <a:r>
              <a:rPr lang="en-US" altLang="en-US" sz="2400" dirty="0" err="1"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/>
              <a:t>t</a:t>
            </a:r>
            <a:r>
              <a:rPr lang="en-US" altLang="en-US" sz="2400" dirty="0"/>
              <a:t>)= </a:t>
            </a:r>
            <a:r>
              <a:rPr lang="en-US" altLang="en-US" sz="2400" dirty="0">
                <a:cs typeface="Times New Roman" panose="02020603050405020304" pitchFamily="18" charset="0"/>
              </a:rPr>
              <a:t>σ</a:t>
            </a:r>
            <a:r>
              <a:rPr lang="en-US" altLang="en-US" sz="2400" baseline="-30000" dirty="0">
                <a:cs typeface="Times New Roman" panose="02020603050405020304" pitchFamily="18" charset="0"/>
              </a:rPr>
              <a:t>t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cs typeface="Times New Roman" panose="02020603050405020304" pitchFamily="18" charset="0"/>
              </a:rPr>
              <a:t> = σ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 </a:t>
            </a:r>
            <a:r>
              <a:rPr lang="en-US" altLang="en-US" sz="2400" dirty="0">
                <a:cs typeface="Times New Roman" panose="02020603050405020304" pitchFamily="18" charset="0"/>
              </a:rPr>
              <a:t>(constant)   </a:t>
            </a:r>
            <a:r>
              <a:rPr lang="en-US" altLang="en-US" sz="2400" b="1" dirty="0">
                <a:sym typeface="Symbol" panose="05050102010706020507" pitchFamily="18" charset="2"/>
              </a:rPr>
              <a:t></a:t>
            </a:r>
            <a:r>
              <a:rPr lang="en-US" altLang="en-US" sz="2400" dirty="0"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t=1,2…</a:t>
            </a:r>
            <a:endParaRPr lang="en-US" altLang="en-US" sz="2400" dirty="0"/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en-US" sz="2400" dirty="0" err="1"/>
              <a:t>Cov</a:t>
            </a:r>
            <a:r>
              <a:rPr lang="en-US" altLang="en-US" sz="2400" dirty="0"/>
              <a:t>(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t</a:t>
            </a:r>
            <a:r>
              <a:rPr lang="en-US" altLang="en-US" sz="2400" dirty="0" err="1"/>
              <a:t>,Y</a:t>
            </a:r>
            <a:r>
              <a:rPr lang="en-US" altLang="en-US" sz="2400" baseline="-25000" dirty="0" err="1"/>
              <a:t>t</a:t>
            </a:r>
            <a:r>
              <a:rPr lang="en-US" altLang="en-US" sz="2400" baseline="-25000" dirty="0"/>
              <a:t>-s</a:t>
            </a:r>
            <a:r>
              <a:rPr lang="en-US" altLang="en-US" sz="2400" dirty="0"/>
              <a:t>) depends only on </a:t>
            </a:r>
            <a:r>
              <a:rPr lang="en-US" altLang="en-US" sz="2400" b="1" dirty="0"/>
              <a:t>s</a:t>
            </a:r>
            <a:r>
              <a:rPr lang="en-US" altLang="en-US" sz="2400" dirty="0"/>
              <a:t>(lag), </a:t>
            </a:r>
          </a:p>
          <a:p>
            <a:pPr marL="1314450" lvl="3" indent="0">
              <a:lnSpc>
                <a:spcPct val="150000"/>
              </a:lnSpc>
              <a:buNone/>
            </a:pPr>
            <a:r>
              <a:rPr lang="en-US" altLang="en-US" sz="2400" dirty="0"/>
              <a:t>                    and is independent of </a:t>
            </a:r>
            <a:r>
              <a:rPr lang="en-US" altLang="en-US" sz="2400" b="1" dirty="0"/>
              <a:t>t </a:t>
            </a:r>
            <a:r>
              <a:rPr lang="en-US" altLang="en-US" sz="2400" dirty="0"/>
              <a:t>(time).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b="1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0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4539" y="286698"/>
            <a:ext cx="8162925" cy="641350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1"/>
                </a:solidFill>
              </a:rPr>
              <a:t>Stationary Time Series</a:t>
            </a:r>
          </a:p>
        </p:txBody>
      </p:sp>
      <p:pic>
        <p:nvPicPr>
          <p:cNvPr id="24578" name="Picture 2" descr="http://i.stack.imgur.com/N7Ou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71601"/>
            <a:ext cx="7467600" cy="377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030479" y="5044566"/>
            <a:ext cx="8131042" cy="135623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lang="es-ES" sz="2000" dirty="0" smtClean="0">
                <a:solidFill>
                  <a:schemeClr val="accent6">
                    <a:lumMod val="75000"/>
                  </a:schemeClr>
                </a:solidFill>
                <a:latin typeface="Eras Demi ITC" pitchFamily="34" charset="0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en-US" sz="1800" kern="0" dirty="0">
                <a:solidFill>
                  <a:schemeClr val="tx1"/>
                </a:solidFill>
              </a:rPr>
              <a:t>Examples: Stock returns can be stationary although stock prices are non-stationary</a:t>
            </a:r>
          </a:p>
          <a:p>
            <a:r>
              <a:rPr lang="en-US" altLang="en-US" sz="1800" kern="0" dirty="0">
                <a:solidFill>
                  <a:schemeClr val="tx1"/>
                </a:solidFill>
              </a:rPr>
              <a:t>Macroeconomic data such as GDP, Inflation Rates are also non stationary.</a:t>
            </a:r>
            <a:endParaRPr lang="en-US" altLang="en-US" sz="1800" kern="0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20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7863" y="304800"/>
            <a:ext cx="7156274" cy="762000"/>
          </a:xfrm>
        </p:spPr>
        <p:txBody>
          <a:bodyPr/>
          <a:lstStyle/>
          <a:p>
            <a:r>
              <a:rPr lang="en-US" altLang="en-US" dirty="0"/>
              <a:t>White Noise Process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55534"/>
            <a:ext cx="8229600" cy="3091294"/>
          </a:xfrm>
        </p:spPr>
        <p:txBody>
          <a:bodyPr>
            <a:normAutofit/>
          </a:bodyPr>
          <a:lstStyle/>
          <a:p>
            <a:r>
              <a:rPr lang="en-US" altLang="en-US" sz="2400" b="1" dirty="0"/>
              <a:t>White noise</a:t>
            </a:r>
            <a:r>
              <a:rPr lang="en-US" altLang="en-US" sz="2400" dirty="0"/>
              <a:t> is the simplest example of </a:t>
            </a:r>
            <a:r>
              <a:rPr lang="en-US" altLang="en-US" sz="2400" dirty="0">
                <a:solidFill>
                  <a:srgbClr val="000099"/>
                </a:solidFill>
              </a:rPr>
              <a:t>stationary time series.</a:t>
            </a:r>
            <a:r>
              <a:rPr lang="en-US" altLang="en-US" sz="2400" dirty="0"/>
              <a:t> </a:t>
            </a:r>
          </a:p>
          <a:p>
            <a:endParaRPr lang="en-US" altLang="en-US" sz="2400" dirty="0"/>
          </a:p>
          <a:p>
            <a:r>
              <a:rPr lang="en-US" altLang="en-US" sz="2400" dirty="0"/>
              <a:t>White Noise time series has zero mean, constant variance and zero covariance with lagged time series.</a:t>
            </a:r>
            <a:endParaRPr lang="en-US" altLang="en-US" sz="2400" baseline="-25000" dirty="0"/>
          </a:p>
        </p:txBody>
      </p:sp>
      <p:pic>
        <p:nvPicPr>
          <p:cNvPr id="25604" name="Picture 4" descr="http://www.otexts.org/sites/default/files/fpp/images/w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3581401"/>
            <a:ext cx="5595938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7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4854" y="152400"/>
            <a:ext cx="7182295" cy="1143000"/>
          </a:xfrm>
        </p:spPr>
        <p:txBody>
          <a:bodyPr/>
          <a:lstStyle/>
          <a:p>
            <a:r>
              <a:rPr lang="en-US" altLang="en-US" dirty="0"/>
              <a:t>Random Walk</a:t>
            </a:r>
            <a:br>
              <a:rPr lang="en-US" altLang="en-US" dirty="0"/>
            </a:br>
            <a:r>
              <a:rPr lang="en-US" altLang="en-US" dirty="0"/>
              <a:t> Non-Stationary Time Series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2040733" y="1600200"/>
            <a:ext cx="8110537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600" b="1" dirty="0">
                <a:cs typeface="Times New Roman" panose="02020603050405020304" pitchFamily="18" charset="0"/>
              </a:rPr>
              <a:t>Random walk</a:t>
            </a:r>
            <a:r>
              <a:rPr lang="en-US" altLang="en-US" sz="2600" dirty="0">
                <a:cs typeface="Times New Roman" panose="02020603050405020304" pitchFamily="18" charset="0"/>
              </a:rPr>
              <a:t> is the simplest case of </a:t>
            </a:r>
            <a:r>
              <a:rPr lang="en-US" altLang="en-US" sz="2600" dirty="0">
                <a:solidFill>
                  <a:srgbClr val="000099"/>
                </a:solidFill>
                <a:cs typeface="Times New Roman" panose="02020603050405020304" pitchFamily="18" charset="0"/>
              </a:rPr>
              <a:t>non-stationary time series</a:t>
            </a:r>
            <a:r>
              <a:rPr lang="en-US" altLang="en-US" sz="2600" dirty="0">
                <a:cs typeface="Times New Roman" panose="02020603050405020304" pitchFamily="18" charset="0"/>
              </a:rPr>
              <a:t>. It is of the form</a:t>
            </a:r>
          </a:p>
          <a:p>
            <a:pPr algn="ctr">
              <a:spcBef>
                <a:spcPts val="0"/>
              </a:spcBef>
              <a:buNone/>
            </a:pPr>
            <a:r>
              <a:rPr lang="en-US" altLang="en-US" sz="2600" dirty="0" err="1"/>
              <a:t>Y</a:t>
            </a:r>
            <a:r>
              <a:rPr lang="en-US" altLang="en-US" sz="2600" baseline="-25000" dirty="0" err="1"/>
              <a:t>t</a:t>
            </a:r>
            <a:r>
              <a:rPr lang="en-US" altLang="en-US" sz="2600" dirty="0"/>
              <a:t>=Y</a:t>
            </a:r>
            <a:r>
              <a:rPr lang="en-US" altLang="en-US" sz="2600" baseline="-25000" dirty="0"/>
              <a:t>t-1</a:t>
            </a:r>
            <a:r>
              <a:rPr lang="en-US" altLang="en-US" sz="2600" dirty="0"/>
              <a:t>+U</a:t>
            </a:r>
            <a:r>
              <a:rPr lang="en-US" altLang="en-US" sz="2600" baseline="-25000" dirty="0"/>
              <a:t>t     </a:t>
            </a:r>
            <a:r>
              <a:rPr lang="en-US" altLang="en-US" sz="2600" dirty="0"/>
              <a:t>t=1,2,3…..    (1)</a:t>
            </a:r>
            <a:endParaRPr lang="en-US" altLang="en-US" sz="2600" baseline="-25000" dirty="0"/>
          </a:p>
          <a:p>
            <a:pPr marL="0" indent="0">
              <a:spcBef>
                <a:spcPts val="0"/>
              </a:spcBef>
              <a:buNone/>
            </a:pPr>
            <a:endParaRPr lang="en-US" altLang="en-US" sz="26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We assume that </a:t>
            </a:r>
            <a:r>
              <a:rPr lang="en-US" altLang="en-US" sz="2600" dirty="0" err="1"/>
              <a:t>U</a:t>
            </a:r>
            <a:r>
              <a:rPr lang="en-US" altLang="en-US" sz="2600" baseline="-25000" dirty="0" err="1"/>
              <a:t>t</a:t>
            </a:r>
            <a:r>
              <a:rPr lang="en-US" altLang="en-US" sz="2600" baseline="-25000" dirty="0"/>
              <a:t> </a:t>
            </a:r>
            <a:r>
              <a:rPr lang="en-US" altLang="en-US" sz="2600" dirty="0"/>
              <a:t>is a random series with constant mean </a:t>
            </a:r>
            <a:r>
              <a:rPr lang="en-US" altLang="en-US" sz="2600" dirty="0">
                <a:sym typeface="Symbol" panose="05050102010706020507" pitchFamily="18" charset="2"/>
              </a:rPr>
              <a:t> and constant variance </a:t>
            </a:r>
            <a:r>
              <a:rPr lang="en-US" altLang="en-US" sz="2600" dirty="0">
                <a:cs typeface="Times New Roman" panose="02020603050405020304" pitchFamily="18" charset="0"/>
              </a:rPr>
              <a:t>σ</a:t>
            </a:r>
            <a:r>
              <a:rPr lang="en-US" altLang="en-US" sz="2600" baseline="30000" dirty="0">
                <a:cs typeface="Times New Roman" panose="02020603050405020304" pitchFamily="18" charset="0"/>
              </a:rPr>
              <a:t>2. </a:t>
            </a:r>
            <a:r>
              <a:rPr lang="en-US" altLang="en-US" sz="2600" dirty="0">
                <a:cs typeface="Times New Roman" panose="02020603050405020304" pitchFamily="18" charset="0"/>
              </a:rPr>
              <a:t>Also it is serially uncorrelated</a:t>
            </a:r>
            <a:r>
              <a:rPr lang="en-US" altLang="en-US" sz="2600" dirty="0"/>
              <a:t> 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/>
              <a:t>From 1 it is clear that value of Y at time t is equal to its value at  time (t-1) plus a random shock.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6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600" dirty="0"/>
              <a:t>Let Y</a:t>
            </a:r>
            <a:r>
              <a:rPr lang="en-US" altLang="en-US" sz="2600" baseline="-25000" dirty="0"/>
              <a:t>0</a:t>
            </a:r>
            <a:r>
              <a:rPr lang="en-US" altLang="en-US" sz="2600" dirty="0"/>
              <a:t>=0 at time t=0 , hence</a:t>
            </a:r>
          </a:p>
          <a:p>
            <a:pPr marL="2333625" lvl="8" indent="0">
              <a:spcBef>
                <a:spcPts val="0"/>
              </a:spcBef>
              <a:buNone/>
            </a:pPr>
            <a:r>
              <a:rPr lang="en-US" altLang="en-US" sz="2600" dirty="0">
                <a:latin typeface="Eras Demi ITC" panose="020B0805030504020804" pitchFamily="34" charset="0"/>
              </a:rPr>
              <a:t>Y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1</a:t>
            </a:r>
            <a:r>
              <a:rPr lang="en-US" altLang="en-US" sz="2600" dirty="0">
                <a:latin typeface="Eras Demi ITC" panose="020B0805030504020804" pitchFamily="34" charset="0"/>
              </a:rPr>
              <a:t>=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1 </a:t>
            </a:r>
          </a:p>
          <a:p>
            <a:pPr marL="2333625" lvl="8" indent="0">
              <a:spcBef>
                <a:spcPts val="0"/>
              </a:spcBef>
              <a:buNone/>
            </a:pPr>
            <a:r>
              <a:rPr lang="en-US" altLang="en-US" sz="2600" dirty="0">
                <a:latin typeface="Eras Demi ITC" panose="020B0805030504020804" pitchFamily="34" charset="0"/>
              </a:rPr>
              <a:t>Y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2</a:t>
            </a:r>
            <a:r>
              <a:rPr lang="en-US" altLang="en-US" sz="2600" dirty="0">
                <a:latin typeface="Eras Demi ITC" panose="020B0805030504020804" pitchFamily="34" charset="0"/>
              </a:rPr>
              <a:t>= Y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1</a:t>
            </a:r>
            <a:r>
              <a:rPr lang="en-US" altLang="en-US" sz="2600" dirty="0">
                <a:latin typeface="Eras Demi ITC" panose="020B0805030504020804" pitchFamily="34" charset="0"/>
              </a:rPr>
              <a:t>+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2 </a:t>
            </a:r>
            <a:r>
              <a:rPr lang="en-US" altLang="en-US" sz="2600" dirty="0">
                <a:latin typeface="Eras Demi ITC" panose="020B0805030504020804" pitchFamily="34" charset="0"/>
              </a:rPr>
              <a:t>=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1</a:t>
            </a:r>
            <a:r>
              <a:rPr lang="en-US" altLang="en-US" sz="2600" dirty="0">
                <a:latin typeface="Eras Demi ITC" panose="020B0805030504020804" pitchFamily="34" charset="0"/>
              </a:rPr>
              <a:t>+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2</a:t>
            </a:r>
            <a:endParaRPr lang="en-US" altLang="en-US" sz="2600" dirty="0">
              <a:latin typeface="Eras Demi ITC" panose="020B0805030504020804" pitchFamily="34" charset="0"/>
            </a:endParaRPr>
          </a:p>
          <a:p>
            <a:pPr marL="2333625" lvl="8" indent="0">
              <a:spcBef>
                <a:spcPts val="0"/>
              </a:spcBef>
              <a:buNone/>
            </a:pPr>
            <a:r>
              <a:rPr lang="en-US" altLang="en-US" sz="2600" dirty="0">
                <a:latin typeface="Eras Demi ITC" panose="020B0805030504020804" pitchFamily="34" charset="0"/>
              </a:rPr>
              <a:t>Y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3</a:t>
            </a:r>
            <a:r>
              <a:rPr lang="en-US" altLang="en-US" sz="2600" dirty="0">
                <a:latin typeface="Eras Demi ITC" panose="020B0805030504020804" pitchFamily="34" charset="0"/>
              </a:rPr>
              <a:t>= Y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2</a:t>
            </a:r>
            <a:r>
              <a:rPr lang="en-US" altLang="en-US" sz="2600" dirty="0">
                <a:latin typeface="Eras Demi ITC" panose="020B0805030504020804" pitchFamily="34" charset="0"/>
              </a:rPr>
              <a:t>+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3</a:t>
            </a:r>
            <a:r>
              <a:rPr lang="en-US" altLang="en-US" sz="2600" dirty="0">
                <a:latin typeface="Eras Demi ITC" panose="020B0805030504020804" pitchFamily="34" charset="0"/>
              </a:rPr>
              <a:t> =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1</a:t>
            </a:r>
            <a:r>
              <a:rPr lang="en-US" altLang="en-US" sz="2600" dirty="0">
                <a:latin typeface="Eras Demi ITC" panose="020B0805030504020804" pitchFamily="34" charset="0"/>
              </a:rPr>
              <a:t>+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2</a:t>
            </a:r>
            <a:r>
              <a:rPr lang="en-US" altLang="en-US" sz="2600" dirty="0">
                <a:latin typeface="Eras Demi ITC" panose="020B0805030504020804" pitchFamily="34" charset="0"/>
              </a:rPr>
              <a:t>+ U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3</a:t>
            </a:r>
          </a:p>
          <a:p>
            <a:pPr marL="2333625" lvl="8" indent="0">
              <a:spcBef>
                <a:spcPts val="0"/>
              </a:spcBef>
              <a:buNone/>
            </a:pPr>
            <a:r>
              <a:rPr lang="en-US" altLang="en-US" sz="2600" dirty="0">
                <a:latin typeface="Eras Demi ITC" panose="020B0805030504020804" pitchFamily="34" charset="0"/>
              </a:rPr>
              <a:t>so,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      </a:t>
            </a:r>
            <a:r>
              <a:rPr lang="en-US" altLang="en-US" sz="2600" dirty="0" err="1">
                <a:latin typeface="Eras Demi ITC" panose="020B0805030504020804" pitchFamily="34" charset="0"/>
              </a:rPr>
              <a:t>Y</a:t>
            </a:r>
            <a:r>
              <a:rPr lang="en-US" altLang="en-US" sz="2600" baseline="-25000" dirty="0" err="1">
                <a:latin typeface="Eras Demi ITC" panose="020B0805030504020804" pitchFamily="34" charset="0"/>
              </a:rPr>
              <a:t>t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 </a:t>
            </a:r>
            <a:r>
              <a:rPr lang="en-US" altLang="en-US" sz="2600" dirty="0">
                <a:latin typeface="Eras Demi ITC" panose="020B0805030504020804" pitchFamily="34" charset="0"/>
              </a:rPr>
              <a:t>=</a:t>
            </a:r>
            <a:r>
              <a:rPr lang="en-US" altLang="en-US" sz="2600" dirty="0">
                <a:latin typeface="Eras Demi ITC" panose="020B0805030504020804" pitchFamily="34" charset="0"/>
                <a:sym typeface="Symbol" panose="05050102010706020507" pitchFamily="18" charset="2"/>
              </a:rPr>
              <a:t> </a:t>
            </a:r>
            <a:r>
              <a:rPr lang="en-US" altLang="en-US" sz="2600" dirty="0" err="1">
                <a:latin typeface="Eras Demi ITC" panose="020B0805030504020804" pitchFamily="34" charset="0"/>
              </a:rPr>
              <a:t>U</a:t>
            </a:r>
            <a:r>
              <a:rPr lang="en-US" altLang="en-US" sz="2600" baseline="-25000" dirty="0" err="1">
                <a:latin typeface="Eras Demi ITC" panose="020B0805030504020804" pitchFamily="34" charset="0"/>
              </a:rPr>
              <a:t>t</a:t>
            </a:r>
            <a:r>
              <a:rPr lang="en-US" altLang="en-US" sz="2600" baseline="-25000" dirty="0">
                <a:latin typeface="Eras Demi ITC" panose="020B0805030504020804" pitchFamily="34" charset="0"/>
              </a:rPr>
              <a:t>              </a:t>
            </a:r>
            <a:r>
              <a:rPr lang="en-US" altLang="en-US" sz="2600" dirty="0">
                <a:latin typeface="Eras Demi ITC" panose="020B0805030504020804" pitchFamily="34" charset="0"/>
              </a:rPr>
              <a:t>t=1,2,3…..</a:t>
            </a:r>
          </a:p>
          <a:p>
            <a:pPr>
              <a:spcBef>
                <a:spcPts val="0"/>
              </a:spcBef>
              <a:buNone/>
            </a:pPr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8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561733" y="192690"/>
            <a:ext cx="5068534" cy="1026510"/>
          </a:xfrm>
        </p:spPr>
        <p:txBody>
          <a:bodyPr>
            <a:normAutofit/>
          </a:bodyPr>
          <a:lstStyle/>
          <a:p>
            <a:r>
              <a:rPr lang="en-US" altLang="en-US" sz="3200" dirty="0">
                <a:solidFill>
                  <a:schemeClr val="accent1"/>
                </a:solidFill>
              </a:rPr>
              <a:t>Why Random Walk is Non-Stationary?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981200" y="1798638"/>
            <a:ext cx="4038600" cy="4525963"/>
          </a:xfrm>
        </p:spPr>
        <p:txBody>
          <a:bodyPr/>
          <a:lstStyle/>
          <a:p>
            <a:r>
              <a:rPr lang="en-US" altLang="en-US" dirty="0" err="1"/>
              <a:t>Y</a:t>
            </a:r>
            <a:r>
              <a:rPr lang="en-US" altLang="en-US" baseline="-25000" dirty="0" err="1"/>
              <a:t>t</a:t>
            </a:r>
            <a:r>
              <a:rPr lang="en-US" altLang="en-US" baseline="-25000" dirty="0"/>
              <a:t> </a:t>
            </a:r>
            <a:r>
              <a:rPr lang="en-US" altLang="en-US" dirty="0"/>
              <a:t>=</a:t>
            </a:r>
            <a:r>
              <a:rPr lang="en-US" altLang="en-US" dirty="0">
                <a:sym typeface="Symbol" panose="05050102010706020507" pitchFamily="18" charset="2"/>
              </a:rPr>
              <a:t> </a:t>
            </a:r>
            <a:r>
              <a:rPr lang="en-US" altLang="en-US" dirty="0" err="1"/>
              <a:t>U</a:t>
            </a:r>
            <a:r>
              <a:rPr lang="en-US" altLang="en-US" baseline="-25000" dirty="0" err="1"/>
              <a:t>t</a:t>
            </a:r>
            <a:endParaRPr lang="en-US" altLang="en-US" baseline="-25000" dirty="0"/>
          </a:p>
          <a:p>
            <a:endParaRPr lang="en-US" altLang="en-US" baseline="-25000" dirty="0"/>
          </a:p>
          <a:p>
            <a:r>
              <a:rPr lang="en-US" altLang="en-US" dirty="0"/>
              <a:t>E(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t</a:t>
            </a:r>
            <a:r>
              <a:rPr lang="en-US" altLang="en-US" baseline="-25000" dirty="0"/>
              <a:t> </a:t>
            </a:r>
            <a:r>
              <a:rPr lang="en-US" altLang="en-US" dirty="0"/>
              <a:t>)= E(</a:t>
            </a:r>
            <a:r>
              <a:rPr lang="en-US" altLang="en-US" dirty="0">
                <a:sym typeface="Symbol" panose="05050102010706020507" pitchFamily="18" charset="2"/>
              </a:rPr>
              <a:t> </a:t>
            </a:r>
            <a:r>
              <a:rPr lang="en-US" altLang="en-US" dirty="0" err="1"/>
              <a:t>U</a:t>
            </a:r>
            <a:r>
              <a:rPr lang="en-US" altLang="en-US" baseline="-25000" dirty="0" err="1"/>
              <a:t>t</a:t>
            </a:r>
            <a:r>
              <a:rPr lang="en-US" altLang="en-US" dirty="0"/>
              <a:t>) =t.</a:t>
            </a:r>
            <a:r>
              <a:rPr lang="en-US" altLang="en-US" dirty="0">
                <a:sym typeface="Symbol" panose="05050102010706020507" pitchFamily="18" charset="2"/>
              </a:rPr>
              <a:t>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 err="1">
                <a:sym typeface="Symbol" panose="05050102010706020507" pitchFamily="18" charset="2"/>
              </a:rPr>
              <a:t>i.e</a:t>
            </a:r>
            <a:r>
              <a:rPr lang="en-US" altLang="en-US" dirty="0">
                <a:sym typeface="Symbol" panose="05050102010706020507" pitchFamily="18" charset="2"/>
              </a:rPr>
              <a:t> Mean is not constant</a:t>
            </a:r>
            <a:endParaRPr lang="en-US" altLang="en-US" baseline="-25000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1798638"/>
            <a:ext cx="4038600" cy="4525963"/>
          </a:xfrm>
        </p:spPr>
        <p:txBody>
          <a:bodyPr/>
          <a:lstStyle/>
          <a:p>
            <a:r>
              <a:rPr lang="en-US" altLang="en-US" dirty="0" err="1"/>
              <a:t>Y</a:t>
            </a:r>
            <a:r>
              <a:rPr lang="en-US" altLang="en-US" baseline="-25000" dirty="0" err="1"/>
              <a:t>t</a:t>
            </a:r>
            <a:r>
              <a:rPr lang="en-US" altLang="en-US" baseline="-25000" dirty="0"/>
              <a:t> </a:t>
            </a:r>
            <a:r>
              <a:rPr lang="en-US" altLang="en-US" dirty="0"/>
              <a:t>=</a:t>
            </a:r>
            <a:r>
              <a:rPr lang="en-US" altLang="en-US" dirty="0">
                <a:sym typeface="Symbol" panose="05050102010706020507" pitchFamily="18" charset="2"/>
              </a:rPr>
              <a:t> </a:t>
            </a:r>
            <a:r>
              <a:rPr lang="en-US" altLang="en-US" dirty="0" err="1"/>
              <a:t>U</a:t>
            </a:r>
            <a:r>
              <a:rPr lang="en-US" altLang="en-US" baseline="-25000" dirty="0" err="1"/>
              <a:t>t</a:t>
            </a:r>
            <a:endParaRPr lang="en-US" altLang="en-US" baseline="-25000" dirty="0"/>
          </a:p>
          <a:p>
            <a:endParaRPr lang="en-US" altLang="en-US" baseline="-25000" dirty="0"/>
          </a:p>
          <a:p>
            <a:r>
              <a:rPr lang="en-US" altLang="en-US" dirty="0" err="1"/>
              <a:t>var</a:t>
            </a:r>
            <a:r>
              <a:rPr lang="en-US" altLang="en-US" dirty="0"/>
              <a:t>(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t</a:t>
            </a:r>
            <a:r>
              <a:rPr lang="en-US" altLang="en-US" baseline="-25000" dirty="0"/>
              <a:t> </a:t>
            </a:r>
            <a:r>
              <a:rPr lang="en-US" altLang="en-US" dirty="0"/>
              <a:t>)= E(</a:t>
            </a:r>
            <a:r>
              <a:rPr lang="en-US" altLang="en-US" dirty="0">
                <a:sym typeface="Symbol" panose="05050102010706020507" pitchFamily="18" charset="2"/>
              </a:rPr>
              <a:t> </a:t>
            </a:r>
            <a:r>
              <a:rPr lang="en-US" altLang="en-US" dirty="0" err="1"/>
              <a:t>U</a:t>
            </a:r>
            <a:r>
              <a:rPr lang="en-US" altLang="en-US" baseline="-25000" dirty="0" err="1"/>
              <a:t>t</a:t>
            </a:r>
            <a:r>
              <a:rPr lang="en-US" altLang="en-US" dirty="0"/>
              <a:t>) =t. </a:t>
            </a:r>
            <a:r>
              <a:rPr lang="en-US" altLang="en-US" sz="2400" dirty="0">
                <a:cs typeface="Times New Roman" panose="02020603050405020304" pitchFamily="18" charset="0"/>
              </a:rPr>
              <a:t>σ</a:t>
            </a:r>
            <a:r>
              <a:rPr lang="en-US" altLang="en-US" sz="2400" baseline="30000" dirty="0">
                <a:cs typeface="Times New Roman" panose="02020603050405020304" pitchFamily="18" charset="0"/>
              </a:rPr>
              <a:t>2 		</a:t>
            </a:r>
            <a:endParaRPr lang="en-US" altLang="en-US" baseline="-25000" dirty="0"/>
          </a:p>
          <a:p>
            <a:r>
              <a:rPr lang="en-US" altLang="en-US" dirty="0"/>
              <a:t>Variance is not constant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2667000" y="4174811"/>
            <a:ext cx="6858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latin typeface="Eras Demi ITC" panose="020B0805030504020804" pitchFamily="34" charset="0"/>
              </a:rPr>
              <a:t>Conclusion</a:t>
            </a:r>
            <a:r>
              <a:rPr lang="en-US" altLang="en-US" sz="2000" dirty="0">
                <a:latin typeface="Eras Demi ITC" pitchFamily="34" charset="0"/>
              </a:rPr>
              <a:t>: </a:t>
            </a:r>
          </a:p>
          <a:p>
            <a:pPr>
              <a:spcBef>
                <a:spcPct val="50000"/>
              </a:spcBef>
            </a:pPr>
            <a:r>
              <a:rPr lang="en-US" altLang="en-US" sz="2000" dirty="0">
                <a:latin typeface="Eras Demi ITC" pitchFamily="34" charset="0"/>
              </a:rPr>
              <a:t>Random Walk is a non stationary time series.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en-US" sz="2000" dirty="0">
              <a:latin typeface="Eras Demi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55686"/>
      </p:ext>
    </p:extLst>
  </p:cSld>
  <p:clrMapOvr>
    <a:masterClrMapping/>
  </p:clrMapOvr>
</p:sld>
</file>

<file path=ppt/theme/theme1.xml><?xml version="1.0" encoding="utf-8"?>
<a:theme xmlns:a="http://schemas.openxmlformats.org/drawingml/2006/main" name="Edappy Insitute">
  <a:themeElements>
    <a:clrScheme name="i9_Blue Lime">
      <a:dk1>
        <a:srgbClr val="57565A"/>
      </a:dk1>
      <a:lt1>
        <a:sysClr val="window" lastClr="FFFFFF"/>
      </a:lt1>
      <a:dk2>
        <a:srgbClr val="8DC928"/>
      </a:dk2>
      <a:lt2>
        <a:srgbClr val="ABD22A"/>
      </a:lt2>
      <a:accent1>
        <a:srgbClr val="2099D8"/>
      </a:accent1>
      <a:accent2>
        <a:srgbClr val="239CCE"/>
      </a:accent2>
      <a:accent3>
        <a:srgbClr val="27A6C2"/>
      </a:accent3>
      <a:accent4>
        <a:srgbClr val="25B7AB"/>
      </a:accent4>
      <a:accent5>
        <a:srgbClr val="5BBE77"/>
      </a:accent5>
      <a:accent6>
        <a:srgbClr val="7EC44E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Edappy Insitute" id="{9D19A4E5-2CCF-0744-A95C-4C14F5EC18F5}" vid="{F26C6AAD-6A78-4946-94D3-969AE1775E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1307</TotalTime>
  <Words>1736</Words>
  <Application>Microsoft Macintosh PowerPoint</Application>
  <PresentationFormat>Widescreen</PresentationFormat>
  <Paragraphs>392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Arial</vt:lpstr>
      <vt:lpstr>Calibri</vt:lpstr>
      <vt:lpstr>Cambria Math</vt:lpstr>
      <vt:lpstr>Eras Demi ITC</vt:lpstr>
      <vt:lpstr>Open Sans</vt:lpstr>
      <vt:lpstr>Open Sans Light</vt:lpstr>
      <vt:lpstr>Symbol</vt:lpstr>
      <vt:lpstr>Times New Roman</vt:lpstr>
      <vt:lpstr>Verdana</vt:lpstr>
      <vt:lpstr>Wingdings</vt:lpstr>
      <vt:lpstr>Edappy Insitute</vt:lpstr>
      <vt:lpstr>Bitmap Image</vt:lpstr>
      <vt:lpstr> INTRODUCTION TO TIME SERIES ANALYSIS </vt:lpstr>
      <vt:lpstr>What is Time Series?</vt:lpstr>
      <vt:lpstr>  Components of Time Series? Trend, Seasonality and Cyclic Pattern</vt:lpstr>
      <vt:lpstr>Time Series Data Analysis</vt:lpstr>
      <vt:lpstr>Stationary Time Series</vt:lpstr>
      <vt:lpstr>Stationary Time Series</vt:lpstr>
      <vt:lpstr>White Noise Process</vt:lpstr>
      <vt:lpstr>Random Walk  Non-Stationary Time Series</vt:lpstr>
      <vt:lpstr>Why Random Walk is Non-Stationary?</vt:lpstr>
      <vt:lpstr>Importance of Stationary  Time Series</vt:lpstr>
      <vt:lpstr>How to Make a Non Stationary Time Series Stationary?</vt:lpstr>
      <vt:lpstr>How to Make a Non Stationary Time Series Stationary? (Contd.)</vt:lpstr>
      <vt:lpstr>Identifying Stationary Time Series</vt:lpstr>
      <vt:lpstr>Concept of Autocorrelation  </vt:lpstr>
      <vt:lpstr>Autocorrelation of Lag 1 </vt:lpstr>
      <vt:lpstr>Autocorrelation of Lag 2 </vt:lpstr>
      <vt:lpstr>Correlogram</vt:lpstr>
      <vt:lpstr>Correlogram for Checking Stationarity</vt:lpstr>
      <vt:lpstr>GDP Time Series Data Snapshot</vt:lpstr>
      <vt:lpstr>     </vt:lpstr>
      <vt:lpstr>     </vt:lpstr>
      <vt:lpstr>     </vt:lpstr>
      <vt:lpstr>     </vt:lpstr>
      <vt:lpstr>     </vt:lpstr>
      <vt:lpstr>     </vt:lpstr>
      <vt:lpstr>     </vt:lpstr>
      <vt:lpstr>     </vt:lpstr>
      <vt:lpstr>Dickey Fuller (DF) test </vt:lpstr>
      <vt:lpstr> D-F (Unit Root) Test</vt:lpstr>
      <vt:lpstr>     </vt:lpstr>
      <vt:lpstr>   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FONT CHECK!!!</dc:title>
  <dc:subject/>
  <dc:creator>Paul Penman</dc:creator>
  <cp:keywords/>
  <dc:description/>
  <cp:lastModifiedBy>Vinayak Deshpande</cp:lastModifiedBy>
  <cp:revision>108</cp:revision>
  <dcterms:created xsi:type="dcterms:W3CDTF">2020-05-29T15:06:42Z</dcterms:created>
  <dcterms:modified xsi:type="dcterms:W3CDTF">2024-02-26T08:29:36Z</dcterms:modified>
  <cp:category/>
</cp:coreProperties>
</file>