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7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8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9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0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1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23"/>
  </p:notesMasterIdLst>
  <p:sldIdLst>
    <p:sldId id="274" r:id="rId2"/>
    <p:sldId id="327" r:id="rId3"/>
    <p:sldId id="307" r:id="rId4"/>
    <p:sldId id="322" r:id="rId5"/>
    <p:sldId id="337" r:id="rId6"/>
    <p:sldId id="338" r:id="rId7"/>
    <p:sldId id="339" r:id="rId8"/>
    <p:sldId id="340" r:id="rId9"/>
    <p:sldId id="334" r:id="rId10"/>
    <p:sldId id="335" r:id="rId11"/>
    <p:sldId id="386" r:id="rId12"/>
    <p:sldId id="362" r:id="rId13"/>
    <p:sldId id="343" r:id="rId14"/>
    <p:sldId id="367" r:id="rId15"/>
    <p:sldId id="369" r:id="rId16"/>
    <p:sldId id="370" r:id="rId17"/>
    <p:sldId id="371" r:id="rId18"/>
    <p:sldId id="372" r:id="rId19"/>
    <p:sldId id="373" r:id="rId20"/>
    <p:sldId id="773" r:id="rId21"/>
    <p:sldId id="374" r:id="rId22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s Text" id="{855A0964-8D6B-42F4-A505-710E96D9C74C}">
          <p14:sldIdLst>
            <p14:sldId id="274"/>
            <p14:sldId id="327"/>
            <p14:sldId id="307"/>
            <p14:sldId id="322"/>
            <p14:sldId id="337"/>
            <p14:sldId id="338"/>
            <p14:sldId id="339"/>
            <p14:sldId id="340"/>
            <p14:sldId id="334"/>
            <p14:sldId id="335"/>
            <p14:sldId id="386"/>
            <p14:sldId id="362"/>
            <p14:sldId id="343"/>
            <p14:sldId id="367"/>
            <p14:sldId id="369"/>
            <p14:sldId id="370"/>
            <p14:sldId id="371"/>
            <p14:sldId id="372"/>
            <p14:sldId id="373"/>
            <p14:sldId id="773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B2B2B2"/>
    <a:srgbClr val="FFFFFF"/>
    <a:srgbClr val="808080"/>
    <a:srgbClr val="5F5F5F"/>
    <a:srgbClr val="000000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1" autoAdjust="0"/>
    <p:restoredTop sz="96327" autoAdjust="0"/>
  </p:normalViewPr>
  <p:slideViewPr>
    <p:cSldViewPr snapToObjects="1">
      <p:cViewPr varScale="1">
        <p:scale>
          <a:sx n="109" d="100"/>
          <a:sy n="109" d="100"/>
        </p:scale>
        <p:origin x="824" y="192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99534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hya analytics" userId="ed14a70c1c7792be" providerId="LiveId" clId="{EAC0067F-4533-482E-B52F-A177FD4BB07C}"/>
    <pc:docChg chg="custSel modSld">
      <pc:chgData name="sankhya analytics" userId="ed14a70c1c7792be" providerId="LiveId" clId="{EAC0067F-4533-482E-B52F-A177FD4BB07C}" dt="2023-11-16T09:11:47.971" v="120" actId="20577"/>
      <pc:docMkLst>
        <pc:docMk/>
      </pc:docMkLst>
      <pc:sldChg chg="modSp mod">
        <pc:chgData name="sankhya analytics" userId="ed14a70c1c7792be" providerId="LiveId" clId="{EAC0067F-4533-482E-B52F-A177FD4BB07C}" dt="2023-11-16T09:03:11.294" v="5" actId="108"/>
        <pc:sldMkLst>
          <pc:docMk/>
          <pc:sldMk cId="3145799450" sldId="386"/>
        </pc:sldMkLst>
        <pc:spChg chg="mod">
          <ac:chgData name="sankhya analytics" userId="ed14a70c1c7792be" providerId="LiveId" clId="{EAC0067F-4533-482E-B52F-A177FD4BB07C}" dt="2023-11-16T09:03:11.294" v="5" actId="108"/>
          <ac:spMkLst>
            <pc:docMk/>
            <pc:sldMk cId="3145799450" sldId="386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48.277" v="10" actId="1076"/>
        <pc:sldMkLst>
          <pc:docMk/>
          <pc:sldMk cId="4056845900" sldId="388"/>
        </pc:sldMkLst>
        <pc:spChg chg="mod">
          <ac:chgData name="sankhya analytics" userId="ed14a70c1c7792be" providerId="LiveId" clId="{EAC0067F-4533-482E-B52F-A177FD4BB07C}" dt="2023-11-16T09:03:40.611" v="9" actId="108"/>
          <ac:spMkLst>
            <pc:docMk/>
            <pc:sldMk cId="4056845900" sldId="388"/>
            <ac:spMk id="106499" creationId="{00000000-0000-0000-0000-000000000000}"/>
          </ac:spMkLst>
        </pc:spChg>
        <pc:picChg chg="mod">
          <ac:chgData name="sankhya analytics" userId="ed14a70c1c7792be" providerId="LiveId" clId="{EAC0067F-4533-482E-B52F-A177FD4BB07C}" dt="2023-11-16T09:03:48.277" v="10" actId="1076"/>
          <ac:picMkLst>
            <pc:docMk/>
            <pc:sldMk cId="4056845900" sldId="388"/>
            <ac:picMk id="4" creationId="{4F9C44DA-3768-5463-F31D-F66BE37A730C}"/>
          </ac:picMkLst>
        </pc:picChg>
      </pc:sldChg>
      <pc:sldChg chg="modSp mod">
        <pc:chgData name="sankhya analytics" userId="ed14a70c1c7792be" providerId="LiveId" clId="{EAC0067F-4533-482E-B52F-A177FD4BB07C}" dt="2023-11-16T09:10:56.590" v="73" actId="20577"/>
        <pc:sldMkLst>
          <pc:docMk/>
          <pc:sldMk cId="2553542824" sldId="390"/>
        </pc:sldMkLst>
        <pc:spChg chg="mod">
          <ac:chgData name="sankhya analytics" userId="ed14a70c1c7792be" providerId="LiveId" clId="{EAC0067F-4533-482E-B52F-A177FD4BB07C}" dt="2023-11-16T09:10:56.590" v="73" actId="20577"/>
          <ac:spMkLst>
            <pc:docMk/>
            <pc:sldMk cId="2553542824" sldId="390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5:57.916" v="39" actId="20577"/>
          <ac:spMkLst>
            <pc:docMk/>
            <pc:sldMk cId="2553542824" sldId="390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20.385" v="6" actId="404"/>
        <pc:sldMkLst>
          <pc:docMk/>
          <pc:sldMk cId="1659776192" sldId="391"/>
        </pc:sldMkLst>
        <pc:spChg chg="mod">
          <ac:chgData name="sankhya analytics" userId="ed14a70c1c7792be" providerId="LiveId" clId="{EAC0067F-4533-482E-B52F-A177FD4BB07C}" dt="2023-11-16T09:03:20.385" v="6" actId="404"/>
          <ac:spMkLst>
            <pc:docMk/>
            <pc:sldMk cId="1659776192" sldId="391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03.534" v="85" actId="20577"/>
        <pc:sldMkLst>
          <pc:docMk/>
          <pc:sldMk cId="2295578755" sldId="392"/>
        </pc:sldMkLst>
        <pc:spChg chg="mod">
          <ac:chgData name="sankhya analytics" userId="ed14a70c1c7792be" providerId="LiveId" clId="{EAC0067F-4533-482E-B52F-A177FD4BB07C}" dt="2023-11-16T09:11:03.534" v="85" actId="20577"/>
          <ac:spMkLst>
            <pc:docMk/>
            <pc:sldMk cId="2295578755" sldId="392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8:16.744" v="53" actId="403"/>
          <ac:spMkLst>
            <pc:docMk/>
            <pc:sldMk cId="2295578755" sldId="392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0.690" v="92" actId="20577"/>
        <pc:sldMkLst>
          <pc:docMk/>
          <pc:sldMk cId="4036468766" sldId="394"/>
        </pc:sldMkLst>
        <pc:spChg chg="mod">
          <ac:chgData name="sankhya analytics" userId="ed14a70c1c7792be" providerId="LiveId" clId="{EAC0067F-4533-482E-B52F-A177FD4BB07C}" dt="2023-11-16T09:11:10.690" v="92" actId="20577"/>
          <ac:spMkLst>
            <pc:docMk/>
            <pc:sldMk cId="4036468766" sldId="394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7.270" v="99" actId="20577"/>
        <pc:sldMkLst>
          <pc:docMk/>
          <pc:sldMk cId="4250346852" sldId="395"/>
        </pc:sldMkLst>
        <pc:spChg chg="mod">
          <ac:chgData name="sankhya analytics" userId="ed14a70c1c7792be" providerId="LiveId" clId="{EAC0067F-4533-482E-B52F-A177FD4BB07C}" dt="2023-11-16T09:11:17.270" v="99" actId="20577"/>
          <ac:spMkLst>
            <pc:docMk/>
            <pc:sldMk cId="4250346852" sldId="395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9:41.013" v="66" actId="403"/>
          <ac:spMkLst>
            <pc:docMk/>
            <pc:sldMk cId="4250346852" sldId="395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29.464" v="106" actId="20577"/>
        <pc:sldMkLst>
          <pc:docMk/>
          <pc:sldMk cId="2463588799" sldId="397"/>
        </pc:sldMkLst>
        <pc:spChg chg="mod">
          <ac:chgData name="sankhya analytics" userId="ed14a70c1c7792be" providerId="LiveId" clId="{EAC0067F-4533-482E-B52F-A177FD4BB07C}" dt="2023-11-16T09:11:29.464" v="106" actId="20577"/>
          <ac:spMkLst>
            <pc:docMk/>
            <pc:sldMk cId="2463588799" sldId="397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47.971" v="120" actId="20577"/>
        <pc:sldMkLst>
          <pc:docMk/>
          <pc:sldMk cId="2363765895" sldId="400"/>
        </pc:sldMkLst>
        <pc:spChg chg="mod">
          <ac:chgData name="sankhya analytics" userId="ed14a70c1c7792be" providerId="LiveId" clId="{EAC0067F-4533-482E-B52F-A177FD4BB07C}" dt="2023-11-16T09:11:47.971" v="120" actId="20577"/>
          <ac:spMkLst>
            <pc:docMk/>
            <pc:sldMk cId="2363765895" sldId="400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38.837" v="113" actId="20577"/>
        <pc:sldMkLst>
          <pc:docMk/>
          <pc:sldMk cId="2653244131" sldId="455"/>
        </pc:sldMkLst>
        <pc:spChg chg="mod">
          <ac:chgData name="sankhya analytics" userId="ed14a70c1c7792be" providerId="LiveId" clId="{EAC0067F-4533-482E-B52F-A177FD4BB07C}" dt="2023-11-16T09:11:38.837" v="113" actId="20577"/>
          <ac:spMkLst>
            <pc:docMk/>
            <pc:sldMk cId="2653244131" sldId="455"/>
            <ac:spMk id="106498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06CC1-918F-46E8-B031-9FC091FDB70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EA7ED5-AABA-442A-8B3A-5850D5C54A8E}">
      <dgm:prSet phldrT="[Text]" custT="1"/>
      <dgm:spPr/>
      <dgm:t>
        <a:bodyPr/>
        <a:lstStyle/>
        <a:p>
          <a:r>
            <a:rPr lang="en-US" sz="1600" b="1" dirty="0"/>
            <a:t>Background</a:t>
          </a:r>
        </a:p>
      </dgm:t>
    </dgm:pt>
    <dgm:pt modelId="{8C15848D-5B74-4DA8-B9D0-35A56D27A224}" type="parTrans" cxnId="{A795EF52-7547-4A79-9CBB-8A83EA300F2F}">
      <dgm:prSet/>
      <dgm:spPr/>
      <dgm:t>
        <a:bodyPr/>
        <a:lstStyle/>
        <a:p>
          <a:endParaRPr lang="en-US" sz="1600"/>
        </a:p>
      </dgm:t>
    </dgm:pt>
    <dgm:pt modelId="{A99019A5-F0D6-4249-B601-1C6FE5BE11D5}" type="sibTrans" cxnId="{A795EF52-7547-4A79-9CBB-8A83EA300F2F}">
      <dgm:prSet/>
      <dgm:spPr/>
      <dgm:t>
        <a:bodyPr/>
        <a:lstStyle/>
        <a:p>
          <a:endParaRPr lang="en-US" sz="1600"/>
        </a:p>
      </dgm:t>
    </dgm:pt>
    <dgm:pt modelId="{83E300A9-059E-4699-B169-FEECE8DF2D96}">
      <dgm:prSet phldrT="[Text]" custT="1"/>
      <dgm:spPr/>
      <dgm:t>
        <a:bodyPr/>
        <a:lstStyle/>
        <a:p>
          <a:r>
            <a:rPr lang="en-US" sz="1600" b="1" dirty="0"/>
            <a:t>Objective</a:t>
          </a:r>
        </a:p>
      </dgm:t>
    </dgm:pt>
    <dgm:pt modelId="{1B4CACC5-8511-48D4-AE5A-46BC722FABED}" type="parTrans" cxnId="{25B4A5E2-5E93-4ED0-82B3-CA7CBF98F2F1}">
      <dgm:prSet/>
      <dgm:spPr/>
      <dgm:t>
        <a:bodyPr/>
        <a:lstStyle/>
        <a:p>
          <a:endParaRPr lang="en-US" sz="1600"/>
        </a:p>
      </dgm:t>
    </dgm:pt>
    <dgm:pt modelId="{034345BA-E63F-4E83-A68D-4C585402B8F1}" type="sibTrans" cxnId="{25B4A5E2-5E93-4ED0-82B3-CA7CBF98F2F1}">
      <dgm:prSet/>
      <dgm:spPr/>
      <dgm:t>
        <a:bodyPr/>
        <a:lstStyle/>
        <a:p>
          <a:endParaRPr lang="en-US" sz="1600"/>
        </a:p>
      </dgm:t>
    </dgm:pt>
    <dgm:pt modelId="{CF75EA4F-3BC8-4061-B0A3-050B572C5FE8}">
      <dgm:prSet phldrT="[Text]" custT="1"/>
      <dgm:spPr/>
      <dgm:t>
        <a:bodyPr/>
        <a:lstStyle/>
        <a:p>
          <a:r>
            <a:rPr lang="en-US" sz="1600" b="1" dirty="0"/>
            <a:t>Available Information</a:t>
          </a:r>
        </a:p>
      </dgm:t>
    </dgm:pt>
    <dgm:pt modelId="{73500329-016A-4382-BDED-BEBD2536272E}" type="parTrans" cxnId="{13EF10C6-7E5C-4166-B313-091387BAE928}">
      <dgm:prSet/>
      <dgm:spPr/>
      <dgm:t>
        <a:bodyPr/>
        <a:lstStyle/>
        <a:p>
          <a:endParaRPr lang="en-US" sz="1600"/>
        </a:p>
      </dgm:t>
    </dgm:pt>
    <dgm:pt modelId="{48D13409-3654-4147-BFE9-1E9F65AF59B7}" type="sibTrans" cxnId="{13EF10C6-7E5C-4166-B313-091387BAE928}">
      <dgm:prSet/>
      <dgm:spPr/>
      <dgm:t>
        <a:bodyPr/>
        <a:lstStyle/>
        <a:p>
          <a:endParaRPr lang="en-US" sz="1600"/>
        </a:p>
      </dgm:t>
    </dgm:pt>
    <dgm:pt modelId="{81CE6530-7F48-4D85-A90C-AB70806F2713}">
      <dgm:prSet phldrT="[Text]" custT="1"/>
      <dgm:spPr/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Annual Sales for a specific company from year 1961 to 2017</a:t>
          </a:r>
          <a:endParaRPr lang="en-US" sz="1600" dirty="0">
            <a:solidFill>
              <a:schemeClr val="tx1">
                <a:lumMod val="75000"/>
                <a:lumOff val="25000"/>
              </a:schemeClr>
            </a:solidFill>
          </a:endParaRPr>
        </a:p>
      </dgm:t>
    </dgm:pt>
    <dgm:pt modelId="{2BA011DA-3C8C-4E43-8209-DCAB62C70684}" type="parTrans" cxnId="{86235B56-AD1C-4941-9471-00842A876E25}">
      <dgm:prSet/>
      <dgm:spPr/>
      <dgm:t>
        <a:bodyPr/>
        <a:lstStyle/>
        <a:p>
          <a:endParaRPr lang="en-US" sz="1600"/>
        </a:p>
      </dgm:t>
    </dgm:pt>
    <dgm:pt modelId="{73853B8C-4589-479F-BD27-896FF7BF1B72}" type="sibTrans" cxnId="{86235B56-AD1C-4941-9471-00842A876E25}">
      <dgm:prSet/>
      <dgm:spPr/>
      <dgm:t>
        <a:bodyPr/>
        <a:lstStyle/>
        <a:p>
          <a:endParaRPr lang="en-US" sz="1600"/>
        </a:p>
      </dgm:t>
    </dgm:pt>
    <dgm:pt modelId="{4EE5EDE8-EF01-4ABD-8046-C2EC266BA8D9}">
      <dgm:prSet phldrT="[Text]" custT="1"/>
      <dgm:spPr/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To plot a time series object</a:t>
          </a:r>
        </a:p>
      </dgm:t>
    </dgm:pt>
    <dgm:pt modelId="{34FC5C99-DEAB-4730-9141-F95FF38F64B4}" type="parTrans" cxnId="{C251BCF4-95CE-46AD-8C84-797A1F361D69}">
      <dgm:prSet/>
      <dgm:spPr/>
      <dgm:t>
        <a:bodyPr/>
        <a:lstStyle/>
        <a:p>
          <a:endParaRPr lang="en-US" sz="1600"/>
        </a:p>
      </dgm:t>
    </dgm:pt>
    <dgm:pt modelId="{3437C92F-142C-4D34-8C3C-22AEF935DEF2}" type="sibTrans" cxnId="{C251BCF4-95CE-46AD-8C84-797A1F361D69}">
      <dgm:prSet/>
      <dgm:spPr/>
      <dgm:t>
        <a:bodyPr/>
        <a:lstStyle/>
        <a:p>
          <a:endParaRPr lang="en-US" sz="1600"/>
        </a:p>
      </dgm:t>
    </dgm:pt>
    <dgm:pt modelId="{0A7A71E0-34A9-45B9-9F53-6010EE2629E4}">
      <dgm:prSet phldrT="[Text]" custT="1"/>
      <dgm:spPr/>
      <dgm:t>
        <a:bodyPr/>
        <a:lstStyle/>
        <a:p>
          <a:r>
            <a: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Variables: Year, sales(in 10’s GBP)</a:t>
          </a:r>
          <a:endParaRPr lang="en-US" sz="1600" b="1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gm:t>
    </dgm:pt>
    <dgm:pt modelId="{277786D7-CD6C-4370-B649-AEAA08735182}" type="parTrans" cxnId="{61B18872-8351-4C8E-A5E4-4EA4E20DAE5D}">
      <dgm:prSet/>
      <dgm:spPr/>
      <dgm:t>
        <a:bodyPr/>
        <a:lstStyle/>
        <a:p>
          <a:endParaRPr lang="en-US" sz="1600"/>
        </a:p>
      </dgm:t>
    </dgm:pt>
    <dgm:pt modelId="{2C91B7D2-5C07-42B8-B930-DF881623F227}" type="sibTrans" cxnId="{61B18872-8351-4C8E-A5E4-4EA4E20DAE5D}">
      <dgm:prSet/>
      <dgm:spPr/>
      <dgm:t>
        <a:bodyPr/>
        <a:lstStyle/>
        <a:p>
          <a:endParaRPr lang="en-US" sz="1600"/>
        </a:p>
      </dgm:t>
    </dgm:pt>
    <dgm:pt modelId="{83154F69-6DAE-4A1D-9B41-61E63E626EED}">
      <dgm:prSet phldrT="[Text]" custT="1"/>
      <dgm:spPr/>
      <dgm:t>
        <a:bodyPr/>
        <a:lstStyle/>
        <a:p>
          <a:r>
            <a: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Number of cases: 57</a:t>
          </a:r>
        </a:p>
      </dgm:t>
    </dgm:pt>
    <dgm:pt modelId="{6F2279DD-0942-4B87-8A55-3EDD624A4AE0}" type="parTrans" cxnId="{20BF09DE-AD9F-481C-98CA-3C7D6800C339}">
      <dgm:prSet/>
      <dgm:spPr/>
      <dgm:t>
        <a:bodyPr/>
        <a:lstStyle/>
        <a:p>
          <a:endParaRPr lang="en-US" sz="1600"/>
        </a:p>
      </dgm:t>
    </dgm:pt>
    <dgm:pt modelId="{9DB4326F-8E5F-4AB2-94A1-872DBD282AE7}" type="sibTrans" cxnId="{20BF09DE-AD9F-481C-98CA-3C7D6800C339}">
      <dgm:prSet/>
      <dgm:spPr/>
      <dgm:t>
        <a:bodyPr/>
        <a:lstStyle/>
        <a:p>
          <a:endParaRPr lang="en-US" sz="1600"/>
        </a:p>
      </dgm:t>
    </dgm:pt>
    <dgm:pt modelId="{E22D02C9-CAD7-4C26-976C-7F9C3D7FAA12}" type="pres">
      <dgm:prSet presAssocID="{76206CC1-918F-46E8-B031-9FC091FDB70E}" presName="linear" presStyleCnt="0">
        <dgm:presLayoutVars>
          <dgm:dir/>
          <dgm:animLvl val="lvl"/>
          <dgm:resizeHandles val="exact"/>
        </dgm:presLayoutVars>
      </dgm:prSet>
      <dgm:spPr/>
    </dgm:pt>
    <dgm:pt modelId="{9B880F8F-1058-4CD2-B20D-650A178A86B0}" type="pres">
      <dgm:prSet presAssocID="{0CEA7ED5-AABA-442A-8B3A-5850D5C54A8E}" presName="parentLin" presStyleCnt="0"/>
      <dgm:spPr/>
    </dgm:pt>
    <dgm:pt modelId="{583B3969-11FD-4684-ACBA-422AC2B53A7A}" type="pres">
      <dgm:prSet presAssocID="{0CEA7ED5-AABA-442A-8B3A-5850D5C54A8E}" presName="parentLeftMargin" presStyleLbl="node1" presStyleIdx="0" presStyleCnt="3"/>
      <dgm:spPr/>
    </dgm:pt>
    <dgm:pt modelId="{8DAC3478-3003-4361-B79A-A6299EE2FF11}" type="pres">
      <dgm:prSet presAssocID="{0CEA7ED5-AABA-442A-8B3A-5850D5C54A8E}" presName="parentText" presStyleLbl="node1" presStyleIdx="0" presStyleCnt="3" custScaleX="68302">
        <dgm:presLayoutVars>
          <dgm:chMax val="0"/>
          <dgm:bulletEnabled val="1"/>
        </dgm:presLayoutVars>
      </dgm:prSet>
      <dgm:spPr/>
    </dgm:pt>
    <dgm:pt modelId="{59004E18-985D-4C03-8427-4AF3A8F9619C}" type="pres">
      <dgm:prSet presAssocID="{0CEA7ED5-AABA-442A-8B3A-5850D5C54A8E}" presName="negativeSpace" presStyleCnt="0"/>
      <dgm:spPr/>
    </dgm:pt>
    <dgm:pt modelId="{4E95708D-2D46-43E8-898E-C37C89092838}" type="pres">
      <dgm:prSet presAssocID="{0CEA7ED5-AABA-442A-8B3A-5850D5C54A8E}" presName="childText" presStyleLbl="conFgAcc1" presStyleIdx="0" presStyleCnt="3">
        <dgm:presLayoutVars>
          <dgm:bulletEnabled val="1"/>
        </dgm:presLayoutVars>
      </dgm:prSet>
      <dgm:spPr/>
    </dgm:pt>
    <dgm:pt modelId="{AE2CC641-B3D9-4C30-82D4-60031A31761A}" type="pres">
      <dgm:prSet presAssocID="{A99019A5-F0D6-4249-B601-1C6FE5BE11D5}" presName="spaceBetweenRectangles" presStyleCnt="0"/>
      <dgm:spPr/>
    </dgm:pt>
    <dgm:pt modelId="{EDB1C299-0C7B-4DAA-91AB-4E38E465CBEA}" type="pres">
      <dgm:prSet presAssocID="{83E300A9-059E-4699-B169-FEECE8DF2D96}" presName="parentLin" presStyleCnt="0"/>
      <dgm:spPr/>
    </dgm:pt>
    <dgm:pt modelId="{3474DB8A-EBD8-46EC-AAB7-FE9BE2CFA8D9}" type="pres">
      <dgm:prSet presAssocID="{83E300A9-059E-4699-B169-FEECE8DF2D96}" presName="parentLeftMargin" presStyleLbl="node1" presStyleIdx="0" presStyleCnt="3"/>
      <dgm:spPr/>
    </dgm:pt>
    <dgm:pt modelId="{75BB025E-9CB5-4C61-B1F0-A1523F6C16D8}" type="pres">
      <dgm:prSet presAssocID="{83E300A9-059E-4699-B169-FEECE8DF2D96}" presName="parentText" presStyleLbl="node1" presStyleIdx="1" presStyleCnt="3" custScaleX="68302">
        <dgm:presLayoutVars>
          <dgm:chMax val="0"/>
          <dgm:bulletEnabled val="1"/>
        </dgm:presLayoutVars>
      </dgm:prSet>
      <dgm:spPr/>
    </dgm:pt>
    <dgm:pt modelId="{AD90FF33-7FD7-4076-B162-F1E0FE76D94C}" type="pres">
      <dgm:prSet presAssocID="{83E300A9-059E-4699-B169-FEECE8DF2D96}" presName="negativeSpace" presStyleCnt="0"/>
      <dgm:spPr/>
    </dgm:pt>
    <dgm:pt modelId="{5225D984-C2B9-4FAB-B6D8-231E1B13CD6C}" type="pres">
      <dgm:prSet presAssocID="{83E300A9-059E-4699-B169-FEECE8DF2D96}" presName="childText" presStyleLbl="conFgAcc1" presStyleIdx="1" presStyleCnt="3">
        <dgm:presLayoutVars>
          <dgm:bulletEnabled val="1"/>
        </dgm:presLayoutVars>
      </dgm:prSet>
      <dgm:spPr/>
    </dgm:pt>
    <dgm:pt modelId="{FF1CC903-80FA-4491-88AB-D3CC8B9ADF3A}" type="pres">
      <dgm:prSet presAssocID="{034345BA-E63F-4E83-A68D-4C585402B8F1}" presName="spaceBetweenRectangles" presStyleCnt="0"/>
      <dgm:spPr/>
    </dgm:pt>
    <dgm:pt modelId="{C80B7E03-A3F6-466C-9E49-AFB82C5C4887}" type="pres">
      <dgm:prSet presAssocID="{CF75EA4F-3BC8-4061-B0A3-050B572C5FE8}" presName="parentLin" presStyleCnt="0"/>
      <dgm:spPr/>
    </dgm:pt>
    <dgm:pt modelId="{E67F6A8F-B37E-4A64-BD29-966D55D5027A}" type="pres">
      <dgm:prSet presAssocID="{CF75EA4F-3BC8-4061-B0A3-050B572C5FE8}" presName="parentLeftMargin" presStyleLbl="node1" presStyleIdx="1" presStyleCnt="3"/>
      <dgm:spPr/>
    </dgm:pt>
    <dgm:pt modelId="{B8F30B94-A26D-4B73-B7CB-D459F6BF739F}" type="pres">
      <dgm:prSet presAssocID="{CF75EA4F-3BC8-4061-B0A3-050B572C5FE8}" presName="parentText" presStyleLbl="node1" presStyleIdx="2" presStyleCnt="3" custScaleX="68302">
        <dgm:presLayoutVars>
          <dgm:chMax val="0"/>
          <dgm:bulletEnabled val="1"/>
        </dgm:presLayoutVars>
      </dgm:prSet>
      <dgm:spPr/>
    </dgm:pt>
    <dgm:pt modelId="{9E874675-220F-4B77-8013-1BA315901257}" type="pres">
      <dgm:prSet presAssocID="{CF75EA4F-3BC8-4061-B0A3-050B572C5FE8}" presName="negativeSpace" presStyleCnt="0"/>
      <dgm:spPr/>
    </dgm:pt>
    <dgm:pt modelId="{3753D266-28F0-4CB6-87FB-9C46871B9038}" type="pres">
      <dgm:prSet presAssocID="{CF75EA4F-3BC8-4061-B0A3-050B572C5FE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1FA8F32-224D-45BD-B6F3-1E3BD9FDF03E}" type="presOf" srcId="{83154F69-6DAE-4A1D-9B41-61E63E626EED}" destId="{3753D266-28F0-4CB6-87FB-9C46871B9038}" srcOrd="0" destOrd="0" presId="urn:microsoft.com/office/officeart/2005/8/layout/list1"/>
    <dgm:cxn modelId="{5B548334-DF15-4AD2-A555-F89B4EE943DA}" type="presOf" srcId="{4EE5EDE8-EF01-4ABD-8046-C2EC266BA8D9}" destId="{5225D984-C2B9-4FAB-B6D8-231E1B13CD6C}" srcOrd="0" destOrd="0" presId="urn:microsoft.com/office/officeart/2005/8/layout/list1"/>
    <dgm:cxn modelId="{291E9950-906E-4ECB-8845-61DEA1B01EE7}" type="presOf" srcId="{76206CC1-918F-46E8-B031-9FC091FDB70E}" destId="{E22D02C9-CAD7-4C26-976C-7F9C3D7FAA12}" srcOrd="0" destOrd="0" presId="urn:microsoft.com/office/officeart/2005/8/layout/list1"/>
    <dgm:cxn modelId="{512C5151-039A-48F4-ACE6-2013280C7A02}" type="presOf" srcId="{CF75EA4F-3BC8-4061-B0A3-050B572C5FE8}" destId="{E67F6A8F-B37E-4A64-BD29-966D55D5027A}" srcOrd="0" destOrd="0" presId="urn:microsoft.com/office/officeart/2005/8/layout/list1"/>
    <dgm:cxn modelId="{A795EF52-7547-4A79-9CBB-8A83EA300F2F}" srcId="{76206CC1-918F-46E8-B031-9FC091FDB70E}" destId="{0CEA7ED5-AABA-442A-8B3A-5850D5C54A8E}" srcOrd="0" destOrd="0" parTransId="{8C15848D-5B74-4DA8-B9D0-35A56D27A224}" sibTransId="{A99019A5-F0D6-4249-B601-1C6FE5BE11D5}"/>
    <dgm:cxn modelId="{86235B56-AD1C-4941-9471-00842A876E25}" srcId="{0CEA7ED5-AABA-442A-8B3A-5850D5C54A8E}" destId="{81CE6530-7F48-4D85-A90C-AB70806F2713}" srcOrd="0" destOrd="0" parTransId="{2BA011DA-3C8C-4E43-8209-DCAB62C70684}" sibTransId="{73853B8C-4589-479F-BD27-896FF7BF1B72}"/>
    <dgm:cxn modelId="{A43F5469-3385-4D94-90AF-25C7B4BFD788}" type="presOf" srcId="{83E300A9-059E-4699-B169-FEECE8DF2D96}" destId="{75BB025E-9CB5-4C61-B1F0-A1523F6C16D8}" srcOrd="1" destOrd="0" presId="urn:microsoft.com/office/officeart/2005/8/layout/list1"/>
    <dgm:cxn modelId="{61B18872-8351-4C8E-A5E4-4EA4E20DAE5D}" srcId="{CF75EA4F-3BC8-4061-B0A3-050B572C5FE8}" destId="{0A7A71E0-34A9-45B9-9F53-6010EE2629E4}" srcOrd="1" destOrd="0" parTransId="{277786D7-CD6C-4370-B649-AEAA08735182}" sibTransId="{2C91B7D2-5C07-42B8-B930-DF881623F227}"/>
    <dgm:cxn modelId="{E856767B-1004-4F5A-8DBB-4DCE789AD150}" type="presOf" srcId="{0CEA7ED5-AABA-442A-8B3A-5850D5C54A8E}" destId="{583B3969-11FD-4684-ACBA-422AC2B53A7A}" srcOrd="0" destOrd="0" presId="urn:microsoft.com/office/officeart/2005/8/layout/list1"/>
    <dgm:cxn modelId="{DEBC3E85-A4B8-4004-B78E-B9C0069FD943}" type="presOf" srcId="{83E300A9-059E-4699-B169-FEECE8DF2D96}" destId="{3474DB8A-EBD8-46EC-AAB7-FE9BE2CFA8D9}" srcOrd="0" destOrd="0" presId="urn:microsoft.com/office/officeart/2005/8/layout/list1"/>
    <dgm:cxn modelId="{A4B78D96-AA24-479E-907B-A557175DE9FB}" type="presOf" srcId="{81CE6530-7F48-4D85-A90C-AB70806F2713}" destId="{4E95708D-2D46-43E8-898E-C37C89092838}" srcOrd="0" destOrd="0" presId="urn:microsoft.com/office/officeart/2005/8/layout/list1"/>
    <dgm:cxn modelId="{0DCDCDBB-44BC-4FA0-AC2A-B2CB55E17D47}" type="presOf" srcId="{0A7A71E0-34A9-45B9-9F53-6010EE2629E4}" destId="{3753D266-28F0-4CB6-87FB-9C46871B9038}" srcOrd="0" destOrd="1" presId="urn:microsoft.com/office/officeart/2005/8/layout/list1"/>
    <dgm:cxn modelId="{13EF10C6-7E5C-4166-B313-091387BAE928}" srcId="{76206CC1-918F-46E8-B031-9FC091FDB70E}" destId="{CF75EA4F-3BC8-4061-B0A3-050B572C5FE8}" srcOrd="2" destOrd="0" parTransId="{73500329-016A-4382-BDED-BEBD2536272E}" sibTransId="{48D13409-3654-4147-BFE9-1E9F65AF59B7}"/>
    <dgm:cxn modelId="{ED2CA1C8-1549-4AFA-ADF3-6DE35D645F58}" type="presOf" srcId="{0CEA7ED5-AABA-442A-8B3A-5850D5C54A8E}" destId="{8DAC3478-3003-4361-B79A-A6299EE2FF11}" srcOrd="1" destOrd="0" presId="urn:microsoft.com/office/officeart/2005/8/layout/list1"/>
    <dgm:cxn modelId="{20BF09DE-AD9F-481C-98CA-3C7D6800C339}" srcId="{CF75EA4F-3BC8-4061-B0A3-050B572C5FE8}" destId="{83154F69-6DAE-4A1D-9B41-61E63E626EED}" srcOrd="0" destOrd="0" parTransId="{6F2279DD-0942-4B87-8A55-3EDD624A4AE0}" sibTransId="{9DB4326F-8E5F-4AB2-94A1-872DBD282AE7}"/>
    <dgm:cxn modelId="{25B4A5E2-5E93-4ED0-82B3-CA7CBF98F2F1}" srcId="{76206CC1-918F-46E8-B031-9FC091FDB70E}" destId="{83E300A9-059E-4699-B169-FEECE8DF2D96}" srcOrd="1" destOrd="0" parTransId="{1B4CACC5-8511-48D4-AE5A-46BC722FABED}" sibTransId="{034345BA-E63F-4E83-A68D-4C585402B8F1}"/>
    <dgm:cxn modelId="{99BA06E3-8785-4964-93A4-97904E9696DF}" type="presOf" srcId="{CF75EA4F-3BC8-4061-B0A3-050B572C5FE8}" destId="{B8F30B94-A26D-4B73-B7CB-D459F6BF739F}" srcOrd="1" destOrd="0" presId="urn:microsoft.com/office/officeart/2005/8/layout/list1"/>
    <dgm:cxn modelId="{C251BCF4-95CE-46AD-8C84-797A1F361D69}" srcId="{83E300A9-059E-4699-B169-FEECE8DF2D96}" destId="{4EE5EDE8-EF01-4ABD-8046-C2EC266BA8D9}" srcOrd="0" destOrd="0" parTransId="{34FC5C99-DEAB-4730-9141-F95FF38F64B4}" sibTransId="{3437C92F-142C-4D34-8C3C-22AEF935DEF2}"/>
    <dgm:cxn modelId="{30CF8A6D-4195-49B1-BE21-D15D76411687}" type="presParOf" srcId="{E22D02C9-CAD7-4C26-976C-7F9C3D7FAA12}" destId="{9B880F8F-1058-4CD2-B20D-650A178A86B0}" srcOrd="0" destOrd="0" presId="urn:microsoft.com/office/officeart/2005/8/layout/list1"/>
    <dgm:cxn modelId="{3B072DD3-ED86-4CC7-B311-D6644AFE5273}" type="presParOf" srcId="{9B880F8F-1058-4CD2-B20D-650A178A86B0}" destId="{583B3969-11FD-4684-ACBA-422AC2B53A7A}" srcOrd="0" destOrd="0" presId="urn:microsoft.com/office/officeart/2005/8/layout/list1"/>
    <dgm:cxn modelId="{4AE7C7FE-0D95-46D7-9CAB-9B644D7CE1BB}" type="presParOf" srcId="{9B880F8F-1058-4CD2-B20D-650A178A86B0}" destId="{8DAC3478-3003-4361-B79A-A6299EE2FF11}" srcOrd="1" destOrd="0" presId="urn:microsoft.com/office/officeart/2005/8/layout/list1"/>
    <dgm:cxn modelId="{5F38CBF4-7C76-44F7-A2B3-83AFA9928178}" type="presParOf" srcId="{E22D02C9-CAD7-4C26-976C-7F9C3D7FAA12}" destId="{59004E18-985D-4C03-8427-4AF3A8F9619C}" srcOrd="1" destOrd="0" presId="urn:microsoft.com/office/officeart/2005/8/layout/list1"/>
    <dgm:cxn modelId="{3FD7CADC-1361-487A-9ED3-3BE627D90243}" type="presParOf" srcId="{E22D02C9-CAD7-4C26-976C-7F9C3D7FAA12}" destId="{4E95708D-2D46-43E8-898E-C37C89092838}" srcOrd="2" destOrd="0" presId="urn:microsoft.com/office/officeart/2005/8/layout/list1"/>
    <dgm:cxn modelId="{5E318CD5-F98C-40EB-9A0B-A3013876C46E}" type="presParOf" srcId="{E22D02C9-CAD7-4C26-976C-7F9C3D7FAA12}" destId="{AE2CC641-B3D9-4C30-82D4-60031A31761A}" srcOrd="3" destOrd="0" presId="urn:microsoft.com/office/officeart/2005/8/layout/list1"/>
    <dgm:cxn modelId="{FD35F7D9-624B-4152-B035-C69BC7F35A52}" type="presParOf" srcId="{E22D02C9-CAD7-4C26-976C-7F9C3D7FAA12}" destId="{EDB1C299-0C7B-4DAA-91AB-4E38E465CBEA}" srcOrd="4" destOrd="0" presId="urn:microsoft.com/office/officeart/2005/8/layout/list1"/>
    <dgm:cxn modelId="{D44B8A2D-3C1C-4FB0-BEDB-72164121DD56}" type="presParOf" srcId="{EDB1C299-0C7B-4DAA-91AB-4E38E465CBEA}" destId="{3474DB8A-EBD8-46EC-AAB7-FE9BE2CFA8D9}" srcOrd="0" destOrd="0" presId="urn:microsoft.com/office/officeart/2005/8/layout/list1"/>
    <dgm:cxn modelId="{AFBAC81F-74B7-4BE3-98BC-AC54833843BB}" type="presParOf" srcId="{EDB1C299-0C7B-4DAA-91AB-4E38E465CBEA}" destId="{75BB025E-9CB5-4C61-B1F0-A1523F6C16D8}" srcOrd="1" destOrd="0" presId="urn:microsoft.com/office/officeart/2005/8/layout/list1"/>
    <dgm:cxn modelId="{AA6928C1-C09A-4C15-BD49-9C5D6C82622D}" type="presParOf" srcId="{E22D02C9-CAD7-4C26-976C-7F9C3D7FAA12}" destId="{AD90FF33-7FD7-4076-B162-F1E0FE76D94C}" srcOrd="5" destOrd="0" presId="urn:microsoft.com/office/officeart/2005/8/layout/list1"/>
    <dgm:cxn modelId="{A97B25F6-85EE-4433-90C0-6ABB34FFD296}" type="presParOf" srcId="{E22D02C9-CAD7-4C26-976C-7F9C3D7FAA12}" destId="{5225D984-C2B9-4FAB-B6D8-231E1B13CD6C}" srcOrd="6" destOrd="0" presId="urn:microsoft.com/office/officeart/2005/8/layout/list1"/>
    <dgm:cxn modelId="{DC8BF853-591F-4058-B0C2-C4A02E962376}" type="presParOf" srcId="{E22D02C9-CAD7-4C26-976C-7F9C3D7FAA12}" destId="{FF1CC903-80FA-4491-88AB-D3CC8B9ADF3A}" srcOrd="7" destOrd="0" presId="urn:microsoft.com/office/officeart/2005/8/layout/list1"/>
    <dgm:cxn modelId="{50693F8F-FFFD-4D7A-9989-70E41D7EACCB}" type="presParOf" srcId="{E22D02C9-CAD7-4C26-976C-7F9C3D7FAA12}" destId="{C80B7E03-A3F6-466C-9E49-AFB82C5C4887}" srcOrd="8" destOrd="0" presId="urn:microsoft.com/office/officeart/2005/8/layout/list1"/>
    <dgm:cxn modelId="{CDA99A0D-1F6B-41D4-81D1-BCFBB0C62C86}" type="presParOf" srcId="{C80B7E03-A3F6-466C-9E49-AFB82C5C4887}" destId="{E67F6A8F-B37E-4A64-BD29-966D55D5027A}" srcOrd="0" destOrd="0" presId="urn:microsoft.com/office/officeart/2005/8/layout/list1"/>
    <dgm:cxn modelId="{DBE410A6-D5E7-4D09-A600-E8DFBA634DEA}" type="presParOf" srcId="{C80B7E03-A3F6-466C-9E49-AFB82C5C4887}" destId="{B8F30B94-A26D-4B73-B7CB-D459F6BF739F}" srcOrd="1" destOrd="0" presId="urn:microsoft.com/office/officeart/2005/8/layout/list1"/>
    <dgm:cxn modelId="{B75D2FF2-B599-4FF1-A1C9-87FB973EEABB}" type="presParOf" srcId="{E22D02C9-CAD7-4C26-976C-7F9C3D7FAA12}" destId="{9E874675-220F-4B77-8013-1BA315901257}" srcOrd="9" destOrd="0" presId="urn:microsoft.com/office/officeart/2005/8/layout/list1"/>
    <dgm:cxn modelId="{A58F369A-98C7-4077-95E5-23EEBA05382B}" type="presParOf" srcId="{E22D02C9-CAD7-4C26-976C-7F9C3D7FAA12}" destId="{3753D266-28F0-4CB6-87FB-9C46871B903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026617-7ED5-4A71-9230-4FA34F99E32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FE0978-3C11-4099-8370-A521DED79681}">
      <dgm:prSet phldrT="[Text]" custT="1"/>
      <dgm:spPr/>
      <dgm:t>
        <a:bodyPr/>
        <a:lstStyle/>
        <a:p>
          <a:r>
            <a:rPr lang="en-US" sz="1600" dirty="0"/>
            <a:t>Approaches</a:t>
          </a:r>
        </a:p>
      </dgm:t>
    </dgm:pt>
    <dgm:pt modelId="{84AC30AA-2CD8-4767-81FE-BA748F2833F7}" type="parTrans" cxnId="{406035FE-7886-4333-ADB4-BF835F6711D8}">
      <dgm:prSet/>
      <dgm:spPr/>
      <dgm:t>
        <a:bodyPr/>
        <a:lstStyle/>
        <a:p>
          <a:endParaRPr lang="en-US" sz="1600"/>
        </a:p>
      </dgm:t>
    </dgm:pt>
    <dgm:pt modelId="{7CDE001F-8C07-43C6-A87D-1D4A82E5780D}" type="sibTrans" cxnId="{406035FE-7886-4333-ADB4-BF835F6711D8}">
      <dgm:prSet/>
      <dgm:spPr/>
      <dgm:t>
        <a:bodyPr/>
        <a:lstStyle/>
        <a:p>
          <a:endParaRPr lang="en-US" sz="1600"/>
        </a:p>
      </dgm:t>
    </dgm:pt>
    <dgm:pt modelId="{9E2F3D5A-1B3A-4966-BAAB-0D5F288DCC5B}" type="asst">
      <dgm:prSet phldrT="[Text]" custT="1"/>
      <dgm:spPr/>
      <dgm:t>
        <a:bodyPr/>
        <a:lstStyle/>
        <a:p>
          <a:r>
            <a:rPr lang="en-US" sz="1600" b="1" dirty="0"/>
            <a:t>Statistical Test</a:t>
          </a:r>
        </a:p>
      </dgm:t>
    </dgm:pt>
    <dgm:pt modelId="{6CEEF897-8DD5-43A4-9C92-F0D64098440C}" type="parTrans" cxnId="{D68A0C55-E084-4672-91E8-108DA78A1FB5}">
      <dgm:prSet/>
      <dgm:spPr/>
      <dgm:t>
        <a:bodyPr/>
        <a:lstStyle/>
        <a:p>
          <a:endParaRPr lang="en-US" sz="1600"/>
        </a:p>
      </dgm:t>
    </dgm:pt>
    <dgm:pt modelId="{53C39D7E-B38C-4EF8-8C7F-7729A1F52341}" type="sibTrans" cxnId="{D68A0C55-E084-4672-91E8-108DA78A1FB5}">
      <dgm:prSet/>
      <dgm:spPr/>
      <dgm:t>
        <a:bodyPr/>
        <a:lstStyle/>
        <a:p>
          <a:endParaRPr lang="en-US" sz="1600"/>
        </a:p>
      </dgm:t>
    </dgm:pt>
    <dgm:pt modelId="{259E8599-1D31-41CB-B9D3-708FDA6D9C55}" type="asst">
      <dgm:prSet phldrT="[Text]" custT="1"/>
      <dgm:spPr/>
      <dgm:t>
        <a:bodyPr/>
        <a:lstStyle/>
        <a:p>
          <a:r>
            <a:rPr lang="en-US" sz="1600" b="1" dirty="0"/>
            <a:t>Graphical</a:t>
          </a:r>
        </a:p>
      </dgm:t>
    </dgm:pt>
    <dgm:pt modelId="{B7E8C496-2437-4050-9320-45697B0461EC}" type="sibTrans" cxnId="{0632C474-CBE6-47AC-AD3B-82E15B6346DC}">
      <dgm:prSet/>
      <dgm:spPr/>
      <dgm:t>
        <a:bodyPr/>
        <a:lstStyle/>
        <a:p>
          <a:endParaRPr lang="en-US" sz="1600"/>
        </a:p>
      </dgm:t>
    </dgm:pt>
    <dgm:pt modelId="{126CDE6F-6FE7-41F9-83F0-4ACD4446EA2E}" type="parTrans" cxnId="{0632C474-CBE6-47AC-AD3B-82E15B6346DC}">
      <dgm:prSet/>
      <dgm:spPr/>
      <dgm:t>
        <a:bodyPr/>
        <a:lstStyle/>
        <a:p>
          <a:endParaRPr lang="en-US" sz="1600"/>
        </a:p>
      </dgm:t>
    </dgm:pt>
    <dgm:pt modelId="{C606A30E-28F7-4239-AF20-E186D9001853}" type="pres">
      <dgm:prSet presAssocID="{77026617-7ED5-4A71-9230-4FA34F99E32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EF75C5-4F14-4B18-8318-89C07BBCD202}" type="pres">
      <dgm:prSet presAssocID="{A6FE0978-3C11-4099-8370-A521DED79681}" presName="hierRoot1" presStyleCnt="0">
        <dgm:presLayoutVars>
          <dgm:hierBranch val="init"/>
        </dgm:presLayoutVars>
      </dgm:prSet>
      <dgm:spPr/>
    </dgm:pt>
    <dgm:pt modelId="{4EBB9796-D65B-4BA8-96FA-9D97C773D6F0}" type="pres">
      <dgm:prSet presAssocID="{A6FE0978-3C11-4099-8370-A521DED79681}" presName="rootComposite1" presStyleCnt="0"/>
      <dgm:spPr/>
    </dgm:pt>
    <dgm:pt modelId="{BA14F56B-E89C-417D-8E51-00AF30B37A6D}" type="pres">
      <dgm:prSet presAssocID="{A6FE0978-3C11-4099-8370-A521DED79681}" presName="rootText1" presStyleLbl="node0" presStyleIdx="0" presStyleCnt="1">
        <dgm:presLayoutVars>
          <dgm:chPref val="3"/>
        </dgm:presLayoutVars>
      </dgm:prSet>
      <dgm:spPr/>
    </dgm:pt>
    <dgm:pt modelId="{79663C78-C45F-4073-B1CB-94CE1F6F26FD}" type="pres">
      <dgm:prSet presAssocID="{A6FE0978-3C11-4099-8370-A521DED79681}" presName="rootConnector1" presStyleLbl="node1" presStyleIdx="0" presStyleCnt="0"/>
      <dgm:spPr/>
    </dgm:pt>
    <dgm:pt modelId="{0AC814C7-841E-40A1-A549-CD835A065289}" type="pres">
      <dgm:prSet presAssocID="{A6FE0978-3C11-4099-8370-A521DED79681}" presName="hierChild2" presStyleCnt="0"/>
      <dgm:spPr/>
    </dgm:pt>
    <dgm:pt modelId="{ABFB3755-9431-4263-89C6-0AFFBDB197B6}" type="pres">
      <dgm:prSet presAssocID="{A6FE0978-3C11-4099-8370-A521DED79681}" presName="hierChild3" presStyleCnt="0"/>
      <dgm:spPr/>
    </dgm:pt>
    <dgm:pt modelId="{D10A0EDA-FD5B-4F83-9D4D-8048D9B8B920}" type="pres">
      <dgm:prSet presAssocID="{126CDE6F-6FE7-41F9-83F0-4ACD4446EA2E}" presName="Name111" presStyleLbl="parChTrans1D2" presStyleIdx="0" presStyleCnt="2"/>
      <dgm:spPr/>
    </dgm:pt>
    <dgm:pt modelId="{26A65682-37FA-40CE-8BC1-CF7019BEF898}" type="pres">
      <dgm:prSet presAssocID="{259E8599-1D31-41CB-B9D3-708FDA6D9C55}" presName="hierRoot3" presStyleCnt="0">
        <dgm:presLayoutVars>
          <dgm:hierBranch val="init"/>
        </dgm:presLayoutVars>
      </dgm:prSet>
      <dgm:spPr/>
    </dgm:pt>
    <dgm:pt modelId="{5C5DAB01-D94C-4051-A085-06F340A711C4}" type="pres">
      <dgm:prSet presAssocID="{259E8599-1D31-41CB-B9D3-708FDA6D9C55}" presName="rootComposite3" presStyleCnt="0"/>
      <dgm:spPr/>
    </dgm:pt>
    <dgm:pt modelId="{AE7E54CD-F2CB-485B-AEF1-84645CB01C42}" type="pres">
      <dgm:prSet presAssocID="{259E8599-1D31-41CB-B9D3-708FDA6D9C55}" presName="rootText3" presStyleLbl="asst1" presStyleIdx="0" presStyleCnt="2">
        <dgm:presLayoutVars>
          <dgm:chPref val="3"/>
        </dgm:presLayoutVars>
      </dgm:prSet>
      <dgm:spPr/>
    </dgm:pt>
    <dgm:pt modelId="{75BAEF20-3885-4DE9-A6F9-1243C3549507}" type="pres">
      <dgm:prSet presAssocID="{259E8599-1D31-41CB-B9D3-708FDA6D9C55}" presName="rootConnector3" presStyleLbl="asst1" presStyleIdx="0" presStyleCnt="2"/>
      <dgm:spPr/>
    </dgm:pt>
    <dgm:pt modelId="{8941E1B9-4553-41CB-B47B-48AC343AEC4E}" type="pres">
      <dgm:prSet presAssocID="{259E8599-1D31-41CB-B9D3-708FDA6D9C55}" presName="hierChild6" presStyleCnt="0"/>
      <dgm:spPr/>
    </dgm:pt>
    <dgm:pt modelId="{BC54F00A-981A-46DE-84C9-DD71B9E32BAB}" type="pres">
      <dgm:prSet presAssocID="{259E8599-1D31-41CB-B9D3-708FDA6D9C55}" presName="hierChild7" presStyleCnt="0"/>
      <dgm:spPr/>
    </dgm:pt>
    <dgm:pt modelId="{477FE70E-D903-45C9-BEAB-56AAD8339C69}" type="pres">
      <dgm:prSet presAssocID="{6CEEF897-8DD5-43A4-9C92-F0D64098440C}" presName="Name111" presStyleLbl="parChTrans1D2" presStyleIdx="1" presStyleCnt="2"/>
      <dgm:spPr/>
    </dgm:pt>
    <dgm:pt modelId="{FF872B92-4433-44AD-8854-2DB00A78E6D7}" type="pres">
      <dgm:prSet presAssocID="{9E2F3D5A-1B3A-4966-BAAB-0D5F288DCC5B}" presName="hierRoot3" presStyleCnt="0">
        <dgm:presLayoutVars>
          <dgm:hierBranch val="init"/>
        </dgm:presLayoutVars>
      </dgm:prSet>
      <dgm:spPr/>
    </dgm:pt>
    <dgm:pt modelId="{2399D2A8-5ED4-4695-9F24-3EF0883CCE3B}" type="pres">
      <dgm:prSet presAssocID="{9E2F3D5A-1B3A-4966-BAAB-0D5F288DCC5B}" presName="rootComposite3" presStyleCnt="0"/>
      <dgm:spPr/>
    </dgm:pt>
    <dgm:pt modelId="{A677F15D-0F26-4275-AE0A-7CEFBFB7E4AB}" type="pres">
      <dgm:prSet presAssocID="{9E2F3D5A-1B3A-4966-BAAB-0D5F288DCC5B}" presName="rootText3" presStyleLbl="asst1" presStyleIdx="1" presStyleCnt="2">
        <dgm:presLayoutVars>
          <dgm:chPref val="3"/>
        </dgm:presLayoutVars>
      </dgm:prSet>
      <dgm:spPr/>
    </dgm:pt>
    <dgm:pt modelId="{9DC07D48-0B53-4CDE-83C5-68D539E785B5}" type="pres">
      <dgm:prSet presAssocID="{9E2F3D5A-1B3A-4966-BAAB-0D5F288DCC5B}" presName="rootConnector3" presStyleLbl="asst1" presStyleIdx="1" presStyleCnt="2"/>
      <dgm:spPr/>
    </dgm:pt>
    <dgm:pt modelId="{88ACCEF6-2A4F-45E0-BF16-4B5DC444420E}" type="pres">
      <dgm:prSet presAssocID="{9E2F3D5A-1B3A-4966-BAAB-0D5F288DCC5B}" presName="hierChild6" presStyleCnt="0"/>
      <dgm:spPr/>
    </dgm:pt>
    <dgm:pt modelId="{A208B8AB-E459-44BB-8CFE-F45069407344}" type="pres">
      <dgm:prSet presAssocID="{9E2F3D5A-1B3A-4966-BAAB-0D5F288DCC5B}" presName="hierChild7" presStyleCnt="0"/>
      <dgm:spPr/>
    </dgm:pt>
  </dgm:ptLst>
  <dgm:cxnLst>
    <dgm:cxn modelId="{2687E903-C262-476D-BEA6-040C8DCA7763}" type="presOf" srcId="{126CDE6F-6FE7-41F9-83F0-4ACD4446EA2E}" destId="{D10A0EDA-FD5B-4F83-9D4D-8048D9B8B920}" srcOrd="0" destOrd="0" presId="urn:microsoft.com/office/officeart/2005/8/layout/orgChart1"/>
    <dgm:cxn modelId="{98271A32-91D7-44BA-AA5E-9085B442439B}" type="presOf" srcId="{259E8599-1D31-41CB-B9D3-708FDA6D9C55}" destId="{AE7E54CD-F2CB-485B-AEF1-84645CB01C42}" srcOrd="0" destOrd="0" presId="urn:microsoft.com/office/officeart/2005/8/layout/orgChart1"/>
    <dgm:cxn modelId="{64D75643-113D-4309-B77E-D108D69A7497}" type="presOf" srcId="{A6FE0978-3C11-4099-8370-A521DED79681}" destId="{BA14F56B-E89C-417D-8E51-00AF30B37A6D}" srcOrd="0" destOrd="0" presId="urn:microsoft.com/office/officeart/2005/8/layout/orgChart1"/>
    <dgm:cxn modelId="{04E55A49-146D-480A-B185-8703C0E31683}" type="presOf" srcId="{77026617-7ED5-4A71-9230-4FA34F99E32C}" destId="{C606A30E-28F7-4239-AF20-E186D9001853}" srcOrd="0" destOrd="0" presId="urn:microsoft.com/office/officeart/2005/8/layout/orgChart1"/>
    <dgm:cxn modelId="{D68A0C55-E084-4672-91E8-108DA78A1FB5}" srcId="{A6FE0978-3C11-4099-8370-A521DED79681}" destId="{9E2F3D5A-1B3A-4966-BAAB-0D5F288DCC5B}" srcOrd="1" destOrd="0" parTransId="{6CEEF897-8DD5-43A4-9C92-F0D64098440C}" sibTransId="{53C39D7E-B38C-4EF8-8C7F-7729A1F52341}"/>
    <dgm:cxn modelId="{0632C474-CBE6-47AC-AD3B-82E15B6346DC}" srcId="{A6FE0978-3C11-4099-8370-A521DED79681}" destId="{259E8599-1D31-41CB-B9D3-708FDA6D9C55}" srcOrd="0" destOrd="0" parTransId="{126CDE6F-6FE7-41F9-83F0-4ACD4446EA2E}" sibTransId="{B7E8C496-2437-4050-9320-45697B0461EC}"/>
    <dgm:cxn modelId="{FB4251AC-5FD7-4E53-BCA7-B7C3477854BA}" type="presOf" srcId="{9E2F3D5A-1B3A-4966-BAAB-0D5F288DCC5B}" destId="{9DC07D48-0B53-4CDE-83C5-68D539E785B5}" srcOrd="1" destOrd="0" presId="urn:microsoft.com/office/officeart/2005/8/layout/orgChart1"/>
    <dgm:cxn modelId="{BFE3A0D1-7989-4D1F-A8BE-B76CF1F282A6}" type="presOf" srcId="{A6FE0978-3C11-4099-8370-A521DED79681}" destId="{79663C78-C45F-4073-B1CB-94CE1F6F26FD}" srcOrd="1" destOrd="0" presId="urn:microsoft.com/office/officeart/2005/8/layout/orgChart1"/>
    <dgm:cxn modelId="{62C394EF-ED49-4C49-8399-6A94428A8BB3}" type="presOf" srcId="{6CEEF897-8DD5-43A4-9C92-F0D64098440C}" destId="{477FE70E-D903-45C9-BEAB-56AAD8339C69}" srcOrd="0" destOrd="0" presId="urn:microsoft.com/office/officeart/2005/8/layout/orgChart1"/>
    <dgm:cxn modelId="{268E8EF7-7A4D-4662-838B-D1E4F4E64E13}" type="presOf" srcId="{259E8599-1D31-41CB-B9D3-708FDA6D9C55}" destId="{75BAEF20-3885-4DE9-A6F9-1243C3549507}" srcOrd="1" destOrd="0" presId="urn:microsoft.com/office/officeart/2005/8/layout/orgChart1"/>
    <dgm:cxn modelId="{4F199EF9-6EEE-4557-AC54-66958233691A}" type="presOf" srcId="{9E2F3D5A-1B3A-4966-BAAB-0D5F288DCC5B}" destId="{A677F15D-0F26-4275-AE0A-7CEFBFB7E4AB}" srcOrd="0" destOrd="0" presId="urn:microsoft.com/office/officeart/2005/8/layout/orgChart1"/>
    <dgm:cxn modelId="{406035FE-7886-4333-ADB4-BF835F6711D8}" srcId="{77026617-7ED5-4A71-9230-4FA34F99E32C}" destId="{A6FE0978-3C11-4099-8370-A521DED79681}" srcOrd="0" destOrd="0" parTransId="{84AC30AA-2CD8-4767-81FE-BA748F2833F7}" sibTransId="{7CDE001F-8C07-43C6-A87D-1D4A82E5780D}"/>
    <dgm:cxn modelId="{4E8BF701-5996-4955-9A48-BE2DE97822CE}" type="presParOf" srcId="{C606A30E-28F7-4239-AF20-E186D9001853}" destId="{0CEF75C5-4F14-4B18-8318-89C07BBCD202}" srcOrd="0" destOrd="0" presId="urn:microsoft.com/office/officeart/2005/8/layout/orgChart1"/>
    <dgm:cxn modelId="{B4067AFA-A9D8-48F6-99CE-D51766B4FF74}" type="presParOf" srcId="{0CEF75C5-4F14-4B18-8318-89C07BBCD202}" destId="{4EBB9796-D65B-4BA8-96FA-9D97C773D6F0}" srcOrd="0" destOrd="0" presId="urn:microsoft.com/office/officeart/2005/8/layout/orgChart1"/>
    <dgm:cxn modelId="{0840F4F9-2418-4B1E-B8FD-90FC3B13AAE4}" type="presParOf" srcId="{4EBB9796-D65B-4BA8-96FA-9D97C773D6F0}" destId="{BA14F56B-E89C-417D-8E51-00AF30B37A6D}" srcOrd="0" destOrd="0" presId="urn:microsoft.com/office/officeart/2005/8/layout/orgChart1"/>
    <dgm:cxn modelId="{E53AAC7C-D115-43A7-87F7-690F63059B6F}" type="presParOf" srcId="{4EBB9796-D65B-4BA8-96FA-9D97C773D6F0}" destId="{79663C78-C45F-4073-B1CB-94CE1F6F26FD}" srcOrd="1" destOrd="0" presId="urn:microsoft.com/office/officeart/2005/8/layout/orgChart1"/>
    <dgm:cxn modelId="{1CC415FE-4A9A-4439-9B5F-455DCDFE8488}" type="presParOf" srcId="{0CEF75C5-4F14-4B18-8318-89C07BBCD202}" destId="{0AC814C7-841E-40A1-A549-CD835A065289}" srcOrd="1" destOrd="0" presId="urn:microsoft.com/office/officeart/2005/8/layout/orgChart1"/>
    <dgm:cxn modelId="{F2A9B16E-FADE-4EAF-B6AA-8D97EA116966}" type="presParOf" srcId="{0CEF75C5-4F14-4B18-8318-89C07BBCD202}" destId="{ABFB3755-9431-4263-89C6-0AFFBDB197B6}" srcOrd="2" destOrd="0" presId="urn:microsoft.com/office/officeart/2005/8/layout/orgChart1"/>
    <dgm:cxn modelId="{08C5B2C6-B275-4A2C-BD7F-251D15F18D50}" type="presParOf" srcId="{ABFB3755-9431-4263-89C6-0AFFBDB197B6}" destId="{D10A0EDA-FD5B-4F83-9D4D-8048D9B8B920}" srcOrd="0" destOrd="0" presId="urn:microsoft.com/office/officeart/2005/8/layout/orgChart1"/>
    <dgm:cxn modelId="{C784D14C-20DA-4036-86EE-287CFB4D2442}" type="presParOf" srcId="{ABFB3755-9431-4263-89C6-0AFFBDB197B6}" destId="{26A65682-37FA-40CE-8BC1-CF7019BEF898}" srcOrd="1" destOrd="0" presId="urn:microsoft.com/office/officeart/2005/8/layout/orgChart1"/>
    <dgm:cxn modelId="{CEA6AC90-100A-4A88-ABCA-493836EFFF67}" type="presParOf" srcId="{26A65682-37FA-40CE-8BC1-CF7019BEF898}" destId="{5C5DAB01-D94C-4051-A085-06F340A711C4}" srcOrd="0" destOrd="0" presId="urn:microsoft.com/office/officeart/2005/8/layout/orgChart1"/>
    <dgm:cxn modelId="{041E0234-6C34-4E0C-9A05-249EB8B8A15B}" type="presParOf" srcId="{5C5DAB01-D94C-4051-A085-06F340A711C4}" destId="{AE7E54CD-F2CB-485B-AEF1-84645CB01C42}" srcOrd="0" destOrd="0" presId="urn:microsoft.com/office/officeart/2005/8/layout/orgChart1"/>
    <dgm:cxn modelId="{57C67537-7D11-4614-B166-53E7392E66FE}" type="presParOf" srcId="{5C5DAB01-D94C-4051-A085-06F340A711C4}" destId="{75BAEF20-3885-4DE9-A6F9-1243C3549507}" srcOrd="1" destOrd="0" presId="urn:microsoft.com/office/officeart/2005/8/layout/orgChart1"/>
    <dgm:cxn modelId="{ED235630-03DB-4492-B0E5-350D0C58F008}" type="presParOf" srcId="{26A65682-37FA-40CE-8BC1-CF7019BEF898}" destId="{8941E1B9-4553-41CB-B47B-48AC343AEC4E}" srcOrd="1" destOrd="0" presId="urn:microsoft.com/office/officeart/2005/8/layout/orgChart1"/>
    <dgm:cxn modelId="{CBEFFA20-CFC3-47E3-9AD1-AB2341347492}" type="presParOf" srcId="{26A65682-37FA-40CE-8BC1-CF7019BEF898}" destId="{BC54F00A-981A-46DE-84C9-DD71B9E32BAB}" srcOrd="2" destOrd="0" presId="urn:microsoft.com/office/officeart/2005/8/layout/orgChart1"/>
    <dgm:cxn modelId="{82F3846F-1745-487E-83B3-8832ED3A4A3E}" type="presParOf" srcId="{ABFB3755-9431-4263-89C6-0AFFBDB197B6}" destId="{477FE70E-D903-45C9-BEAB-56AAD8339C69}" srcOrd="2" destOrd="0" presId="urn:microsoft.com/office/officeart/2005/8/layout/orgChart1"/>
    <dgm:cxn modelId="{43517531-E7C8-4455-93A0-C6722236DFBE}" type="presParOf" srcId="{ABFB3755-9431-4263-89C6-0AFFBDB197B6}" destId="{FF872B92-4433-44AD-8854-2DB00A78E6D7}" srcOrd="3" destOrd="0" presId="urn:microsoft.com/office/officeart/2005/8/layout/orgChart1"/>
    <dgm:cxn modelId="{FE335FF8-1988-4929-A8DC-FC6BA8E0EC94}" type="presParOf" srcId="{FF872B92-4433-44AD-8854-2DB00A78E6D7}" destId="{2399D2A8-5ED4-4695-9F24-3EF0883CCE3B}" srcOrd="0" destOrd="0" presId="urn:microsoft.com/office/officeart/2005/8/layout/orgChart1"/>
    <dgm:cxn modelId="{D11AB338-01D8-4C1B-B1FA-E6CF81485184}" type="presParOf" srcId="{2399D2A8-5ED4-4695-9F24-3EF0883CCE3B}" destId="{A677F15D-0F26-4275-AE0A-7CEFBFB7E4AB}" srcOrd="0" destOrd="0" presId="urn:microsoft.com/office/officeart/2005/8/layout/orgChart1"/>
    <dgm:cxn modelId="{BC03BFD4-7159-4910-A74E-CBDB44F6BEBD}" type="presParOf" srcId="{2399D2A8-5ED4-4695-9F24-3EF0883CCE3B}" destId="{9DC07D48-0B53-4CDE-83C5-68D539E785B5}" srcOrd="1" destOrd="0" presId="urn:microsoft.com/office/officeart/2005/8/layout/orgChart1"/>
    <dgm:cxn modelId="{069978E1-AF01-4ACD-A3C5-191C1CB47052}" type="presParOf" srcId="{FF872B92-4433-44AD-8854-2DB00A78E6D7}" destId="{88ACCEF6-2A4F-45E0-BF16-4B5DC444420E}" srcOrd="1" destOrd="0" presId="urn:microsoft.com/office/officeart/2005/8/layout/orgChart1"/>
    <dgm:cxn modelId="{6B534AFD-E546-48EC-B825-101A63F27F49}" type="presParOf" srcId="{FF872B92-4433-44AD-8854-2DB00A78E6D7}" destId="{A208B8AB-E459-44BB-8CFE-F4506940734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95708D-2D46-43E8-898E-C37C89092838}">
      <dsp:nvSpPr>
        <dsp:cNvPr id="0" name=""/>
        <dsp:cNvSpPr/>
      </dsp:nvSpPr>
      <dsp:spPr>
        <a:xfrm>
          <a:off x="0" y="494988"/>
          <a:ext cx="7315200" cy="10009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645668" rIns="5677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rPr>
            <a:t>Annual Sales for a specific company from year 1961 to 2017</a:t>
          </a:r>
          <a:endParaRPr lang="en-US" sz="1600" kern="1200" dirty="0">
            <a:solidFill>
              <a:schemeClr val="tx1">
                <a:lumMod val="75000"/>
                <a:lumOff val="25000"/>
              </a:schemeClr>
            </a:solidFill>
          </a:endParaRPr>
        </a:p>
      </dsp:txBody>
      <dsp:txXfrm>
        <a:off x="0" y="494988"/>
        <a:ext cx="7315200" cy="1000912"/>
      </dsp:txXfrm>
    </dsp:sp>
    <dsp:sp modelId="{8DAC3478-3003-4361-B79A-A6299EE2FF11}">
      <dsp:nvSpPr>
        <dsp:cNvPr id="0" name=""/>
        <dsp:cNvSpPr/>
      </dsp:nvSpPr>
      <dsp:spPr>
        <a:xfrm>
          <a:off x="365760" y="37428"/>
          <a:ext cx="3497499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Background</a:t>
          </a:r>
        </a:p>
      </dsp:txBody>
      <dsp:txXfrm>
        <a:off x="410432" y="82100"/>
        <a:ext cx="3408155" cy="825776"/>
      </dsp:txXfrm>
    </dsp:sp>
    <dsp:sp modelId="{5225D984-C2B9-4FAB-B6D8-231E1B13CD6C}">
      <dsp:nvSpPr>
        <dsp:cNvPr id="0" name=""/>
        <dsp:cNvSpPr/>
      </dsp:nvSpPr>
      <dsp:spPr>
        <a:xfrm>
          <a:off x="0" y="2120861"/>
          <a:ext cx="7315200" cy="10009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645668" rIns="5677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To plot a time series object</a:t>
          </a:r>
        </a:p>
      </dsp:txBody>
      <dsp:txXfrm>
        <a:off x="0" y="2120861"/>
        <a:ext cx="7315200" cy="1000912"/>
      </dsp:txXfrm>
    </dsp:sp>
    <dsp:sp modelId="{75BB025E-9CB5-4C61-B1F0-A1523F6C16D8}">
      <dsp:nvSpPr>
        <dsp:cNvPr id="0" name=""/>
        <dsp:cNvSpPr/>
      </dsp:nvSpPr>
      <dsp:spPr>
        <a:xfrm>
          <a:off x="365760" y="1663301"/>
          <a:ext cx="3497499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Objective</a:t>
          </a:r>
        </a:p>
      </dsp:txBody>
      <dsp:txXfrm>
        <a:off x="410432" y="1707973"/>
        <a:ext cx="3408155" cy="825776"/>
      </dsp:txXfrm>
    </dsp:sp>
    <dsp:sp modelId="{3753D266-28F0-4CB6-87FB-9C46871B9038}">
      <dsp:nvSpPr>
        <dsp:cNvPr id="0" name=""/>
        <dsp:cNvSpPr/>
      </dsp:nvSpPr>
      <dsp:spPr>
        <a:xfrm>
          <a:off x="0" y="3746733"/>
          <a:ext cx="7315200" cy="12450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741" tIns="645668" rIns="567741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Number of cases: 57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rPr>
            <a:t>Variables: Year, sales(in 10’s GBP)</a:t>
          </a:r>
          <a:endParaRPr lang="en-US" sz="1600" b="1" kern="1200" dirty="0">
            <a:solidFill>
              <a:schemeClr val="tx1">
                <a:lumMod val="75000"/>
                <a:lumOff val="25000"/>
              </a:schemeClr>
            </a:solidFill>
            <a:latin typeface="+mn-lt"/>
          </a:endParaRPr>
        </a:p>
      </dsp:txBody>
      <dsp:txXfrm>
        <a:off x="0" y="3746733"/>
        <a:ext cx="7315200" cy="1245037"/>
      </dsp:txXfrm>
    </dsp:sp>
    <dsp:sp modelId="{B8F30B94-A26D-4B73-B7CB-D459F6BF739F}">
      <dsp:nvSpPr>
        <dsp:cNvPr id="0" name=""/>
        <dsp:cNvSpPr/>
      </dsp:nvSpPr>
      <dsp:spPr>
        <a:xfrm>
          <a:off x="365760" y="3289173"/>
          <a:ext cx="3497499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548" tIns="0" rIns="193548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Available Information</a:t>
          </a:r>
        </a:p>
      </dsp:txBody>
      <dsp:txXfrm>
        <a:off x="410432" y="3333845"/>
        <a:ext cx="3408155" cy="8257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FE70E-D903-45C9-BEAB-56AAD8339C69}">
      <dsp:nvSpPr>
        <dsp:cNvPr id="0" name=""/>
        <dsp:cNvSpPr/>
      </dsp:nvSpPr>
      <dsp:spPr>
        <a:xfrm>
          <a:off x="1720516" y="879328"/>
          <a:ext cx="163409" cy="715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15887"/>
              </a:lnTo>
              <a:lnTo>
                <a:pt x="163409" y="715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A0EDA-FD5B-4F83-9D4D-8048D9B8B920}">
      <dsp:nvSpPr>
        <dsp:cNvPr id="0" name=""/>
        <dsp:cNvSpPr/>
      </dsp:nvSpPr>
      <dsp:spPr>
        <a:xfrm>
          <a:off x="1557107" y="879328"/>
          <a:ext cx="163409" cy="715887"/>
        </a:xfrm>
        <a:custGeom>
          <a:avLst/>
          <a:gdLst/>
          <a:ahLst/>
          <a:cxnLst/>
          <a:rect l="0" t="0" r="0" b="0"/>
          <a:pathLst>
            <a:path>
              <a:moveTo>
                <a:pt x="163409" y="0"/>
              </a:moveTo>
              <a:lnTo>
                <a:pt x="163409" y="715887"/>
              </a:lnTo>
              <a:lnTo>
                <a:pt x="0" y="71588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14F56B-E89C-417D-8E51-00AF30B37A6D}">
      <dsp:nvSpPr>
        <dsp:cNvPr id="0" name=""/>
        <dsp:cNvSpPr/>
      </dsp:nvSpPr>
      <dsp:spPr>
        <a:xfrm>
          <a:off x="942377" y="101189"/>
          <a:ext cx="1556277" cy="778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Approaches</a:t>
          </a:r>
        </a:p>
      </dsp:txBody>
      <dsp:txXfrm>
        <a:off x="942377" y="101189"/>
        <a:ext cx="1556277" cy="778138"/>
      </dsp:txXfrm>
    </dsp:sp>
    <dsp:sp modelId="{AE7E54CD-F2CB-485B-AEF1-84645CB01C42}">
      <dsp:nvSpPr>
        <dsp:cNvPr id="0" name=""/>
        <dsp:cNvSpPr/>
      </dsp:nvSpPr>
      <dsp:spPr>
        <a:xfrm>
          <a:off x="829" y="1206146"/>
          <a:ext cx="1556277" cy="778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Graphical</a:t>
          </a:r>
        </a:p>
      </dsp:txBody>
      <dsp:txXfrm>
        <a:off x="829" y="1206146"/>
        <a:ext cx="1556277" cy="778138"/>
      </dsp:txXfrm>
    </dsp:sp>
    <dsp:sp modelId="{A677F15D-0F26-4275-AE0A-7CEFBFB7E4AB}">
      <dsp:nvSpPr>
        <dsp:cNvPr id="0" name=""/>
        <dsp:cNvSpPr/>
      </dsp:nvSpPr>
      <dsp:spPr>
        <a:xfrm>
          <a:off x="1883925" y="1206146"/>
          <a:ext cx="1556277" cy="7781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Statistical Test</a:t>
          </a:r>
        </a:p>
      </dsp:txBody>
      <dsp:txXfrm>
        <a:off x="1883925" y="1206146"/>
        <a:ext cx="1556277" cy="778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3/2/24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431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289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372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268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4603AEC-A682-4293-84F7-94DEEB082DD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161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267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156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643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182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4F34F9-F9B8-45B5-B52C-3FFE2C016DA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764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884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3AEC-A682-4293-84F7-94DEEB082DD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80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78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95153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46319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346550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806540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5275928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405653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774773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86852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2544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22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5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70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03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8698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9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432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45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2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68493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9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16546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77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1842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62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18928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25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9934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3366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38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0765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054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723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23052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94134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10587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60650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53640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297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440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04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284679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39707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469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145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041536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40504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972226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375528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574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8193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523572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88781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756156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667869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327241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22556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54108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032615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314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5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99479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3713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955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7633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697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821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955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8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56189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432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9692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593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766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80607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752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120295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343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94197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182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841372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44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4886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086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42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779206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580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34750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141938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473444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868299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126611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74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983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608842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546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33868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89603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0691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703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52174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078766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331709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137934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9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image" Target="../media/image8.png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image" Target="../media/image3.png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image" Target="../media/image4.png"/><Relationship Id="rId118" Type="http://schemas.openxmlformats.org/officeDocument/2006/relationships/image" Target="../media/image9.png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theme" Target="../theme/theme1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image" Target="../media/image1.png"/><Relationship Id="rId115" Type="http://schemas.openxmlformats.org/officeDocument/2006/relationships/image" Target="../media/image6.png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image" Target="../media/image7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4" name="object 21">
            <a:extLst>
              <a:ext uri="{FF2B5EF4-FFF2-40B4-BE49-F238E27FC236}">
                <a16:creationId xmlns:a16="http://schemas.microsoft.com/office/drawing/2014/main" id="{A12EC1AF-7803-BFD6-EB7E-230A17B08A08}"/>
              </a:ext>
            </a:extLst>
          </p:cNvPr>
          <p:cNvGrpSpPr/>
          <p:nvPr userDrawn="1"/>
        </p:nvGrpSpPr>
        <p:grpSpPr>
          <a:xfrm>
            <a:off x="9914965" y="6246454"/>
            <a:ext cx="1513252" cy="401246"/>
            <a:chOff x="12227495" y="8878099"/>
            <a:chExt cx="2912110" cy="772160"/>
          </a:xfrm>
        </p:grpSpPr>
        <p:sp>
          <p:nvSpPr>
            <p:cNvPr id="5" name="object 22">
              <a:extLst>
                <a:ext uri="{FF2B5EF4-FFF2-40B4-BE49-F238E27FC236}">
                  <a16:creationId xmlns:a16="http://schemas.microsoft.com/office/drawing/2014/main" id="{D0F1918F-0FD3-A807-8902-F0A12EDDC415}"/>
                </a:ext>
              </a:extLst>
            </p:cNvPr>
            <p:cNvSpPr/>
            <p:nvPr/>
          </p:nvSpPr>
          <p:spPr>
            <a:xfrm>
              <a:off x="13198678" y="9025737"/>
              <a:ext cx="692150" cy="194310"/>
            </a:xfrm>
            <a:custGeom>
              <a:avLst/>
              <a:gdLst/>
              <a:ahLst/>
              <a:cxnLst/>
              <a:rect l="l" t="t" r="r" b="b"/>
              <a:pathLst>
                <a:path w="692150" h="194309">
                  <a:moveTo>
                    <a:pt x="175679" y="97078"/>
                  </a:moveTo>
                  <a:lnTo>
                    <a:pt x="173926" y="77330"/>
                  </a:lnTo>
                  <a:lnTo>
                    <a:pt x="168643" y="59270"/>
                  </a:lnTo>
                  <a:lnTo>
                    <a:pt x="159829" y="42875"/>
                  </a:lnTo>
                  <a:lnTo>
                    <a:pt x="153631" y="35471"/>
                  </a:lnTo>
                  <a:lnTo>
                    <a:pt x="147510" y="28155"/>
                  </a:lnTo>
                  <a:lnTo>
                    <a:pt x="134797" y="17868"/>
                  </a:lnTo>
                  <a:lnTo>
                    <a:pt x="134797" y="97078"/>
                  </a:lnTo>
                  <a:lnTo>
                    <a:pt x="133731" y="109880"/>
                  </a:lnTo>
                  <a:lnTo>
                    <a:pt x="108496" y="148882"/>
                  </a:lnTo>
                  <a:lnTo>
                    <a:pt x="73482" y="158673"/>
                  </a:lnTo>
                  <a:lnTo>
                    <a:pt x="39509" y="158673"/>
                  </a:lnTo>
                  <a:lnTo>
                    <a:pt x="39509" y="35471"/>
                  </a:lnTo>
                  <a:lnTo>
                    <a:pt x="73482" y="35471"/>
                  </a:lnTo>
                  <a:lnTo>
                    <a:pt x="117678" y="52743"/>
                  </a:lnTo>
                  <a:lnTo>
                    <a:pt x="134797" y="97078"/>
                  </a:lnTo>
                  <a:lnTo>
                    <a:pt x="134797" y="17868"/>
                  </a:lnTo>
                  <a:lnTo>
                    <a:pt x="132524" y="16014"/>
                  </a:lnTo>
                  <a:lnTo>
                    <a:pt x="115735" y="7327"/>
                  </a:lnTo>
                  <a:lnTo>
                    <a:pt x="97167" y="2133"/>
                  </a:lnTo>
                  <a:lnTo>
                    <a:pt x="76796" y="393"/>
                  </a:lnTo>
                  <a:lnTo>
                    <a:pt x="0" y="393"/>
                  </a:lnTo>
                  <a:lnTo>
                    <a:pt x="0" y="193751"/>
                  </a:lnTo>
                  <a:lnTo>
                    <a:pt x="76796" y="193751"/>
                  </a:lnTo>
                  <a:lnTo>
                    <a:pt x="115735" y="186804"/>
                  </a:lnTo>
                  <a:lnTo>
                    <a:pt x="153644" y="158673"/>
                  </a:lnTo>
                  <a:lnTo>
                    <a:pt x="173926" y="116814"/>
                  </a:lnTo>
                  <a:lnTo>
                    <a:pt x="175679" y="97078"/>
                  </a:lnTo>
                  <a:close/>
                </a:path>
                <a:path w="692150" h="194309">
                  <a:moveTo>
                    <a:pt x="372071" y="193751"/>
                  </a:moveTo>
                  <a:lnTo>
                    <a:pt x="355041" y="151765"/>
                  </a:lnTo>
                  <a:lnTo>
                    <a:pt x="340804" y="116687"/>
                  </a:lnTo>
                  <a:lnTo>
                    <a:pt x="311442" y="44310"/>
                  </a:lnTo>
                  <a:lnTo>
                    <a:pt x="299427" y="14706"/>
                  </a:lnTo>
                  <a:lnTo>
                    <a:pt x="299427" y="116687"/>
                  </a:lnTo>
                  <a:lnTo>
                    <a:pt x="241973" y="116687"/>
                  </a:lnTo>
                  <a:lnTo>
                    <a:pt x="270700" y="44310"/>
                  </a:lnTo>
                  <a:lnTo>
                    <a:pt x="299427" y="116687"/>
                  </a:lnTo>
                  <a:lnTo>
                    <a:pt x="299427" y="14706"/>
                  </a:lnTo>
                  <a:lnTo>
                    <a:pt x="293624" y="393"/>
                  </a:lnTo>
                  <a:lnTo>
                    <a:pt x="249986" y="393"/>
                  </a:lnTo>
                  <a:lnTo>
                    <a:pt x="171538" y="193751"/>
                  </a:lnTo>
                  <a:lnTo>
                    <a:pt x="211594" y="193751"/>
                  </a:lnTo>
                  <a:lnTo>
                    <a:pt x="228168" y="151765"/>
                  </a:lnTo>
                  <a:lnTo>
                    <a:pt x="313245" y="151765"/>
                  </a:lnTo>
                  <a:lnTo>
                    <a:pt x="329819" y="193751"/>
                  </a:lnTo>
                  <a:lnTo>
                    <a:pt x="372071" y="193751"/>
                  </a:lnTo>
                  <a:close/>
                </a:path>
                <a:path w="692150" h="194309">
                  <a:moveTo>
                    <a:pt x="510743" y="0"/>
                  </a:moveTo>
                  <a:lnTo>
                    <a:pt x="352742" y="0"/>
                  </a:lnTo>
                  <a:lnTo>
                    <a:pt x="352742" y="35560"/>
                  </a:lnTo>
                  <a:lnTo>
                    <a:pt x="411848" y="35560"/>
                  </a:lnTo>
                  <a:lnTo>
                    <a:pt x="411848" y="194310"/>
                  </a:lnTo>
                  <a:lnTo>
                    <a:pt x="451358" y="194310"/>
                  </a:lnTo>
                  <a:lnTo>
                    <a:pt x="451358" y="35560"/>
                  </a:lnTo>
                  <a:lnTo>
                    <a:pt x="510743" y="35560"/>
                  </a:lnTo>
                  <a:lnTo>
                    <a:pt x="510743" y="0"/>
                  </a:lnTo>
                  <a:close/>
                </a:path>
                <a:path w="692150" h="194309">
                  <a:moveTo>
                    <a:pt x="691946" y="193751"/>
                  </a:moveTo>
                  <a:lnTo>
                    <a:pt x="674903" y="151765"/>
                  </a:lnTo>
                  <a:lnTo>
                    <a:pt x="660679" y="116687"/>
                  </a:lnTo>
                  <a:lnTo>
                    <a:pt x="631317" y="44310"/>
                  </a:lnTo>
                  <a:lnTo>
                    <a:pt x="619302" y="14706"/>
                  </a:lnTo>
                  <a:lnTo>
                    <a:pt x="619302" y="116687"/>
                  </a:lnTo>
                  <a:lnTo>
                    <a:pt x="561848" y="116687"/>
                  </a:lnTo>
                  <a:lnTo>
                    <a:pt x="590562" y="44310"/>
                  </a:lnTo>
                  <a:lnTo>
                    <a:pt x="619302" y="116687"/>
                  </a:lnTo>
                  <a:lnTo>
                    <a:pt x="619302" y="14706"/>
                  </a:lnTo>
                  <a:lnTo>
                    <a:pt x="613498" y="393"/>
                  </a:lnTo>
                  <a:lnTo>
                    <a:pt x="569849" y="393"/>
                  </a:lnTo>
                  <a:lnTo>
                    <a:pt x="491401" y="193751"/>
                  </a:lnTo>
                  <a:lnTo>
                    <a:pt x="531456" y="193751"/>
                  </a:lnTo>
                  <a:lnTo>
                    <a:pt x="548030" y="151765"/>
                  </a:lnTo>
                  <a:lnTo>
                    <a:pt x="633107" y="151765"/>
                  </a:lnTo>
                  <a:lnTo>
                    <a:pt x="649681" y="193751"/>
                  </a:lnTo>
                  <a:lnTo>
                    <a:pt x="691946" y="193751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7549086-B9BF-38B8-739E-3028A1992EB1}"/>
                </a:ext>
              </a:extLst>
            </p:cNvPr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3986471" y="9023364"/>
              <a:ext cx="149987" cy="198877"/>
            </a:xfrm>
            <a:prstGeom prst="rect">
              <a:avLst/>
            </a:prstGeom>
          </p:spPr>
        </p:pic>
        <p:pic>
          <p:nvPicPr>
            <p:cNvPr id="7" name="object 24">
              <a:extLst>
                <a:ext uri="{FF2B5EF4-FFF2-40B4-BE49-F238E27FC236}">
                  <a16:creationId xmlns:a16="http://schemas.microsoft.com/office/drawing/2014/main" id="{CF3D8ADA-8727-7585-9476-FEF07A7E1051}"/>
                </a:ext>
              </a:extLst>
            </p:cNvPr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14156340" y="9023364"/>
              <a:ext cx="191973" cy="198877"/>
            </a:xfrm>
            <a:prstGeom prst="rect">
              <a:avLst/>
            </a:prstGeom>
          </p:spPr>
        </p:pic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C1EB2E0F-F88B-1BCD-489F-4E2E2CE69242}"/>
                </a:ext>
              </a:extLst>
            </p:cNvPr>
            <p:cNvSpPr/>
            <p:nvPr/>
          </p:nvSpPr>
          <p:spPr>
            <a:xfrm>
              <a:off x="14372616" y="9025737"/>
              <a:ext cx="198120" cy="194310"/>
            </a:xfrm>
            <a:custGeom>
              <a:avLst/>
              <a:gdLst/>
              <a:ahLst/>
              <a:cxnLst/>
              <a:rect l="l" t="t" r="r" b="b"/>
              <a:pathLst>
                <a:path w="198119" h="194309">
                  <a:moveTo>
                    <a:pt x="39497" y="393"/>
                  </a:moveTo>
                  <a:lnTo>
                    <a:pt x="0" y="393"/>
                  </a:lnTo>
                  <a:lnTo>
                    <a:pt x="0" y="193751"/>
                  </a:lnTo>
                  <a:lnTo>
                    <a:pt x="39497" y="193751"/>
                  </a:lnTo>
                  <a:lnTo>
                    <a:pt x="39497" y="393"/>
                  </a:lnTo>
                  <a:close/>
                </a:path>
                <a:path w="198119" h="194309">
                  <a:moveTo>
                    <a:pt x="198043" y="0"/>
                  </a:moveTo>
                  <a:lnTo>
                    <a:pt x="69329" y="0"/>
                  </a:lnTo>
                  <a:lnTo>
                    <a:pt x="69329" y="35560"/>
                  </a:lnTo>
                  <a:lnTo>
                    <a:pt x="69329" y="80010"/>
                  </a:lnTo>
                  <a:lnTo>
                    <a:pt x="69329" y="114300"/>
                  </a:lnTo>
                  <a:lnTo>
                    <a:pt x="69329" y="158750"/>
                  </a:lnTo>
                  <a:lnTo>
                    <a:pt x="69329" y="194310"/>
                  </a:lnTo>
                  <a:lnTo>
                    <a:pt x="198043" y="194310"/>
                  </a:lnTo>
                  <a:lnTo>
                    <a:pt x="198043" y="158750"/>
                  </a:lnTo>
                  <a:lnTo>
                    <a:pt x="108826" y="158750"/>
                  </a:lnTo>
                  <a:lnTo>
                    <a:pt x="108826" y="114300"/>
                  </a:lnTo>
                  <a:lnTo>
                    <a:pt x="195287" y="114300"/>
                  </a:lnTo>
                  <a:lnTo>
                    <a:pt x="195287" y="80010"/>
                  </a:lnTo>
                  <a:lnTo>
                    <a:pt x="108826" y="80010"/>
                  </a:lnTo>
                  <a:lnTo>
                    <a:pt x="108826" y="35560"/>
                  </a:lnTo>
                  <a:lnTo>
                    <a:pt x="198043" y="35560"/>
                  </a:lnTo>
                  <a:lnTo>
                    <a:pt x="198043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26">
              <a:extLst>
                <a:ext uri="{FF2B5EF4-FFF2-40B4-BE49-F238E27FC236}">
                  <a16:creationId xmlns:a16="http://schemas.microsoft.com/office/drawing/2014/main" id="{8BBA37D8-9E86-5784-8567-8391091CFEF4}"/>
                </a:ext>
              </a:extLst>
            </p:cNvPr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14597189" y="9026124"/>
              <a:ext cx="172911" cy="193358"/>
            </a:xfrm>
            <a:prstGeom prst="rect">
              <a:avLst/>
            </a:prstGeom>
          </p:spPr>
        </p:pic>
        <p:pic>
          <p:nvPicPr>
            <p:cNvPr id="10" name="object 27">
              <a:extLst>
                <a:ext uri="{FF2B5EF4-FFF2-40B4-BE49-F238E27FC236}">
                  <a16:creationId xmlns:a16="http://schemas.microsoft.com/office/drawing/2014/main" id="{7D32521D-5193-E658-1C0D-EAB054B49F73}"/>
                </a:ext>
              </a:extLst>
            </p:cNvPr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4794407" y="9023364"/>
              <a:ext cx="191969" cy="198877"/>
            </a:xfrm>
            <a:prstGeom prst="rect">
              <a:avLst/>
            </a:prstGeom>
          </p:spPr>
        </p:pic>
        <p:sp>
          <p:nvSpPr>
            <p:cNvPr id="11" name="object 28">
              <a:extLst>
                <a:ext uri="{FF2B5EF4-FFF2-40B4-BE49-F238E27FC236}">
                  <a16:creationId xmlns:a16="http://schemas.microsoft.com/office/drawing/2014/main" id="{B1ECC896-3BBC-96DD-B2E7-4485106A76E1}"/>
                </a:ext>
              </a:extLst>
            </p:cNvPr>
            <p:cNvSpPr/>
            <p:nvPr/>
          </p:nvSpPr>
          <p:spPr>
            <a:xfrm>
              <a:off x="15010676" y="9025737"/>
              <a:ext cx="128905" cy="194310"/>
            </a:xfrm>
            <a:custGeom>
              <a:avLst/>
              <a:gdLst/>
              <a:ahLst/>
              <a:cxnLst/>
              <a:rect l="l" t="t" r="r" b="b"/>
              <a:pathLst>
                <a:path w="128905" h="194309">
                  <a:moveTo>
                    <a:pt x="128727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80010"/>
                  </a:lnTo>
                  <a:lnTo>
                    <a:pt x="0" y="114300"/>
                  </a:lnTo>
                  <a:lnTo>
                    <a:pt x="0" y="158750"/>
                  </a:lnTo>
                  <a:lnTo>
                    <a:pt x="0" y="194310"/>
                  </a:lnTo>
                  <a:lnTo>
                    <a:pt x="128727" y="194310"/>
                  </a:lnTo>
                  <a:lnTo>
                    <a:pt x="128727" y="158750"/>
                  </a:lnTo>
                  <a:lnTo>
                    <a:pt x="39497" y="158750"/>
                  </a:lnTo>
                  <a:lnTo>
                    <a:pt x="39497" y="114300"/>
                  </a:lnTo>
                  <a:lnTo>
                    <a:pt x="125958" y="114300"/>
                  </a:lnTo>
                  <a:lnTo>
                    <a:pt x="125958" y="80010"/>
                  </a:lnTo>
                  <a:lnTo>
                    <a:pt x="39497" y="80010"/>
                  </a:lnTo>
                  <a:lnTo>
                    <a:pt x="39497" y="35560"/>
                  </a:lnTo>
                  <a:lnTo>
                    <a:pt x="128727" y="35560"/>
                  </a:lnTo>
                  <a:lnTo>
                    <a:pt x="128727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9">
              <a:extLst>
                <a:ext uri="{FF2B5EF4-FFF2-40B4-BE49-F238E27FC236}">
                  <a16:creationId xmlns:a16="http://schemas.microsoft.com/office/drawing/2014/main" id="{FA3C1958-19EC-74B3-7A47-DE34DAA8D270}"/>
                </a:ext>
              </a:extLst>
            </p:cNvPr>
            <p:cNvSpPr/>
            <p:nvPr/>
          </p:nvSpPr>
          <p:spPr>
            <a:xfrm>
              <a:off x="14109205" y="9317621"/>
              <a:ext cx="831215" cy="121285"/>
            </a:xfrm>
            <a:custGeom>
              <a:avLst/>
              <a:gdLst/>
              <a:ahLst/>
              <a:cxnLst/>
              <a:rect l="l" t="t" r="r" b="b"/>
              <a:pathLst>
                <a:path w="831215" h="121284">
                  <a:moveTo>
                    <a:pt x="21717" y="0"/>
                  </a:moveTo>
                  <a:lnTo>
                    <a:pt x="0" y="0"/>
                  </a:lnTo>
                  <a:lnTo>
                    <a:pt x="0" y="120815"/>
                  </a:lnTo>
                  <a:lnTo>
                    <a:pt x="21717" y="120815"/>
                  </a:lnTo>
                  <a:lnTo>
                    <a:pt x="21717" y="0"/>
                  </a:lnTo>
                  <a:close/>
                </a:path>
                <a:path w="831215" h="121284">
                  <a:moveTo>
                    <a:pt x="580618" y="38"/>
                  </a:moveTo>
                  <a:lnTo>
                    <a:pt x="489356" y="38"/>
                  </a:lnTo>
                  <a:lnTo>
                    <a:pt x="489356" y="19088"/>
                  </a:lnTo>
                  <a:lnTo>
                    <a:pt x="523963" y="19088"/>
                  </a:lnTo>
                  <a:lnTo>
                    <a:pt x="523963" y="120688"/>
                  </a:lnTo>
                  <a:lnTo>
                    <a:pt x="545833" y="120688"/>
                  </a:lnTo>
                  <a:lnTo>
                    <a:pt x="545833" y="19088"/>
                  </a:lnTo>
                  <a:lnTo>
                    <a:pt x="580618" y="19088"/>
                  </a:lnTo>
                  <a:lnTo>
                    <a:pt x="580618" y="38"/>
                  </a:lnTo>
                  <a:close/>
                </a:path>
                <a:path w="831215" h="121284">
                  <a:moveTo>
                    <a:pt x="831126" y="38"/>
                  </a:moveTo>
                  <a:lnTo>
                    <a:pt x="739851" y="38"/>
                  </a:lnTo>
                  <a:lnTo>
                    <a:pt x="739851" y="19088"/>
                  </a:lnTo>
                  <a:lnTo>
                    <a:pt x="774458" y="19088"/>
                  </a:lnTo>
                  <a:lnTo>
                    <a:pt x="774458" y="120688"/>
                  </a:lnTo>
                  <a:lnTo>
                    <a:pt x="796328" y="120688"/>
                  </a:lnTo>
                  <a:lnTo>
                    <a:pt x="796328" y="19088"/>
                  </a:lnTo>
                  <a:lnTo>
                    <a:pt x="831126" y="19088"/>
                  </a:lnTo>
                  <a:lnTo>
                    <a:pt x="831126" y="38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30">
              <a:extLst>
                <a:ext uri="{FF2B5EF4-FFF2-40B4-BE49-F238E27FC236}">
                  <a16:creationId xmlns:a16="http://schemas.microsoft.com/office/drawing/2014/main" id="{551050B7-6A58-1474-4CEE-82702F7896D6}"/>
                </a:ext>
              </a:extLst>
            </p:cNvPr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14723997" y="9317617"/>
              <a:ext cx="90916" cy="122660"/>
            </a:xfrm>
            <a:prstGeom prst="rect">
              <a:avLst/>
            </a:prstGeom>
          </p:spPr>
        </p:pic>
        <p:pic>
          <p:nvPicPr>
            <p:cNvPr id="14" name="object 31">
              <a:extLst>
                <a:ext uri="{FF2B5EF4-FFF2-40B4-BE49-F238E27FC236}">
                  <a16:creationId xmlns:a16="http://schemas.microsoft.com/office/drawing/2014/main" id="{D9A96A84-646F-1E85-6370-96BCCA2EC14B}"/>
                </a:ext>
              </a:extLst>
            </p:cNvPr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14974656" y="9317617"/>
              <a:ext cx="71006" cy="120809"/>
            </a:xfrm>
            <a:prstGeom prst="rect">
              <a:avLst/>
            </a:prstGeom>
          </p:spPr>
        </p:pic>
        <p:pic>
          <p:nvPicPr>
            <p:cNvPr id="15" name="object 32">
              <a:extLst>
                <a:ext uri="{FF2B5EF4-FFF2-40B4-BE49-F238E27FC236}">
                  <a16:creationId xmlns:a16="http://schemas.microsoft.com/office/drawing/2014/main" id="{0238AE35-D949-3621-620C-6A92DD507E18}"/>
                </a:ext>
              </a:extLst>
            </p:cNvPr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14178255" y="9317617"/>
              <a:ext cx="92437" cy="120810"/>
            </a:xfrm>
            <a:prstGeom prst="rect">
              <a:avLst/>
            </a:prstGeom>
          </p:spPr>
        </p:pic>
        <p:pic>
          <p:nvPicPr>
            <p:cNvPr id="16" name="object 33">
              <a:extLst>
                <a:ext uri="{FF2B5EF4-FFF2-40B4-BE49-F238E27FC236}">
                  <a16:creationId xmlns:a16="http://schemas.microsoft.com/office/drawing/2014/main" id="{D6BF460F-FFD1-C922-4D89-7A4A7EFB5168}"/>
                </a:ext>
              </a:extLst>
            </p:cNvPr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14311690" y="9315764"/>
              <a:ext cx="76489" cy="124345"/>
            </a:xfrm>
            <a:prstGeom prst="rect">
              <a:avLst/>
            </a:prstGeom>
          </p:spPr>
        </p:pic>
        <p:sp>
          <p:nvSpPr>
            <p:cNvPr id="17" name="object 34">
              <a:extLst>
                <a:ext uri="{FF2B5EF4-FFF2-40B4-BE49-F238E27FC236}">
                  <a16:creationId xmlns:a16="http://schemas.microsoft.com/office/drawing/2014/main" id="{69625086-1DC2-955F-F251-D2EB70421640}"/>
                </a:ext>
              </a:extLst>
            </p:cNvPr>
            <p:cNvSpPr/>
            <p:nvPr/>
          </p:nvSpPr>
          <p:spPr>
            <a:xfrm>
              <a:off x="14416938" y="9317621"/>
              <a:ext cx="147320" cy="121285"/>
            </a:xfrm>
            <a:custGeom>
              <a:avLst/>
              <a:gdLst/>
              <a:ahLst/>
              <a:cxnLst/>
              <a:rect l="l" t="t" r="r" b="b"/>
              <a:pathLst>
                <a:path w="147319" h="121284">
                  <a:moveTo>
                    <a:pt x="91274" y="38"/>
                  </a:moveTo>
                  <a:lnTo>
                    <a:pt x="0" y="38"/>
                  </a:lnTo>
                  <a:lnTo>
                    <a:pt x="0" y="19088"/>
                  </a:lnTo>
                  <a:lnTo>
                    <a:pt x="34607" y="19088"/>
                  </a:lnTo>
                  <a:lnTo>
                    <a:pt x="34607" y="120688"/>
                  </a:lnTo>
                  <a:lnTo>
                    <a:pt x="56476" y="120688"/>
                  </a:lnTo>
                  <a:lnTo>
                    <a:pt x="56476" y="19088"/>
                  </a:lnTo>
                  <a:lnTo>
                    <a:pt x="91274" y="19088"/>
                  </a:lnTo>
                  <a:lnTo>
                    <a:pt x="91274" y="38"/>
                  </a:lnTo>
                  <a:close/>
                </a:path>
                <a:path w="147319" h="121284">
                  <a:moveTo>
                    <a:pt x="147307" y="0"/>
                  </a:moveTo>
                  <a:lnTo>
                    <a:pt x="125590" y="0"/>
                  </a:lnTo>
                  <a:lnTo>
                    <a:pt x="125590" y="120815"/>
                  </a:lnTo>
                  <a:lnTo>
                    <a:pt x="147307" y="120815"/>
                  </a:lnTo>
                  <a:lnTo>
                    <a:pt x="147307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35">
              <a:extLst>
                <a:ext uri="{FF2B5EF4-FFF2-40B4-BE49-F238E27FC236}">
                  <a16:creationId xmlns:a16="http://schemas.microsoft.com/office/drawing/2014/main" id="{EDAB9641-731C-18E9-28D6-01BB806AE83C}"/>
                </a:ext>
              </a:extLst>
            </p:cNvPr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12227495" y="8878099"/>
              <a:ext cx="785521" cy="771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258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  <p:sldLayoutId id="2147483738" r:id="rId45"/>
    <p:sldLayoutId id="2147483739" r:id="rId46"/>
    <p:sldLayoutId id="2147483740" r:id="rId47"/>
    <p:sldLayoutId id="2147483741" r:id="rId48"/>
    <p:sldLayoutId id="2147483742" r:id="rId49"/>
    <p:sldLayoutId id="2147483743" r:id="rId50"/>
    <p:sldLayoutId id="2147483744" r:id="rId51"/>
    <p:sldLayoutId id="2147483745" r:id="rId52"/>
    <p:sldLayoutId id="2147483746" r:id="rId53"/>
    <p:sldLayoutId id="2147483747" r:id="rId54"/>
    <p:sldLayoutId id="2147483748" r:id="rId55"/>
    <p:sldLayoutId id="2147483749" r:id="rId56"/>
    <p:sldLayoutId id="2147483750" r:id="rId57"/>
    <p:sldLayoutId id="2147483751" r:id="rId58"/>
    <p:sldLayoutId id="2147483752" r:id="rId59"/>
    <p:sldLayoutId id="2147483753" r:id="rId60"/>
    <p:sldLayoutId id="2147483754" r:id="rId61"/>
    <p:sldLayoutId id="2147483755" r:id="rId62"/>
    <p:sldLayoutId id="2147483763" r:id="rId63"/>
    <p:sldLayoutId id="2147483764" r:id="rId64"/>
    <p:sldLayoutId id="2147483765" r:id="rId65"/>
    <p:sldLayoutId id="2147483766" r:id="rId66"/>
    <p:sldLayoutId id="2147483767" r:id="rId67"/>
    <p:sldLayoutId id="2147483768" r:id="rId68"/>
    <p:sldLayoutId id="2147483769" r:id="rId69"/>
    <p:sldLayoutId id="2147483770" r:id="rId70"/>
    <p:sldLayoutId id="2147483771" r:id="rId71"/>
    <p:sldLayoutId id="2147483772" r:id="rId72"/>
    <p:sldLayoutId id="2147483773" r:id="rId73"/>
    <p:sldLayoutId id="2147483774" r:id="rId74"/>
    <p:sldLayoutId id="2147483775" r:id="rId75"/>
    <p:sldLayoutId id="2147483776" r:id="rId76"/>
    <p:sldLayoutId id="2147483777" r:id="rId77"/>
    <p:sldLayoutId id="2147483778" r:id="rId78"/>
    <p:sldLayoutId id="2147483779" r:id="rId79"/>
    <p:sldLayoutId id="2147483780" r:id="rId80"/>
    <p:sldLayoutId id="2147483781" r:id="rId81"/>
    <p:sldLayoutId id="2147483782" r:id="rId82"/>
    <p:sldLayoutId id="2147483783" r:id="rId83"/>
    <p:sldLayoutId id="2147483784" r:id="rId84"/>
    <p:sldLayoutId id="2147483785" r:id="rId85"/>
    <p:sldLayoutId id="2147483786" r:id="rId86"/>
    <p:sldLayoutId id="2147483787" r:id="rId87"/>
    <p:sldLayoutId id="2147483788" r:id="rId88"/>
    <p:sldLayoutId id="2147483789" r:id="rId89"/>
    <p:sldLayoutId id="2147483790" r:id="rId90"/>
    <p:sldLayoutId id="2147483791" r:id="rId91"/>
    <p:sldLayoutId id="2147483792" r:id="rId92"/>
    <p:sldLayoutId id="2147483793" r:id="rId93"/>
    <p:sldLayoutId id="2147483794" r:id="rId94"/>
    <p:sldLayoutId id="2147483795" r:id="rId95"/>
    <p:sldLayoutId id="2147483796" r:id="rId96"/>
    <p:sldLayoutId id="2147483797" r:id="rId97"/>
    <p:sldLayoutId id="2147483798" r:id="rId98"/>
    <p:sldLayoutId id="2147483799" r:id="rId99"/>
    <p:sldLayoutId id="2147483800" r:id="rId100"/>
    <p:sldLayoutId id="2147483801" r:id="rId101"/>
    <p:sldLayoutId id="2147483802" r:id="rId102"/>
    <p:sldLayoutId id="2147483803" r:id="rId103"/>
    <p:sldLayoutId id="2147483804" r:id="rId104"/>
    <p:sldLayoutId id="2147483805" r:id="rId105"/>
    <p:sldLayoutId id="2147483806" r:id="rId106"/>
    <p:sldLayoutId id="2147483807" r:id="rId107"/>
    <p:sldLayoutId id="2147483808" r:id="rId108"/>
  </p:sldLayoutIdLst>
  <p:hf sldNum="0" hdr="0" ftr="0" dt="0"/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 baseline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13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10" Type="http://schemas.openxmlformats.org/officeDocument/2006/relationships/notesSlide" Target="../notesSlides/notesSlide11.xml"/><Relationship Id="rId4" Type="http://schemas.openxmlformats.org/officeDocument/2006/relationships/tags" Target="../tags/tag44.xml"/><Relationship Id="rId9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tags" Target="../tags/tag51.xml"/><Relationship Id="rId7" Type="http://schemas.openxmlformats.org/officeDocument/2006/relationships/diagramData" Target="../diagrams/data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notesSlide" Target="../notesSlides/notesSlide12.xml"/><Relationship Id="rId11" Type="http://schemas.microsoft.com/office/2007/relationships/diagramDrawing" Target="../diagrams/drawing2.xml"/><Relationship Id="rId5" Type="http://schemas.openxmlformats.org/officeDocument/2006/relationships/slideLayout" Target="../slideLayouts/slideLayout2.xml"/><Relationship Id="rId10" Type="http://schemas.openxmlformats.org/officeDocument/2006/relationships/diagramColors" Target="../diagrams/colors2.xml"/><Relationship Id="rId4" Type="http://schemas.openxmlformats.org/officeDocument/2006/relationships/tags" Target="../tags/tag52.xml"/><Relationship Id="rId9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20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8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tags" Target="../tags/tag7.xml"/><Relationship Id="rId7" Type="http://schemas.openxmlformats.org/officeDocument/2006/relationships/diagramData" Target="../diagrams/data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11" Type="http://schemas.microsoft.com/office/2007/relationships/diagramDrawing" Target="../diagrams/drawing1.xml"/><Relationship Id="rId5" Type="http://schemas.openxmlformats.org/officeDocument/2006/relationships/slideLayout" Target="../slideLayouts/slideLayout2.xml"/><Relationship Id="rId10" Type="http://schemas.openxmlformats.org/officeDocument/2006/relationships/diagramColors" Target="../diagrams/colors1.xml"/><Relationship Id="rId4" Type="http://schemas.openxmlformats.org/officeDocument/2006/relationships/tags" Target="../tags/tag8.xml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7" Type="http://schemas.openxmlformats.org/officeDocument/2006/relationships/image" Target="../media/image10.em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11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12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A4E81-4A2D-044E-8148-0904898C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s-E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E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INTRODUCTION TO </a:t>
            </a:r>
            <a:r>
              <a:rPr lang="en-U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TIME SERIES ANALYSIS USING PYTHON </a:t>
            </a:r>
          </a:p>
        </p:txBody>
      </p:sp>
    </p:spTree>
    <p:extLst>
      <p:ext uri="{BB962C8B-B14F-4D97-AF65-F5344CB8AC3E}">
        <p14:creationId xmlns:p14="http://schemas.microsoft.com/office/powerpoint/2010/main" val="166855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69">
        <p:fade/>
      </p:transition>
    </mc:Choice>
    <mc:Fallback xmlns="">
      <p:transition spd="med" advTm="66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b="1" dirty="0">
                <a:latin typeface="+mj-lt"/>
              </a:rPr>
              <a:t>Stationary vs. Non-Stationary Time Series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797C19C-3AD8-41C8-B02F-2256B949511D}"/>
              </a:ext>
            </a:extLst>
          </p:cNvPr>
          <p:cNvGrpSpPr/>
          <p:nvPr/>
        </p:nvGrpSpPr>
        <p:grpSpPr>
          <a:xfrm>
            <a:off x="3276600" y="2262738"/>
            <a:ext cx="5886450" cy="2899076"/>
            <a:chOff x="1752600" y="2651760"/>
            <a:chExt cx="5886450" cy="3336035"/>
          </a:xfrm>
        </p:grpSpPr>
        <p:sp>
          <p:nvSpPr>
            <p:cNvPr id="8" name="Rectangle 7"/>
            <p:cNvSpPr/>
            <p:nvPr/>
          </p:nvSpPr>
          <p:spPr>
            <a:xfrm>
              <a:off x="1802130" y="2651760"/>
              <a:ext cx="5826896" cy="1005840"/>
            </a:xfrm>
            <a:prstGeom prst="rect">
              <a:avLst/>
            </a:prstGeom>
            <a:solidFill>
              <a:srgbClr val="3891A7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/>
            <p:cNvCxnSpPr/>
            <p:nvPr/>
          </p:nvCxnSpPr>
          <p:spPr>
            <a:xfrm>
              <a:off x="1771650" y="3200400"/>
              <a:ext cx="5867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783080" y="5027370"/>
              <a:ext cx="5826896" cy="320492"/>
            </a:xfrm>
            <a:prstGeom prst="rect">
              <a:avLst/>
            </a:prstGeom>
            <a:solidFill>
              <a:srgbClr val="3891A7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1752600" y="5181600"/>
              <a:ext cx="5867400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4-Point Star 20"/>
            <p:cNvSpPr/>
            <p:nvPr/>
          </p:nvSpPr>
          <p:spPr>
            <a:xfrm>
              <a:off x="1840491" y="4648200"/>
              <a:ext cx="120395" cy="120395"/>
            </a:xfrm>
            <a:prstGeom prst="star4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4-Point Star 21"/>
            <p:cNvSpPr/>
            <p:nvPr/>
          </p:nvSpPr>
          <p:spPr>
            <a:xfrm>
              <a:off x="2337055" y="4724400"/>
              <a:ext cx="120395" cy="120395"/>
            </a:xfrm>
            <a:prstGeom prst="star4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4-Point Star 22"/>
            <p:cNvSpPr/>
            <p:nvPr/>
          </p:nvSpPr>
          <p:spPr>
            <a:xfrm>
              <a:off x="5802891" y="5594605"/>
              <a:ext cx="120395" cy="120395"/>
            </a:xfrm>
            <a:prstGeom prst="star4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4-Point Star 23"/>
            <p:cNvSpPr/>
            <p:nvPr/>
          </p:nvSpPr>
          <p:spPr>
            <a:xfrm>
              <a:off x="6070855" y="5791200"/>
              <a:ext cx="120395" cy="120395"/>
            </a:xfrm>
            <a:prstGeom prst="star4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4-Point Star 24"/>
            <p:cNvSpPr/>
            <p:nvPr/>
          </p:nvSpPr>
          <p:spPr>
            <a:xfrm>
              <a:off x="6629400" y="5791200"/>
              <a:ext cx="120395" cy="120395"/>
            </a:xfrm>
            <a:prstGeom prst="star4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4-Point Star 25"/>
            <p:cNvSpPr/>
            <p:nvPr/>
          </p:nvSpPr>
          <p:spPr>
            <a:xfrm>
              <a:off x="6953250" y="5562600"/>
              <a:ext cx="120395" cy="120395"/>
            </a:xfrm>
            <a:prstGeom prst="star4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4-Point Star 26"/>
            <p:cNvSpPr/>
            <p:nvPr/>
          </p:nvSpPr>
          <p:spPr>
            <a:xfrm>
              <a:off x="7181850" y="5867400"/>
              <a:ext cx="120395" cy="120395"/>
            </a:xfrm>
            <a:prstGeom prst="star4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14600" y="1358553"/>
            <a:ext cx="7162800" cy="3908773"/>
            <a:chOff x="990600" y="2055282"/>
            <a:chExt cx="7162800" cy="4497918"/>
          </a:xfrm>
        </p:grpSpPr>
        <p:sp>
          <p:nvSpPr>
            <p:cNvPr id="31" name="Rectangle 30"/>
            <p:cNvSpPr/>
            <p:nvPr/>
          </p:nvSpPr>
          <p:spPr>
            <a:xfrm>
              <a:off x="3254075" y="2055282"/>
              <a:ext cx="2635850" cy="389582"/>
            </a:xfrm>
            <a:prstGeom prst="rect">
              <a:avLst/>
            </a:prstGeom>
            <a:ln w="3175">
              <a:solidFill>
                <a:schemeClr val="accent1"/>
              </a:solidFill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Fig. 1: Stationary Time Series</a:t>
              </a:r>
            </a:p>
          </p:txBody>
        </p:sp>
        <p:pic>
          <p:nvPicPr>
            <p:cNvPr id="32" name="Picture 2" descr="http://i.stack.imgur.com/N7Oua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66" b="49167"/>
            <a:stretch/>
          </p:blipFill>
          <p:spPr bwMode="auto">
            <a:xfrm>
              <a:off x="990600" y="2305050"/>
              <a:ext cx="7162800" cy="2019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2" descr="http://i.stack.imgur.com/N7Oua.png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6667"/>
            <a:stretch/>
          </p:blipFill>
          <p:spPr bwMode="auto">
            <a:xfrm>
              <a:off x="990600" y="4572000"/>
              <a:ext cx="7162800" cy="1981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/>
            <p:cNvSpPr/>
            <p:nvPr/>
          </p:nvSpPr>
          <p:spPr>
            <a:xfrm>
              <a:off x="3044883" y="4303182"/>
              <a:ext cx="3054234" cy="389582"/>
            </a:xfrm>
            <a:prstGeom prst="rect">
              <a:avLst/>
            </a:prstGeom>
            <a:ln w="3175">
              <a:solidFill>
                <a:schemeClr val="accent1"/>
              </a:solidFill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Fig. 2: Non-Stationary Time Series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AE1DBBC5-3A08-4F38-A4E5-9EF5C3D2D7E6}"/>
              </a:ext>
            </a:extLst>
          </p:cNvPr>
          <p:cNvSpPr/>
          <p:nvPr/>
        </p:nvSpPr>
        <p:spPr>
          <a:xfrm>
            <a:off x="2362200" y="5376239"/>
            <a:ext cx="8229600" cy="1077218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Interpretation 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A stationary time series has a constant long term mean and variance.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The first diagram shows a stationary time series whereas the second shows a non-stationary series.</a:t>
            </a:r>
          </a:p>
        </p:txBody>
      </p:sp>
    </p:spTree>
    <p:extLst>
      <p:ext uri="{BB962C8B-B14F-4D97-AF65-F5344CB8AC3E}">
        <p14:creationId xmlns:p14="http://schemas.microsoft.com/office/powerpoint/2010/main" val="2562465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69720" y="274049"/>
            <a:ext cx="9052560" cy="810805"/>
          </a:xfrm>
        </p:spPr>
        <p:txBody>
          <a:bodyPr/>
          <a:lstStyle/>
          <a:p>
            <a:r>
              <a:rPr lang="en-US" b="1" dirty="0">
                <a:latin typeface="+mj-lt"/>
              </a:rPr>
              <a:t>Importance of Stationary Time Series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981200" y="1676400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1412776"/>
            <a:ext cx="8229600" cy="5021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Calibration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(estimation of model parameters using historical data) is an important concept in the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forecasting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time series values.</a:t>
            </a:r>
          </a:p>
          <a:p>
            <a:pPr>
              <a:lnSpc>
                <a:spcPct val="150000"/>
              </a:lnSpc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calibration of time series models we need a stationary time series.</a:t>
            </a:r>
          </a:p>
          <a:p>
            <a:pPr>
              <a:lnSpc>
                <a:spcPct val="150000"/>
              </a:lnSpc>
            </a:pPr>
            <a:endParaRPr lang="en-US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a non stationary time series we get into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spurious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regression which badly affects forecasting.</a:t>
            </a:r>
          </a:p>
        </p:txBody>
      </p:sp>
    </p:spTree>
    <p:extLst>
      <p:ext uri="{BB962C8B-B14F-4D97-AF65-F5344CB8AC3E}">
        <p14:creationId xmlns:p14="http://schemas.microsoft.com/office/powerpoint/2010/main" val="80455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95340" y="274049"/>
            <a:ext cx="6801323" cy="8108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j-lt"/>
              </a:rPr>
              <a:t>How to Make a Non Stationary Time Series Stationary?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6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7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8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9" name="Freeform 8"/>
          <p:cNvSpPr/>
          <p:nvPr/>
        </p:nvSpPr>
        <p:spPr>
          <a:xfrm>
            <a:off x="2531807" y="2149298"/>
            <a:ext cx="2347425" cy="547545"/>
          </a:xfrm>
          <a:custGeom>
            <a:avLst/>
            <a:gdLst>
              <a:gd name="connsiteX0" fmla="*/ 0 w 2347425"/>
              <a:gd name="connsiteY0" fmla="*/ 0 h 1173712"/>
              <a:gd name="connsiteX1" fmla="*/ 2347425 w 2347425"/>
              <a:gd name="connsiteY1" fmla="*/ 0 h 1173712"/>
              <a:gd name="connsiteX2" fmla="*/ 2347425 w 2347425"/>
              <a:gd name="connsiteY2" fmla="*/ 1173712 h 1173712"/>
              <a:gd name="connsiteX3" fmla="*/ 0 w 2347425"/>
              <a:gd name="connsiteY3" fmla="*/ 1173712 h 1173712"/>
              <a:gd name="connsiteX4" fmla="*/ 0 w 2347425"/>
              <a:gd name="connsiteY4" fmla="*/ 0 h 117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7425" h="1173712">
                <a:moveTo>
                  <a:pt x="0" y="0"/>
                </a:moveTo>
                <a:lnTo>
                  <a:pt x="2347425" y="0"/>
                </a:lnTo>
                <a:lnTo>
                  <a:pt x="2347425" y="1173712"/>
                </a:lnTo>
                <a:lnTo>
                  <a:pt x="0" y="11737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/>
              <a:t>Differencing</a:t>
            </a:r>
          </a:p>
        </p:txBody>
      </p:sp>
      <p:sp>
        <p:nvSpPr>
          <p:cNvPr id="10" name="Freeform 9"/>
          <p:cNvSpPr/>
          <p:nvPr/>
        </p:nvSpPr>
        <p:spPr>
          <a:xfrm>
            <a:off x="6400801" y="2133599"/>
            <a:ext cx="2347425" cy="547545"/>
          </a:xfrm>
          <a:custGeom>
            <a:avLst/>
            <a:gdLst>
              <a:gd name="connsiteX0" fmla="*/ 0 w 2347425"/>
              <a:gd name="connsiteY0" fmla="*/ 0 h 1173712"/>
              <a:gd name="connsiteX1" fmla="*/ 2347425 w 2347425"/>
              <a:gd name="connsiteY1" fmla="*/ 0 h 1173712"/>
              <a:gd name="connsiteX2" fmla="*/ 2347425 w 2347425"/>
              <a:gd name="connsiteY2" fmla="*/ 1173712 h 1173712"/>
              <a:gd name="connsiteX3" fmla="*/ 0 w 2347425"/>
              <a:gd name="connsiteY3" fmla="*/ 1173712 h 1173712"/>
              <a:gd name="connsiteX4" fmla="*/ 0 w 2347425"/>
              <a:gd name="connsiteY4" fmla="*/ 0 h 1173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47425" h="1173712">
                <a:moveTo>
                  <a:pt x="0" y="0"/>
                </a:moveTo>
                <a:lnTo>
                  <a:pt x="2347425" y="0"/>
                </a:lnTo>
                <a:lnTo>
                  <a:pt x="2347425" y="1173712"/>
                </a:lnTo>
                <a:lnTo>
                  <a:pt x="0" y="117371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60" tIns="10160" rIns="10160" bIns="10160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dirty="0"/>
              <a:t>De-trending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29086" y="3736716"/>
            <a:ext cx="3666915" cy="1344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US" alt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random series with </a:t>
            </a:r>
            <a:r>
              <a:rPr lang="en-US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Constant mean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  <a:sym typeface="Symbol" panose="05050102010706020507" pitchFamily="18" charset="2"/>
              </a:rPr>
              <a:t>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, </a:t>
            </a:r>
            <a:r>
              <a:rPr lang="en-US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Constant variance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σ</a:t>
            </a:r>
            <a:r>
              <a:rPr lang="en-US" altLang="en-US" sz="14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, and is </a:t>
            </a:r>
            <a:r>
              <a:rPr lang="en-US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serially uncorrelated i.e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(Ut is stationary). </a:t>
            </a:r>
          </a:p>
          <a:p>
            <a:pPr>
              <a:lnSpc>
                <a:spcPct val="150000"/>
              </a:lnSpc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Hence, Y</a:t>
            </a:r>
            <a:r>
              <a:rPr lang="en-US" alt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differenced: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400800" y="3721961"/>
            <a:ext cx="3580672" cy="1028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</a:t>
            </a:r>
            <a:r>
              <a:rPr lang="en-US" alt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stationary with </a:t>
            </a:r>
            <a:r>
              <a:rPr lang="en-US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zero mean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constant variance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σ</a:t>
            </a:r>
            <a:r>
              <a:rPr lang="en-US" altLang="en-US" sz="1400" baseline="30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. When Trend element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(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β</a:t>
            </a:r>
            <a:r>
              <a:rPr lang="en-US" alt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β</a:t>
            </a:r>
            <a:r>
              <a:rPr lang="en-US" alt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t) is subtracted , the result is a stationary process :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08763" y="1447798"/>
            <a:ext cx="4574472" cy="5410203"/>
            <a:chOff x="2284763" y="1447797"/>
            <a:chExt cx="4574472" cy="4426901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" name="Freeform 7"/>
            <p:cNvSpPr/>
            <p:nvPr/>
          </p:nvSpPr>
          <p:spPr>
            <a:xfrm>
              <a:off x="2284763" y="1447797"/>
              <a:ext cx="4574472" cy="452518"/>
            </a:xfrm>
            <a:custGeom>
              <a:avLst/>
              <a:gdLst>
                <a:gd name="connsiteX0" fmla="*/ 0 w 5535111"/>
                <a:gd name="connsiteY0" fmla="*/ 0 h 602302"/>
                <a:gd name="connsiteX1" fmla="*/ 5535111 w 5535111"/>
                <a:gd name="connsiteY1" fmla="*/ 0 h 602302"/>
                <a:gd name="connsiteX2" fmla="*/ 5535111 w 5535111"/>
                <a:gd name="connsiteY2" fmla="*/ 602302 h 602302"/>
                <a:gd name="connsiteX3" fmla="*/ 0 w 5535111"/>
                <a:gd name="connsiteY3" fmla="*/ 602302 h 602302"/>
                <a:gd name="connsiteX4" fmla="*/ 0 w 5535111"/>
                <a:gd name="connsiteY4" fmla="*/ 0 h 602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5111" h="602302">
                  <a:moveTo>
                    <a:pt x="0" y="0"/>
                  </a:moveTo>
                  <a:lnTo>
                    <a:pt x="5535111" y="0"/>
                  </a:lnTo>
                  <a:lnTo>
                    <a:pt x="5535111" y="602302"/>
                  </a:lnTo>
                  <a:lnTo>
                    <a:pt x="0" y="60230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160" tIns="10160" rIns="10160" bIns="10160" numCol="1" spcCol="1270" anchor="ctr" anchorCtr="0">
              <a:noAutofit/>
            </a:bodyPr>
            <a:lstStyle/>
            <a:p>
              <a:pPr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dirty="0"/>
                <a:t>Two Methods for Making Time Series Stationary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4572000" y="1905000"/>
              <a:ext cx="1" cy="3969698"/>
            </a:xfrm>
            <a:prstGeom prst="line">
              <a:avLst/>
            </a:prstGeom>
            <a:grp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2429086" y="5638800"/>
            <a:ext cx="3514515" cy="792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Differencing can be well applied in case of stochastic time series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410103" y="5638800"/>
            <a:ext cx="3334195" cy="792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De-trending is useful when trend is deterministic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A647D9-DD95-4F68-88FD-D42D1DF197E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400801" y="3073778"/>
            <a:ext cx="2923413" cy="533400"/>
          </a:xfrm>
          <a:prstGeom prst="rect">
            <a:avLst/>
          </a:prstGeom>
          <a:solidFill>
            <a:srgbClr val="F7FBEF"/>
          </a:solidFill>
          <a:ln w="3175" cap="flat" cmpd="sng" algn="ctr">
            <a:solidFill>
              <a:schemeClr val="accent4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alt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β</a:t>
            </a:r>
            <a:r>
              <a:rPr lang="en-US" alt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β</a:t>
            </a:r>
            <a:r>
              <a:rPr lang="en-US" alt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+ U</a:t>
            </a:r>
            <a:r>
              <a:rPr lang="en-US" alt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     ;t=1,2,3…..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DA5F28-30F8-4D55-95AB-8839E9F8B5C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549079" y="3079384"/>
            <a:ext cx="2313814" cy="522189"/>
          </a:xfrm>
          <a:prstGeom prst="rect">
            <a:avLst/>
          </a:prstGeom>
          <a:solidFill>
            <a:srgbClr val="F7FBEF"/>
          </a:solidFill>
          <a:ln w="3175" cap="flat" cmpd="sng" algn="ctr">
            <a:solidFill>
              <a:schemeClr val="accent4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alt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= Y</a:t>
            </a:r>
            <a:r>
              <a:rPr lang="en-US" alt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t-1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+ U</a:t>
            </a:r>
            <a:r>
              <a:rPr lang="en-US" alt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   ;t=1,2,3…..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4E746A-0268-466B-A7CD-2C9BC797A78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514600" y="5105400"/>
            <a:ext cx="1932808" cy="480830"/>
          </a:xfrm>
          <a:prstGeom prst="rect">
            <a:avLst/>
          </a:prstGeom>
          <a:solidFill>
            <a:srgbClr val="F7FBEF"/>
          </a:solidFill>
          <a:ln w="3175" cap="flat" cmpd="sng" algn="ctr">
            <a:solidFill>
              <a:schemeClr val="accent4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alt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– Y</a:t>
            </a:r>
            <a:r>
              <a:rPr lang="en-US" alt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t-1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= ∆Y= U</a:t>
            </a:r>
            <a:r>
              <a:rPr lang="en-US" alt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42C85B-E30E-4263-8EEB-FC9B83CD059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400800" y="5181601"/>
            <a:ext cx="1940184" cy="458775"/>
          </a:xfrm>
          <a:prstGeom prst="rect">
            <a:avLst/>
          </a:prstGeom>
          <a:solidFill>
            <a:srgbClr val="F7FBEF"/>
          </a:solidFill>
          <a:ln w="3175" cap="flat" cmpd="sng" algn="ctr">
            <a:solidFill>
              <a:schemeClr val="accent4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alt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t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– (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β</a:t>
            </a:r>
            <a:r>
              <a:rPr lang="en-US" alt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+ β</a:t>
            </a:r>
            <a:r>
              <a:rPr lang="en-US" alt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t) 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= U</a:t>
            </a:r>
            <a:r>
              <a:rPr lang="en-US" altLang="en-US" sz="1600" baseline="-250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t</a:t>
            </a:r>
            <a:r>
              <a:rPr lang="en-US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itchFamily="18" charset="0"/>
                <a:ea typeface="Cambria Math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6927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95340" y="274049"/>
            <a:ext cx="6801323" cy="8108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j-lt"/>
              </a:rPr>
              <a:t>Identifying Stationary Time Series &amp; Concept of Autocorrelation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" name="Diagram 1"/>
          <p:cNvGraphicFramePr/>
          <p:nvPr>
            <p:extLst/>
          </p:nvPr>
        </p:nvGraphicFramePr>
        <p:xfrm>
          <a:off x="4375485" y="1554719"/>
          <a:ext cx="3441033" cy="2085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5162550" y="3535918"/>
            <a:ext cx="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010400" y="3516868"/>
            <a:ext cx="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84250" y="4126469"/>
            <a:ext cx="1774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Correlogram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072" y="4126413"/>
            <a:ext cx="2387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Dickey Fuller Test</a:t>
            </a:r>
          </a:p>
        </p:txBody>
      </p:sp>
    </p:spTree>
    <p:extLst>
      <p:ext uri="{BB962C8B-B14F-4D97-AF65-F5344CB8AC3E}">
        <p14:creationId xmlns:p14="http://schemas.microsoft.com/office/powerpoint/2010/main" val="3735364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9F98E6-4F0A-4628-A336-FF47B9B5BD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9800" y="1557754"/>
          <a:ext cx="8033374" cy="82296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89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from statsmodels.graphics.tsaplots import 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plot_acf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plot_pacf</a:t>
                      </a:r>
                      <a:endParaRPr lang="en-US" sz="1600" b="1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plot_acf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salesseries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C062838B-D9AD-43DC-973F-52572A591C1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52784"/>
            <a:ext cx="8229600" cy="810805"/>
          </a:xfrm>
        </p:spPr>
        <p:txBody>
          <a:bodyPr/>
          <a:lstStyle/>
          <a:p>
            <a:r>
              <a:rPr lang="en-US" b="1" dirty="0"/>
              <a:t>Checking Stationarity – Correlogram</a:t>
            </a:r>
            <a:endParaRPr lang="en-US" b="1" dirty="0">
              <a:latin typeface="+mj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035F5F-873B-4577-BAAD-6B5ADA392AE3}"/>
              </a:ext>
            </a:extLst>
          </p:cNvPr>
          <p:cNvGrpSpPr/>
          <p:nvPr/>
        </p:nvGrpSpPr>
        <p:grpSpPr>
          <a:xfrm>
            <a:off x="3515226" y="1133896"/>
            <a:ext cx="5161551" cy="52403"/>
            <a:chOff x="1991225" y="1155160"/>
            <a:chExt cx="5161551" cy="5240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052F90-B87B-4636-A641-0451F3541AC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9CB870-CA2E-4C47-9581-5465445D236E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DD2F8B-F9E0-4A6E-9C44-D56F4BE9398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D464D-6250-40C7-A9D4-50D714ED0180}"/>
              </a:ext>
            </a:extLst>
          </p:cNvPr>
          <p:cNvSpPr/>
          <p:nvPr/>
        </p:nvSpPr>
        <p:spPr>
          <a:xfrm>
            <a:off x="2209800" y="1219200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ACF Plot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F0EF82-AA1F-415D-826B-159996FAFAF5}"/>
              </a:ext>
            </a:extLst>
          </p:cNvPr>
          <p:cNvSpPr/>
          <p:nvPr/>
        </p:nvSpPr>
        <p:spPr>
          <a:xfrm>
            <a:off x="5042622" y="2183993"/>
            <a:ext cx="5486400" cy="707886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SzPct val="600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plot_acf()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returns an ACF (Auto Correlation Function) plot.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93B91E0-07B9-4917-A56F-A2B9D020449B}"/>
              </a:ext>
            </a:extLst>
          </p:cNvPr>
          <p:cNvSpPr/>
          <p:nvPr/>
        </p:nvSpPr>
        <p:spPr>
          <a:xfrm>
            <a:off x="2209800" y="2938046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Output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F64F00-75F4-4CFB-B9BD-D115B174C586}"/>
              </a:ext>
            </a:extLst>
          </p:cNvPr>
          <p:cNvSpPr/>
          <p:nvPr/>
        </p:nvSpPr>
        <p:spPr>
          <a:xfrm>
            <a:off x="7162800" y="3338592"/>
            <a:ext cx="3200400" cy="1938992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Interpretation 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We can observe that there is a very slow decay which is a sign of Non-stationarity.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325212-796A-439C-8BDE-7B4E2CCBC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1" y="3338592"/>
            <a:ext cx="4756269" cy="31384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0052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B3FB45-32BA-478F-8702-B3E6A979EA2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76450" y="1608822"/>
          <a:ext cx="8033374" cy="835777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3577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from statsmodels.tsa.statespace.tools import diff</a:t>
                      </a:r>
                    </a:p>
                    <a:p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salesdiff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=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diff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salesseries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salesdiff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.plot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46F1642-62F5-43F1-8719-C6CADA74DD2E}"/>
              </a:ext>
            </a:extLst>
          </p:cNvPr>
          <p:cNvSpPr/>
          <p:nvPr/>
        </p:nvSpPr>
        <p:spPr>
          <a:xfrm>
            <a:off x="2076451" y="1219200"/>
            <a:ext cx="50097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Creating and Plotting a Difference Series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2E9534-48CC-4F51-B454-4DADFE7E60A4}"/>
              </a:ext>
            </a:extLst>
          </p:cNvPr>
          <p:cNvSpPr/>
          <p:nvPr/>
        </p:nvSpPr>
        <p:spPr>
          <a:xfrm>
            <a:off x="5130012" y="2201297"/>
            <a:ext cx="5311620" cy="1015663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diff() gives 1</a:t>
            </a:r>
            <a:r>
              <a:rPr lang="en-US" sz="20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st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order differences   </a:t>
            </a:r>
          </a:p>
          <a:p>
            <a:pPr marL="342900" indent="-342900"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plot function gives line chart for differenced series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A3431B-E19D-43AA-89BF-953D1FF9F964}"/>
              </a:ext>
            </a:extLst>
          </p:cNvPr>
          <p:cNvGrpSpPr/>
          <p:nvPr/>
        </p:nvGrpSpPr>
        <p:grpSpPr>
          <a:xfrm>
            <a:off x="3515226" y="1133896"/>
            <a:ext cx="5161551" cy="52403"/>
            <a:chOff x="1991225" y="1155160"/>
            <a:chExt cx="5161551" cy="5240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325F485-77C4-4447-8A8F-D538072D479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973A5E-BEA6-4E02-BA7B-B0A3304EB542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683CF-9F7D-4B4C-8326-509315697AD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D6C6ECE-E77D-4076-AE4E-E3D5BB263B92}"/>
              </a:ext>
            </a:extLst>
          </p:cNvPr>
          <p:cNvSpPr/>
          <p:nvPr/>
        </p:nvSpPr>
        <p:spPr>
          <a:xfrm>
            <a:off x="2099777" y="3133441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Output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591D70-A982-4295-88C7-CEAE1436CDE6}"/>
              </a:ext>
            </a:extLst>
          </p:cNvPr>
          <p:cNvSpPr/>
          <p:nvPr/>
        </p:nvSpPr>
        <p:spPr>
          <a:xfrm>
            <a:off x="7241232" y="4468722"/>
            <a:ext cx="3200400" cy="132343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Interpretation 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Even after first order differencing, the series looks non-stationary.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C03EE45A-5EF4-4248-9315-32D02A1A396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81200" y="159274"/>
            <a:ext cx="8229600" cy="81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b="1" kern="0" dirty="0">
                <a:solidFill>
                  <a:schemeClr val="accent1"/>
                </a:solidFill>
              </a:rPr>
              <a:t>Plot of 1</a:t>
            </a:r>
            <a:r>
              <a:rPr lang="en-IN" sz="3200" b="1" kern="0" baseline="30000" dirty="0">
                <a:solidFill>
                  <a:schemeClr val="accent1"/>
                </a:solidFill>
              </a:rPr>
              <a:t>st</a:t>
            </a:r>
            <a:r>
              <a:rPr lang="en-IN" sz="3200" b="1" kern="0" dirty="0">
                <a:solidFill>
                  <a:schemeClr val="accent1"/>
                </a:solidFill>
              </a:rPr>
              <a:t> Order Differenced Time Series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1FF43-DE3D-4102-81D1-45001DFB9F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600" y="3555282"/>
            <a:ext cx="4858888" cy="31503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449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18FE8A-493A-44F8-BDE6-50E395B840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9800" y="1630681"/>
          <a:ext cx="8033374" cy="369897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89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plot_acf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salesdiff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5A6BE8A-BF89-4DEA-8F1B-B82A84456B64}"/>
              </a:ext>
            </a:extLst>
          </p:cNvPr>
          <p:cNvSpPr/>
          <p:nvPr/>
        </p:nvSpPr>
        <p:spPr>
          <a:xfrm>
            <a:off x="2209800" y="1292126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ACF Plot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32523-44E7-450E-BAEF-C89F1086C3F8}"/>
              </a:ext>
            </a:extLst>
          </p:cNvPr>
          <p:cNvSpPr/>
          <p:nvPr/>
        </p:nvSpPr>
        <p:spPr>
          <a:xfrm>
            <a:off x="2209800" y="2252246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2FA37-CD52-419D-A162-D4C5B150F64A}"/>
              </a:ext>
            </a:extLst>
          </p:cNvPr>
          <p:cNvSpPr/>
          <p:nvPr/>
        </p:nvSpPr>
        <p:spPr>
          <a:xfrm>
            <a:off x="7315200" y="2654184"/>
            <a:ext cx="3200400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Interpretation :</a:t>
            </a:r>
          </a:p>
          <a:p>
            <a:pPr>
              <a:buSzPct val="60000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ACF plot shows slow decay  </a:t>
            </a:r>
          </a:p>
          <a:p>
            <a:pPr>
              <a:buSzPct val="6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Vijaya" pitchFamily="34" charset="0"/>
              <a:cs typeface="Vijaya" pitchFamily="34" charset="0"/>
            </a:endParaRP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Stationarity is not achieved with first difference.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E865D5-AB92-488D-B0F8-36DF1C76593C}"/>
              </a:ext>
            </a:extLst>
          </p:cNvPr>
          <p:cNvGrpSpPr/>
          <p:nvPr/>
        </p:nvGrpSpPr>
        <p:grpSpPr>
          <a:xfrm>
            <a:off x="3515226" y="1133896"/>
            <a:ext cx="5161551" cy="52403"/>
            <a:chOff x="1991225" y="1155160"/>
            <a:chExt cx="5161551" cy="5240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1AC102-04E0-4B6F-A5D7-046729DA1CB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6F3260-052D-4B57-BE0D-6131ECBD103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12A575-F63F-4A7E-8EF0-76E6BE6CBD4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47CF62B-F6A9-4F4A-A704-E82FBD20F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8030" y="2654183"/>
            <a:ext cx="4988087" cy="34163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785114F5-01E8-7A41-AC72-D9BCB46A56A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74036" y="149799"/>
            <a:ext cx="8504903" cy="85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b="1" kern="0" dirty="0">
                <a:solidFill>
                  <a:schemeClr val="accent1"/>
                </a:solidFill>
              </a:rPr>
              <a:t>Correlogram for 1</a:t>
            </a:r>
            <a:r>
              <a:rPr lang="en-IN" sz="3200" b="1" kern="0" baseline="30000" dirty="0">
                <a:solidFill>
                  <a:schemeClr val="accent1"/>
                </a:solidFill>
              </a:rPr>
              <a:t>st</a:t>
            </a:r>
            <a:r>
              <a:rPr lang="en-IN" sz="3200" b="1" kern="0" dirty="0">
                <a:solidFill>
                  <a:schemeClr val="accent1"/>
                </a:solidFill>
              </a:rPr>
              <a:t> Order Differenced Time Series</a:t>
            </a:r>
          </a:p>
        </p:txBody>
      </p:sp>
    </p:spTree>
    <p:extLst>
      <p:ext uri="{BB962C8B-B14F-4D97-AF65-F5344CB8AC3E}">
        <p14:creationId xmlns:p14="http://schemas.microsoft.com/office/powerpoint/2010/main" val="282341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E2556D5-D7CA-476B-B57D-319A688EB38F}"/>
              </a:ext>
            </a:extLst>
          </p:cNvPr>
          <p:cNvGrpSpPr/>
          <p:nvPr/>
        </p:nvGrpSpPr>
        <p:grpSpPr>
          <a:xfrm>
            <a:off x="3515226" y="1133896"/>
            <a:ext cx="5161551" cy="52403"/>
            <a:chOff x="1991225" y="1155160"/>
            <a:chExt cx="5161551" cy="524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3D1BA8-8B72-419D-A051-61845E0ECE5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CE8089-687D-4081-8A3B-AB8EF5EF3A7A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755AE4-9039-4AD0-876C-7DDFD37A9BD9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3A1AA7A-F5F6-4386-A095-28CDB19ED23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9800" y="1633954"/>
          <a:ext cx="8033374" cy="5791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897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salesdiff2 =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diff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salesdiff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)</a:t>
                      </a: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salesdiff2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.plot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color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='red')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9375A772-41A6-4679-BF0F-178D47229665}"/>
              </a:ext>
            </a:extLst>
          </p:cNvPr>
          <p:cNvSpPr/>
          <p:nvPr/>
        </p:nvSpPr>
        <p:spPr>
          <a:xfrm>
            <a:off x="2209801" y="1314248"/>
            <a:ext cx="504817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#Creating and Plotting 2</a:t>
            </a:r>
            <a:r>
              <a:rPr lang="en-US" sz="1600" baseline="30000" dirty="0">
                <a:latin typeface="Consolas" pitchFamily="49" charset="0"/>
              </a:rPr>
              <a:t>nd</a:t>
            </a:r>
            <a:r>
              <a:rPr lang="en-US" sz="1600" dirty="0">
                <a:latin typeface="Consolas" pitchFamily="49" charset="0"/>
              </a:rPr>
              <a:t> Difference Series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C1ADFD-CC72-468E-BEB6-A61AB65ED4C0}"/>
              </a:ext>
            </a:extLst>
          </p:cNvPr>
          <p:cNvSpPr/>
          <p:nvPr/>
        </p:nvSpPr>
        <p:spPr>
          <a:xfrm>
            <a:off x="7543800" y="3429001"/>
            <a:ext cx="2971800" cy="132343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Interpretation 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After 2nd order differencing, the series looks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stationary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E2EDAC-307B-48C3-866D-DFA68B89E784}"/>
              </a:ext>
            </a:extLst>
          </p:cNvPr>
          <p:cNvSpPr/>
          <p:nvPr/>
        </p:nvSpPr>
        <p:spPr>
          <a:xfrm>
            <a:off x="2209800" y="2480846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dirty="0">
                <a:latin typeface="Consolas" pitchFamily="49" charset="0"/>
                <a:cs typeface="Arial"/>
              </a:rPr>
              <a:t># Output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A999070E-BBBE-A34C-B9CE-3EB0B90E6D9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43549" y="159487"/>
            <a:ext cx="8504903" cy="85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b="1" kern="0" dirty="0">
                <a:solidFill>
                  <a:schemeClr val="accent1"/>
                </a:solidFill>
              </a:rPr>
              <a:t>Plot of  2nd Order Differenced Time Series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5EF6F8-B999-4825-B284-04F3BA8772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9800" y="2938782"/>
            <a:ext cx="5030346" cy="315031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6666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18FE8A-493A-44F8-BDE6-50E395B840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09800" y="1783678"/>
          <a:ext cx="8033374" cy="369897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989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plot_acf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(salesdiff2)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5A6BE8A-BF89-4DEA-8F1B-B82A84456B64}"/>
              </a:ext>
            </a:extLst>
          </p:cNvPr>
          <p:cNvSpPr/>
          <p:nvPr/>
        </p:nvSpPr>
        <p:spPr>
          <a:xfrm>
            <a:off x="2209800" y="1445123"/>
            <a:ext cx="13067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dirty="0">
                <a:latin typeface="Consolas" pitchFamily="49" charset="0"/>
                <a:cs typeface="Arial"/>
              </a:rPr>
              <a:t># ACF Plot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32523-44E7-450E-BAEF-C89F1086C3F8}"/>
              </a:ext>
            </a:extLst>
          </p:cNvPr>
          <p:cNvSpPr/>
          <p:nvPr/>
        </p:nvSpPr>
        <p:spPr>
          <a:xfrm>
            <a:off x="2209800" y="2165113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dirty="0">
                <a:latin typeface="Consolas" pitchFamily="49" charset="0"/>
                <a:cs typeface="Arial"/>
              </a:rPr>
              <a:t># 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12FA37-CD52-419D-A162-D4C5B150F64A}"/>
              </a:ext>
            </a:extLst>
          </p:cNvPr>
          <p:cNvSpPr/>
          <p:nvPr/>
        </p:nvSpPr>
        <p:spPr>
          <a:xfrm>
            <a:off x="7467600" y="2568476"/>
            <a:ext cx="3048000" cy="1938992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defTabSz="914400">
              <a:buSzPct val="60000"/>
              <a:defRPr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Interpretation :</a:t>
            </a:r>
          </a:p>
          <a:p>
            <a:pPr marL="342900" indent="-342900">
              <a:buSzPct val="60000"/>
              <a:buFont typeface="Wingdings" pitchFamily="2" charset="2"/>
              <a:buChar char="Ø"/>
              <a:defRPr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ijaya" pitchFamily="34" charset="0"/>
              <a:cs typeface="Vijaya" pitchFamily="34" charset="0"/>
            </a:endParaRPr>
          </a:p>
          <a:p>
            <a:pPr marL="342900" indent="-342900" defTabSz="914400">
              <a:buSzPct val="60000"/>
              <a:buFont typeface="Wingdings" pitchFamily="2" charset="2"/>
              <a:buChar char="Ø"/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Stationarity is achieved with 2</a:t>
            </a:r>
            <a:r>
              <a:rPr 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nd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 order difference.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E865D5-AB92-488D-B0F8-36DF1C76593C}"/>
              </a:ext>
            </a:extLst>
          </p:cNvPr>
          <p:cNvGrpSpPr/>
          <p:nvPr/>
        </p:nvGrpSpPr>
        <p:grpSpPr>
          <a:xfrm>
            <a:off x="3515226" y="1133896"/>
            <a:ext cx="5161551" cy="52403"/>
            <a:chOff x="1991225" y="1155160"/>
            <a:chExt cx="5161551" cy="5240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1AC102-04E0-4B6F-A5D7-046729DA1CB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prstClr val="white"/>
                </a:solidFill>
                <a:latin typeface="Ebrima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6F3260-052D-4B57-BE0D-6131ECBD1036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prstClr val="white"/>
                </a:solidFill>
                <a:latin typeface="Ebrima"/>
                <a:cs typeface="Arial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12A575-F63F-4A7E-8EF0-76E6BE6CBD4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800" dirty="0">
                <a:solidFill>
                  <a:prstClr val="white"/>
                </a:solidFill>
                <a:latin typeface="Ebrima"/>
                <a:cs typeface="Arial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E0E5FB9-A395-44B5-ADC2-7F51E4914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0076" y="2568328"/>
            <a:ext cx="5115124" cy="35276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20531E61-96BF-F341-8BFF-1016C6A0A29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43549" y="210972"/>
            <a:ext cx="8504903" cy="85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IN" sz="3200" b="1" kern="0" dirty="0">
                <a:solidFill>
                  <a:schemeClr val="accent1"/>
                </a:solidFill>
              </a:rPr>
              <a:t>Correlogram for 2</a:t>
            </a:r>
            <a:r>
              <a:rPr lang="en-IN" sz="3200" b="1" kern="0" baseline="30000" dirty="0">
                <a:solidFill>
                  <a:schemeClr val="accent1"/>
                </a:solidFill>
              </a:rPr>
              <a:t>nd</a:t>
            </a:r>
            <a:r>
              <a:rPr lang="en-IN" sz="3200" b="1" kern="0" dirty="0">
                <a:solidFill>
                  <a:schemeClr val="accent1"/>
                </a:solidFill>
              </a:rPr>
              <a:t>  Order Differenced Time Series</a:t>
            </a:r>
          </a:p>
        </p:txBody>
      </p:sp>
    </p:spTree>
    <p:extLst>
      <p:ext uri="{BB962C8B-B14F-4D97-AF65-F5344CB8AC3E}">
        <p14:creationId xmlns:p14="http://schemas.microsoft.com/office/powerpoint/2010/main" val="287354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7A5C885-687C-4B88-8DA1-92871B044B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74025" y="2133600"/>
          <a:ext cx="8033374" cy="106680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05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from arch.unitroot import ADF </a:t>
                      </a:r>
                    </a:p>
                    <a:p>
                      <a:endParaRPr lang="en-US" sz="1600" b="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adf =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ADF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salesseries,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lags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=0,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trend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='nc')</a:t>
                      </a:r>
                    </a:p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adf.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summary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7AC92489-8CC8-49B4-AB48-331409BB06C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69721" y="216667"/>
            <a:ext cx="9052561" cy="81080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Dickey Fuller Test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BE8283-040A-4253-BC0B-D44E6BD9BF2A}"/>
              </a:ext>
            </a:extLst>
          </p:cNvPr>
          <p:cNvGrpSpPr/>
          <p:nvPr/>
        </p:nvGrpSpPr>
        <p:grpSpPr>
          <a:xfrm>
            <a:off x="3515226" y="1018367"/>
            <a:ext cx="5161551" cy="52403"/>
            <a:chOff x="1991225" y="1155160"/>
            <a:chExt cx="5161551" cy="5240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9F3BC6-E4A1-4B41-8D51-FB04015221D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4B6815-FCEA-42F7-8D9C-EC8056C9797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467992-16FD-423A-9955-0E87F82B298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08D597B-3432-4335-93F9-6BE6A10A370F}"/>
              </a:ext>
            </a:extLst>
          </p:cNvPr>
          <p:cNvSpPr/>
          <p:nvPr/>
        </p:nvSpPr>
        <p:spPr>
          <a:xfrm>
            <a:off x="2086316" y="1034990"/>
            <a:ext cx="8581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Install “arch”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A5CBA-D737-4C54-9E05-DCD4CC8DC3D3}"/>
              </a:ext>
            </a:extLst>
          </p:cNvPr>
          <p:cNvSpPr/>
          <p:nvPr/>
        </p:nvSpPr>
        <p:spPr>
          <a:xfrm>
            <a:off x="2040597" y="1743799"/>
            <a:ext cx="85816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Import “ADF” from library “arch”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C0DC947-8BBF-4A03-AEE5-8029BD335D6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71698" y="1367325"/>
          <a:ext cx="8033374" cy="404009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4009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pip install arch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C26B70B0-E4AB-4714-B3EC-048673180E3F}"/>
              </a:ext>
            </a:extLst>
          </p:cNvPr>
          <p:cNvSpPr/>
          <p:nvPr/>
        </p:nvSpPr>
        <p:spPr>
          <a:xfrm>
            <a:off x="7717971" y="4333010"/>
            <a:ext cx="2438400" cy="2308324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defTabSz="914400">
              <a:buSzPct val="60000"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Interpretation :</a:t>
            </a:r>
          </a:p>
          <a:p>
            <a:pPr marL="342900" indent="-342900" defTabSz="914400">
              <a:buSzPct val="60000"/>
              <a:buFont typeface="Wingdings" pitchFamily="2" charset="2"/>
              <a:buChar char="Ø"/>
              <a:defRPr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Time series is non-stationary as value of test statistic is greater than 5% critical value.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207D12-4F69-409D-9997-4C6BDA1E77A8}"/>
              </a:ext>
            </a:extLst>
          </p:cNvPr>
          <p:cNvSpPr/>
          <p:nvPr/>
        </p:nvSpPr>
        <p:spPr>
          <a:xfrm>
            <a:off x="6659405" y="1224137"/>
            <a:ext cx="3962877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ADF()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performs a Dickey Fuller unit root test on time series data.</a:t>
            </a:r>
          </a:p>
          <a:p>
            <a:pPr marL="342900" indent="-342900"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lags= 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allows to mention the number of lags to use in the ADF regression. We have used zero.</a:t>
            </a:r>
          </a:p>
          <a:p>
            <a:pPr marL="342900" indent="-342900">
              <a:buSzPct val="60000"/>
              <a:buFont typeface="Wingdings" panose="05000000000000000000" pitchFamily="2" charset="2"/>
              <a:buChar char="q"/>
              <a:defRPr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trend=‘nc’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specifies no trend and constant in regression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049E8E-23E3-40A2-90BB-20D03BBACB8A}"/>
              </a:ext>
            </a:extLst>
          </p:cNvPr>
          <p:cNvSpPr/>
          <p:nvPr/>
        </p:nvSpPr>
        <p:spPr>
          <a:xfrm>
            <a:off x="2057400" y="4004846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>
              <a:defRPr/>
            </a:pPr>
            <a:r>
              <a:rPr lang="en-US" sz="1600" dirty="0">
                <a:solidFill>
                  <a:prstClr val="black"/>
                </a:solidFill>
                <a:latin typeface="Consolas" pitchFamily="49" charset="0"/>
                <a:cs typeface="Arial"/>
              </a:rPr>
              <a:t># Output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5B3ABE7-A3D2-44D2-AE70-A76F1EBE99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90"/>
          <a:stretch/>
        </p:blipFill>
        <p:spPr>
          <a:xfrm>
            <a:off x="2114512" y="4343401"/>
            <a:ext cx="5435864" cy="24098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1573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b="1" dirty="0">
                <a:latin typeface="+mj-lt"/>
              </a:rPr>
              <a:t>Application Areas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133601" y="1817066"/>
            <a:ext cx="8311111" cy="3763239"/>
            <a:chOff x="533400" y="1600199"/>
            <a:chExt cx="8311111" cy="3763239"/>
          </a:xfrm>
        </p:grpSpPr>
        <p:grpSp>
          <p:nvGrpSpPr>
            <p:cNvPr id="2" name="Group 1"/>
            <p:cNvGrpSpPr/>
            <p:nvPr/>
          </p:nvGrpSpPr>
          <p:grpSpPr>
            <a:xfrm>
              <a:off x="533400" y="2172192"/>
              <a:ext cx="6882130" cy="3191246"/>
              <a:chOff x="762000" y="1879210"/>
              <a:chExt cx="7570343" cy="3191246"/>
            </a:xfrm>
          </p:grpSpPr>
          <p:sp>
            <p:nvSpPr>
              <p:cNvPr id="3" name="Freeform 2"/>
              <p:cNvSpPr/>
              <p:nvPr/>
            </p:nvSpPr>
            <p:spPr>
              <a:xfrm>
                <a:off x="4912487" y="1937059"/>
                <a:ext cx="3419856" cy="848427"/>
              </a:xfrm>
              <a:custGeom>
                <a:avLst/>
                <a:gdLst>
                  <a:gd name="connsiteX0" fmla="*/ 141407 w 848427"/>
                  <a:gd name="connsiteY0" fmla="*/ 0 h 3546763"/>
                  <a:gd name="connsiteX1" fmla="*/ 707020 w 848427"/>
                  <a:gd name="connsiteY1" fmla="*/ 0 h 3546763"/>
                  <a:gd name="connsiteX2" fmla="*/ 848427 w 848427"/>
                  <a:gd name="connsiteY2" fmla="*/ 141407 h 3546763"/>
                  <a:gd name="connsiteX3" fmla="*/ 848427 w 848427"/>
                  <a:gd name="connsiteY3" fmla="*/ 3546763 h 3546763"/>
                  <a:gd name="connsiteX4" fmla="*/ 848427 w 848427"/>
                  <a:gd name="connsiteY4" fmla="*/ 3546763 h 3546763"/>
                  <a:gd name="connsiteX5" fmla="*/ 0 w 848427"/>
                  <a:gd name="connsiteY5" fmla="*/ 3546763 h 3546763"/>
                  <a:gd name="connsiteX6" fmla="*/ 0 w 848427"/>
                  <a:gd name="connsiteY6" fmla="*/ 3546763 h 3546763"/>
                  <a:gd name="connsiteX7" fmla="*/ 0 w 848427"/>
                  <a:gd name="connsiteY7" fmla="*/ 141407 h 3546763"/>
                  <a:gd name="connsiteX8" fmla="*/ 141407 w 848427"/>
                  <a:gd name="connsiteY8" fmla="*/ 0 h 354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8427" h="3546763">
                    <a:moveTo>
                      <a:pt x="848427" y="591138"/>
                    </a:moveTo>
                    <a:lnTo>
                      <a:pt x="848427" y="2955625"/>
                    </a:lnTo>
                    <a:cubicBezTo>
                      <a:pt x="848427" y="3282102"/>
                      <a:pt x="833283" y="3546763"/>
                      <a:pt x="814601" y="3546763"/>
                    </a:cubicBezTo>
                    <a:lnTo>
                      <a:pt x="0" y="3546763"/>
                    </a:lnTo>
                    <a:lnTo>
                      <a:pt x="0" y="354676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14601" y="0"/>
                    </a:lnTo>
                    <a:cubicBezTo>
                      <a:pt x="833283" y="0"/>
                      <a:pt x="848427" y="264661"/>
                      <a:pt x="848427" y="591138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1" tIns="165241" rIns="289066" bIns="165243" numCol="1" spcCol="1270" anchor="ctr" anchorCtr="0">
                <a:noAutofit/>
              </a:bodyPr>
              <a:lstStyle/>
              <a:p>
                <a:pPr marL="114300" lvl="1" indent="-11430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1400" b="1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</a:rPr>
                  <a:t>Recent price movement of the stock</a:t>
                </a:r>
              </a:p>
            </p:txBody>
          </p:sp>
          <p:sp>
            <p:nvSpPr>
              <p:cNvPr id="4" name="Freeform 3"/>
              <p:cNvSpPr/>
              <p:nvPr/>
            </p:nvSpPr>
            <p:spPr>
              <a:xfrm>
                <a:off x="762000" y="1879210"/>
                <a:ext cx="1995054" cy="964122"/>
              </a:xfrm>
              <a:custGeom>
                <a:avLst/>
                <a:gdLst>
                  <a:gd name="connsiteX0" fmla="*/ 0 w 1995054"/>
                  <a:gd name="connsiteY0" fmla="*/ 176759 h 1060534"/>
                  <a:gd name="connsiteX1" fmla="*/ 176759 w 1995054"/>
                  <a:gd name="connsiteY1" fmla="*/ 0 h 1060534"/>
                  <a:gd name="connsiteX2" fmla="*/ 1818295 w 1995054"/>
                  <a:gd name="connsiteY2" fmla="*/ 0 h 1060534"/>
                  <a:gd name="connsiteX3" fmla="*/ 1995054 w 1995054"/>
                  <a:gd name="connsiteY3" fmla="*/ 176759 h 1060534"/>
                  <a:gd name="connsiteX4" fmla="*/ 1995054 w 1995054"/>
                  <a:gd name="connsiteY4" fmla="*/ 883775 h 1060534"/>
                  <a:gd name="connsiteX5" fmla="*/ 1818295 w 1995054"/>
                  <a:gd name="connsiteY5" fmla="*/ 1060534 h 1060534"/>
                  <a:gd name="connsiteX6" fmla="*/ 176759 w 1995054"/>
                  <a:gd name="connsiteY6" fmla="*/ 1060534 h 1060534"/>
                  <a:gd name="connsiteX7" fmla="*/ 0 w 1995054"/>
                  <a:gd name="connsiteY7" fmla="*/ 883775 h 1060534"/>
                  <a:gd name="connsiteX8" fmla="*/ 0 w 1995054"/>
                  <a:gd name="connsiteY8" fmla="*/ 176759 h 1060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5054" h="1060534">
                    <a:moveTo>
                      <a:pt x="0" y="176759"/>
                    </a:moveTo>
                    <a:cubicBezTo>
                      <a:pt x="0" y="79138"/>
                      <a:pt x="79138" y="0"/>
                      <a:pt x="176759" y="0"/>
                    </a:cubicBezTo>
                    <a:lnTo>
                      <a:pt x="1818295" y="0"/>
                    </a:lnTo>
                    <a:cubicBezTo>
                      <a:pt x="1915916" y="0"/>
                      <a:pt x="1995054" y="79138"/>
                      <a:pt x="1995054" y="176759"/>
                    </a:cubicBezTo>
                    <a:lnTo>
                      <a:pt x="1995054" y="883775"/>
                    </a:lnTo>
                    <a:cubicBezTo>
                      <a:pt x="1995054" y="981396"/>
                      <a:pt x="1915916" y="1060534"/>
                      <a:pt x="1818295" y="1060534"/>
                    </a:cubicBezTo>
                    <a:lnTo>
                      <a:pt x="176759" y="1060534"/>
                    </a:lnTo>
                    <a:cubicBezTo>
                      <a:pt x="79138" y="1060534"/>
                      <a:pt x="0" y="981396"/>
                      <a:pt x="0" y="883775"/>
                    </a:cubicBezTo>
                    <a:lnTo>
                      <a:pt x="0" y="17675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5111" tIns="78441" rIns="105111" bIns="78441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b="1" dirty="0">
                    <a:solidFill>
                      <a:prstClr val="white"/>
                    </a:solidFill>
                    <a:ea typeface="ＭＳ Ｐゴシック" pitchFamily="34" charset="-128"/>
                  </a:rPr>
                  <a:t>Finance</a:t>
                </a:r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4912487" y="3050621"/>
                <a:ext cx="3419856" cy="848427"/>
              </a:xfrm>
              <a:custGeom>
                <a:avLst/>
                <a:gdLst>
                  <a:gd name="connsiteX0" fmla="*/ 141407 w 848427"/>
                  <a:gd name="connsiteY0" fmla="*/ 0 h 3546763"/>
                  <a:gd name="connsiteX1" fmla="*/ 707020 w 848427"/>
                  <a:gd name="connsiteY1" fmla="*/ 0 h 3546763"/>
                  <a:gd name="connsiteX2" fmla="*/ 848427 w 848427"/>
                  <a:gd name="connsiteY2" fmla="*/ 141407 h 3546763"/>
                  <a:gd name="connsiteX3" fmla="*/ 848427 w 848427"/>
                  <a:gd name="connsiteY3" fmla="*/ 3546763 h 3546763"/>
                  <a:gd name="connsiteX4" fmla="*/ 848427 w 848427"/>
                  <a:gd name="connsiteY4" fmla="*/ 3546763 h 3546763"/>
                  <a:gd name="connsiteX5" fmla="*/ 0 w 848427"/>
                  <a:gd name="connsiteY5" fmla="*/ 3546763 h 3546763"/>
                  <a:gd name="connsiteX6" fmla="*/ 0 w 848427"/>
                  <a:gd name="connsiteY6" fmla="*/ 3546763 h 3546763"/>
                  <a:gd name="connsiteX7" fmla="*/ 0 w 848427"/>
                  <a:gd name="connsiteY7" fmla="*/ 141407 h 3546763"/>
                  <a:gd name="connsiteX8" fmla="*/ 141407 w 848427"/>
                  <a:gd name="connsiteY8" fmla="*/ 0 h 354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8427" h="3546763">
                    <a:moveTo>
                      <a:pt x="848427" y="591138"/>
                    </a:moveTo>
                    <a:lnTo>
                      <a:pt x="848427" y="2955625"/>
                    </a:lnTo>
                    <a:cubicBezTo>
                      <a:pt x="848427" y="3282102"/>
                      <a:pt x="833283" y="3546763"/>
                      <a:pt x="814601" y="3546763"/>
                    </a:cubicBezTo>
                    <a:lnTo>
                      <a:pt x="0" y="3546763"/>
                    </a:lnTo>
                    <a:lnTo>
                      <a:pt x="0" y="354676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14601" y="0"/>
                    </a:lnTo>
                    <a:cubicBezTo>
                      <a:pt x="833283" y="0"/>
                      <a:pt x="848427" y="264661"/>
                      <a:pt x="848427" y="591138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1" tIns="165241" rIns="289066" bIns="165243" numCol="1" spcCol="1270" anchor="ctr" anchorCtr="0">
                <a:noAutofit/>
              </a:bodyPr>
              <a:lstStyle/>
              <a:p>
                <a:pPr marL="114300" lvl="1" indent="-11430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1400" b="1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</a:rPr>
                  <a:t> Trend and seasonality in inflation rates  </a:t>
                </a:r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762000" y="2992772"/>
                <a:ext cx="1995054" cy="964122"/>
              </a:xfrm>
              <a:custGeom>
                <a:avLst/>
                <a:gdLst>
                  <a:gd name="connsiteX0" fmla="*/ 0 w 1995054"/>
                  <a:gd name="connsiteY0" fmla="*/ 176759 h 1060534"/>
                  <a:gd name="connsiteX1" fmla="*/ 176759 w 1995054"/>
                  <a:gd name="connsiteY1" fmla="*/ 0 h 1060534"/>
                  <a:gd name="connsiteX2" fmla="*/ 1818295 w 1995054"/>
                  <a:gd name="connsiteY2" fmla="*/ 0 h 1060534"/>
                  <a:gd name="connsiteX3" fmla="*/ 1995054 w 1995054"/>
                  <a:gd name="connsiteY3" fmla="*/ 176759 h 1060534"/>
                  <a:gd name="connsiteX4" fmla="*/ 1995054 w 1995054"/>
                  <a:gd name="connsiteY4" fmla="*/ 883775 h 1060534"/>
                  <a:gd name="connsiteX5" fmla="*/ 1818295 w 1995054"/>
                  <a:gd name="connsiteY5" fmla="*/ 1060534 h 1060534"/>
                  <a:gd name="connsiteX6" fmla="*/ 176759 w 1995054"/>
                  <a:gd name="connsiteY6" fmla="*/ 1060534 h 1060534"/>
                  <a:gd name="connsiteX7" fmla="*/ 0 w 1995054"/>
                  <a:gd name="connsiteY7" fmla="*/ 883775 h 1060534"/>
                  <a:gd name="connsiteX8" fmla="*/ 0 w 1995054"/>
                  <a:gd name="connsiteY8" fmla="*/ 176759 h 1060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5054" h="1060534">
                    <a:moveTo>
                      <a:pt x="0" y="176759"/>
                    </a:moveTo>
                    <a:cubicBezTo>
                      <a:pt x="0" y="79138"/>
                      <a:pt x="79138" y="0"/>
                      <a:pt x="176759" y="0"/>
                    </a:cubicBezTo>
                    <a:lnTo>
                      <a:pt x="1818295" y="0"/>
                    </a:lnTo>
                    <a:cubicBezTo>
                      <a:pt x="1915916" y="0"/>
                      <a:pt x="1995054" y="79138"/>
                      <a:pt x="1995054" y="176759"/>
                    </a:cubicBezTo>
                    <a:lnTo>
                      <a:pt x="1995054" y="883775"/>
                    </a:lnTo>
                    <a:cubicBezTo>
                      <a:pt x="1995054" y="981396"/>
                      <a:pt x="1915916" y="1060534"/>
                      <a:pt x="1818295" y="1060534"/>
                    </a:cubicBezTo>
                    <a:lnTo>
                      <a:pt x="176759" y="1060534"/>
                    </a:lnTo>
                    <a:cubicBezTo>
                      <a:pt x="79138" y="1060534"/>
                      <a:pt x="0" y="981396"/>
                      <a:pt x="0" y="883775"/>
                    </a:cubicBezTo>
                    <a:lnTo>
                      <a:pt x="0" y="17675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5111" tIns="78441" rIns="105111" bIns="78441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b="1" dirty="0">
                    <a:solidFill>
                      <a:prstClr val="white"/>
                    </a:solidFill>
                    <a:ea typeface="ＭＳ Ｐゴシック" pitchFamily="34" charset="-128"/>
                  </a:rPr>
                  <a:t>Economics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4912487" y="4164182"/>
                <a:ext cx="3419856" cy="848428"/>
              </a:xfrm>
              <a:custGeom>
                <a:avLst/>
                <a:gdLst>
                  <a:gd name="connsiteX0" fmla="*/ 141407 w 848427"/>
                  <a:gd name="connsiteY0" fmla="*/ 0 h 3546763"/>
                  <a:gd name="connsiteX1" fmla="*/ 707020 w 848427"/>
                  <a:gd name="connsiteY1" fmla="*/ 0 h 3546763"/>
                  <a:gd name="connsiteX2" fmla="*/ 848427 w 848427"/>
                  <a:gd name="connsiteY2" fmla="*/ 141407 h 3546763"/>
                  <a:gd name="connsiteX3" fmla="*/ 848427 w 848427"/>
                  <a:gd name="connsiteY3" fmla="*/ 3546763 h 3546763"/>
                  <a:gd name="connsiteX4" fmla="*/ 848427 w 848427"/>
                  <a:gd name="connsiteY4" fmla="*/ 3546763 h 3546763"/>
                  <a:gd name="connsiteX5" fmla="*/ 0 w 848427"/>
                  <a:gd name="connsiteY5" fmla="*/ 3546763 h 3546763"/>
                  <a:gd name="connsiteX6" fmla="*/ 0 w 848427"/>
                  <a:gd name="connsiteY6" fmla="*/ 3546763 h 3546763"/>
                  <a:gd name="connsiteX7" fmla="*/ 0 w 848427"/>
                  <a:gd name="connsiteY7" fmla="*/ 141407 h 3546763"/>
                  <a:gd name="connsiteX8" fmla="*/ 141407 w 848427"/>
                  <a:gd name="connsiteY8" fmla="*/ 0 h 354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8427" h="3546763">
                    <a:moveTo>
                      <a:pt x="848427" y="591138"/>
                    </a:moveTo>
                    <a:lnTo>
                      <a:pt x="848427" y="2955625"/>
                    </a:lnTo>
                    <a:cubicBezTo>
                      <a:pt x="848427" y="3282102"/>
                      <a:pt x="833283" y="3546763"/>
                      <a:pt x="814601" y="3546763"/>
                    </a:cubicBezTo>
                    <a:lnTo>
                      <a:pt x="0" y="3546763"/>
                    </a:lnTo>
                    <a:lnTo>
                      <a:pt x="0" y="354676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14601" y="0"/>
                    </a:lnTo>
                    <a:cubicBezTo>
                      <a:pt x="833283" y="0"/>
                      <a:pt x="848427" y="264661"/>
                      <a:pt x="848427" y="591138"/>
                    </a:cubicBezTo>
                    <a:close/>
                  </a:path>
                </a:pathLst>
              </a:custGeom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1" tIns="165242" rIns="289066" bIns="165243" numCol="1" spcCol="1270" anchor="ctr" anchorCtr="0">
                <a:noAutofit/>
              </a:bodyPr>
              <a:lstStyle/>
              <a:p>
                <a:pPr marL="114300" lvl="1" indent="-114300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  <a:buFontTx/>
                  <a:buChar char="••"/>
                </a:pPr>
                <a:r>
                  <a:rPr lang="en-US" sz="1400" b="1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</a:rPr>
                  <a:t>Location, marketing expenses on TV, print and online media</a:t>
                </a: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62000" y="4106334"/>
                <a:ext cx="1995054" cy="964122"/>
              </a:xfrm>
              <a:custGeom>
                <a:avLst/>
                <a:gdLst>
                  <a:gd name="connsiteX0" fmla="*/ 0 w 1995054"/>
                  <a:gd name="connsiteY0" fmla="*/ 176759 h 1060534"/>
                  <a:gd name="connsiteX1" fmla="*/ 176759 w 1995054"/>
                  <a:gd name="connsiteY1" fmla="*/ 0 h 1060534"/>
                  <a:gd name="connsiteX2" fmla="*/ 1818295 w 1995054"/>
                  <a:gd name="connsiteY2" fmla="*/ 0 h 1060534"/>
                  <a:gd name="connsiteX3" fmla="*/ 1995054 w 1995054"/>
                  <a:gd name="connsiteY3" fmla="*/ 176759 h 1060534"/>
                  <a:gd name="connsiteX4" fmla="*/ 1995054 w 1995054"/>
                  <a:gd name="connsiteY4" fmla="*/ 883775 h 1060534"/>
                  <a:gd name="connsiteX5" fmla="*/ 1818295 w 1995054"/>
                  <a:gd name="connsiteY5" fmla="*/ 1060534 h 1060534"/>
                  <a:gd name="connsiteX6" fmla="*/ 176759 w 1995054"/>
                  <a:gd name="connsiteY6" fmla="*/ 1060534 h 1060534"/>
                  <a:gd name="connsiteX7" fmla="*/ 0 w 1995054"/>
                  <a:gd name="connsiteY7" fmla="*/ 883775 h 1060534"/>
                  <a:gd name="connsiteX8" fmla="*/ 0 w 1995054"/>
                  <a:gd name="connsiteY8" fmla="*/ 176759 h 1060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95054" h="1060534">
                    <a:moveTo>
                      <a:pt x="0" y="176759"/>
                    </a:moveTo>
                    <a:cubicBezTo>
                      <a:pt x="0" y="79138"/>
                      <a:pt x="79138" y="0"/>
                      <a:pt x="176759" y="0"/>
                    </a:cubicBezTo>
                    <a:lnTo>
                      <a:pt x="1818295" y="0"/>
                    </a:lnTo>
                    <a:cubicBezTo>
                      <a:pt x="1915916" y="0"/>
                      <a:pt x="1995054" y="79138"/>
                      <a:pt x="1995054" y="176759"/>
                    </a:cubicBezTo>
                    <a:lnTo>
                      <a:pt x="1995054" y="883775"/>
                    </a:lnTo>
                    <a:cubicBezTo>
                      <a:pt x="1995054" y="981396"/>
                      <a:pt x="1915916" y="1060534"/>
                      <a:pt x="1818295" y="1060534"/>
                    </a:cubicBezTo>
                    <a:lnTo>
                      <a:pt x="176759" y="1060534"/>
                    </a:lnTo>
                    <a:cubicBezTo>
                      <a:pt x="79138" y="1060534"/>
                      <a:pt x="0" y="981396"/>
                      <a:pt x="0" y="883775"/>
                    </a:cubicBezTo>
                    <a:lnTo>
                      <a:pt x="0" y="17675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5111" tIns="78441" rIns="105111" bIns="78441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b="1" dirty="0">
                    <a:solidFill>
                      <a:prstClr val="white"/>
                    </a:solidFill>
                    <a:ea typeface="ＭＳ Ｐゴシック" pitchFamily="34" charset="-128"/>
                  </a:rPr>
                  <a:t>Retail /FMCG</a:t>
                </a:r>
                <a:endParaRPr lang="en-US" sz="1400" b="1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Freeform 19"/>
              <p:cNvSpPr/>
              <p:nvPr/>
            </p:nvSpPr>
            <p:spPr>
              <a:xfrm>
                <a:off x="2923389" y="1937059"/>
                <a:ext cx="1783080" cy="848427"/>
              </a:xfrm>
              <a:custGeom>
                <a:avLst/>
                <a:gdLst>
                  <a:gd name="connsiteX0" fmla="*/ 141407 w 848427"/>
                  <a:gd name="connsiteY0" fmla="*/ 0 h 3546763"/>
                  <a:gd name="connsiteX1" fmla="*/ 707020 w 848427"/>
                  <a:gd name="connsiteY1" fmla="*/ 0 h 3546763"/>
                  <a:gd name="connsiteX2" fmla="*/ 848427 w 848427"/>
                  <a:gd name="connsiteY2" fmla="*/ 141407 h 3546763"/>
                  <a:gd name="connsiteX3" fmla="*/ 848427 w 848427"/>
                  <a:gd name="connsiteY3" fmla="*/ 3546763 h 3546763"/>
                  <a:gd name="connsiteX4" fmla="*/ 848427 w 848427"/>
                  <a:gd name="connsiteY4" fmla="*/ 3546763 h 3546763"/>
                  <a:gd name="connsiteX5" fmla="*/ 0 w 848427"/>
                  <a:gd name="connsiteY5" fmla="*/ 3546763 h 3546763"/>
                  <a:gd name="connsiteX6" fmla="*/ 0 w 848427"/>
                  <a:gd name="connsiteY6" fmla="*/ 3546763 h 3546763"/>
                  <a:gd name="connsiteX7" fmla="*/ 0 w 848427"/>
                  <a:gd name="connsiteY7" fmla="*/ 141407 h 3546763"/>
                  <a:gd name="connsiteX8" fmla="*/ 141407 w 848427"/>
                  <a:gd name="connsiteY8" fmla="*/ 0 h 354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8427" h="3546763">
                    <a:moveTo>
                      <a:pt x="848427" y="591138"/>
                    </a:moveTo>
                    <a:lnTo>
                      <a:pt x="848427" y="2955625"/>
                    </a:lnTo>
                    <a:cubicBezTo>
                      <a:pt x="848427" y="3282102"/>
                      <a:pt x="833283" y="3546763"/>
                      <a:pt x="814601" y="3546763"/>
                    </a:cubicBezTo>
                    <a:lnTo>
                      <a:pt x="0" y="3546763"/>
                    </a:lnTo>
                    <a:lnTo>
                      <a:pt x="0" y="354676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14601" y="0"/>
                    </a:lnTo>
                    <a:cubicBezTo>
                      <a:pt x="833283" y="0"/>
                      <a:pt x="848427" y="264661"/>
                      <a:pt x="848427" y="591138"/>
                    </a:cubicBezTo>
                    <a:close/>
                  </a:path>
                </a:pathLst>
              </a:custGeom>
              <a:solidFill>
                <a:schemeClr val="bg1">
                  <a:alpha val="90000"/>
                </a:schemeClr>
              </a:solidFill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1" tIns="165241" rIns="289066" bIns="165243" numCol="1" spcCol="1270" anchor="ctr" anchorCtr="0">
                <a:noAutofit/>
              </a:bodyPr>
              <a:lstStyle/>
              <a:p>
                <a:pPr marL="0" lvl="1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400" b="1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</a:rPr>
                  <a:t>Price of a Stock</a:t>
                </a: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2923389" y="3056662"/>
                <a:ext cx="1783080" cy="848427"/>
              </a:xfrm>
              <a:custGeom>
                <a:avLst/>
                <a:gdLst>
                  <a:gd name="connsiteX0" fmla="*/ 141407 w 848427"/>
                  <a:gd name="connsiteY0" fmla="*/ 0 h 3546763"/>
                  <a:gd name="connsiteX1" fmla="*/ 707020 w 848427"/>
                  <a:gd name="connsiteY1" fmla="*/ 0 h 3546763"/>
                  <a:gd name="connsiteX2" fmla="*/ 848427 w 848427"/>
                  <a:gd name="connsiteY2" fmla="*/ 141407 h 3546763"/>
                  <a:gd name="connsiteX3" fmla="*/ 848427 w 848427"/>
                  <a:gd name="connsiteY3" fmla="*/ 3546763 h 3546763"/>
                  <a:gd name="connsiteX4" fmla="*/ 848427 w 848427"/>
                  <a:gd name="connsiteY4" fmla="*/ 3546763 h 3546763"/>
                  <a:gd name="connsiteX5" fmla="*/ 0 w 848427"/>
                  <a:gd name="connsiteY5" fmla="*/ 3546763 h 3546763"/>
                  <a:gd name="connsiteX6" fmla="*/ 0 w 848427"/>
                  <a:gd name="connsiteY6" fmla="*/ 3546763 h 3546763"/>
                  <a:gd name="connsiteX7" fmla="*/ 0 w 848427"/>
                  <a:gd name="connsiteY7" fmla="*/ 141407 h 3546763"/>
                  <a:gd name="connsiteX8" fmla="*/ 141407 w 848427"/>
                  <a:gd name="connsiteY8" fmla="*/ 0 h 354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8427" h="3546763">
                    <a:moveTo>
                      <a:pt x="848427" y="591138"/>
                    </a:moveTo>
                    <a:lnTo>
                      <a:pt x="848427" y="2955625"/>
                    </a:lnTo>
                    <a:cubicBezTo>
                      <a:pt x="848427" y="3282102"/>
                      <a:pt x="833283" y="3546763"/>
                      <a:pt x="814601" y="3546763"/>
                    </a:cubicBezTo>
                    <a:lnTo>
                      <a:pt x="0" y="3546763"/>
                    </a:lnTo>
                    <a:lnTo>
                      <a:pt x="0" y="354676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14601" y="0"/>
                    </a:lnTo>
                    <a:cubicBezTo>
                      <a:pt x="833283" y="0"/>
                      <a:pt x="848427" y="264661"/>
                      <a:pt x="848427" y="591138"/>
                    </a:cubicBezTo>
                    <a:close/>
                  </a:path>
                </a:pathLst>
              </a:custGeom>
              <a:solidFill>
                <a:schemeClr val="bg1">
                  <a:alpha val="90000"/>
                </a:schemeClr>
              </a:solidFill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1" tIns="165241" rIns="289066" bIns="165243" numCol="1" spcCol="1270" anchor="ctr" anchorCtr="0">
                <a:noAutofit/>
              </a:bodyPr>
              <a:lstStyle/>
              <a:p>
                <a:pPr marL="0" lvl="1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400" b="1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</a:rPr>
                  <a:t>Inflation Rates</a:t>
                </a:r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2923389" y="4170223"/>
                <a:ext cx="1783080" cy="848428"/>
              </a:xfrm>
              <a:custGeom>
                <a:avLst/>
                <a:gdLst>
                  <a:gd name="connsiteX0" fmla="*/ 141407 w 848427"/>
                  <a:gd name="connsiteY0" fmla="*/ 0 h 3546763"/>
                  <a:gd name="connsiteX1" fmla="*/ 707020 w 848427"/>
                  <a:gd name="connsiteY1" fmla="*/ 0 h 3546763"/>
                  <a:gd name="connsiteX2" fmla="*/ 848427 w 848427"/>
                  <a:gd name="connsiteY2" fmla="*/ 141407 h 3546763"/>
                  <a:gd name="connsiteX3" fmla="*/ 848427 w 848427"/>
                  <a:gd name="connsiteY3" fmla="*/ 3546763 h 3546763"/>
                  <a:gd name="connsiteX4" fmla="*/ 848427 w 848427"/>
                  <a:gd name="connsiteY4" fmla="*/ 3546763 h 3546763"/>
                  <a:gd name="connsiteX5" fmla="*/ 0 w 848427"/>
                  <a:gd name="connsiteY5" fmla="*/ 3546763 h 3546763"/>
                  <a:gd name="connsiteX6" fmla="*/ 0 w 848427"/>
                  <a:gd name="connsiteY6" fmla="*/ 3546763 h 3546763"/>
                  <a:gd name="connsiteX7" fmla="*/ 0 w 848427"/>
                  <a:gd name="connsiteY7" fmla="*/ 141407 h 3546763"/>
                  <a:gd name="connsiteX8" fmla="*/ 141407 w 848427"/>
                  <a:gd name="connsiteY8" fmla="*/ 0 h 3546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48427" h="3546763">
                    <a:moveTo>
                      <a:pt x="848427" y="591138"/>
                    </a:moveTo>
                    <a:lnTo>
                      <a:pt x="848427" y="2955625"/>
                    </a:lnTo>
                    <a:cubicBezTo>
                      <a:pt x="848427" y="3282102"/>
                      <a:pt x="833283" y="3546763"/>
                      <a:pt x="814601" y="3546763"/>
                    </a:cubicBezTo>
                    <a:lnTo>
                      <a:pt x="0" y="3546763"/>
                    </a:lnTo>
                    <a:lnTo>
                      <a:pt x="0" y="354676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14601" y="0"/>
                    </a:lnTo>
                    <a:cubicBezTo>
                      <a:pt x="833283" y="0"/>
                      <a:pt x="848427" y="264661"/>
                      <a:pt x="848427" y="591138"/>
                    </a:cubicBezTo>
                    <a:close/>
                  </a:path>
                </a:pathLst>
              </a:custGeom>
              <a:solidFill>
                <a:schemeClr val="bg1">
                  <a:alpha val="90000"/>
                </a:schemeClr>
              </a:solidFill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47651" tIns="165242" rIns="289066" bIns="165243" numCol="1" spcCol="1270" anchor="ctr" anchorCtr="0">
                <a:noAutofit/>
              </a:bodyPr>
              <a:lstStyle/>
              <a:p>
                <a:pPr marL="0" lvl="1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en-US" sz="1400" b="1" dirty="0"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</a:rPr>
                  <a:t>Monthly Sales </a:t>
                </a:r>
              </a:p>
            </p:txBody>
          </p:sp>
        </p:grpSp>
        <p:sp>
          <p:nvSpPr>
            <p:cNvPr id="24" name="Down Arrow Callout 23"/>
            <p:cNvSpPr/>
            <p:nvPr/>
          </p:nvSpPr>
          <p:spPr>
            <a:xfrm>
              <a:off x="4306570" y="1600199"/>
              <a:ext cx="3108960" cy="494747"/>
            </a:xfrm>
            <a:prstGeom prst="downArrowCallou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247651" tIns="165241" rIns="289066" bIns="165243" numCol="1" spcCol="1270" anchor="ctr" anchorCtr="0">
              <a:noAutofit/>
            </a:bodyPr>
            <a:lstStyle/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b="1" u="sng" dirty="0">
                  <a:solidFill>
                    <a:prstClr val="black"/>
                  </a:solidFill>
                </a:rPr>
                <a:t>Based on Information such as:</a:t>
              </a:r>
            </a:p>
          </p:txBody>
        </p:sp>
        <p:sp>
          <p:nvSpPr>
            <p:cNvPr id="25" name="Down Arrow Callout 24"/>
            <p:cNvSpPr/>
            <p:nvPr/>
          </p:nvSpPr>
          <p:spPr>
            <a:xfrm>
              <a:off x="533400" y="1600200"/>
              <a:ext cx="1813685" cy="494747"/>
            </a:xfrm>
            <a:prstGeom prst="downArrowCallou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05111" tIns="78441" rIns="105111" bIns="78441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u="sng" dirty="0">
                  <a:solidFill>
                    <a:prstClr val="black"/>
                  </a:solidFill>
                  <a:ea typeface="ＭＳ Ｐゴシック" pitchFamily="34" charset="-128"/>
                </a:rPr>
                <a:t>Industry</a:t>
              </a:r>
            </a:p>
          </p:txBody>
        </p:sp>
        <p:sp>
          <p:nvSpPr>
            <p:cNvPr id="26" name="Down Arrow Callout 25"/>
            <p:cNvSpPr/>
            <p:nvPr/>
          </p:nvSpPr>
          <p:spPr>
            <a:xfrm>
              <a:off x="2402955" y="1600199"/>
              <a:ext cx="1783080" cy="494747"/>
            </a:xfrm>
            <a:prstGeom prst="downArrowCallou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247651" tIns="165241" rIns="289066" bIns="165243" numCol="1" spcCol="1270" anchor="ctr" anchorCtr="0">
              <a:noAutofit/>
            </a:bodyPr>
            <a:lstStyle/>
            <a:p>
              <a:pPr marL="0" lvl="1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400" b="1" u="sng" dirty="0">
                  <a:solidFill>
                    <a:prstClr val="black"/>
                  </a:solidFill>
                </a:rPr>
                <a:t>Model/Predict</a:t>
              </a:r>
            </a:p>
          </p:txBody>
        </p:sp>
        <p:sp>
          <p:nvSpPr>
            <p:cNvPr id="27" name="Down Arrow Callout 26"/>
            <p:cNvSpPr/>
            <p:nvPr/>
          </p:nvSpPr>
          <p:spPr>
            <a:xfrm>
              <a:off x="7481862" y="1600201"/>
              <a:ext cx="1362649" cy="494746"/>
            </a:xfrm>
            <a:prstGeom prst="downArrowCallou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0" vert="horz" wrap="square" lIns="105111" tIns="78441" rIns="105111" bIns="78441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u="sng" dirty="0">
                  <a:solidFill>
                    <a:prstClr val="black"/>
                  </a:solidFill>
                  <a:ea typeface="ＭＳ Ｐゴシック" pitchFamily="34" charset="-128"/>
                </a:rPr>
                <a:t>Purpose</a:t>
              </a:r>
            </a:p>
          </p:txBody>
        </p:sp>
        <p:sp>
          <p:nvSpPr>
            <p:cNvPr id="28" name="Freeform 27"/>
            <p:cNvSpPr/>
            <p:nvPr/>
          </p:nvSpPr>
          <p:spPr>
            <a:xfrm>
              <a:off x="7481862" y="4507534"/>
              <a:ext cx="1362649" cy="735476"/>
            </a:xfrm>
            <a:custGeom>
              <a:avLst/>
              <a:gdLst>
                <a:gd name="connsiteX0" fmla="*/ 0 w 1995054"/>
                <a:gd name="connsiteY0" fmla="*/ 176759 h 1060534"/>
                <a:gd name="connsiteX1" fmla="*/ 176759 w 1995054"/>
                <a:gd name="connsiteY1" fmla="*/ 0 h 1060534"/>
                <a:gd name="connsiteX2" fmla="*/ 1818295 w 1995054"/>
                <a:gd name="connsiteY2" fmla="*/ 0 h 1060534"/>
                <a:gd name="connsiteX3" fmla="*/ 1995054 w 1995054"/>
                <a:gd name="connsiteY3" fmla="*/ 176759 h 1060534"/>
                <a:gd name="connsiteX4" fmla="*/ 1995054 w 1995054"/>
                <a:gd name="connsiteY4" fmla="*/ 883775 h 1060534"/>
                <a:gd name="connsiteX5" fmla="*/ 1818295 w 1995054"/>
                <a:gd name="connsiteY5" fmla="*/ 1060534 h 1060534"/>
                <a:gd name="connsiteX6" fmla="*/ 176759 w 1995054"/>
                <a:gd name="connsiteY6" fmla="*/ 1060534 h 1060534"/>
                <a:gd name="connsiteX7" fmla="*/ 0 w 1995054"/>
                <a:gd name="connsiteY7" fmla="*/ 883775 h 1060534"/>
                <a:gd name="connsiteX8" fmla="*/ 0 w 1995054"/>
                <a:gd name="connsiteY8" fmla="*/ 176759 h 106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5054" h="1060534">
                  <a:moveTo>
                    <a:pt x="0" y="176759"/>
                  </a:moveTo>
                  <a:cubicBezTo>
                    <a:pt x="0" y="79138"/>
                    <a:pt x="79138" y="0"/>
                    <a:pt x="176759" y="0"/>
                  </a:cubicBezTo>
                  <a:lnTo>
                    <a:pt x="1818295" y="0"/>
                  </a:lnTo>
                  <a:cubicBezTo>
                    <a:pt x="1915916" y="0"/>
                    <a:pt x="1995054" y="79138"/>
                    <a:pt x="1995054" y="176759"/>
                  </a:cubicBezTo>
                  <a:lnTo>
                    <a:pt x="1995054" y="883775"/>
                  </a:lnTo>
                  <a:cubicBezTo>
                    <a:pt x="1995054" y="981396"/>
                    <a:pt x="1915916" y="1060534"/>
                    <a:pt x="1818295" y="1060534"/>
                  </a:cubicBezTo>
                  <a:lnTo>
                    <a:pt x="176759" y="1060534"/>
                  </a:lnTo>
                  <a:cubicBezTo>
                    <a:pt x="79138" y="1060534"/>
                    <a:pt x="0" y="981396"/>
                    <a:pt x="0" y="883775"/>
                  </a:cubicBezTo>
                  <a:lnTo>
                    <a:pt x="0" y="17675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5111" tIns="78441" rIns="105111" bIns="78441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>
                  <a:solidFill>
                    <a:prstClr val="white"/>
                  </a:solidFill>
                  <a:ea typeface="ＭＳ Ｐゴシック" pitchFamily="34" charset="-128"/>
                </a:rPr>
                <a:t>Predictive and Optimization</a:t>
              </a:r>
            </a:p>
          </p:txBody>
        </p:sp>
        <p:sp>
          <p:nvSpPr>
            <p:cNvPr id="30" name="Freeform 29"/>
            <p:cNvSpPr/>
            <p:nvPr/>
          </p:nvSpPr>
          <p:spPr>
            <a:xfrm>
              <a:off x="7481862" y="3520441"/>
              <a:ext cx="1362649" cy="494747"/>
            </a:xfrm>
            <a:custGeom>
              <a:avLst/>
              <a:gdLst>
                <a:gd name="connsiteX0" fmla="*/ 0 w 1995054"/>
                <a:gd name="connsiteY0" fmla="*/ 176759 h 1060534"/>
                <a:gd name="connsiteX1" fmla="*/ 176759 w 1995054"/>
                <a:gd name="connsiteY1" fmla="*/ 0 h 1060534"/>
                <a:gd name="connsiteX2" fmla="*/ 1818295 w 1995054"/>
                <a:gd name="connsiteY2" fmla="*/ 0 h 1060534"/>
                <a:gd name="connsiteX3" fmla="*/ 1995054 w 1995054"/>
                <a:gd name="connsiteY3" fmla="*/ 176759 h 1060534"/>
                <a:gd name="connsiteX4" fmla="*/ 1995054 w 1995054"/>
                <a:gd name="connsiteY4" fmla="*/ 883775 h 1060534"/>
                <a:gd name="connsiteX5" fmla="*/ 1818295 w 1995054"/>
                <a:gd name="connsiteY5" fmla="*/ 1060534 h 1060534"/>
                <a:gd name="connsiteX6" fmla="*/ 176759 w 1995054"/>
                <a:gd name="connsiteY6" fmla="*/ 1060534 h 1060534"/>
                <a:gd name="connsiteX7" fmla="*/ 0 w 1995054"/>
                <a:gd name="connsiteY7" fmla="*/ 883775 h 1060534"/>
                <a:gd name="connsiteX8" fmla="*/ 0 w 1995054"/>
                <a:gd name="connsiteY8" fmla="*/ 176759 h 106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5054" h="1060534">
                  <a:moveTo>
                    <a:pt x="0" y="176759"/>
                  </a:moveTo>
                  <a:cubicBezTo>
                    <a:pt x="0" y="79138"/>
                    <a:pt x="79138" y="0"/>
                    <a:pt x="176759" y="0"/>
                  </a:cubicBezTo>
                  <a:lnTo>
                    <a:pt x="1818295" y="0"/>
                  </a:lnTo>
                  <a:cubicBezTo>
                    <a:pt x="1915916" y="0"/>
                    <a:pt x="1995054" y="79138"/>
                    <a:pt x="1995054" y="176759"/>
                  </a:cubicBezTo>
                  <a:lnTo>
                    <a:pt x="1995054" y="883775"/>
                  </a:lnTo>
                  <a:cubicBezTo>
                    <a:pt x="1995054" y="981396"/>
                    <a:pt x="1915916" y="1060534"/>
                    <a:pt x="1818295" y="1060534"/>
                  </a:cubicBezTo>
                  <a:lnTo>
                    <a:pt x="176759" y="1060534"/>
                  </a:lnTo>
                  <a:cubicBezTo>
                    <a:pt x="79138" y="1060534"/>
                    <a:pt x="0" y="981396"/>
                    <a:pt x="0" y="883775"/>
                  </a:cubicBezTo>
                  <a:lnTo>
                    <a:pt x="0" y="17675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5111" tIns="78441" rIns="105111" bIns="78441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>
                  <a:solidFill>
                    <a:prstClr val="white"/>
                  </a:solidFill>
                  <a:ea typeface="ＭＳ Ｐゴシック" pitchFamily="34" charset="-128"/>
                </a:rPr>
                <a:t>Forecasting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7481862" y="2406880"/>
              <a:ext cx="1362649" cy="494747"/>
            </a:xfrm>
            <a:custGeom>
              <a:avLst/>
              <a:gdLst>
                <a:gd name="connsiteX0" fmla="*/ 0 w 1995054"/>
                <a:gd name="connsiteY0" fmla="*/ 176759 h 1060534"/>
                <a:gd name="connsiteX1" fmla="*/ 176759 w 1995054"/>
                <a:gd name="connsiteY1" fmla="*/ 0 h 1060534"/>
                <a:gd name="connsiteX2" fmla="*/ 1818295 w 1995054"/>
                <a:gd name="connsiteY2" fmla="*/ 0 h 1060534"/>
                <a:gd name="connsiteX3" fmla="*/ 1995054 w 1995054"/>
                <a:gd name="connsiteY3" fmla="*/ 176759 h 1060534"/>
                <a:gd name="connsiteX4" fmla="*/ 1995054 w 1995054"/>
                <a:gd name="connsiteY4" fmla="*/ 883775 h 1060534"/>
                <a:gd name="connsiteX5" fmla="*/ 1818295 w 1995054"/>
                <a:gd name="connsiteY5" fmla="*/ 1060534 h 1060534"/>
                <a:gd name="connsiteX6" fmla="*/ 176759 w 1995054"/>
                <a:gd name="connsiteY6" fmla="*/ 1060534 h 1060534"/>
                <a:gd name="connsiteX7" fmla="*/ 0 w 1995054"/>
                <a:gd name="connsiteY7" fmla="*/ 883775 h 1060534"/>
                <a:gd name="connsiteX8" fmla="*/ 0 w 1995054"/>
                <a:gd name="connsiteY8" fmla="*/ 176759 h 106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95054" h="1060534">
                  <a:moveTo>
                    <a:pt x="0" y="176759"/>
                  </a:moveTo>
                  <a:cubicBezTo>
                    <a:pt x="0" y="79138"/>
                    <a:pt x="79138" y="0"/>
                    <a:pt x="176759" y="0"/>
                  </a:cubicBezTo>
                  <a:lnTo>
                    <a:pt x="1818295" y="0"/>
                  </a:lnTo>
                  <a:cubicBezTo>
                    <a:pt x="1915916" y="0"/>
                    <a:pt x="1995054" y="79138"/>
                    <a:pt x="1995054" y="176759"/>
                  </a:cubicBezTo>
                  <a:lnTo>
                    <a:pt x="1995054" y="883775"/>
                  </a:lnTo>
                  <a:cubicBezTo>
                    <a:pt x="1995054" y="981396"/>
                    <a:pt x="1915916" y="1060534"/>
                    <a:pt x="1818295" y="1060534"/>
                  </a:cubicBezTo>
                  <a:lnTo>
                    <a:pt x="176759" y="1060534"/>
                  </a:lnTo>
                  <a:cubicBezTo>
                    <a:pt x="79138" y="1060534"/>
                    <a:pt x="0" y="981396"/>
                    <a:pt x="0" y="883775"/>
                  </a:cubicBezTo>
                  <a:lnTo>
                    <a:pt x="0" y="17675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5111" tIns="78441" rIns="105111" bIns="78441" numCol="1" spcCol="1270" anchor="ctr" anchorCtr="0">
              <a:noAutofit/>
            </a:bodyPr>
            <a:lstStyle/>
            <a:p>
              <a:pPr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b="1" dirty="0">
                  <a:solidFill>
                    <a:prstClr val="white"/>
                  </a:solidFill>
                  <a:ea typeface="ＭＳ Ｐゴシック" pitchFamily="34" charset="-128"/>
                </a:rPr>
                <a:t>Forecasting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679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>
            <a:extLst>
              <a:ext uri="{FF2B5EF4-FFF2-40B4-BE49-F238E27FC236}">
                <a16:creationId xmlns:a16="http://schemas.microsoft.com/office/drawing/2014/main" id="{2F10A911-5972-4424-9325-83F4BCA0DBB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569721" y="173369"/>
            <a:ext cx="9052561" cy="81080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Dickey Fuller Test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398297-BF4B-4BA9-A850-51566B242B1C}"/>
              </a:ext>
            </a:extLst>
          </p:cNvPr>
          <p:cNvGrpSpPr/>
          <p:nvPr/>
        </p:nvGrpSpPr>
        <p:grpSpPr>
          <a:xfrm>
            <a:off x="3515226" y="1014398"/>
            <a:ext cx="5161551" cy="52403"/>
            <a:chOff x="1991225" y="1155160"/>
            <a:chExt cx="5161551" cy="524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52A0E17-0404-42EB-8B34-561BD657E797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4903A78-147B-47C5-9148-6455C7C6499F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B092972-63B4-45FE-95D4-52EAC0B9C05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2FD7F07-987E-4ECE-B009-54E4853F72E4}"/>
              </a:ext>
            </a:extLst>
          </p:cNvPr>
          <p:cNvSpPr/>
          <p:nvPr/>
        </p:nvSpPr>
        <p:spPr>
          <a:xfrm>
            <a:off x="2133600" y="2286000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Output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701D90-3D04-4EFC-9B2A-F60D210570BD}"/>
              </a:ext>
            </a:extLst>
          </p:cNvPr>
          <p:cNvSpPr/>
          <p:nvPr/>
        </p:nvSpPr>
        <p:spPr>
          <a:xfrm>
            <a:off x="7728889" y="2743200"/>
            <a:ext cx="2715999" cy="1938992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defTabSz="914400">
              <a:buSzPct val="60000"/>
              <a:defRPr/>
            </a:pPr>
            <a:r>
              <a:rPr 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Vijaya" pitchFamily="34" charset="0"/>
                <a:cs typeface="Vijaya" pitchFamily="34" charset="0"/>
              </a:rPr>
              <a:t>Interpretation 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US" sz="2000" dirty="0">
                <a:solidFill>
                  <a:prstClr val="black">
                    <a:lumMod val="75000"/>
                    <a:lumOff val="25000"/>
                  </a:prstClr>
                </a:solidFill>
                <a:latin typeface="Vijaya" pitchFamily="34" charset="0"/>
                <a:cs typeface="Vijaya" pitchFamily="34" charset="0"/>
              </a:rPr>
              <a:t>Time series is stationary as value of test statistic is less than 5% critical value.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FE0C31-408C-421E-AA02-36B308AE1579}"/>
              </a:ext>
            </a:extLst>
          </p:cNvPr>
          <p:cNvSpPr/>
          <p:nvPr/>
        </p:nvSpPr>
        <p:spPr>
          <a:xfrm>
            <a:off x="2057400" y="1219200"/>
            <a:ext cx="70294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Checking stationarity for series with difference of order 2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5BC4293-98A2-4FF3-A775-A8A7F1F34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593279"/>
              </p:ext>
            </p:extLst>
          </p:nvPr>
        </p:nvGraphicFramePr>
        <p:xfrm>
          <a:off x="2074024" y="1557754"/>
          <a:ext cx="8033374" cy="5791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990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adf =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ADF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(salesdiff2,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lags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=0,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trend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='n')</a:t>
                      </a:r>
                    </a:p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adf.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summary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56E7C63F-2317-4902-BC32-9C66B1BCD9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4025" y="2741924"/>
            <a:ext cx="5427345" cy="274447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9651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09800" y="2130426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5800"/>
              </a:lnSpc>
            </a:pPr>
            <a:r>
              <a:rPr lang="en-IN" dirty="0">
                <a:solidFill>
                  <a:schemeClr val="accent1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30563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569720" y="274049"/>
            <a:ext cx="9052560" cy="810805"/>
          </a:xfrm>
        </p:spPr>
        <p:txBody>
          <a:bodyPr/>
          <a:lstStyle/>
          <a:p>
            <a:r>
              <a:rPr b="1" dirty="0">
                <a:latin typeface="+mj-lt"/>
              </a:rPr>
              <a:t>Case Study</a:t>
            </a:r>
            <a:endParaRPr lang="en-US" b="1" dirty="0">
              <a:latin typeface="+mj-lt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800" dirty="0">
                <a:solidFill>
                  <a:prstClr val="white"/>
                </a:solidFill>
                <a:latin typeface="Ebrima"/>
                <a:cs typeface="Arial"/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800" dirty="0">
                <a:solidFill>
                  <a:prstClr val="white"/>
                </a:solidFill>
                <a:latin typeface="Ebrima"/>
                <a:cs typeface="Arial"/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>
                <a:defRPr/>
              </a:pPr>
              <a:endParaRPr lang="en-US" sz="1800" dirty="0">
                <a:solidFill>
                  <a:prstClr val="white"/>
                </a:solidFill>
                <a:latin typeface="Ebrima"/>
                <a:cs typeface="Arial"/>
              </a:endParaRPr>
            </a:p>
          </p:txBody>
        </p:sp>
      </p:grpSp>
      <p:graphicFrame>
        <p:nvGraphicFramePr>
          <p:cNvPr id="9" name="Diagram 8"/>
          <p:cNvGraphicFramePr/>
          <p:nvPr>
            <p:extLst/>
          </p:nvPr>
        </p:nvGraphicFramePr>
        <p:xfrm>
          <a:off x="2438400" y="1524000"/>
          <a:ext cx="7315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9390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b="1" dirty="0">
                <a:latin typeface="+mj-lt"/>
              </a:rPr>
              <a:t>Data Snapshot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751382" y="1261646"/>
            <a:ext cx="4706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turnover_annual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data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6D40D4B7-6D34-47D7-A0C9-E70047C6B49A}"/>
              </a:ext>
            </a:extLst>
          </p:cNvPr>
          <p:cNvSpPr/>
          <p:nvPr/>
        </p:nvSpPr>
        <p:spPr>
          <a:xfrm rot="5400000">
            <a:off x="6215747" y="1266286"/>
            <a:ext cx="217704" cy="15239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F4FCC7-5764-4A02-9874-48C156410881}"/>
              </a:ext>
            </a:extLst>
          </p:cNvPr>
          <p:cNvSpPr txBox="1"/>
          <p:nvPr/>
        </p:nvSpPr>
        <p:spPr>
          <a:xfrm>
            <a:off x="4294982" y="1600200"/>
            <a:ext cx="40038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Eras Demi ITC" pitchFamily="34" charset="0"/>
              </a:rPr>
              <a:t>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817F7-F830-476B-9A8A-0623896C818B}"/>
              </a:ext>
            </a:extLst>
          </p:cNvPr>
          <p:cNvSpPr txBox="1"/>
          <p:nvPr/>
        </p:nvSpPr>
        <p:spPr>
          <a:xfrm rot="16200000">
            <a:off x="2971974" y="4483481"/>
            <a:ext cx="3733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Eras Demi ITC" panose="020B0805030504020804" pitchFamily="34" charset="0"/>
              </a:rPr>
              <a:t>Observations on Discrete Time Scale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2C0546-7318-4B9C-A6D0-443B65EF03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7088" y="2219615"/>
            <a:ext cx="1912620" cy="4557230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CED3987F-AC2E-469D-B776-0C0ECCED0DEC}"/>
              </a:ext>
            </a:extLst>
          </p:cNvPr>
          <p:cNvSpPr/>
          <p:nvPr/>
        </p:nvSpPr>
        <p:spPr>
          <a:xfrm>
            <a:off x="5029200" y="2667002"/>
            <a:ext cx="228600" cy="391695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D245F9D-62D0-41C7-B3A0-0F42818450A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10536" y="5496044"/>
          <a:ext cx="7038264" cy="836059"/>
        </p:xfrm>
        <a:graphic>
          <a:graphicData uri="http://schemas.openxmlformats.org/drawingml/2006/table">
            <a:tbl>
              <a:tblPr firstRow="1">
                <a:tableStyleId>{9DCAF9ED-07DC-4A11-8D7F-57B35C25682E}</a:tableStyleId>
              </a:tblPr>
              <a:tblGrid>
                <a:gridCol w="1247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Columns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Description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Measurement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Possible values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Year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Financial Year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Numeric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sales(in 10’s GBP)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Numeric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In British Pound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Positive values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33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079313" y="1627005"/>
          <a:ext cx="8033374" cy="5791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2962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import pandas as pd</a:t>
                      </a:r>
                    </a:p>
                    <a:p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salesdata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= 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pd.read_csv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('turnover_annual.csv')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b="1" dirty="0">
                <a:latin typeface="+mj-lt"/>
              </a:rPr>
              <a:t>Time Series in Python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74025" y="1295400"/>
            <a:ext cx="34387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Import </a:t>
            </a:r>
            <a:r>
              <a:rPr lang="en-US" sz="1600" dirty="0" err="1">
                <a:latin typeface="Consolas" pitchFamily="49" charset="0"/>
              </a:rPr>
              <a:t>turnover_annual</a:t>
            </a:r>
            <a:r>
              <a:rPr lang="en-US" sz="1600" dirty="0">
                <a:latin typeface="Consolas" pitchFamily="49" charset="0"/>
              </a:rPr>
              <a:t> Data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53F4BB1-950C-45C5-A1B9-934BDC4B5E8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74025" y="2950721"/>
          <a:ext cx="8033374" cy="82296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1313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rng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= 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pd.date_range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('01-01-1961','31-12-2017',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freq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='Y')</a:t>
                      </a:r>
                    </a:p>
                    <a:p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 = </a:t>
                      </a:r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salesdata.sales.values</a:t>
                      </a:r>
                      <a:endParaRPr lang="en-US" sz="1600" dirty="0">
                        <a:solidFill>
                          <a:schemeClr val="accent1"/>
                        </a:solidFill>
                        <a:latin typeface="Consolas" pitchFamily="49" charset="0"/>
                      </a:endParaRPr>
                    </a:p>
                    <a:p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salesseries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= 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pd.Series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(s, </a:t>
                      </a:r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rng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9C835425-43AC-4A4E-84B6-CC743ED16DF7}"/>
              </a:ext>
            </a:extLst>
          </p:cNvPr>
          <p:cNvSpPr/>
          <p:nvPr/>
        </p:nvSpPr>
        <p:spPr>
          <a:xfrm>
            <a:off x="2006600" y="2440365"/>
            <a:ext cx="3663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Creating a Time Series Object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5C5229-5A22-4F32-B58D-86666C68A62E}"/>
              </a:ext>
            </a:extLst>
          </p:cNvPr>
          <p:cNvSpPr/>
          <p:nvPr/>
        </p:nvSpPr>
        <p:spPr>
          <a:xfrm>
            <a:off x="2074025" y="3930792"/>
            <a:ext cx="7733865" cy="2862322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SzPct val="60000"/>
              <a:buFont typeface="Wingdings" panose="05000000000000000000" pitchFamily="2" charset="2"/>
              <a:buChar char="q"/>
            </a:pP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date_range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()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creates pandas date object.  </a:t>
            </a:r>
          </a:p>
          <a:p>
            <a:pPr>
              <a:buSzPct val="6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marL="342900" indent="-342900">
              <a:buSzPct val="60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When the time series has seasonal components, argument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freq =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can be included. It denotes number of observations per unit of time. Eg. If data is quarterly: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freq = ‘Q’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, if data is monthly: 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freq = ‘M’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.  </a:t>
            </a:r>
          </a:p>
          <a:p>
            <a:pPr>
              <a:buSzPct val="60000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Vijaya" panose="02020604020202020204" pitchFamily="18" charset="0"/>
              <a:cs typeface="Vijaya" panose="02020604020202020204" pitchFamily="18" charset="0"/>
            </a:endParaRPr>
          </a:p>
          <a:p>
            <a:pPr marL="342900" indent="-342900">
              <a:buSzPct val="60000"/>
              <a:buFont typeface="Wingdings" panose="05000000000000000000" pitchFamily="2" charset="2"/>
              <a:buChar char="q"/>
            </a:pP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pd.Series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()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 combines time series variable object “s” and date object “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rng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”.</a:t>
            </a:r>
          </a:p>
          <a:p>
            <a:pPr>
              <a:buSzPct val="60000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    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The new object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salesseries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rPr>
              <a:t> will be used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95052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able 23"/>
          <p:cNvGraphicFramePr>
            <a:graphicFrameLocks noGrp="1"/>
          </p:cNvGraphicFramePr>
          <p:nvPr>
            <p:extLst/>
          </p:nvPr>
        </p:nvGraphicFramePr>
        <p:xfrm>
          <a:off x="2074025" y="1710154"/>
          <a:ext cx="8033374" cy="5791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202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salesseries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.plot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(color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='red',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title</a:t>
                      </a:r>
                      <a:r>
                        <a:rPr lang="en-US" sz="160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="Sales Time Series (Simple Plot)")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b="1" dirty="0">
                <a:latin typeface="+mj-lt"/>
              </a:rPr>
              <a:t>Plotting Time Series in Python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2086315" y="1371600"/>
            <a:ext cx="36631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Plotting a Time Series Object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3657600" y="2017813"/>
            <a:ext cx="5609112" cy="819209"/>
            <a:chOff x="1981200" y="3634264"/>
            <a:chExt cx="5609112" cy="819209"/>
          </a:xfrm>
        </p:grpSpPr>
        <p:sp>
          <p:nvSpPr>
            <p:cNvPr id="28" name="Rectangle 27"/>
            <p:cNvSpPr/>
            <p:nvPr/>
          </p:nvSpPr>
          <p:spPr>
            <a:xfrm>
              <a:off x="3851140" y="3745587"/>
              <a:ext cx="3739172" cy="70788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3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plot()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 generates a simple line chart.</a:t>
              </a: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981200" y="3634264"/>
              <a:ext cx="0" cy="25829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1981200" y="3899475"/>
              <a:ext cx="1858490" cy="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771D29D0-FA61-48FC-A195-B37137C33586}"/>
              </a:ext>
            </a:extLst>
          </p:cNvPr>
          <p:cNvSpPr/>
          <p:nvPr/>
        </p:nvSpPr>
        <p:spPr>
          <a:xfrm>
            <a:off x="2133600" y="2286000"/>
            <a:ext cx="1082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Output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3134E8-CFF5-462F-B1A4-D49C1C0FF2BC}"/>
              </a:ext>
            </a:extLst>
          </p:cNvPr>
          <p:cNvSpPr/>
          <p:nvPr/>
        </p:nvSpPr>
        <p:spPr>
          <a:xfrm>
            <a:off x="7543800" y="2812827"/>
            <a:ext cx="2842262" cy="1323439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Interpretation :</a:t>
            </a:r>
          </a:p>
          <a:p>
            <a:pPr marL="342900" indent="-342900">
              <a:buSzPct val="60000"/>
              <a:buFont typeface="Wingdings" pitchFamily="2" charset="2"/>
              <a:buChar char="Ø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The time-series clearly shows upward trend.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66F87-7605-406A-9274-2D1E77FE63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9800" y="2812826"/>
            <a:ext cx="5081158" cy="335356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5047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2079313" y="3520348"/>
          <a:ext cx="8033374" cy="37082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2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salesseries2 = 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salesseries</a:t>
                      </a:r>
                      <a:r>
                        <a:rPr lang="en-US" sz="1600" b="1" dirty="0" err="1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.loc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['1990-12-31':'2016-12-31']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b="1" dirty="0">
                <a:latin typeface="+mj-lt"/>
              </a:rPr>
              <a:t>Subsetting Time Series in Python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020112" y="3190777"/>
            <a:ext cx="3941517" cy="336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Subsetting a Time Series Object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276601" y="3695440"/>
            <a:ext cx="6781799" cy="1518427"/>
            <a:chOff x="3445359" y="2090271"/>
            <a:chExt cx="4210267" cy="1518427"/>
          </a:xfrm>
        </p:grpSpPr>
        <p:sp>
          <p:nvSpPr>
            <p:cNvPr id="23" name="Rectangle 22"/>
            <p:cNvSpPr/>
            <p:nvPr/>
          </p:nvSpPr>
          <p:spPr>
            <a:xfrm>
              <a:off x="3445359" y="2593035"/>
              <a:ext cx="4210267" cy="1015663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accent3"/>
              </a:solidFill>
            </a:ln>
          </p:spPr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loc[ ] </a:t>
              </a:r>
              <a:r>
                <a:rPr lang="en-US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is a generic function which extracts the subset of the object x observed between the times </a:t>
              </a:r>
              <a:r>
                <a:rPr lang="en-US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Vijaya" panose="02020604020202020204" pitchFamily="18" charset="0"/>
                  <a:cs typeface="Vijaya" panose="02020604020202020204" pitchFamily="18" charset="0"/>
                </a:rPr>
                <a:t>specified within the range.</a:t>
              </a:r>
              <a:endParaRPr lang="en-US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anose="02020604020202020204" pitchFamily="18" charset="0"/>
                <a:cs typeface="Vijaya" panose="02020604020202020204" pitchFamily="18" charset="0"/>
              </a:endParaRPr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 flipH="1">
              <a:off x="7229869" y="2090271"/>
              <a:ext cx="283840" cy="1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 flipH="1" flipV="1">
              <a:off x="7513706" y="2090272"/>
              <a:ext cx="1" cy="502763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459C783-2CD3-4E52-A198-DF563F29EFF2}"/>
              </a:ext>
            </a:extLst>
          </p:cNvPr>
          <p:cNvSpPr/>
          <p:nvPr/>
        </p:nvSpPr>
        <p:spPr>
          <a:xfrm>
            <a:off x="2079314" y="1295401"/>
            <a:ext cx="7979071" cy="1523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Large volumes of data are required for most real world analytics, time series is no exception.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Subsetting is an important tool as it facilitates partitioning the data within Python for micro-level specific analysis.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2050682-3811-4116-A3A1-712FA81EE5CB}"/>
              </a:ext>
            </a:extLst>
          </p:cNvPr>
          <p:cNvGrpSpPr/>
          <p:nvPr/>
        </p:nvGrpSpPr>
        <p:grpSpPr>
          <a:xfrm>
            <a:off x="2428672" y="6170396"/>
            <a:ext cx="7096329" cy="516155"/>
            <a:chOff x="1733143" y="5486400"/>
            <a:chExt cx="6725057" cy="9144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009C54-409F-49AD-9718-6F0B88FDF06A}"/>
                </a:ext>
              </a:extLst>
            </p:cNvPr>
            <p:cNvSpPr/>
            <p:nvPr/>
          </p:nvSpPr>
          <p:spPr>
            <a:xfrm>
              <a:off x="2286000" y="5486400"/>
              <a:ext cx="6172200" cy="9144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accent6"/>
                  </a:solidFill>
                </a:rPr>
                <a:t>In Pandas we can directly subset the time series object using </a:t>
              </a:r>
              <a:r>
                <a:rPr lang="en-US" sz="1200" b="1" dirty="0">
                  <a:solidFill>
                    <a:schemeClr val="accent6"/>
                  </a:solidFill>
                  <a:latin typeface="Consolas" panose="020B0609020204030204" pitchFamily="49" charset="0"/>
                </a:rPr>
                <a:t>loc[]</a:t>
              </a:r>
              <a:r>
                <a:rPr lang="en-US" sz="1200" b="1" dirty="0">
                  <a:solidFill>
                    <a:schemeClr val="accent6"/>
                  </a:solidFill>
                </a:rPr>
                <a:t> function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CF10E3B-5766-40A9-8753-CD7575185278}"/>
                </a:ext>
              </a:extLst>
            </p:cNvPr>
            <p:cNvSpPr/>
            <p:nvPr/>
          </p:nvSpPr>
          <p:spPr>
            <a:xfrm>
              <a:off x="1733143" y="5486400"/>
              <a:ext cx="552857" cy="91440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600" b="1" dirty="0"/>
                <a:t>*</a:t>
              </a:r>
              <a:endParaRPr 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3597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dirty="0"/>
              <a:t>    </a:t>
            </a:r>
            <a:r>
              <a:rPr sz="2800" dirty="0"/>
              <a:t> </a:t>
            </a:r>
            <a:endParaRPr lang="en-US" sz="2800" dirty="0"/>
          </a:p>
        </p:txBody>
      </p: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81200" y="274049"/>
            <a:ext cx="8229600" cy="810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200" b="1" dirty="0">
                <a:solidFill>
                  <a:schemeClr val="accent1"/>
                </a:solidFill>
                <a:latin typeface="+mj-lt"/>
              </a:rPr>
              <a:t>Subsetting Time Series in Python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22" name="Rectangle 21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B117DAE-D168-477B-A4ED-D17E4953341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79313" y="1371600"/>
          <a:ext cx="8033374" cy="365852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8033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852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salesseries2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.plot(color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='red', </a:t>
                      </a:r>
                      <a:r>
                        <a:rPr lang="en-US" sz="1600" b="1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title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itchFamily="49" charset="0"/>
                        </a:rPr>
                        <a:t> ="Sales Time Series (Subset)")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B2BEAC0F-32FD-4372-8B2A-01C868412084}"/>
              </a:ext>
            </a:extLst>
          </p:cNvPr>
          <p:cNvSpPr/>
          <p:nvPr/>
        </p:nvSpPr>
        <p:spPr>
          <a:xfrm>
            <a:off x="2078284" y="1949480"/>
            <a:ext cx="3941517" cy="336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# 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99A874-905E-4C7F-A759-4DA25C3C5229}"/>
              </a:ext>
            </a:extLst>
          </p:cNvPr>
          <p:cNvSpPr/>
          <p:nvPr/>
        </p:nvSpPr>
        <p:spPr>
          <a:xfrm>
            <a:off x="7924800" y="2522474"/>
            <a:ext cx="2286000" cy="1569660"/>
          </a:xfrm>
          <a:prstGeom prst="rect">
            <a:avLst/>
          </a:prstGeom>
          <a:solidFill>
            <a:schemeClr val="bg1"/>
          </a:solidFill>
          <a:ln w="317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buSzPct val="60000"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Vijaya" pitchFamily="34" charset="0"/>
              <a:cs typeface="Vijaya" pitchFamily="34" charset="0"/>
            </a:endParaRPr>
          </a:p>
          <a:p>
            <a:pPr>
              <a:buSzPct val="60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ijaya" pitchFamily="34" charset="0"/>
                <a:cs typeface="Vijaya" pitchFamily="34" charset="0"/>
              </a:rPr>
              <a:t>Plot from 1990 to 2016 shows increasing trend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FE12BE-7384-48A8-8519-FC7AC6E2BA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8283" y="2521219"/>
            <a:ext cx="5642434" cy="37240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7058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981200" y="274049"/>
            <a:ext cx="8229600" cy="810805"/>
          </a:xfrm>
        </p:spPr>
        <p:txBody>
          <a:bodyPr/>
          <a:lstStyle/>
          <a:p>
            <a:r>
              <a:rPr lang="en-US" b="1" dirty="0">
                <a:latin typeface="+mj-lt"/>
              </a:rPr>
              <a:t>What is Stationarity of Time Series ?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515226" y="1155161"/>
            <a:ext cx="5161551" cy="52403"/>
            <a:chOff x="1991225" y="1155160"/>
            <a:chExt cx="5161551" cy="52403"/>
          </a:xfrm>
        </p:grpSpPr>
        <p:sp>
          <p:nvSpPr>
            <p:cNvPr id="17" name="Rectangle 16"/>
            <p:cNvSpPr/>
            <p:nvPr>
              <p:custDataLst>
                <p:tags r:id="rId2"/>
              </p:custDataLst>
            </p:nvPr>
          </p:nvSpPr>
          <p:spPr>
            <a:xfrm>
              <a:off x="1991225" y="1155160"/>
              <a:ext cx="1781908" cy="5240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>
              <p:custDataLst>
                <p:tags r:id="rId3"/>
              </p:custDataLst>
            </p:nvPr>
          </p:nvSpPr>
          <p:spPr>
            <a:xfrm>
              <a:off x="3902613" y="1155160"/>
              <a:ext cx="1338774" cy="5240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>
              <p:custDataLst>
                <p:tags r:id="rId4"/>
              </p:custDataLst>
            </p:nvPr>
          </p:nvSpPr>
          <p:spPr>
            <a:xfrm>
              <a:off x="5370868" y="1155160"/>
              <a:ext cx="1781908" cy="5240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2135560" y="1242691"/>
            <a:ext cx="7772400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 series process is called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Stationary if  statistical properties of the process remain unchanged over time.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986535" y="2420888"/>
            <a:ext cx="8784976" cy="3512097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en-US" sz="1600" dirty="0">
              <a:solidFill>
                <a:schemeClr val="tx1">
                  <a:lumMod val="75000"/>
                  <a:lumOff val="25000"/>
                </a:schemeClr>
              </a:solidFill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If </a:t>
            </a:r>
            <a:r>
              <a:rPr lang="en-US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Y</a:t>
            </a:r>
            <a:r>
              <a:rPr lang="en-US" altLang="en-US" b="1" baseline="-25000" dirty="0" err="1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t</a:t>
            </a:r>
            <a:r>
              <a:rPr lang="en-US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is a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stationary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 time series where t=1,2,3,…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then,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E(Y</a:t>
            </a:r>
            <a:r>
              <a:rPr lang="en-US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) =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  <a:sym typeface="Symbol" panose="05050102010706020507" pitchFamily="18" charset="2"/>
              </a:rPr>
              <a:t></a:t>
            </a:r>
            <a:r>
              <a:rPr lang="en-US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  <a:sym typeface="Symbol" panose="05050102010706020507" pitchFamily="18" charset="2"/>
              </a:rPr>
              <a:t>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  <a:sym typeface="Symbol" panose="05050102010706020507" pitchFamily="18" charset="2"/>
              </a:rPr>
              <a:t> = (constant)           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  <a:sym typeface="Symbol" panose="05050102010706020507" pitchFamily="18" charset="2"/>
              </a:rPr>
              <a:t> 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ea typeface="Cambria Math" pitchFamily="18" charset="0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  <a:sym typeface="Symbol" panose="05050102010706020507" pitchFamily="18" charset="2"/>
              </a:rPr>
              <a:t>Var(Y</a:t>
            </a:r>
            <a:r>
              <a:rPr lang="en-US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) =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  <a:cs typeface="Times New Roman" panose="02020603050405020304" pitchFamily="18" charset="0"/>
              </a:rPr>
              <a:t>σ</a:t>
            </a:r>
            <a:r>
              <a:rPr lang="en-US" altLang="en-US" baseline="-30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  <a:cs typeface="Times New Roman" panose="02020603050405020304" pitchFamily="18" charset="0"/>
              </a:rPr>
              <a:t> = σ</a:t>
            </a:r>
            <a:r>
              <a:rPr lang="en-US" altLang="en-US" baseline="30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  <a:cs typeface="Times New Roman" panose="02020603050405020304" pitchFamily="18" charset="0"/>
              </a:rPr>
              <a:t>2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  <a:cs typeface="Times New Roman" panose="02020603050405020304" pitchFamily="18" charset="0"/>
              </a:rPr>
              <a:t>(constant)   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  <a:sym typeface="Symbol" panose="05050102010706020507" pitchFamily="18" charset="2"/>
              </a:rPr>
              <a:t> </a:t>
            </a: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  <a:ea typeface="Cambria Math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cov(Y</a:t>
            </a:r>
            <a:r>
              <a:rPr lang="en-US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t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,Y</a:t>
            </a:r>
            <a:r>
              <a:rPr lang="en-US" altLang="en-US" baseline="-25000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t+s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) depends only on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s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(lag), and is independent of </a:t>
            </a: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t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Cambria Math" pitchFamily="18" charset="0"/>
              </a:rPr>
              <a:t>(time)</a:t>
            </a:r>
          </a:p>
        </p:txBody>
      </p:sp>
    </p:spTree>
    <p:extLst>
      <p:ext uri="{BB962C8B-B14F-4D97-AF65-F5344CB8AC3E}">
        <p14:creationId xmlns:p14="http://schemas.microsoft.com/office/powerpoint/2010/main" val="15346186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26&quot;/&gt;&lt;/TableIndex&gt;&lt;/ShapeTextInfo&gt;"/>
  <p:tag name="HTML_SHAPEINFO" val="&lt;ThreeDShapeInfo&gt;&lt;uuid val=&quot;{AC066017-525F-4616-9226-76FDF83C49F9}&quot;/&gt;&lt;isInvalidForFieldText val=&quot;0&quot;/&gt;&lt;Image&gt;&lt;filename val=&quot;C:\Users\Dell\AppData\Local\Temp\CP1156608419281Session\CPTrustFolder1156608419296\PPTImport1156618459906\data\asimages\{AC066017-525F-4616-9226-76FDF83C49F9}_5.png&quot;/&gt;&lt;left val=&quot;48&quot;/&gt;&lt;top val=&quot;28&quot;/&gt;&lt;width val=&quot;865&quot;/&gt;&lt;height val=&quot;95&quot;/&gt;&lt;hasText val=&quot;1&quot;/&gt;&lt;/Image&gt;&lt;/ThreeDShapeInfo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6&quot;/&gt;&lt;lineCharCount val=&quot;40&quot;/&gt;&lt;/TableIndex&gt;&lt;/ShapeTextInfo&gt;"/>
  <p:tag name="HTML_SHAPEINFO" val="&lt;ThreeDShapeInfo&gt;&lt;uuid val=&quot;{C391DE22-EF2B-456D-9569-4CE2E469A450}&quot;/&gt;&lt;isInvalidForFieldText val=&quot;0&quot;/&gt;&lt;Image&gt;&lt;filename val=&quot;C:\Users\Dell\AppData\Local\Temp\CP1156608419281Session\CPTrustFolder1156608419296\PPTImport1156618459906\data\asimages\{C391DE22-EF2B-456D-9569-4CE2E469A450}_16.png&quot;/&gt;&lt;left val=&quot;186&quot;/&gt;&lt;top val=&quot;451&quot;/&gt;&lt;width val=&quot;589&quot;/&gt;&lt;height val=&quot;129&quot;/&gt;&lt;hasText val=&quot;1&quot;/&gt;&lt;/Image&gt;&lt;/ThreeDShapeInfo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6&quot;/&gt;&lt;lineCharCount val=&quot;40&quot;/&gt;&lt;/TableIndex&gt;&lt;/ShapeTextInfo&gt;"/>
  <p:tag name="HTML_SHAPEINFO" val="&lt;ThreeDShapeInfo&gt;&lt;uuid val=&quot;{C391DE22-EF2B-456D-9569-4CE2E469A450}&quot;/&gt;&lt;isInvalidForFieldText val=&quot;0&quot;/&gt;&lt;Image&gt;&lt;filename val=&quot;C:\Users\Dell\AppData\Local\Temp\CP1156608419281Session\CPTrustFolder1156608419296\PPTImport1156618459906\data\asimages\{C391DE22-EF2B-456D-9569-4CE2E469A450}_16.png&quot;/&gt;&lt;left val=&quot;186&quot;/&gt;&lt;top val=&quot;451&quot;/&gt;&lt;width val=&quot;589&quot;/&gt;&lt;height val=&quot;129&quot;/&gt;&lt;hasText val=&quot;1&quot;/&gt;&lt;/Image&gt;&lt;/ThreeDShapeInfo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6&quot;/&gt;&lt;lineCharCount val=&quot;40&quot;/&gt;&lt;/TableIndex&gt;&lt;/ShapeTextInfo&gt;"/>
  <p:tag name="HTML_SHAPEINFO" val="&lt;ThreeDShapeInfo&gt;&lt;uuid val=&quot;{C391DE22-EF2B-456D-9569-4CE2E469A450}&quot;/&gt;&lt;isInvalidForFieldText val=&quot;0&quot;/&gt;&lt;Image&gt;&lt;filename val=&quot;C:\Users\Dell\AppData\Local\Temp\CP1156608419281Session\CPTrustFolder1156608419296\PPTImport1156618459906\data\asimages\{C391DE22-EF2B-456D-9569-4CE2E469A450}_16.png&quot;/&gt;&lt;left val=&quot;186&quot;/&gt;&lt;top val=&quot;451&quot;/&gt;&lt;width val=&quot;589&quot;/&gt;&lt;height val=&quot;129&quot;/&gt;&lt;hasText val=&quot;1&quot;/&gt;&lt;/Image&gt;&lt;/ThreeDShapeInfo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2&quot;/&gt;&lt;lineCharCount val=&quot;26&quot;/&gt;&lt;lineCharCount val=&quot;40&quot;/&gt;&lt;/TableIndex&gt;&lt;/ShapeTextInfo&gt;"/>
  <p:tag name="HTML_SHAPEINFO" val="&lt;ThreeDShapeInfo&gt;&lt;uuid val=&quot;{C391DE22-EF2B-456D-9569-4CE2E469A450}&quot;/&gt;&lt;isInvalidForFieldText val=&quot;0&quot;/&gt;&lt;Image&gt;&lt;filename val=&quot;C:\Users\Dell\AppData\Local\Temp\CP1156608419281Session\CPTrustFolder1156608419296\PPTImport1156618459906\data\asimages\{C391DE22-EF2B-456D-9569-4CE2E469A450}_16.png&quot;/&gt;&lt;left val=&quot;186&quot;/&gt;&lt;top val=&quot;451&quot;/&gt;&lt;width val=&quot;589&quot;/&gt;&lt;height val=&quot;129&quot;/&gt;&lt;hasText val=&quot;1&quot;/&gt;&lt;/Image&gt;&lt;/ThreeDShapeInfo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0&quot;/&gt;&lt;/TableIndex&gt;&lt;/ShapeTextInfo&gt;"/>
  <p:tag name="HTML_SHAPEINFO" val="&lt;ThreeDShapeInfo&gt;&lt;uuid val=&quot;{96817CEE-D698-44D8-A7D7-00DA56FBD461}&quot;/&gt;&lt;isInvalidForFieldText val=&quot;0&quot;/&gt;&lt;Image&gt;&lt;filename val=&quot;C:\Users\Dell\AppData\Local\Temp\CP1156608419281Session\CPTrustFolder1156608419296\PPTImport1156618459906\data\asimages\{96817CEE-D698-44D8-A7D7-00DA56FBD461}_8.png&quot;/&gt;&lt;left val=&quot;48&quot;/&gt;&lt;top val=&quot;28&quot;/&gt;&lt;width val=&quot;865&quot;/&gt;&lt;height val=&quot;95&quot;/&gt;&lt;hasText val=&quot;1&quot;/&gt;&lt;/Image&gt;&lt;/ThreeDShapeInfo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HTML_SHAPEINFO" val="&lt;ThreeDShapeInfo&gt;&lt;uuid val=&quot;{CE8BF5BC-F4EA-49A8-B20E-192184EC4CD1}&quot;/&gt;&lt;isInvalidForFieldText val=&quot;0&quot;/&gt;&lt;Image&gt;&lt;filename val=&quot;C:\Users\Dell\AppData\Local\Temp\CP1156608419281Session\CPTrustFolder1156608419296\PPTImport1156618459906\data\asimages\{CE8BF5BC-F4EA-49A8-B20E-192184EC4CD1}_2.png&quot;/&gt;&lt;left val=&quot;48&quot;/&gt;&lt;top val=&quot;28&quot;/&gt;&lt;width val=&quot;865&quot;/&gt;&lt;height val=&quot;95&quot;/&gt;&lt;hasText val=&quot;1&quot;/&gt;&lt;/Image&gt;&lt;/ThreeDShapeInfo&gt;"/>
</p:tagLst>
</file>

<file path=ppt/theme/theme1.xml><?xml version="1.0" encoding="utf-8"?>
<a:theme xmlns:a="http://schemas.openxmlformats.org/drawingml/2006/main" name="Edappy Insitut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dappy Insitute" id="{9D19A4E5-2CCF-0744-A95C-4C14F5EC18F5}" vid="{F26C6AAD-6A78-4946-94D3-969AE1775E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</TotalTime>
  <Words>1230</Words>
  <Application>Microsoft Macintosh PowerPoint</Application>
  <PresentationFormat>Widescreen</PresentationFormat>
  <Paragraphs>198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ＭＳ Ｐゴシック</vt:lpstr>
      <vt:lpstr>Arial</vt:lpstr>
      <vt:lpstr>Calibri</vt:lpstr>
      <vt:lpstr>Cambria Math</vt:lpstr>
      <vt:lpstr>Consolas</vt:lpstr>
      <vt:lpstr>Ebrima</vt:lpstr>
      <vt:lpstr>Eras Demi ITC</vt:lpstr>
      <vt:lpstr>Open Sans</vt:lpstr>
      <vt:lpstr>Open Sans Light</vt:lpstr>
      <vt:lpstr>Symbol</vt:lpstr>
      <vt:lpstr>Times New Roman</vt:lpstr>
      <vt:lpstr>Vijaya</vt:lpstr>
      <vt:lpstr>Wingdings</vt:lpstr>
      <vt:lpstr>Edappy Insitute</vt:lpstr>
      <vt:lpstr> INTRODUCTION TO TIME SERIES ANALYSIS USING PYTHON </vt:lpstr>
      <vt:lpstr>Application Areas</vt:lpstr>
      <vt:lpstr>Case Study</vt:lpstr>
      <vt:lpstr>Data Snapshot</vt:lpstr>
      <vt:lpstr>Time Series in Python</vt:lpstr>
      <vt:lpstr>Plotting Time Series in Python</vt:lpstr>
      <vt:lpstr>Subsetting Time Series in Python</vt:lpstr>
      <vt:lpstr>     </vt:lpstr>
      <vt:lpstr>What is Stationarity of Time Series ?</vt:lpstr>
      <vt:lpstr>Stationary vs. Non-Stationary Time Series </vt:lpstr>
      <vt:lpstr>Importance of Stationary Time Series</vt:lpstr>
      <vt:lpstr>How to Make a Non Stationary Time Series Stationary?</vt:lpstr>
      <vt:lpstr>Identifying Stationary Time Series &amp; Concept of Autocorrelation</vt:lpstr>
      <vt:lpstr>Checking Stationarity – Correlogram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CHECK!!!</dc:title>
  <dc:subject/>
  <dc:creator>Paul Penman</dc:creator>
  <cp:keywords/>
  <dc:description/>
  <cp:lastModifiedBy>Vinayak Deshpande</cp:lastModifiedBy>
  <cp:revision>115</cp:revision>
  <dcterms:created xsi:type="dcterms:W3CDTF">2020-05-29T15:06:42Z</dcterms:created>
  <dcterms:modified xsi:type="dcterms:W3CDTF">2024-03-02T06:11:56Z</dcterms:modified>
  <cp:category/>
</cp:coreProperties>
</file>