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3"/>
  </p:notesMasterIdLst>
  <p:sldIdLst>
    <p:sldId id="274" r:id="rId2"/>
    <p:sldId id="669" r:id="rId3"/>
    <p:sldId id="671" r:id="rId4"/>
    <p:sldId id="673" r:id="rId5"/>
    <p:sldId id="678" r:id="rId6"/>
    <p:sldId id="680" r:id="rId7"/>
    <p:sldId id="655" r:id="rId8"/>
    <p:sldId id="662" r:id="rId9"/>
    <p:sldId id="663" r:id="rId10"/>
    <p:sldId id="664" r:id="rId11"/>
    <p:sldId id="665" r:id="rId12"/>
    <p:sldId id="666" r:id="rId13"/>
    <p:sldId id="667" r:id="rId14"/>
    <p:sldId id="668" r:id="rId15"/>
    <p:sldId id="643" r:id="rId16"/>
    <p:sldId id="767" r:id="rId17"/>
    <p:sldId id="768" r:id="rId18"/>
    <p:sldId id="769" r:id="rId19"/>
    <p:sldId id="770" r:id="rId20"/>
    <p:sldId id="772" r:id="rId21"/>
    <p:sldId id="374" r:id="rId2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69"/>
            <p14:sldId id="671"/>
            <p14:sldId id="673"/>
            <p14:sldId id="678"/>
            <p14:sldId id="680"/>
            <p14:sldId id="655"/>
            <p14:sldId id="662"/>
            <p14:sldId id="663"/>
            <p14:sldId id="664"/>
            <p14:sldId id="665"/>
            <p14:sldId id="666"/>
            <p14:sldId id="667"/>
            <p14:sldId id="668"/>
            <p14:sldId id="643"/>
            <p14:sldId id="767"/>
            <p14:sldId id="768"/>
            <p14:sldId id="769"/>
            <p14:sldId id="770"/>
            <p14:sldId id="77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2/29/24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6914-8E55-4C21-B382-1FC004BDB3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SERIES ANALYSIS -II </a:t>
            </a: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924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#Obtain correlogram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9812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</a:t>
            </a:r>
            <a:endParaRPr lang="en-US" sz="3200" kern="0" dirty="0">
              <a:solidFill>
                <a:schemeClr val="accent1"/>
              </a:solidFill>
              <a:latin typeface="Eras Demi ITC" pitchFamily="34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6858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620001" y="3163670"/>
            <a:ext cx="272600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Slow decay confirms</a:t>
            </a:r>
          </a:p>
          <a:p>
            <a:r>
              <a:rPr lang="en-US" dirty="0">
                <a:latin typeface="Eras Demi ITC" pitchFamily="34" charset="0"/>
              </a:rPr>
              <a:t>non stationarity</a:t>
            </a:r>
          </a:p>
        </p:txBody>
      </p:sp>
    </p:spTree>
    <p:extLst>
      <p:ext uri="{BB962C8B-B14F-4D97-AF65-F5344CB8AC3E}">
        <p14:creationId xmlns:p14="http://schemas.microsoft.com/office/powerpoint/2010/main" val="323300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salesdiff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&lt;-diff(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salesseries,differences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=1)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salesdiff,col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Plot Difference Time Series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1" y="2362200"/>
            <a:ext cx="5267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162801" y="3505201"/>
            <a:ext cx="285616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Looks first difference </a:t>
            </a:r>
          </a:p>
          <a:p>
            <a:r>
              <a:rPr lang="en-US" dirty="0">
                <a:latin typeface="Eras Demi ITC" pitchFamily="34" charset="0"/>
              </a:rPr>
              <a:t>is stationary</a:t>
            </a:r>
          </a:p>
        </p:txBody>
      </p:sp>
    </p:spTree>
    <p:extLst>
      <p:ext uri="{BB962C8B-B14F-4D97-AF65-F5344CB8AC3E}">
        <p14:creationId xmlns:p14="http://schemas.microsoft.com/office/powerpoint/2010/main" val="135595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salesdiff,col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9812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</a:t>
            </a:r>
            <a:r>
              <a:rPr lang="en-US" sz="31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for Difference Time Series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2339" y="2438400"/>
            <a:ext cx="5267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086601" y="3124201"/>
            <a:ext cx="3124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First difference is stationary time series</a:t>
            </a:r>
          </a:p>
        </p:txBody>
      </p:sp>
    </p:spTree>
    <p:extLst>
      <p:ext uri="{BB962C8B-B14F-4D97-AF65-F5344CB8AC3E}">
        <p14:creationId xmlns:p14="http://schemas.microsoft.com/office/powerpoint/2010/main" val="45545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library(forecast)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ndiffs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&gt; </a:t>
            </a:r>
            <a:r>
              <a:rPr sz="1400" dirty="0" err="1">
                <a:solidFill>
                  <a:schemeClr val="tx1"/>
                </a:solidFill>
                <a:cs typeface="Times New Roman" pitchFamily="18" charset="0"/>
              </a:rPr>
              <a:t>ndiffs</a:t>
            </a: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sz="1400" dirty="0" err="1">
                <a:solidFill>
                  <a:schemeClr val="tx1"/>
                </a:solidFill>
                <a:cs typeface="Times New Roman" pitchFamily="18" charset="0"/>
              </a:rPr>
              <a:t>salesseries</a:t>
            </a: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[1] 1      </a:t>
            </a: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urca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salesseries,lag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=0))</a:t>
            </a:r>
          </a:p>
          <a:p>
            <a:pPr>
              <a:buNone/>
            </a:pPr>
            <a:endParaRPr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Value of test-statistic is: 3.6856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      1pct  5pct 10pct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tau1 -2.66 -1.95  -1.6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salesdiff,lag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=0))</a:t>
            </a:r>
          </a:p>
          <a:p>
            <a:pPr>
              <a:buNone/>
            </a:pPr>
            <a:endParaRPr sz="14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Value of test-statistic is: -4.6349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      1pct  5pct 10pct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tau1 -2.66 -1.95  -1.6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541896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20574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How Many Times Should Time Series Be Differenced to Make Stationary?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1" y="3593069"/>
            <a:ext cx="223407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Do not reject H0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5105400"/>
            <a:ext cx="28193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Reject H0 as value of test statistic is less than 5 </a:t>
            </a:r>
            <a:r>
              <a:rPr lang="en-US" dirty="0" err="1">
                <a:latin typeface="Eras Demi ITC" pitchFamily="34" charset="0"/>
              </a:rPr>
              <a:t>pct</a:t>
            </a:r>
            <a:r>
              <a:rPr lang="en-US" dirty="0">
                <a:latin typeface="Eras Demi ITC" pitchFamily="34" charset="0"/>
              </a:rPr>
              <a:t> critical value(-1.95)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2743201"/>
            <a:ext cx="42652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H0: Time Series in Nonstationary</a:t>
            </a:r>
          </a:p>
        </p:txBody>
      </p:sp>
    </p:spTree>
    <p:extLst>
      <p:ext uri="{BB962C8B-B14F-4D97-AF65-F5344CB8AC3E}">
        <p14:creationId xmlns:p14="http://schemas.microsoft.com/office/powerpoint/2010/main" val="426768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4524" y="975487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par(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mfrow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=c(2,2))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salesdiff,col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salesdiff,col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71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175386"/>
            <a:ext cx="8229600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Showing Graphs in One Panel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600" y="3070987"/>
            <a:ext cx="6248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84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190500"/>
            <a:ext cx="8162925" cy="952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  Components of Time Series?</a:t>
            </a:r>
            <a:br>
              <a:rPr lang="en-US" altLang="en-US" sz="3000" dirty="0"/>
            </a:br>
            <a:r>
              <a:rPr lang="en-US" altLang="en-US" sz="3000" dirty="0"/>
              <a:t>Trend, Seasonality and Cyclic Pattern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03610" y="14478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Trend </a:t>
            </a:r>
            <a:r>
              <a:rPr lang="en-US" altLang="en-US" dirty="0">
                <a:solidFill>
                  <a:schemeClr val="tx1"/>
                </a:solidFill>
              </a:rPr>
              <a:t>refers to the  long-term increase or decrease in the time series.</a:t>
            </a:r>
          </a:p>
          <a:p>
            <a:pPr eaLnBrk="1" hangingPunct="1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</a:rPr>
              <a:t>Seasonality</a:t>
            </a:r>
            <a:r>
              <a:rPr lang="en-IN" dirty="0">
                <a:solidFill>
                  <a:schemeClr val="tx1"/>
                </a:solidFill>
              </a:rPr>
              <a:t> in a time series refers to predictable and recurring trends and patterns over a period of time, normally a year. An  example of a seasonal time series is retail data, which sees spikes in sales during holiday seasons like Christmas or Diwali.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b="1" dirty="0">
                <a:solidFill>
                  <a:schemeClr val="tx1"/>
                </a:solidFill>
              </a:rPr>
              <a:t>cyclic pattern</a:t>
            </a:r>
            <a:r>
              <a:rPr lang="en-IN" dirty="0">
                <a:solidFill>
                  <a:schemeClr val="tx1"/>
                </a:solidFill>
              </a:rPr>
              <a:t> exists when data exhibits rises and falls that are not of fixed period. The duration of these fluctuations is usually of at least 2 years.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0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dirty="0"/>
              <a:t>Time Series Decomposition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752601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Time series can be considered as having three components:  </a:t>
            </a:r>
          </a:p>
          <a:p>
            <a:endParaRPr lang="en-US" sz="2000" dirty="0">
              <a:latin typeface="Eras Demi ITC" pitchFamily="34" charset="0"/>
            </a:endParaRPr>
          </a:p>
          <a:p>
            <a:pPr marL="457200" indent="-457200">
              <a:buAutoNum type="alphaLcParenR"/>
            </a:pPr>
            <a:r>
              <a:rPr lang="en-US" sz="2000" dirty="0">
                <a:latin typeface="Eras Demi ITC" pitchFamily="34" charset="0"/>
              </a:rPr>
              <a:t>Trend 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Eras Demi ITC" pitchFamily="34" charset="0"/>
              </a:rPr>
              <a:t>Seasonal Component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Eras Demi ITC" pitchFamily="34" charset="0"/>
              </a:rPr>
              <a:t>Random Component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For example, if we assume an additive model, then we can write    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 </a:t>
            </a:r>
            <a:r>
              <a:rPr lang="en-US" sz="2000" dirty="0" err="1">
                <a:latin typeface="Eras Demi ITC" pitchFamily="34" charset="0"/>
              </a:rPr>
              <a:t>Yt</a:t>
            </a:r>
            <a:r>
              <a:rPr lang="en-US" sz="2000" dirty="0">
                <a:latin typeface="Eras Demi ITC" pitchFamily="34" charset="0"/>
              </a:rPr>
              <a:t>=St + Tt + </a:t>
            </a:r>
            <a:r>
              <a:rPr lang="en-US" sz="2000" dirty="0" err="1">
                <a:latin typeface="Eras Demi ITC" pitchFamily="34" charset="0"/>
              </a:rPr>
              <a:t>Rt</a:t>
            </a:r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where </a:t>
            </a:r>
            <a:r>
              <a:rPr lang="en-US" sz="2000" dirty="0" err="1">
                <a:latin typeface="Eras Demi ITC" pitchFamily="34" charset="0"/>
              </a:rPr>
              <a:t>Yt</a:t>
            </a:r>
            <a:r>
              <a:rPr lang="en-US" sz="2000" dirty="0">
                <a:latin typeface="Eras Demi ITC" pitchFamily="34" charset="0"/>
              </a:rPr>
              <a:t> is the data at period t, St is the seasonal component at period t, Tt is the trend component at period t and </a:t>
            </a:r>
            <a:r>
              <a:rPr lang="en-US" sz="2000" dirty="0" err="1">
                <a:latin typeface="Eras Demi ITC" pitchFamily="34" charset="0"/>
              </a:rPr>
              <a:t>Rt</a:t>
            </a:r>
            <a:r>
              <a:rPr lang="en-US" sz="2000" dirty="0">
                <a:latin typeface="Eras Demi ITC" pitchFamily="34" charset="0"/>
              </a:rPr>
              <a:t> is the remainder (or irregular or error) component at period t.</a:t>
            </a:r>
          </a:p>
          <a:p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dirty="0"/>
              <a:t>Time Series Decomposition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17526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Alternatively, a multiplicative model would be written as 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 </a:t>
            </a:r>
            <a:r>
              <a:rPr lang="en-US" sz="2000" dirty="0" err="1">
                <a:latin typeface="Eras Demi ITC" pitchFamily="34" charset="0"/>
              </a:rPr>
              <a:t>Yt</a:t>
            </a:r>
            <a:r>
              <a:rPr lang="en-US" sz="2000" dirty="0">
                <a:latin typeface="Eras Demi ITC" pitchFamily="34" charset="0"/>
              </a:rPr>
              <a:t>=St * </a:t>
            </a:r>
            <a:r>
              <a:rPr lang="en-US" sz="2000" dirty="0" err="1">
                <a:latin typeface="Eras Demi ITC" pitchFamily="34" charset="0"/>
              </a:rPr>
              <a:t>Tt</a:t>
            </a:r>
            <a:r>
              <a:rPr lang="en-US" sz="2000" dirty="0">
                <a:latin typeface="Eras Demi ITC" pitchFamily="34" charset="0"/>
              </a:rPr>
              <a:t> * </a:t>
            </a:r>
            <a:r>
              <a:rPr lang="en-US" sz="2000" dirty="0" err="1">
                <a:latin typeface="Eras Demi ITC" pitchFamily="34" charset="0"/>
              </a:rPr>
              <a:t>Rt</a:t>
            </a:r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The additive model is most appropriate if the magnitude of the seasonal fluctuations or the variation around the trend-cycle does not vary with the level of the time series.</a:t>
            </a:r>
          </a:p>
          <a:p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8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dirty="0"/>
              <a:t>Time Series Decomposition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1256468"/>
            <a:ext cx="792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Step 1: Obtain moving averages covering one season. For example: In case on monthly data obtain average of 13 values (6 previous,6 post and given month value). This provides trend component of the time series.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Step 2: Eliminate trend component from original time series.</a:t>
            </a:r>
          </a:p>
          <a:p>
            <a:r>
              <a:rPr lang="en-US" sz="2000" dirty="0">
                <a:latin typeface="Eras Demi ITC" pitchFamily="34" charset="0"/>
              </a:rPr>
              <a:t>Calculate </a:t>
            </a:r>
            <a:r>
              <a:rPr lang="en-US" sz="2000" dirty="0" err="1">
                <a:latin typeface="Eras Demi ITC" pitchFamily="34" charset="0"/>
              </a:rPr>
              <a:t>Yt</a:t>
            </a:r>
            <a:r>
              <a:rPr lang="en-US" sz="2000" dirty="0">
                <a:latin typeface="Eras Demi ITC" pitchFamily="34" charset="0"/>
              </a:rPr>
              <a:t> –</a:t>
            </a:r>
            <a:r>
              <a:rPr lang="en-US" sz="2000" dirty="0" err="1">
                <a:latin typeface="Eras Demi ITC" pitchFamily="34" charset="0"/>
              </a:rPr>
              <a:t>Tt</a:t>
            </a:r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Step 3: To estimate the seasonal component for each month, simply average the </a:t>
            </a:r>
            <a:r>
              <a:rPr lang="en-US" sz="2000" dirty="0" err="1">
                <a:latin typeface="Eras Demi ITC" pitchFamily="34" charset="0"/>
              </a:rPr>
              <a:t>detrended</a:t>
            </a:r>
            <a:r>
              <a:rPr lang="en-US" sz="2000" dirty="0">
                <a:latin typeface="Eras Demi ITC" pitchFamily="34" charset="0"/>
              </a:rPr>
              <a:t> values for that month. For example, the seasonal index for March is the average of all the </a:t>
            </a:r>
            <a:r>
              <a:rPr lang="en-US" sz="2000" dirty="0" err="1">
                <a:latin typeface="Eras Demi ITC" pitchFamily="34" charset="0"/>
              </a:rPr>
              <a:t>detrended</a:t>
            </a:r>
            <a:r>
              <a:rPr lang="en-US" sz="2000" dirty="0">
                <a:latin typeface="Eras Demi ITC" pitchFamily="34" charset="0"/>
              </a:rPr>
              <a:t> March values in the data. These seasonal indexes are then adjusted to ensure that they add to zero.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The remainder component is calculated by subtracting the estimated seasonal and trend-cycle components.</a:t>
            </a:r>
          </a:p>
        </p:txBody>
      </p:sp>
    </p:spTree>
    <p:extLst>
      <p:ext uri="{BB962C8B-B14F-4D97-AF65-F5344CB8AC3E}">
        <p14:creationId xmlns:p14="http://schemas.microsoft.com/office/powerpoint/2010/main" val="50569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924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salesdata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(),header=T)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salesdata$Sales,start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=c(2013,1),end=c(2015,12),frequency=12)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decomp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&lt;-decompose(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  # can specify type="multiplicative"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decomp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667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20574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Decomposition in R</a:t>
            </a:r>
            <a:endParaRPr lang="en-US" sz="3600" kern="0" dirty="0">
              <a:solidFill>
                <a:schemeClr val="accent1"/>
              </a:solidFill>
              <a:latin typeface="Eras Demi ITC" pitchFamily="34" charset="0"/>
              <a:ea typeface="+mj-ea"/>
              <a:cs typeface="+mj-cs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743200"/>
            <a:ext cx="73152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391401" y="4038601"/>
            <a:ext cx="167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Eras Demi ITC" pitchFamily="34" charset="0"/>
              </a:rPr>
              <a:t>Trend not estimated</a:t>
            </a:r>
          </a:p>
          <a:p>
            <a:r>
              <a:rPr lang="en-US" sz="1200" dirty="0">
                <a:latin typeface="Eras Demi ITC" pitchFamily="34" charset="0"/>
              </a:rPr>
              <a:t>For first/last few values.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53400" y="4648201"/>
            <a:ext cx="177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Eras Demi ITC" pitchFamily="34" charset="0"/>
              </a:rPr>
              <a:t>Assumes that the </a:t>
            </a:r>
          </a:p>
          <a:p>
            <a:r>
              <a:rPr lang="en-US" sz="1200" dirty="0">
                <a:latin typeface="Eras Demi ITC" pitchFamily="34" charset="0"/>
              </a:rPr>
              <a:t>seasonal component</a:t>
            </a:r>
          </a:p>
          <a:p>
            <a:r>
              <a:rPr lang="en-US" sz="1200" dirty="0">
                <a:latin typeface="Eras Demi ITC" pitchFamily="34" charset="0"/>
              </a:rPr>
              <a:t>repeats from year to year</a:t>
            </a:r>
          </a:p>
        </p:txBody>
      </p:sp>
    </p:spTree>
    <p:extLst>
      <p:ext uri="{BB962C8B-B14F-4D97-AF65-F5344CB8AC3E}">
        <p14:creationId xmlns:p14="http://schemas.microsoft.com/office/powerpoint/2010/main" val="7868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1905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Recap: What is Time Series?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Time Series is a sequence of values measured over time.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Time series can be </a:t>
            </a:r>
          </a:p>
          <a:p>
            <a:pPr marL="0" indent="0">
              <a:buNone/>
            </a:pPr>
            <a:r>
              <a:rPr lang="en-US" altLang="en-US" sz="2400" dirty="0"/>
              <a:t>    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Annual- ( GDP, Company Turnover)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Quarterly-(GDP, Company Turnover)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Monthly-( Inflation Rates)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Daily-(Stock prices, Gold Prices)</a:t>
            </a:r>
          </a:p>
          <a:p>
            <a:pPr marL="0" indent="0"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2819400"/>
            <a:ext cx="333203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93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72952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salesdata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(),header=T)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salesdata$Sales,start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=c(2013,1),end=c(2015,12),frequency=12)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decomp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stl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salesseries,s.window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="periodic")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decomp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667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20574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Decomposition in R</a:t>
            </a:r>
          </a:p>
          <a:p>
            <a:pPr algn="ctr"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</a:rPr>
              <a:t>Local Regression Method (LOESS)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6400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264352" y="3140968"/>
            <a:ext cx="2743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STL is an acronym for</a:t>
            </a:r>
          </a:p>
          <a:p>
            <a:r>
              <a:rPr lang="en-US" sz="2000" dirty="0">
                <a:latin typeface="Eras Demi ITC" pitchFamily="34" charset="0"/>
              </a:rPr>
              <a:t>“Seasonal and Trend </a:t>
            </a:r>
          </a:p>
          <a:p>
            <a:r>
              <a:rPr lang="en-US" sz="2000" dirty="0">
                <a:latin typeface="Eras Demi ITC" pitchFamily="34" charset="0"/>
              </a:rPr>
              <a:t>decomposition using Loess”, </a:t>
            </a:r>
          </a:p>
          <a:p>
            <a:r>
              <a:rPr lang="en-US" sz="2000" dirty="0">
                <a:latin typeface="Eras Demi ITC" pitchFamily="34" charset="0"/>
              </a:rPr>
              <a:t>while Loess is a method for estimating nonlinear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28248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28600"/>
            <a:ext cx="8162925" cy="762000"/>
          </a:xfrm>
        </p:spPr>
        <p:txBody>
          <a:bodyPr/>
          <a:lstStyle/>
          <a:p>
            <a:r>
              <a:rPr lang="en-US" altLang="en-US" dirty="0"/>
              <a:t>Recap: Time Series Data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340768"/>
            <a:ext cx="7709647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Analyze trend and seasonality </a:t>
            </a:r>
            <a:r>
              <a:rPr lang="en-US" altLang="en-US" sz="2400" dirty="0">
                <a:solidFill>
                  <a:schemeClr val="tx1"/>
                </a:solidFill>
              </a:rPr>
              <a:t>present in the data.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Decompose </a:t>
            </a:r>
            <a:r>
              <a:rPr lang="en-US" altLang="en-US" sz="2400" dirty="0">
                <a:solidFill>
                  <a:schemeClr val="tx1"/>
                </a:solidFill>
              </a:rPr>
              <a:t>time series into its components.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2"/>
                </a:solidFill>
              </a:rPr>
              <a:t>Forecast future values of the time series.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86698"/>
            <a:ext cx="8162925" cy="64135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Recap: Stationary Time Series</a:t>
            </a:r>
          </a:p>
        </p:txBody>
      </p:sp>
      <p:pic>
        <p:nvPicPr>
          <p:cNvPr id="24578" name="Picture 2" descr="http://i.stack.imgur.com/N7O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1"/>
            <a:ext cx="7467600" cy="3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7568" y="5373216"/>
            <a:ext cx="8131042" cy="13562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1800" b="1" dirty="0">
                <a:solidFill>
                  <a:schemeClr val="accent1"/>
                </a:solidFill>
              </a:rPr>
              <a:t>Time series process is called stationary if the statistical properties of the process remain unchanged over time. </a:t>
            </a:r>
          </a:p>
        </p:txBody>
      </p:sp>
    </p:spTree>
    <p:extLst>
      <p:ext uri="{BB962C8B-B14F-4D97-AF65-F5344CB8AC3E}">
        <p14:creationId xmlns:p14="http://schemas.microsoft.com/office/powerpoint/2010/main" val="112395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892" y="76201"/>
            <a:ext cx="6746219" cy="1311275"/>
          </a:xfrm>
        </p:spPr>
        <p:txBody>
          <a:bodyPr/>
          <a:lstStyle/>
          <a:p>
            <a:r>
              <a:rPr lang="en-US" altLang="en-US" dirty="0" err="1"/>
              <a:t>Recap:How</a:t>
            </a:r>
            <a:r>
              <a:rPr lang="en-US" altLang="en-US" dirty="0"/>
              <a:t> to Make a Non Stationary Time Series Stationary?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019302" y="1447800"/>
            <a:ext cx="8153399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900" dirty="0"/>
              <a:t>There are 2 methods to make a non stationary time series stationary.</a:t>
            </a:r>
          </a:p>
          <a:p>
            <a:pPr marL="3038475" lvl="8" indent="-342900">
              <a:lnSpc>
                <a:spcPct val="90000"/>
              </a:lnSpc>
            </a:pPr>
            <a:r>
              <a:rPr lang="en-US" altLang="en-US" sz="1900" dirty="0">
                <a:latin typeface="Eras Demi ITC" panose="020B0805030504020804" pitchFamily="34" charset="0"/>
              </a:rPr>
              <a:t>Differencing</a:t>
            </a:r>
          </a:p>
          <a:p>
            <a:pPr marL="3038475" lvl="8" indent="-342900">
              <a:lnSpc>
                <a:spcPct val="90000"/>
              </a:lnSpc>
            </a:pPr>
            <a:r>
              <a:rPr lang="en-US" altLang="en-US" sz="1900" dirty="0">
                <a:latin typeface="Eras Demi ITC" panose="020B0805030504020804" pitchFamily="34" charset="0"/>
              </a:rPr>
              <a:t>De-trending</a:t>
            </a:r>
          </a:p>
          <a:p>
            <a:pPr>
              <a:lnSpc>
                <a:spcPct val="90000"/>
              </a:lnSpc>
            </a:pPr>
            <a:endParaRPr lang="en-US" altLang="en-US" sz="1900" u="sng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900" u="sng" dirty="0">
                <a:solidFill>
                  <a:schemeClr val="accent1"/>
                </a:solidFill>
              </a:rPr>
              <a:t>Differencing</a:t>
            </a:r>
            <a:r>
              <a:rPr lang="en-US" altLang="en-US" sz="1900" dirty="0">
                <a:solidFill>
                  <a:schemeClr val="accent1"/>
                </a:solidFill>
              </a:rPr>
              <a:t>:</a:t>
            </a:r>
            <a:r>
              <a:rPr lang="en-US" altLang="en-US" sz="1900" dirty="0">
                <a:solidFill>
                  <a:srgbClr val="000099"/>
                </a:solidFill>
              </a:rPr>
              <a:t> </a:t>
            </a:r>
            <a:r>
              <a:rPr lang="en-US" altLang="en-US" sz="1900" dirty="0"/>
              <a:t>A non stationary time series can be made stationary by differencing. Consider the following non- stationary process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 err="1"/>
              <a:t>Y</a:t>
            </a:r>
            <a:r>
              <a:rPr lang="en-US" altLang="en-US" sz="1900" baseline="-25000" dirty="0" err="1"/>
              <a:t>t</a:t>
            </a:r>
            <a:r>
              <a:rPr lang="en-US" altLang="en-US" sz="1900" dirty="0"/>
              <a:t>=Y</a:t>
            </a:r>
            <a:r>
              <a:rPr lang="en-US" altLang="en-US" sz="1900" baseline="-25000" dirty="0"/>
              <a:t>t-1</a:t>
            </a:r>
            <a:r>
              <a:rPr lang="en-US" altLang="en-US" sz="1900" dirty="0"/>
              <a:t>+U</a:t>
            </a:r>
            <a:r>
              <a:rPr lang="en-US" altLang="en-US" sz="1900" baseline="-25000" dirty="0"/>
              <a:t>t     </a:t>
            </a:r>
            <a:r>
              <a:rPr lang="en-US" altLang="en-US" sz="1900" dirty="0"/>
              <a:t>t=1,2,3…..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900" dirty="0">
                <a:sym typeface="Symbol" panose="05050102010706020507" pitchFamily="18" charset="2"/>
              </a:rPr>
              <a:t>We assume that 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is a random series with constant mean </a:t>
            </a:r>
            <a:r>
              <a:rPr lang="en-US" altLang="en-US" sz="1900" dirty="0">
                <a:sym typeface="Symbol" panose="05050102010706020507" pitchFamily="18" charset="2"/>
              </a:rPr>
              <a:t> and constant variance </a:t>
            </a:r>
            <a:r>
              <a:rPr lang="en-US" altLang="en-US" sz="1900" dirty="0">
                <a:cs typeface="Times New Roman" panose="02020603050405020304" pitchFamily="18" charset="0"/>
              </a:rPr>
              <a:t>σ</a:t>
            </a:r>
            <a:r>
              <a:rPr lang="en-US" altLang="en-US" sz="1900" baseline="30000" dirty="0">
                <a:cs typeface="Times New Roman" panose="02020603050405020304" pitchFamily="18" charset="0"/>
              </a:rPr>
              <a:t>2 </a:t>
            </a:r>
            <a:r>
              <a:rPr lang="en-US" altLang="en-US" sz="1900" dirty="0">
                <a:cs typeface="Times New Roman" panose="02020603050405020304" pitchFamily="18" charset="0"/>
              </a:rPr>
              <a:t>also it is serially uncorrelated </a:t>
            </a:r>
            <a:r>
              <a:rPr lang="en-US" altLang="en-US" sz="1900" dirty="0" err="1">
                <a:cs typeface="Times New Roman" panose="02020603050405020304" pitchFamily="18" charset="0"/>
              </a:rPr>
              <a:t>i.e</a:t>
            </a:r>
            <a:r>
              <a:rPr lang="en-US" altLang="en-US" sz="1900" dirty="0">
                <a:cs typeface="Times New Roman" panose="02020603050405020304" pitchFamily="18" charset="0"/>
              </a:rPr>
              <a:t> (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dirty="0"/>
              <a:t> is stationary).</a:t>
            </a:r>
          </a:p>
          <a:p>
            <a:pPr>
              <a:lnSpc>
                <a:spcPct val="90000"/>
              </a:lnSpc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Hence Y</a:t>
            </a:r>
            <a:r>
              <a:rPr lang="en-US" altLang="en-US" sz="1900" baseline="-25000" dirty="0"/>
              <a:t>t</a:t>
            </a:r>
            <a:r>
              <a:rPr lang="en-US" altLang="en-US" sz="1900" dirty="0"/>
              <a:t>-Y</a:t>
            </a:r>
            <a:r>
              <a:rPr lang="en-US" altLang="en-US" sz="1900" baseline="-25000" dirty="0"/>
              <a:t>t-1</a:t>
            </a:r>
            <a:r>
              <a:rPr lang="en-US" altLang="en-US" sz="1900" dirty="0"/>
              <a:t>=</a:t>
            </a:r>
            <a:r>
              <a:rPr lang="en-US" altLang="en-US" sz="1900" dirty="0">
                <a:sym typeface="Symbol" panose="05050102010706020507" pitchFamily="18" charset="2"/>
              </a:rPr>
              <a:t></a:t>
            </a:r>
            <a:r>
              <a:rPr lang="en-US" altLang="en-US" sz="1900" dirty="0" err="1"/>
              <a:t>Y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= 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, which is a stationary time series. </a:t>
            </a:r>
            <a:r>
              <a:rPr lang="en-US" altLang="en-US" sz="1900" baseline="-250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1900" baseline="-250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Differencing can be well applied in case of stochastic time series.</a:t>
            </a:r>
          </a:p>
        </p:txBody>
      </p:sp>
    </p:spTree>
    <p:extLst>
      <p:ext uri="{BB962C8B-B14F-4D97-AF65-F5344CB8AC3E}">
        <p14:creationId xmlns:p14="http://schemas.microsoft.com/office/powerpoint/2010/main" val="154109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99944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en-US" dirty="0"/>
              <a:t>Recap: Identifying Stationary Time Series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14900" y="1600200"/>
            <a:ext cx="2362200" cy="1524000"/>
          </a:xfrm>
          <a:prstGeom prst="leftRightArrowCallout">
            <a:avLst>
              <a:gd name="adj1" fmla="val 25000"/>
              <a:gd name="adj2" fmla="val 25000"/>
              <a:gd name="adj3" fmla="val 19375"/>
              <a:gd name="adj4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Methods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124200" y="2514600"/>
            <a:ext cx="1752600" cy="1676400"/>
          </a:xfrm>
          <a:prstGeom prst="downArrowCallout">
            <a:avLst>
              <a:gd name="adj1" fmla="val 26136"/>
              <a:gd name="adj2" fmla="val 2613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Graphical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7315200" y="2514600"/>
            <a:ext cx="1752600" cy="1676400"/>
          </a:xfrm>
          <a:prstGeom prst="downArrowCallout">
            <a:avLst>
              <a:gd name="adj1" fmla="val 25000"/>
              <a:gd name="adj2" fmla="val 25000"/>
              <a:gd name="adj3" fmla="val 18116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Analytical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743200" y="4267200"/>
            <a:ext cx="25146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Correlogram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858000" y="4267200"/>
            <a:ext cx="26670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D-F test</a:t>
            </a:r>
          </a:p>
        </p:txBody>
      </p:sp>
    </p:spTree>
    <p:extLst>
      <p:ext uri="{BB962C8B-B14F-4D97-AF65-F5344CB8AC3E}">
        <p14:creationId xmlns:p14="http://schemas.microsoft.com/office/powerpoint/2010/main" val="23615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>
              <a:cs typeface="Times New Roman" pitchFamily="18" charset="0"/>
            </a:endParaRPr>
          </a:p>
          <a:p>
            <a:pPr>
              <a:buNone/>
            </a:pPr>
            <a:r>
              <a:rPr sz="180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>
              <a:cs typeface="Times New Roman" pitchFamily="18" charset="0"/>
            </a:endParaRPr>
          </a:p>
          <a:p>
            <a:pPr>
              <a:buNone/>
            </a:pPr>
            <a:r>
              <a:rPr sz="1800">
                <a:cs typeface="Times New Roman" pitchFamily="18" charset="0"/>
              </a:rPr>
              <a:t> </a:t>
            </a:r>
            <a:endParaRPr sz="1400">
              <a:cs typeface="Times New Roman" pitchFamily="18" charset="0"/>
            </a:endParaRPr>
          </a:p>
          <a:p>
            <a:pPr>
              <a:buNone/>
            </a:pPr>
            <a:endParaRPr sz="1400">
              <a:cs typeface="Times New Roman" pitchFamily="18" charset="0"/>
            </a:endParaRPr>
          </a:p>
          <a:p>
            <a:pPr>
              <a:buNone/>
            </a:pPr>
            <a:r>
              <a:rPr sz="140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050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Recap: 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Correlograms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0676" y="1219200"/>
            <a:ext cx="4962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192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7570" y="3886201"/>
            <a:ext cx="5376863" cy="224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136697" y="6180329"/>
            <a:ext cx="67499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Eras Demi ITC" panose="020B0805030504020804" pitchFamily="34" charset="0"/>
              </a:rPr>
              <a:t>Stationarity</a:t>
            </a:r>
            <a:r>
              <a:rPr lang="en-US" dirty="0">
                <a:latin typeface="Eras Demi ITC" panose="020B0805030504020804" pitchFamily="34" charset="0"/>
              </a:rPr>
              <a:t> is achieved with second order difference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52400"/>
            <a:ext cx="8162925" cy="1066800"/>
          </a:xfrm>
        </p:spPr>
        <p:txBody>
          <a:bodyPr/>
          <a:lstStyle/>
          <a:p>
            <a:pPr eaLnBrk="1" hangingPunct="1"/>
            <a:r>
              <a:rPr altLang="en-US" sz="3600" dirty="0"/>
              <a:t>Monthly Sales Data </a:t>
            </a:r>
            <a:br>
              <a:rPr altLang="en-US" sz="3600" dirty="0"/>
            </a:br>
            <a:r>
              <a:rPr altLang="en-US" sz="3600" dirty="0"/>
              <a:t>2014-2015</a:t>
            </a:r>
            <a:endParaRPr lang="en-US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1" y="2895600"/>
            <a:ext cx="328006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Eras Demi ITC" pitchFamily="34" charset="0"/>
            </a:endParaRPr>
          </a:p>
          <a:p>
            <a:r>
              <a:rPr lang="en-US" dirty="0">
                <a:latin typeface="Eras Demi ITC" pitchFamily="34" charset="0"/>
              </a:rPr>
              <a:t>Sales figures (in Rs. Millions) </a:t>
            </a:r>
          </a:p>
          <a:p>
            <a:r>
              <a:rPr lang="en-US" dirty="0">
                <a:latin typeface="Eras Demi ITC" pitchFamily="34" charset="0"/>
              </a:rPr>
              <a:t>for 2 years.</a:t>
            </a:r>
          </a:p>
          <a:p>
            <a:endParaRPr lang="en-US" dirty="0">
              <a:latin typeface="Eras Demi ITC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768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524001"/>
            <a:ext cx="2362200" cy="477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27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61011" y="1101971"/>
            <a:ext cx="8763000" cy="556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salesdata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(),header=T)</a:t>
            </a:r>
            <a:endParaRPr lang="en-US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#Create time series object and plot. Frequency=12 indicates monthly data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salesdata$Sales,start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=c(2014,1),end=c(2015,12),frequency=12)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salesseries,col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="red")</a:t>
            </a:r>
            <a:endParaRPr lang="en-US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endParaRPr sz="18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590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53698" y="-7619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Plot Time Series…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685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467600" y="3810001"/>
            <a:ext cx="27922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Clearly a non stationary time series</a:t>
            </a:r>
          </a:p>
        </p:txBody>
      </p:sp>
    </p:spTree>
    <p:extLst>
      <p:ext uri="{BB962C8B-B14F-4D97-AF65-F5344CB8AC3E}">
        <p14:creationId xmlns:p14="http://schemas.microsoft.com/office/powerpoint/2010/main" val="3736326160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1271</Words>
  <Application>Microsoft Macintosh PowerPoint</Application>
  <PresentationFormat>Widescreen</PresentationFormat>
  <Paragraphs>260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新細明體</vt:lpstr>
      <vt:lpstr>Arial</vt:lpstr>
      <vt:lpstr>Calibri</vt:lpstr>
      <vt:lpstr>Eras Demi ITC</vt:lpstr>
      <vt:lpstr>Open Sans</vt:lpstr>
      <vt:lpstr>Open Sans Light</vt:lpstr>
      <vt:lpstr>Symbol</vt:lpstr>
      <vt:lpstr>Times New Roman</vt:lpstr>
      <vt:lpstr>Verdana</vt:lpstr>
      <vt:lpstr>Wingdings</vt:lpstr>
      <vt:lpstr>Edappy Insitute</vt:lpstr>
      <vt:lpstr> INTRODUCTION TO TIME SERIES ANALYSIS -II </vt:lpstr>
      <vt:lpstr>Recap: What is Time Series?</vt:lpstr>
      <vt:lpstr>Recap: Time Series Data Analysis</vt:lpstr>
      <vt:lpstr>Recap: Stationary Time Series</vt:lpstr>
      <vt:lpstr>Recap:How to Make a Non Stationary Time Series Stationary?</vt:lpstr>
      <vt:lpstr>Recap: Identifying Stationary Time Series</vt:lpstr>
      <vt:lpstr>     </vt:lpstr>
      <vt:lpstr>Monthly Sales Data  2014-2015</vt:lpstr>
      <vt:lpstr>     </vt:lpstr>
      <vt:lpstr>     </vt:lpstr>
      <vt:lpstr>     </vt:lpstr>
      <vt:lpstr>     </vt:lpstr>
      <vt:lpstr>     </vt:lpstr>
      <vt:lpstr>     </vt:lpstr>
      <vt:lpstr>  Components of Time Series? Trend, Seasonality and Cyclic Pattern</vt:lpstr>
      <vt:lpstr>Time Series Decomposition</vt:lpstr>
      <vt:lpstr>Time Series Decomposition</vt:lpstr>
      <vt:lpstr>Time Series Decomposition</vt:lpstr>
      <vt:lpstr>     </vt:lpstr>
      <vt:lpstr>   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113</cp:revision>
  <dcterms:created xsi:type="dcterms:W3CDTF">2020-05-29T15:06:42Z</dcterms:created>
  <dcterms:modified xsi:type="dcterms:W3CDTF">2024-02-29T03:02:49Z</dcterms:modified>
  <cp:category/>
</cp:coreProperties>
</file>