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5"/>
  </p:notesMasterIdLst>
  <p:sldIdLst>
    <p:sldId id="274" r:id="rId2"/>
    <p:sldId id="660" r:id="rId3"/>
    <p:sldId id="748" r:id="rId4"/>
    <p:sldId id="661" r:id="rId5"/>
    <p:sldId id="662" r:id="rId6"/>
    <p:sldId id="664" r:id="rId7"/>
    <p:sldId id="665" r:id="rId8"/>
    <p:sldId id="733" r:id="rId9"/>
    <p:sldId id="734" r:id="rId10"/>
    <p:sldId id="735" r:id="rId11"/>
    <p:sldId id="678" r:id="rId12"/>
    <p:sldId id="736" r:id="rId13"/>
    <p:sldId id="749" r:id="rId14"/>
    <p:sldId id="750" r:id="rId15"/>
    <p:sldId id="751" r:id="rId16"/>
    <p:sldId id="752" r:id="rId17"/>
    <p:sldId id="753" r:id="rId18"/>
    <p:sldId id="700" r:id="rId19"/>
    <p:sldId id="701" r:id="rId20"/>
    <p:sldId id="703" r:id="rId21"/>
    <p:sldId id="742" r:id="rId22"/>
    <p:sldId id="711" r:id="rId23"/>
    <p:sldId id="713" r:id="rId24"/>
    <p:sldId id="743" r:id="rId25"/>
    <p:sldId id="744" r:id="rId26"/>
    <p:sldId id="745" r:id="rId27"/>
    <p:sldId id="746" r:id="rId28"/>
    <p:sldId id="717" r:id="rId29"/>
    <p:sldId id="725" r:id="rId30"/>
    <p:sldId id="754" r:id="rId31"/>
    <p:sldId id="731" r:id="rId32"/>
    <p:sldId id="747" r:id="rId33"/>
    <p:sldId id="374" r:id="rId3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60"/>
            <p14:sldId id="748"/>
            <p14:sldId id="661"/>
            <p14:sldId id="662"/>
            <p14:sldId id="664"/>
            <p14:sldId id="665"/>
            <p14:sldId id="733"/>
            <p14:sldId id="734"/>
            <p14:sldId id="735"/>
            <p14:sldId id="678"/>
            <p14:sldId id="736"/>
            <p14:sldId id="749"/>
            <p14:sldId id="750"/>
            <p14:sldId id="751"/>
            <p14:sldId id="752"/>
            <p14:sldId id="753"/>
            <p14:sldId id="700"/>
            <p14:sldId id="701"/>
            <p14:sldId id="703"/>
            <p14:sldId id="742"/>
            <p14:sldId id="711"/>
            <p14:sldId id="713"/>
            <p14:sldId id="743"/>
            <p14:sldId id="744"/>
            <p14:sldId id="745"/>
            <p14:sldId id="746"/>
            <p14:sldId id="717"/>
            <p14:sldId id="725"/>
            <p14:sldId id="754"/>
            <p14:sldId id="731"/>
            <p14:sldId id="747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D74E4E-86F2-48EE-A970-5D5441592104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76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B42E3-59E3-40D1-8600-C8557AE480E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77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DAE6B4-FEF5-4E90-9E18-989593D4907D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42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180B1-6439-4027-9F01-E2AD9B3D6D3B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8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E7B18-1075-44C6-9304-C940CDF591CF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3538" y="701675"/>
            <a:ext cx="6115050" cy="3440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2515" y="4351918"/>
            <a:ext cx="4996955" cy="414134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21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98382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79500" y="2214563"/>
            <a:ext cx="5202767" cy="3881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85467" y="2214564"/>
            <a:ext cx="5204884" cy="1863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85467" y="4230688"/>
            <a:ext cx="5204884" cy="1865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79500" y="63738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76184" y="6376988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66768" y="6400800"/>
            <a:ext cx="2925233" cy="457200"/>
          </a:xfrm>
        </p:spPr>
        <p:txBody>
          <a:bodyPr/>
          <a:lstStyle>
            <a:lvl1pPr>
              <a:defRPr/>
            </a:lvl1pPr>
          </a:lstStyle>
          <a:p>
            <a:fld id="{5715FB31-8EDA-4C13-BA95-7BA0A9EEFC8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808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7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3.png"/><Relationship Id="rId118" Type="http://schemas.openxmlformats.org/officeDocument/2006/relationships/image" Target="../media/image8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4.png"/><Relationship Id="rId119" Type="http://schemas.openxmlformats.org/officeDocument/2006/relationships/image" Target="../media/image9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theme" Target="../theme/theme1.xml"/><Relationship Id="rId115" Type="http://schemas.openxmlformats.org/officeDocument/2006/relationships/image" Target="../media/image5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6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1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  <p:sldLayoutId id="2147483809" r:id="rId109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SERIES MODEL-ARIMA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Assessing Stationarity of Time </a:t>
            </a:r>
            <a:r>
              <a:rPr altLang="en-US" dirty="0"/>
              <a:t>S</a:t>
            </a:r>
            <a:r>
              <a:rPr lang="en-US" altLang="en-US" dirty="0"/>
              <a:t>eries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600200"/>
            <a:ext cx="8305800" cy="5029200"/>
          </a:xfrm>
        </p:spPr>
        <p:txBody>
          <a:bodyPr/>
          <a:lstStyle/>
          <a:p>
            <a:pPr marL="0" indent="0">
              <a:buNone/>
            </a:pPr>
            <a:r>
              <a:rPr altLang="en-US" dirty="0">
                <a:solidFill>
                  <a:schemeClr val="tx1"/>
                </a:solidFill>
              </a:rPr>
              <a:t> Stationarity of a time series can be assessed using:</a:t>
            </a:r>
          </a:p>
          <a:p>
            <a:pPr marL="531813" indent="-355600"/>
            <a:r>
              <a:rPr altLang="en-US" dirty="0">
                <a:solidFill>
                  <a:schemeClr val="tx1"/>
                </a:solidFill>
              </a:rPr>
              <a:t> Time Series Plot (Time vs. Variable)</a:t>
            </a:r>
          </a:p>
          <a:p>
            <a:pPr marL="531813" indent="-355600"/>
            <a:r>
              <a:rPr altLang="en-US" dirty="0">
                <a:solidFill>
                  <a:schemeClr val="tx1"/>
                </a:solidFill>
              </a:rPr>
              <a:t> </a:t>
            </a:r>
            <a:r>
              <a:rPr altLang="en-US" dirty="0" err="1">
                <a:solidFill>
                  <a:schemeClr val="tx1"/>
                </a:solidFill>
              </a:rPr>
              <a:t>Correlogram</a:t>
            </a:r>
            <a:endParaRPr altLang="en-US" dirty="0">
              <a:solidFill>
                <a:schemeClr val="tx1"/>
              </a:solidFill>
            </a:endParaRPr>
          </a:p>
          <a:p>
            <a:pPr marL="531813" indent="-355600"/>
            <a:r>
              <a:rPr altLang="en-US" dirty="0">
                <a:solidFill>
                  <a:schemeClr val="tx1"/>
                </a:solidFill>
              </a:rPr>
              <a:t> Dickey-Fuller Test</a:t>
            </a:r>
          </a:p>
          <a:p>
            <a:pPr marL="0" indent="0">
              <a:buNone/>
            </a:pPr>
            <a:r>
              <a:rPr alt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altLang="en-US" dirty="0">
                <a:solidFill>
                  <a:schemeClr val="tx1"/>
                </a:solidFill>
              </a:rPr>
              <a:t>Non-Stationary time series can be converted into stationary using 'differencing' .</a:t>
            </a:r>
          </a:p>
          <a:p>
            <a:pPr marL="0" indent="0">
              <a:buNone/>
            </a:pPr>
            <a:endParaRPr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US" dirty="0">
                <a:solidFill>
                  <a:srgbClr val="000099"/>
                </a:solidFill>
              </a:rPr>
              <a:t>n</a:t>
            </a:r>
            <a:r>
              <a:rPr altLang="en-US" dirty="0">
                <a:solidFill>
                  <a:srgbClr val="000099"/>
                </a:solidFill>
              </a:rPr>
              <a:t>diffs()</a:t>
            </a:r>
            <a:r>
              <a:rPr altLang="en-US" dirty="0">
                <a:solidFill>
                  <a:schemeClr val="tx1"/>
                </a:solidFill>
              </a:rPr>
              <a:t> function in forecast package provides number of times time series should be differenced to </a:t>
            </a:r>
            <a:r>
              <a:rPr lang="en-IN" altLang="en-US" dirty="0">
                <a:solidFill>
                  <a:schemeClr val="tx1"/>
                </a:solidFill>
              </a:rPr>
              <a:t>achieve</a:t>
            </a:r>
            <a:r>
              <a:rPr altLang="en-US" dirty="0">
                <a:solidFill>
                  <a:schemeClr val="tx1"/>
                </a:solidFill>
              </a:rPr>
              <a:t> stationarity.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6650" y="103910"/>
            <a:ext cx="7378700" cy="1039091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Differencing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8153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Differencing continues until stationarity is achieved.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     The differenced series has n-1 values after taking the first-difference, n-2 values after taking the second difference, and so on.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The number of times that the original series must be differenced in order to achieve stationarity is called the </a:t>
            </a:r>
            <a:r>
              <a:rPr lang="en-US" altLang="zh-TW" u="sng" dirty="0">
                <a:solidFill>
                  <a:schemeClr val="tx1"/>
                </a:solidFill>
                <a:ea typeface="新細明體" pitchFamily="18" charset="-120"/>
              </a:rPr>
              <a:t>order of integration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, denoted by d.</a:t>
            </a:r>
          </a:p>
          <a:p>
            <a:pPr>
              <a:lnSpc>
                <a:spcPct val="90000"/>
              </a:lnSpc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In practice, it is not required to go beyond second difference.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</p:txBody>
      </p:sp>
      <p:graphicFrame>
        <p:nvGraphicFramePr>
          <p:cNvPr id="344068" name="Object 4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2819400" y="2209800"/>
          <a:ext cx="165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863280" imgH="228600" progId="">
                  <p:embed/>
                </p:oleObj>
              </mc:Choice>
              <mc:Fallback>
                <p:oleObj name="Equation" r:id="rId3" imgW="863280" imgH="228600" progId="">
                  <p:embed/>
                  <p:pic>
                    <p:nvPicPr>
                      <p:cNvPr id="344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165735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069" name="Object 5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800601" y="2209800"/>
          <a:ext cx="45672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2781000" imgH="241200" progId="">
                  <p:embed/>
                </p:oleObj>
              </mc:Choice>
              <mc:Fallback>
                <p:oleObj name="Equation" r:id="rId5" imgW="2781000" imgH="241200" progId="">
                  <p:embed/>
                  <p:pic>
                    <p:nvPicPr>
                      <p:cNvPr id="344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2209800"/>
                        <a:ext cx="4567237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1828800" y="6453188"/>
            <a:ext cx="52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endParaRPr lang="en-US">
              <a:latin typeface="Book Antiqu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7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152400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GDP Time Series</a:t>
            </a:r>
            <a:br>
              <a:rPr lang="en-US" altLang="en-US" dirty="0"/>
            </a:br>
            <a:r>
              <a:rPr altLang="en-US" dirty="0"/>
              <a:t>Data Snapshot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17526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019801" y="2895601"/>
            <a:ext cx="330898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This is partial data.</a:t>
            </a:r>
          </a:p>
          <a:p>
            <a:r>
              <a:rPr lang="en-US" dirty="0">
                <a:latin typeface="Eras Demi ITC" pitchFamily="34" charset="0"/>
              </a:rPr>
              <a:t>The data has GDP values </a:t>
            </a:r>
          </a:p>
          <a:p>
            <a:r>
              <a:rPr lang="en-US" dirty="0">
                <a:latin typeface="Eras Demi ITC" pitchFamily="34" charset="0"/>
              </a:rPr>
              <a:t>for 1950-51 to 2006-07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8768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gdpdata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(),header=T)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gdpdata$GDP,start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=1950,end=2006)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590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Time Series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456" y="2709456"/>
            <a:ext cx="62912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728093" y="3690526"/>
            <a:ext cx="263510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Clearly a non-stationary time series.</a:t>
            </a:r>
            <a:endParaRPr lang="en-IN" dirty="0">
              <a:latin typeface="Eras Demi ITC" panose="020B08050305040208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5EF51A-586E-FD49-A161-4573C7022803}"/>
              </a:ext>
            </a:extLst>
          </p:cNvPr>
          <p:cNvSpPr txBox="1">
            <a:spLocks/>
          </p:cNvSpPr>
          <p:nvPr/>
        </p:nvSpPr>
        <p:spPr bwMode="auto">
          <a:xfrm>
            <a:off x="1981200" y="8792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Time Series</a:t>
            </a:r>
          </a:p>
        </p:txBody>
      </p:sp>
    </p:spTree>
    <p:extLst>
      <p:ext uri="{BB962C8B-B14F-4D97-AF65-F5344CB8AC3E}">
        <p14:creationId xmlns:p14="http://schemas.microsoft.com/office/powerpoint/2010/main" val="1960798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install.packages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("forecast")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ndiffs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   # gives 2 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gdpdiff2&lt;-diff(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gdpseries,differences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=2)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plot(gdpdiff2,col="red")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71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How Many Times Should Time Series Be Differenced to Make Stationary?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1" y="3048000"/>
            <a:ext cx="52673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412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>
                <a:solidFill>
                  <a:srgbClr val="000099"/>
                </a:solidFill>
              </a:rPr>
              <a:t>    </a:t>
            </a:r>
            <a:r>
              <a:rPr sz="2800">
                <a:solidFill>
                  <a:srgbClr val="000099"/>
                </a:solidFill>
              </a:rPr>
              <a:t> 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05000" y="62552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Correlograms</a:t>
            </a:r>
            <a:endParaRPr lang="en-US" sz="3200" kern="0" dirty="0">
              <a:solidFill>
                <a:schemeClr val="accent1"/>
              </a:solidFill>
              <a:latin typeface="Eras Demi ITC" pitchFamily="34" charset="0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0676" y="1219200"/>
            <a:ext cx="4962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192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1" y="3962401"/>
            <a:ext cx="5376863" cy="224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136697" y="6180329"/>
            <a:ext cx="67499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Eras Demi ITC" panose="020B0805030504020804" pitchFamily="34" charset="0"/>
              </a:rPr>
              <a:t>Stationarity</a:t>
            </a:r>
            <a:r>
              <a:rPr lang="en-US" dirty="0">
                <a:latin typeface="Eras Demi ITC" panose="020B0805030504020804" pitchFamily="34" charset="0"/>
              </a:rPr>
              <a:t> is achieved with second order difference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gdpseries,lag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=0)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Value of test-statistic is: 19.2745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        1pct    5pct   10pct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tau1     -2.6   -1.95  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Dickey Fuller Test…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5410201"/>
            <a:ext cx="82296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Inference: Time series is non-stationary. Value of test statistic is greater than 5% critical value.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98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(gdpdiff2,lag=0)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Value of test-statistic is:  -11.9083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         1pct   5pct  10pct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tau1      -2.6   -1.95 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Dickey Fuller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410201"/>
            <a:ext cx="8655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Inference: Time series is stationary. Value of test statistic is less than</a:t>
            </a:r>
          </a:p>
          <a:p>
            <a:r>
              <a:rPr lang="en-US" dirty="0">
                <a:latin typeface="Eras Demi ITC" panose="020B0805030504020804" pitchFamily="34" charset="0"/>
              </a:rPr>
              <a:t>5% critical value.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759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Two:  Model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01894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1456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Model Identification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47900" y="1676401"/>
            <a:ext cx="7696200" cy="4414837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When the data are confirmed stationary, one may proceed to tentative identification of models through visual inspection of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correlogram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and partial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correlogram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.</a:t>
            </a:r>
          </a:p>
          <a:p>
            <a:endParaRPr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r>
              <a:rPr altLang="zh-TW" dirty="0">
                <a:solidFill>
                  <a:schemeClr val="tx1"/>
                </a:solidFill>
                <a:ea typeface="新細明體" pitchFamily="18" charset="-120"/>
              </a:rPr>
              <a:t>Some guidelines exist to identify models using correlogram and partial correlogram.</a:t>
            </a:r>
          </a:p>
          <a:p>
            <a:endParaRPr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r>
              <a:rPr altLang="zh-TW" dirty="0">
                <a:solidFill>
                  <a:schemeClr val="tx1"/>
                </a:solidFill>
                <a:ea typeface="新細明體" pitchFamily="18" charset="-120"/>
              </a:rPr>
              <a:t>In practice, it is not always easy to identify model using visualization.</a:t>
            </a: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However, R /Python has built in function to identify best model 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which can be used for forecasting.  </a:t>
            </a:r>
          </a:p>
          <a:p>
            <a:endParaRPr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19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Box-Jenkins (ARIMA) Models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sz="2200" dirty="0"/>
          </a:p>
          <a:p>
            <a:r>
              <a:rPr lang="en-US" sz="2200" dirty="0"/>
              <a:t>ARIMA models are statistical models that use lagged values of the dependent variable and/or random disturbance terms as explanatory variables.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ARIMA models rely heavily on the autocorrelation pattern in the data</a:t>
            </a:r>
          </a:p>
          <a:p>
            <a:pPr>
              <a:buNone/>
            </a:pPr>
            <a:endParaRPr lang="en-US" sz="2200" dirty="0"/>
          </a:p>
          <a:p>
            <a:r>
              <a:rPr sz="2200" dirty="0">
                <a:solidFill>
                  <a:schemeClr val="accent1"/>
                </a:solidFill>
              </a:rPr>
              <a:t>ARIMA models can also be developed in the presence of seasonality in the time series.</a:t>
            </a:r>
            <a:r>
              <a:rPr lang="en-US" sz="2200" dirty="0">
                <a:solidFill>
                  <a:schemeClr val="accent1"/>
                </a:solidFill>
              </a:rPr>
              <a:t> ( SARIMA- to be discussed in the next session)</a:t>
            </a:r>
          </a:p>
        </p:txBody>
      </p:sp>
    </p:spTree>
    <p:extLst>
      <p:ext uri="{BB962C8B-B14F-4D97-AF65-F5344CB8AC3E}">
        <p14:creationId xmlns:p14="http://schemas.microsoft.com/office/powerpoint/2010/main" val="131539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Summary of the </a:t>
            </a:r>
            <a:r>
              <a:rPr lang="en-US" altLang="zh-TW" dirty="0" err="1">
                <a:ea typeface="新細明體" pitchFamily="18" charset="-120"/>
              </a:rPr>
              <a:t>Behaviour</a:t>
            </a:r>
            <a:r>
              <a:rPr lang="en-US" altLang="zh-TW" dirty="0">
                <a:ea typeface="新細明體" pitchFamily="18" charset="-120"/>
              </a:rPr>
              <a:t> of Autocorrelation and Partial Autocorrelation Functions</a:t>
            </a:r>
          </a:p>
        </p:txBody>
      </p:sp>
      <p:sp>
        <p:nvSpPr>
          <p:cNvPr id="141430" name="Rectangle 118"/>
          <p:cNvSpPr>
            <a:spLocks noGrp="1" noChangeArrowheads="1"/>
          </p:cNvSpPr>
          <p:nvPr>
            <p:ph type="body" idx="1"/>
          </p:nvPr>
        </p:nvSpPr>
        <p:spPr>
          <a:xfrm>
            <a:off x="2209800" y="2062164"/>
            <a:ext cx="8534400" cy="6048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</a:t>
            </a:r>
            <a:endParaRPr lang="en-US" sz="2400" dirty="0">
              <a:ea typeface="新細明體" pitchFamily="18" charset="-120"/>
            </a:endParaRPr>
          </a:p>
        </p:txBody>
      </p:sp>
      <p:graphicFrame>
        <p:nvGraphicFramePr>
          <p:cNvPr id="348160" name="Object 0"/>
          <p:cNvGraphicFramePr>
            <a:graphicFrameLocks noChangeAspect="1"/>
          </p:cNvGraphicFramePr>
          <p:nvPr/>
        </p:nvGraphicFramePr>
        <p:xfrm>
          <a:off x="2057400" y="1981200"/>
          <a:ext cx="8248650" cy="367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8248650" imgH="3838575" progId="Excel.Sheet.8">
                  <p:embed/>
                </p:oleObj>
              </mc:Choice>
              <mc:Fallback>
                <p:oleObj name="Worksheet" r:id="rId3" imgW="8248650" imgH="3838575" progId="Excel.Sheet.8">
                  <p:embed/>
                  <p:pic>
                    <p:nvPicPr>
                      <p:cNvPr id="34816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8248650" cy="367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3BA11FB-19B2-734B-B29D-E50535590595}"/>
              </a:ext>
            </a:extLst>
          </p:cNvPr>
          <p:cNvSpPr txBox="1"/>
          <p:nvPr/>
        </p:nvSpPr>
        <p:spPr>
          <a:xfrm>
            <a:off x="2667001" y="5943601"/>
            <a:ext cx="64029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 The meaning of dies down is “gradual decrease”</a:t>
            </a:r>
          </a:p>
        </p:txBody>
      </p:sp>
    </p:spTree>
    <p:extLst>
      <p:ext uri="{BB962C8B-B14F-4D97-AF65-F5344CB8AC3E}">
        <p14:creationId xmlns:p14="http://schemas.microsoft.com/office/powerpoint/2010/main" val="689200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1456"/>
            <a:ext cx="8229600" cy="1143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Model Identification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5480" y="1201702"/>
            <a:ext cx="4038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9213" y="1279324"/>
            <a:ext cx="4038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127448" y="4709746"/>
            <a:ext cx="8424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Indicative Statistical Model – ARIMA(1,2,1)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 Where, 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 		number of autoregressive terms= 1 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                     order of differencing= 2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		number of moving average terms= 1</a:t>
            </a: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sz="2000" dirty="0">
                <a:latin typeface="Eras Demi ITC" pitchFamily="34" charset="0"/>
              </a:rPr>
              <a:t>          	</a:t>
            </a:r>
          </a:p>
        </p:txBody>
      </p:sp>
    </p:spTree>
    <p:extLst>
      <p:ext uri="{BB962C8B-B14F-4D97-AF65-F5344CB8AC3E}">
        <p14:creationId xmlns:p14="http://schemas.microsoft.com/office/powerpoint/2010/main" val="3029995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Three:  Parameter Estimation</a:t>
            </a:r>
          </a:p>
        </p:txBody>
      </p:sp>
    </p:spTree>
    <p:extLst>
      <p:ext uri="{BB962C8B-B14F-4D97-AF65-F5344CB8AC3E}">
        <p14:creationId xmlns:p14="http://schemas.microsoft.com/office/powerpoint/2010/main" val="329625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03496"/>
            <a:ext cx="8229600" cy="1143000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676400"/>
            <a:ext cx="8083550" cy="49530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dirty="0">
                <a:solidFill>
                  <a:schemeClr val="tx1"/>
                </a:solidFill>
              </a:rPr>
              <a:t>The method of least squares can be used. However, for models involving an MA component MLE is used.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Given n observations y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y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…,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baseline="-25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, the likelihood function L is defined to be the probability of obtaining the data actually observed. </a:t>
            </a:r>
          </a:p>
          <a:p>
            <a:pPr>
              <a:lnSpc>
                <a:spcPct val="11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maximum likelihood estimators (M.L.E.) are those value of the parameters for which the data actually observed are most likely, that is, the values that maximize the likelihood function L.</a:t>
            </a:r>
          </a:p>
        </p:txBody>
      </p:sp>
    </p:spTree>
    <p:extLst>
      <p:ext uri="{BB962C8B-B14F-4D97-AF65-F5344CB8AC3E}">
        <p14:creationId xmlns:p14="http://schemas.microsoft.com/office/powerpoint/2010/main" val="3359325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arima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gdpseries,order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=c(1,2,1))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coef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it-IT" sz="1800" dirty="0">
                <a:solidFill>
                  <a:schemeClr val="tx1"/>
                </a:solidFill>
                <a:cs typeface="Times New Roman" pitchFamily="18" charset="0"/>
              </a:rPr>
              <a:t>&gt; </a:t>
            </a:r>
            <a:r>
              <a:rPr lang="it-IT" sz="1600" dirty="0">
                <a:solidFill>
                  <a:schemeClr val="tx1"/>
                </a:solidFill>
                <a:cs typeface="Times New Roman" pitchFamily="18" charset="0"/>
              </a:rPr>
              <a:t>coef(gdpmodel)</a:t>
            </a: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cs typeface="Times New Roman" pitchFamily="18" charset="0"/>
              </a:rPr>
              <a:t> ar1        ma1 </a:t>
            </a:r>
          </a:p>
          <a:p>
            <a:pPr>
              <a:buNone/>
            </a:pPr>
            <a:r>
              <a:rPr lang="it-IT" sz="1600" dirty="0">
                <a:solidFill>
                  <a:schemeClr val="tx1"/>
                </a:solidFill>
                <a:cs typeface="Times New Roman" pitchFamily="18" charset="0"/>
              </a:rPr>
              <a:t>-0.3654655 -0.1202087 </a:t>
            </a:r>
          </a:p>
          <a:p>
            <a:pPr>
              <a:buNone/>
            </a:pPr>
            <a:endParaRPr lang="it-IT" sz="16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AIC(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&gt; AIC(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gdpmodel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[1] 1285.361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46482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ARIMA Model in 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1" y="5257801"/>
            <a:ext cx="898124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Smaller  the AIC value, better is the model. We need to try out various </a:t>
            </a:r>
          </a:p>
          <a:p>
            <a:r>
              <a:rPr lang="en-US" dirty="0">
                <a:latin typeface="Eras Demi ITC" pitchFamily="34" charset="0"/>
              </a:rPr>
              <a:t>combinations of AR and MA terms to arrive at final model.</a:t>
            </a:r>
          </a:p>
        </p:txBody>
      </p:sp>
    </p:spTree>
    <p:extLst>
      <p:ext uri="{BB962C8B-B14F-4D97-AF65-F5344CB8AC3E}">
        <p14:creationId xmlns:p14="http://schemas.microsoft.com/office/powerpoint/2010/main" val="466372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981200" y="1484784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lang="en-US" sz="1800" dirty="0" err="1">
                <a:solidFill>
                  <a:srgbClr val="000099"/>
                </a:solidFill>
                <a:cs typeface="Times New Roman" pitchFamily="18" charset="0"/>
              </a:rPr>
              <a:t>g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auto.arima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gdpseries,d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=2,max.p=1,max.q=1,trace=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TRUE,ic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aic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&gt; </a:t>
            </a:r>
            <a:r>
              <a:rPr sz="1800" dirty="0" err="1">
                <a:solidFill>
                  <a:schemeClr val="tx1"/>
                </a:solidFill>
                <a:cs typeface="Times New Roman" pitchFamily="18" charset="0"/>
              </a:rPr>
              <a:t>auto.arima</a:t>
            </a: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chemeClr val="tx1"/>
                </a:solidFill>
                <a:cs typeface="Times New Roman" pitchFamily="18" charset="0"/>
              </a:rPr>
              <a:t>gdpseries,d</a:t>
            </a: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=2,max.p=1,max.q=1,trace=</a:t>
            </a:r>
            <a:r>
              <a:rPr sz="1800" dirty="0" err="1">
                <a:solidFill>
                  <a:schemeClr val="tx1"/>
                </a:solidFill>
                <a:cs typeface="Times New Roman" pitchFamily="18" charset="0"/>
              </a:rPr>
              <a:t>TRUE,ic</a:t>
            </a: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="</a:t>
            </a:r>
            <a:r>
              <a:rPr sz="1800" dirty="0" err="1">
                <a:solidFill>
                  <a:schemeClr val="tx1"/>
                </a:solidFill>
                <a:cs typeface="Times New Roman" pitchFamily="18" charset="0"/>
              </a:rPr>
              <a:t>aic</a:t>
            </a: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")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ARIMA(1,2,1)                    : 1285.361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ARIMA(0,2,0)                    : 1294.497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ARIMA(1,2,0)                    : 1283.644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ARIMA(0,2,1)                    : 1285.212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Best model: ARIMA(1,2,0)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57912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ARIMA Model in R…</a:t>
            </a:r>
          </a:p>
        </p:txBody>
      </p:sp>
    </p:spTree>
    <p:extLst>
      <p:ext uri="{BB962C8B-B14F-4D97-AF65-F5344CB8AC3E}">
        <p14:creationId xmlns:p14="http://schemas.microsoft.com/office/powerpoint/2010/main" val="22113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coef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&gt; 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coef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gdpmodel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       ar1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-0.4555743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AIC(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&gt; AIC(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gdpmodel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[1] 1283.644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ARIMA Model in R… </a:t>
            </a:r>
          </a:p>
        </p:txBody>
      </p:sp>
    </p:spTree>
    <p:extLst>
      <p:ext uri="{BB962C8B-B14F-4D97-AF65-F5344CB8AC3E}">
        <p14:creationId xmlns:p14="http://schemas.microsoft.com/office/powerpoint/2010/main" val="2002272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5104"/>
            <a:ext cx="8229600" cy="1143000"/>
          </a:xfrm>
        </p:spPr>
        <p:txBody>
          <a:bodyPr/>
          <a:lstStyle/>
          <a:p>
            <a:r>
              <a:rPr lang="en-US" dirty="0"/>
              <a:t>Brief </a:t>
            </a:r>
            <a:r>
              <a:rPr dirty="0"/>
              <a:t>Note </a:t>
            </a:r>
            <a:br>
              <a:rPr dirty="0"/>
            </a:br>
            <a:r>
              <a:rPr lang="en-US" dirty="0"/>
              <a:t>Model Selection Criteria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6729" y="1828801"/>
            <a:ext cx="7758545" cy="39044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</a:rPr>
              <a:t>Akaike</a:t>
            </a:r>
            <a:r>
              <a:rPr lang="en-US" dirty="0">
                <a:solidFill>
                  <a:schemeClr val="tx1"/>
                </a:solidFill>
              </a:rPr>
              <a:t> Information Criterion (AIC)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	AIC = -2 </a:t>
            </a:r>
            <a:r>
              <a:rPr lang="en-US" dirty="0" err="1">
                <a:solidFill>
                  <a:schemeClr val="tx1"/>
                </a:solidFill>
              </a:rPr>
              <a:t>ln</a:t>
            </a:r>
            <a:r>
              <a:rPr lang="en-US" dirty="0">
                <a:solidFill>
                  <a:schemeClr val="tx1"/>
                </a:solidFill>
              </a:rPr>
              <a:t>(L) + 2k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Schwartz Bayesian Criterion (SBC)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	SBC = -2 </a:t>
            </a:r>
            <a:r>
              <a:rPr lang="en-US" dirty="0" err="1">
                <a:solidFill>
                  <a:schemeClr val="tx1"/>
                </a:solidFill>
              </a:rPr>
              <a:t>ln</a:t>
            </a:r>
            <a:r>
              <a:rPr lang="en-US" dirty="0">
                <a:solidFill>
                  <a:schemeClr val="tx1"/>
                </a:solidFill>
              </a:rPr>
              <a:t>(L) + k </a:t>
            </a:r>
            <a:r>
              <a:rPr lang="en-US" dirty="0" err="1">
                <a:solidFill>
                  <a:schemeClr val="tx1"/>
                </a:solidFill>
              </a:rPr>
              <a:t>ln</a:t>
            </a:r>
            <a:r>
              <a:rPr lang="en-US" dirty="0">
                <a:solidFill>
                  <a:schemeClr val="tx1"/>
                </a:solidFill>
              </a:rPr>
              <a:t>(n)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where L = likelihood function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	     k = number of parameters to be estimated,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		     n = number of observations.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tx1"/>
                </a:solidFill>
              </a:rPr>
              <a:t>Ideally, the AIC and SBC should be as small as possible</a:t>
            </a:r>
          </a:p>
        </p:txBody>
      </p:sp>
    </p:spTree>
    <p:extLst>
      <p:ext uri="{BB962C8B-B14F-4D97-AF65-F5344CB8AC3E}">
        <p14:creationId xmlns:p14="http://schemas.microsoft.com/office/powerpoint/2010/main" val="306772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Four:  Diagnostic Checking</a:t>
            </a:r>
          </a:p>
        </p:txBody>
      </p:sp>
    </p:spTree>
    <p:extLst>
      <p:ext uri="{BB962C8B-B14F-4D97-AF65-F5344CB8AC3E}">
        <p14:creationId xmlns:p14="http://schemas.microsoft.com/office/powerpoint/2010/main" val="279730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03496"/>
            <a:ext cx="8229600" cy="1143000"/>
          </a:xfrm>
        </p:spPr>
        <p:txBody>
          <a:bodyPr/>
          <a:lstStyle/>
          <a:p>
            <a:r>
              <a:rPr lang="en-US" dirty="0"/>
              <a:t>Residual Analysis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958138" cy="5105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If an ARMA(</a:t>
            </a:r>
            <a:r>
              <a:rPr lang="en-US" dirty="0" err="1">
                <a:solidFill>
                  <a:schemeClr val="tx1"/>
                </a:solidFill>
              </a:rPr>
              <a:t>p,q</a:t>
            </a:r>
            <a:r>
              <a:rPr lang="en-US" dirty="0">
                <a:solidFill>
                  <a:schemeClr val="tx1"/>
                </a:solidFill>
              </a:rPr>
              <a:t>) model is an adequate representation of the data generating process, then the residuals should be </a:t>
            </a:r>
            <a:r>
              <a:rPr dirty="0">
                <a:solidFill>
                  <a:schemeClr val="tx1"/>
                </a:solidFill>
              </a:rPr>
              <a:t>'White Noise'.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 white noise process is a serially uncorrelated, zero-mean, constant and finite variance process.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Under the null hypothesis that </a:t>
            </a:r>
            <a:r>
              <a:rPr dirty="0" err="1">
                <a:solidFill>
                  <a:schemeClr val="tx1"/>
                </a:solidFill>
              </a:rPr>
              <a:t>y</a:t>
            </a:r>
            <a:r>
              <a:rPr baseline="-25000" dirty="0" err="1">
                <a:solidFill>
                  <a:schemeClr val="tx1"/>
                </a:solidFill>
              </a:rPr>
              <a:t>t</a:t>
            </a:r>
            <a:r>
              <a:rPr dirty="0">
                <a:solidFill>
                  <a:schemeClr val="tx1"/>
                </a:solidFill>
              </a:rPr>
              <a:t> is a white noise process, the </a:t>
            </a:r>
            <a:r>
              <a:rPr b="1" dirty="0">
                <a:solidFill>
                  <a:schemeClr val="tx1"/>
                </a:solidFill>
              </a:rPr>
              <a:t>Box-Pierce Q-statistic (based on autocorrelations </a:t>
            </a:r>
            <a:r>
              <a:rPr b="1" dirty="0" err="1">
                <a:solidFill>
                  <a:schemeClr val="tx1"/>
                </a:solidFill>
              </a:rPr>
              <a:t>upto</a:t>
            </a:r>
            <a:r>
              <a:rPr b="1" dirty="0">
                <a:solidFill>
                  <a:schemeClr val="tx1"/>
                </a:solidFill>
              </a:rPr>
              <a:t> lag m and T observations in a time series)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 </a:t>
            </a:r>
          </a:p>
          <a:p>
            <a:pPr>
              <a:buNone/>
            </a:pPr>
            <a:r>
              <a:rPr dirty="0">
                <a:solidFill>
                  <a:schemeClr val="tx1"/>
                </a:solidFill>
              </a:rPr>
              <a:t>	                                                           for large T. </a:t>
            </a:r>
          </a:p>
          <a:p>
            <a:pPr>
              <a:buNone/>
            </a:pP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 Another closely connected statistical test is </a:t>
            </a:r>
            <a:r>
              <a:rPr dirty="0" err="1">
                <a:solidFill>
                  <a:schemeClr val="tx1"/>
                </a:solidFill>
              </a:rPr>
              <a:t>Ljung</a:t>
            </a:r>
            <a:r>
              <a:rPr dirty="0">
                <a:solidFill>
                  <a:schemeClr val="tx1"/>
                </a:solidFill>
              </a:rPr>
              <a:t>-Box test.</a:t>
            </a:r>
          </a:p>
          <a:p>
            <a:endParaRPr dirty="0">
              <a:solidFill>
                <a:schemeClr val="tx1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184304"/>
              </p:ext>
            </p:extLst>
          </p:nvPr>
        </p:nvGraphicFramePr>
        <p:xfrm>
          <a:off x="2639616" y="4869160"/>
          <a:ext cx="2858262" cy="7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651000" imgH="431800" progId="Equation.3">
                  <p:embed/>
                </p:oleObj>
              </mc:Choice>
              <mc:Fallback>
                <p:oleObj name="Equation" r:id="rId3" imgW="1651000" imgH="431800" progId="Equation.3">
                  <p:embed/>
                  <p:pic>
                    <p:nvPicPr>
                      <p:cNvPr id="39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869160"/>
                        <a:ext cx="2858262" cy="73761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50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ARIMA models thus essentially </a:t>
            </a:r>
            <a:r>
              <a:rPr b="1" dirty="0">
                <a:solidFill>
                  <a:schemeClr val="tx1"/>
                </a:solidFill>
              </a:rPr>
              <a:t>ignore domain theory</a:t>
            </a:r>
            <a:r>
              <a:rPr dirty="0">
                <a:solidFill>
                  <a:schemeClr val="tx1"/>
                </a:solidFill>
              </a:rPr>
              <a:t> (by ignoring “traditional” explanatory variables), 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Why use them?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The use of ARIMA is appropriate when:</a:t>
            </a:r>
          </a:p>
          <a:p>
            <a:pPr>
              <a:buNone/>
            </a:pPr>
            <a:endParaRPr sz="2400" dirty="0"/>
          </a:p>
          <a:p>
            <a:pPr lvl="1"/>
            <a:r>
              <a:rPr sz="1800" dirty="0"/>
              <a:t>Little or nothing is known about the dependent variable being forecasted, </a:t>
            </a:r>
          </a:p>
          <a:p>
            <a:pPr lvl="1"/>
            <a:r>
              <a:rPr sz="1800" dirty="0"/>
              <a:t>The independent variables known to be important cannot be forecasted effectively</a:t>
            </a:r>
          </a:p>
          <a:p>
            <a:pPr lvl="1"/>
            <a:r>
              <a:rPr sz="1800" dirty="0"/>
              <a:t>Objective is to obtain short term forecasts</a:t>
            </a:r>
          </a:p>
          <a:p>
            <a:pPr>
              <a:buNone/>
            </a:pPr>
            <a:endParaRPr lang="en-US" sz="22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55494"/>
            <a:ext cx="8229600" cy="1143000"/>
          </a:xfrm>
        </p:spPr>
        <p:txBody>
          <a:bodyPr/>
          <a:lstStyle/>
          <a:p>
            <a:r>
              <a:rPr lang="en-US" dirty="0"/>
              <a:t>Box-Jenkins (ARIMA) Models</a:t>
            </a:r>
          </a:p>
        </p:txBody>
      </p:sp>
    </p:spTree>
    <p:extLst>
      <p:ext uri="{BB962C8B-B14F-4D97-AF65-F5344CB8AC3E}">
        <p14:creationId xmlns:p14="http://schemas.microsoft.com/office/powerpoint/2010/main" val="155062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resi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&lt;-residuals(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Box.test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resi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resi,col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Box-Pierce test</a:t>
            </a:r>
          </a:p>
          <a:p>
            <a:pPr>
              <a:buNone/>
            </a:pP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data:  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resi</a:t>
            </a:r>
            <a:endParaRPr sz="16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X-squared = 0.5391, </a:t>
            </a:r>
            <a:r>
              <a:rPr sz="1600" dirty="0" err="1">
                <a:solidFill>
                  <a:schemeClr val="tx1"/>
                </a:solidFill>
                <a:cs typeface="Times New Roman" pitchFamily="18" charset="0"/>
              </a:rPr>
              <a:t>df</a:t>
            </a: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 = 1, p-value = 0.4628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6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ARIMA Model in R…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553200" y="29718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1" y="2743201"/>
            <a:ext cx="2590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itchFamily="34" charset="0"/>
              </a:rPr>
              <a:t>Do not reject Ho.</a:t>
            </a:r>
          </a:p>
          <a:p>
            <a:r>
              <a:rPr lang="en-US" dirty="0">
                <a:latin typeface="Eras Demi ITC" pitchFamily="34" charset="0"/>
              </a:rPr>
              <a:t>Errors follow white noise process.</a:t>
            </a:r>
            <a:endParaRPr 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1300" y="4343400"/>
            <a:ext cx="6629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8797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Five:  Forecasting</a:t>
            </a:r>
            <a:endParaRPr lang="en-US" altLang="zh-TW" dirty="0">
              <a:solidFill>
                <a:schemeClr val="accent1"/>
              </a:solidFill>
              <a:latin typeface="Consolas" panose="020B060902020403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310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055440" y="1772816"/>
            <a:ext cx="8763000" cy="5562600"/>
          </a:xfrm>
          <a:prstGeom prst="rect">
            <a:avLst/>
          </a:prstGeom>
          <a:noFill/>
          <a:ln>
            <a:noFill/>
          </a:ln>
          <a:effectLst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predict(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gdpmodel,n.ahead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=3)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Time Series: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Start = 2007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End = 2009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Frequency = 1 </a:t>
            </a:r>
          </a:p>
          <a:p>
            <a:pPr>
              <a:buNone/>
            </a:pPr>
            <a:r>
              <a:rPr sz="1600" dirty="0">
                <a:solidFill>
                  <a:schemeClr val="tx1"/>
                </a:solidFill>
                <a:cs typeface="Times New Roman" pitchFamily="18" charset="0"/>
              </a:rPr>
              <a:t>[1] 3078683  3315176  3548951</a:t>
            </a:r>
          </a:p>
          <a:p>
            <a:pPr>
              <a:buNone/>
            </a:pPr>
            <a:endParaRPr sz="1600"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************************************************************************************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ARIMA Model in R… </a:t>
            </a:r>
          </a:p>
        </p:txBody>
      </p:sp>
    </p:spTree>
    <p:extLst>
      <p:ext uri="{BB962C8B-B14F-4D97-AF65-F5344CB8AC3E}">
        <p14:creationId xmlns:p14="http://schemas.microsoft.com/office/powerpoint/2010/main" val="2432490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1"/>
            <a:ext cx="7958138" cy="46434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Three basic ARIMA models for a stationary time series 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y</a:t>
            </a:r>
            <a:r>
              <a:rPr lang="en-US" altLang="zh-TW" i="1" baseline="-25000" dirty="0" err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i="1" baseline="-25000" dirty="0">
                <a:solidFill>
                  <a:schemeClr val="tx1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: 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457200" indent="-457200" algn="ctr">
              <a:buAutoNum type="arabicParenBoth"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Autoregressive model of order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(AR(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))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i.e.,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y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depends on its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previous values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(2) Moving Average model of order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(MA(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))</a:t>
            </a: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0" indent="0" algn="ctr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             i.e.,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y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depends on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previous random error terms</a:t>
            </a: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2792413"/>
          <a:ext cx="65532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2463480" imgH="241200" progId="Equation.3">
                  <p:embed/>
                </p:oleObj>
              </mc:Choice>
              <mc:Fallback>
                <p:oleObj name="Equation" r:id="rId3" imgW="2463480" imgH="241200" progId="Equation.3">
                  <p:embed/>
                  <p:pic>
                    <p:nvPicPr>
                      <p:cNvPr id="225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92413"/>
                        <a:ext cx="6553200" cy="641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892396"/>
              </p:ext>
            </p:extLst>
          </p:nvPr>
        </p:nvGraphicFramePr>
        <p:xfrm>
          <a:off x="2836862" y="4941168"/>
          <a:ext cx="653573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2463480" imgH="241200" progId="Equation.3">
                  <p:embed/>
                </p:oleObj>
              </mc:Choice>
              <mc:Fallback>
                <p:oleObj name="Equation" r:id="rId5" imgW="2463480" imgH="241200" progId="Equation.3">
                  <p:embed/>
                  <p:pic>
                    <p:nvPicPr>
                      <p:cNvPr id="225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2" y="4941168"/>
                        <a:ext cx="6535738" cy="639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Box-Jenkins (ARIMA) Models</a:t>
            </a:r>
          </a:p>
        </p:txBody>
      </p:sp>
    </p:spTree>
    <p:extLst>
      <p:ext uri="{BB962C8B-B14F-4D97-AF65-F5344CB8AC3E}">
        <p14:creationId xmlns:p14="http://schemas.microsoft.com/office/powerpoint/2010/main" val="387000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1"/>
            <a:ext cx="7958138" cy="4262437"/>
          </a:xfrm>
        </p:spPr>
        <p:txBody>
          <a:bodyPr/>
          <a:lstStyle/>
          <a:p>
            <a:pPr marL="512763" lvl="1" indent="-512763" algn="ctr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(3) Autoregressive-moving average model of order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and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(ARMA(</a:t>
            </a:r>
            <a:r>
              <a:rPr lang="en-US" altLang="zh-TW" i="1" dirty="0" err="1">
                <a:solidFill>
                  <a:schemeClr val="tx1"/>
                </a:solidFill>
                <a:ea typeface="新細明體" pitchFamily="18" charset="-120"/>
              </a:rPr>
              <a:t>p,q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))</a:t>
            </a: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endParaRPr lang="en-US" altLang="zh-TW" dirty="0">
              <a:solidFill>
                <a:schemeClr val="tx1"/>
              </a:solidFill>
              <a:ea typeface="新細明體" pitchFamily="18" charset="-120"/>
            </a:endParaRPr>
          </a:p>
          <a:p>
            <a:pPr marL="512763" lvl="1" indent="-512763" algn="ctr">
              <a:buNone/>
            </a:pP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i.e., </a:t>
            </a:r>
            <a:r>
              <a:rPr lang="en-US" altLang="zh-TW" dirty="0" err="1">
                <a:solidFill>
                  <a:schemeClr val="tx1"/>
                </a:solidFill>
                <a:ea typeface="新細明體" pitchFamily="18" charset="-120"/>
              </a:rPr>
              <a:t>y</a:t>
            </a:r>
            <a:r>
              <a:rPr lang="en-US" altLang="zh-TW" baseline="-25000" dirty="0" err="1">
                <a:solidFill>
                  <a:schemeClr val="tx1"/>
                </a:solidFill>
                <a:ea typeface="新細明體" pitchFamily="18" charset="-120"/>
              </a:rPr>
              <a:t>t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depends on its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p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previous values and </a:t>
            </a:r>
            <a:r>
              <a:rPr lang="en-US" altLang="zh-TW" i="1" dirty="0">
                <a:solidFill>
                  <a:schemeClr val="tx1"/>
                </a:solidFill>
                <a:ea typeface="新細明體" pitchFamily="18" charset="-120"/>
              </a:rPr>
              <a:t>q</a:t>
            </a:r>
            <a:r>
              <a:rPr lang="en-US" altLang="zh-TW" dirty="0">
                <a:solidFill>
                  <a:schemeClr val="tx1"/>
                </a:solidFill>
                <a:ea typeface="新細明體" pitchFamily="18" charset="-120"/>
              </a:rPr>
              <a:t> previous random error terms</a:t>
            </a: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>
            <p:extLst/>
          </p:nvPr>
        </p:nvGraphicFramePr>
        <p:xfrm>
          <a:off x="2955926" y="2832100"/>
          <a:ext cx="6113463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298600" imgH="482400" progId="Equation.3">
                  <p:embed/>
                </p:oleObj>
              </mc:Choice>
              <mc:Fallback>
                <p:oleObj name="Equation" r:id="rId3" imgW="2298600" imgH="482400" progId="Equation.3">
                  <p:embed/>
                  <p:pic>
                    <p:nvPicPr>
                      <p:cNvPr id="22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6" y="2832100"/>
                        <a:ext cx="6113463" cy="1282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/>
              <a:t>Box-Jenkins (ARIMA) Models</a:t>
            </a:r>
          </a:p>
        </p:txBody>
      </p:sp>
    </p:spTree>
    <p:extLst>
      <p:ext uri="{BB962C8B-B14F-4D97-AF65-F5344CB8AC3E}">
        <p14:creationId xmlns:p14="http://schemas.microsoft.com/office/powerpoint/2010/main" val="366605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 Five-Step Modeling Procedure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Stationarity Checking and Differencing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Model Identification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Parameter Estimation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Diagnostic Checking</a:t>
            </a:r>
          </a:p>
          <a:p>
            <a:pPr marL="609600" indent="-609600">
              <a:lnSpc>
                <a:spcPct val="140000"/>
              </a:lnSpc>
              <a:buFont typeface="Wingdings" pitchFamily="2" charset="2"/>
              <a:buAutoNum type="arabicParenR"/>
            </a:pPr>
            <a:r>
              <a:rPr lang="en-US" altLang="zh-TW" sz="2800" dirty="0">
                <a:ea typeface="新細明體" pitchFamily="18" charset="-120"/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259740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1"/>
                </a:solidFill>
                <a:ea typeface="新細明體" pitchFamily="18" charset="-120"/>
              </a:rPr>
              <a:t>Step One:  Stationarity Checking</a:t>
            </a:r>
          </a:p>
        </p:txBody>
      </p:sp>
    </p:spTree>
    <p:extLst>
      <p:ext uri="{BB962C8B-B14F-4D97-AF65-F5344CB8AC3E}">
        <p14:creationId xmlns:p14="http://schemas.microsoft.com/office/powerpoint/2010/main" val="205827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Stationary Time </a:t>
            </a:r>
            <a:r>
              <a:rPr altLang="en-US" dirty="0"/>
              <a:t>S</a:t>
            </a:r>
            <a:r>
              <a:rPr lang="en-US" altLang="en-US" dirty="0"/>
              <a:t>eries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Time series process is called </a:t>
            </a:r>
            <a:r>
              <a:rPr lang="en-US" altLang="en-US" b="1" dirty="0">
                <a:solidFill>
                  <a:schemeClr val="tx1"/>
                </a:solidFill>
              </a:rPr>
              <a:t>stationary </a:t>
            </a:r>
            <a:r>
              <a:rPr lang="en-US" altLang="en-US" dirty="0">
                <a:solidFill>
                  <a:schemeClr val="tx1"/>
                </a:solidFill>
              </a:rPr>
              <a:t>if the </a:t>
            </a:r>
            <a:r>
              <a:rPr lang="en-US" altLang="en-US" b="1" dirty="0">
                <a:solidFill>
                  <a:schemeClr val="tx1"/>
                </a:solidFill>
              </a:rPr>
              <a:t>statistical properties</a:t>
            </a:r>
            <a:r>
              <a:rPr lang="en-US" altLang="en-US" dirty="0">
                <a:solidFill>
                  <a:schemeClr val="tx1"/>
                </a:solidFill>
              </a:rPr>
              <a:t> of the process remain unchanged over time.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chemeClr val="tx1"/>
                </a:solidFill>
              </a:rPr>
              <a:t>i.e</a:t>
            </a:r>
            <a:r>
              <a:rPr lang="en-US" altLang="en-US" dirty="0">
                <a:solidFill>
                  <a:schemeClr val="tx1"/>
                </a:solidFill>
              </a:rPr>
              <a:t>  if </a:t>
            </a:r>
            <a:r>
              <a:rPr altLang="en-US" err="1">
                <a:solidFill>
                  <a:schemeClr val="tx1"/>
                </a:solidFill>
              </a:rPr>
              <a:t>Y</a:t>
            </a:r>
            <a:r>
              <a:rPr lang="en-US" altLang="en-US" baseline="-25000" dirty="0">
                <a:solidFill>
                  <a:schemeClr val="tx1"/>
                </a:solidFill>
              </a:rPr>
              <a:t>t</a:t>
            </a:r>
            <a:r>
              <a:rPr lang="en-US" altLang="en-US" dirty="0">
                <a:solidFill>
                  <a:schemeClr val="tx1"/>
                </a:solidFill>
              </a:rPr>
              <a:t> is a time series t=1,2,3,…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E(</a:t>
            </a:r>
            <a:r>
              <a:rPr altLang="en-US" err="1">
                <a:solidFill>
                  <a:schemeClr val="tx1"/>
                </a:solidFill>
              </a:rPr>
              <a:t>Y</a:t>
            </a:r>
            <a:r>
              <a:rPr lang="en-US" altLang="en-US" baseline="-25000" dirty="0">
                <a:solidFill>
                  <a:schemeClr val="tx1"/>
                </a:solidFill>
              </a:rPr>
              <a:t>t</a:t>
            </a:r>
            <a:r>
              <a:rPr lang="en-US" altLang="en-US" dirty="0">
                <a:solidFill>
                  <a:schemeClr val="tx1"/>
                </a:solidFill>
              </a:rPr>
              <a:t>)=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altLang="en-US" baseline="-25000" dirty="0">
                <a:solidFill>
                  <a:schemeClr val="tx1"/>
                </a:solidFill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 = (constant)    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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t=1,2,…</a:t>
            </a:r>
          </a:p>
          <a:p>
            <a:pPr eaLnBrk="1" hangingPunct="1"/>
            <a:r>
              <a:rPr lang="en-US" altLang="en-US" dirty="0" err="1">
                <a:solidFill>
                  <a:schemeClr val="tx1"/>
                </a:solidFill>
                <a:sym typeface="Symbol" panose="05050102010706020507" pitchFamily="18" charset="2"/>
              </a:rPr>
              <a:t>Var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altLang="en-US" err="1">
                <a:solidFill>
                  <a:schemeClr val="tx1"/>
                </a:solidFill>
                <a:sym typeface="Symbol" panose="05050102010706020507" pitchFamily="18" charset="2"/>
              </a:rPr>
              <a:t>Y</a:t>
            </a:r>
            <a:r>
              <a:rPr lang="en-US" altLang="en-US" baseline="-25000" dirty="0">
                <a:solidFill>
                  <a:schemeClr val="tx1"/>
                </a:solidFill>
              </a:rPr>
              <a:t>t</a:t>
            </a:r>
            <a:r>
              <a:rPr lang="en-US" altLang="en-US" dirty="0">
                <a:solidFill>
                  <a:schemeClr val="tx1"/>
                </a:solidFill>
              </a:rPr>
              <a:t>)=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σ</a:t>
            </a:r>
            <a:r>
              <a:rPr lang="en-US" altLang="en-US" baseline="-30000" dirty="0">
                <a:solidFill>
                  <a:schemeClr val="tx1"/>
                </a:solidFill>
                <a:cs typeface="Times New Roman" panose="02020603050405020304" pitchFamily="18" charset="0"/>
              </a:rPr>
              <a:t>t</a:t>
            </a:r>
            <a:r>
              <a:rPr lang="en-US" altLang="en-US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= σ</a:t>
            </a:r>
            <a:r>
              <a:rPr lang="en-US" altLang="en-US" baseline="30000" dirty="0">
                <a:solidFill>
                  <a:schemeClr val="tx1"/>
                </a:solidFill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(constant)   </a:t>
            </a:r>
            <a:r>
              <a:rPr lang="en-US" altLang="en-US" b="1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lang="en-US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sym typeface="Symbol" panose="05050102010706020507" pitchFamily="18" charset="2"/>
              </a:rPr>
              <a:t>t=1,2…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dirty="0" err="1">
                <a:solidFill>
                  <a:schemeClr val="tx1"/>
                </a:solidFill>
              </a:rPr>
              <a:t>cov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altLang="en-US" err="1">
                <a:solidFill>
                  <a:schemeClr val="tx1"/>
                </a:solidFill>
              </a:rPr>
              <a:t>Y</a:t>
            </a:r>
            <a:r>
              <a:rPr lang="en-US" altLang="en-US" baseline="-25000" dirty="0" err="1">
                <a:solidFill>
                  <a:schemeClr val="tx1"/>
                </a:solidFill>
              </a:rPr>
              <a:t>t</a:t>
            </a:r>
            <a:r>
              <a:rPr lang="en-US" altLang="en-US" dirty="0" err="1">
                <a:solidFill>
                  <a:schemeClr val="tx1"/>
                </a:solidFill>
              </a:rPr>
              <a:t>,Y</a:t>
            </a:r>
            <a:r>
              <a:rPr lang="en-US" altLang="en-US" baseline="-25000" dirty="0" err="1">
                <a:solidFill>
                  <a:schemeClr val="tx1"/>
                </a:solidFill>
              </a:rPr>
              <a:t>t</a:t>
            </a:r>
            <a:r>
              <a:rPr altLang="en-US" baseline="-25000">
                <a:solidFill>
                  <a:schemeClr val="tx1"/>
                </a:solidFill>
              </a:rPr>
              <a:t>-s</a:t>
            </a:r>
            <a:r>
              <a:rPr lang="en-US" altLang="en-US" dirty="0">
                <a:solidFill>
                  <a:schemeClr val="tx1"/>
                </a:solidFill>
              </a:rPr>
              <a:t>) depends only on </a:t>
            </a:r>
            <a:r>
              <a:rPr lang="en-US" altLang="en-US" b="1" dirty="0">
                <a:solidFill>
                  <a:schemeClr val="tx1"/>
                </a:solidFill>
              </a:rPr>
              <a:t>s</a:t>
            </a:r>
            <a:r>
              <a:rPr lang="en-US" altLang="en-US" dirty="0">
                <a:solidFill>
                  <a:schemeClr val="tx1"/>
                </a:solidFill>
              </a:rPr>
              <a:t>(lag),and is independent of </a:t>
            </a:r>
            <a:r>
              <a:rPr lang="en-US" altLang="en-US" b="1" dirty="0">
                <a:solidFill>
                  <a:schemeClr val="tx1"/>
                </a:solidFill>
              </a:rPr>
              <a:t>t </a:t>
            </a:r>
            <a:r>
              <a:rPr lang="en-US" altLang="en-US" dirty="0">
                <a:solidFill>
                  <a:schemeClr val="tx1"/>
                </a:solidFill>
              </a:rPr>
              <a:t>(time).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tx1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85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i.stack.imgur.com/N7O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7162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accent1"/>
                </a:solidFill>
              </a:rPr>
              <a:t>Stationary Time </a:t>
            </a:r>
            <a:r>
              <a:rPr altLang="en-US" sz="3200" dirty="0">
                <a:solidFill>
                  <a:schemeClr val="accent1"/>
                </a:solidFill>
              </a:rPr>
              <a:t>S</a:t>
            </a:r>
            <a:r>
              <a:rPr lang="en-US" altLang="en-US" sz="3200" dirty="0">
                <a:solidFill>
                  <a:schemeClr val="accent1"/>
                </a:solidFill>
              </a:rPr>
              <a:t>eries</a:t>
            </a:r>
          </a:p>
        </p:txBody>
      </p:sp>
    </p:spTree>
    <p:extLst>
      <p:ext uri="{BB962C8B-B14F-4D97-AF65-F5344CB8AC3E}">
        <p14:creationId xmlns:p14="http://schemas.microsoft.com/office/powerpoint/2010/main" val="2347558828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1557</Words>
  <Application>Microsoft Macintosh PowerPoint</Application>
  <PresentationFormat>Widescreen</PresentationFormat>
  <Paragraphs>314</Paragraphs>
  <Slides>33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新細明體</vt:lpstr>
      <vt:lpstr>Arial</vt:lpstr>
      <vt:lpstr>Book Antiqua</vt:lpstr>
      <vt:lpstr>Calibri</vt:lpstr>
      <vt:lpstr>Consolas</vt:lpstr>
      <vt:lpstr>Eras Demi ITC</vt:lpstr>
      <vt:lpstr>Open Sans</vt:lpstr>
      <vt:lpstr>Open Sans Light</vt:lpstr>
      <vt:lpstr>Symbol</vt:lpstr>
      <vt:lpstr>Times New Roman</vt:lpstr>
      <vt:lpstr>Wingdings</vt:lpstr>
      <vt:lpstr>Wingdings 2</vt:lpstr>
      <vt:lpstr>Edappy Insitute</vt:lpstr>
      <vt:lpstr>Equation</vt:lpstr>
      <vt:lpstr>Worksheet</vt:lpstr>
      <vt:lpstr> TIME SERIES MODEL-ARIMA</vt:lpstr>
      <vt:lpstr>Box-Jenkins (ARIMA) Models</vt:lpstr>
      <vt:lpstr>Box-Jenkins (ARIMA) Models</vt:lpstr>
      <vt:lpstr>Box-Jenkins (ARIMA) Models</vt:lpstr>
      <vt:lpstr>Box-Jenkins (ARIMA) Models</vt:lpstr>
      <vt:lpstr>A Five-Step Modeling Procedure</vt:lpstr>
      <vt:lpstr>Step One:  Stationarity Checking</vt:lpstr>
      <vt:lpstr>Stationary Time Series</vt:lpstr>
      <vt:lpstr>Stationary Time Series</vt:lpstr>
      <vt:lpstr>Assessing Stationarity of Time Series</vt:lpstr>
      <vt:lpstr>Differencing</vt:lpstr>
      <vt:lpstr>GDP Time Series Data Snapshot</vt:lpstr>
      <vt:lpstr>     </vt:lpstr>
      <vt:lpstr>     </vt:lpstr>
      <vt:lpstr>     </vt:lpstr>
      <vt:lpstr>     </vt:lpstr>
      <vt:lpstr>     </vt:lpstr>
      <vt:lpstr>Step Two:  Model Identification</vt:lpstr>
      <vt:lpstr>Model Identification</vt:lpstr>
      <vt:lpstr>Summary of the Behaviour of Autocorrelation and Partial Autocorrelation Functions</vt:lpstr>
      <vt:lpstr>Model Identification</vt:lpstr>
      <vt:lpstr>Step Three:  Parameter Estimation</vt:lpstr>
      <vt:lpstr>Parameter Estimation</vt:lpstr>
      <vt:lpstr>     </vt:lpstr>
      <vt:lpstr>     </vt:lpstr>
      <vt:lpstr>     </vt:lpstr>
      <vt:lpstr>Brief Note  Model Selection Criteria</vt:lpstr>
      <vt:lpstr>Step Four:  Diagnostic Checking</vt:lpstr>
      <vt:lpstr>Residual Analysis</vt:lpstr>
      <vt:lpstr>     </vt:lpstr>
      <vt:lpstr>Step Five:  Forecasting</vt:lpstr>
      <vt:lpstr>   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117</cp:revision>
  <dcterms:created xsi:type="dcterms:W3CDTF">2020-05-29T15:06:42Z</dcterms:created>
  <dcterms:modified xsi:type="dcterms:W3CDTF">2024-03-04T02:36:51Z</dcterms:modified>
  <cp:category/>
</cp:coreProperties>
</file>