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32"/>
  </p:notesMasterIdLst>
  <p:sldIdLst>
    <p:sldId id="274" r:id="rId2"/>
    <p:sldId id="600" r:id="rId3"/>
    <p:sldId id="596" r:id="rId4"/>
    <p:sldId id="598" r:id="rId5"/>
    <p:sldId id="349" r:id="rId6"/>
    <p:sldId id="395" r:id="rId7"/>
    <p:sldId id="396" r:id="rId8"/>
    <p:sldId id="382" r:id="rId9"/>
    <p:sldId id="383" r:id="rId10"/>
    <p:sldId id="397" r:id="rId11"/>
    <p:sldId id="389" r:id="rId12"/>
    <p:sldId id="386" r:id="rId13"/>
    <p:sldId id="394" r:id="rId14"/>
    <p:sldId id="388" r:id="rId15"/>
    <p:sldId id="390" r:id="rId16"/>
    <p:sldId id="391" r:id="rId17"/>
    <p:sldId id="403" r:id="rId18"/>
    <p:sldId id="407" r:id="rId19"/>
    <p:sldId id="398" r:id="rId20"/>
    <p:sldId id="601" r:id="rId21"/>
    <p:sldId id="602" r:id="rId22"/>
    <p:sldId id="399" r:id="rId23"/>
    <p:sldId id="401" r:id="rId24"/>
    <p:sldId id="409" r:id="rId25"/>
    <p:sldId id="408" r:id="rId26"/>
    <p:sldId id="410" r:id="rId27"/>
    <p:sldId id="597" r:id="rId28"/>
    <p:sldId id="603" r:id="rId29"/>
    <p:sldId id="599" r:id="rId30"/>
    <p:sldId id="374" r:id="rId31"/>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Tables Text" id="{855A0964-8D6B-42F4-A505-710E96D9C74C}">
          <p14:sldIdLst>
            <p14:sldId id="274"/>
            <p14:sldId id="600"/>
            <p14:sldId id="596"/>
            <p14:sldId id="598"/>
            <p14:sldId id="349"/>
            <p14:sldId id="395"/>
            <p14:sldId id="396"/>
            <p14:sldId id="382"/>
            <p14:sldId id="383"/>
            <p14:sldId id="397"/>
            <p14:sldId id="389"/>
            <p14:sldId id="386"/>
            <p14:sldId id="394"/>
            <p14:sldId id="388"/>
            <p14:sldId id="390"/>
            <p14:sldId id="391"/>
            <p14:sldId id="403"/>
            <p14:sldId id="407"/>
            <p14:sldId id="398"/>
            <p14:sldId id="601"/>
            <p14:sldId id="602"/>
            <p14:sldId id="399"/>
            <p14:sldId id="401"/>
            <p14:sldId id="409"/>
            <p14:sldId id="408"/>
            <p14:sldId id="410"/>
            <p14:sldId id="597"/>
            <p14:sldId id="603"/>
            <p14:sldId id="599"/>
            <p14:sldId id="374"/>
          </p14:sldIdLst>
        </p14:section>
      </p14:sectionLst>
    </p:ex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B2B2B2"/>
    <a:srgbClr val="FFFFFF"/>
    <a:srgbClr val="808080"/>
    <a:srgbClr val="5F5F5F"/>
    <a:srgbClr val="000000"/>
    <a:srgbClr val="C0C0C0"/>
    <a:srgbClr val="7F7F7F"/>
    <a:srgbClr val="328682"/>
    <a:srgbClr val="3278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1" autoAdjust="0"/>
    <p:restoredTop sz="96327" autoAdjust="0"/>
  </p:normalViewPr>
  <p:slideViewPr>
    <p:cSldViewPr snapToObjects="1">
      <p:cViewPr varScale="1">
        <p:scale>
          <a:sx n="67" d="100"/>
          <a:sy n="67" d="100"/>
        </p:scale>
        <p:origin x="716" y="56"/>
      </p:cViewPr>
      <p:guideLst>
        <p:guide orient="horz" pos="1570"/>
        <p:guide pos="3984"/>
        <p:guide orient="horz" pos="1094"/>
        <p:guide pos="3320"/>
      </p:guideLst>
    </p:cSldViewPr>
  </p:slideViewPr>
  <p:notesTextViewPr>
    <p:cViewPr>
      <p:scale>
        <a:sx n="1" d="1"/>
        <a:sy n="1" d="1"/>
      </p:scale>
      <p:origin x="0" y="0"/>
    </p:cViewPr>
  </p:notesTextViewPr>
  <p:sorterViewPr>
    <p:cViewPr>
      <p:scale>
        <a:sx n="75" d="100"/>
        <a:sy n="75" d="100"/>
      </p:scale>
      <p:origin x="0" y="-99534"/>
    </p:cViewPr>
  </p:sorterViewPr>
  <p:notesViewPr>
    <p:cSldViewPr snapToObjects="1">
      <p:cViewPr varScale="1">
        <p:scale>
          <a:sx n="73" d="100"/>
          <a:sy n="73" d="100"/>
        </p:scale>
        <p:origin x="-3792"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ata Suvarnapathki" userId="5b7cd047aa8675b9" providerId="LiveId" clId="{5CEEF989-036A-4C44-B523-355CFCC1D003}"/>
    <pc:docChg chg="addSld modSld modSection">
      <pc:chgData name="Sujata Suvarnapathki" userId="5b7cd047aa8675b9" providerId="LiveId" clId="{5CEEF989-036A-4C44-B523-355CFCC1D003}" dt="2024-05-13T15:26:41.513" v="10" actId="113"/>
      <pc:docMkLst>
        <pc:docMk/>
      </pc:docMkLst>
      <pc:sldChg chg="modSp mod">
        <pc:chgData name="Sujata Suvarnapathki" userId="5b7cd047aa8675b9" providerId="LiveId" clId="{5CEEF989-036A-4C44-B523-355CFCC1D003}" dt="2024-05-13T14:54:11.190" v="0" actId="14100"/>
        <pc:sldMkLst>
          <pc:docMk/>
          <pc:sldMk cId="2336506575" sldId="396"/>
        </pc:sldMkLst>
        <pc:spChg chg="mod">
          <ac:chgData name="Sujata Suvarnapathki" userId="5b7cd047aa8675b9" providerId="LiveId" clId="{5CEEF989-036A-4C44-B523-355CFCC1D003}" dt="2024-05-13T14:54:11.190" v="0" actId="14100"/>
          <ac:spMkLst>
            <pc:docMk/>
            <pc:sldMk cId="2336506575" sldId="396"/>
            <ac:spMk id="3" creationId="{00000000-0000-0000-0000-000000000000}"/>
          </ac:spMkLst>
        </pc:spChg>
      </pc:sldChg>
      <pc:sldChg chg="modSp mod">
        <pc:chgData name="Sujata Suvarnapathki" userId="5b7cd047aa8675b9" providerId="LiveId" clId="{5CEEF989-036A-4C44-B523-355CFCC1D003}" dt="2024-05-13T15:24:55.465" v="3" actId="14100"/>
        <pc:sldMkLst>
          <pc:docMk/>
          <pc:sldMk cId="490416876" sldId="397"/>
        </pc:sldMkLst>
        <pc:spChg chg="mod">
          <ac:chgData name="Sujata Suvarnapathki" userId="5b7cd047aa8675b9" providerId="LiveId" clId="{5CEEF989-036A-4C44-B523-355CFCC1D003}" dt="2024-05-13T15:24:37.010" v="1" actId="14100"/>
          <ac:spMkLst>
            <pc:docMk/>
            <pc:sldMk cId="490416876" sldId="397"/>
            <ac:spMk id="6" creationId="{00000000-0000-0000-0000-000000000000}"/>
          </ac:spMkLst>
        </pc:spChg>
        <pc:spChg chg="mod">
          <ac:chgData name="Sujata Suvarnapathki" userId="5b7cd047aa8675b9" providerId="LiveId" clId="{5CEEF989-036A-4C44-B523-355CFCC1D003}" dt="2024-05-13T15:24:55.465" v="3" actId="14100"/>
          <ac:spMkLst>
            <pc:docMk/>
            <pc:sldMk cId="490416876" sldId="397"/>
            <ac:spMk id="8" creationId="{00000000-0000-0000-0000-000000000000}"/>
          </ac:spMkLst>
        </pc:spChg>
        <pc:spChg chg="mod">
          <ac:chgData name="Sujata Suvarnapathki" userId="5b7cd047aa8675b9" providerId="LiveId" clId="{5CEEF989-036A-4C44-B523-355CFCC1D003}" dt="2024-05-13T15:24:44.864" v="2" actId="14100"/>
          <ac:spMkLst>
            <pc:docMk/>
            <pc:sldMk cId="490416876" sldId="397"/>
            <ac:spMk id="9" creationId="{00000000-0000-0000-0000-000000000000}"/>
          </ac:spMkLst>
        </pc:spChg>
      </pc:sldChg>
      <pc:sldChg chg="modSp new mod">
        <pc:chgData name="Sujata Suvarnapathki" userId="5b7cd047aa8675b9" providerId="LiveId" clId="{5CEEF989-036A-4C44-B523-355CFCC1D003}" dt="2024-05-13T15:26:41.513" v="10" actId="113"/>
        <pc:sldMkLst>
          <pc:docMk/>
          <pc:sldMk cId="562276621" sldId="603"/>
        </pc:sldMkLst>
        <pc:spChg chg="mod">
          <ac:chgData name="Sujata Suvarnapathki" userId="5b7cd047aa8675b9" providerId="LiveId" clId="{5CEEF989-036A-4C44-B523-355CFCC1D003}" dt="2024-05-13T15:26:41.513" v="10" actId="113"/>
          <ac:spMkLst>
            <pc:docMk/>
            <pc:sldMk cId="562276621" sldId="603"/>
            <ac:spMk id="3" creationId="{867E071B-DB94-0E8D-2307-67CF0FC74F3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5/13/2024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dirty="0"/>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ormAutofit/>
          </a:bodyPr>
          <a:lstStyle>
            <a:lvl1pPr>
              <a:defRPr sz="3600"/>
            </a:lvl1pPr>
          </a:lstStyle>
          <a:p>
            <a:r>
              <a:rPr lang="en-GB"/>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153240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634267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95153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8934631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346550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3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9580654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_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5275928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_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71405653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_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28774773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86852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49388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25445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22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900858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3763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75276"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12914"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416570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643203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7218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869820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14279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74329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solidFill>
                  <a:schemeClr val="accent1"/>
                </a:solidFill>
                <a:latin typeface="Open Sans" panose="020B0606030504020204" pitchFamily="34" charset="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20254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59322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068493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12659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1654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3245778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091842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8698621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189288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979325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19934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3366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028938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076583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7045054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723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9623052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941341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610587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60650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5364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297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76239" indent="-24764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9402440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689044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6284679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839707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449469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059145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041536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7405044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5972226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375528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64574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57189" indent="-22859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81935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52357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8588781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756156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667869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327241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2255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5854108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032615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666314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2_Title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5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799479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3713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9552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7633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7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18751697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8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4678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8442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2205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3726821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9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0787955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6740880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856189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4255432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9692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0603593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0845766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6980607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6337529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9120295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114343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894197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71182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841372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0462443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4886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219200"/>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560285"/>
            <a:ext cx="5082117"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219200"/>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560285"/>
            <a:ext cx="5084232"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491086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15527442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779206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4895580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334750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9141938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473444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28682991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126611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746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415983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462284"/>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803370"/>
            <a:ext cx="5082117"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462284"/>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803370"/>
            <a:ext cx="5084232"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2608842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2066454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33868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4896030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714069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096703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521746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35078766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_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3317090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1379347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_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95349657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image" Target="../media/image8.png"/><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image" Target="../media/image3.png"/><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image" Target="../media/image4.png"/><Relationship Id="rId118" Type="http://schemas.openxmlformats.org/officeDocument/2006/relationships/image" Target="../media/image9.png"/><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image" Target="../media/image5.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theme" Target="../theme/theme1.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image" Target="../media/image1.png"/><Relationship Id="rId115" Type="http://schemas.openxmlformats.org/officeDocument/2006/relationships/image" Target="../media/image6.png"/><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7.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image" Target="../media/image2.png"/><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79961"/>
            <a:ext cx="10363200" cy="817561"/>
          </a:xfrm>
          <a:prstGeom prst="rect">
            <a:avLst/>
          </a:prstGeom>
        </p:spPr>
        <p:txBody>
          <a:bodyPr vert="horz" lIns="0" tIns="0" rIns="0" bIns="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914400" y="1219200"/>
            <a:ext cx="10363200" cy="4627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 name="object 21">
            <a:extLst>
              <a:ext uri="{FF2B5EF4-FFF2-40B4-BE49-F238E27FC236}">
                <a16:creationId xmlns:a16="http://schemas.microsoft.com/office/drawing/2014/main" id="{A12EC1AF-7803-BFD6-EB7E-230A17B08A08}"/>
              </a:ext>
            </a:extLst>
          </p:cNvPr>
          <p:cNvGrpSpPr/>
          <p:nvPr userDrawn="1"/>
        </p:nvGrpSpPr>
        <p:grpSpPr>
          <a:xfrm>
            <a:off x="9914965" y="6246454"/>
            <a:ext cx="1513252" cy="401246"/>
            <a:chOff x="12227495" y="8878099"/>
            <a:chExt cx="2912110" cy="772160"/>
          </a:xfrm>
        </p:grpSpPr>
        <p:sp>
          <p:nvSpPr>
            <p:cNvPr id="5" name="object 22">
              <a:extLst>
                <a:ext uri="{FF2B5EF4-FFF2-40B4-BE49-F238E27FC236}">
                  <a16:creationId xmlns:a16="http://schemas.microsoft.com/office/drawing/2014/main" id="{D0F1918F-0FD3-A807-8902-F0A12EDDC415}"/>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27549086-B9BF-38B8-739E-3028A1992EB1}"/>
                </a:ext>
              </a:extLst>
            </p:cNvPr>
            <p:cNvPicPr/>
            <p:nvPr/>
          </p:nvPicPr>
          <p:blipFill>
            <a:blip r:embed="rId110"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CF3D8ADA-8727-7585-9476-FEF07A7E1051}"/>
                </a:ext>
              </a:extLst>
            </p:cNvPr>
            <p:cNvPicPr/>
            <p:nvPr/>
          </p:nvPicPr>
          <p:blipFill>
            <a:blip r:embed="rId111"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C1EB2E0F-F88B-1BCD-489F-4E2E2CE69242}"/>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8BBA37D8-9E86-5784-8567-8391091CFEF4}"/>
                </a:ext>
              </a:extLst>
            </p:cNvPr>
            <p:cNvPicPr/>
            <p:nvPr/>
          </p:nvPicPr>
          <p:blipFill>
            <a:blip r:embed="rId112"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7D32521D-5193-E658-1C0D-EAB054B49F73}"/>
                </a:ext>
              </a:extLst>
            </p:cNvPr>
            <p:cNvPicPr/>
            <p:nvPr/>
          </p:nvPicPr>
          <p:blipFill>
            <a:blip r:embed="rId113"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B1ECC896-3BBC-96DD-B2E7-4485106A76E1}"/>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FA3C1958-19EC-74B3-7A47-DE34DAA8D270}"/>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551050B7-6A58-1474-4CEE-82702F7896D6}"/>
                </a:ext>
              </a:extLst>
            </p:cNvPr>
            <p:cNvPicPr/>
            <p:nvPr/>
          </p:nvPicPr>
          <p:blipFill>
            <a:blip r:embed="rId114"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D9A96A84-646F-1E85-6370-96BCCA2EC14B}"/>
                </a:ext>
              </a:extLst>
            </p:cNvPr>
            <p:cNvPicPr/>
            <p:nvPr/>
          </p:nvPicPr>
          <p:blipFill>
            <a:blip r:embed="rId115"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0238AE35-D949-3621-620C-6A92DD507E18}"/>
                </a:ext>
              </a:extLst>
            </p:cNvPr>
            <p:cNvPicPr/>
            <p:nvPr/>
          </p:nvPicPr>
          <p:blipFill>
            <a:blip r:embed="rId116"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D6BF460F-FFD1-C922-4D89-7A4A7EFB5168}"/>
                </a:ext>
              </a:extLst>
            </p:cNvPr>
            <p:cNvPicPr/>
            <p:nvPr/>
          </p:nvPicPr>
          <p:blipFill>
            <a:blip r:embed="rId117"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69625086-1DC2-955F-F251-D2EB70421640}"/>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8" name="object 35">
              <a:extLst>
                <a:ext uri="{FF2B5EF4-FFF2-40B4-BE49-F238E27FC236}">
                  <a16:creationId xmlns:a16="http://schemas.microsoft.com/office/drawing/2014/main" id="{EDAB9641-731C-18E9-28D6-01BB806AE83C}"/>
                </a:ext>
              </a:extLst>
            </p:cNvPr>
            <p:cNvPicPr/>
            <p:nvPr/>
          </p:nvPicPr>
          <p:blipFill>
            <a:blip r:embed="rId118"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4625892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 id="2147483736" r:id="rId43"/>
    <p:sldLayoutId id="2147483737" r:id="rId44"/>
    <p:sldLayoutId id="2147483738" r:id="rId45"/>
    <p:sldLayoutId id="2147483739" r:id="rId46"/>
    <p:sldLayoutId id="2147483740" r:id="rId47"/>
    <p:sldLayoutId id="2147483741" r:id="rId48"/>
    <p:sldLayoutId id="2147483742" r:id="rId49"/>
    <p:sldLayoutId id="2147483743" r:id="rId50"/>
    <p:sldLayoutId id="2147483744" r:id="rId51"/>
    <p:sldLayoutId id="2147483745" r:id="rId52"/>
    <p:sldLayoutId id="2147483746" r:id="rId53"/>
    <p:sldLayoutId id="2147483747" r:id="rId54"/>
    <p:sldLayoutId id="2147483748" r:id="rId55"/>
    <p:sldLayoutId id="2147483749" r:id="rId56"/>
    <p:sldLayoutId id="2147483750" r:id="rId57"/>
    <p:sldLayoutId id="2147483751" r:id="rId58"/>
    <p:sldLayoutId id="2147483752" r:id="rId59"/>
    <p:sldLayoutId id="2147483753" r:id="rId60"/>
    <p:sldLayoutId id="2147483754" r:id="rId61"/>
    <p:sldLayoutId id="2147483755" r:id="rId62"/>
    <p:sldLayoutId id="2147483763" r:id="rId63"/>
    <p:sldLayoutId id="2147483764" r:id="rId64"/>
    <p:sldLayoutId id="2147483765" r:id="rId65"/>
    <p:sldLayoutId id="2147483766" r:id="rId66"/>
    <p:sldLayoutId id="2147483767" r:id="rId67"/>
    <p:sldLayoutId id="2147483768" r:id="rId68"/>
    <p:sldLayoutId id="2147483769" r:id="rId69"/>
    <p:sldLayoutId id="2147483770" r:id="rId70"/>
    <p:sldLayoutId id="2147483771" r:id="rId71"/>
    <p:sldLayoutId id="2147483772" r:id="rId72"/>
    <p:sldLayoutId id="2147483773" r:id="rId73"/>
    <p:sldLayoutId id="2147483774" r:id="rId74"/>
    <p:sldLayoutId id="2147483775" r:id="rId75"/>
    <p:sldLayoutId id="2147483776" r:id="rId76"/>
    <p:sldLayoutId id="2147483777" r:id="rId77"/>
    <p:sldLayoutId id="2147483778" r:id="rId78"/>
    <p:sldLayoutId id="2147483779" r:id="rId79"/>
    <p:sldLayoutId id="2147483780" r:id="rId80"/>
    <p:sldLayoutId id="2147483781" r:id="rId81"/>
    <p:sldLayoutId id="2147483782" r:id="rId82"/>
    <p:sldLayoutId id="2147483783" r:id="rId83"/>
    <p:sldLayoutId id="2147483784" r:id="rId84"/>
    <p:sldLayoutId id="2147483785" r:id="rId85"/>
    <p:sldLayoutId id="2147483786" r:id="rId86"/>
    <p:sldLayoutId id="2147483787" r:id="rId87"/>
    <p:sldLayoutId id="2147483788" r:id="rId88"/>
    <p:sldLayoutId id="2147483789" r:id="rId89"/>
    <p:sldLayoutId id="2147483790" r:id="rId90"/>
    <p:sldLayoutId id="2147483791" r:id="rId91"/>
    <p:sldLayoutId id="2147483792" r:id="rId92"/>
    <p:sldLayoutId id="2147483793" r:id="rId93"/>
    <p:sldLayoutId id="2147483794" r:id="rId94"/>
    <p:sldLayoutId id="2147483795" r:id="rId95"/>
    <p:sldLayoutId id="2147483796" r:id="rId96"/>
    <p:sldLayoutId id="2147483797" r:id="rId97"/>
    <p:sldLayoutId id="2147483798" r:id="rId98"/>
    <p:sldLayoutId id="2147483799" r:id="rId99"/>
    <p:sldLayoutId id="2147483800" r:id="rId100"/>
    <p:sldLayoutId id="2147483801" r:id="rId101"/>
    <p:sldLayoutId id="2147483802" r:id="rId102"/>
    <p:sldLayoutId id="2147483803" r:id="rId103"/>
    <p:sldLayoutId id="2147483804" r:id="rId104"/>
    <p:sldLayoutId id="2147483805" r:id="rId105"/>
    <p:sldLayoutId id="2147483806" r:id="rId106"/>
    <p:sldLayoutId id="2147483807" r:id="rId107"/>
    <p:sldLayoutId id="2147483808" r:id="rId108"/>
  </p:sldLayoutIdLst>
  <p:hf sldNum="0" hdr="0" ftr="0" dt="0"/>
  <p:txStyles>
    <p:titleStyle>
      <a:lvl1pPr algn="ctr" defTabSz="1219170" rtl="0" eaLnBrk="1" latinLnBrk="0" hangingPunct="1">
        <a:lnSpc>
          <a:spcPct val="86000"/>
        </a:lnSpc>
        <a:spcBef>
          <a:spcPct val="0"/>
        </a:spcBef>
        <a:buNone/>
        <a:defRPr sz="2800" kern="800" spc="-53" baseline="0">
          <a:solidFill>
            <a:srgbClr val="00B0F0"/>
          </a:solidFill>
          <a:latin typeface="+mj-lt"/>
          <a:ea typeface="+mj-ea"/>
          <a:cs typeface="+mj-cs"/>
        </a:defRPr>
      </a:lvl1pPr>
    </p:titleStyle>
    <p:bodyStyle>
      <a:lvl1pPr marL="228594" indent="-228594" algn="l" defTabSz="1219170" rtl="0" eaLnBrk="1" latinLnBrk="0" hangingPunct="1">
        <a:spcBef>
          <a:spcPct val="20000"/>
        </a:spcBef>
        <a:buClr>
          <a:schemeClr val="accent1"/>
        </a:buClr>
        <a:buFont typeface="Arial" panose="020B0604020202020204" pitchFamily="34" charset="0"/>
        <a:buChar char="•"/>
        <a:defRPr sz="2000" kern="800" spc="-13">
          <a:solidFill>
            <a:schemeClr val="tx1"/>
          </a:solidFill>
          <a:latin typeface="+mn-lt"/>
          <a:ea typeface="+mn-ea"/>
          <a:cs typeface="+mn-cs"/>
        </a:defRPr>
      </a:lvl1pPr>
      <a:lvl2pPr marL="459306" indent="-230712"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A4E81-4A2D-044E-8148-0904898C60CE}"/>
              </a:ext>
            </a:extLst>
          </p:cNvPr>
          <p:cNvSpPr>
            <a:spLocks noGrp="1"/>
          </p:cNvSpPr>
          <p:nvPr>
            <p:ph type="ctrTitle"/>
          </p:nvPr>
        </p:nvSpPr>
        <p:spPr/>
        <p:txBody>
          <a:bodyPr>
            <a:noAutofit/>
          </a:bodyPr>
          <a:lstStyle/>
          <a:p>
            <a:br>
              <a:rPr lang="es-ES" b="1" dirty="0">
                <a:solidFill>
                  <a:schemeClr val="accent1"/>
                </a:solidFill>
                <a:ea typeface="Open Sans" panose="020B0606030504020204" pitchFamily="34" charset="0"/>
                <a:cs typeface="Open Sans" panose="020B0606030504020204" pitchFamily="34" charset="0"/>
              </a:rPr>
            </a:br>
            <a:r>
              <a:rPr lang="en-US" b="1" dirty="0">
                <a:solidFill>
                  <a:schemeClr val="accent1"/>
                </a:solidFill>
                <a:ea typeface="Open Sans" panose="020B0606030504020204" pitchFamily="34" charset="0"/>
                <a:cs typeface="Open Sans" panose="020B0606030504020204" pitchFamily="34" charset="0"/>
              </a:rPr>
              <a:t>RANDOM FOREST METHOD</a:t>
            </a:r>
          </a:p>
        </p:txBody>
      </p:sp>
    </p:spTree>
    <p:extLst>
      <p:ext uri="{BB962C8B-B14F-4D97-AF65-F5344CB8AC3E}">
        <p14:creationId xmlns:p14="http://schemas.microsoft.com/office/powerpoint/2010/main" val="1668550670"/>
      </p:ext>
    </p:extLst>
  </p:cSld>
  <p:clrMapOvr>
    <a:masterClrMapping/>
  </p:clrMapOvr>
  <mc:AlternateContent xmlns:mc="http://schemas.openxmlformats.org/markup-compatibility/2006" xmlns:p14="http://schemas.microsoft.com/office/powerpoint/2010/main">
    <mc:Choice Requires="p14">
      <p:transition spd="med" p14:dur="700" advTm="6669">
        <p:fade/>
      </p:transition>
    </mc:Choice>
    <mc:Fallback xmlns="">
      <p:transition spd="med" advTm="666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1"/>
            <a:ext cx="8229600" cy="858753"/>
          </a:xfrm>
        </p:spPr>
        <p:txBody>
          <a:bodyPr/>
          <a:lstStyle/>
          <a:p>
            <a:r>
              <a:rPr dirty="0"/>
              <a:t>Recap: Decision Tree  </a:t>
            </a:r>
            <a:endParaRPr lang="en-US" dirty="0"/>
          </a:p>
        </p:txBody>
      </p:sp>
      <p:sp>
        <p:nvSpPr>
          <p:cNvPr id="5" name="Rectangle 4"/>
          <p:cNvSpPr>
            <a:spLocks noGrp="1" noChangeArrowheads="1"/>
          </p:cNvSpPr>
          <p:nvPr/>
        </p:nvSpPr>
        <p:spPr bwMode="auto">
          <a:xfrm>
            <a:off x="1752600" y="1219200"/>
            <a:ext cx="8763000" cy="5562600"/>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lang="en-US" sz="1600" dirty="0"/>
              <a:t> </a:t>
            </a:r>
            <a:r>
              <a:rPr sz="1600" dirty="0">
                <a:cs typeface="Times New Roman" pitchFamily="18" charset="0"/>
              </a:rPr>
              <a:t> </a:t>
            </a:r>
          </a:p>
          <a:p>
            <a:pPr>
              <a:buNone/>
            </a:pPr>
            <a:endParaRPr sz="1600" dirty="0">
              <a:cs typeface="Times New Roman" pitchFamily="18" charset="0"/>
            </a:endParaRPr>
          </a:p>
          <a:p>
            <a:pPr>
              <a:buNone/>
            </a:pPr>
            <a:endParaRPr dirty="0">
              <a:cs typeface="Times New Roman" pitchFamily="18" charset="0"/>
            </a:endParaRPr>
          </a:p>
          <a:p>
            <a:pPr>
              <a:buNone/>
            </a:pPr>
            <a:r>
              <a:rPr dirty="0">
                <a:cs typeface="Times New Roman" pitchFamily="18" charset="0"/>
              </a:rPr>
              <a:t>       </a:t>
            </a:r>
            <a:r>
              <a:rPr sz="1600" dirty="0">
                <a:cs typeface="Times New Roman" pitchFamily="18" charset="0"/>
              </a:rPr>
              <a:t> </a:t>
            </a:r>
            <a:endParaRPr dirty="0">
              <a:cs typeface="Times New Roman" pitchFamily="18" charset="0"/>
            </a:endParaRPr>
          </a:p>
          <a:p>
            <a:pPr>
              <a:buNone/>
            </a:pPr>
            <a:endParaRPr dirty="0">
              <a:cs typeface="Times New Roman" pitchFamily="18" charset="0"/>
            </a:endParaRPr>
          </a:p>
          <a:p>
            <a:pPr>
              <a:buNone/>
            </a:pPr>
            <a:r>
              <a:rPr dirty="0">
                <a:cs typeface="Times New Roman" pitchFamily="18" charset="0"/>
              </a:rPr>
              <a:t> </a:t>
            </a:r>
          </a:p>
          <a:p>
            <a:pPr>
              <a:buNone/>
            </a:pPr>
            <a:endParaRPr dirty="0">
              <a:cs typeface="Times New Roman" pitchFamily="18" charset="0"/>
            </a:endParaRPr>
          </a:p>
        </p:txBody>
      </p:sp>
      <p:sp>
        <p:nvSpPr>
          <p:cNvPr id="8" name="TextBox 7"/>
          <p:cNvSpPr txBox="1"/>
          <p:nvPr/>
        </p:nvSpPr>
        <p:spPr>
          <a:xfrm>
            <a:off x="6858000" y="1447801"/>
            <a:ext cx="3414464"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Eras Demi ITC" pitchFamily="34" charset="0"/>
              </a:rPr>
              <a:t>Exp is the first split variable followed by function. Gender and Source are not appearing in the decision tree.</a:t>
            </a:r>
          </a:p>
        </p:txBody>
      </p:sp>
      <p:pic>
        <p:nvPicPr>
          <p:cNvPr id="4" name="Picture 2"/>
          <p:cNvPicPr>
            <a:picLocks noChangeAspect="1" noChangeArrowheads="1"/>
          </p:cNvPicPr>
          <p:nvPr/>
        </p:nvPicPr>
        <p:blipFill>
          <a:blip r:embed="rId2"/>
          <a:srcRect/>
          <a:stretch>
            <a:fillRect/>
          </a:stretch>
        </p:blipFill>
        <p:spPr bwMode="auto">
          <a:xfrm>
            <a:off x="3433762" y="2895382"/>
            <a:ext cx="5715000" cy="3459381"/>
          </a:xfrm>
          <a:prstGeom prst="rect">
            <a:avLst/>
          </a:prstGeom>
          <a:noFill/>
          <a:ln w="9525">
            <a:noFill/>
            <a:miter lim="800000"/>
            <a:headEnd/>
            <a:tailEnd/>
          </a:ln>
          <a:effectLst/>
        </p:spPr>
      </p:pic>
      <p:sp>
        <p:nvSpPr>
          <p:cNvPr id="6" name="TextBox 5"/>
          <p:cNvSpPr txBox="1"/>
          <p:nvPr/>
        </p:nvSpPr>
        <p:spPr>
          <a:xfrm>
            <a:off x="6981826" y="2950983"/>
            <a:ext cx="4586782"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Eras Demi ITC" panose="020B0805030504020804" pitchFamily="34" charset="0"/>
              </a:rPr>
              <a:t>Random Forest is bagging</a:t>
            </a:r>
          </a:p>
          <a:p>
            <a:r>
              <a:rPr lang="en-US" dirty="0">
                <a:latin typeface="Eras Demi ITC" panose="020B0805030504020804" pitchFamily="34" charset="0"/>
              </a:rPr>
              <a:t>of decision trees.</a:t>
            </a:r>
            <a:endParaRPr lang="en-IN" dirty="0">
              <a:latin typeface="Eras Demi ITC" panose="020B0805030504020804" pitchFamily="34" charset="0"/>
            </a:endParaRPr>
          </a:p>
        </p:txBody>
      </p:sp>
      <p:sp>
        <p:nvSpPr>
          <p:cNvPr id="12" name="Slide Number Placeholder 11"/>
          <p:cNvSpPr>
            <a:spLocks noGrp="1"/>
          </p:cNvSpPr>
          <p:nvPr>
            <p:ph type="sldNum" sz="quarter" idx="12"/>
          </p:nvPr>
        </p:nvSpPr>
        <p:spPr/>
        <p:txBody>
          <a:bodyPr/>
          <a:lstStyle/>
          <a:p>
            <a:fld id="{A7003EEB-EF6C-48D9-B09B-CE4B15ADF563}" type="slidenum">
              <a:rPr lang="en-US" smtClean="0"/>
              <a:pPr/>
              <a:t>10</a:t>
            </a:fld>
            <a:endParaRPr lang="en-US" dirty="0"/>
          </a:p>
        </p:txBody>
      </p:sp>
      <p:sp>
        <p:nvSpPr>
          <p:cNvPr id="9" name="TextBox 8"/>
          <p:cNvSpPr txBox="1"/>
          <p:nvPr/>
        </p:nvSpPr>
        <p:spPr>
          <a:xfrm>
            <a:off x="2019300" y="1554540"/>
            <a:ext cx="2348508"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Eras Demi ITC" pitchFamily="34" charset="0"/>
              </a:rPr>
              <a:t>35 employees with</a:t>
            </a:r>
          </a:p>
          <a:p>
            <a:r>
              <a:rPr lang="en-US" sz="1600" dirty="0">
                <a:latin typeface="Eras Demi ITC" pitchFamily="34" charset="0"/>
              </a:rPr>
              <a:t>exp&lt;3.</a:t>
            </a:r>
          </a:p>
          <a:p>
            <a:r>
              <a:rPr lang="en-US" sz="1600" dirty="0">
                <a:latin typeface="Eras Demi ITC" pitchFamily="34" charset="0"/>
              </a:rPr>
              <a:t>Out of which 25</a:t>
            </a:r>
          </a:p>
          <a:p>
            <a:r>
              <a:rPr lang="en-US" sz="1600" dirty="0">
                <a:latin typeface="Eras Demi ITC" pitchFamily="34" charset="0"/>
              </a:rPr>
              <a:t>Left within 18 months.</a:t>
            </a:r>
          </a:p>
          <a:p>
            <a:r>
              <a:rPr lang="en-US" sz="1600" dirty="0">
                <a:latin typeface="Eras Demi ITC" pitchFamily="34" charset="0"/>
              </a:rPr>
              <a:t>25/35=0.714.</a:t>
            </a:r>
          </a:p>
          <a:p>
            <a:r>
              <a:rPr lang="en-US" sz="1600" dirty="0">
                <a:latin typeface="Eras Demi ITC" pitchFamily="34" charset="0"/>
              </a:rPr>
              <a:t>Err=28.6%</a:t>
            </a:r>
          </a:p>
        </p:txBody>
      </p:sp>
    </p:spTree>
    <p:extLst>
      <p:ext uri="{BB962C8B-B14F-4D97-AF65-F5344CB8AC3E}">
        <p14:creationId xmlns:p14="http://schemas.microsoft.com/office/powerpoint/2010/main" val="49041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981200" y="188914"/>
            <a:ext cx="8229600" cy="981075"/>
          </a:xfrm>
        </p:spPr>
        <p:txBody>
          <a:bodyPr/>
          <a:lstStyle/>
          <a:p>
            <a:r>
              <a:rPr lang="en-US" dirty="0"/>
              <a:t>What is Random Forest?</a:t>
            </a:r>
          </a:p>
        </p:txBody>
      </p:sp>
      <p:sp>
        <p:nvSpPr>
          <p:cNvPr id="106499" name="Rectangle 3"/>
          <p:cNvSpPr>
            <a:spLocks noGrp="1" noChangeArrowheads="1"/>
          </p:cNvSpPr>
          <p:nvPr>
            <p:ph type="body" idx="1"/>
          </p:nvPr>
        </p:nvSpPr>
        <p:spPr/>
        <p:txBody>
          <a:bodyPr/>
          <a:lstStyle/>
          <a:p>
            <a:r>
              <a:rPr lang="en-US" sz="2400" b="1" dirty="0">
                <a:solidFill>
                  <a:schemeClr val="tx1"/>
                </a:solidFill>
              </a:rPr>
              <a:t>It is a supervised machine learning method for classification and regression.</a:t>
            </a:r>
          </a:p>
          <a:p>
            <a:r>
              <a:rPr lang="en-US" sz="2400" b="1" dirty="0">
                <a:solidFill>
                  <a:schemeClr val="tx1"/>
                </a:solidFill>
              </a:rPr>
              <a:t>Random forest (or random forests) is an ensemble classifier that consists of many decision trees and outputs the class that is the mode of the class's output by individual trees.</a:t>
            </a:r>
          </a:p>
          <a:p>
            <a:r>
              <a:rPr lang="en-US" sz="2400" b="1" dirty="0">
                <a:solidFill>
                  <a:schemeClr val="tx1"/>
                </a:solidFill>
              </a:rPr>
              <a:t>The term came from random decision forests that was first proposed by Tin Kam Ho of Bell Labs in 1995.</a:t>
            </a:r>
          </a:p>
          <a:p>
            <a:r>
              <a:rPr lang="en-US" sz="2400" b="1" dirty="0">
                <a:solidFill>
                  <a:schemeClr val="tx1"/>
                </a:solidFill>
              </a:rPr>
              <a:t>It is a Tree based Model.</a:t>
            </a:r>
          </a:p>
          <a:p>
            <a:r>
              <a:rPr lang="en-US" sz="2400" b="1" dirty="0">
                <a:solidFill>
                  <a:srgbClr val="FF0000"/>
                </a:solidFill>
              </a:rPr>
              <a:t>The method combines </a:t>
            </a:r>
            <a:r>
              <a:rPr lang="en-US" sz="2400" b="1" dirty="0" err="1">
                <a:solidFill>
                  <a:srgbClr val="FF0000"/>
                </a:solidFill>
              </a:rPr>
              <a:t>Breiman's</a:t>
            </a:r>
            <a:r>
              <a:rPr lang="en-US" sz="2400" b="1" dirty="0">
                <a:solidFill>
                  <a:srgbClr val="FF0000"/>
                </a:solidFill>
              </a:rPr>
              <a:t> "bagging" idea and the random selection of features.</a:t>
            </a:r>
          </a:p>
          <a:p>
            <a:pPr>
              <a:buSzPct val="100000"/>
            </a:pPr>
            <a:endParaRPr lang="en-US" sz="2400" b="1" dirty="0"/>
          </a:p>
          <a:p>
            <a:pPr marL="0" indent="0">
              <a:buNone/>
            </a:pPr>
            <a:endParaRPr lang="en-US" sz="2800" b="1" dirty="0">
              <a:solidFill>
                <a:schemeClr val="accent6">
                  <a:lumMod val="75000"/>
                </a:schemeClr>
              </a:solidFill>
            </a:endParaRPr>
          </a:p>
        </p:txBody>
      </p:sp>
      <p:sp>
        <p:nvSpPr>
          <p:cNvPr id="7" name="Slide Number Placeholder 6"/>
          <p:cNvSpPr>
            <a:spLocks noGrp="1"/>
          </p:cNvSpPr>
          <p:nvPr>
            <p:ph type="sldNum" sz="quarter" idx="12"/>
          </p:nvPr>
        </p:nvSpPr>
        <p:spPr/>
        <p:txBody>
          <a:bodyPr/>
          <a:lstStyle/>
          <a:p>
            <a:fld id="{A7003EEB-EF6C-48D9-B09B-CE4B15ADF563}" type="slidenum">
              <a:rPr lang="en-US" smtClean="0"/>
              <a:pPr/>
              <a:t>11</a:t>
            </a:fld>
            <a:endParaRPr lang="en-US" dirty="0"/>
          </a:p>
        </p:txBody>
      </p:sp>
    </p:spTree>
    <p:extLst>
      <p:ext uri="{BB962C8B-B14F-4D97-AF65-F5344CB8AC3E}">
        <p14:creationId xmlns:p14="http://schemas.microsoft.com/office/powerpoint/2010/main" val="220512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919288" y="188914"/>
            <a:ext cx="8229600" cy="981075"/>
          </a:xfrm>
        </p:spPr>
        <p:txBody>
          <a:bodyPr/>
          <a:lstStyle/>
          <a:p>
            <a:r>
              <a:rPr lang="en-US" dirty="0"/>
              <a:t>Random Forest Algorithm</a:t>
            </a:r>
          </a:p>
        </p:txBody>
      </p:sp>
      <p:grpSp>
        <p:nvGrpSpPr>
          <p:cNvPr id="3" name="Group 2"/>
          <p:cNvGrpSpPr/>
          <p:nvPr/>
        </p:nvGrpSpPr>
        <p:grpSpPr>
          <a:xfrm>
            <a:off x="2536860" y="1023940"/>
            <a:ext cx="7303620" cy="5122862"/>
            <a:chOff x="150169" y="1125538"/>
            <a:chExt cx="7303620" cy="5122862"/>
          </a:xfrm>
        </p:grpSpPr>
        <p:sp>
          <p:nvSpPr>
            <p:cNvPr id="39" name="Text Box 3"/>
            <p:cNvSpPr txBox="1">
              <a:spLocks noChangeArrowheads="1"/>
            </p:cNvSpPr>
            <p:nvPr/>
          </p:nvSpPr>
          <p:spPr bwMode="auto">
            <a:xfrm rot="16200000">
              <a:off x="-433164" y="3224362"/>
              <a:ext cx="1628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Eras Demi ITC" pitchFamily="34" charset="0"/>
                </a:rPr>
                <a:t>N examples</a:t>
              </a:r>
            </a:p>
          </p:txBody>
        </p:sp>
        <p:sp>
          <p:nvSpPr>
            <p:cNvPr id="40" name="Rectangle 4"/>
            <p:cNvSpPr>
              <a:spLocks noChangeArrowheads="1"/>
            </p:cNvSpPr>
            <p:nvPr/>
          </p:nvSpPr>
          <p:spPr bwMode="auto">
            <a:xfrm>
              <a:off x="2500314"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Eras Demi ITC" pitchFamily="34" charset="0"/>
              </a:endParaRPr>
            </a:p>
          </p:txBody>
        </p:sp>
        <p:sp>
          <p:nvSpPr>
            <p:cNvPr id="41" name="Rectangle 5"/>
            <p:cNvSpPr>
              <a:spLocks noChangeArrowheads="1"/>
            </p:cNvSpPr>
            <p:nvPr/>
          </p:nvSpPr>
          <p:spPr bwMode="auto">
            <a:xfrm>
              <a:off x="2500314"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Eras Demi ITC" pitchFamily="34" charset="0"/>
              </a:endParaRPr>
            </a:p>
          </p:txBody>
        </p:sp>
        <p:cxnSp>
          <p:nvCxnSpPr>
            <p:cNvPr id="42" name="AutoShape 6"/>
            <p:cNvCxnSpPr>
              <a:cxnSpLocks noChangeShapeType="1"/>
              <a:endCxn id="40" idx="1"/>
            </p:cNvCxnSpPr>
            <p:nvPr/>
          </p:nvCxnSpPr>
          <p:spPr bwMode="auto">
            <a:xfrm flipV="1">
              <a:off x="1828801" y="2362200"/>
              <a:ext cx="657225" cy="9144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7"/>
            <p:cNvCxnSpPr>
              <a:cxnSpLocks noChangeShapeType="1"/>
            </p:cNvCxnSpPr>
            <p:nvPr/>
          </p:nvCxnSpPr>
          <p:spPr bwMode="auto">
            <a:xfrm>
              <a:off x="1814514"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8"/>
            <p:cNvSpPr>
              <a:spLocks noChangeArrowheads="1"/>
            </p:cNvSpPr>
            <p:nvPr/>
          </p:nvSpPr>
          <p:spPr bwMode="auto">
            <a:xfrm>
              <a:off x="2500314"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Eras Demi ITC" pitchFamily="34" charset="0"/>
              </a:endParaRPr>
            </a:p>
          </p:txBody>
        </p:sp>
        <p:sp>
          <p:nvSpPr>
            <p:cNvPr id="45" name="Text Box 9"/>
            <p:cNvSpPr txBox="1">
              <a:spLocks noChangeArrowheads="1"/>
            </p:cNvSpPr>
            <p:nvPr/>
          </p:nvSpPr>
          <p:spPr bwMode="auto">
            <a:xfrm rot="16200000">
              <a:off x="2578089" y="4332129"/>
              <a:ext cx="79060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600" b="1">
                  <a:latin typeface="Eras Demi ITC" pitchFamily="34" charset="0"/>
                </a:rPr>
                <a:t>....…</a:t>
              </a:r>
            </a:p>
          </p:txBody>
        </p:sp>
        <p:cxnSp>
          <p:nvCxnSpPr>
            <p:cNvPr id="46" name="AutoShape 10"/>
            <p:cNvCxnSpPr>
              <a:cxnSpLocks noChangeShapeType="1"/>
            </p:cNvCxnSpPr>
            <p:nvPr/>
          </p:nvCxnSpPr>
          <p:spPr bwMode="auto">
            <a:xfrm>
              <a:off x="1814514"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7" name="Picture 11" descr="Decision"/>
            <p:cNvPicPr>
              <a:picLocks noChangeAspect="1" noChangeArrowheads="1"/>
            </p:cNvPicPr>
            <p:nvPr/>
          </p:nvPicPr>
          <p:blipFill>
            <a:blip r:embed="rId2" cstate="print">
              <a:extLst>
                <a:ext uri="{28A0092B-C50C-407E-A947-70E740481C1C}">
                  <a14:useLocalDpi xmlns:a14="http://schemas.microsoft.com/office/drawing/2010/main" val="0"/>
                </a:ext>
              </a:extLst>
            </a:blip>
            <a:srcRect b="54442"/>
            <a:stretch>
              <a:fillRect/>
            </a:stretch>
          </p:blipFill>
          <p:spPr bwMode="auto">
            <a:xfrm>
              <a:off x="4557714" y="1676400"/>
              <a:ext cx="22098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2" descr="Decision2"/>
            <p:cNvPicPr>
              <a:picLocks noChangeAspect="1" noChangeArrowheads="1"/>
            </p:cNvPicPr>
            <p:nvPr/>
          </p:nvPicPr>
          <p:blipFill>
            <a:blip r:embed="rId3" cstate="print">
              <a:extLst>
                <a:ext uri="{28A0092B-C50C-407E-A947-70E740481C1C}">
                  <a14:useLocalDpi xmlns:a14="http://schemas.microsoft.com/office/drawing/2010/main" val="0"/>
                </a:ext>
              </a:extLst>
            </a:blip>
            <a:srcRect t="54411"/>
            <a:stretch>
              <a:fillRect/>
            </a:stretch>
          </p:blipFill>
          <p:spPr bwMode="auto">
            <a:xfrm>
              <a:off x="4557714" y="2895600"/>
              <a:ext cx="2209800" cy="129222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3" descr="Decision2"/>
            <p:cNvPicPr>
              <a:picLocks noChangeAspect="1" noChangeArrowheads="1"/>
            </p:cNvPicPr>
            <p:nvPr/>
          </p:nvPicPr>
          <p:blipFill>
            <a:blip r:embed="rId3" cstate="print">
              <a:extLst>
                <a:ext uri="{28A0092B-C50C-407E-A947-70E740481C1C}">
                  <a14:useLocalDpi xmlns:a14="http://schemas.microsoft.com/office/drawing/2010/main" val="0"/>
                </a:ext>
              </a:extLst>
            </a:blip>
            <a:srcRect t="54411"/>
            <a:stretch>
              <a:fillRect/>
            </a:stretch>
          </p:blipFill>
          <p:spPr bwMode="auto">
            <a:xfrm>
              <a:off x="4557714" y="4956175"/>
              <a:ext cx="2209800" cy="1292225"/>
            </a:xfrm>
            <a:prstGeom prst="rect">
              <a:avLst/>
            </a:prstGeom>
            <a:noFill/>
            <a:extLst>
              <a:ext uri="{909E8E84-426E-40DD-AFC4-6F175D3DCCD1}">
                <a14:hiddenFill xmlns:a14="http://schemas.microsoft.com/office/drawing/2010/main">
                  <a:solidFill>
                    <a:srgbClr val="FFFFFF"/>
                  </a:solidFill>
                </a14:hiddenFill>
              </a:ext>
            </a:extLst>
          </p:spPr>
        </p:pic>
        <p:sp>
          <p:nvSpPr>
            <p:cNvPr id="50" name="Line 14"/>
            <p:cNvSpPr>
              <a:spLocks noChangeShapeType="1"/>
            </p:cNvSpPr>
            <p:nvPr/>
          </p:nvSpPr>
          <p:spPr bwMode="auto">
            <a:xfrm>
              <a:off x="3657601" y="22860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Eras Demi ITC" pitchFamily="34" charset="0"/>
              </a:endParaRPr>
            </a:p>
          </p:txBody>
        </p:sp>
        <p:sp>
          <p:nvSpPr>
            <p:cNvPr id="51" name="Line 15"/>
            <p:cNvSpPr>
              <a:spLocks noChangeShapeType="1"/>
            </p:cNvSpPr>
            <p:nvPr/>
          </p:nvSpPr>
          <p:spPr bwMode="auto">
            <a:xfrm>
              <a:off x="3643314" y="35814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Eras Demi ITC" pitchFamily="34" charset="0"/>
              </a:endParaRPr>
            </a:p>
          </p:txBody>
        </p:sp>
        <p:sp>
          <p:nvSpPr>
            <p:cNvPr id="52" name="Line 16"/>
            <p:cNvSpPr>
              <a:spLocks noChangeShapeType="1"/>
            </p:cNvSpPr>
            <p:nvPr/>
          </p:nvSpPr>
          <p:spPr bwMode="auto">
            <a:xfrm>
              <a:off x="3719514" y="55626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latin typeface="Eras Demi ITC" pitchFamily="34" charset="0"/>
              </a:endParaRPr>
            </a:p>
          </p:txBody>
        </p:sp>
        <p:sp>
          <p:nvSpPr>
            <p:cNvPr id="53" name="Text Box 17"/>
            <p:cNvSpPr txBox="1">
              <a:spLocks noChangeArrowheads="1"/>
            </p:cNvSpPr>
            <p:nvPr/>
          </p:nvSpPr>
          <p:spPr bwMode="auto">
            <a:xfrm rot="16200000">
              <a:off x="5016489" y="4319429"/>
              <a:ext cx="79060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600" b="1">
                  <a:latin typeface="Eras Demi ITC" pitchFamily="34" charset="0"/>
                </a:rPr>
                <a:t>....…</a:t>
              </a:r>
            </a:p>
          </p:txBody>
        </p:sp>
        <p:sp>
          <p:nvSpPr>
            <p:cNvPr id="56" name="Rectangle 20"/>
            <p:cNvSpPr>
              <a:spLocks noChangeArrowheads="1"/>
            </p:cNvSpPr>
            <p:nvPr/>
          </p:nvSpPr>
          <p:spPr bwMode="auto">
            <a:xfrm>
              <a:off x="671514"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atin typeface="Eras Demi ITC" pitchFamily="34" charset="0"/>
              </a:endParaRPr>
            </a:p>
          </p:txBody>
        </p:sp>
        <p:sp>
          <p:nvSpPr>
            <p:cNvPr id="57" name="Text Box 21"/>
            <p:cNvSpPr txBox="1">
              <a:spLocks noChangeArrowheads="1"/>
            </p:cNvSpPr>
            <p:nvPr/>
          </p:nvSpPr>
          <p:spPr bwMode="auto">
            <a:xfrm>
              <a:off x="572798" y="2286000"/>
              <a:ext cx="15438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latin typeface="Eras Demi ITC" pitchFamily="34" charset="0"/>
                </a:rPr>
                <a:t>M features</a:t>
              </a:r>
            </a:p>
          </p:txBody>
        </p:sp>
        <p:sp>
          <p:nvSpPr>
            <p:cNvPr id="58" name="Text Box 3"/>
            <p:cNvSpPr txBox="1">
              <a:spLocks noChangeArrowheads="1"/>
            </p:cNvSpPr>
            <p:nvPr/>
          </p:nvSpPr>
          <p:spPr bwMode="auto">
            <a:xfrm>
              <a:off x="3747582" y="1125538"/>
              <a:ext cx="3706207" cy="6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dirty="0">
                  <a:latin typeface="Eras Demi ITC" pitchFamily="34" charset="0"/>
                </a:rPr>
                <a:t>Create decision tree</a:t>
              </a:r>
            </a:p>
            <a:p>
              <a:pPr algn="ctr">
                <a:lnSpc>
                  <a:spcPct val="80000"/>
                </a:lnSpc>
              </a:pPr>
              <a:r>
                <a:rPr lang="en-US" dirty="0">
                  <a:latin typeface="Eras Demi ITC" pitchFamily="34" charset="0"/>
                </a:rPr>
                <a:t>from each bootstrap sample</a:t>
              </a:r>
            </a:p>
          </p:txBody>
        </p:sp>
      </p:grpSp>
      <p:sp>
        <p:nvSpPr>
          <p:cNvPr id="24" name="Slide Number Placeholder 23"/>
          <p:cNvSpPr>
            <a:spLocks noGrp="1"/>
          </p:cNvSpPr>
          <p:nvPr>
            <p:ph type="sldNum" sz="quarter" idx="12"/>
          </p:nvPr>
        </p:nvSpPr>
        <p:spPr/>
        <p:txBody>
          <a:bodyPr/>
          <a:lstStyle/>
          <a:p>
            <a:fld id="{A7003EEB-EF6C-48D9-B09B-CE4B15ADF563}" type="slidenum">
              <a:rPr lang="en-US" smtClean="0"/>
              <a:pPr/>
              <a:t>12</a:t>
            </a:fld>
            <a:endParaRPr lang="en-US" dirty="0"/>
          </a:p>
        </p:txBody>
      </p:sp>
      <p:sp>
        <p:nvSpPr>
          <p:cNvPr id="2" name="TextBox 1"/>
          <p:cNvSpPr txBox="1"/>
          <p:nvPr/>
        </p:nvSpPr>
        <p:spPr>
          <a:xfrm>
            <a:off x="2043683" y="4737318"/>
            <a:ext cx="2143235" cy="1815882"/>
          </a:xfrm>
          <a:prstGeom prst="rect">
            <a:avLst/>
          </a:prstGeom>
          <a:noFill/>
          <a:ln>
            <a:solidFill>
              <a:schemeClr val="tx1"/>
            </a:solidFill>
          </a:ln>
        </p:spPr>
        <p:txBody>
          <a:bodyPr wrap="square" rtlCol="0">
            <a:spAutoFit/>
          </a:bodyPr>
          <a:lstStyle/>
          <a:p>
            <a:r>
              <a:rPr lang="en-US" sz="1600" dirty="0">
                <a:latin typeface="Eras Demi ITC" panose="020B0805030504020804" pitchFamily="34" charset="0"/>
              </a:rPr>
              <a:t>N examples: N observations in the data,</a:t>
            </a:r>
          </a:p>
          <a:p>
            <a:r>
              <a:rPr lang="en-US" sz="1600" dirty="0">
                <a:latin typeface="Eras Demi ITC" panose="020B0805030504020804" pitchFamily="34" charset="0"/>
              </a:rPr>
              <a:t>M features:  M predictors (Independent variables)</a:t>
            </a:r>
            <a:endParaRPr lang="en-IN" sz="1600" dirty="0">
              <a:latin typeface="Eras Demi ITC" panose="020B0805030504020804" pitchFamily="34" charset="0"/>
            </a:endParaRPr>
          </a:p>
        </p:txBody>
      </p:sp>
    </p:spTree>
    <p:extLst>
      <p:ext uri="{BB962C8B-B14F-4D97-AF65-F5344CB8AC3E}">
        <p14:creationId xmlns:p14="http://schemas.microsoft.com/office/powerpoint/2010/main" val="2039447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p:txBody>
          <a:bodyPr>
            <a:normAutofit fontScale="92500"/>
          </a:bodyPr>
          <a:lstStyle/>
          <a:p>
            <a:r>
              <a:rPr lang="en-IN" sz="2400" b="1" dirty="0"/>
              <a:t>Grow a forest of many trees. (R default is 500) </a:t>
            </a:r>
          </a:p>
          <a:p>
            <a:r>
              <a:rPr lang="en-IN" sz="2400" b="1" dirty="0"/>
              <a:t>Grow each tree on an independent bootstrap sample* from the training data.</a:t>
            </a:r>
          </a:p>
          <a:p>
            <a:r>
              <a:rPr lang="en-IN" sz="2400" b="1" dirty="0"/>
              <a:t>At each node: </a:t>
            </a:r>
          </a:p>
          <a:p>
            <a:pPr lvl="1"/>
            <a:r>
              <a:rPr lang="en-IN" sz="2400" b="1" dirty="0"/>
              <a:t>Select </a:t>
            </a:r>
            <a:r>
              <a:rPr lang="en-IN" sz="2400" b="1" i="1" dirty="0"/>
              <a:t>m </a:t>
            </a:r>
            <a:r>
              <a:rPr lang="en-IN" sz="2400" b="1" dirty="0"/>
              <a:t>variables at random out of all </a:t>
            </a:r>
            <a:r>
              <a:rPr lang="en-IN" sz="2400" b="1" i="1" dirty="0"/>
              <a:t>M </a:t>
            </a:r>
            <a:r>
              <a:rPr lang="en-IN" sz="2400" b="1" dirty="0"/>
              <a:t>possible variables (independently for each node).</a:t>
            </a:r>
          </a:p>
          <a:p>
            <a:pPr lvl="1"/>
            <a:r>
              <a:rPr lang="en-IN" sz="2400" b="1" dirty="0"/>
              <a:t>Find the best split on the selected </a:t>
            </a:r>
            <a:r>
              <a:rPr lang="en-IN" sz="2400" b="1" i="1" dirty="0"/>
              <a:t>m </a:t>
            </a:r>
            <a:r>
              <a:rPr lang="en-IN" sz="2400" b="1" dirty="0"/>
              <a:t>variables.</a:t>
            </a:r>
          </a:p>
          <a:p>
            <a:r>
              <a:rPr lang="en-IN" sz="2400" b="1" dirty="0"/>
              <a:t>Grow the trees to maximum depth (classification).</a:t>
            </a:r>
          </a:p>
          <a:p>
            <a:r>
              <a:rPr lang="en-IN" sz="2400" b="1" dirty="0"/>
              <a:t>Vote/average the trees to get predictions for new data.</a:t>
            </a:r>
          </a:p>
          <a:p>
            <a:pPr marL="0" indent="0">
              <a:buNone/>
            </a:pPr>
            <a:endParaRPr lang="en-IN" b="1" dirty="0">
              <a:solidFill>
                <a:schemeClr val="tx1"/>
              </a:solidFill>
            </a:endParaRPr>
          </a:p>
          <a:p>
            <a:pPr marL="0" indent="0">
              <a:buNone/>
            </a:pPr>
            <a:r>
              <a:rPr lang="en-IN" b="1" dirty="0">
                <a:solidFill>
                  <a:schemeClr val="tx1"/>
                </a:solidFill>
              </a:rPr>
              <a:t>*Sample N cases at random with replacement</a:t>
            </a:r>
            <a:endParaRPr lang="en-US" sz="2400" b="1" dirty="0"/>
          </a:p>
        </p:txBody>
      </p:sp>
      <p:sp>
        <p:nvSpPr>
          <p:cNvPr id="7" name="Slide Number Placeholder 6"/>
          <p:cNvSpPr>
            <a:spLocks noGrp="1"/>
          </p:cNvSpPr>
          <p:nvPr>
            <p:ph type="sldNum" sz="quarter" idx="12"/>
          </p:nvPr>
        </p:nvSpPr>
        <p:spPr/>
        <p:txBody>
          <a:bodyPr/>
          <a:lstStyle/>
          <a:p>
            <a:fld id="{A7003EEB-EF6C-48D9-B09B-CE4B15ADF563}" type="slidenum">
              <a:rPr lang="en-US" smtClean="0"/>
              <a:pPr/>
              <a:t>13</a:t>
            </a:fld>
            <a:endParaRPr lang="en-US" dirty="0"/>
          </a:p>
        </p:txBody>
      </p:sp>
      <p:sp>
        <p:nvSpPr>
          <p:cNvPr id="8" name="Rectangle 2"/>
          <p:cNvSpPr>
            <a:spLocks noGrp="1" noChangeArrowheads="1"/>
          </p:cNvSpPr>
          <p:nvPr>
            <p:ph type="title"/>
          </p:nvPr>
        </p:nvSpPr>
        <p:spPr>
          <a:xfrm>
            <a:off x="1919288" y="188914"/>
            <a:ext cx="8229600" cy="981075"/>
          </a:xfrm>
        </p:spPr>
        <p:txBody>
          <a:bodyPr/>
          <a:lstStyle/>
          <a:p>
            <a:r>
              <a:rPr lang="en-US" dirty="0"/>
              <a:t>Random Forest Algorithm…</a:t>
            </a:r>
          </a:p>
        </p:txBody>
      </p:sp>
    </p:spTree>
    <p:extLst>
      <p:ext uri="{BB962C8B-B14F-4D97-AF65-F5344CB8AC3E}">
        <p14:creationId xmlns:p14="http://schemas.microsoft.com/office/powerpoint/2010/main" val="3197102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697446" y="1447800"/>
            <a:ext cx="8750945" cy="4648200"/>
            <a:chOff x="150169" y="1600200"/>
            <a:chExt cx="8750945" cy="4648200"/>
          </a:xfrm>
        </p:grpSpPr>
        <p:sp>
          <p:nvSpPr>
            <p:cNvPr id="39" name="Text Box 3"/>
            <p:cNvSpPr txBox="1">
              <a:spLocks noChangeArrowheads="1"/>
            </p:cNvSpPr>
            <p:nvPr/>
          </p:nvSpPr>
          <p:spPr bwMode="auto">
            <a:xfrm rot="16200000">
              <a:off x="-433164" y="3224362"/>
              <a:ext cx="1628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Eras Demi ITC" pitchFamily="34" charset="0"/>
                </a:rPr>
                <a:t>N examples</a:t>
              </a:r>
            </a:p>
          </p:txBody>
        </p:sp>
        <p:sp>
          <p:nvSpPr>
            <p:cNvPr id="40" name="Rectangle 4"/>
            <p:cNvSpPr>
              <a:spLocks noChangeArrowheads="1"/>
            </p:cNvSpPr>
            <p:nvPr/>
          </p:nvSpPr>
          <p:spPr bwMode="auto">
            <a:xfrm>
              <a:off x="2500314"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1" name="Rectangle 5"/>
            <p:cNvSpPr>
              <a:spLocks noChangeArrowheads="1"/>
            </p:cNvSpPr>
            <p:nvPr/>
          </p:nvSpPr>
          <p:spPr bwMode="auto">
            <a:xfrm>
              <a:off x="2500314"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42" name="AutoShape 6"/>
            <p:cNvCxnSpPr>
              <a:cxnSpLocks noChangeShapeType="1"/>
              <a:endCxn id="40" idx="1"/>
            </p:cNvCxnSpPr>
            <p:nvPr/>
          </p:nvCxnSpPr>
          <p:spPr bwMode="auto">
            <a:xfrm flipV="1">
              <a:off x="1828801" y="2362200"/>
              <a:ext cx="657225" cy="9144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7"/>
            <p:cNvCxnSpPr>
              <a:cxnSpLocks noChangeShapeType="1"/>
            </p:cNvCxnSpPr>
            <p:nvPr/>
          </p:nvCxnSpPr>
          <p:spPr bwMode="auto">
            <a:xfrm>
              <a:off x="1814514"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Rectangle 8"/>
            <p:cNvSpPr>
              <a:spLocks noChangeArrowheads="1"/>
            </p:cNvSpPr>
            <p:nvPr/>
          </p:nvSpPr>
          <p:spPr bwMode="auto">
            <a:xfrm>
              <a:off x="2500314"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 name="Text Box 9"/>
            <p:cNvSpPr txBox="1">
              <a:spLocks noChangeArrowheads="1"/>
            </p:cNvSpPr>
            <p:nvPr/>
          </p:nvSpPr>
          <p:spPr bwMode="auto">
            <a:xfrm rot="16200000">
              <a:off x="2586039"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600" b="1">
                  <a:latin typeface="Calibri" pitchFamily="34" charset="0"/>
                </a:rPr>
                <a:t>....…</a:t>
              </a:r>
            </a:p>
          </p:txBody>
        </p:sp>
        <p:cxnSp>
          <p:nvCxnSpPr>
            <p:cNvPr id="46" name="AutoShape 10"/>
            <p:cNvCxnSpPr>
              <a:cxnSpLocks noChangeShapeType="1"/>
            </p:cNvCxnSpPr>
            <p:nvPr/>
          </p:nvCxnSpPr>
          <p:spPr bwMode="auto">
            <a:xfrm>
              <a:off x="1814514"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7" name="Picture 11" descr="Decision"/>
            <p:cNvPicPr>
              <a:picLocks noChangeAspect="1" noChangeArrowheads="1"/>
            </p:cNvPicPr>
            <p:nvPr/>
          </p:nvPicPr>
          <p:blipFill>
            <a:blip r:embed="rId2" cstate="print">
              <a:extLst>
                <a:ext uri="{28A0092B-C50C-407E-A947-70E740481C1C}">
                  <a14:useLocalDpi xmlns:a14="http://schemas.microsoft.com/office/drawing/2010/main" val="0"/>
                </a:ext>
              </a:extLst>
            </a:blip>
            <a:srcRect b="54442"/>
            <a:stretch>
              <a:fillRect/>
            </a:stretch>
          </p:blipFill>
          <p:spPr bwMode="auto">
            <a:xfrm>
              <a:off x="4594226" y="1676400"/>
              <a:ext cx="2020888" cy="11811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2" descr="Decision2"/>
            <p:cNvPicPr>
              <a:picLocks noChangeAspect="1" noChangeArrowheads="1"/>
            </p:cNvPicPr>
            <p:nvPr/>
          </p:nvPicPr>
          <p:blipFill>
            <a:blip r:embed="rId3" cstate="print">
              <a:extLst>
                <a:ext uri="{28A0092B-C50C-407E-A947-70E740481C1C}">
                  <a14:useLocalDpi xmlns:a14="http://schemas.microsoft.com/office/drawing/2010/main" val="0"/>
                </a:ext>
              </a:extLst>
            </a:blip>
            <a:srcRect t="54411"/>
            <a:stretch>
              <a:fillRect/>
            </a:stretch>
          </p:blipFill>
          <p:spPr bwMode="auto">
            <a:xfrm>
              <a:off x="4557714" y="2895600"/>
              <a:ext cx="2057400" cy="129222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3" descr="Decision2"/>
            <p:cNvPicPr>
              <a:picLocks noChangeAspect="1" noChangeArrowheads="1"/>
            </p:cNvPicPr>
            <p:nvPr/>
          </p:nvPicPr>
          <p:blipFill>
            <a:blip r:embed="rId3" cstate="print">
              <a:extLst>
                <a:ext uri="{28A0092B-C50C-407E-A947-70E740481C1C}">
                  <a14:useLocalDpi xmlns:a14="http://schemas.microsoft.com/office/drawing/2010/main" val="0"/>
                </a:ext>
              </a:extLst>
            </a:blip>
            <a:srcRect t="54411"/>
            <a:stretch>
              <a:fillRect/>
            </a:stretch>
          </p:blipFill>
          <p:spPr bwMode="auto">
            <a:xfrm>
              <a:off x="4557714" y="4956175"/>
              <a:ext cx="2071687" cy="1292225"/>
            </a:xfrm>
            <a:prstGeom prst="rect">
              <a:avLst/>
            </a:prstGeom>
            <a:noFill/>
            <a:extLst>
              <a:ext uri="{909E8E84-426E-40DD-AFC4-6F175D3DCCD1}">
                <a14:hiddenFill xmlns:a14="http://schemas.microsoft.com/office/drawing/2010/main">
                  <a:solidFill>
                    <a:srgbClr val="FFFFFF"/>
                  </a:solidFill>
                </a14:hiddenFill>
              </a:ext>
            </a:extLst>
          </p:spPr>
        </p:pic>
        <p:sp>
          <p:nvSpPr>
            <p:cNvPr id="50" name="Line 14"/>
            <p:cNvSpPr>
              <a:spLocks noChangeShapeType="1"/>
            </p:cNvSpPr>
            <p:nvPr/>
          </p:nvSpPr>
          <p:spPr bwMode="auto">
            <a:xfrm>
              <a:off x="3657601" y="22860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 name="Line 15"/>
            <p:cNvSpPr>
              <a:spLocks noChangeShapeType="1"/>
            </p:cNvSpPr>
            <p:nvPr/>
          </p:nvSpPr>
          <p:spPr bwMode="auto">
            <a:xfrm>
              <a:off x="3643314" y="35814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2" name="Line 16"/>
            <p:cNvSpPr>
              <a:spLocks noChangeShapeType="1"/>
            </p:cNvSpPr>
            <p:nvPr/>
          </p:nvSpPr>
          <p:spPr bwMode="auto">
            <a:xfrm>
              <a:off x="3719514" y="55626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 name="Text Box 17"/>
            <p:cNvSpPr txBox="1">
              <a:spLocks noChangeArrowheads="1"/>
            </p:cNvSpPr>
            <p:nvPr/>
          </p:nvSpPr>
          <p:spPr bwMode="auto">
            <a:xfrm rot="16200000">
              <a:off x="5024439" y="43211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600" b="1">
                  <a:latin typeface="Calibri" pitchFamily="34" charset="0"/>
                </a:rPr>
                <a:t>....…</a:t>
              </a:r>
            </a:p>
          </p:txBody>
        </p:sp>
        <p:sp>
          <p:nvSpPr>
            <p:cNvPr id="54" name="Text Box 18"/>
            <p:cNvSpPr txBox="1">
              <a:spLocks noChangeArrowheads="1"/>
            </p:cNvSpPr>
            <p:nvPr/>
          </p:nvSpPr>
          <p:spPr bwMode="auto">
            <a:xfrm>
              <a:off x="7300914" y="3124200"/>
              <a:ext cx="1600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000" b="1" dirty="0">
                  <a:latin typeface="Eras Demi ITC" pitchFamily="34" charset="0"/>
                </a:rPr>
                <a:t>Take the majority vote</a:t>
              </a:r>
            </a:p>
          </p:txBody>
        </p:sp>
        <p:sp>
          <p:nvSpPr>
            <p:cNvPr id="55" name="AutoShape 19"/>
            <p:cNvSpPr>
              <a:spLocks/>
            </p:cNvSpPr>
            <p:nvPr/>
          </p:nvSpPr>
          <p:spPr bwMode="auto">
            <a:xfrm>
              <a:off x="6629401" y="1600200"/>
              <a:ext cx="533400" cy="4572000"/>
            </a:xfrm>
            <a:prstGeom prst="rightBrace">
              <a:avLst>
                <a:gd name="adj1" fmla="val 7142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6" name="Rectangle 20"/>
            <p:cNvSpPr>
              <a:spLocks noChangeArrowheads="1"/>
            </p:cNvSpPr>
            <p:nvPr/>
          </p:nvSpPr>
          <p:spPr bwMode="auto">
            <a:xfrm>
              <a:off x="671514"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7" name="Text Box 21"/>
            <p:cNvSpPr txBox="1">
              <a:spLocks noChangeArrowheads="1"/>
            </p:cNvSpPr>
            <p:nvPr/>
          </p:nvSpPr>
          <p:spPr bwMode="auto">
            <a:xfrm>
              <a:off x="468314" y="2286000"/>
              <a:ext cx="15438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Eras Demi ITC" pitchFamily="34" charset="0"/>
                </a:rPr>
                <a:t>M features</a:t>
              </a:r>
            </a:p>
          </p:txBody>
        </p:sp>
      </p:grpSp>
      <p:sp>
        <p:nvSpPr>
          <p:cNvPr id="25" name="Slide Number Placeholder 24"/>
          <p:cNvSpPr>
            <a:spLocks noGrp="1"/>
          </p:cNvSpPr>
          <p:nvPr>
            <p:ph type="sldNum" sz="quarter" idx="12"/>
          </p:nvPr>
        </p:nvSpPr>
        <p:spPr/>
        <p:txBody>
          <a:bodyPr/>
          <a:lstStyle/>
          <a:p>
            <a:fld id="{A7003EEB-EF6C-48D9-B09B-CE4B15ADF563}" type="slidenum">
              <a:rPr lang="en-US" smtClean="0"/>
              <a:pPr/>
              <a:t>14</a:t>
            </a:fld>
            <a:endParaRPr lang="en-US" dirty="0"/>
          </a:p>
        </p:txBody>
      </p:sp>
      <p:sp>
        <p:nvSpPr>
          <p:cNvPr id="26" name="Rectangle 2"/>
          <p:cNvSpPr>
            <a:spLocks noGrp="1" noChangeArrowheads="1"/>
          </p:cNvSpPr>
          <p:nvPr>
            <p:ph type="title"/>
          </p:nvPr>
        </p:nvSpPr>
        <p:spPr>
          <a:xfrm>
            <a:off x="1919288" y="188914"/>
            <a:ext cx="8229600" cy="981075"/>
          </a:xfrm>
        </p:spPr>
        <p:txBody>
          <a:bodyPr/>
          <a:lstStyle/>
          <a:p>
            <a:r>
              <a:rPr lang="en-US" dirty="0"/>
              <a:t>Random Forest Algorithm…</a:t>
            </a:r>
          </a:p>
        </p:txBody>
      </p:sp>
    </p:spTree>
    <p:extLst>
      <p:ext uri="{BB962C8B-B14F-4D97-AF65-F5344CB8AC3E}">
        <p14:creationId xmlns:p14="http://schemas.microsoft.com/office/powerpoint/2010/main" val="705262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p:txBody>
          <a:bodyPr/>
          <a:lstStyle/>
          <a:p>
            <a:pPr>
              <a:lnSpc>
                <a:spcPct val="80000"/>
              </a:lnSpc>
              <a:spcBef>
                <a:spcPct val="50000"/>
              </a:spcBef>
            </a:pPr>
            <a:r>
              <a:rPr lang="en-US" b="1" dirty="0">
                <a:solidFill>
                  <a:schemeClr val="tx1"/>
                </a:solidFill>
              </a:rPr>
              <a:t>Bootstrap sample of data (sampling with replacement, approx. 2/3 of original values will be in each sample).</a:t>
            </a:r>
          </a:p>
          <a:p>
            <a:pPr>
              <a:lnSpc>
                <a:spcPct val="80000"/>
              </a:lnSpc>
              <a:spcBef>
                <a:spcPct val="50000"/>
              </a:spcBef>
              <a:buNone/>
            </a:pPr>
            <a:endParaRPr lang="en-US" b="1" dirty="0">
              <a:solidFill>
                <a:schemeClr val="tx1"/>
              </a:solidFill>
            </a:endParaRPr>
          </a:p>
          <a:p>
            <a:pPr>
              <a:lnSpc>
                <a:spcPct val="80000"/>
              </a:lnSpc>
              <a:spcBef>
                <a:spcPct val="50000"/>
              </a:spcBef>
            </a:pPr>
            <a:r>
              <a:rPr b="1" dirty="0">
                <a:solidFill>
                  <a:schemeClr val="tx1"/>
                </a:solidFill>
              </a:rPr>
              <a:t>F</a:t>
            </a:r>
            <a:r>
              <a:rPr lang="en-US" b="1" dirty="0">
                <a:solidFill>
                  <a:schemeClr val="tx1"/>
                </a:solidFill>
              </a:rPr>
              <a:t>it a tree to its greatest depth determining the split at each node through minimizing the loss function considering a random sample of covariates (size is user specified).</a:t>
            </a:r>
          </a:p>
          <a:p>
            <a:pPr>
              <a:lnSpc>
                <a:spcPct val="80000"/>
              </a:lnSpc>
              <a:spcBef>
                <a:spcPct val="50000"/>
              </a:spcBef>
              <a:buNone/>
            </a:pPr>
            <a:endParaRPr lang="en-US" b="1" dirty="0">
              <a:solidFill>
                <a:schemeClr val="tx1"/>
              </a:solidFill>
            </a:endParaRPr>
          </a:p>
          <a:p>
            <a:pPr>
              <a:lnSpc>
                <a:spcPct val="80000"/>
              </a:lnSpc>
              <a:spcBef>
                <a:spcPct val="50000"/>
              </a:spcBef>
            </a:pPr>
            <a:r>
              <a:rPr lang="en-US" b="1" dirty="0">
                <a:solidFill>
                  <a:schemeClr val="tx1"/>
                </a:solidFill>
              </a:rPr>
              <a:t>For each tree </a:t>
            </a:r>
          </a:p>
          <a:p>
            <a:pPr lvl="1">
              <a:lnSpc>
                <a:spcPct val="80000"/>
              </a:lnSpc>
              <a:spcBef>
                <a:spcPct val="50000"/>
              </a:spcBef>
            </a:pPr>
            <a:r>
              <a:rPr lang="en-US" sz="2000" b="1" dirty="0">
                <a:solidFill>
                  <a:schemeClr val="tx1"/>
                </a:solidFill>
              </a:rPr>
              <a:t>Predict classification of the leftover 1/3 using the tree, and calculate the misclassification rate = out of bag error rate.</a:t>
            </a:r>
          </a:p>
          <a:p>
            <a:pPr lvl="1">
              <a:lnSpc>
                <a:spcPct val="80000"/>
              </a:lnSpc>
              <a:spcBef>
                <a:spcPct val="50000"/>
              </a:spcBef>
            </a:pPr>
            <a:r>
              <a:rPr lang="en-US" sz="2000" b="1" dirty="0">
                <a:solidFill>
                  <a:schemeClr val="tx1"/>
                </a:solidFill>
              </a:rPr>
              <a:t>For each variable in the tree, permute the variables values and compute the out-of-bag error, compare to the original </a:t>
            </a:r>
            <a:r>
              <a:rPr lang="en-US" sz="2000" b="1" dirty="0" err="1">
                <a:solidFill>
                  <a:schemeClr val="tx1"/>
                </a:solidFill>
              </a:rPr>
              <a:t>oob</a:t>
            </a:r>
            <a:r>
              <a:rPr lang="en-US" sz="2000" b="1" dirty="0">
                <a:solidFill>
                  <a:schemeClr val="tx1"/>
                </a:solidFill>
              </a:rPr>
              <a:t> error, the increase is a indication of the variable’s importance.</a:t>
            </a:r>
          </a:p>
          <a:p>
            <a:pPr>
              <a:lnSpc>
                <a:spcPct val="80000"/>
              </a:lnSpc>
              <a:spcBef>
                <a:spcPct val="50000"/>
              </a:spcBef>
            </a:pPr>
            <a:endParaRPr lang="en-US" b="1" dirty="0"/>
          </a:p>
          <a:p>
            <a:pPr>
              <a:lnSpc>
                <a:spcPct val="80000"/>
              </a:lnSpc>
              <a:spcBef>
                <a:spcPct val="50000"/>
              </a:spcBef>
              <a:buFont typeface="Wingdings" pitchFamily="2" charset="2"/>
              <a:buNone/>
            </a:pPr>
            <a:endParaRPr lang="en-US" sz="2400" b="1" dirty="0"/>
          </a:p>
          <a:p>
            <a:pPr>
              <a:lnSpc>
                <a:spcPct val="80000"/>
              </a:lnSpc>
              <a:spcBef>
                <a:spcPct val="50000"/>
              </a:spcBef>
            </a:pPr>
            <a:endParaRPr lang="en-US" sz="2400" b="1" dirty="0"/>
          </a:p>
          <a:p>
            <a:endParaRPr lang="en-US" sz="2400" b="1" dirty="0"/>
          </a:p>
          <a:p>
            <a:pPr>
              <a:buSzPct val="100000"/>
            </a:pPr>
            <a:endParaRPr lang="en-US" sz="2400" b="1" dirty="0"/>
          </a:p>
          <a:p>
            <a:pPr marL="0" indent="0">
              <a:buNone/>
            </a:pPr>
            <a:endParaRPr lang="en-US" sz="2800" b="1" dirty="0"/>
          </a:p>
        </p:txBody>
      </p:sp>
      <p:sp>
        <p:nvSpPr>
          <p:cNvPr id="7" name="Slide Number Placeholder 6"/>
          <p:cNvSpPr>
            <a:spLocks noGrp="1"/>
          </p:cNvSpPr>
          <p:nvPr>
            <p:ph type="sldNum" sz="quarter" idx="12"/>
          </p:nvPr>
        </p:nvSpPr>
        <p:spPr/>
        <p:txBody>
          <a:bodyPr/>
          <a:lstStyle/>
          <a:p>
            <a:fld id="{A7003EEB-EF6C-48D9-B09B-CE4B15ADF563}" type="slidenum">
              <a:rPr lang="en-US" smtClean="0"/>
              <a:pPr/>
              <a:t>15</a:t>
            </a:fld>
            <a:endParaRPr lang="en-US" dirty="0"/>
          </a:p>
        </p:txBody>
      </p:sp>
      <p:sp>
        <p:nvSpPr>
          <p:cNvPr id="8" name="Rectangle 2"/>
          <p:cNvSpPr>
            <a:spLocks noGrp="1" noChangeArrowheads="1"/>
          </p:cNvSpPr>
          <p:nvPr>
            <p:ph type="title"/>
          </p:nvPr>
        </p:nvSpPr>
        <p:spPr>
          <a:xfrm>
            <a:off x="1919288" y="188914"/>
            <a:ext cx="8229600" cy="981075"/>
          </a:xfrm>
        </p:spPr>
        <p:txBody>
          <a:bodyPr/>
          <a:lstStyle/>
          <a:p>
            <a:r>
              <a:rPr lang="en-US" dirty="0"/>
              <a:t>Random Forest Algorithm…</a:t>
            </a:r>
          </a:p>
        </p:txBody>
      </p:sp>
    </p:spTree>
    <p:extLst>
      <p:ext uri="{BB962C8B-B14F-4D97-AF65-F5344CB8AC3E}">
        <p14:creationId xmlns:p14="http://schemas.microsoft.com/office/powerpoint/2010/main" val="1154205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p:txBody>
          <a:bodyPr/>
          <a:lstStyle/>
          <a:p>
            <a:pPr>
              <a:lnSpc>
                <a:spcPct val="80000"/>
              </a:lnSpc>
              <a:spcBef>
                <a:spcPct val="50000"/>
              </a:spcBef>
            </a:pPr>
            <a:endParaRPr lang="en-US" sz="2400" b="1" dirty="0"/>
          </a:p>
          <a:p>
            <a:pPr>
              <a:lnSpc>
                <a:spcPct val="80000"/>
              </a:lnSpc>
              <a:spcBef>
                <a:spcPct val="50000"/>
              </a:spcBef>
            </a:pPr>
            <a:r>
              <a:rPr lang="en-US" sz="2400" b="1" dirty="0"/>
              <a:t>Aggregate </a:t>
            </a:r>
            <a:r>
              <a:rPr lang="en-US" sz="2400" b="1" dirty="0" err="1"/>
              <a:t>oob</a:t>
            </a:r>
            <a:r>
              <a:rPr lang="en-US" sz="2400" b="1" dirty="0"/>
              <a:t> error and importance measures from all trees to determine overall </a:t>
            </a:r>
            <a:r>
              <a:rPr lang="en-US" sz="2400" b="1" dirty="0" err="1"/>
              <a:t>oob</a:t>
            </a:r>
            <a:r>
              <a:rPr lang="en-US" sz="2400" b="1" dirty="0"/>
              <a:t> error rate and Variable Importance measure. </a:t>
            </a:r>
          </a:p>
          <a:p>
            <a:pPr>
              <a:lnSpc>
                <a:spcPct val="80000"/>
              </a:lnSpc>
              <a:spcBef>
                <a:spcPct val="50000"/>
              </a:spcBef>
              <a:buNone/>
            </a:pPr>
            <a:endParaRPr lang="en-US" sz="2400" b="1" dirty="0"/>
          </a:p>
          <a:p>
            <a:pPr lvl="1">
              <a:lnSpc>
                <a:spcPct val="80000"/>
              </a:lnSpc>
              <a:spcBef>
                <a:spcPct val="50000"/>
              </a:spcBef>
            </a:pPr>
            <a:r>
              <a:rPr lang="en-US" sz="2400" b="1" dirty="0" err="1"/>
              <a:t>Oob</a:t>
            </a:r>
            <a:r>
              <a:rPr lang="en-US" sz="2400" b="1" dirty="0"/>
              <a:t> Error Rate: Calculate the overall percentage of misclassification</a:t>
            </a:r>
          </a:p>
          <a:p>
            <a:pPr lvl="1">
              <a:lnSpc>
                <a:spcPct val="80000"/>
              </a:lnSpc>
              <a:spcBef>
                <a:spcPct val="50000"/>
              </a:spcBef>
            </a:pPr>
            <a:r>
              <a:rPr lang="en-US" sz="2400" b="1" dirty="0"/>
              <a:t>Variable Importance: Average increase in </a:t>
            </a:r>
            <a:r>
              <a:rPr lang="en-US" sz="2400" b="1" dirty="0" err="1"/>
              <a:t>oob</a:t>
            </a:r>
            <a:r>
              <a:rPr lang="en-US" sz="2400" b="1" dirty="0"/>
              <a:t> error over all trees.  </a:t>
            </a:r>
          </a:p>
          <a:p>
            <a:pPr>
              <a:lnSpc>
                <a:spcPct val="80000"/>
              </a:lnSpc>
              <a:spcBef>
                <a:spcPct val="50000"/>
              </a:spcBef>
              <a:buFont typeface="Wingdings" pitchFamily="2" charset="2"/>
              <a:buNone/>
            </a:pPr>
            <a:endParaRPr lang="en-US" sz="2400" b="1" dirty="0"/>
          </a:p>
          <a:p>
            <a:pPr>
              <a:lnSpc>
                <a:spcPct val="80000"/>
              </a:lnSpc>
              <a:spcBef>
                <a:spcPct val="50000"/>
              </a:spcBef>
            </a:pPr>
            <a:endParaRPr lang="en-US" sz="2400" b="1" dirty="0"/>
          </a:p>
          <a:p>
            <a:endParaRPr lang="en-US" sz="2400" b="1" dirty="0"/>
          </a:p>
          <a:p>
            <a:pPr>
              <a:buSzPct val="100000"/>
            </a:pPr>
            <a:endParaRPr lang="en-US" sz="2400" b="1" dirty="0"/>
          </a:p>
          <a:p>
            <a:pPr marL="0" indent="0">
              <a:buNone/>
            </a:pPr>
            <a:endParaRPr lang="en-US" sz="2800" b="1" dirty="0"/>
          </a:p>
        </p:txBody>
      </p:sp>
      <p:sp>
        <p:nvSpPr>
          <p:cNvPr id="7" name="Slide Number Placeholder 6"/>
          <p:cNvSpPr>
            <a:spLocks noGrp="1"/>
          </p:cNvSpPr>
          <p:nvPr>
            <p:ph type="sldNum" sz="quarter" idx="12"/>
          </p:nvPr>
        </p:nvSpPr>
        <p:spPr/>
        <p:txBody>
          <a:bodyPr/>
          <a:lstStyle/>
          <a:p>
            <a:fld id="{A7003EEB-EF6C-48D9-B09B-CE4B15ADF563}" type="slidenum">
              <a:rPr lang="en-US" smtClean="0"/>
              <a:pPr/>
              <a:t>16</a:t>
            </a:fld>
            <a:endParaRPr lang="en-US" dirty="0"/>
          </a:p>
        </p:txBody>
      </p:sp>
      <p:sp>
        <p:nvSpPr>
          <p:cNvPr id="8" name="Rectangle 2"/>
          <p:cNvSpPr>
            <a:spLocks noGrp="1" noChangeArrowheads="1"/>
          </p:cNvSpPr>
          <p:nvPr>
            <p:ph type="title"/>
          </p:nvPr>
        </p:nvSpPr>
        <p:spPr>
          <a:xfrm>
            <a:off x="1919288" y="188914"/>
            <a:ext cx="8229600" cy="981075"/>
          </a:xfrm>
        </p:spPr>
        <p:txBody>
          <a:bodyPr/>
          <a:lstStyle/>
          <a:p>
            <a:r>
              <a:rPr lang="en-US" dirty="0"/>
              <a:t>Random Forest Algorithm…</a:t>
            </a:r>
          </a:p>
        </p:txBody>
      </p:sp>
    </p:spTree>
    <p:extLst>
      <p:ext uri="{BB962C8B-B14F-4D97-AF65-F5344CB8AC3E}">
        <p14:creationId xmlns:p14="http://schemas.microsoft.com/office/powerpoint/2010/main" val="781022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1981200" y="1600201"/>
            <a:ext cx="8458200" cy="4525963"/>
          </a:xfrm>
        </p:spPr>
        <p:txBody>
          <a:bodyPr>
            <a:noAutofit/>
          </a:bodyPr>
          <a:lstStyle/>
          <a:p>
            <a:pPr eaLnBrk="1" hangingPunct="1">
              <a:buNone/>
            </a:pPr>
            <a:r>
              <a:rPr b="1" dirty="0"/>
              <a:t>E</a:t>
            </a:r>
            <a:r>
              <a:rPr lang="en-US" b="1" dirty="0"/>
              <a:t>mployee churn model.  </a:t>
            </a:r>
          </a:p>
          <a:p>
            <a:pPr eaLnBrk="1" hangingPunct="1">
              <a:buFontTx/>
              <a:buNone/>
            </a:pPr>
            <a:endParaRPr lang="en-US" b="1" dirty="0"/>
          </a:p>
          <a:p>
            <a:pPr eaLnBrk="1" hangingPunct="1">
              <a:buNone/>
            </a:pPr>
            <a:r>
              <a:rPr b="1" dirty="0"/>
              <a:t>Independent variables are:</a:t>
            </a:r>
          </a:p>
          <a:p>
            <a:pPr eaLnBrk="1" hangingPunct="1"/>
            <a:r>
              <a:rPr lang="en-US" b="1" dirty="0"/>
              <a:t>Gender</a:t>
            </a:r>
          </a:p>
          <a:p>
            <a:pPr eaLnBrk="1" hangingPunct="1"/>
            <a:r>
              <a:rPr b="1" dirty="0"/>
              <a:t>Experience Level (&lt;3, 3-5 and &gt;5 years)</a:t>
            </a:r>
          </a:p>
          <a:p>
            <a:pPr eaLnBrk="1" hangingPunct="1"/>
            <a:r>
              <a:rPr lang="en-US" b="1" dirty="0"/>
              <a:t>Function (Marketing, </a:t>
            </a:r>
            <a:r>
              <a:rPr lang="en-US" b="1" dirty="0" err="1"/>
              <a:t>Finance,Client</a:t>
            </a:r>
            <a:r>
              <a:rPr lang="en-US" b="1" dirty="0"/>
              <a:t> Servicing</a:t>
            </a:r>
            <a:r>
              <a:rPr b="1" dirty="0"/>
              <a:t>)</a:t>
            </a:r>
            <a:r>
              <a:rPr lang="en-US" b="1" dirty="0"/>
              <a:t>  </a:t>
            </a:r>
          </a:p>
          <a:p>
            <a:pPr eaLnBrk="1" hangingPunct="1"/>
            <a:r>
              <a:rPr b="1" dirty="0"/>
              <a:t>Source (Internal or External)</a:t>
            </a:r>
          </a:p>
          <a:p>
            <a:pPr eaLnBrk="1" hangingPunct="1"/>
            <a:endParaRPr b="1" dirty="0"/>
          </a:p>
          <a:p>
            <a:pPr eaLnBrk="1" hangingPunct="1">
              <a:buNone/>
            </a:pPr>
            <a:r>
              <a:rPr b="1" dirty="0"/>
              <a:t>Dependent variables is "status" (=1 if employee left within 18 months from</a:t>
            </a:r>
          </a:p>
          <a:p>
            <a:pPr eaLnBrk="1" hangingPunct="1">
              <a:buNone/>
            </a:pPr>
            <a:r>
              <a:rPr lang="en-US" b="1" dirty="0"/>
              <a:t>J</a:t>
            </a:r>
            <a:r>
              <a:rPr b="1" dirty="0"/>
              <a:t>oining date)</a:t>
            </a:r>
            <a:endParaRPr lang="en-US" b="1" dirty="0"/>
          </a:p>
        </p:txBody>
      </p:sp>
      <p:sp>
        <p:nvSpPr>
          <p:cNvPr id="6" name="Slide Number Placeholder 5"/>
          <p:cNvSpPr>
            <a:spLocks noGrp="1"/>
          </p:cNvSpPr>
          <p:nvPr>
            <p:ph type="sldNum" sz="quarter" idx="12"/>
          </p:nvPr>
        </p:nvSpPr>
        <p:spPr/>
        <p:txBody>
          <a:bodyPr/>
          <a:lstStyle/>
          <a:p>
            <a:fld id="{A7003EEB-EF6C-48D9-B09B-CE4B15ADF563}" type="slidenum">
              <a:rPr lang="en-US" smtClean="0"/>
              <a:pPr/>
              <a:t>17</a:t>
            </a:fld>
            <a:endParaRPr lang="en-US" dirty="0"/>
          </a:p>
        </p:txBody>
      </p:sp>
      <p:sp>
        <p:nvSpPr>
          <p:cNvPr id="7" name="Rectangle 2"/>
          <p:cNvSpPr>
            <a:spLocks noGrp="1" noChangeArrowheads="1"/>
          </p:cNvSpPr>
          <p:nvPr>
            <p:ph type="title"/>
          </p:nvPr>
        </p:nvSpPr>
        <p:spPr>
          <a:xfrm>
            <a:off x="1919288" y="188914"/>
            <a:ext cx="8229600" cy="981075"/>
          </a:xfrm>
        </p:spPr>
        <p:txBody>
          <a:bodyPr/>
          <a:lstStyle/>
          <a:p>
            <a:r>
              <a:rPr lang="en-US" dirty="0"/>
              <a:t>Example</a:t>
            </a:r>
          </a:p>
        </p:txBody>
      </p:sp>
    </p:spTree>
    <p:extLst>
      <p:ext uri="{BB962C8B-B14F-4D97-AF65-F5344CB8AC3E}">
        <p14:creationId xmlns:p14="http://schemas.microsoft.com/office/powerpoint/2010/main" val="1460315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2552700" y="1447800"/>
            <a:ext cx="7086600" cy="451961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7003EEB-EF6C-48D9-B09B-CE4B15ADF563}" type="slidenum">
              <a:rPr lang="en-US" smtClean="0"/>
              <a:pPr/>
              <a:t>18</a:t>
            </a:fld>
            <a:endParaRPr lang="en-US" dirty="0"/>
          </a:p>
        </p:txBody>
      </p:sp>
      <p:sp>
        <p:nvSpPr>
          <p:cNvPr id="7" name="Rectangle 2"/>
          <p:cNvSpPr>
            <a:spLocks noGrp="1" noChangeArrowheads="1"/>
          </p:cNvSpPr>
          <p:nvPr>
            <p:ph type="title"/>
          </p:nvPr>
        </p:nvSpPr>
        <p:spPr>
          <a:xfrm>
            <a:off x="1919288" y="188914"/>
            <a:ext cx="8229600" cy="981075"/>
          </a:xfrm>
        </p:spPr>
        <p:txBody>
          <a:bodyPr/>
          <a:lstStyle/>
          <a:p>
            <a:r>
              <a:rPr lang="en-US" dirty="0"/>
              <a:t>Data Snapshot</a:t>
            </a:r>
          </a:p>
        </p:txBody>
      </p:sp>
    </p:spTree>
    <p:extLst>
      <p:ext uri="{BB962C8B-B14F-4D97-AF65-F5344CB8AC3E}">
        <p14:creationId xmlns:p14="http://schemas.microsoft.com/office/powerpoint/2010/main" val="938840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1676400" y="1371600"/>
            <a:ext cx="8686800" cy="5181600"/>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sz="1800" dirty="0" err="1">
                <a:solidFill>
                  <a:schemeClr val="accent1"/>
                </a:solidFill>
                <a:cs typeface="Times New Roman" pitchFamily="18" charset="0"/>
              </a:rPr>
              <a:t>install.packages</a:t>
            </a:r>
            <a:r>
              <a:rPr sz="1800" dirty="0">
                <a:solidFill>
                  <a:schemeClr val="accent1"/>
                </a:solidFill>
                <a:cs typeface="Times New Roman" pitchFamily="18" charset="0"/>
              </a:rPr>
              <a:t>("</a:t>
            </a:r>
            <a:r>
              <a:rPr sz="1800" dirty="0" err="1">
                <a:solidFill>
                  <a:schemeClr val="accent1"/>
                </a:solidFill>
                <a:cs typeface="Times New Roman" pitchFamily="18" charset="0"/>
              </a:rPr>
              <a:t>randomForest</a:t>
            </a:r>
            <a:r>
              <a:rPr sz="1800" dirty="0">
                <a:solidFill>
                  <a:schemeClr val="accent1"/>
                </a:solidFill>
                <a:cs typeface="Times New Roman" pitchFamily="18" charset="0"/>
              </a:rPr>
              <a:t>")</a:t>
            </a:r>
          </a:p>
          <a:p>
            <a:pPr>
              <a:buNone/>
            </a:pPr>
            <a:r>
              <a:rPr sz="1800" dirty="0">
                <a:solidFill>
                  <a:schemeClr val="accent1"/>
                </a:solidFill>
                <a:cs typeface="Times New Roman" pitchFamily="18" charset="0"/>
              </a:rPr>
              <a:t>library(</a:t>
            </a:r>
            <a:r>
              <a:rPr sz="1800" dirty="0" err="1">
                <a:solidFill>
                  <a:schemeClr val="accent1"/>
                </a:solidFill>
                <a:cs typeface="Times New Roman" pitchFamily="18" charset="0"/>
              </a:rPr>
              <a:t>randomForest</a:t>
            </a:r>
            <a:r>
              <a:rPr sz="1800" dirty="0">
                <a:solidFill>
                  <a:schemeClr val="accent1"/>
                </a:solidFill>
                <a:cs typeface="Times New Roman" pitchFamily="18" charset="0"/>
              </a:rPr>
              <a:t>)</a:t>
            </a:r>
          </a:p>
          <a:p>
            <a:pPr>
              <a:buNone/>
            </a:pPr>
            <a:r>
              <a:rPr sz="1800" dirty="0" err="1">
                <a:solidFill>
                  <a:schemeClr val="accent1"/>
                </a:solidFill>
                <a:cs typeface="Times New Roman" pitchFamily="18" charset="0"/>
              </a:rPr>
              <a:t>empdata</a:t>
            </a:r>
            <a:r>
              <a:rPr sz="1800" dirty="0">
                <a:solidFill>
                  <a:schemeClr val="accent1"/>
                </a:solidFill>
                <a:cs typeface="Times New Roman" pitchFamily="18" charset="0"/>
              </a:rPr>
              <a:t>&lt;-read.csv(</a:t>
            </a:r>
            <a:r>
              <a:rPr sz="1800" dirty="0" err="1">
                <a:solidFill>
                  <a:schemeClr val="accent1"/>
                </a:solidFill>
                <a:cs typeface="Times New Roman" pitchFamily="18" charset="0"/>
              </a:rPr>
              <a:t>file.choose</a:t>
            </a:r>
            <a:r>
              <a:rPr sz="1800" dirty="0">
                <a:solidFill>
                  <a:schemeClr val="accent1"/>
                </a:solidFill>
                <a:cs typeface="Times New Roman" pitchFamily="18" charset="0"/>
              </a:rPr>
              <a:t>(),header=T)</a:t>
            </a:r>
          </a:p>
          <a:p>
            <a:pPr>
              <a:buNone/>
            </a:pPr>
            <a:r>
              <a:rPr sz="1800" dirty="0" err="1">
                <a:solidFill>
                  <a:schemeClr val="accent1"/>
                </a:solidFill>
                <a:cs typeface="Times New Roman" pitchFamily="18" charset="0"/>
              </a:rPr>
              <a:t>empdata$status</a:t>
            </a:r>
            <a:r>
              <a:rPr sz="1800" dirty="0">
                <a:solidFill>
                  <a:schemeClr val="accent1"/>
                </a:solidFill>
                <a:cs typeface="Times New Roman" pitchFamily="18" charset="0"/>
              </a:rPr>
              <a:t>&lt;-</a:t>
            </a:r>
            <a:r>
              <a:rPr sz="1800" dirty="0" err="1">
                <a:solidFill>
                  <a:schemeClr val="accent1"/>
                </a:solidFill>
                <a:cs typeface="Times New Roman" pitchFamily="18" charset="0"/>
              </a:rPr>
              <a:t>as.factor</a:t>
            </a:r>
            <a:r>
              <a:rPr sz="1800" dirty="0">
                <a:solidFill>
                  <a:schemeClr val="accent1"/>
                </a:solidFill>
                <a:cs typeface="Times New Roman" pitchFamily="18" charset="0"/>
              </a:rPr>
              <a:t>(</a:t>
            </a:r>
            <a:r>
              <a:rPr sz="1800" dirty="0" err="1">
                <a:solidFill>
                  <a:schemeClr val="accent1"/>
                </a:solidFill>
                <a:cs typeface="Times New Roman" pitchFamily="18" charset="0"/>
              </a:rPr>
              <a:t>empdata$status</a:t>
            </a:r>
            <a:r>
              <a:rPr sz="1800" dirty="0">
                <a:solidFill>
                  <a:schemeClr val="accent1"/>
                </a:solidFill>
                <a:cs typeface="Times New Roman" pitchFamily="18" charset="0"/>
              </a:rPr>
              <a:t>) #classification problem</a:t>
            </a:r>
          </a:p>
          <a:p>
            <a:pPr>
              <a:buNone/>
            </a:pPr>
            <a:r>
              <a:rPr sz="1600" dirty="0">
                <a:cs typeface="Times New Roman" pitchFamily="18" charset="0"/>
              </a:rPr>
              <a:t>______________________________________________________________________________</a:t>
            </a:r>
          </a:p>
          <a:p>
            <a:pPr>
              <a:buNone/>
            </a:pPr>
            <a:r>
              <a:rPr sz="1600" b="1" dirty="0">
                <a:solidFill>
                  <a:schemeClr val="tx1"/>
                </a:solidFill>
                <a:cs typeface="Times New Roman" pitchFamily="18" charset="0"/>
              </a:rPr>
              <a:t>#Run Random Forests</a:t>
            </a:r>
          </a:p>
          <a:p>
            <a:pPr>
              <a:buNone/>
            </a:pPr>
            <a:r>
              <a:rPr sz="1600" dirty="0">
                <a:solidFill>
                  <a:schemeClr val="tx1"/>
                </a:solidFill>
                <a:cs typeface="Times New Roman" pitchFamily="18" charset="0"/>
              </a:rPr>
              <a:t>#</a:t>
            </a:r>
            <a:r>
              <a:rPr sz="1600" dirty="0" err="1">
                <a:solidFill>
                  <a:srgbClr val="000099"/>
                </a:solidFill>
                <a:cs typeface="Times New Roman" pitchFamily="18" charset="0"/>
              </a:rPr>
              <a:t>mtry</a:t>
            </a:r>
            <a:r>
              <a:rPr sz="1600" dirty="0">
                <a:solidFill>
                  <a:schemeClr val="tx1"/>
                </a:solidFill>
                <a:cs typeface="Times New Roman" pitchFamily="18" charset="0"/>
              </a:rPr>
              <a:t>: Number of variables randomly sampled as candidates at each split</a:t>
            </a:r>
          </a:p>
          <a:p>
            <a:pPr>
              <a:buNone/>
            </a:pPr>
            <a:r>
              <a:rPr sz="1600" dirty="0">
                <a:solidFill>
                  <a:schemeClr val="tx1"/>
                </a:solidFill>
                <a:cs typeface="Times New Roman" pitchFamily="18" charset="0"/>
              </a:rPr>
              <a:t>Note that the default values are different for classification (sqrt(p) where p is</a:t>
            </a:r>
          </a:p>
          <a:p>
            <a:pPr>
              <a:buNone/>
            </a:pPr>
            <a:r>
              <a:rPr sz="1600" dirty="0">
                <a:solidFill>
                  <a:schemeClr val="tx1"/>
                </a:solidFill>
                <a:cs typeface="Times New Roman" pitchFamily="18" charset="0"/>
              </a:rPr>
              <a:t> number of variables in x) and regression (p/3)</a:t>
            </a:r>
          </a:p>
          <a:p>
            <a:pPr>
              <a:buNone/>
            </a:pPr>
            <a:r>
              <a:rPr sz="1600" dirty="0">
                <a:solidFill>
                  <a:schemeClr val="tx1"/>
                </a:solidFill>
                <a:cs typeface="Times New Roman" pitchFamily="18" charset="0"/>
              </a:rPr>
              <a:t>#</a:t>
            </a:r>
            <a:r>
              <a:rPr sz="1600" dirty="0">
                <a:solidFill>
                  <a:srgbClr val="000099"/>
                </a:solidFill>
                <a:cs typeface="Times New Roman" pitchFamily="18" charset="0"/>
              </a:rPr>
              <a:t>ntree</a:t>
            </a:r>
            <a:r>
              <a:rPr sz="1600" dirty="0">
                <a:solidFill>
                  <a:schemeClr val="tx1"/>
                </a:solidFill>
                <a:cs typeface="Times New Roman" pitchFamily="18" charset="0"/>
              </a:rPr>
              <a:t>: Number of trees to grow</a:t>
            </a:r>
          </a:p>
          <a:p>
            <a:pPr>
              <a:buNone/>
            </a:pPr>
            <a:r>
              <a:rPr sz="1600" dirty="0">
                <a:solidFill>
                  <a:schemeClr val="tx1"/>
                </a:solidFill>
                <a:cs typeface="Times New Roman" pitchFamily="18" charset="0"/>
              </a:rPr>
              <a:t>This should not be set to too small a number, to ensure that every input row gets </a:t>
            </a:r>
          </a:p>
          <a:p>
            <a:pPr>
              <a:buNone/>
            </a:pPr>
            <a:r>
              <a:rPr sz="1600" dirty="0">
                <a:solidFill>
                  <a:schemeClr val="tx1"/>
                </a:solidFill>
                <a:cs typeface="Times New Roman" pitchFamily="18" charset="0"/>
              </a:rPr>
              <a:t>predicted at least a few times. </a:t>
            </a:r>
          </a:p>
          <a:p>
            <a:pPr>
              <a:buNone/>
            </a:pPr>
            <a:r>
              <a:rPr sz="1600" dirty="0">
                <a:cs typeface="Times New Roman" pitchFamily="18" charset="0"/>
              </a:rPr>
              <a:t>______________________________________________________________________________</a:t>
            </a:r>
          </a:p>
          <a:p>
            <a:pPr>
              <a:buNone/>
            </a:pPr>
            <a:r>
              <a:rPr sz="1800" dirty="0">
                <a:solidFill>
                  <a:schemeClr val="accent1"/>
                </a:solidFill>
                <a:cs typeface="Times New Roman" pitchFamily="18" charset="0"/>
              </a:rPr>
              <a:t>churn_rf&lt;-randomForest(formula=status~function.+exp+gender+source,</a:t>
            </a:r>
          </a:p>
          <a:p>
            <a:pPr>
              <a:buNone/>
            </a:pPr>
            <a:r>
              <a:rPr sz="1800" dirty="0">
                <a:solidFill>
                  <a:schemeClr val="accent1"/>
                </a:solidFill>
                <a:cs typeface="Times New Roman" pitchFamily="18" charset="0"/>
              </a:rPr>
              <a:t>                                            data=empdata, mtry = 2, ntree =100,</a:t>
            </a:r>
          </a:p>
          <a:p>
            <a:pPr>
              <a:buNone/>
            </a:pPr>
            <a:r>
              <a:rPr lang="en-US" sz="1800" dirty="0">
                <a:solidFill>
                  <a:schemeClr val="accent1"/>
                </a:solidFill>
                <a:cs typeface="Times New Roman" pitchFamily="18" charset="0"/>
              </a:rPr>
              <a:t>	                                      </a:t>
            </a:r>
            <a:r>
              <a:rPr sz="1800" dirty="0">
                <a:solidFill>
                  <a:schemeClr val="accent1"/>
                </a:solidFill>
                <a:cs typeface="Times New Roman" pitchFamily="18" charset="0"/>
              </a:rPr>
              <a:t>importance=TRUE,cutoff=c(0.6,0.4))</a:t>
            </a:r>
          </a:p>
          <a:p>
            <a:pPr>
              <a:buNone/>
            </a:pPr>
            <a:endParaRPr sz="1600" dirty="0">
              <a:solidFill>
                <a:schemeClr val="accent1"/>
              </a:solidFill>
              <a:cs typeface="Times New Roman" pitchFamily="18" charset="0"/>
            </a:endParaRPr>
          </a:p>
          <a:p>
            <a:pPr>
              <a:buNone/>
            </a:pPr>
            <a:endParaRPr sz="1600" dirty="0">
              <a:cs typeface="Times New Roman" pitchFamily="18" charset="0"/>
            </a:endParaRPr>
          </a:p>
          <a:p>
            <a:pPr>
              <a:buNone/>
            </a:pPr>
            <a:r>
              <a:rPr sz="1600" dirty="0">
                <a:cs typeface="Times New Roman" pitchFamily="18" charset="0"/>
              </a:rPr>
              <a:t> </a:t>
            </a:r>
            <a:endParaRPr lang="en-US" sz="1600" dirty="0">
              <a:cs typeface="Times New Roman" pitchFamily="18" charset="0"/>
            </a:endParaRPr>
          </a:p>
          <a:p>
            <a:pPr>
              <a:buNone/>
            </a:pPr>
            <a:endParaRPr lang="en-US" sz="1600" dirty="0">
              <a:cs typeface="Times New Roman" pitchFamily="18" charset="0"/>
            </a:endParaRPr>
          </a:p>
          <a:p>
            <a:pPr>
              <a:buNone/>
            </a:pPr>
            <a:r>
              <a:rPr lang="en-US" sz="1600" dirty="0">
                <a:cs typeface="Times New Roman" pitchFamily="18" charset="0"/>
              </a:rPr>
              <a:t> </a:t>
            </a:r>
          </a:p>
          <a:p>
            <a:pPr>
              <a:buNone/>
            </a:pPr>
            <a:r>
              <a:rPr lang="en-US" sz="1800" dirty="0">
                <a:cs typeface="Times New Roman" pitchFamily="18" charset="0"/>
              </a:rPr>
              <a:t> </a:t>
            </a:r>
          </a:p>
        </p:txBody>
      </p:sp>
      <p:sp>
        <p:nvSpPr>
          <p:cNvPr id="6" name="Slide Number Placeholder 5"/>
          <p:cNvSpPr>
            <a:spLocks noGrp="1"/>
          </p:cNvSpPr>
          <p:nvPr>
            <p:ph type="sldNum" sz="quarter" idx="12"/>
          </p:nvPr>
        </p:nvSpPr>
        <p:spPr/>
        <p:txBody>
          <a:bodyPr/>
          <a:lstStyle/>
          <a:p>
            <a:fld id="{A7003EEB-EF6C-48D9-B09B-CE4B15ADF563}" type="slidenum">
              <a:rPr lang="en-US" smtClean="0"/>
              <a:pPr/>
              <a:t>19</a:t>
            </a:fld>
            <a:endParaRPr lang="en-US" dirty="0"/>
          </a:p>
        </p:txBody>
      </p:sp>
      <p:sp>
        <p:nvSpPr>
          <p:cNvPr id="7" name="Rectangle 2"/>
          <p:cNvSpPr>
            <a:spLocks noGrp="1" noChangeArrowheads="1"/>
          </p:cNvSpPr>
          <p:nvPr>
            <p:ph type="title"/>
          </p:nvPr>
        </p:nvSpPr>
        <p:spPr>
          <a:xfrm>
            <a:off x="1919288" y="188914"/>
            <a:ext cx="8229600" cy="981075"/>
          </a:xfrm>
        </p:spPr>
        <p:txBody>
          <a:bodyPr/>
          <a:lstStyle/>
          <a:p>
            <a:r>
              <a:rPr lang="en-US" dirty="0"/>
              <a:t>Random Forests in R</a:t>
            </a:r>
          </a:p>
        </p:txBody>
      </p:sp>
    </p:spTree>
    <p:extLst>
      <p:ext uri="{BB962C8B-B14F-4D97-AF65-F5344CB8AC3E}">
        <p14:creationId xmlns:p14="http://schemas.microsoft.com/office/powerpoint/2010/main" val="2415542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0EA48-F5EE-3513-9ECA-F54CBD7D19C0}"/>
              </a:ext>
            </a:extLst>
          </p:cNvPr>
          <p:cNvSpPr>
            <a:spLocks noGrp="1"/>
          </p:cNvSpPr>
          <p:nvPr>
            <p:ph type="title"/>
          </p:nvPr>
        </p:nvSpPr>
        <p:spPr/>
        <p:txBody>
          <a:bodyPr/>
          <a:lstStyle/>
          <a:p>
            <a:r>
              <a:rPr lang="en-US" dirty="0"/>
              <a:t>Classification and Regression Problems</a:t>
            </a:r>
            <a:endParaRPr lang="en-IN" dirty="0"/>
          </a:p>
        </p:txBody>
      </p:sp>
      <p:sp>
        <p:nvSpPr>
          <p:cNvPr id="3" name="Content Placeholder 2">
            <a:extLst>
              <a:ext uri="{FF2B5EF4-FFF2-40B4-BE49-F238E27FC236}">
                <a16:creationId xmlns:a16="http://schemas.microsoft.com/office/drawing/2014/main" id="{A81D9D96-CFD5-0A1B-9471-A5BA35F19698}"/>
              </a:ext>
            </a:extLst>
          </p:cNvPr>
          <p:cNvSpPr>
            <a:spLocks noGrp="1"/>
          </p:cNvSpPr>
          <p:nvPr>
            <p:ph idx="1"/>
          </p:nvPr>
        </p:nvSpPr>
        <p:spPr/>
        <p:txBody>
          <a:bodyPr/>
          <a:lstStyle/>
          <a:p>
            <a:pPr>
              <a:lnSpc>
                <a:spcPct val="200000"/>
              </a:lnSpc>
            </a:pPr>
            <a:r>
              <a:rPr lang="en-US" b="1" dirty="0"/>
              <a:t>Classification Technique is used for classifying a dependent variable which is categorical or binary say with 2 categories (0 and 1) Techniques used: Binary Logistic Regression, Naïve Bayes’ Classifier, Random Forest Method.</a:t>
            </a:r>
          </a:p>
          <a:p>
            <a:pPr>
              <a:lnSpc>
                <a:spcPct val="200000"/>
              </a:lnSpc>
            </a:pPr>
            <a:r>
              <a:rPr lang="en-US" b="1" dirty="0"/>
              <a:t>Regression Technique is used for prediction of the continuous dependent variable.</a:t>
            </a:r>
            <a:endParaRPr lang="en-IN" b="1" dirty="0"/>
          </a:p>
        </p:txBody>
      </p:sp>
    </p:spTree>
    <p:extLst>
      <p:ext uri="{BB962C8B-B14F-4D97-AF65-F5344CB8AC3E}">
        <p14:creationId xmlns:p14="http://schemas.microsoft.com/office/powerpoint/2010/main" val="881669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5961-0A71-8BAC-5DAC-EF8B18A0A8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BE3BE8-BE3E-4522-B1B4-4ED806CA564F}"/>
              </a:ext>
            </a:extLst>
          </p:cNvPr>
          <p:cNvSpPr>
            <a:spLocks noGrp="1"/>
          </p:cNvSpPr>
          <p:nvPr>
            <p:ph idx="1"/>
          </p:nvPr>
        </p:nvSpPr>
        <p:spPr>
          <a:xfrm>
            <a:off x="914400" y="1219200"/>
            <a:ext cx="10363200" cy="5018112"/>
          </a:xfrm>
        </p:spPr>
        <p:txBody>
          <a:bodyPr>
            <a:normAutofit/>
          </a:bodyPr>
          <a:lstStyle/>
          <a:p>
            <a:pPr marL="342900" lvl="0" indent="-342900">
              <a:lnSpc>
                <a:spcPct val="107000"/>
              </a:lnSpc>
              <a:buFont typeface="+mj-lt"/>
              <a:buAutoNum type="arabicPeriod"/>
            </a:pPr>
            <a:r>
              <a:rPr lang="en-IN" sz="1800" b="1" kern="100" dirty="0" err="1">
                <a:effectLst/>
                <a:ea typeface="Calibri" panose="020F0502020204030204" pitchFamily="34" charset="0"/>
                <a:cs typeface="Times New Roman" panose="02020603050405020304" pitchFamily="18" charset="0"/>
              </a:rPr>
              <a:t>churn_rf</a:t>
            </a:r>
            <a:r>
              <a:rPr lang="en-IN" sz="1800" b="1" kern="100" dirty="0">
                <a:effectLst/>
                <a:ea typeface="Calibri" panose="020F0502020204030204" pitchFamily="34" charset="0"/>
                <a:cs typeface="Times New Roman" panose="02020603050405020304" pitchFamily="18" charset="0"/>
              </a:rPr>
              <a:t> &lt;- </a:t>
            </a:r>
            <a:r>
              <a:rPr lang="en-IN" sz="1800" b="1" kern="100" dirty="0" err="1">
                <a:effectLst/>
                <a:ea typeface="Calibri" panose="020F0502020204030204" pitchFamily="34" charset="0"/>
                <a:cs typeface="Times New Roman" panose="02020603050405020304" pitchFamily="18" charset="0"/>
              </a:rPr>
              <a:t>randomForest</a:t>
            </a:r>
            <a:r>
              <a:rPr lang="en-IN" sz="1800" b="1" kern="100" dirty="0">
                <a:effectLst/>
                <a:ea typeface="Calibri" panose="020F0502020204030204" pitchFamily="34" charset="0"/>
                <a:cs typeface="Times New Roman" panose="02020603050405020304" pitchFamily="18" charset="0"/>
              </a:rPr>
              <a:t>(...): This line creates a Random Forest model and assigns it to the variable </a:t>
            </a:r>
            <a:r>
              <a:rPr lang="en-IN" sz="1800" b="1" kern="100" dirty="0" err="1">
                <a:effectLst/>
                <a:ea typeface="Calibri" panose="020F0502020204030204" pitchFamily="34" charset="0"/>
                <a:cs typeface="Times New Roman" panose="02020603050405020304" pitchFamily="18" charset="0"/>
              </a:rPr>
              <a:t>churn_rf</a:t>
            </a:r>
            <a:r>
              <a:rPr lang="en-IN" sz="1800" b="1" kern="100" dirty="0">
                <a:effectLst/>
                <a:ea typeface="Calibri" panose="020F0502020204030204" pitchFamily="34" charset="0"/>
                <a:cs typeface="Times New Roman" panose="02020603050405020304" pitchFamily="18" charset="0"/>
              </a:rPr>
              <a:t>.</a:t>
            </a:r>
          </a:p>
          <a:p>
            <a:pPr marL="342900" lvl="0" indent="-342900">
              <a:lnSpc>
                <a:spcPct val="107000"/>
              </a:lnSpc>
              <a:buFont typeface="+mj-lt"/>
              <a:buAutoNum type="arabicPeriod"/>
            </a:pPr>
            <a:r>
              <a:rPr lang="en-IN" sz="1800" b="1" kern="100" dirty="0">
                <a:effectLst/>
                <a:ea typeface="Calibri" panose="020F0502020204030204" pitchFamily="34" charset="0"/>
                <a:cs typeface="Times New Roman" panose="02020603050405020304" pitchFamily="18" charset="0"/>
              </a:rPr>
              <a:t>formula = status ~ function. + exp + gender + source: Here, you're specifying the formula for your model. </a:t>
            </a:r>
          </a:p>
          <a:p>
            <a:pPr marL="342900" lvl="0" indent="-342900">
              <a:lnSpc>
                <a:spcPct val="107000"/>
              </a:lnSpc>
              <a:buFont typeface="+mj-lt"/>
              <a:buAutoNum type="arabicPeriod"/>
            </a:pPr>
            <a:r>
              <a:rPr lang="en-IN" sz="1800" b="1" kern="100" dirty="0">
                <a:effectLst/>
                <a:ea typeface="Calibri" panose="020F0502020204030204" pitchFamily="34" charset="0"/>
                <a:cs typeface="Times New Roman" panose="02020603050405020304" pitchFamily="18" charset="0"/>
              </a:rPr>
              <a:t>data = </a:t>
            </a:r>
            <a:r>
              <a:rPr lang="en-IN" sz="1800" b="1" kern="100" dirty="0" err="1">
                <a:effectLst/>
                <a:ea typeface="Calibri" panose="020F0502020204030204" pitchFamily="34" charset="0"/>
                <a:cs typeface="Times New Roman" panose="02020603050405020304" pitchFamily="18" charset="0"/>
              </a:rPr>
              <a:t>empdata</a:t>
            </a:r>
            <a:r>
              <a:rPr lang="en-IN" sz="1800" b="1" kern="100" dirty="0">
                <a:effectLst/>
                <a:ea typeface="Calibri" panose="020F0502020204030204" pitchFamily="34" charset="0"/>
                <a:cs typeface="Times New Roman" panose="02020603050405020304" pitchFamily="18" charset="0"/>
              </a:rPr>
              <a:t>: You're specifying the dataset </a:t>
            </a:r>
            <a:r>
              <a:rPr lang="en-IN" sz="1800" b="1" kern="100" dirty="0" err="1">
                <a:effectLst/>
                <a:ea typeface="Calibri" panose="020F0502020204030204" pitchFamily="34" charset="0"/>
                <a:cs typeface="Times New Roman" panose="02020603050405020304" pitchFamily="18" charset="0"/>
              </a:rPr>
              <a:t>empdata</a:t>
            </a:r>
            <a:r>
              <a:rPr lang="en-IN" sz="1800" b="1" kern="100" dirty="0">
                <a:effectLst/>
                <a:ea typeface="Calibri" panose="020F0502020204030204" pitchFamily="34" charset="0"/>
                <a:cs typeface="Times New Roman" panose="02020603050405020304" pitchFamily="18" charset="0"/>
              </a:rPr>
              <a:t> from which to build the model.</a:t>
            </a:r>
          </a:p>
          <a:p>
            <a:pPr marL="342900" lvl="0" indent="-342900">
              <a:lnSpc>
                <a:spcPct val="107000"/>
              </a:lnSpc>
              <a:buFont typeface="+mj-lt"/>
              <a:buAutoNum type="arabicPeriod"/>
            </a:pPr>
            <a:r>
              <a:rPr lang="en-IN" sz="1800" b="1" kern="100" dirty="0" err="1">
                <a:effectLst/>
                <a:ea typeface="Calibri" panose="020F0502020204030204" pitchFamily="34" charset="0"/>
                <a:cs typeface="Times New Roman" panose="02020603050405020304" pitchFamily="18" charset="0"/>
              </a:rPr>
              <a:t>mtry</a:t>
            </a:r>
            <a:r>
              <a:rPr lang="en-IN" sz="1800" b="1" kern="100" dirty="0">
                <a:effectLst/>
                <a:ea typeface="Calibri" panose="020F0502020204030204" pitchFamily="34" charset="0"/>
                <a:cs typeface="Times New Roman" panose="02020603050405020304" pitchFamily="18" charset="0"/>
              </a:rPr>
              <a:t> = 2: This parameter determines the number of variables randomly sampled as candidates at each split. In your case, you've set it to 2.</a:t>
            </a:r>
          </a:p>
          <a:p>
            <a:pPr marL="342900" lvl="0" indent="-342900">
              <a:lnSpc>
                <a:spcPct val="107000"/>
              </a:lnSpc>
              <a:buFont typeface="+mj-lt"/>
              <a:buAutoNum type="arabicPeriod"/>
            </a:pPr>
            <a:r>
              <a:rPr lang="en-IN" sz="1800" b="1" kern="100" dirty="0" err="1">
                <a:effectLst/>
                <a:ea typeface="Calibri" panose="020F0502020204030204" pitchFamily="34" charset="0"/>
                <a:cs typeface="Times New Roman" panose="02020603050405020304" pitchFamily="18" charset="0"/>
              </a:rPr>
              <a:t>ntree</a:t>
            </a:r>
            <a:r>
              <a:rPr lang="en-IN" sz="1800" b="1" kern="100" dirty="0">
                <a:effectLst/>
                <a:ea typeface="Calibri" panose="020F0502020204030204" pitchFamily="34" charset="0"/>
                <a:cs typeface="Times New Roman" panose="02020603050405020304" pitchFamily="18" charset="0"/>
              </a:rPr>
              <a:t> = 100: You're specifying the number of trees to grow in the forest. In this case, you're building 100 trees.</a:t>
            </a:r>
          </a:p>
          <a:p>
            <a:pPr marL="342900" lvl="0" indent="-342900">
              <a:lnSpc>
                <a:spcPct val="107000"/>
              </a:lnSpc>
              <a:buFont typeface="+mj-lt"/>
              <a:buAutoNum type="arabicPeriod"/>
            </a:pPr>
            <a:r>
              <a:rPr lang="en-IN" sz="1800" b="1" kern="100" dirty="0">
                <a:effectLst/>
                <a:ea typeface="Calibri" panose="020F0502020204030204" pitchFamily="34" charset="0"/>
                <a:cs typeface="Times New Roman" panose="02020603050405020304" pitchFamily="18" charset="0"/>
              </a:rPr>
              <a:t>importance = TRUE: This parameter calculates and stores the importance of variables.</a:t>
            </a:r>
          </a:p>
          <a:p>
            <a:pPr marL="342900" lvl="0" indent="-342900">
              <a:lnSpc>
                <a:spcPct val="107000"/>
              </a:lnSpc>
              <a:spcAft>
                <a:spcPts val="800"/>
              </a:spcAft>
              <a:buFont typeface="+mj-lt"/>
              <a:buAutoNum type="arabicPeriod"/>
            </a:pPr>
            <a:r>
              <a:rPr lang="en-IN" sz="1800" b="1" kern="100" dirty="0">
                <a:effectLst/>
                <a:ea typeface="Calibri" panose="020F0502020204030204" pitchFamily="34" charset="0"/>
                <a:cs typeface="Times New Roman" panose="02020603050405020304" pitchFamily="18" charset="0"/>
              </a:rPr>
              <a:t>cutoff = c(0.6, 0.4): This parameter sets the cutoff values for classifying predictions. </a:t>
            </a:r>
            <a:endParaRPr lang="en-IN" b="1" dirty="0"/>
          </a:p>
        </p:txBody>
      </p:sp>
    </p:spTree>
    <p:extLst>
      <p:ext uri="{BB962C8B-B14F-4D97-AF65-F5344CB8AC3E}">
        <p14:creationId xmlns:p14="http://schemas.microsoft.com/office/powerpoint/2010/main" val="1641854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794B7-3323-7036-1CC0-0A7278266F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44060D-29CF-F3A2-0CD8-0027BEAA9062}"/>
              </a:ext>
            </a:extLst>
          </p:cNvPr>
          <p:cNvSpPr>
            <a:spLocks noGrp="1"/>
          </p:cNvSpPr>
          <p:nvPr>
            <p:ph idx="1"/>
          </p:nvPr>
        </p:nvSpPr>
        <p:spPr/>
        <p:txBody>
          <a:bodyPr/>
          <a:lstStyle/>
          <a:p>
            <a:pPr>
              <a:lnSpc>
                <a:spcPct val="107000"/>
              </a:lnSpc>
              <a:spcAft>
                <a:spcPts val="800"/>
              </a:spcAft>
            </a:pPr>
            <a:r>
              <a:rPr lang="en-IN" sz="1800" b="1" kern="100" dirty="0">
                <a:effectLst/>
                <a:ea typeface="Calibri" panose="020F0502020204030204" pitchFamily="34" charset="0"/>
                <a:cs typeface="Times New Roman" panose="02020603050405020304" pitchFamily="18" charset="0"/>
              </a:rPr>
              <a:t>The cutoff values are applied to the predicted probabilities to determine the final classification of each observation.</a:t>
            </a:r>
          </a:p>
          <a:p>
            <a:pPr>
              <a:lnSpc>
                <a:spcPct val="107000"/>
              </a:lnSpc>
              <a:spcAft>
                <a:spcPts val="800"/>
              </a:spcAft>
            </a:pPr>
            <a:r>
              <a:rPr lang="en-IN" sz="1800" b="1" kern="100" dirty="0">
                <a:effectLst/>
                <a:ea typeface="Calibri" panose="020F0502020204030204" pitchFamily="34" charset="0"/>
                <a:cs typeface="Times New Roman" panose="02020603050405020304" pitchFamily="18" charset="0"/>
              </a:rPr>
              <a:t>After the model makes predictions, each observation will have a predicted probability of belonging to each class ("churn" or "not churn"). </a:t>
            </a:r>
          </a:p>
          <a:p>
            <a:pPr>
              <a:lnSpc>
                <a:spcPct val="107000"/>
              </a:lnSpc>
              <a:spcAft>
                <a:spcPts val="800"/>
              </a:spcAft>
            </a:pPr>
            <a:r>
              <a:rPr lang="en-IN" sz="1800" b="1" kern="100" dirty="0">
                <a:effectLst/>
                <a:ea typeface="Calibri" panose="020F0502020204030204" pitchFamily="34" charset="0"/>
                <a:cs typeface="Times New Roman" panose="02020603050405020304" pitchFamily="18" charset="0"/>
              </a:rPr>
              <a:t>The cutoff values  (0.6 and 0.4) determine the threshold at which these probabilities are converted into class labels.</a:t>
            </a:r>
          </a:p>
          <a:p>
            <a:pPr>
              <a:lnSpc>
                <a:spcPct val="107000"/>
              </a:lnSpc>
              <a:spcAft>
                <a:spcPts val="800"/>
              </a:spcAft>
            </a:pPr>
            <a:r>
              <a:rPr lang="en-IN" sz="1800" b="1" kern="100" dirty="0">
                <a:effectLst/>
                <a:ea typeface="Calibri" panose="020F0502020204030204" pitchFamily="34" charset="0"/>
                <a:cs typeface="Times New Roman" panose="02020603050405020304" pitchFamily="18" charset="0"/>
              </a:rPr>
              <a:t> </a:t>
            </a:r>
            <a:r>
              <a:rPr lang="en-US" sz="1800" b="1" dirty="0"/>
              <a:t>These cutoff values allow you to adjust the sensitivity and specificity of your classification based on your specific requirements and the cost associated with misclassification. (You might choose different cutoff values depending on whether you prioritize correctly identifying churn cases or correctly identifying non-churn cases.)</a:t>
            </a:r>
            <a:endParaRPr lang="en-IN" sz="1800" b="1" dirty="0"/>
          </a:p>
          <a:p>
            <a:endParaRPr lang="en-IN" b="1" dirty="0"/>
          </a:p>
        </p:txBody>
      </p:sp>
    </p:spTree>
    <p:extLst>
      <p:ext uri="{BB962C8B-B14F-4D97-AF65-F5344CB8AC3E}">
        <p14:creationId xmlns:p14="http://schemas.microsoft.com/office/powerpoint/2010/main" val="4191167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1752600" y="1371600"/>
            <a:ext cx="8686800" cy="5181600"/>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sz="1800" dirty="0">
                <a:solidFill>
                  <a:schemeClr val="accent1"/>
                </a:solidFill>
                <a:cs typeface="Times New Roman" pitchFamily="18" charset="0"/>
              </a:rPr>
              <a:t>churn_rf</a:t>
            </a:r>
          </a:p>
          <a:p>
            <a:pPr>
              <a:buNone/>
            </a:pPr>
            <a:r>
              <a:rPr sz="1600" dirty="0">
                <a:cs typeface="Times New Roman" pitchFamily="18" charset="0"/>
              </a:rPr>
              <a:t>____________________________________________________________________________</a:t>
            </a:r>
          </a:p>
          <a:p>
            <a:pPr>
              <a:buNone/>
            </a:pPr>
            <a:r>
              <a:rPr sz="1600" dirty="0">
                <a:solidFill>
                  <a:schemeClr val="tx1"/>
                </a:solidFill>
                <a:cs typeface="Times New Roman" pitchFamily="18" charset="0"/>
              </a:rPr>
              <a:t>Call:</a:t>
            </a:r>
          </a:p>
          <a:p>
            <a:pPr>
              <a:buNone/>
            </a:pPr>
            <a:r>
              <a:rPr sz="1600" dirty="0">
                <a:solidFill>
                  <a:schemeClr val="tx1"/>
                </a:solidFill>
                <a:cs typeface="Times New Roman" pitchFamily="18" charset="0"/>
              </a:rPr>
              <a:t>randomForest(formula = status ~ function. + exp + gender + source, data = empdata, mtry = 2, ntree = 100, importance = TRUE,      cutoff = c(0.6, 0.4)) </a:t>
            </a:r>
          </a:p>
          <a:p>
            <a:pPr algn="ctr">
              <a:buNone/>
            </a:pPr>
            <a:endParaRPr sz="1600" dirty="0">
              <a:solidFill>
                <a:schemeClr val="tx1"/>
              </a:solidFill>
              <a:cs typeface="Times New Roman" pitchFamily="18" charset="0"/>
            </a:endParaRPr>
          </a:p>
          <a:p>
            <a:pPr algn="ctr">
              <a:buNone/>
            </a:pPr>
            <a:r>
              <a:rPr sz="1600" dirty="0">
                <a:solidFill>
                  <a:schemeClr val="tx1"/>
                </a:solidFill>
                <a:cs typeface="Times New Roman" pitchFamily="18" charset="0"/>
              </a:rPr>
              <a:t>Type of random forest: classification</a:t>
            </a:r>
          </a:p>
          <a:p>
            <a:pPr algn="ctr">
              <a:buNone/>
            </a:pPr>
            <a:r>
              <a:rPr sz="1600" dirty="0">
                <a:solidFill>
                  <a:schemeClr val="tx1"/>
                </a:solidFill>
                <a:cs typeface="Times New Roman" pitchFamily="18" charset="0"/>
              </a:rPr>
              <a:t>Number of trees: 100</a:t>
            </a:r>
          </a:p>
          <a:p>
            <a:pPr algn="ctr">
              <a:buNone/>
            </a:pPr>
            <a:r>
              <a:rPr sz="1600" dirty="0">
                <a:solidFill>
                  <a:schemeClr val="tx1"/>
                </a:solidFill>
                <a:cs typeface="Times New Roman" pitchFamily="18" charset="0"/>
              </a:rPr>
              <a:t>No. of variables tried at each split: 2</a:t>
            </a:r>
          </a:p>
          <a:p>
            <a:pPr>
              <a:buNone/>
            </a:pPr>
            <a:endParaRPr sz="1600" dirty="0">
              <a:solidFill>
                <a:schemeClr val="tx1"/>
              </a:solidFill>
              <a:cs typeface="Times New Roman" pitchFamily="18" charset="0"/>
            </a:endParaRPr>
          </a:p>
          <a:p>
            <a:pPr>
              <a:buNone/>
            </a:pPr>
            <a:r>
              <a:rPr sz="1600" dirty="0">
                <a:solidFill>
                  <a:schemeClr val="tx1"/>
                </a:solidFill>
                <a:cs typeface="Times New Roman" pitchFamily="18" charset="0"/>
              </a:rPr>
              <a:t>OOB estimate of  error rate: 24.1%</a:t>
            </a:r>
          </a:p>
          <a:p>
            <a:pPr>
              <a:buNone/>
            </a:pPr>
            <a:r>
              <a:rPr sz="1600" dirty="0">
                <a:solidFill>
                  <a:schemeClr val="tx1"/>
                </a:solidFill>
                <a:cs typeface="Times New Roman" pitchFamily="18" charset="0"/>
              </a:rPr>
              <a:t>Confusion matrix:</a:t>
            </a:r>
          </a:p>
          <a:p>
            <a:pPr>
              <a:buNone/>
            </a:pPr>
            <a:r>
              <a:rPr sz="1600" dirty="0">
                <a:solidFill>
                  <a:schemeClr val="tx1"/>
                </a:solidFill>
                <a:cs typeface="Times New Roman" pitchFamily="18" charset="0"/>
              </a:rPr>
              <a:t>         0     1      </a:t>
            </a:r>
            <a:r>
              <a:rPr sz="1600" dirty="0" err="1">
                <a:solidFill>
                  <a:schemeClr val="tx1"/>
                </a:solidFill>
                <a:cs typeface="Times New Roman" pitchFamily="18" charset="0"/>
              </a:rPr>
              <a:t>class.error</a:t>
            </a:r>
            <a:endParaRPr sz="1600" dirty="0">
              <a:solidFill>
                <a:schemeClr val="tx1"/>
              </a:solidFill>
              <a:cs typeface="Times New Roman" pitchFamily="18" charset="0"/>
            </a:endParaRPr>
          </a:p>
          <a:p>
            <a:pPr>
              <a:buNone/>
            </a:pPr>
            <a:r>
              <a:rPr sz="1600" dirty="0">
                <a:solidFill>
                  <a:schemeClr val="tx1"/>
                </a:solidFill>
                <a:cs typeface="Times New Roman" pitchFamily="18" charset="0"/>
              </a:rPr>
              <a:t>0     36  14      0.2800000</a:t>
            </a:r>
          </a:p>
          <a:p>
            <a:pPr>
              <a:buAutoNum type="arabicPlain"/>
            </a:pPr>
            <a:r>
              <a:rPr sz="1600" dirty="0">
                <a:solidFill>
                  <a:schemeClr val="tx1"/>
                </a:solidFill>
                <a:cs typeface="Times New Roman" pitchFamily="18" charset="0"/>
              </a:rPr>
              <a:t>6     27      0.1818182</a:t>
            </a:r>
          </a:p>
          <a:p>
            <a:pPr marL="0" indent="0">
              <a:buNone/>
            </a:pPr>
            <a:br>
              <a:rPr sz="1400" b="1" dirty="0">
                <a:solidFill>
                  <a:srgbClr val="FF0000"/>
                </a:solidFill>
              </a:rPr>
            </a:br>
            <a:r>
              <a:rPr sz="1400" b="1" dirty="0">
                <a:solidFill>
                  <a:srgbClr val="FF0000"/>
                </a:solidFill>
              </a:rPr>
              <a:t>Note: The model calculates the error using observations not trained on for each  decision tree in the forest and aggregates over all so there should be no bias, hence the name out-of-bag.</a:t>
            </a:r>
            <a:endParaRPr sz="1400" b="1" dirty="0">
              <a:solidFill>
                <a:srgbClr val="FF0000"/>
              </a:solidFill>
              <a:cs typeface="Times New Roman" pitchFamily="18" charset="0"/>
            </a:endParaRPr>
          </a:p>
          <a:p>
            <a:pPr>
              <a:buNone/>
            </a:pPr>
            <a:endParaRPr sz="1600" dirty="0">
              <a:cs typeface="Times New Roman" pitchFamily="18" charset="0"/>
            </a:endParaRPr>
          </a:p>
          <a:p>
            <a:pPr>
              <a:buNone/>
            </a:pPr>
            <a:endParaRPr sz="1600" dirty="0">
              <a:cs typeface="Times New Roman" pitchFamily="18" charset="0"/>
            </a:endParaRPr>
          </a:p>
          <a:p>
            <a:pPr>
              <a:buNone/>
            </a:pPr>
            <a:endParaRPr sz="1600" dirty="0">
              <a:cs typeface="Times New Roman" pitchFamily="18" charset="0"/>
            </a:endParaRPr>
          </a:p>
          <a:p>
            <a:pPr>
              <a:buNone/>
            </a:pPr>
            <a:endParaRPr sz="1600" dirty="0">
              <a:cs typeface="Times New Roman" pitchFamily="18" charset="0"/>
            </a:endParaRPr>
          </a:p>
          <a:p>
            <a:pPr>
              <a:buNone/>
            </a:pPr>
            <a:endParaRPr sz="1600" dirty="0">
              <a:cs typeface="Times New Roman" pitchFamily="18" charset="0"/>
            </a:endParaRPr>
          </a:p>
          <a:p>
            <a:pPr>
              <a:buNone/>
            </a:pPr>
            <a:endParaRPr sz="1600" dirty="0">
              <a:cs typeface="Times New Roman" pitchFamily="18" charset="0"/>
            </a:endParaRPr>
          </a:p>
          <a:p>
            <a:pPr>
              <a:buNone/>
            </a:pPr>
            <a:endParaRPr sz="1600" dirty="0">
              <a:cs typeface="Times New Roman" pitchFamily="18" charset="0"/>
            </a:endParaRPr>
          </a:p>
          <a:p>
            <a:pPr>
              <a:buNone/>
            </a:pPr>
            <a:r>
              <a:rPr sz="1600" dirty="0">
                <a:cs typeface="Times New Roman" pitchFamily="18" charset="0"/>
              </a:rPr>
              <a:t> </a:t>
            </a:r>
            <a:endParaRPr lang="en-US" sz="1600" dirty="0">
              <a:cs typeface="Times New Roman" pitchFamily="18" charset="0"/>
            </a:endParaRPr>
          </a:p>
          <a:p>
            <a:pPr>
              <a:buNone/>
            </a:pPr>
            <a:endParaRPr lang="en-US" sz="1600" dirty="0">
              <a:cs typeface="Times New Roman" pitchFamily="18" charset="0"/>
            </a:endParaRPr>
          </a:p>
          <a:p>
            <a:pPr>
              <a:buNone/>
            </a:pPr>
            <a:r>
              <a:rPr lang="en-US" sz="1600" dirty="0">
                <a:cs typeface="Times New Roman" pitchFamily="18" charset="0"/>
              </a:rPr>
              <a:t> </a:t>
            </a:r>
          </a:p>
          <a:p>
            <a:pPr>
              <a:buNone/>
            </a:pPr>
            <a:r>
              <a:rPr lang="en-US" sz="1800" dirty="0">
                <a:cs typeface="Times New Roman" pitchFamily="18" charset="0"/>
              </a:rPr>
              <a:t> </a:t>
            </a:r>
          </a:p>
        </p:txBody>
      </p:sp>
      <p:sp>
        <p:nvSpPr>
          <p:cNvPr id="7" name="Right Arrow 6"/>
          <p:cNvSpPr/>
          <p:nvPr/>
        </p:nvSpPr>
        <p:spPr>
          <a:xfrm>
            <a:off x="4648200" y="5029200"/>
            <a:ext cx="685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486400" y="4876801"/>
            <a:ext cx="2979918"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latin typeface="Eras Demi ITC" pitchFamily="34" charset="0"/>
              </a:rPr>
              <a:t>Using bagging method</a:t>
            </a:r>
          </a:p>
        </p:txBody>
      </p:sp>
      <p:sp>
        <p:nvSpPr>
          <p:cNvPr id="10" name="Slide Number Placeholder 9"/>
          <p:cNvSpPr>
            <a:spLocks noGrp="1"/>
          </p:cNvSpPr>
          <p:nvPr>
            <p:ph type="sldNum" sz="quarter" idx="12"/>
          </p:nvPr>
        </p:nvSpPr>
        <p:spPr/>
        <p:txBody>
          <a:bodyPr/>
          <a:lstStyle/>
          <a:p>
            <a:fld id="{A7003EEB-EF6C-48D9-B09B-CE4B15ADF563}" type="slidenum">
              <a:rPr lang="en-US" smtClean="0"/>
              <a:pPr/>
              <a:t>22</a:t>
            </a:fld>
            <a:endParaRPr lang="en-US" dirty="0"/>
          </a:p>
        </p:txBody>
      </p:sp>
      <p:sp>
        <p:nvSpPr>
          <p:cNvPr id="9" name="Rectangle 2"/>
          <p:cNvSpPr txBox="1">
            <a:spLocks noChangeArrowheads="1"/>
          </p:cNvSpPr>
          <p:nvPr/>
        </p:nvSpPr>
        <p:spPr bwMode="auto">
          <a:xfrm>
            <a:off x="1919288" y="188914"/>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dirty="0">
                <a:solidFill>
                  <a:srgbClr val="000099"/>
                </a:solidFill>
              </a:rPr>
              <a:t> </a:t>
            </a:r>
            <a:r>
              <a:rPr lang="en-US" sz="3200" dirty="0">
                <a:solidFill>
                  <a:schemeClr val="accent1"/>
                </a:solidFill>
              </a:rPr>
              <a:t>Random Forests in R…</a:t>
            </a:r>
            <a:br>
              <a:rPr lang="en-US" sz="3200" dirty="0">
                <a:solidFill>
                  <a:schemeClr val="accent1"/>
                </a:solidFill>
              </a:rPr>
            </a:br>
            <a:r>
              <a:rPr lang="en-US" sz="3200" dirty="0">
                <a:solidFill>
                  <a:schemeClr val="accent1"/>
                </a:solidFill>
              </a:rPr>
              <a:t>Out of Bag Error Rate</a:t>
            </a:r>
          </a:p>
        </p:txBody>
      </p:sp>
    </p:spTree>
    <p:extLst>
      <p:ext uri="{BB962C8B-B14F-4D97-AF65-F5344CB8AC3E}">
        <p14:creationId xmlns:p14="http://schemas.microsoft.com/office/powerpoint/2010/main" val="348020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1752600" y="1371600"/>
            <a:ext cx="8534400" cy="5257800"/>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sz="1800" dirty="0">
                <a:solidFill>
                  <a:schemeClr val="accent1"/>
                </a:solidFill>
                <a:cs typeface="Times New Roman" pitchFamily="18" charset="0"/>
              </a:rPr>
              <a:t>plot(</a:t>
            </a:r>
            <a:r>
              <a:rPr sz="1800" dirty="0" err="1">
                <a:solidFill>
                  <a:schemeClr val="accent1"/>
                </a:solidFill>
                <a:cs typeface="Times New Roman" pitchFamily="18" charset="0"/>
              </a:rPr>
              <a:t>churn_rf</a:t>
            </a:r>
            <a:r>
              <a:rPr sz="1800" dirty="0">
                <a:solidFill>
                  <a:schemeClr val="accent1"/>
                </a:solidFill>
                <a:cs typeface="Times New Roman" pitchFamily="18" charset="0"/>
              </a:rPr>
              <a:t>)</a:t>
            </a:r>
          </a:p>
          <a:p>
            <a:pPr>
              <a:buNone/>
            </a:pPr>
            <a:endParaRPr lang="en-US" sz="1800" dirty="0">
              <a:solidFill>
                <a:srgbClr val="000099"/>
              </a:solidFill>
              <a:cs typeface="Times New Roman" pitchFamily="18" charset="0"/>
            </a:endParaRPr>
          </a:p>
          <a:p>
            <a:pPr>
              <a:buNone/>
            </a:pPr>
            <a:endParaRPr lang="en-US" sz="1800" dirty="0">
              <a:solidFill>
                <a:srgbClr val="000099"/>
              </a:solidFill>
              <a:cs typeface="Times New Roman" pitchFamily="18" charset="0"/>
            </a:endParaRPr>
          </a:p>
          <a:p>
            <a:pPr>
              <a:buNone/>
            </a:pPr>
            <a:endParaRPr lang="en-US" sz="1800" dirty="0">
              <a:solidFill>
                <a:srgbClr val="000099"/>
              </a:solidFill>
              <a:cs typeface="Times New Roman" pitchFamily="18" charset="0"/>
            </a:endParaRPr>
          </a:p>
          <a:p>
            <a:pPr>
              <a:buNone/>
            </a:pPr>
            <a:endParaRPr lang="en-US" sz="1800" dirty="0">
              <a:solidFill>
                <a:srgbClr val="000099"/>
              </a:solidFill>
              <a:cs typeface="Times New Roman" pitchFamily="18" charset="0"/>
            </a:endParaRPr>
          </a:p>
          <a:p>
            <a:pPr>
              <a:buNone/>
            </a:pPr>
            <a:endParaRPr lang="en-US" sz="1800" dirty="0">
              <a:solidFill>
                <a:srgbClr val="000099"/>
              </a:solidFill>
              <a:cs typeface="Times New Roman" pitchFamily="18" charset="0"/>
            </a:endParaRPr>
          </a:p>
          <a:p>
            <a:pPr>
              <a:buNone/>
            </a:pPr>
            <a:endParaRPr lang="en-US" sz="1800" dirty="0">
              <a:solidFill>
                <a:srgbClr val="000099"/>
              </a:solidFill>
              <a:cs typeface="Times New Roman" pitchFamily="18" charset="0"/>
            </a:endParaRPr>
          </a:p>
          <a:p>
            <a:pPr>
              <a:buNone/>
            </a:pPr>
            <a:endParaRPr lang="en-US" sz="1800" dirty="0">
              <a:solidFill>
                <a:srgbClr val="000099"/>
              </a:solidFill>
              <a:cs typeface="Times New Roman" pitchFamily="18" charset="0"/>
            </a:endParaRPr>
          </a:p>
          <a:p>
            <a:pPr>
              <a:buNone/>
            </a:pPr>
            <a:endParaRPr lang="en-US" sz="1800" dirty="0">
              <a:solidFill>
                <a:srgbClr val="000099"/>
              </a:solidFill>
              <a:cs typeface="Times New Roman" pitchFamily="18" charset="0"/>
            </a:endParaRPr>
          </a:p>
          <a:p>
            <a:pPr>
              <a:buNone/>
            </a:pPr>
            <a:r>
              <a:rPr sz="1800" dirty="0">
                <a:solidFill>
                  <a:schemeClr val="accent1"/>
                </a:solidFill>
                <a:cs typeface="Times New Roman" pitchFamily="18" charset="0"/>
              </a:rPr>
              <a:t>#Also try predict function. You can use new data in predict function</a:t>
            </a:r>
          </a:p>
          <a:p>
            <a:pPr>
              <a:buNone/>
            </a:pPr>
            <a:r>
              <a:rPr sz="1800" dirty="0">
                <a:solidFill>
                  <a:schemeClr val="accent1"/>
                </a:solidFill>
                <a:cs typeface="Times New Roman" pitchFamily="18" charset="0"/>
              </a:rPr>
              <a:t>predict(churn_rf,empdata)</a:t>
            </a:r>
          </a:p>
          <a:p>
            <a:pPr>
              <a:buNone/>
            </a:pPr>
            <a:r>
              <a:rPr lang="en-US" sz="1200" dirty="0">
                <a:solidFill>
                  <a:schemeClr val="tx1"/>
                </a:solidFill>
                <a:latin typeface="Consolas" pitchFamily="49" charset="0"/>
                <a:cs typeface="Times New Roman" pitchFamily="18" charset="0"/>
              </a:rPr>
              <a:t> 1  2  3  4  5  6  7  8  9 10 11 12 13 14 15 16 17 18 19 20 21 22 23 24 25 26 27 28 29 30 31 32 </a:t>
            </a:r>
          </a:p>
          <a:p>
            <a:pPr>
              <a:buNone/>
            </a:pPr>
            <a:r>
              <a:rPr lang="en-US" sz="1200" dirty="0">
                <a:solidFill>
                  <a:schemeClr val="tx1"/>
                </a:solidFill>
                <a:latin typeface="Consolas" pitchFamily="49" charset="0"/>
                <a:cs typeface="Times New Roman" pitchFamily="18" charset="0"/>
              </a:rPr>
              <a:t> 1  1  0  0  1  1  1  1  1  1  1  1  1  1  1  1  1  1  1  1  1  1  1  1  1  1  1  1  1  0  1  1 </a:t>
            </a:r>
          </a:p>
          <a:p>
            <a:pPr>
              <a:buNone/>
            </a:pPr>
            <a:r>
              <a:rPr lang="en-US" sz="1200" dirty="0">
                <a:solidFill>
                  <a:schemeClr val="tx1"/>
                </a:solidFill>
                <a:latin typeface="Consolas" pitchFamily="49" charset="0"/>
                <a:cs typeface="Times New Roman" pitchFamily="18" charset="0"/>
              </a:rPr>
              <a:t>33 34 35 36 37 38 39 40 41 42 43 44 45 46 47 48 49 50 51 52 53 54 55 56 57 58 59 60 61 62 63 64 </a:t>
            </a:r>
          </a:p>
          <a:p>
            <a:pPr>
              <a:buNone/>
            </a:pPr>
            <a:r>
              <a:rPr lang="en-US" sz="1200" dirty="0">
                <a:solidFill>
                  <a:schemeClr val="tx1"/>
                </a:solidFill>
                <a:latin typeface="Consolas" pitchFamily="49" charset="0"/>
                <a:cs typeface="Times New Roman" pitchFamily="18" charset="0"/>
              </a:rPr>
              <a:t> 1  0  0  1  0  1  0  0  1  0  0  0  1  1  0  0  0  0  0  0  0  0  0  0  1  1  0  0  0  0  0  0 </a:t>
            </a:r>
          </a:p>
          <a:p>
            <a:pPr>
              <a:buNone/>
            </a:pPr>
            <a:r>
              <a:rPr lang="en-US" sz="1200" dirty="0">
                <a:solidFill>
                  <a:schemeClr val="tx1"/>
                </a:solidFill>
                <a:latin typeface="Consolas" pitchFamily="49" charset="0"/>
                <a:cs typeface="Times New Roman" pitchFamily="18" charset="0"/>
              </a:rPr>
              <a:t>65 66 67 68 69 70 71 72 73 74 75 76 77 78 79 80 81 82 83 </a:t>
            </a:r>
          </a:p>
          <a:p>
            <a:pPr>
              <a:buNone/>
            </a:pPr>
            <a:r>
              <a:rPr lang="en-US" sz="1200" dirty="0">
                <a:solidFill>
                  <a:schemeClr val="tx1"/>
                </a:solidFill>
                <a:latin typeface="Consolas" pitchFamily="49" charset="0"/>
                <a:cs typeface="Times New Roman" pitchFamily="18" charset="0"/>
              </a:rPr>
              <a:t> 0  0  0  0  1  0  0  0  1  0  0  0  0  0  0  0  0  0  1 </a:t>
            </a:r>
          </a:p>
          <a:p>
            <a:pPr>
              <a:buNone/>
            </a:pPr>
            <a:r>
              <a:rPr lang="en-US" sz="1200" dirty="0">
                <a:solidFill>
                  <a:schemeClr val="tx1"/>
                </a:solidFill>
                <a:latin typeface="Consolas" pitchFamily="49" charset="0"/>
                <a:cs typeface="Times New Roman" pitchFamily="18" charset="0"/>
              </a:rPr>
              <a:t>Levels: 0 1</a:t>
            </a:r>
          </a:p>
        </p:txBody>
      </p:sp>
      <p:pic>
        <p:nvPicPr>
          <p:cNvPr id="43010" name="Picture 2"/>
          <p:cNvPicPr>
            <a:picLocks noChangeAspect="1" noChangeArrowheads="1"/>
          </p:cNvPicPr>
          <p:nvPr/>
        </p:nvPicPr>
        <p:blipFill>
          <a:blip r:embed="rId2"/>
          <a:srcRect/>
          <a:stretch>
            <a:fillRect/>
          </a:stretch>
        </p:blipFill>
        <p:spPr bwMode="auto">
          <a:xfrm>
            <a:off x="1828800" y="1676400"/>
            <a:ext cx="5715000" cy="25908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7003EEB-EF6C-48D9-B09B-CE4B15ADF563}" type="slidenum">
              <a:rPr lang="en-US" smtClean="0"/>
              <a:pPr/>
              <a:t>23</a:t>
            </a:fld>
            <a:endParaRPr lang="en-US" dirty="0"/>
          </a:p>
        </p:txBody>
      </p:sp>
      <p:sp>
        <p:nvSpPr>
          <p:cNvPr id="7" name="Rectangle 2"/>
          <p:cNvSpPr txBox="1">
            <a:spLocks noChangeArrowheads="1"/>
          </p:cNvSpPr>
          <p:nvPr/>
        </p:nvSpPr>
        <p:spPr bwMode="auto">
          <a:xfrm>
            <a:off x="1919288" y="188914"/>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dirty="0">
                <a:solidFill>
                  <a:schemeClr val="accent1"/>
                </a:solidFill>
              </a:rPr>
              <a:t>Random Forests in R…</a:t>
            </a:r>
            <a:br>
              <a:rPr lang="en-US" sz="3200" dirty="0">
                <a:solidFill>
                  <a:schemeClr val="accent1"/>
                </a:solidFill>
              </a:rPr>
            </a:br>
            <a:r>
              <a:rPr lang="en-US" sz="3200" dirty="0">
                <a:solidFill>
                  <a:schemeClr val="accent1"/>
                </a:solidFill>
              </a:rPr>
              <a:t>Decision Trees Error Rate</a:t>
            </a:r>
          </a:p>
        </p:txBody>
      </p:sp>
      <p:sp>
        <p:nvSpPr>
          <p:cNvPr id="8" name="TextBox 7"/>
          <p:cNvSpPr txBox="1"/>
          <p:nvPr/>
        </p:nvSpPr>
        <p:spPr>
          <a:xfrm>
            <a:off x="7383100" y="1854876"/>
            <a:ext cx="2675300" cy="2031325"/>
          </a:xfrm>
          <a:prstGeom prst="rect">
            <a:avLst/>
          </a:prstGeom>
          <a:solidFill>
            <a:schemeClr val="lt1"/>
          </a:solidFill>
          <a:ln w="3175" cap="flat" cmpd="sng" algn="ctr">
            <a:solidFill>
              <a:schemeClr val="dk1"/>
            </a:solidFill>
            <a:prstDash val="solid"/>
          </a:ln>
          <a:effectLst/>
        </p:spPr>
        <p:style>
          <a:lnRef idx="2">
            <a:schemeClr val="dk1"/>
          </a:lnRef>
          <a:fillRef idx="1">
            <a:schemeClr val="lt1"/>
          </a:fillRef>
          <a:effectRef idx="0">
            <a:schemeClr val="dk1"/>
          </a:effectRef>
          <a:fontRef idx="minor">
            <a:schemeClr val="dk1"/>
          </a:fontRef>
        </p:style>
        <p:txBody>
          <a:bodyPr wrap="square" rtlCol="0">
            <a:spAutoFit/>
          </a:bodyPr>
          <a:lstStyle>
            <a:defPPr>
              <a:defRPr lang="en-US"/>
            </a:defPPr>
            <a:lvl1pPr algn="ctr">
              <a:defRPr sz="1400">
                <a:solidFill>
                  <a:schemeClr val="dk1"/>
                </a:solidFill>
                <a:latin typeface="+mj-lt"/>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l"/>
            <a:r>
              <a:rPr lang="en-US" dirty="0">
                <a:solidFill>
                  <a:prstClr val="black"/>
                </a:solidFill>
                <a:latin typeface="Eras Demi ITC" pitchFamily="34" charset="0"/>
              </a:rPr>
              <a:t>Plot shows error rates for all 100 decision trees.</a:t>
            </a:r>
          </a:p>
          <a:p>
            <a:pPr algn="l"/>
            <a:endParaRPr lang="en-US" dirty="0">
              <a:solidFill>
                <a:prstClr val="black"/>
              </a:solidFill>
              <a:latin typeface="Eras Demi ITC" pitchFamily="34" charset="0"/>
            </a:endParaRPr>
          </a:p>
          <a:p>
            <a:pPr algn="l"/>
            <a:r>
              <a:rPr lang="en-US" dirty="0">
                <a:solidFill>
                  <a:prstClr val="black"/>
                </a:solidFill>
                <a:latin typeface="Eras Demi ITC" pitchFamily="34" charset="0"/>
              </a:rPr>
              <a:t>Black line shows the overall OOB error rate</a:t>
            </a:r>
          </a:p>
          <a:p>
            <a:pPr algn="l"/>
            <a:endParaRPr lang="en-US" dirty="0">
              <a:solidFill>
                <a:prstClr val="black"/>
              </a:solidFill>
              <a:latin typeface="Eras Demi ITC" pitchFamily="34" charset="0"/>
            </a:endParaRPr>
          </a:p>
          <a:p>
            <a:pPr algn="l"/>
            <a:r>
              <a:rPr lang="en-US" dirty="0">
                <a:solidFill>
                  <a:prstClr val="black"/>
                </a:solidFill>
                <a:latin typeface="Eras Demi ITC" pitchFamily="34" charset="0"/>
              </a:rPr>
              <a:t>Coloured lines show error rates for each class.</a:t>
            </a:r>
          </a:p>
          <a:p>
            <a:pPr algn="l"/>
            <a:r>
              <a:rPr lang="en-US" dirty="0">
                <a:solidFill>
                  <a:prstClr val="black"/>
                </a:solidFill>
                <a:latin typeface="Eras Demi ITC" pitchFamily="34" charset="0"/>
              </a:rPr>
              <a:t> </a:t>
            </a:r>
          </a:p>
        </p:txBody>
      </p:sp>
    </p:spTree>
    <p:extLst>
      <p:ext uri="{BB962C8B-B14F-4D97-AF65-F5344CB8AC3E}">
        <p14:creationId xmlns:p14="http://schemas.microsoft.com/office/powerpoint/2010/main" val="1550034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1752600" y="1219200"/>
            <a:ext cx="8458200" cy="4800600"/>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sz="1800" b="1" dirty="0">
                <a:solidFill>
                  <a:schemeClr val="accent1"/>
                </a:solidFill>
                <a:cs typeface="Times New Roman" pitchFamily="18" charset="0"/>
              </a:rPr>
              <a:t>#Importance Matrix</a:t>
            </a:r>
          </a:p>
          <a:p>
            <a:pPr>
              <a:buNone/>
            </a:pPr>
            <a:endParaRPr sz="1800" dirty="0">
              <a:solidFill>
                <a:srgbClr val="000099"/>
              </a:solidFill>
              <a:cs typeface="Times New Roman" pitchFamily="18" charset="0"/>
            </a:endParaRPr>
          </a:p>
          <a:p>
            <a:pPr>
              <a:buNone/>
            </a:pPr>
            <a:r>
              <a:rPr sz="1800" dirty="0" err="1">
                <a:solidFill>
                  <a:schemeClr val="accent1"/>
                </a:solidFill>
                <a:cs typeface="Times New Roman" pitchFamily="18" charset="0"/>
              </a:rPr>
              <a:t>churn_rf$importance</a:t>
            </a:r>
            <a:endParaRPr sz="1800" dirty="0">
              <a:solidFill>
                <a:schemeClr val="accent1"/>
              </a:solidFill>
              <a:cs typeface="Times New Roman" pitchFamily="18" charset="0"/>
            </a:endParaRPr>
          </a:p>
          <a:p>
            <a:pPr>
              <a:buNone/>
            </a:pPr>
            <a:endParaRPr sz="1600" dirty="0">
              <a:cs typeface="Times New Roman" pitchFamily="18" charset="0"/>
            </a:endParaRPr>
          </a:p>
          <a:p>
            <a:pPr>
              <a:buNone/>
            </a:pPr>
            <a:r>
              <a:rPr sz="1600" dirty="0">
                <a:cs typeface="Times New Roman" pitchFamily="18" charset="0"/>
              </a:rPr>
              <a:t>___________________________________________________________________________</a:t>
            </a:r>
          </a:p>
          <a:p>
            <a:pPr>
              <a:buNone/>
            </a:pPr>
            <a:r>
              <a:rPr sz="1600" dirty="0">
                <a:cs typeface="Times New Roman" pitchFamily="18" charset="0"/>
              </a:rPr>
              <a:t> </a:t>
            </a:r>
          </a:p>
          <a:p>
            <a:pPr marL="0" indent="0">
              <a:buNone/>
            </a:pPr>
            <a:r>
              <a:rPr sz="1600" dirty="0">
                <a:solidFill>
                  <a:schemeClr val="tx1"/>
                </a:solidFill>
                <a:cs typeface="Times New Roman" pitchFamily="18" charset="0"/>
              </a:rPr>
              <a:t>&gt; churn_rf$importance</a:t>
            </a:r>
          </a:p>
          <a:p>
            <a:pPr>
              <a:buFont typeface="Wingdings"/>
              <a:buChar char="Ø"/>
            </a:pPr>
            <a:endParaRPr sz="1600" dirty="0">
              <a:solidFill>
                <a:schemeClr val="tx1"/>
              </a:solidFill>
              <a:cs typeface="Times New Roman" pitchFamily="18" charset="0"/>
            </a:endParaRPr>
          </a:p>
          <a:p>
            <a:pPr>
              <a:buNone/>
            </a:pPr>
            <a:r>
              <a:rPr sz="1600" dirty="0">
                <a:solidFill>
                  <a:schemeClr val="tx1"/>
                </a:solidFill>
                <a:cs typeface="Times New Roman" pitchFamily="18" charset="0"/>
              </a:rPr>
              <a:t>                              0                       1             </a:t>
            </a:r>
            <a:r>
              <a:rPr sz="1600" dirty="0" err="1">
                <a:solidFill>
                  <a:schemeClr val="tx1"/>
                </a:solidFill>
                <a:cs typeface="Times New Roman" pitchFamily="18" charset="0"/>
              </a:rPr>
              <a:t>MeanDecreaseAccuracy</a:t>
            </a:r>
            <a:r>
              <a:rPr sz="1600" dirty="0">
                <a:solidFill>
                  <a:schemeClr val="tx1"/>
                </a:solidFill>
                <a:cs typeface="Times New Roman" pitchFamily="18" charset="0"/>
              </a:rPr>
              <a:t>    </a:t>
            </a:r>
            <a:r>
              <a:rPr sz="1600" dirty="0" err="1">
                <a:solidFill>
                  <a:schemeClr val="tx1"/>
                </a:solidFill>
                <a:cs typeface="Times New Roman" pitchFamily="18" charset="0"/>
              </a:rPr>
              <a:t>MeanDecreaseGini</a:t>
            </a:r>
            <a:endParaRPr sz="1600" dirty="0">
              <a:solidFill>
                <a:schemeClr val="tx1"/>
              </a:solidFill>
              <a:cs typeface="Times New Roman" pitchFamily="18" charset="0"/>
            </a:endParaRPr>
          </a:p>
          <a:p>
            <a:pPr>
              <a:buNone/>
            </a:pPr>
            <a:r>
              <a:rPr sz="1600" dirty="0">
                <a:solidFill>
                  <a:schemeClr val="tx1"/>
                </a:solidFill>
                <a:cs typeface="Times New Roman" pitchFamily="18" charset="0"/>
              </a:rPr>
              <a:t>function.  0.060819198    0.03712426              0.051286609                      6.899711</a:t>
            </a:r>
          </a:p>
          <a:p>
            <a:pPr>
              <a:buNone/>
            </a:pPr>
            <a:r>
              <a:rPr sz="1600" b="1" dirty="0">
                <a:solidFill>
                  <a:srgbClr val="000099"/>
                </a:solidFill>
                <a:cs typeface="Times New Roman" pitchFamily="18" charset="0"/>
              </a:rPr>
              <a:t>exp            0.142498369    0.15427908              0.144903998                    14.072970</a:t>
            </a:r>
          </a:p>
          <a:p>
            <a:pPr>
              <a:buNone/>
            </a:pPr>
            <a:r>
              <a:rPr lang="en-US" sz="1600" dirty="0">
                <a:solidFill>
                  <a:schemeClr val="tx1"/>
                </a:solidFill>
                <a:cs typeface="Times New Roman" pitchFamily="18" charset="0"/>
              </a:rPr>
              <a:t>G</a:t>
            </a:r>
            <a:r>
              <a:rPr sz="1600" dirty="0">
                <a:solidFill>
                  <a:schemeClr val="tx1"/>
                </a:solidFill>
                <a:cs typeface="Times New Roman" pitchFamily="18" charset="0"/>
              </a:rPr>
              <a:t>ender    -0.002759849   -0.01769380             -0.008267061                      1.979475</a:t>
            </a:r>
          </a:p>
          <a:p>
            <a:pPr>
              <a:buNone/>
            </a:pPr>
            <a:r>
              <a:rPr sz="1600" dirty="0">
                <a:solidFill>
                  <a:schemeClr val="tx1"/>
                </a:solidFill>
                <a:cs typeface="Times New Roman" pitchFamily="18" charset="0"/>
              </a:rPr>
              <a:t>source       0.027194204   -0.02704038             0.004688307                      2.620526</a:t>
            </a:r>
          </a:p>
          <a:p>
            <a:pPr>
              <a:buNone/>
            </a:pPr>
            <a:r>
              <a:rPr sz="1600" dirty="0">
                <a:cs typeface="Times New Roman" pitchFamily="18" charset="0"/>
              </a:rPr>
              <a:t> </a:t>
            </a:r>
          </a:p>
          <a:p>
            <a:pPr marL="0" indent="0">
              <a:buNone/>
            </a:pPr>
            <a:r>
              <a:rPr lang="en-IN" sz="1800" dirty="0">
                <a:solidFill>
                  <a:schemeClr val="tx1"/>
                </a:solidFill>
                <a:cs typeface="Times New Roman" pitchFamily="18" charset="0"/>
              </a:rPr>
              <a:t>#Experience has highest importance since “Mean Decrease Accuracy” after excluding </a:t>
            </a:r>
            <a:r>
              <a:rPr lang="en-US" sz="1800" dirty="0">
                <a:solidFill>
                  <a:schemeClr val="tx1"/>
                </a:solidFill>
                <a:cs typeface="Times New Roman" pitchFamily="18" charset="0"/>
              </a:rPr>
              <a:t>Experience is highest.</a:t>
            </a:r>
            <a:endParaRPr lang="en-IN" sz="1800" dirty="0">
              <a:solidFill>
                <a:schemeClr val="tx1"/>
              </a:solidFill>
              <a:cs typeface="Times New Roman" pitchFamily="18" charset="0"/>
            </a:endParaRPr>
          </a:p>
          <a:p>
            <a:pPr>
              <a:buNone/>
            </a:pPr>
            <a:endParaRPr sz="1600" dirty="0">
              <a:cs typeface="Times New Roman" pitchFamily="18" charset="0"/>
            </a:endParaRPr>
          </a:p>
          <a:p>
            <a:pPr>
              <a:buNone/>
            </a:pPr>
            <a:endParaRPr sz="1600" dirty="0">
              <a:cs typeface="Times New Roman" pitchFamily="18" charset="0"/>
            </a:endParaRPr>
          </a:p>
          <a:p>
            <a:pPr>
              <a:buNone/>
            </a:pPr>
            <a:endParaRPr sz="1600" dirty="0">
              <a:cs typeface="Times New Roman" pitchFamily="18" charset="0"/>
            </a:endParaRPr>
          </a:p>
          <a:p>
            <a:pPr>
              <a:buNone/>
            </a:pPr>
            <a:endParaRPr sz="1600" dirty="0">
              <a:cs typeface="Times New Roman" pitchFamily="18" charset="0"/>
            </a:endParaRPr>
          </a:p>
          <a:p>
            <a:pPr>
              <a:buNone/>
            </a:pPr>
            <a:r>
              <a:rPr sz="1600" dirty="0">
                <a:cs typeface="Times New Roman" pitchFamily="18" charset="0"/>
              </a:rPr>
              <a:t> </a:t>
            </a:r>
            <a:endParaRPr lang="en-US" sz="1600" dirty="0">
              <a:cs typeface="Times New Roman" pitchFamily="18" charset="0"/>
            </a:endParaRPr>
          </a:p>
          <a:p>
            <a:pPr>
              <a:buNone/>
            </a:pPr>
            <a:endParaRPr lang="en-US" sz="1600" dirty="0">
              <a:cs typeface="Times New Roman" pitchFamily="18" charset="0"/>
            </a:endParaRPr>
          </a:p>
          <a:p>
            <a:pPr>
              <a:buNone/>
            </a:pPr>
            <a:r>
              <a:rPr lang="en-US" sz="1600" dirty="0">
                <a:cs typeface="Times New Roman" pitchFamily="18" charset="0"/>
              </a:rPr>
              <a:t> </a:t>
            </a:r>
          </a:p>
          <a:p>
            <a:pPr>
              <a:buNone/>
            </a:pPr>
            <a:r>
              <a:rPr lang="en-US" sz="1800" dirty="0">
                <a:cs typeface="Times New Roman" pitchFamily="18" charset="0"/>
              </a:rPr>
              <a:t> </a:t>
            </a:r>
          </a:p>
        </p:txBody>
      </p:sp>
      <p:sp>
        <p:nvSpPr>
          <p:cNvPr id="6" name="Slide Number Placeholder 5"/>
          <p:cNvSpPr>
            <a:spLocks noGrp="1"/>
          </p:cNvSpPr>
          <p:nvPr>
            <p:ph type="sldNum" sz="quarter" idx="12"/>
          </p:nvPr>
        </p:nvSpPr>
        <p:spPr/>
        <p:txBody>
          <a:bodyPr/>
          <a:lstStyle/>
          <a:p>
            <a:fld id="{A7003EEB-EF6C-48D9-B09B-CE4B15ADF563}" type="slidenum">
              <a:rPr lang="en-US" smtClean="0"/>
              <a:pPr/>
              <a:t>24</a:t>
            </a:fld>
            <a:endParaRPr lang="en-US" dirty="0"/>
          </a:p>
        </p:txBody>
      </p:sp>
      <p:sp>
        <p:nvSpPr>
          <p:cNvPr id="7" name="Rectangle 2"/>
          <p:cNvSpPr txBox="1">
            <a:spLocks noChangeArrowheads="1"/>
          </p:cNvSpPr>
          <p:nvPr/>
        </p:nvSpPr>
        <p:spPr bwMode="auto">
          <a:xfrm>
            <a:off x="1919288" y="188914"/>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dirty="0">
                <a:solidFill>
                  <a:srgbClr val="000099"/>
                </a:solidFill>
              </a:rPr>
              <a:t> </a:t>
            </a:r>
            <a:r>
              <a:rPr lang="en-US" sz="3200" dirty="0">
                <a:solidFill>
                  <a:schemeClr val="accent1"/>
                </a:solidFill>
              </a:rPr>
              <a:t>Random Forests in R…</a:t>
            </a:r>
            <a:br>
              <a:rPr lang="en-US" sz="3200" dirty="0">
                <a:solidFill>
                  <a:schemeClr val="accent1"/>
                </a:solidFill>
              </a:rPr>
            </a:br>
            <a:r>
              <a:rPr lang="en-US" sz="3200" dirty="0">
                <a:solidFill>
                  <a:schemeClr val="accent1"/>
                </a:solidFill>
              </a:rPr>
              <a:t>Variable Importance</a:t>
            </a:r>
          </a:p>
        </p:txBody>
      </p:sp>
    </p:spTree>
    <p:extLst>
      <p:ext uri="{BB962C8B-B14F-4D97-AF65-F5344CB8AC3E}">
        <p14:creationId xmlns:p14="http://schemas.microsoft.com/office/powerpoint/2010/main" val="2877691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1752600" y="1219200"/>
            <a:ext cx="8610600" cy="4953000"/>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sz="1600" dirty="0">
                <a:cs typeface="Times New Roman" pitchFamily="18" charset="0"/>
              </a:rPr>
              <a:t> </a:t>
            </a:r>
            <a:r>
              <a:rPr sz="1800" dirty="0">
                <a:solidFill>
                  <a:schemeClr val="accent1"/>
                </a:solidFill>
                <a:cs typeface="Times New Roman" pitchFamily="18" charset="0"/>
              </a:rPr>
              <a:t>varImpPlot(churn_rf,col="blue")</a:t>
            </a:r>
          </a:p>
          <a:p>
            <a:pPr>
              <a:buNone/>
            </a:pPr>
            <a:endParaRPr sz="1600" dirty="0">
              <a:cs typeface="Times New Roman" pitchFamily="18" charset="0"/>
            </a:endParaRPr>
          </a:p>
          <a:p>
            <a:pPr>
              <a:buNone/>
            </a:pPr>
            <a:r>
              <a:rPr sz="1600" dirty="0">
                <a:cs typeface="Times New Roman" pitchFamily="18" charset="0"/>
              </a:rPr>
              <a:t>____________________________________________________________________________</a:t>
            </a:r>
          </a:p>
          <a:p>
            <a:pPr>
              <a:buNone/>
            </a:pPr>
            <a:r>
              <a:rPr sz="1600" dirty="0">
                <a:cs typeface="Times New Roman" pitchFamily="18" charset="0"/>
              </a:rPr>
              <a:t>  </a:t>
            </a:r>
          </a:p>
          <a:p>
            <a:pPr>
              <a:buNone/>
            </a:pPr>
            <a:endParaRPr sz="1600" dirty="0">
              <a:cs typeface="Times New Roman" pitchFamily="18" charset="0"/>
            </a:endParaRPr>
          </a:p>
          <a:p>
            <a:pPr>
              <a:buNone/>
            </a:pPr>
            <a:endParaRPr sz="1600" dirty="0">
              <a:cs typeface="Times New Roman" pitchFamily="18" charset="0"/>
            </a:endParaRPr>
          </a:p>
          <a:p>
            <a:pPr>
              <a:buNone/>
            </a:pPr>
            <a:endParaRPr sz="1600" dirty="0">
              <a:cs typeface="Times New Roman" pitchFamily="18" charset="0"/>
            </a:endParaRPr>
          </a:p>
          <a:p>
            <a:pPr>
              <a:buNone/>
            </a:pPr>
            <a:r>
              <a:rPr sz="1600" dirty="0">
                <a:cs typeface="Times New Roman" pitchFamily="18" charset="0"/>
              </a:rPr>
              <a:t> </a:t>
            </a:r>
            <a:endParaRPr lang="en-US" sz="1600" dirty="0">
              <a:cs typeface="Times New Roman" pitchFamily="18" charset="0"/>
            </a:endParaRPr>
          </a:p>
          <a:p>
            <a:pPr>
              <a:buNone/>
            </a:pPr>
            <a:endParaRPr lang="en-US" sz="1600" dirty="0">
              <a:cs typeface="Times New Roman" pitchFamily="18" charset="0"/>
            </a:endParaRPr>
          </a:p>
          <a:p>
            <a:pPr>
              <a:buNone/>
            </a:pPr>
            <a:r>
              <a:rPr lang="en-US" sz="1600" dirty="0">
                <a:cs typeface="Times New Roman" pitchFamily="18" charset="0"/>
              </a:rPr>
              <a:t> </a:t>
            </a:r>
          </a:p>
          <a:p>
            <a:pPr>
              <a:buNone/>
            </a:pPr>
            <a:r>
              <a:rPr lang="en-US" sz="1800" dirty="0">
                <a:cs typeface="Times New Roman" pitchFamily="18" charset="0"/>
              </a:rPr>
              <a:t> </a:t>
            </a:r>
          </a:p>
        </p:txBody>
      </p:sp>
      <p:pic>
        <p:nvPicPr>
          <p:cNvPr id="44034" name="Picture 2"/>
          <p:cNvPicPr>
            <a:picLocks noChangeAspect="1" noChangeArrowheads="1"/>
          </p:cNvPicPr>
          <p:nvPr/>
        </p:nvPicPr>
        <p:blipFill>
          <a:blip r:embed="rId2"/>
          <a:srcRect/>
          <a:stretch>
            <a:fillRect/>
          </a:stretch>
        </p:blipFill>
        <p:spPr bwMode="auto">
          <a:xfrm>
            <a:off x="2912270" y="2286000"/>
            <a:ext cx="6367463" cy="35433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A7003EEB-EF6C-48D9-B09B-CE4B15ADF563}" type="slidenum">
              <a:rPr lang="en-US" smtClean="0"/>
              <a:pPr/>
              <a:t>25</a:t>
            </a:fld>
            <a:endParaRPr lang="en-US" dirty="0"/>
          </a:p>
        </p:txBody>
      </p:sp>
      <p:sp>
        <p:nvSpPr>
          <p:cNvPr id="7" name="Rectangle 2"/>
          <p:cNvSpPr txBox="1">
            <a:spLocks noChangeArrowheads="1"/>
          </p:cNvSpPr>
          <p:nvPr/>
        </p:nvSpPr>
        <p:spPr bwMode="auto">
          <a:xfrm>
            <a:off x="1919288" y="188914"/>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dirty="0">
                <a:solidFill>
                  <a:srgbClr val="000099"/>
                </a:solidFill>
              </a:rPr>
              <a:t> </a:t>
            </a:r>
            <a:r>
              <a:rPr lang="en-US" sz="3200" dirty="0">
                <a:solidFill>
                  <a:schemeClr val="accent1"/>
                </a:solidFill>
              </a:rPr>
              <a:t>Random Forests in R…</a:t>
            </a:r>
            <a:br>
              <a:rPr lang="en-US" sz="3200" dirty="0">
                <a:solidFill>
                  <a:schemeClr val="accent1"/>
                </a:solidFill>
              </a:rPr>
            </a:br>
            <a:r>
              <a:rPr lang="en-US" sz="3200" dirty="0">
                <a:solidFill>
                  <a:schemeClr val="accent1"/>
                </a:solidFill>
              </a:rPr>
              <a:t>Variable Importance Plot</a:t>
            </a:r>
          </a:p>
        </p:txBody>
      </p:sp>
    </p:spTree>
    <p:extLst>
      <p:ext uri="{BB962C8B-B14F-4D97-AF65-F5344CB8AC3E}">
        <p14:creationId xmlns:p14="http://schemas.microsoft.com/office/powerpoint/2010/main" val="1644414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1752600" y="1219200"/>
            <a:ext cx="8763000" cy="5562600"/>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lang="en-US" sz="1800" dirty="0" err="1">
                <a:solidFill>
                  <a:schemeClr val="accent1"/>
                </a:solidFill>
                <a:cs typeface="Times New Roman" pitchFamily="18" charset="0"/>
              </a:rPr>
              <a:t>predrf</a:t>
            </a:r>
            <a:r>
              <a:rPr lang="en-US" sz="1800" dirty="0">
                <a:solidFill>
                  <a:schemeClr val="accent1"/>
                </a:solidFill>
                <a:cs typeface="Times New Roman" pitchFamily="18" charset="0"/>
              </a:rPr>
              <a:t> &lt;- predict(</a:t>
            </a:r>
            <a:r>
              <a:rPr lang="en-US" sz="1800" dirty="0" err="1">
                <a:solidFill>
                  <a:schemeClr val="accent1"/>
                </a:solidFill>
                <a:cs typeface="Times New Roman" pitchFamily="18" charset="0"/>
              </a:rPr>
              <a:t>churn_rf,empdata</a:t>
            </a:r>
            <a:r>
              <a:rPr lang="en-US" sz="1800" dirty="0">
                <a:solidFill>
                  <a:schemeClr val="accent1"/>
                </a:solidFill>
                <a:cs typeface="Times New Roman" pitchFamily="18" charset="0"/>
              </a:rPr>
              <a:t>, type = "vote", </a:t>
            </a:r>
            <a:r>
              <a:rPr lang="en-US" sz="1800" dirty="0" err="1">
                <a:solidFill>
                  <a:schemeClr val="accent1"/>
                </a:solidFill>
                <a:cs typeface="Times New Roman" pitchFamily="18" charset="0"/>
              </a:rPr>
              <a:t>norm.votes</a:t>
            </a:r>
            <a:r>
              <a:rPr lang="en-US" sz="1800" dirty="0">
                <a:solidFill>
                  <a:schemeClr val="accent1"/>
                </a:solidFill>
                <a:cs typeface="Times New Roman" pitchFamily="18" charset="0"/>
              </a:rPr>
              <a:t> = TRUE)</a:t>
            </a:r>
          </a:p>
          <a:p>
            <a:pPr>
              <a:buNone/>
            </a:pPr>
            <a:endParaRPr lang="en-US" sz="1800" dirty="0">
              <a:solidFill>
                <a:schemeClr val="accent1"/>
              </a:solidFill>
              <a:cs typeface="Times New Roman" pitchFamily="18" charset="0"/>
            </a:endParaRPr>
          </a:p>
          <a:p>
            <a:pPr>
              <a:buNone/>
            </a:pPr>
            <a:r>
              <a:rPr lang="en-US" sz="1800" dirty="0">
                <a:solidFill>
                  <a:schemeClr val="accent1"/>
                </a:solidFill>
                <a:cs typeface="Times New Roman" pitchFamily="18" charset="0"/>
              </a:rPr>
              <a:t>library(ROCR) </a:t>
            </a:r>
          </a:p>
          <a:p>
            <a:pPr>
              <a:buNone/>
            </a:pPr>
            <a:r>
              <a:rPr lang="en-US" sz="1800" dirty="0" err="1">
                <a:solidFill>
                  <a:schemeClr val="accent1"/>
                </a:solidFill>
                <a:cs typeface="Times New Roman" pitchFamily="18" charset="0"/>
              </a:rPr>
              <a:t>pred</a:t>
            </a:r>
            <a:r>
              <a:rPr lang="en-US" sz="1800" dirty="0">
                <a:solidFill>
                  <a:schemeClr val="accent1"/>
                </a:solidFill>
                <a:cs typeface="Times New Roman" pitchFamily="18" charset="0"/>
              </a:rPr>
              <a:t>&lt;-prediction(</a:t>
            </a:r>
            <a:r>
              <a:rPr lang="en-US" sz="1800" dirty="0" err="1">
                <a:solidFill>
                  <a:schemeClr val="accent1"/>
                </a:solidFill>
                <a:cs typeface="Times New Roman" pitchFamily="18" charset="0"/>
              </a:rPr>
              <a:t>predrf</a:t>
            </a:r>
            <a:r>
              <a:rPr lang="en-US" sz="1800" dirty="0">
                <a:solidFill>
                  <a:schemeClr val="accent1"/>
                </a:solidFill>
                <a:cs typeface="Times New Roman" pitchFamily="18" charset="0"/>
              </a:rPr>
              <a:t>[,2],</a:t>
            </a:r>
            <a:r>
              <a:rPr lang="en-US" sz="1800" dirty="0" err="1">
                <a:solidFill>
                  <a:schemeClr val="accent1"/>
                </a:solidFill>
                <a:cs typeface="Times New Roman" pitchFamily="18" charset="0"/>
              </a:rPr>
              <a:t>empdata$status</a:t>
            </a:r>
            <a:r>
              <a:rPr lang="en-US" sz="1800" dirty="0">
                <a:solidFill>
                  <a:schemeClr val="accent1"/>
                </a:solidFill>
                <a:cs typeface="Times New Roman" pitchFamily="18" charset="0"/>
              </a:rPr>
              <a:t>)</a:t>
            </a:r>
          </a:p>
          <a:p>
            <a:pPr>
              <a:buNone/>
            </a:pPr>
            <a:r>
              <a:rPr lang="en-US" sz="1800" dirty="0" err="1">
                <a:solidFill>
                  <a:schemeClr val="accent1"/>
                </a:solidFill>
                <a:cs typeface="Times New Roman" pitchFamily="18" charset="0"/>
              </a:rPr>
              <a:t>perf</a:t>
            </a:r>
            <a:r>
              <a:rPr lang="en-US" sz="1800" dirty="0">
                <a:solidFill>
                  <a:schemeClr val="accent1"/>
                </a:solidFill>
                <a:cs typeface="Times New Roman" pitchFamily="18" charset="0"/>
              </a:rPr>
              <a:t>&lt;-performance(</a:t>
            </a:r>
            <a:r>
              <a:rPr lang="en-US" sz="1800" dirty="0" err="1">
                <a:solidFill>
                  <a:schemeClr val="accent1"/>
                </a:solidFill>
                <a:cs typeface="Times New Roman" pitchFamily="18" charset="0"/>
              </a:rPr>
              <a:t>pred</a:t>
            </a:r>
            <a:r>
              <a:rPr lang="en-US" sz="1800" dirty="0">
                <a:solidFill>
                  <a:schemeClr val="accent1"/>
                </a:solidFill>
                <a:cs typeface="Times New Roman" pitchFamily="18" charset="0"/>
              </a:rPr>
              <a:t>,"</a:t>
            </a:r>
            <a:r>
              <a:rPr lang="en-US" sz="1800" dirty="0" err="1">
                <a:solidFill>
                  <a:schemeClr val="accent1"/>
                </a:solidFill>
                <a:cs typeface="Times New Roman" pitchFamily="18" charset="0"/>
              </a:rPr>
              <a:t>tpr</a:t>
            </a:r>
            <a:r>
              <a:rPr lang="en-US" sz="1800" dirty="0">
                <a:solidFill>
                  <a:schemeClr val="accent1"/>
                </a:solidFill>
                <a:cs typeface="Times New Roman" pitchFamily="18" charset="0"/>
              </a:rPr>
              <a:t>","</a:t>
            </a:r>
            <a:r>
              <a:rPr lang="en-US" sz="1800" dirty="0" err="1">
                <a:solidFill>
                  <a:schemeClr val="accent1"/>
                </a:solidFill>
                <a:cs typeface="Times New Roman" pitchFamily="18" charset="0"/>
              </a:rPr>
              <a:t>fpr</a:t>
            </a:r>
            <a:r>
              <a:rPr lang="en-US" sz="1800" dirty="0">
                <a:solidFill>
                  <a:schemeClr val="accent1"/>
                </a:solidFill>
                <a:cs typeface="Times New Roman" pitchFamily="18" charset="0"/>
              </a:rPr>
              <a:t>")</a:t>
            </a:r>
          </a:p>
          <a:p>
            <a:pPr>
              <a:buNone/>
            </a:pPr>
            <a:r>
              <a:rPr lang="en-US" sz="1800" dirty="0">
                <a:solidFill>
                  <a:schemeClr val="accent1"/>
                </a:solidFill>
                <a:cs typeface="Times New Roman" pitchFamily="18" charset="0"/>
              </a:rPr>
              <a:t>plot(</a:t>
            </a:r>
            <a:r>
              <a:rPr lang="en-US" sz="1800" dirty="0" err="1">
                <a:solidFill>
                  <a:schemeClr val="accent1"/>
                </a:solidFill>
                <a:cs typeface="Times New Roman" pitchFamily="18" charset="0"/>
              </a:rPr>
              <a:t>perf</a:t>
            </a:r>
            <a:r>
              <a:rPr lang="en-US" sz="1800" dirty="0">
                <a:solidFill>
                  <a:schemeClr val="accent1"/>
                </a:solidFill>
                <a:cs typeface="Times New Roman" pitchFamily="18" charset="0"/>
              </a:rPr>
              <a:t>)</a:t>
            </a:r>
          </a:p>
          <a:p>
            <a:pPr>
              <a:buNone/>
            </a:pPr>
            <a:r>
              <a:rPr lang="en-US" sz="1800" dirty="0" err="1">
                <a:solidFill>
                  <a:schemeClr val="accent1"/>
                </a:solidFill>
                <a:cs typeface="Times New Roman" pitchFamily="18" charset="0"/>
              </a:rPr>
              <a:t>abline</a:t>
            </a:r>
            <a:r>
              <a:rPr lang="en-US" sz="1800" dirty="0">
                <a:solidFill>
                  <a:schemeClr val="accent1"/>
                </a:solidFill>
                <a:cs typeface="Times New Roman" pitchFamily="18" charset="0"/>
              </a:rPr>
              <a:t>(0,1)</a:t>
            </a:r>
          </a:p>
          <a:p>
            <a:pPr>
              <a:buNone/>
            </a:pPr>
            <a:endParaRPr lang="en-US" sz="1800" dirty="0">
              <a:solidFill>
                <a:schemeClr val="accent1"/>
              </a:solidFill>
              <a:cs typeface="Times New Roman" pitchFamily="18" charset="0"/>
            </a:endParaRPr>
          </a:p>
          <a:p>
            <a:pPr>
              <a:buNone/>
            </a:pPr>
            <a:r>
              <a:rPr lang="en-US" sz="1800" dirty="0">
                <a:solidFill>
                  <a:schemeClr val="accent1"/>
                </a:solidFill>
                <a:cs typeface="Times New Roman" pitchFamily="18" charset="0"/>
              </a:rPr>
              <a:t>## Area under ROC Curve in R (AUC)</a:t>
            </a:r>
          </a:p>
          <a:p>
            <a:pPr>
              <a:buNone/>
            </a:pPr>
            <a:r>
              <a:rPr lang="en-US" sz="1800" dirty="0" err="1">
                <a:solidFill>
                  <a:schemeClr val="accent1"/>
                </a:solidFill>
                <a:cs typeface="Times New Roman" pitchFamily="18" charset="0"/>
              </a:rPr>
              <a:t>auc</a:t>
            </a:r>
            <a:r>
              <a:rPr lang="en-US" sz="1800" dirty="0">
                <a:solidFill>
                  <a:schemeClr val="accent1"/>
                </a:solidFill>
                <a:cs typeface="Times New Roman" pitchFamily="18" charset="0"/>
              </a:rPr>
              <a:t>&lt;-performance(</a:t>
            </a:r>
            <a:r>
              <a:rPr lang="en-US" sz="1800" dirty="0" err="1">
                <a:solidFill>
                  <a:schemeClr val="accent1"/>
                </a:solidFill>
                <a:cs typeface="Times New Roman" pitchFamily="18" charset="0"/>
              </a:rPr>
              <a:t>pred</a:t>
            </a:r>
            <a:r>
              <a:rPr lang="en-US" sz="1800" dirty="0">
                <a:solidFill>
                  <a:schemeClr val="accent1"/>
                </a:solidFill>
                <a:cs typeface="Times New Roman" pitchFamily="18" charset="0"/>
              </a:rPr>
              <a:t>,"</a:t>
            </a:r>
            <a:r>
              <a:rPr lang="en-US" sz="1800" dirty="0" err="1">
                <a:solidFill>
                  <a:schemeClr val="accent1"/>
                </a:solidFill>
                <a:cs typeface="Times New Roman" pitchFamily="18" charset="0"/>
              </a:rPr>
              <a:t>auc</a:t>
            </a:r>
            <a:r>
              <a:rPr lang="en-US" sz="1800" dirty="0">
                <a:solidFill>
                  <a:schemeClr val="accent1"/>
                </a:solidFill>
                <a:cs typeface="Times New Roman" pitchFamily="18" charset="0"/>
              </a:rPr>
              <a:t>")</a:t>
            </a:r>
          </a:p>
          <a:p>
            <a:pPr>
              <a:buNone/>
            </a:pPr>
            <a:r>
              <a:rPr lang="en-US" sz="1800" dirty="0" err="1">
                <a:solidFill>
                  <a:schemeClr val="accent1"/>
                </a:solidFill>
                <a:cs typeface="Times New Roman" pitchFamily="18" charset="0"/>
              </a:rPr>
              <a:t>auc@y.values</a:t>
            </a:r>
            <a:endParaRPr lang="en-US" sz="1800" dirty="0">
              <a:solidFill>
                <a:schemeClr val="accent1"/>
              </a:solidFill>
              <a:cs typeface="Times New Roman" pitchFamily="18" charset="0"/>
            </a:endParaRPr>
          </a:p>
          <a:p>
            <a:pPr>
              <a:buNone/>
            </a:pPr>
            <a:r>
              <a:rPr dirty="0">
                <a:solidFill>
                  <a:schemeClr val="accent1"/>
                </a:solidFill>
                <a:cs typeface="Times New Roman" pitchFamily="18" charset="0"/>
              </a:rPr>
              <a:t>______________</a:t>
            </a:r>
            <a:r>
              <a:rPr dirty="0">
                <a:cs typeface="Times New Roman" pitchFamily="18" charset="0"/>
              </a:rPr>
              <a:t>____________________________________________________</a:t>
            </a:r>
          </a:p>
          <a:p>
            <a:pPr>
              <a:buNone/>
            </a:pPr>
            <a:r>
              <a:rPr sz="1600" dirty="0">
                <a:cs typeface="Times New Roman" pitchFamily="18" charset="0"/>
              </a:rPr>
              <a:t> </a:t>
            </a:r>
          </a:p>
          <a:p>
            <a:pPr>
              <a:buNone/>
            </a:pPr>
            <a:endParaRPr lang="en-US" sz="1600" dirty="0">
              <a:solidFill>
                <a:schemeClr val="tx1"/>
              </a:solidFill>
              <a:cs typeface="Times New Roman" pitchFamily="18" charset="0"/>
            </a:endParaRPr>
          </a:p>
          <a:p>
            <a:pPr>
              <a:buNone/>
            </a:pPr>
            <a:r>
              <a:rPr lang="en-US" sz="1600" dirty="0">
                <a:solidFill>
                  <a:schemeClr val="tx1"/>
                </a:solidFill>
                <a:cs typeface="Times New Roman" pitchFamily="18" charset="0"/>
              </a:rPr>
              <a:t>[1] 0.9327273</a:t>
            </a:r>
          </a:p>
          <a:p>
            <a:pPr>
              <a:buNone/>
            </a:pPr>
            <a:endParaRPr sz="1600" dirty="0">
              <a:cs typeface="Times New Roman" pitchFamily="18" charset="0"/>
            </a:endParaRPr>
          </a:p>
          <a:p>
            <a:pPr>
              <a:buNone/>
            </a:pPr>
            <a:endParaRPr dirty="0">
              <a:cs typeface="Times New Roman" pitchFamily="18" charset="0"/>
            </a:endParaRPr>
          </a:p>
          <a:p>
            <a:pPr>
              <a:buNone/>
            </a:pPr>
            <a:r>
              <a:rPr dirty="0">
                <a:cs typeface="Times New Roman" pitchFamily="18" charset="0"/>
              </a:rPr>
              <a:t>       </a:t>
            </a:r>
            <a:r>
              <a:rPr sz="1600" dirty="0">
                <a:cs typeface="Times New Roman" pitchFamily="18" charset="0"/>
              </a:rPr>
              <a:t> </a:t>
            </a:r>
            <a:endParaRPr dirty="0">
              <a:cs typeface="Times New Roman" pitchFamily="18" charset="0"/>
            </a:endParaRPr>
          </a:p>
          <a:p>
            <a:pPr>
              <a:buNone/>
            </a:pPr>
            <a:endParaRPr dirty="0">
              <a:cs typeface="Times New Roman" pitchFamily="18" charset="0"/>
            </a:endParaRPr>
          </a:p>
          <a:p>
            <a:pPr>
              <a:buNone/>
            </a:pPr>
            <a:r>
              <a:rPr dirty="0">
                <a:cs typeface="Times New Roman" pitchFamily="18" charset="0"/>
              </a:rPr>
              <a:t> </a:t>
            </a:r>
          </a:p>
          <a:p>
            <a:pPr>
              <a:buNone/>
            </a:pPr>
            <a:endParaRPr dirty="0">
              <a:cs typeface="Times New Roman" pitchFamily="18" charset="0"/>
            </a:endParaRPr>
          </a:p>
        </p:txBody>
      </p:sp>
      <p:sp>
        <p:nvSpPr>
          <p:cNvPr id="12" name="Slide Number Placeholder 11"/>
          <p:cNvSpPr>
            <a:spLocks noGrp="1"/>
          </p:cNvSpPr>
          <p:nvPr>
            <p:ph type="sldNum" sz="quarter" idx="12"/>
          </p:nvPr>
        </p:nvSpPr>
        <p:spPr/>
        <p:txBody>
          <a:bodyPr/>
          <a:lstStyle/>
          <a:p>
            <a:fld id="{A7003EEB-EF6C-48D9-B09B-CE4B15ADF563}" type="slidenum">
              <a:rPr lang="en-US" smtClean="0"/>
              <a:pPr/>
              <a:t>26</a:t>
            </a:fld>
            <a:endParaRPr lang="en-US" dirty="0"/>
          </a:p>
        </p:txBody>
      </p:sp>
      <p:sp>
        <p:nvSpPr>
          <p:cNvPr id="9" name="Title 1"/>
          <p:cNvSpPr txBox="1">
            <a:spLocks/>
          </p:cNvSpPr>
          <p:nvPr/>
        </p:nvSpPr>
        <p:spPr bwMode="auto">
          <a:xfrm>
            <a:off x="2366010" y="102489"/>
            <a:ext cx="7459980" cy="1014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dirty="0">
                <a:solidFill>
                  <a:schemeClr val="accent1"/>
                </a:solidFill>
              </a:rPr>
              <a:t>Random Forest in R….</a:t>
            </a:r>
            <a:br>
              <a:rPr lang="en-US" sz="3200" dirty="0">
                <a:solidFill>
                  <a:schemeClr val="accent1"/>
                </a:solidFill>
              </a:rPr>
            </a:br>
            <a:r>
              <a:rPr lang="en-US" sz="3200" dirty="0">
                <a:solidFill>
                  <a:schemeClr val="accent1"/>
                </a:solidFill>
              </a:rPr>
              <a:t>ROC Curve </a:t>
            </a:r>
          </a:p>
        </p:txBody>
      </p:sp>
      <p:pic>
        <p:nvPicPr>
          <p:cNvPr id="2" name="Picture 1"/>
          <p:cNvPicPr>
            <a:picLocks noChangeAspect="1"/>
          </p:cNvPicPr>
          <p:nvPr/>
        </p:nvPicPr>
        <p:blipFill>
          <a:blip r:embed="rId2"/>
          <a:stretch>
            <a:fillRect/>
          </a:stretch>
        </p:blipFill>
        <p:spPr>
          <a:xfrm>
            <a:off x="6515522" y="2344206"/>
            <a:ext cx="3320705" cy="3314700"/>
          </a:xfrm>
          <a:prstGeom prst="rect">
            <a:avLst/>
          </a:prstGeom>
        </p:spPr>
      </p:pic>
    </p:spTree>
    <p:extLst>
      <p:ext uri="{BB962C8B-B14F-4D97-AF65-F5344CB8AC3E}">
        <p14:creationId xmlns:p14="http://schemas.microsoft.com/office/powerpoint/2010/main" val="2773940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426D3-EB72-4A63-4A5E-A7941F1AB28A}"/>
              </a:ext>
            </a:extLst>
          </p:cNvPr>
          <p:cNvSpPr>
            <a:spLocks noGrp="1"/>
          </p:cNvSpPr>
          <p:nvPr>
            <p:ph type="title"/>
          </p:nvPr>
        </p:nvSpPr>
        <p:spPr/>
        <p:txBody>
          <a:bodyPr/>
          <a:lstStyle/>
          <a:p>
            <a:r>
              <a:rPr lang="en-US" sz="2800" dirty="0"/>
              <a:t>Advantages and Disadvantages of Random Forest</a:t>
            </a:r>
            <a:endParaRPr lang="en-IN" sz="2800" dirty="0"/>
          </a:p>
        </p:txBody>
      </p:sp>
      <p:sp>
        <p:nvSpPr>
          <p:cNvPr id="3" name="Content Placeholder 2">
            <a:extLst>
              <a:ext uri="{FF2B5EF4-FFF2-40B4-BE49-F238E27FC236}">
                <a16:creationId xmlns:a16="http://schemas.microsoft.com/office/drawing/2014/main" id="{AFF696B2-FEBB-0551-66D1-02FCE383E94E}"/>
              </a:ext>
            </a:extLst>
          </p:cNvPr>
          <p:cNvSpPr>
            <a:spLocks noGrp="1"/>
          </p:cNvSpPr>
          <p:nvPr>
            <p:ph idx="1"/>
          </p:nvPr>
        </p:nvSpPr>
        <p:spPr/>
        <p:txBody>
          <a:bodyPr/>
          <a:lstStyle/>
          <a:p>
            <a:pPr marL="0" indent="0" algn="just">
              <a:buNone/>
            </a:pPr>
            <a:r>
              <a:rPr lang="en-US" b="1" i="0" dirty="0">
                <a:solidFill>
                  <a:srgbClr val="FF0000"/>
                </a:solidFill>
                <a:effectLst/>
              </a:rPr>
              <a:t>Advantages of Random Forest</a:t>
            </a:r>
          </a:p>
          <a:p>
            <a:pPr algn="just">
              <a:buFont typeface="Arial" panose="020B0604020202020204" pitchFamily="34" charset="0"/>
              <a:buChar char="•"/>
            </a:pPr>
            <a:r>
              <a:rPr lang="en-US" b="1" i="0" dirty="0">
                <a:solidFill>
                  <a:srgbClr val="000000"/>
                </a:solidFill>
                <a:effectLst/>
              </a:rPr>
              <a:t>Random Forest is capable of performing both Classification and Regression tasks.</a:t>
            </a:r>
          </a:p>
          <a:p>
            <a:pPr algn="just">
              <a:buFont typeface="Arial" panose="020B0604020202020204" pitchFamily="34" charset="0"/>
              <a:buChar char="•"/>
            </a:pPr>
            <a:r>
              <a:rPr lang="en-US" b="1" i="0" dirty="0">
                <a:solidFill>
                  <a:srgbClr val="000000"/>
                </a:solidFill>
                <a:effectLst/>
              </a:rPr>
              <a:t>It is capable of handling large datasets with high dimensionality.</a:t>
            </a:r>
          </a:p>
          <a:p>
            <a:pPr algn="just">
              <a:buFont typeface="Arial" panose="020B0604020202020204" pitchFamily="34" charset="0"/>
              <a:buChar char="•"/>
            </a:pPr>
            <a:r>
              <a:rPr lang="en-US" b="1" i="0" dirty="0">
                <a:solidFill>
                  <a:srgbClr val="000000"/>
                </a:solidFill>
                <a:effectLst/>
              </a:rPr>
              <a:t>It enhances the accuracy of the model and prevents the overfitting issue.</a:t>
            </a:r>
          </a:p>
          <a:p>
            <a:pPr algn="just">
              <a:buFont typeface="Arial" panose="020B0604020202020204" pitchFamily="34" charset="0"/>
              <a:buChar char="•"/>
            </a:pPr>
            <a:endParaRPr lang="en-US" b="1" i="0" dirty="0">
              <a:solidFill>
                <a:srgbClr val="000000"/>
              </a:solidFill>
              <a:effectLst/>
            </a:endParaRPr>
          </a:p>
          <a:p>
            <a:pPr marL="0" indent="0" algn="just">
              <a:buNone/>
            </a:pPr>
            <a:r>
              <a:rPr lang="en-US" b="1" i="0" dirty="0">
                <a:solidFill>
                  <a:srgbClr val="FF0000"/>
                </a:solidFill>
                <a:effectLst/>
              </a:rPr>
              <a:t>Disadvantages of Random Forest</a:t>
            </a:r>
          </a:p>
          <a:p>
            <a:pPr algn="just">
              <a:buFont typeface="Arial" panose="020B0604020202020204" pitchFamily="34" charset="0"/>
              <a:buChar char="•"/>
            </a:pPr>
            <a:r>
              <a:rPr lang="en-US" b="1" i="0" dirty="0">
                <a:solidFill>
                  <a:srgbClr val="000000"/>
                </a:solidFill>
                <a:effectLst/>
              </a:rPr>
              <a:t>Although random forest can be used for both classification and regression tasks, it is not more suitable for Regression tasks.</a:t>
            </a:r>
          </a:p>
          <a:p>
            <a:endParaRPr lang="en-IN" b="1" dirty="0"/>
          </a:p>
        </p:txBody>
      </p:sp>
    </p:spTree>
    <p:extLst>
      <p:ext uri="{BB962C8B-B14F-4D97-AF65-F5344CB8AC3E}">
        <p14:creationId xmlns:p14="http://schemas.microsoft.com/office/powerpoint/2010/main" val="678889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263A-2331-197D-A187-9909441E0A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7E071B-DB94-0E8D-2307-67CF0FC74F39}"/>
              </a:ext>
            </a:extLst>
          </p:cNvPr>
          <p:cNvSpPr>
            <a:spLocks noGrp="1"/>
          </p:cNvSpPr>
          <p:nvPr>
            <p:ph idx="1"/>
          </p:nvPr>
        </p:nvSpPr>
        <p:spPr/>
        <p:txBody>
          <a:bodyPr/>
          <a:lstStyle/>
          <a:p>
            <a:pPr>
              <a:lnSpc>
                <a:spcPct val="250000"/>
              </a:lnSpc>
            </a:pPr>
            <a:r>
              <a:rPr lang="en-US" b="1" dirty="0">
                <a:solidFill>
                  <a:srgbClr val="0D0D0D"/>
                </a:solidFill>
                <a:highlight>
                  <a:srgbClr val="FFFFFF"/>
                </a:highlight>
              </a:rPr>
              <a:t>T</a:t>
            </a:r>
            <a:r>
              <a:rPr lang="en-US" b="1" i="0" dirty="0">
                <a:solidFill>
                  <a:srgbClr val="0D0D0D"/>
                </a:solidFill>
                <a:effectLst/>
                <a:highlight>
                  <a:srgbClr val="FFFFFF"/>
                </a:highlight>
              </a:rPr>
              <a:t>he name "Random Forest" reflects both the ensemble nature of the algorithm, consisting of many decision trees, as well as the random selection process used during training to create diversity among the trees.</a:t>
            </a:r>
            <a:endParaRPr lang="en-IN" b="1" dirty="0"/>
          </a:p>
        </p:txBody>
      </p:sp>
    </p:spTree>
    <p:extLst>
      <p:ext uri="{BB962C8B-B14F-4D97-AF65-F5344CB8AC3E}">
        <p14:creationId xmlns:p14="http://schemas.microsoft.com/office/powerpoint/2010/main" val="562276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D574-6ADF-DBFD-FA60-A2267771364E}"/>
              </a:ext>
            </a:extLst>
          </p:cNvPr>
          <p:cNvSpPr>
            <a:spLocks noGrp="1"/>
          </p:cNvSpPr>
          <p:nvPr>
            <p:ph type="title"/>
          </p:nvPr>
        </p:nvSpPr>
        <p:spPr/>
        <p:txBody>
          <a:bodyPr/>
          <a:lstStyle/>
          <a:p>
            <a:r>
              <a:rPr lang="en-US" dirty="0"/>
              <a:t>Three Methods commonly used for Classification</a:t>
            </a:r>
            <a:endParaRPr lang="en-IN" dirty="0"/>
          </a:p>
        </p:txBody>
      </p:sp>
      <p:sp>
        <p:nvSpPr>
          <p:cNvPr id="3" name="Content Placeholder 2">
            <a:extLst>
              <a:ext uri="{FF2B5EF4-FFF2-40B4-BE49-F238E27FC236}">
                <a16:creationId xmlns:a16="http://schemas.microsoft.com/office/drawing/2014/main" id="{0B363F0D-7CBA-E1F1-45A7-03AFAFC52A3C}"/>
              </a:ext>
            </a:extLst>
          </p:cNvPr>
          <p:cNvSpPr>
            <a:spLocks noGrp="1"/>
          </p:cNvSpPr>
          <p:nvPr>
            <p:ph idx="1"/>
          </p:nvPr>
        </p:nvSpPr>
        <p:spPr/>
        <p:txBody>
          <a:bodyPr/>
          <a:lstStyle/>
          <a:p>
            <a:pPr>
              <a:lnSpc>
                <a:spcPct val="250000"/>
              </a:lnSpc>
            </a:pPr>
            <a:r>
              <a:rPr lang="en-US" b="1" dirty="0"/>
              <a:t>Binary Logistic Regression</a:t>
            </a:r>
          </a:p>
          <a:p>
            <a:pPr>
              <a:lnSpc>
                <a:spcPct val="250000"/>
              </a:lnSpc>
            </a:pPr>
            <a:r>
              <a:rPr lang="en-US" b="1" dirty="0"/>
              <a:t>Naïve Bayes’ Classifier</a:t>
            </a:r>
          </a:p>
          <a:p>
            <a:pPr>
              <a:lnSpc>
                <a:spcPct val="250000"/>
              </a:lnSpc>
            </a:pPr>
            <a:r>
              <a:rPr lang="en-US" b="1" dirty="0"/>
              <a:t>Random Forest Method</a:t>
            </a:r>
            <a:endParaRPr lang="en-IN" b="1" dirty="0"/>
          </a:p>
        </p:txBody>
      </p:sp>
    </p:spTree>
    <p:extLst>
      <p:ext uri="{BB962C8B-B14F-4D97-AF65-F5344CB8AC3E}">
        <p14:creationId xmlns:p14="http://schemas.microsoft.com/office/powerpoint/2010/main" val="141984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B5B7-B3B4-A58B-7ED6-DF62B2DFE45E}"/>
              </a:ext>
            </a:extLst>
          </p:cNvPr>
          <p:cNvSpPr>
            <a:spLocks noGrp="1"/>
          </p:cNvSpPr>
          <p:nvPr>
            <p:ph type="title"/>
          </p:nvPr>
        </p:nvSpPr>
        <p:spPr/>
        <p:txBody>
          <a:bodyPr/>
          <a:lstStyle/>
          <a:p>
            <a:r>
              <a:rPr lang="en-US" dirty="0"/>
              <a:t>Random Forest: Introduction</a:t>
            </a:r>
            <a:endParaRPr lang="en-IN" dirty="0"/>
          </a:p>
        </p:txBody>
      </p:sp>
      <p:sp>
        <p:nvSpPr>
          <p:cNvPr id="3" name="Content Placeholder 2">
            <a:extLst>
              <a:ext uri="{FF2B5EF4-FFF2-40B4-BE49-F238E27FC236}">
                <a16:creationId xmlns:a16="http://schemas.microsoft.com/office/drawing/2014/main" id="{34209E91-2C18-3910-5701-9F974B224078}"/>
              </a:ext>
            </a:extLst>
          </p:cNvPr>
          <p:cNvSpPr>
            <a:spLocks noGrp="1"/>
          </p:cNvSpPr>
          <p:nvPr>
            <p:ph idx="1"/>
          </p:nvPr>
        </p:nvSpPr>
        <p:spPr/>
        <p:txBody>
          <a:bodyPr/>
          <a:lstStyle/>
          <a:p>
            <a:pPr>
              <a:lnSpc>
                <a:spcPct val="150000"/>
              </a:lnSpc>
            </a:pPr>
            <a:r>
              <a:rPr lang="en-US" b="1" i="0" dirty="0">
                <a:solidFill>
                  <a:srgbClr val="333333"/>
                </a:solidFill>
                <a:effectLst/>
              </a:rPr>
              <a:t>Random Forest is a popular machine learning algorithm that belongs to the supervised learning technique. It can be used for both Classification and Regression problems in ML. It is based on the concept of ensemble learning, which is a process of </a:t>
            </a:r>
            <a:r>
              <a:rPr lang="en-US" b="1" i="1" dirty="0">
                <a:solidFill>
                  <a:srgbClr val="333333"/>
                </a:solidFill>
                <a:effectLst/>
              </a:rPr>
              <a:t>combining multiple classifiers to solve a complex problem and to improve the performance of the model.</a:t>
            </a:r>
          </a:p>
          <a:p>
            <a:pPr>
              <a:lnSpc>
                <a:spcPct val="150000"/>
              </a:lnSpc>
            </a:pPr>
            <a:r>
              <a:rPr lang="en-US" b="1" i="0" dirty="0">
                <a:solidFill>
                  <a:srgbClr val="0D0D0D"/>
                </a:solidFill>
                <a:effectLst/>
                <a:highlight>
                  <a:srgbClr val="FFFFFF"/>
                </a:highlight>
              </a:rPr>
              <a:t>Random Forest is like asking a diverse group of friends for their opinions to make a smarter decision, taking into account different perspectives and preventing biases. It's like taking a vote among your friends. </a:t>
            </a:r>
          </a:p>
          <a:p>
            <a:pPr>
              <a:lnSpc>
                <a:spcPct val="150000"/>
              </a:lnSpc>
            </a:pPr>
            <a:r>
              <a:rPr lang="en-US" b="1" i="0" dirty="0">
                <a:solidFill>
                  <a:srgbClr val="0D0D0D"/>
                </a:solidFill>
                <a:effectLst/>
                <a:highlight>
                  <a:srgbClr val="FFFFFF"/>
                </a:highlight>
              </a:rPr>
              <a:t>Random Forest combines the opinions of all these decision trees to make a final decision. </a:t>
            </a:r>
            <a:endParaRPr lang="en-IN" b="1" dirty="0"/>
          </a:p>
        </p:txBody>
      </p:sp>
    </p:spTree>
    <p:extLst>
      <p:ext uri="{BB962C8B-B14F-4D97-AF65-F5344CB8AC3E}">
        <p14:creationId xmlns:p14="http://schemas.microsoft.com/office/powerpoint/2010/main" val="683544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2209800" y="2130426"/>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nSpc>
                <a:spcPts val="5800"/>
              </a:lnSpc>
            </a:pPr>
            <a:r>
              <a:rPr lang="en-IN" dirty="0">
                <a:solidFill>
                  <a:schemeClr val="accent1"/>
                </a:solidFill>
              </a:rPr>
              <a:t>THANK YOU!!</a:t>
            </a:r>
          </a:p>
        </p:txBody>
      </p:sp>
    </p:spTree>
    <p:extLst>
      <p:ext uri="{BB962C8B-B14F-4D97-AF65-F5344CB8AC3E}">
        <p14:creationId xmlns:p14="http://schemas.microsoft.com/office/powerpoint/2010/main" val="3305633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2E86-0CED-AD0E-FFC0-B7AD26990F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E678FFD-6D1E-8E15-6016-0B0A6A6F482D}"/>
              </a:ext>
            </a:extLst>
          </p:cNvPr>
          <p:cNvSpPr>
            <a:spLocks noGrp="1"/>
          </p:cNvSpPr>
          <p:nvPr>
            <p:ph idx="1"/>
          </p:nvPr>
        </p:nvSpPr>
        <p:spPr/>
        <p:txBody>
          <a:bodyPr/>
          <a:lstStyle/>
          <a:p>
            <a:r>
              <a:rPr lang="en-US" b="1" i="0" dirty="0">
                <a:solidFill>
                  <a:srgbClr val="333333"/>
                </a:solidFill>
                <a:effectLst/>
              </a:rPr>
              <a:t>Random Forest works in two-phase</a:t>
            </a:r>
          </a:p>
          <a:p>
            <a:endParaRPr lang="en-US" b="1" i="0" dirty="0">
              <a:solidFill>
                <a:srgbClr val="333333"/>
              </a:solidFill>
              <a:effectLst/>
            </a:endParaRPr>
          </a:p>
          <a:p>
            <a:r>
              <a:rPr lang="en-US" b="1" i="0" dirty="0">
                <a:solidFill>
                  <a:srgbClr val="333333"/>
                </a:solidFill>
                <a:effectLst/>
              </a:rPr>
              <a:t>first is to create the random forest by combining N decision tree, and </a:t>
            </a:r>
          </a:p>
          <a:p>
            <a:r>
              <a:rPr lang="en-US" b="1" i="0" dirty="0">
                <a:solidFill>
                  <a:srgbClr val="333333"/>
                </a:solidFill>
                <a:effectLst/>
              </a:rPr>
              <a:t>second is to make predictions for each tree created in the first phase.</a:t>
            </a:r>
          </a:p>
          <a:p>
            <a:endParaRPr lang="en-US" b="1" dirty="0">
              <a:solidFill>
                <a:srgbClr val="333333"/>
              </a:solidFill>
            </a:endParaRPr>
          </a:p>
          <a:p>
            <a:r>
              <a:rPr lang="en-US" b="1" dirty="0">
                <a:solidFill>
                  <a:srgbClr val="333333"/>
                </a:solidFill>
              </a:rPr>
              <a:t>To create a Random Forest the Method of “Bootstrapping” is used.</a:t>
            </a:r>
            <a:endParaRPr lang="en-IN" b="1" dirty="0"/>
          </a:p>
        </p:txBody>
      </p:sp>
    </p:spTree>
    <p:extLst>
      <p:ext uri="{BB962C8B-B14F-4D97-AF65-F5344CB8AC3E}">
        <p14:creationId xmlns:p14="http://schemas.microsoft.com/office/powerpoint/2010/main" val="1360961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981200" y="188914"/>
            <a:ext cx="8229600" cy="981075"/>
          </a:xfrm>
        </p:spPr>
        <p:txBody>
          <a:bodyPr/>
          <a:lstStyle/>
          <a:p>
            <a:r>
              <a:rPr lang="en-US" dirty="0"/>
              <a:t>Bootstrapping</a:t>
            </a:r>
          </a:p>
        </p:txBody>
      </p:sp>
      <p:sp>
        <p:nvSpPr>
          <p:cNvPr id="106499" name="Rectangle 3"/>
          <p:cNvSpPr>
            <a:spLocks noGrp="1" noChangeArrowheads="1"/>
          </p:cNvSpPr>
          <p:nvPr>
            <p:ph type="body" idx="1"/>
          </p:nvPr>
        </p:nvSpPr>
        <p:spPr/>
        <p:txBody>
          <a:bodyPr/>
          <a:lstStyle/>
          <a:p>
            <a:r>
              <a:rPr lang="en-US" b="1" dirty="0">
                <a:solidFill>
                  <a:schemeClr val="tx1"/>
                </a:solidFill>
              </a:rPr>
              <a:t>Bootstrapping is  a method for estimating the </a:t>
            </a:r>
            <a:r>
              <a:rPr lang="en-US" b="1" dirty="0">
                <a:solidFill>
                  <a:schemeClr val="accent1"/>
                </a:solidFill>
              </a:rPr>
              <a:t>sampling distribution</a:t>
            </a:r>
            <a:r>
              <a:rPr lang="en-US" b="1" dirty="0">
                <a:solidFill>
                  <a:srgbClr val="000099"/>
                </a:solidFill>
              </a:rPr>
              <a:t> </a:t>
            </a:r>
            <a:r>
              <a:rPr lang="en-US" b="1" dirty="0">
                <a:solidFill>
                  <a:schemeClr val="tx1"/>
                </a:solidFill>
              </a:rPr>
              <a:t>of an </a:t>
            </a:r>
            <a:r>
              <a:rPr lang="en-US" b="1" dirty="0">
                <a:solidFill>
                  <a:schemeClr val="accent1"/>
                </a:solidFill>
              </a:rPr>
              <a:t>estimator</a:t>
            </a:r>
            <a:r>
              <a:rPr lang="en-US" b="1" dirty="0">
                <a:solidFill>
                  <a:schemeClr val="tx1"/>
                </a:solidFill>
              </a:rPr>
              <a:t> by resampling with replacement from the original sample.</a:t>
            </a:r>
          </a:p>
          <a:p>
            <a:endParaRPr b="1" dirty="0">
              <a:solidFill>
                <a:schemeClr val="tx1"/>
              </a:solidFill>
            </a:endParaRPr>
          </a:p>
          <a:p>
            <a:r>
              <a:rPr b="1" dirty="0">
                <a:solidFill>
                  <a:schemeClr val="tx1"/>
                </a:solidFill>
              </a:rPr>
              <a:t>The method is especially useful in situations where sampling distribution of estimator is not standard distribution.</a:t>
            </a:r>
          </a:p>
          <a:p>
            <a:pPr>
              <a:buSzPct val="100000"/>
            </a:pPr>
            <a:endParaRPr lang="en-US" b="1" dirty="0">
              <a:solidFill>
                <a:schemeClr val="tx1"/>
              </a:solidFill>
            </a:endParaRPr>
          </a:p>
          <a:p>
            <a:pPr>
              <a:buSzPct val="100000"/>
            </a:pPr>
            <a:r>
              <a:rPr lang="en-US" b="1" dirty="0">
                <a:solidFill>
                  <a:schemeClr val="tx1"/>
                </a:solidFill>
              </a:rPr>
              <a:t>The method can be used in any statistical inference problem.</a:t>
            </a:r>
          </a:p>
          <a:p>
            <a:pPr>
              <a:buSzPct val="100000"/>
            </a:pPr>
            <a:endParaRPr b="1" dirty="0">
              <a:solidFill>
                <a:schemeClr val="tx1"/>
              </a:solidFill>
            </a:endParaRPr>
          </a:p>
          <a:p>
            <a:pPr>
              <a:buSzPct val="100000"/>
            </a:pPr>
            <a:r>
              <a:rPr b="1" dirty="0">
                <a:solidFill>
                  <a:schemeClr val="tx1"/>
                </a:solidFill>
              </a:rPr>
              <a:t> The use of the term 'bootstrap' comes from the phrase “To pull oneself up by one's bootstraps ” - generally interpreted as succeeding in spite of limited resources.</a:t>
            </a:r>
            <a:endParaRPr lang="en-US" b="1" dirty="0">
              <a:solidFill>
                <a:schemeClr val="tx1"/>
              </a:solidFill>
            </a:endParaRPr>
          </a:p>
          <a:p>
            <a:pPr>
              <a:buSzPct val="100000"/>
            </a:pPr>
            <a:endParaRPr lang="en-US" sz="2400" b="1" dirty="0"/>
          </a:p>
          <a:p>
            <a:pPr marL="0" indent="0">
              <a:buNone/>
            </a:pPr>
            <a:endParaRPr lang="en-US" sz="2800" b="1" dirty="0">
              <a:solidFill>
                <a:schemeClr val="accent6">
                  <a:lumMod val="75000"/>
                </a:schemeClr>
              </a:solidFill>
            </a:endParaRPr>
          </a:p>
        </p:txBody>
      </p:sp>
      <p:sp>
        <p:nvSpPr>
          <p:cNvPr id="7" name="Slide Number Placeholder 6"/>
          <p:cNvSpPr>
            <a:spLocks noGrp="1"/>
          </p:cNvSpPr>
          <p:nvPr>
            <p:ph type="sldNum" sz="quarter" idx="12"/>
          </p:nvPr>
        </p:nvSpPr>
        <p:spPr/>
        <p:txBody>
          <a:bodyPr/>
          <a:lstStyle/>
          <a:p>
            <a:fld id="{A7003EEB-EF6C-48D9-B09B-CE4B15ADF563}" type="slidenum">
              <a:rPr lang="en-US" smtClean="0"/>
              <a:pPr/>
              <a:t>5</a:t>
            </a:fld>
            <a:endParaRPr lang="en-US" dirty="0"/>
          </a:p>
        </p:txBody>
      </p:sp>
    </p:spTree>
    <p:extLst>
      <p:ext uri="{BB962C8B-B14F-4D97-AF65-F5344CB8AC3E}">
        <p14:creationId xmlns:p14="http://schemas.microsoft.com/office/powerpoint/2010/main" val="93268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p:txBody>
          <a:bodyPr/>
          <a:lstStyle/>
          <a:p>
            <a:r>
              <a:rPr b="1" dirty="0">
                <a:solidFill>
                  <a:schemeClr val="tx1"/>
                </a:solidFill>
              </a:rPr>
              <a:t>Many conventional statistical methods of analysis make assumptions about normality, including correlation, regression, </a:t>
            </a:r>
            <a:r>
              <a:rPr b="1" i="1" dirty="0">
                <a:solidFill>
                  <a:schemeClr val="tx1"/>
                </a:solidFill>
              </a:rPr>
              <a:t>t  </a:t>
            </a:r>
            <a:r>
              <a:rPr b="1" dirty="0">
                <a:solidFill>
                  <a:schemeClr val="tx1"/>
                </a:solidFill>
              </a:rPr>
              <a:t>tests, and analysis of variance. When these assumptions are violated, such methods may fail. </a:t>
            </a:r>
            <a:endParaRPr lang="en-US" b="1" dirty="0">
              <a:solidFill>
                <a:schemeClr val="tx1"/>
              </a:solidFill>
            </a:endParaRPr>
          </a:p>
          <a:p>
            <a:pPr marL="0" indent="0">
              <a:buNone/>
            </a:pPr>
            <a:endParaRPr b="1" dirty="0">
              <a:solidFill>
                <a:schemeClr val="tx1"/>
              </a:solidFill>
            </a:endParaRPr>
          </a:p>
          <a:p>
            <a:r>
              <a:rPr b="1" dirty="0">
                <a:solidFill>
                  <a:schemeClr val="tx1"/>
                </a:solidFill>
              </a:rPr>
              <a:t>Bootstrapping, a data-based simulation method, is steadily becoming more popular as a statistical methodology. It is intended to simplify the calculation of statistical inferences, sometimes in situations where no analytical answer can be obtained. </a:t>
            </a:r>
            <a:endParaRPr lang="en-US" b="1" dirty="0">
              <a:solidFill>
                <a:schemeClr val="tx1"/>
              </a:solidFill>
            </a:endParaRPr>
          </a:p>
          <a:p>
            <a:pPr marL="0" indent="0">
              <a:buNone/>
            </a:pPr>
            <a:endParaRPr b="1" dirty="0">
              <a:solidFill>
                <a:schemeClr val="tx1"/>
              </a:solidFill>
            </a:endParaRPr>
          </a:p>
          <a:p>
            <a:r>
              <a:rPr b="1" dirty="0">
                <a:solidFill>
                  <a:schemeClr val="tx1"/>
                </a:solidFill>
              </a:rPr>
              <a:t>As computer processors become faster and more powerful, the time and effort required for bootstrapping decreases to levels where it becomes a viable alternative to standard parametric techniques.</a:t>
            </a:r>
            <a:endParaRPr lang="en-US" b="1" dirty="0">
              <a:solidFill>
                <a:schemeClr val="tx1"/>
              </a:solidFill>
            </a:endParaRPr>
          </a:p>
          <a:p>
            <a:pPr marL="0" indent="0">
              <a:buNone/>
            </a:pPr>
            <a:endParaRPr lang="en-US" sz="2800" b="1" dirty="0"/>
          </a:p>
        </p:txBody>
      </p:sp>
      <p:sp>
        <p:nvSpPr>
          <p:cNvPr id="7" name="Slide Number Placeholder 6"/>
          <p:cNvSpPr>
            <a:spLocks noGrp="1"/>
          </p:cNvSpPr>
          <p:nvPr>
            <p:ph type="sldNum" sz="quarter" idx="12"/>
          </p:nvPr>
        </p:nvSpPr>
        <p:spPr/>
        <p:txBody>
          <a:bodyPr/>
          <a:lstStyle/>
          <a:p>
            <a:fld id="{A7003EEB-EF6C-48D9-B09B-CE4B15ADF563}" type="slidenum">
              <a:rPr lang="en-US" smtClean="0"/>
              <a:pPr/>
              <a:t>6</a:t>
            </a:fld>
            <a:endParaRPr lang="en-US" dirty="0"/>
          </a:p>
        </p:txBody>
      </p:sp>
      <p:sp>
        <p:nvSpPr>
          <p:cNvPr id="8" name="Rectangle 2"/>
          <p:cNvSpPr>
            <a:spLocks noGrp="1" noChangeArrowheads="1"/>
          </p:cNvSpPr>
          <p:nvPr>
            <p:ph type="title"/>
          </p:nvPr>
        </p:nvSpPr>
        <p:spPr>
          <a:xfrm>
            <a:off x="1981200" y="188914"/>
            <a:ext cx="8229600" cy="981075"/>
          </a:xfrm>
        </p:spPr>
        <p:txBody>
          <a:bodyPr/>
          <a:lstStyle/>
          <a:p>
            <a:r>
              <a:rPr lang="en-US" dirty="0"/>
              <a:t>Bootstrapping…</a:t>
            </a:r>
          </a:p>
        </p:txBody>
      </p:sp>
    </p:spTree>
    <p:extLst>
      <p:ext uri="{BB962C8B-B14F-4D97-AF65-F5344CB8AC3E}">
        <p14:creationId xmlns:p14="http://schemas.microsoft.com/office/powerpoint/2010/main" val="1015681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p:txBody>
          <a:bodyPr/>
          <a:lstStyle/>
          <a:p>
            <a:pPr>
              <a:buNone/>
            </a:pPr>
            <a:r>
              <a:rPr dirty="0"/>
              <a:t> </a:t>
            </a:r>
            <a:endParaRPr lang="en-US" sz="2800" dirty="0">
              <a:solidFill>
                <a:schemeClr val="accent6">
                  <a:lumMod val="75000"/>
                </a:schemeClr>
              </a:solidFill>
            </a:endParaRPr>
          </a:p>
        </p:txBody>
      </p:sp>
      <p:sp>
        <p:nvSpPr>
          <p:cNvPr id="16" name="Rounded Rectangle 15"/>
          <p:cNvSpPr/>
          <p:nvPr/>
        </p:nvSpPr>
        <p:spPr>
          <a:xfrm>
            <a:off x="2783632" y="1052737"/>
            <a:ext cx="3912840" cy="129614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Original Sample</a:t>
            </a:r>
          </a:p>
          <a:p>
            <a:pPr algn="ctr"/>
            <a:r>
              <a:rPr lang="en-US" dirty="0">
                <a:solidFill>
                  <a:schemeClr val="tx1"/>
                </a:solidFill>
              </a:rPr>
              <a:t>12,23,11,29,34, 38,41,45,6</a:t>
            </a:r>
          </a:p>
          <a:p>
            <a:pPr algn="ctr"/>
            <a:r>
              <a:rPr lang="en-US" dirty="0">
                <a:solidFill>
                  <a:schemeClr val="tx1"/>
                </a:solidFill>
              </a:rPr>
              <a:t>Median=29.00</a:t>
            </a:r>
          </a:p>
        </p:txBody>
      </p:sp>
      <p:pic>
        <p:nvPicPr>
          <p:cNvPr id="2" name="Picture 1"/>
          <p:cNvPicPr>
            <a:picLocks noChangeAspect="1"/>
          </p:cNvPicPr>
          <p:nvPr/>
        </p:nvPicPr>
        <p:blipFill>
          <a:blip r:embed="rId2"/>
          <a:stretch>
            <a:fillRect/>
          </a:stretch>
        </p:blipFill>
        <p:spPr>
          <a:xfrm>
            <a:off x="1747054" y="2854544"/>
            <a:ext cx="5868686" cy="2820094"/>
          </a:xfrm>
          <a:prstGeom prst="rect">
            <a:avLst/>
          </a:prstGeom>
        </p:spPr>
      </p:pic>
      <p:sp>
        <p:nvSpPr>
          <p:cNvPr id="3" name="TextBox 2"/>
          <p:cNvSpPr txBox="1"/>
          <p:nvPr/>
        </p:nvSpPr>
        <p:spPr>
          <a:xfrm>
            <a:off x="8410210" y="3805559"/>
            <a:ext cx="3700043"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Eras Demi ITC" panose="020B0805030504020804" pitchFamily="34" charset="0"/>
              </a:rPr>
              <a:t>Here sampling distribution</a:t>
            </a:r>
          </a:p>
          <a:p>
            <a:r>
              <a:rPr lang="en-US" sz="1600" dirty="0">
                <a:latin typeface="Eras Demi ITC" panose="020B0805030504020804" pitchFamily="34" charset="0"/>
              </a:rPr>
              <a:t>of sample median is Generated.</a:t>
            </a:r>
          </a:p>
          <a:p>
            <a:r>
              <a:rPr lang="en-US" sz="1600" dirty="0">
                <a:latin typeface="Eras Demi ITC" panose="020B0805030504020804" pitchFamily="34" charset="0"/>
              </a:rPr>
              <a:t>Assuming B=1000,</a:t>
            </a:r>
          </a:p>
          <a:p>
            <a:r>
              <a:rPr lang="en-US" sz="1600" dirty="0">
                <a:latin typeface="Eras Demi ITC" panose="020B0805030504020804" pitchFamily="34" charset="0"/>
              </a:rPr>
              <a:t>25</a:t>
            </a:r>
            <a:r>
              <a:rPr lang="en-US" sz="1600" baseline="30000" dirty="0">
                <a:latin typeface="Eras Demi ITC" panose="020B0805030504020804" pitchFamily="34" charset="0"/>
              </a:rPr>
              <a:t>th</a:t>
            </a:r>
            <a:r>
              <a:rPr lang="en-US" sz="1600" dirty="0">
                <a:latin typeface="Eras Demi ITC" panose="020B0805030504020804" pitchFamily="34" charset="0"/>
              </a:rPr>
              <a:t> value and 975</a:t>
            </a:r>
            <a:r>
              <a:rPr lang="en-US" sz="1600" baseline="30000" dirty="0">
                <a:latin typeface="Eras Demi ITC" panose="020B0805030504020804" pitchFamily="34" charset="0"/>
              </a:rPr>
              <a:t>th</a:t>
            </a:r>
            <a:r>
              <a:rPr lang="en-US" sz="1600" dirty="0">
                <a:latin typeface="Eras Demi ITC" panose="020B0805030504020804" pitchFamily="34" charset="0"/>
              </a:rPr>
              <a:t> value from</a:t>
            </a:r>
          </a:p>
          <a:p>
            <a:r>
              <a:rPr lang="en-US" sz="1600" dirty="0">
                <a:latin typeface="Eras Demi ITC" panose="020B0805030504020804" pitchFamily="34" charset="0"/>
              </a:rPr>
              <a:t>ordered Median values will provide</a:t>
            </a:r>
          </a:p>
          <a:p>
            <a:r>
              <a:rPr lang="en-US" sz="1600" dirty="0">
                <a:latin typeface="Eras Demi ITC" panose="020B0805030504020804" pitchFamily="34" charset="0"/>
              </a:rPr>
              <a:t> 95% confidence Interval for median.</a:t>
            </a:r>
            <a:endParaRPr lang="en-IN" sz="1600" dirty="0">
              <a:latin typeface="Eras Demi ITC" panose="020B0805030504020804" pitchFamily="34" charset="0"/>
            </a:endParaRPr>
          </a:p>
        </p:txBody>
      </p:sp>
      <p:sp>
        <p:nvSpPr>
          <p:cNvPr id="11" name="Slide Number Placeholder 10"/>
          <p:cNvSpPr>
            <a:spLocks noGrp="1"/>
          </p:cNvSpPr>
          <p:nvPr>
            <p:ph type="sldNum" sz="quarter" idx="12"/>
          </p:nvPr>
        </p:nvSpPr>
        <p:spPr/>
        <p:txBody>
          <a:bodyPr/>
          <a:lstStyle/>
          <a:p>
            <a:fld id="{A7003EEB-EF6C-48D9-B09B-CE4B15ADF563}" type="slidenum">
              <a:rPr lang="en-US" smtClean="0"/>
              <a:pPr/>
              <a:t>7</a:t>
            </a:fld>
            <a:endParaRPr lang="en-US" dirty="0"/>
          </a:p>
        </p:txBody>
      </p:sp>
      <p:sp>
        <p:nvSpPr>
          <p:cNvPr id="6" name="TextBox 5"/>
          <p:cNvSpPr txBox="1"/>
          <p:nvPr/>
        </p:nvSpPr>
        <p:spPr>
          <a:xfrm>
            <a:off x="3069371" y="5867401"/>
            <a:ext cx="7055265" cy="461665"/>
          </a:xfrm>
          <a:prstGeom prst="rect">
            <a:avLst/>
          </a:prstGeom>
          <a:noFill/>
        </p:spPr>
        <p:txBody>
          <a:bodyPr wrap="none" rtlCol="0">
            <a:spAutoFit/>
          </a:bodyPr>
          <a:lstStyle/>
          <a:p>
            <a:r>
              <a:rPr lang="en-US" b="1" dirty="0">
                <a:latin typeface="Eras Demi ITC" panose="020B0805030504020804" pitchFamily="34" charset="0"/>
              </a:rPr>
              <a:t>Sample size of original and each bootstrap sample is 9</a:t>
            </a:r>
            <a:endParaRPr lang="en-IN" b="1" dirty="0">
              <a:latin typeface="Eras Demi ITC" panose="020B0805030504020804" pitchFamily="34" charset="0"/>
            </a:endParaRPr>
          </a:p>
        </p:txBody>
      </p:sp>
      <p:sp>
        <p:nvSpPr>
          <p:cNvPr id="13" name="Rectangle 2"/>
          <p:cNvSpPr>
            <a:spLocks noGrp="1" noChangeArrowheads="1"/>
          </p:cNvSpPr>
          <p:nvPr>
            <p:ph type="title"/>
          </p:nvPr>
        </p:nvSpPr>
        <p:spPr>
          <a:xfrm>
            <a:off x="1981200" y="188914"/>
            <a:ext cx="8229600" cy="981075"/>
          </a:xfrm>
        </p:spPr>
        <p:txBody>
          <a:bodyPr/>
          <a:lstStyle/>
          <a:p>
            <a:r>
              <a:rPr lang="en-US" dirty="0"/>
              <a:t>Bootstrapping…</a:t>
            </a:r>
          </a:p>
        </p:txBody>
      </p:sp>
    </p:spTree>
    <p:extLst>
      <p:ext uri="{BB962C8B-B14F-4D97-AF65-F5344CB8AC3E}">
        <p14:creationId xmlns:p14="http://schemas.microsoft.com/office/powerpoint/2010/main" val="2336506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p:txBody>
          <a:bodyPr/>
          <a:lstStyle/>
          <a:p>
            <a:r>
              <a:rPr lang="en-US" sz="2400" b="1" dirty="0"/>
              <a:t>The term “bagging” was Introduced by Breiman (1996).</a:t>
            </a:r>
          </a:p>
          <a:p>
            <a:endParaRPr lang="en-US" sz="2400" b="1" dirty="0"/>
          </a:p>
          <a:p>
            <a:r>
              <a:rPr lang="en-US" sz="2400" b="1" dirty="0"/>
              <a:t>“Bagging” stands for “</a:t>
            </a:r>
            <a:r>
              <a:rPr lang="en-US" sz="2400" b="1" u="sng" dirty="0"/>
              <a:t>b</a:t>
            </a:r>
            <a:r>
              <a:rPr lang="en-US" sz="2400" b="1" dirty="0"/>
              <a:t>ootstrap </a:t>
            </a:r>
            <a:r>
              <a:rPr lang="en-US" sz="2400" b="1" u="sng" dirty="0"/>
              <a:t>agg</a:t>
            </a:r>
            <a:r>
              <a:rPr lang="en-US" sz="2400" b="1" dirty="0"/>
              <a:t>regat</a:t>
            </a:r>
            <a:r>
              <a:rPr lang="en-US" sz="2400" b="1" u="sng" dirty="0"/>
              <a:t>ing</a:t>
            </a:r>
            <a:r>
              <a:rPr lang="en-US" sz="2400" b="1" dirty="0"/>
              <a:t>”.</a:t>
            </a:r>
          </a:p>
          <a:p>
            <a:endParaRPr lang="en-US" sz="2400" b="1" dirty="0"/>
          </a:p>
          <a:p>
            <a:r>
              <a:rPr lang="en-US" sz="2400" b="1" dirty="0"/>
              <a:t>It is an ensemble method: a method of combining results from multiple resamples.</a:t>
            </a:r>
          </a:p>
          <a:p>
            <a:endParaRPr lang="en-US" sz="2400" b="1" dirty="0"/>
          </a:p>
          <a:p>
            <a:r>
              <a:rPr lang="en-US" sz="2400" b="1" dirty="0"/>
              <a:t>Ensemble method can also be applied by using different classifiers for a given sample.</a:t>
            </a:r>
          </a:p>
          <a:p>
            <a:pPr>
              <a:buSzPct val="100000"/>
            </a:pPr>
            <a:endParaRPr lang="en-US" sz="2400" b="1" dirty="0"/>
          </a:p>
          <a:p>
            <a:pPr marL="0" indent="0">
              <a:buNone/>
            </a:pPr>
            <a:endParaRPr lang="en-US" sz="2800" b="1" dirty="0">
              <a:solidFill>
                <a:schemeClr val="accent6">
                  <a:lumMod val="75000"/>
                </a:schemeClr>
              </a:solidFill>
            </a:endParaRPr>
          </a:p>
        </p:txBody>
      </p:sp>
      <p:sp>
        <p:nvSpPr>
          <p:cNvPr id="7" name="Slide Number Placeholder 6"/>
          <p:cNvSpPr>
            <a:spLocks noGrp="1"/>
          </p:cNvSpPr>
          <p:nvPr>
            <p:ph type="sldNum" sz="quarter" idx="12"/>
          </p:nvPr>
        </p:nvSpPr>
        <p:spPr/>
        <p:txBody>
          <a:bodyPr/>
          <a:lstStyle/>
          <a:p>
            <a:fld id="{A7003EEB-EF6C-48D9-B09B-CE4B15ADF563}" type="slidenum">
              <a:rPr lang="en-US" smtClean="0"/>
              <a:pPr/>
              <a:t>8</a:t>
            </a:fld>
            <a:endParaRPr lang="en-US" dirty="0"/>
          </a:p>
        </p:txBody>
      </p:sp>
      <p:sp>
        <p:nvSpPr>
          <p:cNvPr id="8" name="Rectangle 2"/>
          <p:cNvSpPr txBox="1">
            <a:spLocks noChangeArrowheads="1"/>
          </p:cNvSpPr>
          <p:nvPr/>
        </p:nvSpPr>
        <p:spPr bwMode="auto">
          <a:xfrm>
            <a:off x="1981200" y="188914"/>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dirty="0">
                <a:solidFill>
                  <a:schemeClr val="accent1"/>
                </a:solidFill>
              </a:rPr>
              <a:t>What is “Bagging”?</a:t>
            </a:r>
          </a:p>
        </p:txBody>
      </p:sp>
    </p:spTree>
    <p:extLst>
      <p:ext uri="{BB962C8B-B14F-4D97-AF65-F5344CB8AC3E}">
        <p14:creationId xmlns:p14="http://schemas.microsoft.com/office/powerpoint/2010/main" val="3904823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981200" y="188914"/>
            <a:ext cx="8229600" cy="981075"/>
          </a:xfrm>
        </p:spPr>
        <p:txBody>
          <a:bodyPr/>
          <a:lstStyle/>
          <a:p>
            <a:r>
              <a:rPr lang="en-US" dirty="0"/>
              <a:t>How Bagging Works?</a:t>
            </a:r>
          </a:p>
        </p:txBody>
      </p:sp>
      <p:sp>
        <p:nvSpPr>
          <p:cNvPr id="106499" name="Rectangle 3"/>
          <p:cNvSpPr>
            <a:spLocks noGrp="1" noChangeArrowheads="1"/>
          </p:cNvSpPr>
          <p:nvPr>
            <p:ph type="body" idx="1"/>
          </p:nvPr>
        </p:nvSpPr>
        <p:spPr/>
        <p:txBody>
          <a:bodyPr/>
          <a:lstStyle/>
          <a:p>
            <a:r>
              <a:rPr lang="en-IN" sz="2200" b="1" dirty="0"/>
              <a:t>Generate B bootstrap samples of the training data: random sampling with replacement.(Example B=500 resamples)</a:t>
            </a:r>
          </a:p>
          <a:p>
            <a:r>
              <a:rPr lang="en-IN" sz="2200" b="1" dirty="0"/>
              <a:t>Train a classifier or a regression function using each bootstrap sample. (Example: Apply Decision Tree Method to 500 resamples)</a:t>
            </a:r>
          </a:p>
          <a:p>
            <a:pPr marL="0" indent="0">
              <a:buNone/>
            </a:pPr>
            <a:endParaRPr lang="en-IN" sz="2200" b="1" dirty="0"/>
          </a:p>
          <a:p>
            <a:r>
              <a:rPr lang="en-IN" sz="2200" b="1" dirty="0"/>
              <a:t>For classification: Use majority vote to predict the class</a:t>
            </a:r>
          </a:p>
          <a:p>
            <a:r>
              <a:rPr lang="en-IN" sz="2200" b="1" dirty="0"/>
              <a:t>For regression: Use average to predict value</a:t>
            </a:r>
          </a:p>
          <a:p>
            <a:endParaRPr lang="en-IN" sz="2200" b="1" dirty="0"/>
          </a:p>
          <a:p>
            <a:r>
              <a:rPr lang="en-IN" sz="2200" b="1" dirty="0">
                <a:solidFill>
                  <a:schemeClr val="accent1"/>
                </a:solidFill>
              </a:rPr>
              <a:t>Bagging improves performance for unstable classifiers which vary significantly with small changes in the data set.</a:t>
            </a:r>
          </a:p>
          <a:p>
            <a:pPr marL="0" indent="0">
              <a:buNone/>
            </a:pPr>
            <a:endParaRPr lang="en-IN" sz="2200" b="1" dirty="0"/>
          </a:p>
        </p:txBody>
      </p:sp>
      <p:sp>
        <p:nvSpPr>
          <p:cNvPr id="7" name="Slide Number Placeholder 6"/>
          <p:cNvSpPr>
            <a:spLocks noGrp="1"/>
          </p:cNvSpPr>
          <p:nvPr>
            <p:ph type="sldNum" sz="quarter" idx="12"/>
          </p:nvPr>
        </p:nvSpPr>
        <p:spPr/>
        <p:txBody>
          <a:bodyPr/>
          <a:lstStyle/>
          <a:p>
            <a:fld id="{A7003EEB-EF6C-48D9-B09B-CE4B15ADF563}" type="slidenum">
              <a:rPr lang="en-US" smtClean="0"/>
              <a:pPr/>
              <a:t>9</a:t>
            </a:fld>
            <a:endParaRPr lang="en-US" dirty="0"/>
          </a:p>
        </p:txBody>
      </p:sp>
    </p:spTree>
    <p:extLst>
      <p:ext uri="{BB962C8B-B14F-4D97-AF65-F5344CB8AC3E}">
        <p14:creationId xmlns:p14="http://schemas.microsoft.com/office/powerpoint/2010/main" val="3369956872"/>
      </p:ext>
    </p:extLst>
  </p:cSld>
  <p:clrMapOvr>
    <a:masterClrMapping/>
  </p:clrMapOvr>
</p:sld>
</file>

<file path=ppt/theme/theme1.xml><?xml version="1.0" encoding="utf-8"?>
<a:theme xmlns:a="http://schemas.openxmlformats.org/drawingml/2006/main" name="Edappy Insitute">
  <a:themeElements>
    <a:clrScheme name="i9_Blue Lime">
      <a:dk1>
        <a:srgbClr val="57565A"/>
      </a:dk1>
      <a:lt1>
        <a:sysClr val="window" lastClr="FFFFFF"/>
      </a:lt1>
      <a:dk2>
        <a:srgbClr val="8DC928"/>
      </a:dk2>
      <a:lt2>
        <a:srgbClr val="ABD22A"/>
      </a:lt2>
      <a:accent1>
        <a:srgbClr val="2099D8"/>
      </a:accent1>
      <a:accent2>
        <a:srgbClr val="239CCE"/>
      </a:accent2>
      <a:accent3>
        <a:srgbClr val="27A6C2"/>
      </a:accent3>
      <a:accent4>
        <a:srgbClr val="25B7AB"/>
      </a:accent4>
      <a:accent5>
        <a:srgbClr val="5BBE77"/>
      </a:accent5>
      <a:accent6>
        <a:srgbClr val="7EC44E"/>
      </a:accent6>
      <a:hlink>
        <a:srgbClr val="2F8299"/>
      </a:hlink>
      <a:folHlink>
        <a:srgbClr val="8C8C8C"/>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dappy Insitute" id="{9D19A4E5-2CCF-0744-A95C-4C14F5EC18F5}" vid="{F26C6AAD-6A78-4946-94D3-969AE1775E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1579</TotalTime>
  <Words>2277</Words>
  <Application>Microsoft Office PowerPoint</Application>
  <PresentationFormat>Widescreen</PresentationFormat>
  <Paragraphs>314</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Consolas</vt:lpstr>
      <vt:lpstr>Eras Demi ITC</vt:lpstr>
      <vt:lpstr>Open Sans</vt:lpstr>
      <vt:lpstr>Open Sans Light</vt:lpstr>
      <vt:lpstr>Times New Roman</vt:lpstr>
      <vt:lpstr>Wingdings</vt:lpstr>
      <vt:lpstr>Edappy Insitute</vt:lpstr>
      <vt:lpstr> RANDOM FOREST METHOD</vt:lpstr>
      <vt:lpstr>Classification and Regression Problems</vt:lpstr>
      <vt:lpstr>Random Forest: Introduction</vt:lpstr>
      <vt:lpstr>PowerPoint Presentation</vt:lpstr>
      <vt:lpstr>Bootstrapping</vt:lpstr>
      <vt:lpstr>Bootstrapping…</vt:lpstr>
      <vt:lpstr>Bootstrapping…</vt:lpstr>
      <vt:lpstr>PowerPoint Presentation</vt:lpstr>
      <vt:lpstr>How Bagging Works?</vt:lpstr>
      <vt:lpstr>Recap: Decision Tree  </vt:lpstr>
      <vt:lpstr>What is Random Forest?</vt:lpstr>
      <vt:lpstr>Random Forest Algorithm</vt:lpstr>
      <vt:lpstr>Random Forest Algorithm…</vt:lpstr>
      <vt:lpstr>Random Forest Algorithm…</vt:lpstr>
      <vt:lpstr>Random Forest Algorithm…</vt:lpstr>
      <vt:lpstr>Random Forest Algorithm…</vt:lpstr>
      <vt:lpstr>Example</vt:lpstr>
      <vt:lpstr>Data Snapshot</vt:lpstr>
      <vt:lpstr>Random Forests in 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and Disadvantages of Random Forest</vt:lpstr>
      <vt:lpstr>PowerPoint Presentation</vt:lpstr>
      <vt:lpstr>Three Methods commonly used for Classification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 CHECK!!!</dc:title>
  <dc:subject/>
  <dc:creator>Paul Penman</dc:creator>
  <cp:keywords/>
  <dc:description/>
  <cp:lastModifiedBy>Sujata Suvarnapathki</cp:lastModifiedBy>
  <cp:revision>174</cp:revision>
  <dcterms:created xsi:type="dcterms:W3CDTF">2020-05-29T15:06:42Z</dcterms:created>
  <dcterms:modified xsi:type="dcterms:W3CDTF">2024-05-13T15:26:42Z</dcterms:modified>
  <cp:category/>
</cp:coreProperties>
</file>