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notesSlides/notesSlide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6.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8.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9.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0.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3.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4.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15.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notesSlides/notesSlide16.xml" ContentType="application/vnd.openxmlformats-officedocument.presentationml.notesSlide+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1"/>
  </p:notesMasterIdLst>
  <p:sldIdLst>
    <p:sldId id="274" r:id="rId2"/>
    <p:sldId id="285" r:id="rId3"/>
    <p:sldId id="359" r:id="rId4"/>
    <p:sldId id="303" r:id="rId5"/>
    <p:sldId id="302" r:id="rId6"/>
    <p:sldId id="299" r:id="rId7"/>
    <p:sldId id="291" r:id="rId8"/>
    <p:sldId id="376" r:id="rId9"/>
    <p:sldId id="297" r:id="rId10"/>
    <p:sldId id="378" r:id="rId11"/>
    <p:sldId id="363" r:id="rId12"/>
    <p:sldId id="364" r:id="rId13"/>
    <p:sldId id="365" r:id="rId14"/>
    <p:sldId id="373" r:id="rId15"/>
    <p:sldId id="269" r:id="rId16"/>
    <p:sldId id="379" r:id="rId17"/>
    <p:sldId id="271" r:id="rId18"/>
    <p:sldId id="296" r:id="rId19"/>
    <p:sldId id="374" r:id="rId20"/>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s Text" id="{855A0964-8D6B-42F4-A505-710E96D9C74C}">
          <p14:sldIdLst>
            <p14:sldId id="274"/>
            <p14:sldId id="285"/>
            <p14:sldId id="359"/>
            <p14:sldId id="303"/>
            <p14:sldId id="302"/>
            <p14:sldId id="299"/>
            <p14:sldId id="291"/>
            <p14:sldId id="376"/>
            <p14:sldId id="297"/>
            <p14:sldId id="378"/>
            <p14:sldId id="363"/>
            <p14:sldId id="364"/>
            <p14:sldId id="365"/>
            <p14:sldId id="373"/>
            <p14:sldId id="269"/>
            <p14:sldId id="379"/>
            <p14:sldId id="271"/>
            <p14:sldId id="296"/>
            <p14:sldId id="374"/>
          </p14:sldIdLst>
        </p14:section>
      </p14:sectionLst>
    </p:ex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B2B2B2"/>
    <a:srgbClr val="FFFFFF"/>
    <a:srgbClr val="808080"/>
    <a:srgbClr val="5F5F5F"/>
    <a:srgbClr val="000000"/>
    <a:srgbClr val="C0C0C0"/>
    <a:srgbClr val="7F7F7F"/>
    <a:srgbClr val="328682"/>
    <a:srgbClr val="327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01" autoAdjust="0"/>
    <p:restoredTop sz="96327" autoAdjust="0"/>
  </p:normalViewPr>
  <p:slideViewPr>
    <p:cSldViewPr snapToObjects="1">
      <p:cViewPr varScale="1">
        <p:scale>
          <a:sx n="109" d="100"/>
          <a:sy n="109" d="100"/>
        </p:scale>
        <p:origin x="824" y="192"/>
      </p:cViewPr>
      <p:guideLst>
        <p:guide orient="horz" pos="1570"/>
        <p:guide pos="3984"/>
        <p:guide orient="horz" pos="1094"/>
        <p:guide pos="3320"/>
      </p:guideLst>
    </p:cSldViewPr>
  </p:slideViewPr>
  <p:notesTextViewPr>
    <p:cViewPr>
      <p:scale>
        <a:sx n="1" d="1"/>
        <a:sy n="1" d="1"/>
      </p:scale>
      <p:origin x="0" y="0"/>
    </p:cViewPr>
  </p:notesTextViewPr>
  <p:sorterViewPr>
    <p:cViewPr>
      <p:scale>
        <a:sx n="75" d="100"/>
        <a:sy n="75" d="100"/>
      </p:scale>
      <p:origin x="0" y="-99534"/>
    </p:cViewPr>
  </p:sorterViewPr>
  <p:notesViewPr>
    <p:cSldViewPr snapToObjects="1">
      <p:cViewPr varScale="1">
        <p:scale>
          <a:sx n="73" d="100"/>
          <a:sy n="73" d="100"/>
        </p:scale>
        <p:origin x="-379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hya analytics" userId="ed14a70c1c7792be" providerId="LiveId" clId="{EAC0067F-4533-482E-B52F-A177FD4BB07C}"/>
    <pc:docChg chg="custSel modSld">
      <pc:chgData name="sankhya analytics" userId="ed14a70c1c7792be" providerId="LiveId" clId="{EAC0067F-4533-482E-B52F-A177FD4BB07C}" dt="2023-11-16T09:11:47.971" v="120" actId="20577"/>
      <pc:docMkLst>
        <pc:docMk/>
      </pc:docMkLst>
      <pc:sldChg chg="modSp mod">
        <pc:chgData name="sankhya analytics" userId="ed14a70c1c7792be" providerId="LiveId" clId="{EAC0067F-4533-482E-B52F-A177FD4BB07C}" dt="2023-11-16T09:03:11.294" v="5" actId="108"/>
        <pc:sldMkLst>
          <pc:docMk/>
          <pc:sldMk cId="3145799450" sldId="386"/>
        </pc:sldMkLst>
        <pc:spChg chg="mod">
          <ac:chgData name="sankhya analytics" userId="ed14a70c1c7792be" providerId="LiveId" clId="{EAC0067F-4533-482E-B52F-A177FD4BB07C}" dt="2023-11-16T09:03:11.294" v="5" actId="108"/>
          <ac:spMkLst>
            <pc:docMk/>
            <pc:sldMk cId="3145799450" sldId="386"/>
            <ac:spMk id="106499" creationId="{00000000-0000-0000-0000-000000000000}"/>
          </ac:spMkLst>
        </pc:spChg>
      </pc:sldChg>
      <pc:sldChg chg="modSp mod">
        <pc:chgData name="sankhya analytics" userId="ed14a70c1c7792be" providerId="LiveId" clId="{EAC0067F-4533-482E-B52F-A177FD4BB07C}" dt="2023-11-16T09:03:48.277" v="10" actId="1076"/>
        <pc:sldMkLst>
          <pc:docMk/>
          <pc:sldMk cId="4056845900" sldId="388"/>
        </pc:sldMkLst>
        <pc:spChg chg="mod">
          <ac:chgData name="sankhya analytics" userId="ed14a70c1c7792be" providerId="LiveId" clId="{EAC0067F-4533-482E-B52F-A177FD4BB07C}" dt="2023-11-16T09:03:40.611" v="9" actId="108"/>
          <ac:spMkLst>
            <pc:docMk/>
            <pc:sldMk cId="4056845900" sldId="388"/>
            <ac:spMk id="106499" creationId="{00000000-0000-0000-0000-000000000000}"/>
          </ac:spMkLst>
        </pc:spChg>
        <pc:picChg chg="mod">
          <ac:chgData name="sankhya analytics" userId="ed14a70c1c7792be" providerId="LiveId" clId="{EAC0067F-4533-482E-B52F-A177FD4BB07C}" dt="2023-11-16T09:03:48.277" v="10" actId="1076"/>
          <ac:picMkLst>
            <pc:docMk/>
            <pc:sldMk cId="4056845900" sldId="388"/>
            <ac:picMk id="4" creationId="{4F9C44DA-3768-5463-F31D-F66BE37A730C}"/>
          </ac:picMkLst>
        </pc:picChg>
      </pc:sldChg>
      <pc:sldChg chg="modSp mod">
        <pc:chgData name="sankhya analytics" userId="ed14a70c1c7792be" providerId="LiveId" clId="{EAC0067F-4533-482E-B52F-A177FD4BB07C}" dt="2023-11-16T09:10:56.590" v="73" actId="20577"/>
        <pc:sldMkLst>
          <pc:docMk/>
          <pc:sldMk cId="2553542824" sldId="390"/>
        </pc:sldMkLst>
        <pc:spChg chg="mod">
          <ac:chgData name="sankhya analytics" userId="ed14a70c1c7792be" providerId="LiveId" clId="{EAC0067F-4533-482E-B52F-A177FD4BB07C}" dt="2023-11-16T09:10:56.590" v="73" actId="20577"/>
          <ac:spMkLst>
            <pc:docMk/>
            <pc:sldMk cId="2553542824" sldId="390"/>
            <ac:spMk id="106498" creationId="{00000000-0000-0000-0000-000000000000}"/>
          </ac:spMkLst>
        </pc:spChg>
        <pc:spChg chg="mod">
          <ac:chgData name="sankhya analytics" userId="ed14a70c1c7792be" providerId="LiveId" clId="{EAC0067F-4533-482E-B52F-A177FD4BB07C}" dt="2023-11-16T09:05:57.916" v="39" actId="20577"/>
          <ac:spMkLst>
            <pc:docMk/>
            <pc:sldMk cId="2553542824" sldId="390"/>
            <ac:spMk id="106499" creationId="{00000000-0000-0000-0000-000000000000}"/>
          </ac:spMkLst>
        </pc:spChg>
      </pc:sldChg>
      <pc:sldChg chg="modSp mod">
        <pc:chgData name="sankhya analytics" userId="ed14a70c1c7792be" providerId="LiveId" clId="{EAC0067F-4533-482E-B52F-A177FD4BB07C}" dt="2023-11-16T09:03:20.385" v="6" actId="404"/>
        <pc:sldMkLst>
          <pc:docMk/>
          <pc:sldMk cId="1659776192" sldId="391"/>
        </pc:sldMkLst>
        <pc:spChg chg="mod">
          <ac:chgData name="sankhya analytics" userId="ed14a70c1c7792be" providerId="LiveId" clId="{EAC0067F-4533-482E-B52F-A177FD4BB07C}" dt="2023-11-16T09:03:20.385" v="6" actId="404"/>
          <ac:spMkLst>
            <pc:docMk/>
            <pc:sldMk cId="1659776192" sldId="391"/>
            <ac:spMk id="106499" creationId="{00000000-0000-0000-0000-000000000000}"/>
          </ac:spMkLst>
        </pc:spChg>
      </pc:sldChg>
      <pc:sldChg chg="modSp mod">
        <pc:chgData name="sankhya analytics" userId="ed14a70c1c7792be" providerId="LiveId" clId="{EAC0067F-4533-482E-B52F-A177FD4BB07C}" dt="2023-11-16T09:11:03.534" v="85" actId="20577"/>
        <pc:sldMkLst>
          <pc:docMk/>
          <pc:sldMk cId="2295578755" sldId="392"/>
        </pc:sldMkLst>
        <pc:spChg chg="mod">
          <ac:chgData name="sankhya analytics" userId="ed14a70c1c7792be" providerId="LiveId" clId="{EAC0067F-4533-482E-B52F-A177FD4BB07C}" dt="2023-11-16T09:11:03.534" v="85" actId="20577"/>
          <ac:spMkLst>
            <pc:docMk/>
            <pc:sldMk cId="2295578755" sldId="392"/>
            <ac:spMk id="106498" creationId="{00000000-0000-0000-0000-000000000000}"/>
          </ac:spMkLst>
        </pc:spChg>
        <pc:spChg chg="mod">
          <ac:chgData name="sankhya analytics" userId="ed14a70c1c7792be" providerId="LiveId" clId="{EAC0067F-4533-482E-B52F-A177FD4BB07C}" dt="2023-11-16T09:08:16.744" v="53" actId="403"/>
          <ac:spMkLst>
            <pc:docMk/>
            <pc:sldMk cId="2295578755" sldId="392"/>
            <ac:spMk id="106499" creationId="{00000000-0000-0000-0000-000000000000}"/>
          </ac:spMkLst>
        </pc:spChg>
      </pc:sldChg>
      <pc:sldChg chg="modSp mod">
        <pc:chgData name="sankhya analytics" userId="ed14a70c1c7792be" providerId="LiveId" clId="{EAC0067F-4533-482E-B52F-A177FD4BB07C}" dt="2023-11-16T09:11:10.690" v="92" actId="20577"/>
        <pc:sldMkLst>
          <pc:docMk/>
          <pc:sldMk cId="4036468766" sldId="394"/>
        </pc:sldMkLst>
        <pc:spChg chg="mod">
          <ac:chgData name="sankhya analytics" userId="ed14a70c1c7792be" providerId="LiveId" clId="{EAC0067F-4533-482E-B52F-A177FD4BB07C}" dt="2023-11-16T09:11:10.690" v="92" actId="20577"/>
          <ac:spMkLst>
            <pc:docMk/>
            <pc:sldMk cId="4036468766" sldId="394"/>
            <ac:spMk id="106498" creationId="{00000000-0000-0000-0000-000000000000}"/>
          </ac:spMkLst>
        </pc:spChg>
      </pc:sldChg>
      <pc:sldChg chg="modSp mod">
        <pc:chgData name="sankhya analytics" userId="ed14a70c1c7792be" providerId="LiveId" clId="{EAC0067F-4533-482E-B52F-A177FD4BB07C}" dt="2023-11-16T09:11:17.270" v="99" actId="20577"/>
        <pc:sldMkLst>
          <pc:docMk/>
          <pc:sldMk cId="4250346852" sldId="395"/>
        </pc:sldMkLst>
        <pc:spChg chg="mod">
          <ac:chgData name="sankhya analytics" userId="ed14a70c1c7792be" providerId="LiveId" clId="{EAC0067F-4533-482E-B52F-A177FD4BB07C}" dt="2023-11-16T09:11:17.270" v="99" actId="20577"/>
          <ac:spMkLst>
            <pc:docMk/>
            <pc:sldMk cId="4250346852" sldId="395"/>
            <ac:spMk id="106498" creationId="{00000000-0000-0000-0000-000000000000}"/>
          </ac:spMkLst>
        </pc:spChg>
        <pc:spChg chg="mod">
          <ac:chgData name="sankhya analytics" userId="ed14a70c1c7792be" providerId="LiveId" clId="{EAC0067F-4533-482E-B52F-A177FD4BB07C}" dt="2023-11-16T09:09:41.013" v="66" actId="403"/>
          <ac:spMkLst>
            <pc:docMk/>
            <pc:sldMk cId="4250346852" sldId="395"/>
            <ac:spMk id="106499" creationId="{00000000-0000-0000-0000-000000000000}"/>
          </ac:spMkLst>
        </pc:spChg>
      </pc:sldChg>
      <pc:sldChg chg="modSp mod">
        <pc:chgData name="sankhya analytics" userId="ed14a70c1c7792be" providerId="LiveId" clId="{EAC0067F-4533-482E-B52F-A177FD4BB07C}" dt="2023-11-16T09:11:29.464" v="106" actId="20577"/>
        <pc:sldMkLst>
          <pc:docMk/>
          <pc:sldMk cId="2463588799" sldId="397"/>
        </pc:sldMkLst>
        <pc:spChg chg="mod">
          <ac:chgData name="sankhya analytics" userId="ed14a70c1c7792be" providerId="LiveId" clId="{EAC0067F-4533-482E-B52F-A177FD4BB07C}" dt="2023-11-16T09:11:29.464" v="106" actId="20577"/>
          <ac:spMkLst>
            <pc:docMk/>
            <pc:sldMk cId="2463588799" sldId="397"/>
            <ac:spMk id="106498" creationId="{00000000-0000-0000-0000-000000000000}"/>
          </ac:spMkLst>
        </pc:spChg>
      </pc:sldChg>
      <pc:sldChg chg="modSp mod">
        <pc:chgData name="sankhya analytics" userId="ed14a70c1c7792be" providerId="LiveId" clId="{EAC0067F-4533-482E-B52F-A177FD4BB07C}" dt="2023-11-16T09:11:47.971" v="120" actId="20577"/>
        <pc:sldMkLst>
          <pc:docMk/>
          <pc:sldMk cId="2363765895" sldId="400"/>
        </pc:sldMkLst>
        <pc:spChg chg="mod">
          <ac:chgData name="sankhya analytics" userId="ed14a70c1c7792be" providerId="LiveId" clId="{EAC0067F-4533-482E-B52F-A177FD4BB07C}" dt="2023-11-16T09:11:47.971" v="120" actId="20577"/>
          <ac:spMkLst>
            <pc:docMk/>
            <pc:sldMk cId="2363765895" sldId="400"/>
            <ac:spMk id="106498" creationId="{00000000-0000-0000-0000-000000000000}"/>
          </ac:spMkLst>
        </pc:spChg>
      </pc:sldChg>
      <pc:sldChg chg="modSp mod">
        <pc:chgData name="sankhya analytics" userId="ed14a70c1c7792be" providerId="LiveId" clId="{EAC0067F-4533-482E-B52F-A177FD4BB07C}" dt="2023-11-16T09:11:38.837" v="113" actId="20577"/>
        <pc:sldMkLst>
          <pc:docMk/>
          <pc:sldMk cId="2653244131" sldId="455"/>
        </pc:sldMkLst>
        <pc:spChg chg="mod">
          <ac:chgData name="sankhya analytics" userId="ed14a70c1c7792be" providerId="LiveId" clId="{EAC0067F-4533-482E-B52F-A177FD4BB07C}" dt="2023-11-16T09:11:38.837" v="113" actId="20577"/>
          <ac:spMkLst>
            <pc:docMk/>
            <pc:sldMk cId="2653244131" sldId="455"/>
            <ac:spMk id="106498"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206CC1-918F-46E8-B031-9FC091FDB7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EA7ED5-AABA-442A-8B3A-5850D5C54A8E}">
      <dgm:prSet phldrT="[Text]" custT="1"/>
      <dgm:spPr/>
      <dgm:t>
        <a:bodyPr/>
        <a:lstStyle/>
        <a:p>
          <a:r>
            <a:rPr lang="en-US" sz="1600" b="1" dirty="0"/>
            <a:t>Background</a:t>
          </a:r>
        </a:p>
      </dgm:t>
    </dgm:pt>
    <dgm:pt modelId="{8C15848D-5B74-4DA8-B9D0-35A56D27A224}" type="parTrans" cxnId="{A795EF52-7547-4A79-9CBB-8A83EA300F2F}">
      <dgm:prSet/>
      <dgm:spPr/>
      <dgm:t>
        <a:bodyPr/>
        <a:lstStyle/>
        <a:p>
          <a:endParaRPr lang="en-US" sz="1600"/>
        </a:p>
      </dgm:t>
    </dgm:pt>
    <dgm:pt modelId="{A99019A5-F0D6-4249-B601-1C6FE5BE11D5}" type="sibTrans" cxnId="{A795EF52-7547-4A79-9CBB-8A83EA300F2F}">
      <dgm:prSet/>
      <dgm:spPr/>
      <dgm:t>
        <a:bodyPr/>
        <a:lstStyle/>
        <a:p>
          <a:endParaRPr lang="en-US" sz="1600"/>
        </a:p>
      </dgm:t>
    </dgm:pt>
    <dgm:pt modelId="{83E300A9-059E-4699-B169-FEECE8DF2D96}">
      <dgm:prSet phldrT="[Text]" custT="1"/>
      <dgm:spPr/>
      <dgm:t>
        <a:bodyPr/>
        <a:lstStyle/>
        <a:p>
          <a:r>
            <a:rPr lang="en-US" sz="1600" b="1" dirty="0"/>
            <a:t>Objective</a:t>
          </a:r>
        </a:p>
      </dgm:t>
    </dgm:pt>
    <dgm:pt modelId="{1B4CACC5-8511-48D4-AE5A-46BC722FABED}" type="parTrans" cxnId="{25B4A5E2-5E93-4ED0-82B3-CA7CBF98F2F1}">
      <dgm:prSet/>
      <dgm:spPr/>
      <dgm:t>
        <a:bodyPr/>
        <a:lstStyle/>
        <a:p>
          <a:endParaRPr lang="en-US" sz="1600"/>
        </a:p>
      </dgm:t>
    </dgm:pt>
    <dgm:pt modelId="{034345BA-E63F-4E83-A68D-4C585402B8F1}" type="sibTrans" cxnId="{25B4A5E2-5E93-4ED0-82B3-CA7CBF98F2F1}">
      <dgm:prSet/>
      <dgm:spPr/>
      <dgm:t>
        <a:bodyPr/>
        <a:lstStyle/>
        <a:p>
          <a:endParaRPr lang="en-US" sz="1600"/>
        </a:p>
      </dgm:t>
    </dgm:pt>
    <dgm:pt modelId="{CF75EA4F-3BC8-4061-B0A3-050B572C5FE8}">
      <dgm:prSet phldrT="[Text]" custT="1"/>
      <dgm:spPr/>
      <dgm:t>
        <a:bodyPr/>
        <a:lstStyle/>
        <a:p>
          <a:r>
            <a:rPr lang="en-US" sz="1600" b="1" dirty="0"/>
            <a:t>Available Information</a:t>
          </a:r>
        </a:p>
      </dgm:t>
    </dgm:pt>
    <dgm:pt modelId="{73500329-016A-4382-BDED-BEBD2536272E}" type="parTrans" cxnId="{13EF10C6-7E5C-4166-B313-091387BAE928}">
      <dgm:prSet/>
      <dgm:spPr/>
      <dgm:t>
        <a:bodyPr/>
        <a:lstStyle/>
        <a:p>
          <a:endParaRPr lang="en-US" sz="1600"/>
        </a:p>
      </dgm:t>
    </dgm:pt>
    <dgm:pt modelId="{48D13409-3654-4147-BFE9-1E9F65AF59B7}" type="sibTrans" cxnId="{13EF10C6-7E5C-4166-B313-091387BAE928}">
      <dgm:prSet/>
      <dgm:spPr/>
      <dgm:t>
        <a:bodyPr/>
        <a:lstStyle/>
        <a:p>
          <a:endParaRPr lang="en-US" sz="1600"/>
        </a:p>
      </dgm:t>
    </dgm:pt>
    <dgm:pt modelId="{81CE6530-7F48-4D85-A90C-AB70806F2713}">
      <dgm:prSet phldrT="[Text]" custT="1"/>
      <dgm:spPr/>
      <dgm:t>
        <a:bodyPr/>
        <a:lstStyle/>
        <a:p>
          <a:r>
            <a:rPr lang="en-US" sz="1600" dirty="0">
              <a:solidFill>
                <a:schemeClr val="tx1">
                  <a:lumMod val="75000"/>
                  <a:lumOff val="25000"/>
                </a:schemeClr>
              </a:solidFill>
              <a:latin typeface="+mn-lt"/>
            </a:rPr>
            <a:t>A retail store undertakes two-fold marketing campaign, one for print media and the other for digital. The company also collects information on yearly increments (price adjusted) in sales. The company wishes to check if the marketing expenses have any bearing on the sales</a:t>
          </a:r>
        </a:p>
      </dgm:t>
    </dgm:pt>
    <dgm:pt modelId="{2BA011DA-3C8C-4E43-8209-DCAB62C70684}" type="parTrans" cxnId="{86235B56-AD1C-4941-9471-00842A876E25}">
      <dgm:prSet/>
      <dgm:spPr/>
      <dgm:t>
        <a:bodyPr/>
        <a:lstStyle/>
        <a:p>
          <a:endParaRPr lang="en-US" sz="1600"/>
        </a:p>
      </dgm:t>
    </dgm:pt>
    <dgm:pt modelId="{73853B8C-4589-479F-BD27-896FF7BF1B72}" type="sibTrans" cxnId="{86235B56-AD1C-4941-9471-00842A876E25}">
      <dgm:prSet/>
      <dgm:spPr/>
      <dgm:t>
        <a:bodyPr/>
        <a:lstStyle/>
        <a:p>
          <a:endParaRPr lang="en-US" sz="1600"/>
        </a:p>
      </dgm:t>
    </dgm:pt>
    <dgm:pt modelId="{4EE5EDE8-EF01-4ABD-8046-C2EC266BA8D9}">
      <dgm:prSet phldrT="[Text]" custT="1"/>
      <dgm:spPr/>
      <dgm:t>
        <a:bodyPr/>
        <a:lstStyle/>
        <a:p>
          <a:r>
            <a:rPr lang="en-US" sz="1600" dirty="0">
              <a:solidFill>
                <a:schemeClr val="tx1">
                  <a:lumMod val="75000"/>
                  <a:lumOff val="25000"/>
                </a:schemeClr>
              </a:solidFill>
              <a:latin typeface="+mn-lt"/>
            </a:rPr>
            <a:t>To predict price adjusted incremental sales based on expenses on marketing campaigns </a:t>
          </a:r>
        </a:p>
      </dgm:t>
    </dgm:pt>
    <dgm:pt modelId="{34FC5C99-DEAB-4730-9141-F95FF38F64B4}" type="parTrans" cxnId="{C251BCF4-95CE-46AD-8C84-797A1F361D69}">
      <dgm:prSet/>
      <dgm:spPr/>
      <dgm:t>
        <a:bodyPr/>
        <a:lstStyle/>
        <a:p>
          <a:endParaRPr lang="en-US" sz="1600"/>
        </a:p>
      </dgm:t>
    </dgm:pt>
    <dgm:pt modelId="{3437C92F-142C-4D34-8C3C-22AEF935DEF2}" type="sibTrans" cxnId="{C251BCF4-95CE-46AD-8C84-797A1F361D69}">
      <dgm:prSet/>
      <dgm:spPr/>
      <dgm:t>
        <a:bodyPr/>
        <a:lstStyle/>
        <a:p>
          <a:endParaRPr lang="en-US" sz="1600"/>
        </a:p>
      </dgm:t>
    </dgm:pt>
    <dgm:pt modelId="{0A7A71E0-34A9-45B9-9F53-6010EE2629E4}">
      <dgm:prSet phldrT="[Text]" custT="1"/>
      <dgm:spPr/>
      <dgm:t>
        <a:bodyPr/>
        <a:lstStyle/>
        <a:p>
          <a:r>
            <a:rPr lang="en-US" sz="1600" dirty="0">
              <a:solidFill>
                <a:schemeClr val="tx1">
                  <a:lumMod val="75000"/>
                  <a:lumOff val="25000"/>
                </a:schemeClr>
              </a:solidFill>
              <a:latin typeface="+mn-lt"/>
            </a:rPr>
            <a:t>Independent Variables: Marketing expenses for – </a:t>
          </a:r>
          <a:r>
            <a:rPr lang="en-US" sz="1600" b="1" dirty="0">
              <a:solidFill>
                <a:schemeClr val="tx1">
                  <a:lumMod val="75000"/>
                  <a:lumOff val="25000"/>
                </a:schemeClr>
              </a:solidFill>
              <a:latin typeface="+mn-lt"/>
            </a:rPr>
            <a:t>Print Media and Online</a:t>
          </a:r>
        </a:p>
      </dgm:t>
    </dgm:pt>
    <dgm:pt modelId="{277786D7-CD6C-4370-B649-AEAA08735182}" type="parTrans" cxnId="{61B18872-8351-4C8E-A5E4-4EA4E20DAE5D}">
      <dgm:prSet/>
      <dgm:spPr/>
      <dgm:t>
        <a:bodyPr/>
        <a:lstStyle/>
        <a:p>
          <a:endParaRPr lang="en-US" sz="1600"/>
        </a:p>
      </dgm:t>
    </dgm:pt>
    <dgm:pt modelId="{2C91B7D2-5C07-42B8-B930-DF881623F227}" type="sibTrans" cxnId="{61B18872-8351-4C8E-A5E4-4EA4E20DAE5D}">
      <dgm:prSet/>
      <dgm:spPr/>
      <dgm:t>
        <a:bodyPr/>
        <a:lstStyle/>
        <a:p>
          <a:endParaRPr lang="en-US" sz="1600"/>
        </a:p>
      </dgm:t>
    </dgm:pt>
    <dgm:pt modelId="{83154F69-6DAE-4A1D-9B41-61E63E626EED}">
      <dgm:prSet phldrT="[Text]" custT="1"/>
      <dgm:spPr/>
      <dgm:t>
        <a:bodyPr/>
        <a:lstStyle/>
        <a:p>
          <a:r>
            <a:rPr lang="en-US" sz="1600" b="1" dirty="0">
              <a:solidFill>
                <a:schemeClr val="tx1">
                  <a:lumMod val="75000"/>
                  <a:lumOff val="25000"/>
                </a:schemeClr>
              </a:solidFill>
              <a:latin typeface="+mn-lt"/>
            </a:rPr>
            <a:t>Yearly time series data, of 11 years</a:t>
          </a:r>
        </a:p>
      </dgm:t>
    </dgm:pt>
    <dgm:pt modelId="{6F2279DD-0942-4B87-8A55-3EDD624A4AE0}" type="parTrans" cxnId="{20BF09DE-AD9F-481C-98CA-3C7D6800C339}">
      <dgm:prSet/>
      <dgm:spPr/>
      <dgm:t>
        <a:bodyPr/>
        <a:lstStyle/>
        <a:p>
          <a:endParaRPr lang="en-US" sz="1600"/>
        </a:p>
      </dgm:t>
    </dgm:pt>
    <dgm:pt modelId="{9DB4326F-8E5F-4AB2-94A1-872DBD282AE7}" type="sibTrans" cxnId="{20BF09DE-AD9F-481C-98CA-3C7D6800C339}">
      <dgm:prSet/>
      <dgm:spPr/>
      <dgm:t>
        <a:bodyPr/>
        <a:lstStyle/>
        <a:p>
          <a:endParaRPr lang="en-US" sz="1600"/>
        </a:p>
      </dgm:t>
    </dgm:pt>
    <dgm:pt modelId="{23D27658-947C-43E8-AB25-875B9AE77CF8}">
      <dgm:prSet phldrT="[Text]" custT="1"/>
      <dgm:spPr/>
      <dgm:t>
        <a:bodyPr/>
        <a:lstStyle/>
        <a:p>
          <a:r>
            <a:rPr lang="en-US" sz="1600" b="0" dirty="0">
              <a:solidFill>
                <a:schemeClr val="tx1">
                  <a:lumMod val="75000"/>
                  <a:lumOff val="25000"/>
                </a:schemeClr>
              </a:solidFill>
              <a:latin typeface="+mn-lt"/>
            </a:rPr>
            <a:t>Dependent Variable:</a:t>
          </a:r>
          <a:r>
            <a:rPr lang="en-US" sz="1600" b="1" dirty="0">
              <a:solidFill>
                <a:schemeClr val="tx1">
                  <a:lumMod val="75000"/>
                  <a:lumOff val="25000"/>
                </a:schemeClr>
              </a:solidFill>
              <a:latin typeface="+mn-lt"/>
            </a:rPr>
            <a:t> </a:t>
          </a:r>
          <a:r>
            <a:rPr lang="en-US" sz="1600" b="0" dirty="0">
              <a:solidFill>
                <a:schemeClr val="tx1">
                  <a:lumMod val="75000"/>
                  <a:lumOff val="25000"/>
                </a:schemeClr>
              </a:solidFill>
              <a:latin typeface="+mn-lt"/>
            </a:rPr>
            <a:t>Price Adjusted Incremental </a:t>
          </a:r>
          <a:r>
            <a:rPr lang="en-US" sz="1600" b="1" dirty="0">
              <a:solidFill>
                <a:schemeClr val="tx1">
                  <a:lumMod val="75000"/>
                  <a:lumOff val="25000"/>
                </a:schemeClr>
              </a:solidFill>
              <a:latin typeface="+mn-lt"/>
            </a:rPr>
            <a:t>Sales</a:t>
          </a:r>
        </a:p>
      </dgm:t>
    </dgm:pt>
    <dgm:pt modelId="{7B741CED-828C-4466-B3F7-E23305F342D1}" type="parTrans" cxnId="{65B299C4-F2F8-4243-A707-74D1D03393B8}">
      <dgm:prSet/>
      <dgm:spPr/>
      <dgm:t>
        <a:bodyPr/>
        <a:lstStyle/>
        <a:p>
          <a:endParaRPr lang="en-US" sz="1600"/>
        </a:p>
      </dgm:t>
    </dgm:pt>
    <dgm:pt modelId="{5B0ECA43-3E82-4F54-B025-F085F0A0E604}" type="sibTrans" cxnId="{65B299C4-F2F8-4243-A707-74D1D03393B8}">
      <dgm:prSet/>
      <dgm:spPr/>
      <dgm:t>
        <a:bodyPr/>
        <a:lstStyle/>
        <a:p>
          <a:endParaRPr lang="en-US" sz="1600"/>
        </a:p>
      </dgm:t>
    </dgm:pt>
    <dgm:pt modelId="{E22D02C9-CAD7-4C26-976C-7F9C3D7FAA12}" type="pres">
      <dgm:prSet presAssocID="{76206CC1-918F-46E8-B031-9FC091FDB70E}" presName="linear" presStyleCnt="0">
        <dgm:presLayoutVars>
          <dgm:dir/>
          <dgm:animLvl val="lvl"/>
          <dgm:resizeHandles val="exact"/>
        </dgm:presLayoutVars>
      </dgm:prSet>
      <dgm:spPr/>
    </dgm:pt>
    <dgm:pt modelId="{9B880F8F-1058-4CD2-B20D-650A178A86B0}" type="pres">
      <dgm:prSet presAssocID="{0CEA7ED5-AABA-442A-8B3A-5850D5C54A8E}" presName="parentLin" presStyleCnt="0"/>
      <dgm:spPr/>
    </dgm:pt>
    <dgm:pt modelId="{583B3969-11FD-4684-ACBA-422AC2B53A7A}" type="pres">
      <dgm:prSet presAssocID="{0CEA7ED5-AABA-442A-8B3A-5850D5C54A8E}" presName="parentLeftMargin" presStyleLbl="node1" presStyleIdx="0" presStyleCnt="3"/>
      <dgm:spPr/>
    </dgm:pt>
    <dgm:pt modelId="{8DAC3478-3003-4361-B79A-A6299EE2FF11}" type="pres">
      <dgm:prSet presAssocID="{0CEA7ED5-AABA-442A-8B3A-5850D5C54A8E}" presName="parentText" presStyleLbl="node1" presStyleIdx="0" presStyleCnt="3">
        <dgm:presLayoutVars>
          <dgm:chMax val="0"/>
          <dgm:bulletEnabled val="1"/>
        </dgm:presLayoutVars>
      </dgm:prSet>
      <dgm:spPr/>
    </dgm:pt>
    <dgm:pt modelId="{59004E18-985D-4C03-8427-4AF3A8F9619C}" type="pres">
      <dgm:prSet presAssocID="{0CEA7ED5-AABA-442A-8B3A-5850D5C54A8E}" presName="negativeSpace" presStyleCnt="0"/>
      <dgm:spPr/>
    </dgm:pt>
    <dgm:pt modelId="{4E95708D-2D46-43E8-898E-C37C89092838}" type="pres">
      <dgm:prSet presAssocID="{0CEA7ED5-AABA-442A-8B3A-5850D5C54A8E}" presName="childText" presStyleLbl="conFgAcc1" presStyleIdx="0" presStyleCnt="3">
        <dgm:presLayoutVars>
          <dgm:bulletEnabled val="1"/>
        </dgm:presLayoutVars>
      </dgm:prSet>
      <dgm:spPr/>
    </dgm:pt>
    <dgm:pt modelId="{AE2CC641-B3D9-4C30-82D4-60031A31761A}" type="pres">
      <dgm:prSet presAssocID="{A99019A5-F0D6-4249-B601-1C6FE5BE11D5}" presName="spaceBetweenRectangles" presStyleCnt="0"/>
      <dgm:spPr/>
    </dgm:pt>
    <dgm:pt modelId="{EDB1C299-0C7B-4DAA-91AB-4E38E465CBEA}" type="pres">
      <dgm:prSet presAssocID="{83E300A9-059E-4699-B169-FEECE8DF2D96}" presName="parentLin" presStyleCnt="0"/>
      <dgm:spPr/>
    </dgm:pt>
    <dgm:pt modelId="{3474DB8A-EBD8-46EC-AAB7-FE9BE2CFA8D9}" type="pres">
      <dgm:prSet presAssocID="{83E300A9-059E-4699-B169-FEECE8DF2D96}" presName="parentLeftMargin" presStyleLbl="node1" presStyleIdx="0" presStyleCnt="3"/>
      <dgm:spPr/>
    </dgm:pt>
    <dgm:pt modelId="{75BB025E-9CB5-4C61-B1F0-A1523F6C16D8}" type="pres">
      <dgm:prSet presAssocID="{83E300A9-059E-4699-B169-FEECE8DF2D96}" presName="parentText" presStyleLbl="node1" presStyleIdx="1" presStyleCnt="3">
        <dgm:presLayoutVars>
          <dgm:chMax val="0"/>
          <dgm:bulletEnabled val="1"/>
        </dgm:presLayoutVars>
      </dgm:prSet>
      <dgm:spPr/>
    </dgm:pt>
    <dgm:pt modelId="{AD90FF33-7FD7-4076-B162-F1E0FE76D94C}" type="pres">
      <dgm:prSet presAssocID="{83E300A9-059E-4699-B169-FEECE8DF2D96}" presName="negativeSpace" presStyleCnt="0"/>
      <dgm:spPr/>
    </dgm:pt>
    <dgm:pt modelId="{5225D984-C2B9-4FAB-B6D8-231E1B13CD6C}" type="pres">
      <dgm:prSet presAssocID="{83E300A9-059E-4699-B169-FEECE8DF2D96}" presName="childText" presStyleLbl="conFgAcc1" presStyleIdx="1" presStyleCnt="3">
        <dgm:presLayoutVars>
          <dgm:bulletEnabled val="1"/>
        </dgm:presLayoutVars>
      </dgm:prSet>
      <dgm:spPr/>
    </dgm:pt>
    <dgm:pt modelId="{FF1CC903-80FA-4491-88AB-D3CC8B9ADF3A}" type="pres">
      <dgm:prSet presAssocID="{034345BA-E63F-4E83-A68D-4C585402B8F1}" presName="spaceBetweenRectangles" presStyleCnt="0"/>
      <dgm:spPr/>
    </dgm:pt>
    <dgm:pt modelId="{C80B7E03-A3F6-466C-9E49-AFB82C5C4887}" type="pres">
      <dgm:prSet presAssocID="{CF75EA4F-3BC8-4061-B0A3-050B572C5FE8}" presName="parentLin" presStyleCnt="0"/>
      <dgm:spPr/>
    </dgm:pt>
    <dgm:pt modelId="{E67F6A8F-B37E-4A64-BD29-966D55D5027A}" type="pres">
      <dgm:prSet presAssocID="{CF75EA4F-3BC8-4061-B0A3-050B572C5FE8}" presName="parentLeftMargin" presStyleLbl="node1" presStyleIdx="1" presStyleCnt="3"/>
      <dgm:spPr/>
    </dgm:pt>
    <dgm:pt modelId="{B8F30B94-A26D-4B73-B7CB-D459F6BF739F}" type="pres">
      <dgm:prSet presAssocID="{CF75EA4F-3BC8-4061-B0A3-050B572C5FE8}" presName="parentText" presStyleLbl="node1" presStyleIdx="2" presStyleCnt="3">
        <dgm:presLayoutVars>
          <dgm:chMax val="0"/>
          <dgm:bulletEnabled val="1"/>
        </dgm:presLayoutVars>
      </dgm:prSet>
      <dgm:spPr/>
    </dgm:pt>
    <dgm:pt modelId="{9E874675-220F-4B77-8013-1BA315901257}" type="pres">
      <dgm:prSet presAssocID="{CF75EA4F-3BC8-4061-B0A3-050B572C5FE8}" presName="negativeSpace" presStyleCnt="0"/>
      <dgm:spPr/>
    </dgm:pt>
    <dgm:pt modelId="{3753D266-28F0-4CB6-87FB-9C46871B9038}" type="pres">
      <dgm:prSet presAssocID="{CF75EA4F-3BC8-4061-B0A3-050B572C5FE8}" presName="childText" presStyleLbl="conFgAcc1" presStyleIdx="2" presStyleCnt="3">
        <dgm:presLayoutVars>
          <dgm:bulletEnabled val="1"/>
        </dgm:presLayoutVars>
      </dgm:prSet>
      <dgm:spPr/>
    </dgm:pt>
  </dgm:ptLst>
  <dgm:cxnLst>
    <dgm:cxn modelId="{C65F7701-E916-4989-B902-445B93792540}" type="presOf" srcId="{83E300A9-059E-4699-B169-FEECE8DF2D96}" destId="{3474DB8A-EBD8-46EC-AAB7-FE9BE2CFA8D9}" srcOrd="0" destOrd="0" presId="urn:microsoft.com/office/officeart/2005/8/layout/list1"/>
    <dgm:cxn modelId="{6B4FF119-FED8-4D72-8D96-07957A0F6839}" type="presOf" srcId="{83E300A9-059E-4699-B169-FEECE8DF2D96}" destId="{75BB025E-9CB5-4C61-B1F0-A1523F6C16D8}" srcOrd="1" destOrd="0" presId="urn:microsoft.com/office/officeart/2005/8/layout/list1"/>
    <dgm:cxn modelId="{86232B22-F270-4EF2-830C-02EA8A19EC02}" type="presOf" srcId="{23D27658-947C-43E8-AB25-875B9AE77CF8}" destId="{3753D266-28F0-4CB6-87FB-9C46871B9038}" srcOrd="0" destOrd="2" presId="urn:microsoft.com/office/officeart/2005/8/layout/list1"/>
    <dgm:cxn modelId="{F87F0D2E-54A4-4ED3-82B4-F0E8B3D337B2}" type="presOf" srcId="{83154F69-6DAE-4A1D-9B41-61E63E626EED}" destId="{3753D266-28F0-4CB6-87FB-9C46871B9038}" srcOrd="0" destOrd="0" presId="urn:microsoft.com/office/officeart/2005/8/layout/list1"/>
    <dgm:cxn modelId="{43BEBF4A-6350-407C-8675-60DACEA51864}" type="presOf" srcId="{81CE6530-7F48-4D85-A90C-AB70806F2713}" destId="{4E95708D-2D46-43E8-898E-C37C89092838}" srcOrd="0" destOrd="0" presId="urn:microsoft.com/office/officeart/2005/8/layout/list1"/>
    <dgm:cxn modelId="{A795EF52-7547-4A79-9CBB-8A83EA300F2F}" srcId="{76206CC1-918F-46E8-B031-9FC091FDB70E}" destId="{0CEA7ED5-AABA-442A-8B3A-5850D5C54A8E}" srcOrd="0" destOrd="0" parTransId="{8C15848D-5B74-4DA8-B9D0-35A56D27A224}" sibTransId="{A99019A5-F0D6-4249-B601-1C6FE5BE11D5}"/>
    <dgm:cxn modelId="{86235B56-AD1C-4941-9471-00842A876E25}" srcId="{0CEA7ED5-AABA-442A-8B3A-5850D5C54A8E}" destId="{81CE6530-7F48-4D85-A90C-AB70806F2713}" srcOrd="0" destOrd="0" parTransId="{2BA011DA-3C8C-4E43-8209-DCAB62C70684}" sibTransId="{73853B8C-4589-479F-BD27-896FF7BF1B72}"/>
    <dgm:cxn modelId="{45BB4472-B04F-42EE-ACE7-DC868AD04117}" type="presOf" srcId="{CF75EA4F-3BC8-4061-B0A3-050B572C5FE8}" destId="{B8F30B94-A26D-4B73-B7CB-D459F6BF739F}" srcOrd="1" destOrd="0" presId="urn:microsoft.com/office/officeart/2005/8/layout/list1"/>
    <dgm:cxn modelId="{61B18872-8351-4C8E-A5E4-4EA4E20DAE5D}" srcId="{CF75EA4F-3BC8-4061-B0A3-050B572C5FE8}" destId="{0A7A71E0-34A9-45B9-9F53-6010EE2629E4}" srcOrd="1" destOrd="0" parTransId="{277786D7-CD6C-4370-B649-AEAA08735182}" sibTransId="{2C91B7D2-5C07-42B8-B930-DF881623F227}"/>
    <dgm:cxn modelId="{E4DDF48C-55A9-47F3-A668-EEAA8F81DD49}" type="presOf" srcId="{0CEA7ED5-AABA-442A-8B3A-5850D5C54A8E}" destId="{8DAC3478-3003-4361-B79A-A6299EE2FF11}" srcOrd="1" destOrd="0" presId="urn:microsoft.com/office/officeart/2005/8/layout/list1"/>
    <dgm:cxn modelId="{24222D91-BF36-44FE-B39F-97E67A61EEA7}" type="presOf" srcId="{76206CC1-918F-46E8-B031-9FC091FDB70E}" destId="{E22D02C9-CAD7-4C26-976C-7F9C3D7FAA12}" srcOrd="0" destOrd="0" presId="urn:microsoft.com/office/officeart/2005/8/layout/list1"/>
    <dgm:cxn modelId="{0D72D89F-4332-44D5-A9B9-2A80321C6A0A}" type="presOf" srcId="{0A7A71E0-34A9-45B9-9F53-6010EE2629E4}" destId="{3753D266-28F0-4CB6-87FB-9C46871B9038}" srcOrd="0" destOrd="1" presId="urn:microsoft.com/office/officeart/2005/8/layout/list1"/>
    <dgm:cxn modelId="{35E046C0-D30F-40CE-8A80-C3089D93FE86}" type="presOf" srcId="{CF75EA4F-3BC8-4061-B0A3-050B572C5FE8}" destId="{E67F6A8F-B37E-4A64-BD29-966D55D5027A}" srcOrd="0" destOrd="0" presId="urn:microsoft.com/office/officeart/2005/8/layout/list1"/>
    <dgm:cxn modelId="{65B299C4-F2F8-4243-A707-74D1D03393B8}" srcId="{CF75EA4F-3BC8-4061-B0A3-050B572C5FE8}" destId="{23D27658-947C-43E8-AB25-875B9AE77CF8}" srcOrd="2" destOrd="0" parTransId="{7B741CED-828C-4466-B3F7-E23305F342D1}" sibTransId="{5B0ECA43-3E82-4F54-B025-F085F0A0E604}"/>
    <dgm:cxn modelId="{13EF10C6-7E5C-4166-B313-091387BAE928}" srcId="{76206CC1-918F-46E8-B031-9FC091FDB70E}" destId="{CF75EA4F-3BC8-4061-B0A3-050B572C5FE8}" srcOrd="2" destOrd="0" parTransId="{73500329-016A-4382-BDED-BEBD2536272E}" sibTransId="{48D13409-3654-4147-BFE9-1E9F65AF59B7}"/>
    <dgm:cxn modelId="{20BF09DE-AD9F-481C-98CA-3C7D6800C339}" srcId="{CF75EA4F-3BC8-4061-B0A3-050B572C5FE8}" destId="{83154F69-6DAE-4A1D-9B41-61E63E626EED}" srcOrd="0" destOrd="0" parTransId="{6F2279DD-0942-4B87-8A55-3EDD624A4AE0}" sibTransId="{9DB4326F-8E5F-4AB2-94A1-872DBD282AE7}"/>
    <dgm:cxn modelId="{25B4A5E2-5E93-4ED0-82B3-CA7CBF98F2F1}" srcId="{76206CC1-918F-46E8-B031-9FC091FDB70E}" destId="{83E300A9-059E-4699-B169-FEECE8DF2D96}" srcOrd="1" destOrd="0" parTransId="{1B4CACC5-8511-48D4-AE5A-46BC722FABED}" sibTransId="{034345BA-E63F-4E83-A68D-4C585402B8F1}"/>
    <dgm:cxn modelId="{42140BE6-B830-412E-8D3E-E95ED20F803B}" type="presOf" srcId="{4EE5EDE8-EF01-4ABD-8046-C2EC266BA8D9}" destId="{5225D984-C2B9-4FAB-B6D8-231E1B13CD6C}" srcOrd="0" destOrd="0" presId="urn:microsoft.com/office/officeart/2005/8/layout/list1"/>
    <dgm:cxn modelId="{C251BCF4-95CE-46AD-8C84-797A1F361D69}" srcId="{83E300A9-059E-4699-B169-FEECE8DF2D96}" destId="{4EE5EDE8-EF01-4ABD-8046-C2EC266BA8D9}" srcOrd="0" destOrd="0" parTransId="{34FC5C99-DEAB-4730-9141-F95FF38F64B4}" sibTransId="{3437C92F-142C-4D34-8C3C-22AEF935DEF2}"/>
    <dgm:cxn modelId="{E9BE4CF8-66A6-4A2F-8EC6-6C27C96FC3D0}" type="presOf" srcId="{0CEA7ED5-AABA-442A-8B3A-5850D5C54A8E}" destId="{583B3969-11FD-4684-ACBA-422AC2B53A7A}" srcOrd="0" destOrd="0" presId="urn:microsoft.com/office/officeart/2005/8/layout/list1"/>
    <dgm:cxn modelId="{D55E9649-1944-480A-A72E-3E2F5D73A363}" type="presParOf" srcId="{E22D02C9-CAD7-4C26-976C-7F9C3D7FAA12}" destId="{9B880F8F-1058-4CD2-B20D-650A178A86B0}" srcOrd="0" destOrd="0" presId="urn:microsoft.com/office/officeart/2005/8/layout/list1"/>
    <dgm:cxn modelId="{C04CED43-104D-4021-A6D3-CD38FBBCA253}" type="presParOf" srcId="{9B880F8F-1058-4CD2-B20D-650A178A86B0}" destId="{583B3969-11FD-4684-ACBA-422AC2B53A7A}" srcOrd="0" destOrd="0" presId="urn:microsoft.com/office/officeart/2005/8/layout/list1"/>
    <dgm:cxn modelId="{356A0939-33B1-4436-8C0F-37E0DCEA35D8}" type="presParOf" srcId="{9B880F8F-1058-4CD2-B20D-650A178A86B0}" destId="{8DAC3478-3003-4361-B79A-A6299EE2FF11}" srcOrd="1" destOrd="0" presId="urn:microsoft.com/office/officeart/2005/8/layout/list1"/>
    <dgm:cxn modelId="{C86C876E-3AA6-46BC-B8FF-AA4269813ADE}" type="presParOf" srcId="{E22D02C9-CAD7-4C26-976C-7F9C3D7FAA12}" destId="{59004E18-985D-4C03-8427-4AF3A8F9619C}" srcOrd="1" destOrd="0" presId="urn:microsoft.com/office/officeart/2005/8/layout/list1"/>
    <dgm:cxn modelId="{DB80DFD4-5472-455E-A925-7C89EC5C8986}" type="presParOf" srcId="{E22D02C9-CAD7-4C26-976C-7F9C3D7FAA12}" destId="{4E95708D-2D46-43E8-898E-C37C89092838}" srcOrd="2" destOrd="0" presId="urn:microsoft.com/office/officeart/2005/8/layout/list1"/>
    <dgm:cxn modelId="{287C3E16-407B-4258-B5AC-317AB1A40E2A}" type="presParOf" srcId="{E22D02C9-CAD7-4C26-976C-7F9C3D7FAA12}" destId="{AE2CC641-B3D9-4C30-82D4-60031A31761A}" srcOrd="3" destOrd="0" presId="urn:microsoft.com/office/officeart/2005/8/layout/list1"/>
    <dgm:cxn modelId="{472F3670-6B4A-4E5A-953D-BC3246BA3B5D}" type="presParOf" srcId="{E22D02C9-CAD7-4C26-976C-7F9C3D7FAA12}" destId="{EDB1C299-0C7B-4DAA-91AB-4E38E465CBEA}" srcOrd="4" destOrd="0" presId="urn:microsoft.com/office/officeart/2005/8/layout/list1"/>
    <dgm:cxn modelId="{FC6B8748-B08C-47F2-967E-5A4323478D9F}" type="presParOf" srcId="{EDB1C299-0C7B-4DAA-91AB-4E38E465CBEA}" destId="{3474DB8A-EBD8-46EC-AAB7-FE9BE2CFA8D9}" srcOrd="0" destOrd="0" presId="urn:microsoft.com/office/officeart/2005/8/layout/list1"/>
    <dgm:cxn modelId="{9ACDA407-C843-42B3-8E3B-93353CA0E326}" type="presParOf" srcId="{EDB1C299-0C7B-4DAA-91AB-4E38E465CBEA}" destId="{75BB025E-9CB5-4C61-B1F0-A1523F6C16D8}" srcOrd="1" destOrd="0" presId="urn:microsoft.com/office/officeart/2005/8/layout/list1"/>
    <dgm:cxn modelId="{5DF52064-9FD1-45C4-93CC-93681993547F}" type="presParOf" srcId="{E22D02C9-CAD7-4C26-976C-7F9C3D7FAA12}" destId="{AD90FF33-7FD7-4076-B162-F1E0FE76D94C}" srcOrd="5" destOrd="0" presId="urn:microsoft.com/office/officeart/2005/8/layout/list1"/>
    <dgm:cxn modelId="{06C7BBE0-06FD-4C58-9F09-E893C9480AE6}" type="presParOf" srcId="{E22D02C9-CAD7-4C26-976C-7F9C3D7FAA12}" destId="{5225D984-C2B9-4FAB-B6D8-231E1B13CD6C}" srcOrd="6" destOrd="0" presId="urn:microsoft.com/office/officeart/2005/8/layout/list1"/>
    <dgm:cxn modelId="{BA94AABD-00EA-4DD3-8232-1F1BA7A8BC5C}" type="presParOf" srcId="{E22D02C9-CAD7-4C26-976C-7F9C3D7FAA12}" destId="{FF1CC903-80FA-4491-88AB-D3CC8B9ADF3A}" srcOrd="7" destOrd="0" presId="urn:microsoft.com/office/officeart/2005/8/layout/list1"/>
    <dgm:cxn modelId="{CEB5EF9B-39B6-40A4-99A4-1DDBB3F99507}" type="presParOf" srcId="{E22D02C9-CAD7-4C26-976C-7F9C3D7FAA12}" destId="{C80B7E03-A3F6-466C-9E49-AFB82C5C4887}" srcOrd="8" destOrd="0" presId="urn:microsoft.com/office/officeart/2005/8/layout/list1"/>
    <dgm:cxn modelId="{10B4E760-6586-4AED-B151-BD44B22993CC}" type="presParOf" srcId="{C80B7E03-A3F6-466C-9E49-AFB82C5C4887}" destId="{E67F6A8F-B37E-4A64-BD29-966D55D5027A}" srcOrd="0" destOrd="0" presId="urn:microsoft.com/office/officeart/2005/8/layout/list1"/>
    <dgm:cxn modelId="{6069B94D-466C-43F3-82C7-AA04BADAFE45}" type="presParOf" srcId="{C80B7E03-A3F6-466C-9E49-AFB82C5C4887}" destId="{B8F30B94-A26D-4B73-B7CB-D459F6BF739F}" srcOrd="1" destOrd="0" presId="urn:microsoft.com/office/officeart/2005/8/layout/list1"/>
    <dgm:cxn modelId="{360A3BDD-D9AB-4C41-8A2C-772D0022A8A2}" type="presParOf" srcId="{E22D02C9-CAD7-4C26-976C-7F9C3D7FAA12}" destId="{9E874675-220F-4B77-8013-1BA315901257}" srcOrd="9" destOrd="0" presId="urn:microsoft.com/office/officeart/2005/8/layout/list1"/>
    <dgm:cxn modelId="{ECBCE840-CE52-4998-89C5-4FD4AB6B1918}" type="presParOf" srcId="{E22D02C9-CAD7-4C26-976C-7F9C3D7FAA12}" destId="{3753D266-28F0-4CB6-87FB-9C46871B9038}"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84D43EB-FBA8-426F-8C1E-E4B399E665A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DD9B5A8-4D22-42C2-9E35-9C667E907E2A}">
      <dgm:prSet phldrT="[Text]" custT="1"/>
      <dgm:spPr/>
      <dgm:t>
        <a:bodyPr/>
        <a:lstStyle/>
        <a:p>
          <a:pPr algn="ctr"/>
          <a:r>
            <a:rPr lang="en-US" sz="1600" b="1" dirty="0">
              <a:latin typeface="+mn-lt"/>
            </a:rPr>
            <a:t>Underestimation of True Error Variance</a:t>
          </a:r>
        </a:p>
      </dgm:t>
    </dgm:pt>
    <dgm:pt modelId="{2F984850-192A-4A5E-A74B-6A1A915DEDDE}" type="parTrans" cxnId="{81F5B117-DB59-4867-8234-5145E0CA042A}">
      <dgm:prSet/>
      <dgm:spPr/>
      <dgm:t>
        <a:bodyPr/>
        <a:lstStyle/>
        <a:p>
          <a:pPr algn="ctr"/>
          <a:endParaRPr lang="en-US" sz="1600" b="1">
            <a:latin typeface="+mn-lt"/>
          </a:endParaRPr>
        </a:p>
      </dgm:t>
    </dgm:pt>
    <dgm:pt modelId="{9A91DB1F-15F0-42CF-B066-F726E1C718B2}" type="sibTrans" cxnId="{81F5B117-DB59-4867-8234-5145E0CA042A}">
      <dgm:prSet/>
      <dgm:spPr/>
      <dgm:t>
        <a:bodyPr/>
        <a:lstStyle/>
        <a:p>
          <a:pPr algn="ctr"/>
          <a:endParaRPr lang="en-US" sz="1600" b="1">
            <a:latin typeface="+mn-lt"/>
          </a:endParaRPr>
        </a:p>
      </dgm:t>
    </dgm:pt>
    <dgm:pt modelId="{57686835-81A4-46E6-81D5-2B4A99D9D300}">
      <dgm:prSet custT="1"/>
      <dgm:spPr/>
      <dgm:t>
        <a:bodyPr/>
        <a:lstStyle/>
        <a:p>
          <a:pPr algn="ctr"/>
          <a:r>
            <a:rPr lang="en-US" sz="1600" b="1" dirty="0">
              <a:latin typeface="+mn-lt"/>
            </a:rPr>
            <a:t>Overestimation of R</a:t>
          </a:r>
          <a:r>
            <a:rPr lang="en-US" sz="1600" b="1" baseline="30000" dirty="0">
              <a:latin typeface="+mn-lt"/>
            </a:rPr>
            <a:t>2</a:t>
          </a:r>
          <a:endParaRPr lang="en-US" sz="1600" b="1" dirty="0">
            <a:latin typeface="+mn-lt"/>
          </a:endParaRPr>
        </a:p>
      </dgm:t>
    </dgm:pt>
    <dgm:pt modelId="{EAC038F1-1009-4F2B-8CE1-E76DCB4CD317}" type="parTrans" cxnId="{B41288D8-32CE-48D3-82BC-BEFCF0EFF23F}">
      <dgm:prSet/>
      <dgm:spPr/>
      <dgm:t>
        <a:bodyPr/>
        <a:lstStyle/>
        <a:p>
          <a:pPr algn="ctr"/>
          <a:endParaRPr lang="en-US" sz="1600" b="1">
            <a:latin typeface="+mn-lt"/>
          </a:endParaRPr>
        </a:p>
      </dgm:t>
    </dgm:pt>
    <dgm:pt modelId="{41511BEE-40CC-4729-94B7-D89903AEFC57}" type="sibTrans" cxnId="{B41288D8-32CE-48D3-82BC-BEFCF0EFF23F}">
      <dgm:prSet/>
      <dgm:spPr/>
      <dgm:t>
        <a:bodyPr/>
        <a:lstStyle/>
        <a:p>
          <a:pPr algn="ctr"/>
          <a:endParaRPr lang="en-US" sz="1600" b="1">
            <a:latin typeface="+mn-lt"/>
          </a:endParaRPr>
        </a:p>
      </dgm:t>
    </dgm:pt>
    <dgm:pt modelId="{ABDB3F45-7805-49F9-97D7-E510E3E29FB3}">
      <dgm:prSet custT="1"/>
      <dgm:spPr/>
      <dgm:t>
        <a:bodyPr/>
        <a:lstStyle/>
        <a:p>
          <a:pPr algn="ctr"/>
          <a:r>
            <a:rPr lang="en-US" sz="1600" b="1" dirty="0">
              <a:latin typeface="+mn-lt"/>
            </a:rPr>
            <a:t>Misleading Results of t &amp; F Tests</a:t>
          </a:r>
        </a:p>
      </dgm:t>
    </dgm:pt>
    <dgm:pt modelId="{E0DC2199-CB7D-450D-837C-37E2A669E379}" type="parTrans" cxnId="{C1469744-8905-4118-9CF4-44BF28061290}">
      <dgm:prSet/>
      <dgm:spPr/>
      <dgm:t>
        <a:bodyPr/>
        <a:lstStyle/>
        <a:p>
          <a:pPr algn="ctr"/>
          <a:endParaRPr lang="en-US" sz="1600" b="1">
            <a:latin typeface="+mn-lt"/>
          </a:endParaRPr>
        </a:p>
      </dgm:t>
    </dgm:pt>
    <dgm:pt modelId="{A9597255-D330-4962-AE3C-DBE4DEEBCD3B}" type="sibTrans" cxnId="{C1469744-8905-4118-9CF4-44BF28061290}">
      <dgm:prSet/>
      <dgm:spPr/>
      <dgm:t>
        <a:bodyPr/>
        <a:lstStyle/>
        <a:p>
          <a:pPr algn="ctr"/>
          <a:endParaRPr lang="en-US" sz="1600" b="1">
            <a:latin typeface="+mn-lt"/>
          </a:endParaRPr>
        </a:p>
      </dgm:t>
    </dgm:pt>
    <dgm:pt modelId="{FBFC0394-0CD5-47BE-8148-F10C4E1F59AF}" type="pres">
      <dgm:prSet presAssocID="{884D43EB-FBA8-426F-8C1E-E4B399E665AA}" presName="linear" presStyleCnt="0">
        <dgm:presLayoutVars>
          <dgm:dir/>
          <dgm:animLvl val="lvl"/>
          <dgm:resizeHandles val="exact"/>
        </dgm:presLayoutVars>
      </dgm:prSet>
      <dgm:spPr/>
    </dgm:pt>
    <dgm:pt modelId="{ECAF979C-4677-44BF-A5F2-DFB67AAE7695}" type="pres">
      <dgm:prSet presAssocID="{BDD9B5A8-4D22-42C2-9E35-9C667E907E2A}" presName="parentLin" presStyleCnt="0"/>
      <dgm:spPr/>
    </dgm:pt>
    <dgm:pt modelId="{2A1596AB-E559-4733-BFA4-BD8BDC14F767}" type="pres">
      <dgm:prSet presAssocID="{BDD9B5A8-4D22-42C2-9E35-9C667E907E2A}" presName="parentLeftMargin" presStyleLbl="node1" presStyleIdx="0" presStyleCnt="3"/>
      <dgm:spPr/>
    </dgm:pt>
    <dgm:pt modelId="{B550358C-C462-425D-AC6E-A705FF4BEFCB}" type="pres">
      <dgm:prSet presAssocID="{BDD9B5A8-4D22-42C2-9E35-9C667E907E2A}" presName="parentText" presStyleLbl="node1" presStyleIdx="0" presStyleCnt="3" custScaleY="133100">
        <dgm:presLayoutVars>
          <dgm:chMax val="0"/>
          <dgm:bulletEnabled val="1"/>
        </dgm:presLayoutVars>
      </dgm:prSet>
      <dgm:spPr/>
    </dgm:pt>
    <dgm:pt modelId="{F4E28F1E-5656-49D2-8EA3-59B84BCBD1CE}" type="pres">
      <dgm:prSet presAssocID="{BDD9B5A8-4D22-42C2-9E35-9C667E907E2A}" presName="negativeSpace" presStyleCnt="0"/>
      <dgm:spPr/>
    </dgm:pt>
    <dgm:pt modelId="{0FFA9B1A-F309-4565-B346-0863B63526E8}" type="pres">
      <dgm:prSet presAssocID="{BDD9B5A8-4D22-42C2-9E35-9C667E907E2A}" presName="childText" presStyleLbl="conFgAcc1" presStyleIdx="0" presStyleCnt="3" custScaleY="133100">
        <dgm:presLayoutVars>
          <dgm:bulletEnabled val="1"/>
        </dgm:presLayoutVars>
      </dgm:prSet>
      <dgm:spPr/>
    </dgm:pt>
    <dgm:pt modelId="{C7FA445B-D664-4BD1-844D-6136F1EADBFD}" type="pres">
      <dgm:prSet presAssocID="{9A91DB1F-15F0-42CF-B066-F726E1C718B2}" presName="spaceBetweenRectangles" presStyleCnt="0"/>
      <dgm:spPr/>
    </dgm:pt>
    <dgm:pt modelId="{FDA67B0E-0229-40C1-90EA-EFB10BCE0C78}" type="pres">
      <dgm:prSet presAssocID="{57686835-81A4-46E6-81D5-2B4A99D9D300}" presName="parentLin" presStyleCnt="0"/>
      <dgm:spPr/>
    </dgm:pt>
    <dgm:pt modelId="{3181719A-717A-451E-9A07-7FEF68A312CD}" type="pres">
      <dgm:prSet presAssocID="{57686835-81A4-46E6-81D5-2B4A99D9D300}" presName="parentLeftMargin" presStyleLbl="node1" presStyleIdx="0" presStyleCnt="3"/>
      <dgm:spPr/>
    </dgm:pt>
    <dgm:pt modelId="{5C0C00F6-5A61-4DEC-9AFB-CF1E4E56F972}" type="pres">
      <dgm:prSet presAssocID="{57686835-81A4-46E6-81D5-2B4A99D9D300}" presName="parentText" presStyleLbl="node1" presStyleIdx="1" presStyleCnt="3" custScaleY="133100">
        <dgm:presLayoutVars>
          <dgm:chMax val="0"/>
          <dgm:bulletEnabled val="1"/>
        </dgm:presLayoutVars>
      </dgm:prSet>
      <dgm:spPr/>
    </dgm:pt>
    <dgm:pt modelId="{ED024975-CB48-4D5F-8505-8200C9788F2C}" type="pres">
      <dgm:prSet presAssocID="{57686835-81A4-46E6-81D5-2B4A99D9D300}" presName="negativeSpace" presStyleCnt="0"/>
      <dgm:spPr/>
    </dgm:pt>
    <dgm:pt modelId="{660E9011-A03E-48F9-BA21-6ADA3A80EF52}" type="pres">
      <dgm:prSet presAssocID="{57686835-81A4-46E6-81D5-2B4A99D9D300}" presName="childText" presStyleLbl="conFgAcc1" presStyleIdx="1" presStyleCnt="3" custScaleY="133100">
        <dgm:presLayoutVars>
          <dgm:bulletEnabled val="1"/>
        </dgm:presLayoutVars>
      </dgm:prSet>
      <dgm:spPr/>
    </dgm:pt>
    <dgm:pt modelId="{84B1C314-8208-48C7-89E7-6584A9F73E97}" type="pres">
      <dgm:prSet presAssocID="{41511BEE-40CC-4729-94B7-D89903AEFC57}" presName="spaceBetweenRectangles" presStyleCnt="0"/>
      <dgm:spPr/>
    </dgm:pt>
    <dgm:pt modelId="{EF22A501-D3A3-4630-8A3E-ACD00245BCC2}" type="pres">
      <dgm:prSet presAssocID="{ABDB3F45-7805-49F9-97D7-E510E3E29FB3}" presName="parentLin" presStyleCnt="0"/>
      <dgm:spPr/>
    </dgm:pt>
    <dgm:pt modelId="{7963A059-A6AB-4A9B-883F-0A1F0D2BC053}" type="pres">
      <dgm:prSet presAssocID="{ABDB3F45-7805-49F9-97D7-E510E3E29FB3}" presName="parentLeftMargin" presStyleLbl="node1" presStyleIdx="1" presStyleCnt="3"/>
      <dgm:spPr/>
    </dgm:pt>
    <dgm:pt modelId="{3281C7F8-2FD7-40E1-934F-5D41E19F3B2C}" type="pres">
      <dgm:prSet presAssocID="{ABDB3F45-7805-49F9-97D7-E510E3E29FB3}" presName="parentText" presStyleLbl="node1" presStyleIdx="2" presStyleCnt="3" custScaleY="133100">
        <dgm:presLayoutVars>
          <dgm:chMax val="0"/>
          <dgm:bulletEnabled val="1"/>
        </dgm:presLayoutVars>
      </dgm:prSet>
      <dgm:spPr/>
    </dgm:pt>
    <dgm:pt modelId="{AE176BF5-896F-4663-B8F4-C4A55795174E}" type="pres">
      <dgm:prSet presAssocID="{ABDB3F45-7805-49F9-97D7-E510E3E29FB3}" presName="negativeSpace" presStyleCnt="0"/>
      <dgm:spPr/>
    </dgm:pt>
    <dgm:pt modelId="{17381AA4-9E91-4D78-8E26-60DCE03358E1}" type="pres">
      <dgm:prSet presAssocID="{ABDB3F45-7805-49F9-97D7-E510E3E29FB3}" presName="childText" presStyleLbl="conFgAcc1" presStyleIdx="2" presStyleCnt="3" custScaleY="133100">
        <dgm:presLayoutVars>
          <dgm:bulletEnabled val="1"/>
        </dgm:presLayoutVars>
      </dgm:prSet>
      <dgm:spPr/>
    </dgm:pt>
  </dgm:ptLst>
  <dgm:cxnLst>
    <dgm:cxn modelId="{81F5B117-DB59-4867-8234-5145E0CA042A}" srcId="{884D43EB-FBA8-426F-8C1E-E4B399E665AA}" destId="{BDD9B5A8-4D22-42C2-9E35-9C667E907E2A}" srcOrd="0" destOrd="0" parTransId="{2F984850-192A-4A5E-A74B-6A1A915DEDDE}" sibTransId="{9A91DB1F-15F0-42CF-B066-F726E1C718B2}"/>
    <dgm:cxn modelId="{E4F0D42B-395C-4104-95D8-1BAB1B0E6277}" type="presOf" srcId="{ABDB3F45-7805-49F9-97D7-E510E3E29FB3}" destId="{3281C7F8-2FD7-40E1-934F-5D41E19F3B2C}" srcOrd="1" destOrd="0" presId="urn:microsoft.com/office/officeart/2005/8/layout/list1"/>
    <dgm:cxn modelId="{87E66C3C-448E-49EA-9813-C4C43B970AA7}" type="presOf" srcId="{57686835-81A4-46E6-81D5-2B4A99D9D300}" destId="{3181719A-717A-451E-9A07-7FEF68A312CD}" srcOrd="0" destOrd="0" presId="urn:microsoft.com/office/officeart/2005/8/layout/list1"/>
    <dgm:cxn modelId="{102A6C44-70E1-43CB-ACF2-93621C05E8E5}" type="presOf" srcId="{BDD9B5A8-4D22-42C2-9E35-9C667E907E2A}" destId="{2A1596AB-E559-4733-BFA4-BD8BDC14F767}" srcOrd="0" destOrd="0" presId="urn:microsoft.com/office/officeart/2005/8/layout/list1"/>
    <dgm:cxn modelId="{C1469744-8905-4118-9CF4-44BF28061290}" srcId="{884D43EB-FBA8-426F-8C1E-E4B399E665AA}" destId="{ABDB3F45-7805-49F9-97D7-E510E3E29FB3}" srcOrd="2" destOrd="0" parTransId="{E0DC2199-CB7D-450D-837C-37E2A669E379}" sibTransId="{A9597255-D330-4962-AE3C-DBE4DEEBCD3B}"/>
    <dgm:cxn modelId="{3607775C-C3B1-4D10-90E0-65BC5198D764}" type="presOf" srcId="{57686835-81A4-46E6-81D5-2B4A99D9D300}" destId="{5C0C00F6-5A61-4DEC-9AFB-CF1E4E56F972}" srcOrd="1" destOrd="0" presId="urn:microsoft.com/office/officeart/2005/8/layout/list1"/>
    <dgm:cxn modelId="{72106C65-3EE2-45AA-A316-8ABDC0D9B1D3}" type="presOf" srcId="{ABDB3F45-7805-49F9-97D7-E510E3E29FB3}" destId="{7963A059-A6AB-4A9B-883F-0A1F0D2BC053}" srcOrd="0" destOrd="0" presId="urn:microsoft.com/office/officeart/2005/8/layout/list1"/>
    <dgm:cxn modelId="{D7FC13C4-E1C9-430A-B9D1-FCF9AF7E5F27}" type="presOf" srcId="{BDD9B5A8-4D22-42C2-9E35-9C667E907E2A}" destId="{B550358C-C462-425D-AC6E-A705FF4BEFCB}" srcOrd="1" destOrd="0" presId="urn:microsoft.com/office/officeart/2005/8/layout/list1"/>
    <dgm:cxn modelId="{99B762D4-03EF-4959-BC2F-DE32676730B6}" type="presOf" srcId="{884D43EB-FBA8-426F-8C1E-E4B399E665AA}" destId="{FBFC0394-0CD5-47BE-8148-F10C4E1F59AF}" srcOrd="0" destOrd="0" presId="urn:microsoft.com/office/officeart/2005/8/layout/list1"/>
    <dgm:cxn modelId="{B41288D8-32CE-48D3-82BC-BEFCF0EFF23F}" srcId="{884D43EB-FBA8-426F-8C1E-E4B399E665AA}" destId="{57686835-81A4-46E6-81D5-2B4A99D9D300}" srcOrd="1" destOrd="0" parTransId="{EAC038F1-1009-4F2B-8CE1-E76DCB4CD317}" sibTransId="{41511BEE-40CC-4729-94B7-D89903AEFC57}"/>
    <dgm:cxn modelId="{7AFA8A74-4C02-48C9-BF31-71FF5A8AA730}" type="presParOf" srcId="{FBFC0394-0CD5-47BE-8148-F10C4E1F59AF}" destId="{ECAF979C-4677-44BF-A5F2-DFB67AAE7695}" srcOrd="0" destOrd="0" presId="urn:microsoft.com/office/officeart/2005/8/layout/list1"/>
    <dgm:cxn modelId="{7B1F2444-5F48-49EF-9917-A3173D6F12E2}" type="presParOf" srcId="{ECAF979C-4677-44BF-A5F2-DFB67AAE7695}" destId="{2A1596AB-E559-4733-BFA4-BD8BDC14F767}" srcOrd="0" destOrd="0" presId="urn:microsoft.com/office/officeart/2005/8/layout/list1"/>
    <dgm:cxn modelId="{D73A86AD-17E2-4BE1-A163-457B8F3BD142}" type="presParOf" srcId="{ECAF979C-4677-44BF-A5F2-DFB67AAE7695}" destId="{B550358C-C462-425D-AC6E-A705FF4BEFCB}" srcOrd="1" destOrd="0" presId="urn:microsoft.com/office/officeart/2005/8/layout/list1"/>
    <dgm:cxn modelId="{05D66390-7E94-43B1-9092-D66B06868160}" type="presParOf" srcId="{FBFC0394-0CD5-47BE-8148-F10C4E1F59AF}" destId="{F4E28F1E-5656-49D2-8EA3-59B84BCBD1CE}" srcOrd="1" destOrd="0" presId="urn:microsoft.com/office/officeart/2005/8/layout/list1"/>
    <dgm:cxn modelId="{E997716B-22E7-413E-8A7B-96D7631D9B4B}" type="presParOf" srcId="{FBFC0394-0CD5-47BE-8148-F10C4E1F59AF}" destId="{0FFA9B1A-F309-4565-B346-0863B63526E8}" srcOrd="2" destOrd="0" presId="urn:microsoft.com/office/officeart/2005/8/layout/list1"/>
    <dgm:cxn modelId="{735A251E-CE48-44A4-A13E-86C245081661}" type="presParOf" srcId="{FBFC0394-0CD5-47BE-8148-F10C4E1F59AF}" destId="{C7FA445B-D664-4BD1-844D-6136F1EADBFD}" srcOrd="3" destOrd="0" presId="urn:microsoft.com/office/officeart/2005/8/layout/list1"/>
    <dgm:cxn modelId="{CC53F241-00DA-4C29-B2F4-B70B573C12F6}" type="presParOf" srcId="{FBFC0394-0CD5-47BE-8148-F10C4E1F59AF}" destId="{FDA67B0E-0229-40C1-90EA-EFB10BCE0C78}" srcOrd="4" destOrd="0" presId="urn:microsoft.com/office/officeart/2005/8/layout/list1"/>
    <dgm:cxn modelId="{51FD83DD-C97F-4B7A-85EC-B55E835B9DEE}" type="presParOf" srcId="{FDA67B0E-0229-40C1-90EA-EFB10BCE0C78}" destId="{3181719A-717A-451E-9A07-7FEF68A312CD}" srcOrd="0" destOrd="0" presId="urn:microsoft.com/office/officeart/2005/8/layout/list1"/>
    <dgm:cxn modelId="{650F9BA3-2ED3-4BEB-B642-A666A3EF67D2}" type="presParOf" srcId="{FDA67B0E-0229-40C1-90EA-EFB10BCE0C78}" destId="{5C0C00F6-5A61-4DEC-9AFB-CF1E4E56F972}" srcOrd="1" destOrd="0" presId="urn:microsoft.com/office/officeart/2005/8/layout/list1"/>
    <dgm:cxn modelId="{7C86A801-EDE7-4142-B26B-9D29D2E8AFE5}" type="presParOf" srcId="{FBFC0394-0CD5-47BE-8148-F10C4E1F59AF}" destId="{ED024975-CB48-4D5F-8505-8200C9788F2C}" srcOrd="5" destOrd="0" presId="urn:microsoft.com/office/officeart/2005/8/layout/list1"/>
    <dgm:cxn modelId="{B06EFE5D-161F-402D-85A8-13579398CC76}" type="presParOf" srcId="{FBFC0394-0CD5-47BE-8148-F10C4E1F59AF}" destId="{660E9011-A03E-48F9-BA21-6ADA3A80EF52}" srcOrd="6" destOrd="0" presId="urn:microsoft.com/office/officeart/2005/8/layout/list1"/>
    <dgm:cxn modelId="{AEDCE0D1-8AFC-4682-AA7B-742D1E4F8650}" type="presParOf" srcId="{FBFC0394-0CD5-47BE-8148-F10C4E1F59AF}" destId="{84B1C314-8208-48C7-89E7-6584A9F73E97}" srcOrd="7" destOrd="0" presId="urn:microsoft.com/office/officeart/2005/8/layout/list1"/>
    <dgm:cxn modelId="{76589185-A1EF-4F4E-A8D9-CDC5C92B4A73}" type="presParOf" srcId="{FBFC0394-0CD5-47BE-8148-F10C4E1F59AF}" destId="{EF22A501-D3A3-4630-8A3E-ACD00245BCC2}" srcOrd="8" destOrd="0" presId="urn:microsoft.com/office/officeart/2005/8/layout/list1"/>
    <dgm:cxn modelId="{BC280596-21C0-43A8-B72C-F3938F5A7B62}" type="presParOf" srcId="{EF22A501-D3A3-4630-8A3E-ACD00245BCC2}" destId="{7963A059-A6AB-4A9B-883F-0A1F0D2BC053}" srcOrd="0" destOrd="0" presId="urn:microsoft.com/office/officeart/2005/8/layout/list1"/>
    <dgm:cxn modelId="{BF728C45-D443-4179-8589-7FF2BE88E1CD}" type="presParOf" srcId="{EF22A501-D3A3-4630-8A3E-ACD00245BCC2}" destId="{3281C7F8-2FD7-40E1-934F-5D41E19F3B2C}" srcOrd="1" destOrd="0" presId="urn:microsoft.com/office/officeart/2005/8/layout/list1"/>
    <dgm:cxn modelId="{1673082A-2D90-44E3-8F9E-D5F9FD3E82AD}" type="presParOf" srcId="{FBFC0394-0CD5-47BE-8148-F10C4E1F59AF}" destId="{AE176BF5-896F-4663-B8F4-C4A55795174E}" srcOrd="9" destOrd="0" presId="urn:microsoft.com/office/officeart/2005/8/layout/list1"/>
    <dgm:cxn modelId="{6615CF14-E91C-43A3-B273-FB4FC4620683}" type="presParOf" srcId="{FBFC0394-0CD5-47BE-8148-F10C4E1F59AF}" destId="{17381AA4-9E91-4D78-8E26-60DCE03358E1}"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4D43EB-FBA8-426F-8C1E-E4B399E665AA}"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BDD9B5A8-4D22-42C2-9E35-9C667E907E2A}">
      <dgm:prSet phldrT="[Text]" custT="1"/>
      <dgm:spPr>
        <a:solidFill>
          <a:schemeClr val="accent1"/>
        </a:solidFill>
      </dgm:spPr>
      <dgm:t>
        <a:bodyPr/>
        <a:lstStyle/>
        <a:p>
          <a:r>
            <a:rPr lang="en-US" sz="1800" b="1" dirty="0">
              <a:latin typeface="+mj-lt"/>
            </a:rPr>
            <a:t>Cochrane-Orcutt Method </a:t>
          </a:r>
        </a:p>
      </dgm:t>
    </dgm:pt>
    <dgm:pt modelId="{2F984850-192A-4A5E-A74B-6A1A915DEDDE}" type="parTrans" cxnId="{81F5B117-DB59-4867-8234-5145E0CA042A}">
      <dgm:prSet/>
      <dgm:spPr/>
      <dgm:t>
        <a:bodyPr/>
        <a:lstStyle/>
        <a:p>
          <a:endParaRPr lang="en-US" sz="1800" b="1">
            <a:latin typeface="+mj-lt"/>
          </a:endParaRPr>
        </a:p>
      </dgm:t>
    </dgm:pt>
    <dgm:pt modelId="{9A91DB1F-15F0-42CF-B066-F726E1C718B2}" type="sibTrans" cxnId="{81F5B117-DB59-4867-8234-5145E0CA042A}">
      <dgm:prSet/>
      <dgm:spPr/>
      <dgm:t>
        <a:bodyPr/>
        <a:lstStyle/>
        <a:p>
          <a:endParaRPr lang="en-US" sz="1800" b="1">
            <a:latin typeface="+mj-lt"/>
          </a:endParaRPr>
        </a:p>
      </dgm:t>
    </dgm:pt>
    <dgm:pt modelId="{57686835-81A4-46E6-81D5-2B4A99D9D300}">
      <dgm:prSet custT="1"/>
      <dgm:spPr>
        <a:solidFill>
          <a:schemeClr val="accent4">
            <a:lumMod val="75000"/>
          </a:schemeClr>
        </a:solidFill>
      </dgm:spPr>
      <dgm:t>
        <a:bodyPr/>
        <a:lstStyle/>
        <a:p>
          <a:r>
            <a:rPr lang="en-US" sz="1800" b="1" dirty="0">
              <a:latin typeface="+mj-lt"/>
            </a:rPr>
            <a:t>Praise-Winsten Method</a:t>
          </a:r>
        </a:p>
      </dgm:t>
    </dgm:pt>
    <dgm:pt modelId="{EAC038F1-1009-4F2B-8CE1-E76DCB4CD317}" type="parTrans" cxnId="{B41288D8-32CE-48D3-82BC-BEFCF0EFF23F}">
      <dgm:prSet/>
      <dgm:spPr/>
      <dgm:t>
        <a:bodyPr/>
        <a:lstStyle/>
        <a:p>
          <a:endParaRPr lang="en-US" sz="1800" b="1">
            <a:latin typeface="+mj-lt"/>
          </a:endParaRPr>
        </a:p>
      </dgm:t>
    </dgm:pt>
    <dgm:pt modelId="{41511BEE-40CC-4729-94B7-D89903AEFC57}" type="sibTrans" cxnId="{B41288D8-32CE-48D3-82BC-BEFCF0EFF23F}">
      <dgm:prSet/>
      <dgm:spPr/>
      <dgm:t>
        <a:bodyPr/>
        <a:lstStyle/>
        <a:p>
          <a:endParaRPr lang="en-US" sz="1800" b="1">
            <a:latin typeface="+mj-lt"/>
          </a:endParaRPr>
        </a:p>
      </dgm:t>
    </dgm:pt>
    <dgm:pt modelId="{ABDB3F45-7805-49F9-97D7-E510E3E29FB3}">
      <dgm:prSet custT="1"/>
      <dgm:spPr/>
      <dgm:t>
        <a:bodyPr/>
        <a:lstStyle/>
        <a:p>
          <a:r>
            <a:rPr lang="en-US" sz="1800" b="1" dirty="0">
              <a:latin typeface="+mj-lt"/>
            </a:rPr>
            <a:t>Maximum Likelihood Estimation Method </a:t>
          </a:r>
        </a:p>
      </dgm:t>
    </dgm:pt>
    <dgm:pt modelId="{E0DC2199-CB7D-450D-837C-37E2A669E379}" type="parTrans" cxnId="{C1469744-8905-4118-9CF4-44BF28061290}">
      <dgm:prSet/>
      <dgm:spPr/>
      <dgm:t>
        <a:bodyPr/>
        <a:lstStyle/>
        <a:p>
          <a:endParaRPr lang="en-US" sz="1800" b="1">
            <a:latin typeface="+mj-lt"/>
          </a:endParaRPr>
        </a:p>
      </dgm:t>
    </dgm:pt>
    <dgm:pt modelId="{A9597255-D330-4962-AE3C-DBE4DEEBCD3B}" type="sibTrans" cxnId="{C1469744-8905-4118-9CF4-44BF28061290}">
      <dgm:prSet/>
      <dgm:spPr/>
      <dgm:t>
        <a:bodyPr/>
        <a:lstStyle/>
        <a:p>
          <a:endParaRPr lang="en-US" sz="1800" b="1">
            <a:latin typeface="+mj-lt"/>
          </a:endParaRPr>
        </a:p>
      </dgm:t>
    </dgm:pt>
    <dgm:pt modelId="{A7BF2F78-F7AA-445C-B09E-5C57FDEF9D80}" type="pres">
      <dgm:prSet presAssocID="{884D43EB-FBA8-426F-8C1E-E4B399E665AA}" presName="diagram" presStyleCnt="0">
        <dgm:presLayoutVars>
          <dgm:dir/>
          <dgm:resizeHandles val="exact"/>
        </dgm:presLayoutVars>
      </dgm:prSet>
      <dgm:spPr/>
    </dgm:pt>
    <dgm:pt modelId="{CC681324-A48D-46A6-9F96-73046343C97B}" type="pres">
      <dgm:prSet presAssocID="{BDD9B5A8-4D22-42C2-9E35-9C667E907E2A}" presName="node" presStyleLbl="node1" presStyleIdx="0" presStyleCnt="3">
        <dgm:presLayoutVars>
          <dgm:bulletEnabled val="1"/>
        </dgm:presLayoutVars>
      </dgm:prSet>
      <dgm:spPr/>
    </dgm:pt>
    <dgm:pt modelId="{DF2CC195-3055-4FCE-9FFF-0E9291366B13}" type="pres">
      <dgm:prSet presAssocID="{9A91DB1F-15F0-42CF-B066-F726E1C718B2}" presName="sibTrans" presStyleCnt="0"/>
      <dgm:spPr/>
    </dgm:pt>
    <dgm:pt modelId="{EB759055-6C59-4728-A2D7-A0BAFBE9539C}" type="pres">
      <dgm:prSet presAssocID="{57686835-81A4-46E6-81D5-2B4A99D9D300}" presName="node" presStyleLbl="node1" presStyleIdx="1" presStyleCnt="3">
        <dgm:presLayoutVars>
          <dgm:bulletEnabled val="1"/>
        </dgm:presLayoutVars>
      </dgm:prSet>
      <dgm:spPr/>
    </dgm:pt>
    <dgm:pt modelId="{800340E6-8AFE-4A27-B562-90F745D2FD37}" type="pres">
      <dgm:prSet presAssocID="{41511BEE-40CC-4729-94B7-D89903AEFC57}" presName="sibTrans" presStyleCnt="0"/>
      <dgm:spPr/>
    </dgm:pt>
    <dgm:pt modelId="{DA6376ED-D6D6-482A-B431-CA099D6BB413}" type="pres">
      <dgm:prSet presAssocID="{ABDB3F45-7805-49F9-97D7-E510E3E29FB3}" presName="node" presStyleLbl="node1" presStyleIdx="2" presStyleCnt="3">
        <dgm:presLayoutVars>
          <dgm:bulletEnabled val="1"/>
        </dgm:presLayoutVars>
      </dgm:prSet>
      <dgm:spPr/>
    </dgm:pt>
  </dgm:ptLst>
  <dgm:cxnLst>
    <dgm:cxn modelId="{1F94B80B-3206-4333-B30F-1373E41D8BB0}" type="presOf" srcId="{57686835-81A4-46E6-81D5-2B4A99D9D300}" destId="{EB759055-6C59-4728-A2D7-A0BAFBE9539C}" srcOrd="0" destOrd="0" presId="urn:microsoft.com/office/officeart/2005/8/layout/default"/>
    <dgm:cxn modelId="{2ABDDD0D-70C6-408C-B2C9-8728BF5E60E1}" type="presOf" srcId="{ABDB3F45-7805-49F9-97D7-E510E3E29FB3}" destId="{DA6376ED-D6D6-482A-B431-CA099D6BB413}" srcOrd="0" destOrd="0" presId="urn:microsoft.com/office/officeart/2005/8/layout/default"/>
    <dgm:cxn modelId="{81F5B117-DB59-4867-8234-5145E0CA042A}" srcId="{884D43EB-FBA8-426F-8C1E-E4B399E665AA}" destId="{BDD9B5A8-4D22-42C2-9E35-9C667E907E2A}" srcOrd="0" destOrd="0" parTransId="{2F984850-192A-4A5E-A74B-6A1A915DEDDE}" sibTransId="{9A91DB1F-15F0-42CF-B066-F726E1C718B2}"/>
    <dgm:cxn modelId="{C1469744-8905-4118-9CF4-44BF28061290}" srcId="{884D43EB-FBA8-426F-8C1E-E4B399E665AA}" destId="{ABDB3F45-7805-49F9-97D7-E510E3E29FB3}" srcOrd="2" destOrd="0" parTransId="{E0DC2199-CB7D-450D-837C-37E2A669E379}" sibTransId="{A9597255-D330-4962-AE3C-DBE4DEEBCD3B}"/>
    <dgm:cxn modelId="{1AAB19AB-BBD5-46F1-8B63-626F22C19923}" type="presOf" srcId="{884D43EB-FBA8-426F-8C1E-E4B399E665AA}" destId="{A7BF2F78-F7AA-445C-B09E-5C57FDEF9D80}" srcOrd="0" destOrd="0" presId="urn:microsoft.com/office/officeart/2005/8/layout/default"/>
    <dgm:cxn modelId="{B41288D8-32CE-48D3-82BC-BEFCF0EFF23F}" srcId="{884D43EB-FBA8-426F-8C1E-E4B399E665AA}" destId="{57686835-81A4-46E6-81D5-2B4A99D9D300}" srcOrd="1" destOrd="0" parTransId="{EAC038F1-1009-4F2B-8CE1-E76DCB4CD317}" sibTransId="{41511BEE-40CC-4729-94B7-D89903AEFC57}"/>
    <dgm:cxn modelId="{A1D3E7DB-80BE-4D40-AAA0-3C724788662B}" type="presOf" srcId="{BDD9B5A8-4D22-42C2-9E35-9C667E907E2A}" destId="{CC681324-A48D-46A6-9F96-73046343C97B}" srcOrd="0" destOrd="0" presId="urn:microsoft.com/office/officeart/2005/8/layout/default"/>
    <dgm:cxn modelId="{8933CECB-D01D-4AE1-9E92-6A98C1D490ED}" type="presParOf" srcId="{A7BF2F78-F7AA-445C-B09E-5C57FDEF9D80}" destId="{CC681324-A48D-46A6-9F96-73046343C97B}" srcOrd="0" destOrd="0" presId="urn:microsoft.com/office/officeart/2005/8/layout/default"/>
    <dgm:cxn modelId="{04257EF0-1298-4538-A57B-CA9406667B22}" type="presParOf" srcId="{A7BF2F78-F7AA-445C-B09E-5C57FDEF9D80}" destId="{DF2CC195-3055-4FCE-9FFF-0E9291366B13}" srcOrd="1" destOrd="0" presId="urn:microsoft.com/office/officeart/2005/8/layout/default"/>
    <dgm:cxn modelId="{23D6E972-9D5B-4A61-AF06-D94EE693E26D}" type="presParOf" srcId="{A7BF2F78-F7AA-445C-B09E-5C57FDEF9D80}" destId="{EB759055-6C59-4728-A2D7-A0BAFBE9539C}" srcOrd="2" destOrd="0" presId="urn:microsoft.com/office/officeart/2005/8/layout/default"/>
    <dgm:cxn modelId="{3D423124-C453-4B8A-AC6E-7661FDFC8F05}" type="presParOf" srcId="{A7BF2F78-F7AA-445C-B09E-5C57FDEF9D80}" destId="{800340E6-8AFE-4A27-B562-90F745D2FD37}" srcOrd="3" destOrd="0" presId="urn:microsoft.com/office/officeart/2005/8/layout/default"/>
    <dgm:cxn modelId="{5B40C1D4-9B3A-4DDF-B956-BF41D773EA23}" type="presParOf" srcId="{A7BF2F78-F7AA-445C-B09E-5C57FDEF9D80}" destId="{DA6376ED-D6D6-482A-B431-CA099D6BB413}"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708D-2D46-43E8-898E-C37C89092838}">
      <dsp:nvSpPr>
        <dsp:cNvPr id="0" name=""/>
        <dsp:cNvSpPr/>
      </dsp:nvSpPr>
      <dsp:spPr>
        <a:xfrm>
          <a:off x="0" y="308909"/>
          <a:ext cx="7239000" cy="13891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1827" tIns="374904" rIns="5618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mn-lt"/>
            </a:rPr>
            <a:t>A retail store undertakes two-fold marketing campaign, one for print media and the other for digital. The company also collects information on yearly increments (price adjusted) in sales. The company wishes to check if the marketing expenses have any bearing on the sales</a:t>
          </a:r>
        </a:p>
      </dsp:txBody>
      <dsp:txXfrm>
        <a:off x="0" y="308909"/>
        <a:ext cx="7239000" cy="1389150"/>
      </dsp:txXfrm>
    </dsp:sp>
    <dsp:sp modelId="{8DAC3478-3003-4361-B79A-A6299EE2FF11}">
      <dsp:nvSpPr>
        <dsp:cNvPr id="0" name=""/>
        <dsp:cNvSpPr/>
      </dsp:nvSpPr>
      <dsp:spPr>
        <a:xfrm>
          <a:off x="361950" y="43229"/>
          <a:ext cx="5067300"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532" tIns="0" rIns="191532" bIns="0" numCol="1" spcCol="1270" anchor="ctr" anchorCtr="0">
          <a:noAutofit/>
        </a:bodyPr>
        <a:lstStyle/>
        <a:p>
          <a:pPr marL="0" lvl="0" indent="0" algn="l" defTabSz="711200">
            <a:lnSpc>
              <a:spcPct val="90000"/>
            </a:lnSpc>
            <a:spcBef>
              <a:spcPct val="0"/>
            </a:spcBef>
            <a:spcAft>
              <a:spcPct val="35000"/>
            </a:spcAft>
            <a:buNone/>
          </a:pPr>
          <a:r>
            <a:rPr lang="en-US" sz="1600" b="1" kern="1200" dirty="0"/>
            <a:t>Background</a:t>
          </a:r>
        </a:p>
      </dsp:txBody>
      <dsp:txXfrm>
        <a:off x="387889" y="69168"/>
        <a:ext cx="5015422" cy="479482"/>
      </dsp:txXfrm>
    </dsp:sp>
    <dsp:sp modelId="{5225D984-C2B9-4FAB-B6D8-231E1B13CD6C}">
      <dsp:nvSpPr>
        <dsp:cNvPr id="0" name=""/>
        <dsp:cNvSpPr/>
      </dsp:nvSpPr>
      <dsp:spPr>
        <a:xfrm>
          <a:off x="0" y="2060939"/>
          <a:ext cx="7239000" cy="9355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1827" tIns="374904" rIns="56182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mn-lt"/>
            </a:rPr>
            <a:t>To predict price adjusted incremental sales based on expenses on marketing campaigns </a:t>
          </a:r>
        </a:p>
      </dsp:txBody>
      <dsp:txXfrm>
        <a:off x="0" y="2060939"/>
        <a:ext cx="7239000" cy="935550"/>
      </dsp:txXfrm>
    </dsp:sp>
    <dsp:sp modelId="{75BB025E-9CB5-4C61-B1F0-A1523F6C16D8}">
      <dsp:nvSpPr>
        <dsp:cNvPr id="0" name=""/>
        <dsp:cNvSpPr/>
      </dsp:nvSpPr>
      <dsp:spPr>
        <a:xfrm>
          <a:off x="361950" y="1795260"/>
          <a:ext cx="5067300"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532" tIns="0" rIns="191532" bIns="0" numCol="1" spcCol="1270" anchor="ctr" anchorCtr="0">
          <a:noAutofit/>
        </a:bodyPr>
        <a:lstStyle/>
        <a:p>
          <a:pPr marL="0" lvl="0" indent="0" algn="l" defTabSz="711200">
            <a:lnSpc>
              <a:spcPct val="90000"/>
            </a:lnSpc>
            <a:spcBef>
              <a:spcPct val="0"/>
            </a:spcBef>
            <a:spcAft>
              <a:spcPct val="35000"/>
            </a:spcAft>
            <a:buNone/>
          </a:pPr>
          <a:r>
            <a:rPr lang="en-US" sz="1600" b="1" kern="1200" dirty="0"/>
            <a:t>Objective</a:t>
          </a:r>
        </a:p>
      </dsp:txBody>
      <dsp:txXfrm>
        <a:off x="387889" y="1821199"/>
        <a:ext cx="5015422" cy="479482"/>
      </dsp:txXfrm>
    </dsp:sp>
    <dsp:sp modelId="{3753D266-28F0-4CB6-87FB-9C46871B9038}">
      <dsp:nvSpPr>
        <dsp:cNvPr id="0" name=""/>
        <dsp:cNvSpPr/>
      </dsp:nvSpPr>
      <dsp:spPr>
        <a:xfrm>
          <a:off x="0" y="3359370"/>
          <a:ext cx="7239000" cy="14742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1827" tIns="374904" rIns="561827"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latin typeface="+mn-lt"/>
            </a:rPr>
            <a:t>Yearly time series data, of 11 years</a:t>
          </a:r>
        </a:p>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latin typeface="+mn-lt"/>
            </a:rPr>
            <a:t>Independent Variables: Marketing expenses for – </a:t>
          </a:r>
          <a:r>
            <a:rPr lang="en-US" sz="1600" b="1" kern="1200" dirty="0">
              <a:solidFill>
                <a:schemeClr val="tx1">
                  <a:lumMod val="75000"/>
                  <a:lumOff val="25000"/>
                </a:schemeClr>
              </a:solidFill>
              <a:latin typeface="+mn-lt"/>
            </a:rPr>
            <a:t>Print Media and Online</a:t>
          </a:r>
        </a:p>
        <a:p>
          <a:pPr marL="171450" lvl="1" indent="-171450" algn="l" defTabSz="711200">
            <a:lnSpc>
              <a:spcPct val="90000"/>
            </a:lnSpc>
            <a:spcBef>
              <a:spcPct val="0"/>
            </a:spcBef>
            <a:spcAft>
              <a:spcPct val="15000"/>
            </a:spcAft>
            <a:buChar char="•"/>
          </a:pPr>
          <a:r>
            <a:rPr lang="en-US" sz="1600" b="0" kern="1200" dirty="0">
              <a:solidFill>
                <a:schemeClr val="tx1">
                  <a:lumMod val="75000"/>
                  <a:lumOff val="25000"/>
                </a:schemeClr>
              </a:solidFill>
              <a:latin typeface="+mn-lt"/>
            </a:rPr>
            <a:t>Dependent Variable:</a:t>
          </a:r>
          <a:r>
            <a:rPr lang="en-US" sz="1600" b="1" kern="1200" dirty="0">
              <a:solidFill>
                <a:schemeClr val="tx1">
                  <a:lumMod val="75000"/>
                  <a:lumOff val="25000"/>
                </a:schemeClr>
              </a:solidFill>
              <a:latin typeface="+mn-lt"/>
            </a:rPr>
            <a:t> </a:t>
          </a:r>
          <a:r>
            <a:rPr lang="en-US" sz="1600" b="0" kern="1200" dirty="0">
              <a:solidFill>
                <a:schemeClr val="tx1">
                  <a:lumMod val="75000"/>
                  <a:lumOff val="25000"/>
                </a:schemeClr>
              </a:solidFill>
              <a:latin typeface="+mn-lt"/>
            </a:rPr>
            <a:t>Price Adjusted Incremental </a:t>
          </a:r>
          <a:r>
            <a:rPr lang="en-US" sz="1600" b="1" kern="1200" dirty="0">
              <a:solidFill>
                <a:schemeClr val="tx1">
                  <a:lumMod val="75000"/>
                  <a:lumOff val="25000"/>
                </a:schemeClr>
              </a:solidFill>
              <a:latin typeface="+mn-lt"/>
            </a:rPr>
            <a:t>Sales</a:t>
          </a:r>
        </a:p>
      </dsp:txBody>
      <dsp:txXfrm>
        <a:off x="0" y="3359370"/>
        <a:ext cx="7239000" cy="1474200"/>
      </dsp:txXfrm>
    </dsp:sp>
    <dsp:sp modelId="{B8F30B94-A26D-4B73-B7CB-D459F6BF739F}">
      <dsp:nvSpPr>
        <dsp:cNvPr id="0" name=""/>
        <dsp:cNvSpPr/>
      </dsp:nvSpPr>
      <dsp:spPr>
        <a:xfrm>
          <a:off x="361950" y="3093690"/>
          <a:ext cx="5067300" cy="5313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1532" tIns="0" rIns="191532" bIns="0" numCol="1" spcCol="1270" anchor="ctr" anchorCtr="0">
          <a:noAutofit/>
        </a:bodyPr>
        <a:lstStyle/>
        <a:p>
          <a:pPr marL="0" lvl="0" indent="0" algn="l" defTabSz="711200">
            <a:lnSpc>
              <a:spcPct val="90000"/>
            </a:lnSpc>
            <a:spcBef>
              <a:spcPct val="0"/>
            </a:spcBef>
            <a:spcAft>
              <a:spcPct val="35000"/>
            </a:spcAft>
            <a:buNone/>
          </a:pPr>
          <a:r>
            <a:rPr lang="en-US" sz="1600" b="1" kern="1200" dirty="0"/>
            <a:t>Available Information</a:t>
          </a:r>
        </a:p>
      </dsp:txBody>
      <dsp:txXfrm>
        <a:off x="387889" y="3119629"/>
        <a:ext cx="5015422"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FA9B1A-F309-4565-B346-0863B63526E8}">
      <dsp:nvSpPr>
        <dsp:cNvPr id="0" name=""/>
        <dsp:cNvSpPr/>
      </dsp:nvSpPr>
      <dsp:spPr>
        <a:xfrm>
          <a:off x="0" y="604475"/>
          <a:ext cx="6096000" cy="70436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550358C-C462-425D-AC6E-A705FF4BEFCB}">
      <dsp:nvSpPr>
        <dsp:cNvPr id="0" name=""/>
        <dsp:cNvSpPr/>
      </dsp:nvSpPr>
      <dsp:spPr>
        <a:xfrm>
          <a:off x="304800" y="89321"/>
          <a:ext cx="4267200" cy="8251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n-lt"/>
            </a:rPr>
            <a:t>Underestimation of True Error Variance</a:t>
          </a:r>
        </a:p>
      </dsp:txBody>
      <dsp:txXfrm>
        <a:off x="345079" y="129600"/>
        <a:ext cx="4186642" cy="744555"/>
      </dsp:txXfrm>
    </dsp:sp>
    <dsp:sp modelId="{660E9011-A03E-48F9-BA21-6ADA3A80EF52}">
      <dsp:nvSpPr>
        <dsp:cNvPr id="0" name=""/>
        <dsp:cNvSpPr/>
      </dsp:nvSpPr>
      <dsp:spPr>
        <a:xfrm>
          <a:off x="0" y="1937394"/>
          <a:ext cx="6096000" cy="70436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C0C00F6-5A61-4DEC-9AFB-CF1E4E56F972}">
      <dsp:nvSpPr>
        <dsp:cNvPr id="0" name=""/>
        <dsp:cNvSpPr/>
      </dsp:nvSpPr>
      <dsp:spPr>
        <a:xfrm>
          <a:off x="304800" y="1422240"/>
          <a:ext cx="4267200" cy="8251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n-lt"/>
            </a:rPr>
            <a:t>Overestimation of R</a:t>
          </a:r>
          <a:r>
            <a:rPr lang="en-US" sz="1600" b="1" kern="1200" baseline="30000" dirty="0">
              <a:latin typeface="+mn-lt"/>
            </a:rPr>
            <a:t>2</a:t>
          </a:r>
          <a:endParaRPr lang="en-US" sz="1600" b="1" kern="1200" dirty="0">
            <a:latin typeface="+mn-lt"/>
          </a:endParaRPr>
        </a:p>
      </dsp:txBody>
      <dsp:txXfrm>
        <a:off x="345079" y="1462519"/>
        <a:ext cx="4186642" cy="744555"/>
      </dsp:txXfrm>
    </dsp:sp>
    <dsp:sp modelId="{17381AA4-9E91-4D78-8E26-60DCE03358E1}">
      <dsp:nvSpPr>
        <dsp:cNvPr id="0" name=""/>
        <dsp:cNvSpPr/>
      </dsp:nvSpPr>
      <dsp:spPr>
        <a:xfrm>
          <a:off x="0" y="3270312"/>
          <a:ext cx="6096000" cy="70436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281C7F8-2FD7-40E1-934F-5D41E19F3B2C}">
      <dsp:nvSpPr>
        <dsp:cNvPr id="0" name=""/>
        <dsp:cNvSpPr/>
      </dsp:nvSpPr>
      <dsp:spPr>
        <a:xfrm>
          <a:off x="304800" y="2755159"/>
          <a:ext cx="4267200" cy="82511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1290" tIns="0" rIns="161290" bIns="0" numCol="1" spcCol="1270" anchor="ctr" anchorCtr="0">
          <a:noAutofit/>
        </a:bodyPr>
        <a:lstStyle/>
        <a:p>
          <a:pPr marL="0" lvl="0" indent="0" algn="ctr" defTabSz="711200">
            <a:lnSpc>
              <a:spcPct val="90000"/>
            </a:lnSpc>
            <a:spcBef>
              <a:spcPct val="0"/>
            </a:spcBef>
            <a:spcAft>
              <a:spcPct val="35000"/>
            </a:spcAft>
            <a:buNone/>
          </a:pPr>
          <a:r>
            <a:rPr lang="en-US" sz="1600" b="1" kern="1200" dirty="0">
              <a:latin typeface="+mn-lt"/>
            </a:rPr>
            <a:t>Misleading Results of t &amp; F Tests</a:t>
          </a:r>
        </a:p>
      </dsp:txBody>
      <dsp:txXfrm>
        <a:off x="345079" y="2795438"/>
        <a:ext cx="4186642" cy="7445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681324-A48D-46A6-9F96-73046343C97B}">
      <dsp:nvSpPr>
        <dsp:cNvPr id="0" name=""/>
        <dsp:cNvSpPr/>
      </dsp:nvSpPr>
      <dsp:spPr>
        <a:xfrm>
          <a:off x="582066" y="141"/>
          <a:ext cx="2348507" cy="1409104"/>
        </a:xfrm>
        <a:prstGeom prst="rect">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rPr>
            <a:t>Cochrane-Orcutt Method </a:t>
          </a:r>
        </a:p>
      </dsp:txBody>
      <dsp:txXfrm>
        <a:off x="582066" y="141"/>
        <a:ext cx="2348507" cy="1409104"/>
      </dsp:txXfrm>
    </dsp:sp>
    <dsp:sp modelId="{EB759055-6C59-4728-A2D7-A0BAFBE9539C}">
      <dsp:nvSpPr>
        <dsp:cNvPr id="0" name=""/>
        <dsp:cNvSpPr/>
      </dsp:nvSpPr>
      <dsp:spPr>
        <a:xfrm>
          <a:off x="3165425" y="141"/>
          <a:ext cx="2348507" cy="1409104"/>
        </a:xfrm>
        <a:prstGeom prst="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rPr>
            <a:t>Praise-Winsten Method</a:t>
          </a:r>
        </a:p>
      </dsp:txBody>
      <dsp:txXfrm>
        <a:off x="3165425" y="141"/>
        <a:ext cx="2348507" cy="1409104"/>
      </dsp:txXfrm>
    </dsp:sp>
    <dsp:sp modelId="{DA6376ED-D6D6-482A-B431-CA099D6BB413}">
      <dsp:nvSpPr>
        <dsp:cNvPr id="0" name=""/>
        <dsp:cNvSpPr/>
      </dsp:nvSpPr>
      <dsp:spPr>
        <a:xfrm>
          <a:off x="1873746" y="1644096"/>
          <a:ext cx="2348507" cy="1409104"/>
        </a:xfrm>
        <a:prstGeom prst="rect">
          <a:avLst/>
        </a:prstGeom>
        <a:solidFill>
          <a:schemeClr val="accent5">
            <a:hueOff val="-2482479"/>
            <a:satOff val="6768"/>
            <a:lumOff val="-137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latin typeface="+mj-lt"/>
            </a:rPr>
            <a:t>Maximum Likelihood Estimation Method </a:t>
          </a:r>
        </a:p>
      </dsp:txBody>
      <dsp:txXfrm>
        <a:off x="1873746" y="1644096"/>
        <a:ext cx="2348507" cy="1409104"/>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3/18/24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dirty="0"/>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4231940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33973164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3468312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2276426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kern="1200" dirty="0">
                  <a:solidFill>
                    <a:schemeClr val="tx1">
                      <a:lumMod val="75000"/>
                      <a:lumOff val="25000"/>
                    </a:schemeClr>
                  </a:solidFill>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900" kern="1200" dirty="0" smtClean="0">
                    <a:solidFill>
                      <a:schemeClr val="tx1"/>
                    </a:solidFill>
                    <a:latin typeface="+mn-lt"/>
                    <a:ea typeface="+mn-ea"/>
                    <a:cs typeface="+mn-cs"/>
                  </a:rPr>
                  <a:t>VO: So</a:t>
                </a:r>
                <a:r>
                  <a:rPr lang="en-US" sz="900" kern="1200" baseline="0" dirty="0" smtClean="0">
                    <a:solidFill>
                      <a:schemeClr val="tx1"/>
                    </a:solidFill>
                    <a:latin typeface="+mn-lt"/>
                    <a:ea typeface="+mn-ea"/>
                    <a:cs typeface="+mn-cs"/>
                  </a:rPr>
                  <a:t> what is the Least Square Method? </a:t>
                </a:r>
                <a:r>
                  <a:rPr lang="en-US" sz="800" kern="1200" dirty="0" smtClean="0">
                    <a:solidFill>
                      <a:schemeClr val="tx1">
                        <a:lumMod val="75000"/>
                        <a:lumOff val="25000"/>
                      </a:schemeClr>
                    </a:solidFill>
                    <a:latin typeface="+mn-lt"/>
                    <a:ea typeface="+mn-ea"/>
                    <a:cs typeface="+mn-cs"/>
                  </a:rPr>
                  <a:t>The least squares (LS) criterion states that the sum of the squares of errors (or residuals, deviations) is minimum.</a:t>
                </a:r>
              </a:p>
              <a:p>
                <a:r>
                  <a:rPr lang="en-US" sz="800" kern="1200" dirty="0" smtClean="0">
                    <a:solidFill>
                      <a:schemeClr val="tx1">
                        <a:lumMod val="75000"/>
                        <a:lumOff val="25000"/>
                      </a:schemeClr>
                    </a:solidFill>
                    <a:latin typeface="+mn-lt"/>
                    <a:ea typeface="+mn-ea"/>
                    <a:cs typeface="+mn-cs"/>
                  </a:rPr>
                  <a:t>Mathematically, </a:t>
                </a:r>
                <a:r>
                  <a:rPr lang="en-US" sz="800" b="1" i="0" smtClean="0">
                    <a:solidFill>
                      <a:prstClr val="white"/>
                    </a:solidFill>
                    <a:latin typeface="Cambria Math"/>
                    <a:ea typeface="Cambria Math" pitchFamily="18" charset="0"/>
                  </a:rPr>
                  <a:t>∑</a:t>
                </a:r>
                <a:r>
                  <a:rPr lang="en-US" sz="800" b="1" i="0">
                    <a:solidFill>
                      <a:prstClr val="white"/>
                    </a:solidFill>
                    <a:latin typeface="Cambria Math"/>
                    <a:ea typeface="Cambria Math" pitchFamily="18" charset="0"/>
                  </a:rPr>
                  <a:t>▒</a:t>
                </a:r>
                <a:r>
                  <a:rPr lang="en-US" sz="800" b="1" i="0">
                    <a:solidFill>
                      <a:prstClr val="white"/>
                    </a:solidFill>
                    <a:latin typeface="Cambria Math" pitchFamily="18" charset="0"/>
                    <a:ea typeface="Cambria Math" pitchFamily="18" charset="0"/>
                  </a:rPr>
                  <a:t>( 𝒀</a:t>
                </a:r>
                <a:r>
                  <a:rPr lang="en-US" sz="800" b="1" i="0" baseline="-20000">
                    <a:solidFill>
                      <a:prstClr val="white"/>
                    </a:solidFill>
                    <a:latin typeface="Cambria Math" pitchFamily="18" charset="0"/>
                    <a:ea typeface="Cambria Math" pitchFamily="18" charset="0"/>
                  </a:rPr>
                  <a:t>𝒊</a:t>
                </a:r>
                <a:r>
                  <a:rPr lang="en-US" sz="800" b="1" i="0">
                    <a:solidFill>
                      <a:prstClr val="white"/>
                    </a:solidFill>
                    <a:latin typeface="Cambria Math" pitchFamily="18" charset="0"/>
                    <a:ea typeface="Cambria Math" pitchFamily="18" charset="0"/>
                  </a:rPr>
                  <a:t> −</a:t>
                </a:r>
                <a:r>
                  <a:rPr lang="en-US" sz="800" b="1" dirty="0">
                    <a:solidFill>
                      <a:prstClr val="white"/>
                    </a:solidFill>
                    <a:latin typeface="Cambria Math" pitchFamily="18" charset="0"/>
                    <a:ea typeface="Cambria Math" pitchFamily="18" charset="0"/>
                  </a:rPr>
                  <a:t> </a:t>
                </a:r>
                <a:r>
                  <a:rPr lang="en-US" sz="800" b="1" i="0" dirty="0">
                    <a:solidFill>
                      <a:prstClr val="white"/>
                    </a:solidFill>
                    <a:latin typeface="Cambria Math" pitchFamily="18" charset="0"/>
                    <a:ea typeface="Cambria Math" pitchFamily="18" charset="0"/>
                  </a:rPr>
                  <a:t>𝒀</a:t>
                </a:r>
                <a:r>
                  <a:rPr lang="en-US" sz="800" b="1" i="0" dirty="0">
                    <a:solidFill>
                      <a:prstClr val="white"/>
                    </a:solidFill>
                    <a:latin typeface="Cambria Math"/>
                    <a:ea typeface="Cambria Math" pitchFamily="18" charset="0"/>
                  </a:rPr>
                  <a:t> ̂</a:t>
                </a:r>
                <a:r>
                  <a:rPr lang="en-US" sz="800" b="1" i="0" baseline="-20000" dirty="0">
                    <a:solidFill>
                      <a:prstClr val="white"/>
                    </a:solidFill>
                    <a:latin typeface="Cambria Math" pitchFamily="18" charset="0"/>
                    <a:ea typeface="Cambria Math" pitchFamily="18" charset="0"/>
                  </a:rPr>
                  <a:t>𝒊 </a:t>
                </a:r>
                <a:r>
                  <a:rPr lang="en-US" sz="800" dirty="0" smtClean="0">
                    <a:solidFill>
                      <a:prstClr val="white"/>
                    </a:solidFill>
                    <a:latin typeface="Cambria Math" pitchFamily="18" charset="0"/>
                    <a:ea typeface="Cambria Math" pitchFamily="18" charset="0"/>
                  </a:rPr>
                  <a:t>)</a:t>
                </a:r>
                <a:r>
                  <a:rPr lang="en-US" sz="800" b="1" baseline="30000" dirty="0" smtClean="0">
                    <a:solidFill>
                      <a:prstClr val="white"/>
                    </a:solidFill>
                    <a:latin typeface="Cambria Math" pitchFamily="18" charset="0"/>
                    <a:ea typeface="Cambria Math" pitchFamily="18" charset="0"/>
                  </a:rPr>
                  <a:t>2</a:t>
                </a:r>
                <a:r>
                  <a:rPr lang="en-US" sz="800" kern="1200" dirty="0" smtClean="0">
                    <a:solidFill>
                      <a:schemeClr val="tx1">
                        <a:lumMod val="75000"/>
                        <a:lumOff val="25000"/>
                      </a:schemeClr>
                    </a:solidFill>
                    <a:latin typeface="+mn-lt"/>
                    <a:ea typeface="+mn-ea"/>
                    <a:cs typeface="+mn-cs"/>
                  </a:rPr>
                  <a:t> is minimized to estimate parameters using least square method.</a:t>
                </a:r>
                <a:endParaRPr lang="en-US" sz="800" kern="1200" dirty="0">
                  <a:solidFill>
                    <a:schemeClr val="tx1">
                      <a:lumMod val="75000"/>
                      <a:lumOff val="25000"/>
                    </a:schemeClr>
                  </a:solidFill>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986337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22906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373586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6874667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mc:Choice>
        <mc:Fallback xmlns="">
          <p:sp>
            <p:nvSpPr>
              <p:cNvPr id="3" name="Notes Placeholder 2"/>
              <p:cNvSpPr>
                <a:spLocks noGrp="1"/>
              </p:cNvSpPr>
              <p:nvPr>
                <p:ph type="body" idx="1"/>
              </p:nvPr>
            </p:nvSpPr>
            <p:spPr/>
            <p:txBody>
              <a:bodyPr/>
              <a:lstStyle/>
              <a:p>
                <a:r>
                  <a:rPr lang="en-US" sz="900" kern="1200" dirty="0" smtClean="0">
                    <a:solidFill>
                      <a:schemeClr val="tx1"/>
                    </a:solidFill>
                    <a:latin typeface="+mn-lt"/>
                    <a:ea typeface="+mn-ea"/>
                    <a:cs typeface="+mn-cs"/>
                  </a:rPr>
                  <a:t>VO: So</a:t>
                </a:r>
                <a:r>
                  <a:rPr lang="en-US" sz="900" kern="1200" baseline="0" dirty="0" smtClean="0">
                    <a:solidFill>
                      <a:schemeClr val="tx1"/>
                    </a:solidFill>
                    <a:latin typeface="+mn-lt"/>
                    <a:ea typeface="+mn-ea"/>
                    <a:cs typeface="+mn-cs"/>
                  </a:rPr>
                  <a:t> what is the Least Square Method? </a:t>
                </a:r>
                <a:r>
                  <a:rPr lang="en-US" sz="800" kern="1200" dirty="0" smtClean="0">
                    <a:solidFill>
                      <a:schemeClr val="tx1">
                        <a:lumMod val="75000"/>
                        <a:lumOff val="25000"/>
                      </a:schemeClr>
                    </a:solidFill>
                    <a:latin typeface="+mn-lt"/>
                    <a:ea typeface="+mn-ea"/>
                    <a:cs typeface="+mn-cs"/>
                  </a:rPr>
                  <a:t>The least squares (LS) criterion states that the sum of the squares of errors (or residuals, deviations) is minimum.</a:t>
                </a:r>
              </a:p>
              <a:p>
                <a:r>
                  <a:rPr lang="en-US" sz="800" kern="1200" dirty="0" smtClean="0">
                    <a:solidFill>
                      <a:schemeClr val="tx1">
                        <a:lumMod val="75000"/>
                        <a:lumOff val="25000"/>
                      </a:schemeClr>
                    </a:solidFill>
                    <a:latin typeface="+mn-lt"/>
                    <a:ea typeface="+mn-ea"/>
                    <a:cs typeface="+mn-cs"/>
                  </a:rPr>
                  <a:t>Mathematically, </a:t>
                </a:r>
                <a:r>
                  <a:rPr lang="en-US" sz="800" b="1" i="0" smtClean="0">
                    <a:solidFill>
                      <a:prstClr val="white"/>
                    </a:solidFill>
                    <a:latin typeface="Cambria Math"/>
                    <a:ea typeface="Cambria Math" pitchFamily="18" charset="0"/>
                  </a:rPr>
                  <a:t>∑</a:t>
                </a:r>
                <a:r>
                  <a:rPr lang="en-US" sz="800" b="1" i="0">
                    <a:solidFill>
                      <a:prstClr val="white"/>
                    </a:solidFill>
                    <a:latin typeface="Cambria Math"/>
                    <a:ea typeface="Cambria Math" pitchFamily="18" charset="0"/>
                  </a:rPr>
                  <a:t>▒</a:t>
                </a:r>
                <a:r>
                  <a:rPr lang="en-US" sz="800" b="1" i="0">
                    <a:solidFill>
                      <a:prstClr val="white"/>
                    </a:solidFill>
                    <a:latin typeface="Cambria Math" pitchFamily="18" charset="0"/>
                    <a:ea typeface="Cambria Math" pitchFamily="18" charset="0"/>
                  </a:rPr>
                  <a:t>( 𝒀</a:t>
                </a:r>
                <a:r>
                  <a:rPr lang="en-US" sz="800" b="1" i="0" baseline="-20000">
                    <a:solidFill>
                      <a:prstClr val="white"/>
                    </a:solidFill>
                    <a:latin typeface="Cambria Math" pitchFamily="18" charset="0"/>
                    <a:ea typeface="Cambria Math" pitchFamily="18" charset="0"/>
                  </a:rPr>
                  <a:t>𝒊</a:t>
                </a:r>
                <a:r>
                  <a:rPr lang="en-US" sz="800" b="1" i="0">
                    <a:solidFill>
                      <a:prstClr val="white"/>
                    </a:solidFill>
                    <a:latin typeface="Cambria Math" pitchFamily="18" charset="0"/>
                    <a:ea typeface="Cambria Math" pitchFamily="18" charset="0"/>
                  </a:rPr>
                  <a:t> −</a:t>
                </a:r>
                <a:r>
                  <a:rPr lang="en-US" sz="800" b="1" dirty="0">
                    <a:solidFill>
                      <a:prstClr val="white"/>
                    </a:solidFill>
                    <a:latin typeface="Cambria Math" pitchFamily="18" charset="0"/>
                    <a:ea typeface="Cambria Math" pitchFamily="18" charset="0"/>
                  </a:rPr>
                  <a:t> </a:t>
                </a:r>
                <a:r>
                  <a:rPr lang="en-US" sz="800" b="1" i="0" dirty="0">
                    <a:solidFill>
                      <a:prstClr val="white"/>
                    </a:solidFill>
                    <a:latin typeface="Cambria Math" pitchFamily="18" charset="0"/>
                    <a:ea typeface="Cambria Math" pitchFamily="18" charset="0"/>
                  </a:rPr>
                  <a:t>𝒀</a:t>
                </a:r>
                <a:r>
                  <a:rPr lang="en-US" sz="800" b="1" i="0" dirty="0">
                    <a:solidFill>
                      <a:prstClr val="white"/>
                    </a:solidFill>
                    <a:latin typeface="Cambria Math"/>
                    <a:ea typeface="Cambria Math" pitchFamily="18" charset="0"/>
                  </a:rPr>
                  <a:t> ̂</a:t>
                </a:r>
                <a:r>
                  <a:rPr lang="en-US" sz="800" b="1" i="0" baseline="-20000" dirty="0">
                    <a:solidFill>
                      <a:prstClr val="white"/>
                    </a:solidFill>
                    <a:latin typeface="Cambria Math" pitchFamily="18" charset="0"/>
                    <a:ea typeface="Cambria Math" pitchFamily="18" charset="0"/>
                  </a:rPr>
                  <a:t>𝒊 </a:t>
                </a:r>
                <a:r>
                  <a:rPr lang="en-US" sz="800" dirty="0" smtClean="0">
                    <a:solidFill>
                      <a:prstClr val="white"/>
                    </a:solidFill>
                    <a:latin typeface="Cambria Math" pitchFamily="18" charset="0"/>
                    <a:ea typeface="Cambria Math" pitchFamily="18" charset="0"/>
                  </a:rPr>
                  <a:t>)</a:t>
                </a:r>
                <a:r>
                  <a:rPr lang="en-US" sz="800" b="1" baseline="30000" dirty="0" smtClean="0">
                    <a:solidFill>
                      <a:prstClr val="white"/>
                    </a:solidFill>
                    <a:latin typeface="Cambria Math" pitchFamily="18" charset="0"/>
                    <a:ea typeface="Cambria Math" pitchFamily="18" charset="0"/>
                  </a:rPr>
                  <a:t>2</a:t>
                </a:r>
                <a:r>
                  <a:rPr lang="en-US" sz="800" kern="1200" dirty="0" smtClean="0">
                    <a:solidFill>
                      <a:schemeClr val="tx1">
                        <a:lumMod val="75000"/>
                        <a:lumOff val="25000"/>
                      </a:schemeClr>
                    </a:solidFill>
                    <a:latin typeface="+mn-lt"/>
                    <a:ea typeface="+mn-ea"/>
                    <a:cs typeface="+mn-cs"/>
                  </a:rPr>
                  <a:t> is minimized to estimate parameters using least square method.</a:t>
                </a:r>
                <a:endParaRPr lang="en-US" sz="800" kern="1200" dirty="0">
                  <a:solidFill>
                    <a:schemeClr val="tx1">
                      <a:lumMod val="75000"/>
                      <a:lumOff val="25000"/>
                    </a:schemeClr>
                  </a:solidFill>
                  <a:latin typeface="+mn-lt"/>
                  <a:ea typeface="+mn-ea"/>
                  <a:cs typeface="+mn-cs"/>
                </a:endParaRPr>
              </a:p>
            </p:txBody>
          </p:sp>
        </mc:Fallback>
      </mc:AlternateContent>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90918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eaLnBrk="0" fontAlgn="base" hangingPunct="0">
              <a:spcBef>
                <a:spcPct val="0"/>
              </a:spcBef>
              <a:spcAft>
                <a:spcPct val="0"/>
              </a:spcAft>
            </a:pPr>
            <a:endParaRPr lang="en-US" sz="2000" dirty="0">
              <a:solidFill>
                <a:prstClr val="black"/>
              </a:solidFill>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1654587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72813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8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88588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99083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56054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
        <p:nvSpPr>
          <p:cNvPr id="4" name="Slide Number Placeholder 3"/>
          <p:cNvSpPr>
            <a:spLocks noGrp="1"/>
          </p:cNvSpPr>
          <p:nvPr>
            <p:ph type="sldNum" sz="quarter" idx="10"/>
          </p:nvPr>
        </p:nvSpPr>
        <p:spPr/>
        <p:txBody>
          <a:bodyPr/>
          <a:lstStyle/>
          <a:p>
            <a:fld id="{2B96D929-292A-4518-95D0-C5AC1AC25607}"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122995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9177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96416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153240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634267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95153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8934631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346550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3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9580654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_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5275928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_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71405653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_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28774773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86852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4938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25445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22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900858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3763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75276"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12914"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416570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643203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7218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869820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14279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74329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solidFill>
                  <a:schemeClr val="accent1"/>
                </a:solidFill>
                <a:latin typeface="Open Sans" panose="020B0606030504020204" pitchFamily="34"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20254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59322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068493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12659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1654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3245778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091842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8698621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189288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979325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19934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3366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028938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076583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7045054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723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9623052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941341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610587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60650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5364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297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76239" indent="-24764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9402440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689044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6284679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83970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449469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05914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041536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740504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5972226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375528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64574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57189" indent="-22859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8193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52357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8588781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756156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667869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327241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2255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5854108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032615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666314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2_Title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5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799479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713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9552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7633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7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18751697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8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4678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8442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2205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3726821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9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0787955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6740880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856189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4255432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9692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0603593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0845766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6980607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6337529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9120295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114343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894197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71182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841372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0462443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4886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219200"/>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560285"/>
            <a:ext cx="5082117"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219200"/>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560285"/>
            <a:ext cx="5084232"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491086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15527442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779206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4895580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334750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9141938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473444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28682991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126611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74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415983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462284"/>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803370"/>
            <a:ext cx="5082117"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462284"/>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803370"/>
            <a:ext cx="5084232"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2608842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2066454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33868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4896030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714069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096703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521746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35078766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_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331709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1379347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_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95349657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8.png"/><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image" Target="../media/image3.png"/><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image" Target="../media/image4.png"/><Relationship Id="rId118" Type="http://schemas.openxmlformats.org/officeDocument/2006/relationships/image" Target="../media/image9.png"/><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image" Target="../media/image5.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theme" Target="../theme/theme1.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image" Target="../media/image1.png"/><Relationship Id="rId115" Type="http://schemas.openxmlformats.org/officeDocument/2006/relationships/image" Target="../media/image6.png"/><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7.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image" Target="../media/image2.png"/><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79961"/>
            <a:ext cx="10363200" cy="817561"/>
          </a:xfrm>
          <a:prstGeom prst="rect">
            <a:avLst/>
          </a:prstGeom>
        </p:spPr>
        <p:txBody>
          <a:bodyPr vert="horz" lIns="0" tIns="0" rIns="0" bIns="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914400" y="1219200"/>
            <a:ext cx="10363200" cy="4627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 name="object 21">
            <a:extLst>
              <a:ext uri="{FF2B5EF4-FFF2-40B4-BE49-F238E27FC236}">
                <a16:creationId xmlns:a16="http://schemas.microsoft.com/office/drawing/2014/main" id="{A12EC1AF-7803-BFD6-EB7E-230A17B08A08}"/>
              </a:ext>
            </a:extLst>
          </p:cNvPr>
          <p:cNvGrpSpPr/>
          <p:nvPr userDrawn="1"/>
        </p:nvGrpSpPr>
        <p:grpSpPr>
          <a:xfrm>
            <a:off x="9914965" y="6246454"/>
            <a:ext cx="1513252" cy="401246"/>
            <a:chOff x="12227495" y="8878099"/>
            <a:chExt cx="2912110" cy="772160"/>
          </a:xfrm>
        </p:grpSpPr>
        <p:sp>
          <p:nvSpPr>
            <p:cNvPr id="5" name="object 22">
              <a:extLst>
                <a:ext uri="{FF2B5EF4-FFF2-40B4-BE49-F238E27FC236}">
                  <a16:creationId xmlns:a16="http://schemas.microsoft.com/office/drawing/2014/main" id="{D0F1918F-0FD3-A807-8902-F0A12EDDC415}"/>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27549086-B9BF-38B8-739E-3028A1992EB1}"/>
                </a:ext>
              </a:extLst>
            </p:cNvPr>
            <p:cNvPicPr/>
            <p:nvPr/>
          </p:nvPicPr>
          <p:blipFill>
            <a:blip r:embed="rId110"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CF3D8ADA-8727-7585-9476-FEF07A7E1051}"/>
                </a:ext>
              </a:extLst>
            </p:cNvPr>
            <p:cNvPicPr/>
            <p:nvPr/>
          </p:nvPicPr>
          <p:blipFill>
            <a:blip r:embed="rId111"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C1EB2E0F-F88B-1BCD-489F-4E2E2CE69242}"/>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8BBA37D8-9E86-5784-8567-8391091CFEF4}"/>
                </a:ext>
              </a:extLst>
            </p:cNvPr>
            <p:cNvPicPr/>
            <p:nvPr/>
          </p:nvPicPr>
          <p:blipFill>
            <a:blip r:embed="rId112"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7D32521D-5193-E658-1C0D-EAB054B49F73}"/>
                </a:ext>
              </a:extLst>
            </p:cNvPr>
            <p:cNvPicPr/>
            <p:nvPr/>
          </p:nvPicPr>
          <p:blipFill>
            <a:blip r:embed="rId113"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B1ECC896-3BBC-96DD-B2E7-4485106A76E1}"/>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FA3C1958-19EC-74B3-7A47-DE34DAA8D270}"/>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551050B7-6A58-1474-4CEE-82702F7896D6}"/>
                </a:ext>
              </a:extLst>
            </p:cNvPr>
            <p:cNvPicPr/>
            <p:nvPr/>
          </p:nvPicPr>
          <p:blipFill>
            <a:blip r:embed="rId114"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D9A96A84-646F-1E85-6370-96BCCA2EC14B}"/>
                </a:ext>
              </a:extLst>
            </p:cNvPr>
            <p:cNvPicPr/>
            <p:nvPr/>
          </p:nvPicPr>
          <p:blipFill>
            <a:blip r:embed="rId115"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0238AE35-D949-3621-620C-6A92DD507E18}"/>
                </a:ext>
              </a:extLst>
            </p:cNvPr>
            <p:cNvPicPr/>
            <p:nvPr/>
          </p:nvPicPr>
          <p:blipFill>
            <a:blip r:embed="rId116"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D6BF460F-FFD1-C922-4D89-7A4A7EFB5168}"/>
                </a:ext>
              </a:extLst>
            </p:cNvPr>
            <p:cNvPicPr/>
            <p:nvPr/>
          </p:nvPicPr>
          <p:blipFill>
            <a:blip r:embed="rId117"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69625086-1DC2-955F-F251-D2EB70421640}"/>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8" name="object 35">
              <a:extLst>
                <a:ext uri="{FF2B5EF4-FFF2-40B4-BE49-F238E27FC236}">
                  <a16:creationId xmlns:a16="http://schemas.microsoft.com/office/drawing/2014/main" id="{EDAB9641-731C-18E9-28D6-01BB806AE83C}"/>
                </a:ext>
              </a:extLst>
            </p:cNvPr>
            <p:cNvPicPr/>
            <p:nvPr/>
          </p:nvPicPr>
          <p:blipFill>
            <a:blip r:embed="rId118"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4625892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 id="2147483737" r:id="rId44"/>
    <p:sldLayoutId id="2147483738" r:id="rId45"/>
    <p:sldLayoutId id="2147483739" r:id="rId46"/>
    <p:sldLayoutId id="2147483740" r:id="rId47"/>
    <p:sldLayoutId id="2147483741" r:id="rId48"/>
    <p:sldLayoutId id="2147483742" r:id="rId49"/>
    <p:sldLayoutId id="2147483743" r:id="rId50"/>
    <p:sldLayoutId id="2147483744" r:id="rId51"/>
    <p:sldLayoutId id="2147483745" r:id="rId52"/>
    <p:sldLayoutId id="2147483746" r:id="rId53"/>
    <p:sldLayoutId id="2147483747" r:id="rId54"/>
    <p:sldLayoutId id="2147483748" r:id="rId55"/>
    <p:sldLayoutId id="2147483749" r:id="rId56"/>
    <p:sldLayoutId id="2147483750" r:id="rId57"/>
    <p:sldLayoutId id="2147483751" r:id="rId58"/>
    <p:sldLayoutId id="2147483752" r:id="rId59"/>
    <p:sldLayoutId id="2147483753" r:id="rId60"/>
    <p:sldLayoutId id="2147483754" r:id="rId61"/>
    <p:sldLayoutId id="2147483755" r:id="rId62"/>
    <p:sldLayoutId id="2147483763" r:id="rId63"/>
    <p:sldLayoutId id="2147483764" r:id="rId64"/>
    <p:sldLayoutId id="2147483765" r:id="rId65"/>
    <p:sldLayoutId id="2147483766" r:id="rId66"/>
    <p:sldLayoutId id="2147483767" r:id="rId67"/>
    <p:sldLayoutId id="2147483768" r:id="rId68"/>
    <p:sldLayoutId id="2147483769" r:id="rId69"/>
    <p:sldLayoutId id="2147483770" r:id="rId70"/>
    <p:sldLayoutId id="2147483771" r:id="rId71"/>
    <p:sldLayoutId id="2147483772" r:id="rId72"/>
    <p:sldLayoutId id="2147483773" r:id="rId73"/>
    <p:sldLayoutId id="2147483774" r:id="rId74"/>
    <p:sldLayoutId id="2147483775" r:id="rId75"/>
    <p:sldLayoutId id="2147483776" r:id="rId76"/>
    <p:sldLayoutId id="2147483777" r:id="rId77"/>
    <p:sldLayoutId id="2147483778" r:id="rId78"/>
    <p:sldLayoutId id="2147483779" r:id="rId79"/>
    <p:sldLayoutId id="2147483780" r:id="rId80"/>
    <p:sldLayoutId id="2147483781" r:id="rId81"/>
    <p:sldLayoutId id="2147483782" r:id="rId82"/>
    <p:sldLayoutId id="2147483783" r:id="rId83"/>
    <p:sldLayoutId id="2147483784" r:id="rId84"/>
    <p:sldLayoutId id="2147483785" r:id="rId85"/>
    <p:sldLayoutId id="2147483786" r:id="rId86"/>
    <p:sldLayoutId id="2147483787" r:id="rId87"/>
    <p:sldLayoutId id="2147483788" r:id="rId88"/>
    <p:sldLayoutId id="2147483789" r:id="rId89"/>
    <p:sldLayoutId id="2147483790" r:id="rId90"/>
    <p:sldLayoutId id="2147483791" r:id="rId91"/>
    <p:sldLayoutId id="2147483792" r:id="rId92"/>
    <p:sldLayoutId id="2147483793" r:id="rId93"/>
    <p:sldLayoutId id="2147483794" r:id="rId94"/>
    <p:sldLayoutId id="2147483795" r:id="rId95"/>
    <p:sldLayoutId id="2147483796" r:id="rId96"/>
    <p:sldLayoutId id="2147483797" r:id="rId97"/>
    <p:sldLayoutId id="2147483798" r:id="rId98"/>
    <p:sldLayoutId id="2147483799" r:id="rId99"/>
    <p:sldLayoutId id="2147483800" r:id="rId100"/>
    <p:sldLayoutId id="2147483801" r:id="rId101"/>
    <p:sldLayoutId id="2147483802" r:id="rId102"/>
    <p:sldLayoutId id="2147483803" r:id="rId103"/>
    <p:sldLayoutId id="2147483804" r:id="rId104"/>
    <p:sldLayoutId id="2147483805" r:id="rId105"/>
    <p:sldLayoutId id="2147483806" r:id="rId106"/>
    <p:sldLayoutId id="2147483807" r:id="rId107"/>
    <p:sldLayoutId id="2147483808" r:id="rId108"/>
  </p:sldLayoutIdLst>
  <p:hf sldNum="0" hdr="0" ftr="0" dt="0"/>
  <p:txStyles>
    <p:titleStyle>
      <a:lvl1pPr algn="ctr" defTabSz="1219170" rtl="0" eaLnBrk="1" latinLnBrk="0" hangingPunct="1">
        <a:lnSpc>
          <a:spcPct val="86000"/>
        </a:lnSpc>
        <a:spcBef>
          <a:spcPct val="0"/>
        </a:spcBef>
        <a:buNone/>
        <a:defRPr sz="2800" kern="800" spc="-53" baseline="0">
          <a:solidFill>
            <a:srgbClr val="00B0F0"/>
          </a:solidFill>
          <a:latin typeface="+mj-lt"/>
          <a:ea typeface="+mj-ea"/>
          <a:cs typeface="+mj-cs"/>
        </a:defRPr>
      </a:lvl1pPr>
    </p:titleStyle>
    <p:bodyStyle>
      <a:lvl1pPr marL="228594" indent="-228594" algn="l" defTabSz="1219170" rtl="0" eaLnBrk="1" latinLnBrk="0" hangingPunct="1">
        <a:spcBef>
          <a:spcPct val="20000"/>
        </a:spcBef>
        <a:buClr>
          <a:schemeClr val="accent1"/>
        </a:buClr>
        <a:buFont typeface="Arial" panose="020B0604020202020204" pitchFamily="34" charset="0"/>
        <a:buChar char="•"/>
        <a:defRPr sz="2000" kern="800" spc="-13">
          <a:solidFill>
            <a:schemeClr val="tx1"/>
          </a:solidFill>
          <a:latin typeface="+mn-lt"/>
          <a:ea typeface="+mn-ea"/>
          <a:cs typeface="+mn-cs"/>
        </a:defRPr>
      </a:lvl1pPr>
      <a:lvl2pPr marL="459306" indent="-230712"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image" Target="../media/image14.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tags" Target="../tags/tag42.xml"/><Relationship Id="rId7" Type="http://schemas.openxmlformats.org/officeDocument/2006/relationships/image" Target="../media/image15.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43.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tags" Target="../tags/tag46.xml"/><Relationship Id="rId7" Type="http://schemas.openxmlformats.org/officeDocument/2006/relationships/diagramData" Target="../diagrams/data2.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notesSlide" Target="../notesSlides/notesSlide11.xml"/><Relationship Id="rId11" Type="http://schemas.microsoft.com/office/2007/relationships/diagramDrawing" Target="../diagrams/drawing2.xml"/><Relationship Id="rId5" Type="http://schemas.openxmlformats.org/officeDocument/2006/relationships/slideLayout" Target="../slideLayouts/slideLayout2.xml"/><Relationship Id="rId10" Type="http://schemas.openxmlformats.org/officeDocument/2006/relationships/diagramColors" Target="../diagrams/colors2.xml"/><Relationship Id="rId4" Type="http://schemas.openxmlformats.org/officeDocument/2006/relationships/tags" Target="../tags/tag47.xml"/><Relationship Id="rId9"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tags" Target="../tags/tag50.xml"/><Relationship Id="rId7" Type="http://schemas.openxmlformats.org/officeDocument/2006/relationships/diagramData" Target="../diagrams/data3.xml"/><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notesSlide" Target="../notesSlides/notesSlide12.xml"/><Relationship Id="rId11" Type="http://schemas.microsoft.com/office/2007/relationships/diagramDrawing" Target="../diagrams/drawing3.xml"/><Relationship Id="rId5" Type="http://schemas.openxmlformats.org/officeDocument/2006/relationships/slideLayout" Target="../slideLayouts/slideLayout2.xml"/><Relationship Id="rId10" Type="http://schemas.openxmlformats.org/officeDocument/2006/relationships/diagramColors" Target="../diagrams/colors3.xml"/><Relationship Id="rId4" Type="http://schemas.openxmlformats.org/officeDocument/2006/relationships/tags" Target="../tags/tag51.xml"/><Relationship Id="rId9"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54.xml"/><Relationship Id="rId7" Type="http://schemas.openxmlformats.org/officeDocument/2006/relationships/slideLayout" Target="../slideLayouts/slideLayout2.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10" Type="http://schemas.openxmlformats.org/officeDocument/2006/relationships/image" Target="../media/image17.png"/><Relationship Id="rId4" Type="http://schemas.openxmlformats.org/officeDocument/2006/relationships/tags" Target="../tags/tag55.xml"/><Relationship Id="rId9" Type="http://schemas.openxmlformats.org/officeDocument/2006/relationships/tags" Target="../tags/tag54.xml"/></Relationships>
</file>

<file path=ppt/slides/_rels/slide15.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61.xml"/></Relationships>
</file>

<file path=ppt/slides/_rels/slide16.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18.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65.xml"/></Relationships>
</file>

<file path=ppt/slides/_rels/slide17.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19.pn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69.xml"/></Relationships>
</file>

<file path=ppt/slides/_rels/slide18.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7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tags" Target="../tags/tag8.xml"/><Relationship Id="rId7" Type="http://schemas.openxmlformats.org/officeDocument/2006/relationships/notesSlide" Target="../notesSlides/notesSlide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Layout" Target="../slideLayouts/slideLayout2.xml"/><Relationship Id="rId5" Type="http://schemas.openxmlformats.org/officeDocument/2006/relationships/tags" Target="../tags/tag10.xml"/><Relationship Id="rId10" Type="http://schemas.openxmlformats.org/officeDocument/2006/relationships/image" Target="../media/image11.png"/><Relationship Id="rId4" Type="http://schemas.openxmlformats.org/officeDocument/2006/relationships/tags" Target="../tags/tag9.xml"/><Relationship Id="rId9" Type="http://schemas.openxmlformats.org/officeDocument/2006/relationships/tags" Target="../tags/tag7.xml"/></Relationships>
</file>

<file path=ppt/slides/_rels/slide4.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4.xml"/></Relationships>
</file>

<file path=ppt/slides/_rels/slide5.xml.rels><?xml version="1.0" encoding="UTF-8" standalone="yes"?>
<Relationships xmlns="http://schemas.openxmlformats.org/package/2006/relationships"><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8.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21.xml"/><Relationship Id="rId7" Type="http://schemas.openxmlformats.org/officeDocument/2006/relationships/diagramData" Target="../diagrams/data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notesSlide" Target="../notesSlides/notesSlide5.xml"/><Relationship Id="rId11" Type="http://schemas.microsoft.com/office/2007/relationships/diagramDrawing" Target="../diagrams/drawing1.xml"/><Relationship Id="rId5" Type="http://schemas.openxmlformats.org/officeDocument/2006/relationships/slideLayout" Target="../slideLayouts/slideLayout2.xml"/><Relationship Id="rId10" Type="http://schemas.openxmlformats.org/officeDocument/2006/relationships/diagramColors" Target="../diagrams/colors1.xml"/><Relationship Id="rId4" Type="http://schemas.openxmlformats.org/officeDocument/2006/relationships/tags" Target="../tags/tag22.xml"/><Relationship Id="rId9"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image" Target="../media/image12.png"/><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tags" Target="../tags/tag29.xml"/><Relationship Id="rId7" Type="http://schemas.openxmlformats.org/officeDocument/2006/relationships/notesSlide" Target="../notesSlides/notesSlide7.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2.xml"/><Relationship Id="rId5" Type="http://schemas.openxmlformats.org/officeDocument/2006/relationships/tags" Target="../tags/tag31.xml"/><Relationship Id="rId4" Type="http://schemas.openxmlformats.org/officeDocument/2006/relationships/tags" Target="../tags/tag30.xml"/></Relationships>
</file>

<file path=ppt/slides/_rels/slide9.xml.rels><?xml version="1.0" encoding="UTF-8" standalone="yes"?>
<Relationships xmlns="http://schemas.openxmlformats.org/package/2006/relationships"><Relationship Id="rId3" Type="http://schemas.openxmlformats.org/officeDocument/2006/relationships/tags" Target="../tags/tag34.xml"/><Relationship Id="rId7" Type="http://schemas.openxmlformats.org/officeDocument/2006/relationships/image" Target="../media/image13.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3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A4E81-4A2D-044E-8148-0904898C60CE}"/>
              </a:ext>
            </a:extLst>
          </p:cNvPr>
          <p:cNvSpPr>
            <a:spLocks noGrp="1"/>
          </p:cNvSpPr>
          <p:nvPr>
            <p:ph type="ctrTitle"/>
          </p:nvPr>
        </p:nvSpPr>
        <p:spPr/>
        <p:txBody>
          <a:bodyPr>
            <a:noAutofit/>
          </a:bodyPr>
          <a:lstStyle/>
          <a:p>
            <a:br>
              <a:rPr lang="es-ES" dirty="0">
                <a:solidFill>
                  <a:schemeClr val="accent1"/>
                </a:solidFill>
                <a:ea typeface="Open Sans" panose="020B0606030504020204" pitchFamily="34" charset="0"/>
                <a:cs typeface="Open Sans" panose="020B0606030504020204" pitchFamily="34" charset="0"/>
              </a:rPr>
            </a:br>
            <a:r>
              <a:rPr lang="en-US" dirty="0">
                <a:solidFill>
                  <a:schemeClr val="accent1"/>
                </a:solidFill>
                <a:ea typeface="Open Sans" panose="020B0606030504020204" pitchFamily="34" charset="0"/>
                <a:cs typeface="Open Sans" panose="020B0606030504020204" pitchFamily="34" charset="0"/>
              </a:rPr>
              <a:t>TIME SERIES REGRESSION</a:t>
            </a:r>
          </a:p>
        </p:txBody>
      </p:sp>
    </p:spTree>
    <p:extLst>
      <p:ext uri="{BB962C8B-B14F-4D97-AF65-F5344CB8AC3E}">
        <p14:creationId xmlns:p14="http://schemas.microsoft.com/office/powerpoint/2010/main" val="1668550670"/>
      </p:ext>
    </p:extLst>
  </p:cSld>
  <p:clrMapOvr>
    <a:masterClrMapping/>
  </p:clrMapOvr>
  <mc:AlternateContent xmlns:mc="http://schemas.openxmlformats.org/markup-compatibility/2006" xmlns:p14="http://schemas.microsoft.com/office/powerpoint/2010/main">
    <mc:Choice Requires="p14">
      <p:transition spd="med" p14:dur="700" advTm="6669">
        <p:fade/>
      </p:transition>
    </mc:Choice>
    <mc:Fallback xmlns="">
      <p:transition spd="med" advTm="666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nvPr>
        </p:nvGraphicFramePr>
        <p:xfrm>
          <a:off x="2213264" y="1809859"/>
          <a:ext cx="8033374" cy="1068102"/>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068102">
                <a:tc>
                  <a:txBody>
                    <a:bodyPr/>
                    <a:lstStyle/>
                    <a:p>
                      <a:r>
                        <a:rPr lang="en-US" sz="1600" b="1" dirty="0">
                          <a:solidFill>
                            <a:schemeClr val="accent1"/>
                          </a:solidFill>
                          <a:latin typeface="Consolas" pitchFamily="49" charset="0"/>
                        </a:rPr>
                        <a:t>install.packages</a:t>
                      </a:r>
                      <a:r>
                        <a:rPr lang="en-US" sz="1600" dirty="0">
                          <a:solidFill>
                            <a:schemeClr val="accent1"/>
                          </a:solidFill>
                          <a:latin typeface="Consolas" pitchFamily="49" charset="0"/>
                        </a:rPr>
                        <a:t>("car")</a:t>
                      </a:r>
                    </a:p>
                    <a:p>
                      <a:r>
                        <a:rPr lang="en-US" sz="1600" b="1" dirty="0">
                          <a:solidFill>
                            <a:schemeClr val="accent1"/>
                          </a:solidFill>
                          <a:latin typeface="Consolas" pitchFamily="49" charset="0"/>
                        </a:rPr>
                        <a:t>library</a:t>
                      </a:r>
                      <a:r>
                        <a:rPr lang="en-US" sz="1600" dirty="0">
                          <a:solidFill>
                            <a:schemeClr val="accent1"/>
                          </a:solidFill>
                          <a:latin typeface="Consolas" pitchFamily="49" charset="0"/>
                        </a:rPr>
                        <a:t>(car)</a:t>
                      </a:r>
                    </a:p>
                    <a:p>
                      <a:endParaRPr lang="en-US" sz="1600" dirty="0">
                        <a:solidFill>
                          <a:schemeClr val="accent1"/>
                        </a:solidFill>
                        <a:latin typeface="Consolas" pitchFamily="49" charset="0"/>
                      </a:endParaRPr>
                    </a:p>
                    <a:p>
                      <a:r>
                        <a:rPr lang="en-US" sz="1600" b="1" dirty="0">
                          <a:solidFill>
                            <a:schemeClr val="accent1"/>
                          </a:solidFill>
                          <a:latin typeface="Consolas" pitchFamily="49" charset="0"/>
                        </a:rPr>
                        <a:t>durbinWatsonTest</a:t>
                      </a:r>
                      <a:r>
                        <a:rPr lang="en-US" sz="1600" dirty="0">
                          <a:solidFill>
                            <a:schemeClr val="accent1"/>
                          </a:solidFill>
                          <a:latin typeface="Consolas" pitchFamily="49" charset="0"/>
                        </a:rPr>
                        <a:t>(salesmodel)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b="1" dirty="0">
                <a:latin typeface="+mj-lt"/>
              </a:rPr>
              <a:t>Durbin Watson Test in R</a:t>
            </a: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grpSp>
      <p:sp>
        <p:nvSpPr>
          <p:cNvPr id="22" name="Rectangle 21"/>
          <p:cNvSpPr/>
          <p:nvPr/>
        </p:nvSpPr>
        <p:spPr>
          <a:xfrm>
            <a:off x="2225554" y="1226387"/>
            <a:ext cx="3550972" cy="584775"/>
          </a:xfrm>
          <a:prstGeom prst="rect">
            <a:avLst/>
          </a:prstGeom>
        </p:spPr>
        <p:txBody>
          <a:bodyPr wrap="none">
            <a:spAutoFit/>
          </a:bodyPr>
          <a:lstStyle/>
          <a:p>
            <a:pPr defTabSz="914400">
              <a:defRPr/>
            </a:pPr>
            <a:r>
              <a:rPr lang="en-US" sz="1600" dirty="0">
                <a:latin typeface="Consolas" pitchFamily="49" charset="0"/>
                <a:cs typeface="Arial"/>
              </a:rPr>
              <a:t># Install &amp; Load package “car”</a:t>
            </a:r>
          </a:p>
          <a:p>
            <a:pPr defTabSz="914400">
              <a:defRPr/>
            </a:pPr>
            <a:r>
              <a:rPr lang="en-US" sz="1600" dirty="0">
                <a:latin typeface="Consolas" pitchFamily="49" charset="0"/>
                <a:cs typeface="Arial"/>
              </a:rPr>
              <a:t># Durbin Watson Test</a:t>
            </a:r>
          </a:p>
        </p:txBody>
      </p:sp>
      <p:grpSp>
        <p:nvGrpSpPr>
          <p:cNvPr id="5" name="Group 4"/>
          <p:cNvGrpSpPr/>
          <p:nvPr/>
        </p:nvGrpSpPr>
        <p:grpSpPr>
          <a:xfrm>
            <a:off x="2653839" y="2801762"/>
            <a:ext cx="7696200" cy="1259889"/>
            <a:chOff x="990600" y="5234733"/>
            <a:chExt cx="7195175" cy="1259889"/>
          </a:xfrm>
          <a:solidFill>
            <a:schemeClr val="bg1"/>
          </a:solidFill>
        </p:grpSpPr>
        <p:grpSp>
          <p:nvGrpSpPr>
            <p:cNvPr id="4" name="Group 3"/>
            <p:cNvGrpSpPr/>
            <p:nvPr/>
          </p:nvGrpSpPr>
          <p:grpSpPr>
            <a:xfrm>
              <a:off x="990600" y="5234733"/>
              <a:ext cx="7195175" cy="1259889"/>
              <a:chOff x="990600" y="3635268"/>
              <a:chExt cx="7195175" cy="1259889"/>
            </a:xfrm>
            <a:grpFill/>
          </p:grpSpPr>
          <p:sp>
            <p:nvSpPr>
              <p:cNvPr id="15" name="Rectangle 14"/>
              <p:cNvSpPr/>
              <p:nvPr/>
            </p:nvSpPr>
            <p:spPr>
              <a:xfrm>
                <a:off x="2696689" y="3694828"/>
                <a:ext cx="5489086" cy="1200329"/>
              </a:xfrm>
              <a:prstGeom prst="rect">
                <a:avLst/>
              </a:prstGeom>
              <a:grpFill/>
              <a:ln w="3175">
                <a:solidFill>
                  <a:schemeClr val="accent3"/>
                </a:solidFill>
              </a:ln>
            </p:spPr>
            <p:txBody>
              <a:bodyPr wrap="square">
                <a:spAutoFit/>
              </a:bodyPr>
              <a:lstStyle/>
              <a:p>
                <a:pPr defTabSz="914400">
                  <a:defRPr/>
                </a:pPr>
                <a:r>
                  <a:rPr lang="en-US" b="1" dirty="0">
                    <a:solidFill>
                      <a:prstClr val="black">
                        <a:lumMod val="75000"/>
                        <a:lumOff val="25000"/>
                      </a:prstClr>
                    </a:solidFill>
                    <a:latin typeface="Vijaya" panose="02020604020202020204" pitchFamily="18" charset="0"/>
                    <a:cs typeface="Vijaya" panose="02020604020202020204" pitchFamily="18" charset="0"/>
                  </a:rPr>
                  <a:t>durbinWatsonTest()</a:t>
                </a:r>
                <a:r>
                  <a:rPr lang="en-US" dirty="0">
                    <a:solidFill>
                      <a:prstClr val="black">
                        <a:lumMod val="75000"/>
                        <a:lumOff val="25000"/>
                      </a:prstClr>
                    </a:solidFill>
                    <a:latin typeface="Vijaya" panose="02020604020202020204" pitchFamily="18" charset="0"/>
                    <a:cs typeface="Vijaya" panose="02020604020202020204" pitchFamily="18" charset="0"/>
                  </a:rPr>
                  <a:t> in package car carries out the Durbin Watson test. Output gives the d-w statistic as well as p-value.</a:t>
                </a:r>
                <a:endParaRPr lang="en-US" dirty="0">
                  <a:solidFill>
                    <a:prstClr val="black"/>
                  </a:solidFill>
                  <a:latin typeface="Vijaya" panose="02020604020202020204" pitchFamily="18" charset="0"/>
                  <a:cs typeface="Vijaya" panose="02020604020202020204" pitchFamily="18" charset="0"/>
                </a:endParaRPr>
              </a:p>
            </p:txBody>
          </p:sp>
          <p:cxnSp>
            <p:nvCxnSpPr>
              <p:cNvPr id="20" name="Straight Arrow Connector 19"/>
              <p:cNvCxnSpPr/>
              <p:nvPr/>
            </p:nvCxnSpPr>
            <p:spPr>
              <a:xfrm flipV="1">
                <a:off x="990600" y="3635268"/>
                <a:ext cx="0" cy="503334"/>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p:cNvCxnSpPr/>
            <p:nvPr/>
          </p:nvCxnSpPr>
          <p:spPr>
            <a:xfrm>
              <a:off x="1005554" y="5734050"/>
              <a:ext cx="1691135" cy="0"/>
            </a:xfrm>
            <a:prstGeom prst="straightConnector1">
              <a:avLst/>
            </a:prstGeom>
            <a:grp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2349BBFB-5E53-453B-9C87-F3A0964F14FE}"/>
              </a:ext>
            </a:extLst>
          </p:cNvPr>
          <p:cNvSpPr/>
          <p:nvPr/>
        </p:nvSpPr>
        <p:spPr>
          <a:xfrm>
            <a:off x="2077490" y="3849139"/>
            <a:ext cx="7984375" cy="338554"/>
          </a:xfrm>
          <a:prstGeom prst="rect">
            <a:avLst/>
          </a:prstGeom>
        </p:spPr>
        <p:txBody>
          <a:bodyPr wrap="square">
            <a:spAutoFit/>
          </a:bodyPr>
          <a:lstStyle/>
          <a:p>
            <a:pPr defTabSz="914400">
              <a:defRPr/>
            </a:pPr>
            <a:r>
              <a:rPr lang="en-US" sz="1600" dirty="0">
                <a:latin typeface="Consolas" pitchFamily="49" charset="0"/>
                <a:cs typeface="Arial"/>
              </a:rPr>
              <a:t># Output</a:t>
            </a:r>
          </a:p>
        </p:txBody>
      </p:sp>
      <p:sp>
        <p:nvSpPr>
          <p:cNvPr id="25" name="Rectangle 24">
            <a:extLst>
              <a:ext uri="{FF2B5EF4-FFF2-40B4-BE49-F238E27FC236}">
                <a16:creationId xmlns:a16="http://schemas.microsoft.com/office/drawing/2014/main" id="{0B376DC3-1882-48CB-8EDC-F46E7FA99D76}"/>
              </a:ext>
            </a:extLst>
          </p:cNvPr>
          <p:cNvSpPr/>
          <p:nvPr/>
        </p:nvSpPr>
        <p:spPr>
          <a:xfrm>
            <a:off x="2213265" y="5361234"/>
            <a:ext cx="5521199" cy="1200329"/>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itchFamily="34" charset="0"/>
                <a:cs typeface="Vijaya" pitchFamily="34" charset="0"/>
              </a:rPr>
              <a:t>Interpretation :</a:t>
            </a:r>
          </a:p>
          <a:p>
            <a:pPr marL="342900" indent="-342900">
              <a:buSzPct val="60000"/>
              <a:buFont typeface="Wingdings" pitchFamily="2" charset="2"/>
              <a:buChar char="Ø"/>
            </a:pPr>
            <a:r>
              <a:rPr lang="en-US" dirty="0">
                <a:solidFill>
                  <a:schemeClr val="tx1">
                    <a:lumMod val="75000"/>
                    <a:lumOff val="25000"/>
                  </a:schemeClr>
                </a:solidFill>
                <a:latin typeface="Vijaya" pitchFamily="34" charset="0"/>
                <a:cs typeface="Vijaya" pitchFamily="34" charset="0"/>
              </a:rPr>
              <a:t>Reject H0, p-value&lt;0.05.</a:t>
            </a:r>
          </a:p>
          <a:p>
            <a:pPr marL="342900" indent="-342900">
              <a:buSzPct val="60000"/>
              <a:buFont typeface="Wingdings" pitchFamily="2" charset="2"/>
              <a:buChar char="Ø"/>
            </a:pPr>
            <a:r>
              <a:rPr lang="en-US" dirty="0">
                <a:solidFill>
                  <a:schemeClr val="tx1">
                    <a:lumMod val="75000"/>
                    <a:lumOff val="25000"/>
                  </a:schemeClr>
                </a:solidFill>
                <a:latin typeface="Vijaya" pitchFamily="34" charset="0"/>
                <a:cs typeface="Vijaya" pitchFamily="34" charset="0"/>
              </a:rPr>
              <a:t>Errors have significant autocorrelation.</a:t>
            </a:r>
          </a:p>
        </p:txBody>
      </p:sp>
      <p:pic>
        <p:nvPicPr>
          <p:cNvPr id="7" name="Picture 6">
            <a:extLst>
              <a:ext uri="{FF2B5EF4-FFF2-40B4-BE49-F238E27FC236}">
                <a16:creationId xmlns:a16="http://schemas.microsoft.com/office/drawing/2014/main" id="{E584AFF7-B7DB-4C12-A124-CA5E172BE560}"/>
              </a:ext>
            </a:extLst>
          </p:cNvPr>
          <p:cNvPicPr>
            <a:picLocks noChangeAspect="1"/>
          </p:cNvPicPr>
          <p:nvPr/>
        </p:nvPicPr>
        <p:blipFill>
          <a:blip r:embed="rId7"/>
          <a:stretch>
            <a:fillRect/>
          </a:stretch>
        </p:blipFill>
        <p:spPr>
          <a:xfrm>
            <a:off x="2213264" y="4187694"/>
            <a:ext cx="5656984" cy="1072227"/>
          </a:xfrm>
          <a:prstGeom prst="rect">
            <a:avLst/>
          </a:prstGeom>
          <a:ln>
            <a:solidFill>
              <a:schemeClr val="accent1"/>
            </a:solidFill>
          </a:ln>
        </p:spPr>
      </p:pic>
      <p:cxnSp>
        <p:nvCxnSpPr>
          <p:cNvPr id="8" name="Straight Arrow Connector 7">
            <a:extLst>
              <a:ext uri="{FF2B5EF4-FFF2-40B4-BE49-F238E27FC236}">
                <a16:creationId xmlns:a16="http://schemas.microsoft.com/office/drawing/2014/main" id="{761356BB-1C43-4184-996D-80E59E5BC2AD}"/>
              </a:ext>
            </a:extLst>
          </p:cNvPr>
          <p:cNvCxnSpPr>
            <a:cxnSpLocks/>
          </p:cNvCxnSpPr>
          <p:nvPr/>
        </p:nvCxnSpPr>
        <p:spPr>
          <a:xfrm flipV="1">
            <a:off x="7420335" y="4876800"/>
            <a:ext cx="0" cy="30480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568091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569720" y="274049"/>
            <a:ext cx="9052560" cy="810805"/>
          </a:xfrm>
        </p:spPr>
        <p:txBody>
          <a:bodyPr/>
          <a:lstStyle/>
          <a:p>
            <a:r>
              <a:rPr sz="3100" b="1" dirty="0">
                <a:latin typeface="+mj-lt"/>
              </a:rPr>
              <a:t>Error Process in the Presence of Autocorrelation</a:t>
            </a:r>
            <a:endParaRPr lang="en-US" sz="3100"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mc:AlternateContent xmlns:mc="http://schemas.openxmlformats.org/markup-compatibility/2006" xmlns:a14="http://schemas.microsoft.com/office/drawing/2010/main">
        <mc:Choice Requires="a14">
          <p:sp>
            <p:nvSpPr>
              <p:cNvPr id="3" name="Rectangle 2"/>
              <p:cNvSpPr/>
              <p:nvPr/>
            </p:nvSpPr>
            <p:spPr>
              <a:xfrm>
                <a:off x="2046213" y="1524000"/>
                <a:ext cx="8099577" cy="3739806"/>
              </a:xfrm>
              <a:prstGeom prst="rect">
                <a:avLst/>
              </a:prstGeom>
            </p:spPr>
            <p:txBody>
              <a:bodyPr>
                <a:spAutoFit/>
              </a:bodyPr>
              <a:lstStyle/>
              <a:p>
                <a:pPr>
                  <a:lnSpc>
                    <a:spcPct val="150000"/>
                  </a:lnSpc>
                </a:pPr>
                <a:r>
                  <a:rPr lang="en-US" sz="1600" dirty="0">
                    <a:solidFill>
                      <a:schemeClr val="tx1">
                        <a:lumMod val="75000"/>
                        <a:lumOff val="25000"/>
                      </a:schemeClr>
                    </a:solidFill>
                  </a:rPr>
                  <a:t>Presence of autocorrelation implies that, </a:t>
                </a:r>
                <a:r>
                  <a:rPr lang="en-US" sz="1600" b="1" dirty="0">
                    <a:solidFill>
                      <a:schemeClr val="tx1">
                        <a:lumMod val="75000"/>
                        <a:lumOff val="25000"/>
                      </a:schemeClr>
                    </a:solidFill>
                  </a:rPr>
                  <a:t>errors at time t are related to errors at previous time points</a:t>
                </a:r>
              </a:p>
              <a:p>
                <a:pPr>
                  <a:lnSpc>
                    <a:spcPct val="150000"/>
                  </a:lnSpc>
                </a:pPr>
                <a:endParaRPr lang="en-US" sz="1600" b="1" dirty="0">
                  <a:solidFill>
                    <a:schemeClr val="tx1">
                      <a:lumMod val="75000"/>
                      <a:lumOff val="25000"/>
                    </a:schemeClr>
                  </a:solidFill>
                </a:endParaRPr>
              </a:p>
              <a:p>
                <a:pPr>
                  <a:lnSpc>
                    <a:spcPct val="150000"/>
                  </a:lnSpc>
                </a:pPr>
                <a:endParaRPr lang="en-US" sz="1600" b="1" dirty="0">
                  <a:solidFill>
                    <a:schemeClr val="tx1">
                      <a:lumMod val="75000"/>
                      <a:lumOff val="25000"/>
                    </a:schemeClr>
                  </a:solidFill>
                </a:endParaRPr>
              </a:p>
              <a:p>
                <a:pPr>
                  <a:lnSpc>
                    <a:spcPct val="150000"/>
                  </a:lnSpc>
                </a:pPr>
                <a:endParaRPr lang="en-US" sz="1600" b="1" dirty="0">
                  <a:solidFill>
                    <a:schemeClr val="tx1">
                      <a:lumMod val="75000"/>
                      <a:lumOff val="25000"/>
                    </a:schemeClr>
                  </a:solidFill>
                </a:endParaRPr>
              </a:p>
              <a:p>
                <a:pPr>
                  <a:lnSpc>
                    <a:spcPct val="150000"/>
                  </a:lnSpc>
                </a:pPr>
                <a14:m>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a:rPr lang="en-US" sz="1600" i="1">
                            <a:solidFill>
                              <a:schemeClr val="tx1">
                                <a:lumMod val="75000"/>
                                <a:lumOff val="25000"/>
                              </a:schemeClr>
                            </a:solidFill>
                            <a:latin typeface="Cambria Math"/>
                            <a:ea typeface="Cambria Math"/>
                          </a:rPr>
                          <m:t>𝜌</m:t>
                        </m:r>
                      </m:e>
                      <m:sub>
                        <m:r>
                          <a:rPr lang="en-US" sz="1600" i="1">
                            <a:solidFill>
                              <a:schemeClr val="tx1">
                                <a:lumMod val="75000"/>
                                <a:lumOff val="25000"/>
                              </a:schemeClr>
                            </a:solidFill>
                            <a:latin typeface="Cambria Math"/>
                          </a:rPr>
                          <m:t>𝑘</m:t>
                        </m:r>
                      </m:sub>
                    </m:sSub>
                  </m:oMath>
                </a14:m>
                <a:r>
                  <a:rPr lang="en-US" sz="1600" dirty="0">
                    <a:solidFill>
                      <a:schemeClr val="tx1">
                        <a:lumMod val="75000"/>
                        <a:lumOff val="25000"/>
                      </a:schemeClr>
                    </a:solidFill>
                  </a:rPr>
                  <a:t> is coefficient of autocorrelation of lag k between </a:t>
                </a:r>
                <a14:m>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a:rPr lang="en-US" sz="1600" i="1">
                            <a:solidFill>
                              <a:schemeClr val="tx1">
                                <a:lumMod val="75000"/>
                                <a:lumOff val="25000"/>
                              </a:schemeClr>
                            </a:solidFill>
                            <a:latin typeface="Cambria Math"/>
                          </a:rPr>
                          <m:t>𝑒</m:t>
                        </m:r>
                      </m:e>
                      <m:sub>
                        <m:r>
                          <a:rPr lang="en-US" sz="1600" i="1">
                            <a:solidFill>
                              <a:schemeClr val="tx1">
                                <a:lumMod val="75000"/>
                                <a:lumOff val="25000"/>
                              </a:schemeClr>
                            </a:solidFill>
                            <a:latin typeface="Cambria Math"/>
                          </a:rPr>
                          <m:t>𝑡</m:t>
                        </m:r>
                      </m:sub>
                    </m:sSub>
                  </m:oMath>
                </a14:m>
                <a:r>
                  <a:rPr lang="en-US" sz="1600" dirty="0">
                    <a:solidFill>
                      <a:schemeClr val="tx1">
                        <a:lumMod val="75000"/>
                        <a:lumOff val="25000"/>
                      </a:schemeClr>
                    </a:solidFill>
                  </a:rPr>
                  <a:t> &amp; </a:t>
                </a:r>
                <a14:m>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a:rPr lang="en-US" sz="1600" i="1">
                            <a:solidFill>
                              <a:schemeClr val="tx1">
                                <a:lumMod val="75000"/>
                                <a:lumOff val="25000"/>
                              </a:schemeClr>
                            </a:solidFill>
                            <a:latin typeface="Cambria Math"/>
                          </a:rPr>
                          <m:t>𝑒</m:t>
                        </m:r>
                      </m:e>
                      <m:sub>
                        <m:r>
                          <a:rPr lang="en-US" sz="1600" i="1">
                            <a:solidFill>
                              <a:schemeClr val="tx1">
                                <a:lumMod val="75000"/>
                                <a:lumOff val="25000"/>
                              </a:schemeClr>
                            </a:solidFill>
                            <a:latin typeface="Cambria Math"/>
                          </a:rPr>
                          <m:t>𝑡</m:t>
                        </m:r>
                        <m:r>
                          <a:rPr lang="en-US" sz="1600" i="1">
                            <a:solidFill>
                              <a:schemeClr val="tx1">
                                <a:lumMod val="75000"/>
                                <a:lumOff val="25000"/>
                              </a:schemeClr>
                            </a:solidFill>
                            <a:latin typeface="Cambria Math"/>
                          </a:rPr>
                          <m:t> −</m:t>
                        </m:r>
                        <m:r>
                          <a:rPr lang="en-US" sz="1600" i="1">
                            <a:solidFill>
                              <a:schemeClr val="tx1">
                                <a:lumMod val="75000"/>
                                <a:lumOff val="25000"/>
                              </a:schemeClr>
                            </a:solidFill>
                            <a:latin typeface="Cambria Math"/>
                          </a:rPr>
                          <m:t>𝑘</m:t>
                        </m:r>
                      </m:sub>
                    </m:sSub>
                  </m:oMath>
                </a14:m>
                <a:r>
                  <a:rPr lang="en-US" sz="1600" dirty="0">
                    <a:solidFill>
                      <a:schemeClr val="tx1">
                        <a:lumMod val="75000"/>
                        <a:lumOff val="25000"/>
                      </a:schemeClr>
                    </a:solidFill>
                  </a:rPr>
                  <a:t> </a:t>
                </a:r>
              </a:p>
              <a:p>
                <a:pPr>
                  <a:lnSpc>
                    <a:spcPct val="150000"/>
                  </a:lnSpc>
                </a:pPr>
                <a14:m>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a:rPr lang="en-US" sz="1600" i="1">
                            <a:solidFill>
                              <a:schemeClr val="tx1">
                                <a:lumMod val="75000"/>
                                <a:lumOff val="25000"/>
                              </a:schemeClr>
                            </a:solidFill>
                            <a:latin typeface="Cambria Math"/>
                          </a:rPr>
                          <m:t>𝑢</m:t>
                        </m:r>
                      </m:e>
                      <m:sub>
                        <m:r>
                          <a:rPr lang="en-US" sz="1600" i="1">
                            <a:solidFill>
                              <a:schemeClr val="tx1">
                                <a:lumMod val="75000"/>
                                <a:lumOff val="25000"/>
                              </a:schemeClr>
                            </a:solidFill>
                            <a:latin typeface="Cambria Math"/>
                          </a:rPr>
                          <m:t>𝑡</m:t>
                        </m:r>
                      </m:sub>
                    </m:sSub>
                  </m:oMath>
                </a14:m>
                <a:r>
                  <a:rPr lang="en-US" sz="1600" dirty="0">
                    <a:solidFill>
                      <a:schemeClr val="tx1">
                        <a:lumMod val="75000"/>
                        <a:lumOff val="25000"/>
                      </a:schemeClr>
                    </a:solidFill>
                  </a:rPr>
                  <a:t> is such that,</a:t>
                </a:r>
              </a:p>
              <a:p>
                <a:pPr>
                  <a:lnSpc>
                    <a:spcPct val="150000"/>
                  </a:lnSpc>
                </a:pPr>
                <a:r>
                  <a:rPr lang="en-US" sz="1600" dirty="0">
                    <a:solidFill>
                      <a:schemeClr val="tx1">
                        <a:lumMod val="75000"/>
                        <a:lumOff val="25000"/>
                      </a:schemeClr>
                    </a:solidFill>
                  </a:rPr>
                  <a:t>E(</a:t>
                </a:r>
                <a14:m>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a:rPr lang="en-US" sz="1600" i="1">
                            <a:solidFill>
                              <a:schemeClr val="tx1">
                                <a:lumMod val="75000"/>
                                <a:lumOff val="25000"/>
                              </a:schemeClr>
                            </a:solidFill>
                            <a:latin typeface="Cambria Math"/>
                          </a:rPr>
                          <m:t>𝑢</m:t>
                        </m:r>
                      </m:e>
                      <m:sub>
                        <m:r>
                          <a:rPr lang="en-US" sz="1600" i="1">
                            <a:solidFill>
                              <a:schemeClr val="tx1">
                                <a:lumMod val="75000"/>
                                <a:lumOff val="25000"/>
                              </a:schemeClr>
                            </a:solidFill>
                            <a:latin typeface="Cambria Math"/>
                          </a:rPr>
                          <m:t>𝑡</m:t>
                        </m:r>
                      </m:sub>
                    </m:sSub>
                  </m:oMath>
                </a14:m>
                <a:r>
                  <a:rPr lang="en-US" sz="1600" dirty="0">
                    <a:solidFill>
                      <a:schemeClr val="tx1">
                        <a:lumMod val="75000"/>
                        <a:lumOff val="25000"/>
                      </a:schemeClr>
                    </a:solidFill>
                  </a:rPr>
                  <a:t>)=0</a:t>
                </a:r>
              </a:p>
              <a:p>
                <a:pPr>
                  <a:lnSpc>
                    <a:spcPct val="150000"/>
                  </a:lnSpc>
                </a:pPr>
                <a:r>
                  <a:rPr lang="en-US" sz="1600" dirty="0">
                    <a:solidFill>
                      <a:schemeClr val="tx1">
                        <a:lumMod val="75000"/>
                        <a:lumOff val="25000"/>
                      </a:schemeClr>
                    </a:solidFill>
                  </a:rPr>
                  <a:t>V(</a:t>
                </a:r>
                <a14:m>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a:rPr lang="en-US" sz="1600" i="1">
                            <a:solidFill>
                              <a:schemeClr val="tx1">
                                <a:lumMod val="75000"/>
                                <a:lumOff val="25000"/>
                              </a:schemeClr>
                            </a:solidFill>
                            <a:latin typeface="Cambria Math"/>
                          </a:rPr>
                          <m:t>𝑢</m:t>
                        </m:r>
                      </m:e>
                      <m:sub>
                        <m:r>
                          <a:rPr lang="en-US" sz="1600" i="1">
                            <a:solidFill>
                              <a:schemeClr val="tx1">
                                <a:lumMod val="75000"/>
                                <a:lumOff val="25000"/>
                              </a:schemeClr>
                            </a:solidFill>
                            <a:latin typeface="Cambria Math"/>
                          </a:rPr>
                          <m:t>𝑡</m:t>
                        </m:r>
                      </m:sub>
                    </m:sSub>
                  </m:oMath>
                </a14:m>
                <a:r>
                  <a:rPr lang="en-US" sz="1600" dirty="0">
                    <a:solidFill>
                      <a:schemeClr val="tx1">
                        <a:lumMod val="75000"/>
                        <a:lumOff val="25000"/>
                      </a:schemeClr>
                    </a:solidFill>
                  </a:rPr>
                  <a:t>)= Constant</a:t>
                </a:r>
              </a:p>
              <a:p>
                <a:pPr>
                  <a:lnSpc>
                    <a:spcPct val="150000"/>
                  </a:lnSpc>
                </a:pPr>
                <a:r>
                  <a:rPr lang="en-US" sz="1600" dirty="0">
                    <a:solidFill>
                      <a:schemeClr val="tx1">
                        <a:lumMod val="75000"/>
                        <a:lumOff val="25000"/>
                      </a:schemeClr>
                    </a:solidFill>
                  </a:rPr>
                  <a:t>Cov(</a:t>
                </a:r>
                <a14:m>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a:rPr lang="en-US" sz="1600" i="1">
                            <a:solidFill>
                              <a:schemeClr val="tx1">
                                <a:lumMod val="75000"/>
                                <a:lumOff val="25000"/>
                              </a:schemeClr>
                            </a:solidFill>
                            <a:latin typeface="Cambria Math"/>
                          </a:rPr>
                          <m:t>𝑢</m:t>
                        </m:r>
                      </m:e>
                      <m:sub>
                        <m:r>
                          <a:rPr lang="en-US" sz="1600" i="1">
                            <a:solidFill>
                              <a:schemeClr val="tx1">
                                <a:lumMod val="75000"/>
                                <a:lumOff val="25000"/>
                              </a:schemeClr>
                            </a:solidFill>
                            <a:latin typeface="Cambria Math"/>
                          </a:rPr>
                          <m:t>𝑡</m:t>
                        </m:r>
                      </m:sub>
                    </m:sSub>
                  </m:oMath>
                </a14:m>
                <a:r>
                  <a:rPr lang="en-US" sz="1600" dirty="0">
                    <a:solidFill>
                      <a:schemeClr val="tx1">
                        <a:lumMod val="75000"/>
                        <a:lumOff val="25000"/>
                      </a:schemeClr>
                    </a:solidFill>
                  </a:rPr>
                  <a:t> , </a:t>
                </a:r>
                <a14:m>
                  <m:oMath xmlns:m="http://schemas.openxmlformats.org/officeDocument/2006/math">
                    <m:sSub>
                      <m:sSubPr>
                        <m:ctrlPr>
                          <a:rPr lang="en-US" sz="1600" i="1">
                            <a:solidFill>
                              <a:schemeClr val="tx1">
                                <a:lumMod val="75000"/>
                                <a:lumOff val="25000"/>
                              </a:schemeClr>
                            </a:solidFill>
                            <a:latin typeface="Cambria Math" panose="02040503050406030204" pitchFamily="18" charset="0"/>
                          </a:rPr>
                        </m:ctrlPr>
                      </m:sSubPr>
                      <m:e>
                        <m:r>
                          <a:rPr lang="en-US" sz="1600" i="1">
                            <a:solidFill>
                              <a:schemeClr val="tx1">
                                <a:lumMod val="75000"/>
                                <a:lumOff val="25000"/>
                              </a:schemeClr>
                            </a:solidFill>
                            <a:latin typeface="Cambria Math"/>
                          </a:rPr>
                          <m:t>𝑢</m:t>
                        </m:r>
                      </m:e>
                      <m:sub>
                        <m:r>
                          <a:rPr lang="en-US" sz="1600" i="1">
                            <a:solidFill>
                              <a:schemeClr val="tx1">
                                <a:lumMod val="75000"/>
                                <a:lumOff val="25000"/>
                              </a:schemeClr>
                            </a:solidFill>
                            <a:latin typeface="Cambria Math"/>
                          </a:rPr>
                          <m:t>𝑠</m:t>
                        </m:r>
                      </m:sub>
                    </m:sSub>
                  </m:oMath>
                </a14:m>
                <a:r>
                  <a:rPr lang="en-US" sz="1600" dirty="0">
                    <a:solidFill>
                      <a:schemeClr val="tx1">
                        <a:lumMod val="75000"/>
                        <a:lumOff val="25000"/>
                      </a:schemeClr>
                    </a:solidFill>
                  </a:rPr>
                  <a:t>)=0      s≠0</a:t>
                </a:r>
              </a:p>
            </p:txBody>
          </p:sp>
        </mc:Choice>
        <mc:Fallback xmlns="">
          <p:sp>
            <p:nvSpPr>
              <p:cNvPr id="3" name="Rectangle 2"/>
              <p:cNvSpPr>
                <a:spLocks noRot="1" noChangeAspect="1" noMove="1" noResize="1" noEditPoints="1" noAdjustHandles="1" noChangeArrowheads="1" noChangeShapeType="1" noTextEdit="1"/>
              </p:cNvSpPr>
              <p:nvPr/>
            </p:nvSpPr>
            <p:spPr>
              <a:xfrm>
                <a:off x="2046213" y="1524000"/>
                <a:ext cx="8099577" cy="3739806"/>
              </a:xfrm>
              <a:prstGeom prst="rect">
                <a:avLst/>
              </a:prstGeom>
              <a:blipFill>
                <a:blip r:embed="rId7"/>
                <a:stretch>
                  <a:fillRect l="-313" b="-13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3258014" y="2569207"/>
                <a:ext cx="5675977" cy="510778"/>
              </a:xfrm>
              <a:prstGeom prst="roundRect">
                <a:avLst/>
              </a:prstGeom>
              <a:noFill/>
              <a:ln>
                <a:solidFill>
                  <a:schemeClr val="accent1"/>
                </a:solidFill>
              </a:ln>
            </p:spPr>
            <p:txBody>
              <a:bodyPr wrap="none" rtlCol="0" anchor="ctr">
                <a:spAutoFit/>
              </a:bodyPr>
              <a:lstStyle/>
              <a:p>
                <a:pPr algn="ctr"/>
                <a14:m>
                  <m:oMath xmlns:m="http://schemas.openxmlformats.org/officeDocument/2006/math">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e</m:t>
                        </m:r>
                      </m:e>
                      <m:sub>
                        <m:r>
                          <m:rPr>
                            <m:sty m:val="p"/>
                          </m:rPr>
                          <a:rPr lang="en-US">
                            <a:solidFill>
                              <a:schemeClr val="tx1">
                                <a:lumMod val="75000"/>
                                <a:lumOff val="25000"/>
                              </a:schemeClr>
                            </a:solidFill>
                            <a:latin typeface="Cambria Math"/>
                          </a:rPr>
                          <m:t>t</m:t>
                        </m:r>
                      </m:sub>
                    </m:sSub>
                    <m:r>
                      <a:rPr lang="en-US">
                        <a:solidFill>
                          <a:schemeClr val="tx1">
                            <a:lumMod val="75000"/>
                            <a:lumOff val="25000"/>
                          </a:schemeClr>
                        </a:solidFill>
                        <a:latin typeface="Cambria Math"/>
                      </a:rPr>
                      <m:t>= </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ea typeface="Cambria Math"/>
                          </a:rPr>
                          <m:t>ρ</m:t>
                        </m:r>
                      </m:e>
                      <m:sub>
                        <m:r>
                          <a:rPr lang="en-US">
                            <a:solidFill>
                              <a:schemeClr val="tx1">
                                <a:lumMod val="75000"/>
                                <a:lumOff val="25000"/>
                              </a:schemeClr>
                            </a:solidFill>
                            <a:latin typeface="Cambria Math"/>
                          </a:rPr>
                          <m:t>1</m:t>
                        </m:r>
                      </m:sub>
                    </m:sSub>
                  </m:oMath>
                </a14:m>
                <a:r>
                  <a:rPr lang="en-US" dirty="0">
                    <a:solidFill>
                      <a:schemeClr val="tx1">
                        <a:lumMod val="75000"/>
                        <a:lumOff val="25000"/>
                      </a:schemeClr>
                    </a:solidFill>
                  </a:rPr>
                  <a:t> </a:t>
                </a:r>
                <a14:m>
                  <m:oMath xmlns:m="http://schemas.openxmlformats.org/officeDocument/2006/math">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ea typeface="Cambria Math"/>
                          </a:rPr>
                          <m:t>e</m:t>
                        </m:r>
                      </m:e>
                      <m:sub>
                        <m:r>
                          <m:rPr>
                            <m:sty m:val="p"/>
                          </m:rPr>
                          <a:rPr lang="en-US">
                            <a:solidFill>
                              <a:schemeClr val="tx1">
                                <a:lumMod val="75000"/>
                                <a:lumOff val="25000"/>
                              </a:schemeClr>
                            </a:solidFill>
                            <a:latin typeface="Cambria Math"/>
                          </a:rPr>
                          <m:t>t</m:t>
                        </m:r>
                        <m:r>
                          <a:rPr lang="en-US">
                            <a:solidFill>
                              <a:schemeClr val="tx1">
                                <a:lumMod val="75000"/>
                                <a:lumOff val="25000"/>
                              </a:schemeClr>
                            </a:solidFill>
                            <a:latin typeface="Cambria Math"/>
                          </a:rPr>
                          <m:t>−1</m:t>
                        </m:r>
                      </m:sub>
                    </m:sSub>
                    <m:r>
                      <a:rPr lang="en-US">
                        <a:solidFill>
                          <a:schemeClr val="tx1">
                            <a:lumMod val="75000"/>
                            <a:lumOff val="25000"/>
                          </a:schemeClr>
                        </a:solidFill>
                        <a:latin typeface="Cambria Math"/>
                      </a:rPr>
                      <m:t>+</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ea typeface="Cambria Math"/>
                          </a:rPr>
                          <m:t>ρ</m:t>
                        </m:r>
                      </m:e>
                      <m:sub>
                        <m:r>
                          <a:rPr lang="en-US">
                            <a:solidFill>
                              <a:schemeClr val="tx1">
                                <a:lumMod val="75000"/>
                                <a:lumOff val="25000"/>
                              </a:schemeClr>
                            </a:solidFill>
                            <a:latin typeface="Cambria Math"/>
                          </a:rPr>
                          <m:t>2</m:t>
                        </m:r>
                      </m:sub>
                    </m:sSub>
                    <m:r>
                      <m:rPr>
                        <m:nor/>
                      </m:rPr>
                      <a:rPr lang="en-US" dirty="0">
                        <a:solidFill>
                          <a:schemeClr val="tx1">
                            <a:lumMod val="75000"/>
                            <a:lumOff val="25000"/>
                          </a:schemeClr>
                        </a:solidFill>
                      </a:rPr>
                      <m:t> </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ea typeface="Cambria Math"/>
                          </a:rPr>
                          <m:t>e</m:t>
                        </m:r>
                      </m:e>
                      <m:sub>
                        <m:r>
                          <m:rPr>
                            <m:sty m:val="p"/>
                          </m:rPr>
                          <a:rPr lang="en-US">
                            <a:solidFill>
                              <a:schemeClr val="tx1">
                                <a:lumMod val="75000"/>
                                <a:lumOff val="25000"/>
                              </a:schemeClr>
                            </a:solidFill>
                            <a:latin typeface="Cambria Math"/>
                          </a:rPr>
                          <m:t>t</m:t>
                        </m:r>
                        <m:r>
                          <a:rPr lang="en-US">
                            <a:solidFill>
                              <a:schemeClr val="tx1">
                                <a:lumMod val="75000"/>
                                <a:lumOff val="25000"/>
                              </a:schemeClr>
                            </a:solidFill>
                            <a:latin typeface="Cambria Math"/>
                          </a:rPr>
                          <m:t>−2</m:t>
                        </m:r>
                      </m:sub>
                    </m:sSub>
                    <m:r>
                      <a:rPr lang="en-US">
                        <a:solidFill>
                          <a:schemeClr val="tx1">
                            <a:lumMod val="75000"/>
                            <a:lumOff val="25000"/>
                          </a:schemeClr>
                        </a:solidFill>
                        <a:latin typeface="Cambria Math"/>
                      </a:rPr>
                      <m:t>+ …+</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ea typeface="Cambria Math"/>
                          </a:rPr>
                          <m:t>ρ</m:t>
                        </m:r>
                      </m:e>
                      <m:sub>
                        <m:r>
                          <m:rPr>
                            <m:sty m:val="p"/>
                          </m:rPr>
                          <a:rPr lang="en-US">
                            <a:solidFill>
                              <a:schemeClr val="tx1">
                                <a:lumMod val="75000"/>
                                <a:lumOff val="25000"/>
                              </a:schemeClr>
                            </a:solidFill>
                            <a:latin typeface="Cambria Math"/>
                          </a:rPr>
                          <m:t>k</m:t>
                        </m:r>
                      </m:sub>
                    </m:sSub>
                    <m:r>
                      <m:rPr>
                        <m:nor/>
                      </m:rPr>
                      <a:rPr lang="en-US" dirty="0">
                        <a:solidFill>
                          <a:schemeClr val="tx1">
                            <a:lumMod val="75000"/>
                            <a:lumOff val="25000"/>
                          </a:schemeClr>
                        </a:solidFill>
                      </a:rPr>
                      <m:t> </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ea typeface="Cambria Math"/>
                          </a:rPr>
                          <m:t>e</m:t>
                        </m:r>
                      </m:e>
                      <m:sub>
                        <m:r>
                          <m:rPr>
                            <m:sty m:val="p"/>
                          </m:rPr>
                          <a:rPr lang="en-US">
                            <a:solidFill>
                              <a:schemeClr val="tx1">
                                <a:lumMod val="75000"/>
                                <a:lumOff val="25000"/>
                              </a:schemeClr>
                            </a:solidFill>
                            <a:latin typeface="Cambria Math"/>
                          </a:rPr>
                          <m:t>t</m:t>
                        </m:r>
                        <m:r>
                          <a:rPr lang="en-US">
                            <a:solidFill>
                              <a:schemeClr val="tx1">
                                <a:lumMod val="75000"/>
                                <a:lumOff val="25000"/>
                              </a:schemeClr>
                            </a:solidFill>
                            <a:latin typeface="Cambria Math"/>
                          </a:rPr>
                          <m:t>−</m:t>
                        </m:r>
                        <m:r>
                          <m:rPr>
                            <m:sty m:val="p"/>
                          </m:rPr>
                          <a:rPr lang="en-US">
                            <a:solidFill>
                              <a:schemeClr val="tx1">
                                <a:lumMod val="75000"/>
                                <a:lumOff val="25000"/>
                              </a:schemeClr>
                            </a:solidFill>
                            <a:latin typeface="Cambria Math"/>
                          </a:rPr>
                          <m:t>k</m:t>
                        </m:r>
                      </m:sub>
                    </m:sSub>
                    <m:r>
                      <a:rPr lang="en-US">
                        <a:solidFill>
                          <a:schemeClr val="tx1">
                            <a:lumMod val="75000"/>
                            <a:lumOff val="25000"/>
                          </a:schemeClr>
                        </a:solidFill>
                        <a:latin typeface="Cambria Math"/>
                      </a:rPr>
                      <m:t>+</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ea typeface="Cambria Math"/>
                          </a:rPr>
                          <m:t>u</m:t>
                        </m:r>
                      </m:e>
                      <m:sub>
                        <m:r>
                          <m:rPr>
                            <m:sty m:val="p"/>
                          </m:rPr>
                          <a:rPr lang="en-US">
                            <a:solidFill>
                              <a:schemeClr val="tx1">
                                <a:lumMod val="75000"/>
                                <a:lumOff val="25000"/>
                              </a:schemeClr>
                            </a:solidFill>
                            <a:latin typeface="Cambria Math"/>
                          </a:rPr>
                          <m:t>t</m:t>
                        </m:r>
                      </m:sub>
                    </m:sSub>
                  </m:oMath>
                </a14:m>
                <a:endParaRPr lang="en-US" dirty="0">
                  <a:solidFill>
                    <a:schemeClr val="tx1">
                      <a:lumMod val="75000"/>
                      <a:lumOff val="25000"/>
                    </a:schemeClr>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258014" y="2569207"/>
                <a:ext cx="5675977" cy="510778"/>
              </a:xfrm>
              <a:prstGeom prst="roundRect">
                <a:avLst/>
              </a:prstGeom>
              <a:blipFill>
                <a:blip r:embed="rId8"/>
                <a:stretch>
                  <a:fillRect b="-11628"/>
                </a:stretch>
              </a:blipFill>
              <a:ln>
                <a:solidFill>
                  <a:schemeClr val="accent1"/>
                </a:solidFill>
              </a:ln>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9FB8ABC2-70DD-43DD-AA65-F6A67798C2A8}"/>
              </a:ext>
            </a:extLst>
          </p:cNvPr>
          <p:cNvGrpSpPr/>
          <p:nvPr/>
        </p:nvGrpSpPr>
        <p:grpSpPr>
          <a:xfrm>
            <a:off x="2733472" y="6386020"/>
            <a:ext cx="6725057" cy="395780"/>
            <a:chOff x="1733143" y="5486400"/>
            <a:chExt cx="6725057" cy="914400"/>
          </a:xfrm>
        </p:grpSpPr>
        <p:sp>
          <p:nvSpPr>
            <p:cNvPr id="11" name="Rectangle 10">
              <a:extLst>
                <a:ext uri="{FF2B5EF4-FFF2-40B4-BE49-F238E27FC236}">
                  <a16:creationId xmlns:a16="http://schemas.microsoft.com/office/drawing/2014/main" id="{F68736BB-D6B0-4754-A440-52F804B6E862}"/>
                </a:ext>
              </a:extLst>
            </p:cNvPr>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6"/>
                  </a:solidFill>
                </a:rPr>
                <a:t>Note: Typically in time series regression we consider autocorrelation of order 1 only</a:t>
              </a:r>
            </a:p>
          </p:txBody>
        </p:sp>
        <p:sp>
          <p:nvSpPr>
            <p:cNvPr id="12" name="Rectangle 11">
              <a:extLst>
                <a:ext uri="{FF2B5EF4-FFF2-40B4-BE49-F238E27FC236}">
                  <a16:creationId xmlns:a16="http://schemas.microsoft.com/office/drawing/2014/main" id="{854382A9-A30E-4BCC-AFE7-5F89E1E9E77C}"/>
                </a:ext>
              </a:extLst>
            </p:cNvPr>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b="1" dirty="0"/>
                <a:t>*</a:t>
              </a:r>
            </a:p>
          </p:txBody>
        </p:sp>
      </p:grpSp>
    </p:spTree>
    <p:extLst>
      <p:ext uri="{BB962C8B-B14F-4D97-AF65-F5344CB8AC3E}">
        <p14:creationId xmlns:p14="http://schemas.microsoft.com/office/powerpoint/2010/main" val="379726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569720" y="274049"/>
            <a:ext cx="9052560" cy="810805"/>
          </a:xfrm>
        </p:spPr>
        <p:txBody>
          <a:bodyPr/>
          <a:lstStyle/>
          <a:p>
            <a:r>
              <a:rPr sz="3100" b="1" dirty="0">
                <a:latin typeface="+mj-lt"/>
              </a:rPr>
              <a:t>Consequences of Ignoring Autocorrelation</a:t>
            </a:r>
            <a:endParaRPr lang="en-US" sz="3100"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15" name="Rectangle 14"/>
          <p:cNvSpPr/>
          <p:nvPr/>
        </p:nvSpPr>
        <p:spPr>
          <a:xfrm>
            <a:off x="2046213" y="1524001"/>
            <a:ext cx="8099577" cy="792781"/>
          </a:xfrm>
          <a:prstGeom prst="rect">
            <a:avLst/>
          </a:prstGeom>
        </p:spPr>
        <p:txBody>
          <a:bodyPr>
            <a:spAutoFit/>
          </a:bodyPr>
          <a:lstStyle/>
          <a:p>
            <a:pPr>
              <a:lnSpc>
                <a:spcPct val="150000"/>
              </a:lnSpc>
            </a:pPr>
            <a:r>
              <a:rPr lang="en-US" sz="1600" dirty="0">
                <a:solidFill>
                  <a:schemeClr val="tx1">
                    <a:lumMod val="75000"/>
                    <a:lumOff val="25000"/>
                  </a:schemeClr>
                </a:solidFill>
              </a:rPr>
              <a:t>If we obtain the OLS estimators of the model, without correcting error autocorrelation, the model may yield </a:t>
            </a:r>
          </a:p>
        </p:txBody>
      </p:sp>
      <p:graphicFrame>
        <p:nvGraphicFramePr>
          <p:cNvPr id="2" name="Diagram 1"/>
          <p:cNvGraphicFramePr/>
          <p:nvPr>
            <p:extLst/>
          </p:nvPr>
        </p:nvGraphicFramePr>
        <p:xfrm>
          <a:off x="3048000" y="2489200"/>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28822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569720" y="274049"/>
            <a:ext cx="9052560" cy="810805"/>
          </a:xfrm>
        </p:spPr>
        <p:txBody>
          <a:bodyPr/>
          <a:lstStyle/>
          <a:p>
            <a:r>
              <a:rPr sz="3100" b="1" dirty="0">
                <a:latin typeface="+mj-lt"/>
              </a:rPr>
              <a:t>Autocorrelation </a:t>
            </a:r>
            <a:r>
              <a:rPr lang="en-US" sz="3100" b="1" dirty="0">
                <a:latin typeface="+mj-lt"/>
              </a:rPr>
              <a:t>–</a:t>
            </a:r>
            <a:r>
              <a:rPr sz="3100" b="1" dirty="0">
                <a:latin typeface="+mj-lt"/>
              </a:rPr>
              <a:t> Remedial Measures</a:t>
            </a:r>
            <a:endParaRPr lang="en-US" sz="3100"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aphicFrame>
        <p:nvGraphicFramePr>
          <p:cNvPr id="2" name="Diagram 1"/>
          <p:cNvGraphicFramePr/>
          <p:nvPr>
            <p:extLst/>
          </p:nvPr>
        </p:nvGraphicFramePr>
        <p:xfrm>
          <a:off x="3048000" y="2737858"/>
          <a:ext cx="6096000" cy="305334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TextBox 2"/>
          <p:cNvSpPr txBox="1"/>
          <p:nvPr/>
        </p:nvSpPr>
        <p:spPr>
          <a:xfrm>
            <a:off x="2438401" y="1600201"/>
            <a:ext cx="7315200" cy="785151"/>
          </a:xfrm>
          <a:prstGeom prst="rect">
            <a:avLst/>
          </a:prstGeom>
          <a:noFill/>
        </p:spPr>
        <p:txBody>
          <a:bodyPr wrap="square" rtlCol="0">
            <a:spAutoFit/>
          </a:bodyPr>
          <a:lstStyle/>
          <a:p>
            <a:pPr algn="ctr">
              <a:lnSpc>
                <a:spcPct val="150000"/>
              </a:lnSpc>
            </a:pPr>
            <a:r>
              <a:rPr lang="en-US" sz="1600" dirty="0">
                <a:solidFill>
                  <a:schemeClr val="tx1">
                    <a:lumMod val="75000"/>
                    <a:lumOff val="25000"/>
                  </a:schemeClr>
                </a:solidFill>
              </a:rPr>
              <a:t>The following three methods can be used to estimate regression parameters when there exists autocorrelation in the time series data. We will focus on MLE method.</a:t>
            </a:r>
          </a:p>
        </p:txBody>
      </p:sp>
    </p:spTree>
    <p:extLst>
      <p:ext uri="{BB962C8B-B14F-4D97-AF65-F5344CB8AC3E}">
        <p14:creationId xmlns:p14="http://schemas.microsoft.com/office/powerpoint/2010/main" val="3850973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Maximum Likelihood Estimation Method</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4"/>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5"/>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6"/>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11" name="Rectangle 3"/>
          <p:cNvSpPr txBox="1">
            <a:spLocks noChangeArrowheads="1"/>
          </p:cNvSpPr>
          <p:nvPr>
            <p:custDataLst>
              <p:tags r:id="rId2"/>
            </p:custDataLst>
          </p:nvPr>
        </p:nvSpPr>
        <p:spPr bwMode="auto">
          <a:xfrm>
            <a:off x="2369502" y="1905000"/>
            <a:ext cx="8222298" cy="100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a:lnSpc>
                <a:spcPct val="150000"/>
              </a:lnSpc>
            </a:pPr>
            <a:r>
              <a:rPr lang="en-US" sz="1600" b="1" dirty="0">
                <a:solidFill>
                  <a:schemeClr val="tx1">
                    <a:lumMod val="75000"/>
                    <a:lumOff val="25000"/>
                  </a:schemeClr>
                </a:solidFill>
                <a:latin typeface="+mn-lt"/>
              </a:rPr>
              <a:t>Maximum likelihood estimator (MLE) can be obtained by maximizing the log likelihood function with respect to b, σ</a:t>
            </a:r>
            <a:r>
              <a:rPr lang="en-US" sz="1600" b="1" baseline="30000" dirty="0">
                <a:solidFill>
                  <a:schemeClr val="tx1">
                    <a:lumMod val="75000"/>
                    <a:lumOff val="25000"/>
                  </a:schemeClr>
                </a:solidFill>
                <a:latin typeface="+mn-lt"/>
              </a:rPr>
              <a:t>2</a:t>
            </a:r>
            <a:r>
              <a:rPr lang="en-US" sz="1600" b="1" baseline="-25000" dirty="0">
                <a:solidFill>
                  <a:schemeClr val="tx1">
                    <a:lumMod val="75000"/>
                    <a:lumOff val="25000"/>
                  </a:schemeClr>
                </a:solidFill>
                <a:latin typeface="+mn-lt"/>
              </a:rPr>
              <a:t>u</a:t>
            </a:r>
            <a:r>
              <a:rPr lang="en-US" sz="1600" b="1" dirty="0">
                <a:solidFill>
                  <a:schemeClr val="tx1">
                    <a:lumMod val="75000"/>
                    <a:lumOff val="25000"/>
                  </a:schemeClr>
                </a:solidFill>
                <a:latin typeface="+mn-lt"/>
              </a:rPr>
              <a:t>, ρ</a:t>
            </a:r>
          </a:p>
          <a:p>
            <a:pPr>
              <a:lnSpc>
                <a:spcPct val="150000"/>
              </a:lnSpc>
            </a:pPr>
            <a:endParaRPr lang="en-US" sz="1600" b="1" dirty="0">
              <a:solidFill>
                <a:schemeClr val="tx1">
                  <a:lumMod val="75000"/>
                  <a:lumOff val="25000"/>
                </a:schemeClr>
              </a:solidFill>
              <a:latin typeface="+mn-lt"/>
            </a:endParaRPr>
          </a:p>
          <a:p>
            <a:pPr>
              <a:lnSpc>
                <a:spcPct val="150000"/>
              </a:lnSpc>
            </a:pPr>
            <a:r>
              <a:rPr lang="en-US" sz="1600" b="1" dirty="0">
                <a:solidFill>
                  <a:schemeClr val="tx1">
                    <a:lumMod val="75000"/>
                    <a:lumOff val="25000"/>
                  </a:schemeClr>
                </a:solidFill>
                <a:latin typeface="+mn-lt"/>
              </a:rPr>
              <a:t>Log likelihood function is given as follows:</a:t>
            </a:r>
          </a:p>
        </p:txBody>
      </p:sp>
      <mc:AlternateContent xmlns:mc="http://schemas.openxmlformats.org/markup-compatibility/2006" xmlns:a14="http://schemas.microsoft.com/office/drawing/2010/main">
        <mc:Choice Requires="a14">
          <p:sp>
            <p:nvSpPr>
              <p:cNvPr id="6" name="Rectangle 5"/>
              <p:cNvSpPr/>
              <p:nvPr>
                <p:custDataLst>
                  <p:tags r:id="rId3"/>
                </p:custDataLst>
              </p:nvPr>
            </p:nvSpPr>
            <p:spPr>
              <a:xfrm>
                <a:off x="2691130" y="3413760"/>
                <a:ext cx="7443471" cy="1005840"/>
              </a:xfrm>
              <a:prstGeom prst="rect">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b="1" dirty="0">
                    <a:solidFill>
                      <a:prstClr val="white"/>
                    </a:solidFill>
                    <a:latin typeface="Cambria Math" pitchFamily="18" charset="0"/>
                    <a:ea typeface="Cambria Math" pitchFamily="18" charset="0"/>
                  </a:rPr>
                  <a:t>ln L =  </a:t>
                </a:r>
                <a14:m>
                  <m:oMath xmlns:m="http://schemas.openxmlformats.org/officeDocument/2006/math">
                    <m:r>
                      <a:rPr lang="en-US" b="1">
                        <a:solidFill>
                          <a:prstClr val="white"/>
                        </a:solidFill>
                        <a:latin typeface="Cambria Math"/>
                        <a:ea typeface="Cambria Math" pitchFamily="18" charset="0"/>
                      </a:rPr>
                      <m:t>− </m:t>
                    </m:r>
                    <m:f>
                      <m:fPr>
                        <m:ctrlPr>
                          <a:rPr lang="en-US" b="1" i="1">
                            <a:solidFill>
                              <a:prstClr val="white"/>
                            </a:solidFill>
                            <a:latin typeface="Cambria Math" panose="02040503050406030204" pitchFamily="18" charset="0"/>
                            <a:ea typeface="Cambria Math" pitchFamily="18" charset="0"/>
                          </a:rPr>
                        </m:ctrlPr>
                      </m:fPr>
                      <m:num>
                        <m:nary>
                          <m:naryPr>
                            <m:chr m:val="∑"/>
                            <m:ctrlPr>
                              <a:rPr lang="en-US" b="1" i="1">
                                <a:solidFill>
                                  <a:prstClr val="white"/>
                                </a:solidFill>
                                <a:latin typeface="Cambria Math" panose="02040503050406030204" pitchFamily="18" charset="0"/>
                                <a:ea typeface="Cambria Math" pitchFamily="18" charset="0"/>
                              </a:rPr>
                            </m:ctrlPr>
                          </m:naryPr>
                          <m:sub>
                            <m:r>
                              <m:rPr>
                                <m:brk m:alnAt="23"/>
                              </m:rPr>
                              <a:rPr lang="en-US" b="1">
                                <a:solidFill>
                                  <a:prstClr val="white"/>
                                </a:solidFill>
                                <a:latin typeface="Cambria Math"/>
                                <a:ea typeface="Cambria Math" pitchFamily="18" charset="0"/>
                              </a:rPr>
                              <m:t>𝐭</m:t>
                            </m:r>
                            <m:r>
                              <a:rPr lang="en-US" b="1">
                                <a:solidFill>
                                  <a:prstClr val="white"/>
                                </a:solidFill>
                                <a:latin typeface="Cambria Math"/>
                                <a:ea typeface="Cambria Math" pitchFamily="18" charset="0"/>
                              </a:rPr>
                              <m:t>=</m:t>
                            </m:r>
                            <m:r>
                              <a:rPr lang="en-US" b="1">
                                <a:solidFill>
                                  <a:prstClr val="white"/>
                                </a:solidFill>
                                <a:latin typeface="Cambria Math"/>
                                <a:ea typeface="Cambria Math" pitchFamily="18" charset="0"/>
                              </a:rPr>
                              <m:t>𝟏</m:t>
                            </m:r>
                          </m:sub>
                          <m:sup>
                            <m:r>
                              <a:rPr lang="en-US" b="1">
                                <a:solidFill>
                                  <a:prstClr val="white"/>
                                </a:solidFill>
                                <a:latin typeface="Cambria Math"/>
                                <a:ea typeface="Cambria Math" pitchFamily="18" charset="0"/>
                              </a:rPr>
                              <m:t>𝐓</m:t>
                            </m:r>
                          </m:sup>
                          <m:e>
                            <m:r>
                              <a:rPr lang="en-US" b="1">
                                <a:solidFill>
                                  <a:prstClr val="white"/>
                                </a:solidFill>
                                <a:latin typeface="Cambria Math"/>
                                <a:ea typeface="Cambria Math" pitchFamily="18" charset="0"/>
                              </a:rPr>
                              <m:t>𝐮</m:t>
                            </m:r>
                            <m:r>
                              <a:rPr lang="en-US" b="1" baseline="-25000">
                                <a:solidFill>
                                  <a:prstClr val="white"/>
                                </a:solidFill>
                                <a:latin typeface="Cambria Math"/>
                                <a:ea typeface="Cambria Math" pitchFamily="18" charset="0"/>
                              </a:rPr>
                              <m:t>𝐭</m:t>
                            </m:r>
                            <m:r>
                              <a:rPr lang="en-US" b="1" baseline="30000">
                                <a:solidFill>
                                  <a:prstClr val="white"/>
                                </a:solidFill>
                                <a:latin typeface="Cambria Math"/>
                                <a:ea typeface="Cambria Math" pitchFamily="18" charset="0"/>
                              </a:rPr>
                              <m:t>𝟐</m:t>
                            </m:r>
                          </m:e>
                        </m:nary>
                      </m:num>
                      <m:den>
                        <m:r>
                          <a:rPr lang="en-US" b="1">
                            <a:solidFill>
                              <a:prstClr val="white"/>
                            </a:solidFill>
                            <a:latin typeface="Cambria Math"/>
                            <a:ea typeface="Cambria Math" pitchFamily="18" charset="0"/>
                          </a:rPr>
                          <m:t>𝟐</m:t>
                        </m:r>
                        <m:sSubSup>
                          <m:sSubSupPr>
                            <m:ctrlPr>
                              <a:rPr lang="en-US" b="1" i="1">
                                <a:solidFill>
                                  <a:prstClr val="white"/>
                                </a:solidFill>
                                <a:latin typeface="Cambria Math" panose="02040503050406030204" pitchFamily="18" charset="0"/>
                                <a:ea typeface="Cambria Math" pitchFamily="18" charset="0"/>
                              </a:rPr>
                            </m:ctrlPr>
                          </m:sSubSupPr>
                          <m:e>
                            <m:r>
                              <a:rPr lang="en-US" b="1">
                                <a:solidFill>
                                  <a:prstClr val="white"/>
                                </a:solidFill>
                                <a:latin typeface="Cambria Math"/>
                                <a:ea typeface="Cambria Math"/>
                              </a:rPr>
                              <m:t>𝛔</m:t>
                            </m:r>
                          </m:e>
                          <m:sub>
                            <m:r>
                              <a:rPr lang="en-US" b="1">
                                <a:solidFill>
                                  <a:prstClr val="white"/>
                                </a:solidFill>
                                <a:latin typeface="Cambria Math"/>
                                <a:ea typeface="Cambria Math" pitchFamily="18" charset="0"/>
                              </a:rPr>
                              <m:t>𝐮</m:t>
                            </m:r>
                          </m:sub>
                          <m:sup>
                            <m:r>
                              <a:rPr lang="en-US" b="1">
                                <a:solidFill>
                                  <a:prstClr val="white"/>
                                </a:solidFill>
                                <a:latin typeface="Cambria Math"/>
                                <a:ea typeface="Cambria Math" pitchFamily="18" charset="0"/>
                              </a:rPr>
                              <m:t>𝟐</m:t>
                            </m:r>
                          </m:sup>
                        </m:sSubSup>
                      </m:den>
                    </m:f>
                    <m:r>
                      <a:rPr lang="en-US" b="1">
                        <a:solidFill>
                          <a:prstClr val="white"/>
                        </a:solidFill>
                        <a:latin typeface="Cambria Math"/>
                        <a:ea typeface="Cambria Math" pitchFamily="18" charset="0"/>
                      </a:rPr>
                      <m:t> + </m:t>
                    </m:r>
                    <m:f>
                      <m:fPr>
                        <m:ctrlPr>
                          <a:rPr lang="en-US" b="1" i="1">
                            <a:solidFill>
                              <a:prstClr val="white"/>
                            </a:solidFill>
                            <a:latin typeface="Cambria Math" panose="02040503050406030204" pitchFamily="18" charset="0"/>
                            <a:ea typeface="Cambria Math" pitchFamily="18" charset="0"/>
                          </a:rPr>
                        </m:ctrlPr>
                      </m:fPr>
                      <m:num>
                        <m:r>
                          <a:rPr lang="en-US" b="1">
                            <a:solidFill>
                              <a:prstClr val="white"/>
                            </a:solidFill>
                            <a:latin typeface="Cambria Math"/>
                            <a:ea typeface="Cambria Math" pitchFamily="18" charset="0"/>
                          </a:rPr>
                          <m:t>𝟏</m:t>
                        </m:r>
                      </m:num>
                      <m:den>
                        <m:r>
                          <a:rPr lang="en-US" b="1">
                            <a:solidFill>
                              <a:prstClr val="white"/>
                            </a:solidFill>
                            <a:latin typeface="Cambria Math"/>
                            <a:ea typeface="Cambria Math" pitchFamily="18" charset="0"/>
                          </a:rPr>
                          <m:t>𝟐</m:t>
                        </m:r>
                      </m:den>
                    </m:f>
                    <m:r>
                      <a:rPr lang="en-US" b="1">
                        <a:solidFill>
                          <a:prstClr val="white"/>
                        </a:solidFill>
                        <a:latin typeface="Cambria Math"/>
                        <a:ea typeface="Cambria Math" pitchFamily="18" charset="0"/>
                      </a:rPr>
                      <m:t> </m:t>
                    </m:r>
                    <m:r>
                      <a:rPr lang="en-US" b="1">
                        <a:solidFill>
                          <a:prstClr val="white"/>
                        </a:solidFill>
                        <a:latin typeface="Cambria Math"/>
                        <a:ea typeface="Cambria Math" pitchFamily="18" charset="0"/>
                      </a:rPr>
                      <m:t>𝐥𝐧</m:t>
                    </m:r>
                    <m:d>
                      <m:dPr>
                        <m:ctrlPr>
                          <a:rPr lang="en-US" b="1" i="1">
                            <a:solidFill>
                              <a:prstClr val="white"/>
                            </a:solidFill>
                            <a:latin typeface="Cambria Math" panose="02040503050406030204" pitchFamily="18" charset="0"/>
                            <a:ea typeface="Cambria Math" pitchFamily="18" charset="0"/>
                          </a:rPr>
                        </m:ctrlPr>
                      </m:dPr>
                      <m:e>
                        <m:r>
                          <a:rPr lang="en-US" b="1">
                            <a:solidFill>
                              <a:prstClr val="white"/>
                            </a:solidFill>
                            <a:latin typeface="Cambria Math"/>
                            <a:ea typeface="Cambria Math" pitchFamily="18" charset="0"/>
                          </a:rPr>
                          <m:t>𝟏</m:t>
                        </m:r>
                        <m:r>
                          <a:rPr lang="en-US" b="1">
                            <a:solidFill>
                              <a:prstClr val="white"/>
                            </a:solidFill>
                            <a:latin typeface="Cambria Math"/>
                            <a:ea typeface="Cambria Math" pitchFamily="18" charset="0"/>
                          </a:rPr>
                          <m:t>−</m:t>
                        </m:r>
                        <m:r>
                          <a:rPr lang="en-US" b="1">
                            <a:solidFill>
                              <a:prstClr val="white"/>
                            </a:solidFill>
                            <a:latin typeface="Cambria Math"/>
                            <a:ea typeface="Cambria Math"/>
                          </a:rPr>
                          <m:t>𝛒</m:t>
                        </m:r>
                        <m:r>
                          <a:rPr lang="en-US" b="1" baseline="30000">
                            <a:solidFill>
                              <a:prstClr val="white"/>
                            </a:solidFill>
                            <a:latin typeface="Cambria Math"/>
                            <a:ea typeface="Cambria Math"/>
                          </a:rPr>
                          <m:t>𝟐</m:t>
                        </m:r>
                      </m:e>
                    </m:d>
                    <m:r>
                      <a:rPr lang="en-US" b="1" baseline="30000">
                        <a:solidFill>
                          <a:prstClr val="white"/>
                        </a:solidFill>
                        <a:latin typeface="Cambria Math"/>
                        <a:ea typeface="Cambria Math"/>
                      </a:rPr>
                      <m:t> </m:t>
                    </m:r>
                    <m:r>
                      <a:rPr lang="en-US" b="1">
                        <a:solidFill>
                          <a:prstClr val="white"/>
                        </a:solidFill>
                        <a:latin typeface="Cambria Math"/>
                        <a:ea typeface="Cambria Math"/>
                      </a:rPr>
                      <m:t>−</m:t>
                    </m:r>
                    <m:f>
                      <m:fPr>
                        <m:ctrlPr>
                          <a:rPr lang="en-US" b="1" i="1">
                            <a:solidFill>
                              <a:prstClr val="white"/>
                            </a:solidFill>
                            <a:latin typeface="Cambria Math" panose="02040503050406030204" pitchFamily="18" charset="0"/>
                            <a:ea typeface="Cambria Math" pitchFamily="18" charset="0"/>
                          </a:rPr>
                        </m:ctrlPr>
                      </m:fPr>
                      <m:num>
                        <m:r>
                          <a:rPr lang="en-US" b="1">
                            <a:solidFill>
                              <a:prstClr val="white"/>
                            </a:solidFill>
                            <a:latin typeface="Cambria Math"/>
                            <a:ea typeface="Cambria Math" pitchFamily="18" charset="0"/>
                          </a:rPr>
                          <m:t>𝐓</m:t>
                        </m:r>
                      </m:num>
                      <m:den>
                        <m:r>
                          <a:rPr lang="en-US" b="1">
                            <a:solidFill>
                              <a:prstClr val="white"/>
                            </a:solidFill>
                            <a:latin typeface="Cambria Math"/>
                            <a:ea typeface="Cambria Math" pitchFamily="18" charset="0"/>
                          </a:rPr>
                          <m:t>𝟐</m:t>
                        </m:r>
                      </m:den>
                    </m:f>
                    <m:r>
                      <a:rPr lang="en-US" b="1">
                        <a:solidFill>
                          <a:prstClr val="white"/>
                        </a:solidFill>
                        <a:latin typeface="Cambria Math"/>
                        <a:ea typeface="Cambria Math" pitchFamily="18" charset="0"/>
                      </a:rPr>
                      <m:t> (</m:t>
                    </m:r>
                    <m:r>
                      <a:rPr lang="en-US" b="1">
                        <a:solidFill>
                          <a:prstClr val="white"/>
                        </a:solidFill>
                        <a:latin typeface="Cambria Math"/>
                        <a:ea typeface="Cambria Math" pitchFamily="18" charset="0"/>
                      </a:rPr>
                      <m:t>𝐥𝐧</m:t>
                    </m:r>
                    <m:r>
                      <a:rPr lang="en-US" b="1">
                        <a:solidFill>
                          <a:prstClr val="white"/>
                        </a:solidFill>
                        <a:latin typeface="Cambria Math"/>
                        <a:ea typeface="Cambria Math" pitchFamily="18" charset="0"/>
                      </a:rPr>
                      <m:t> </m:t>
                    </m:r>
                    <m:r>
                      <a:rPr lang="en-US" b="1">
                        <a:solidFill>
                          <a:prstClr val="white"/>
                        </a:solidFill>
                        <a:latin typeface="Cambria Math"/>
                        <a:ea typeface="Cambria Math" pitchFamily="18" charset="0"/>
                      </a:rPr>
                      <m:t>𝟐</m:t>
                    </m:r>
                    <m:r>
                      <a:rPr lang="en-US" b="1">
                        <a:solidFill>
                          <a:prstClr val="white"/>
                        </a:solidFill>
                        <a:latin typeface="Cambria Math"/>
                        <a:ea typeface="Cambria Math"/>
                      </a:rPr>
                      <m:t>𝛑</m:t>
                    </m:r>
                    <m:r>
                      <a:rPr lang="en-US" b="1">
                        <a:solidFill>
                          <a:prstClr val="white"/>
                        </a:solidFill>
                        <a:latin typeface="Cambria Math"/>
                        <a:ea typeface="Cambria Math" pitchFamily="18" charset="0"/>
                      </a:rPr>
                      <m:t>+</m:t>
                    </m:r>
                    <m:r>
                      <a:rPr lang="en-US" b="1">
                        <a:solidFill>
                          <a:prstClr val="white"/>
                        </a:solidFill>
                        <a:latin typeface="Cambria Math"/>
                        <a:ea typeface="Cambria Math" pitchFamily="18" charset="0"/>
                      </a:rPr>
                      <m:t>𝐥𝐧</m:t>
                    </m:r>
                    <m:r>
                      <a:rPr lang="en-US" b="1">
                        <a:solidFill>
                          <a:prstClr val="white"/>
                        </a:solidFill>
                        <a:latin typeface="Cambria Math"/>
                        <a:ea typeface="Cambria Math" pitchFamily="18" charset="0"/>
                      </a:rPr>
                      <m:t> </m:t>
                    </m:r>
                    <m:sSubSup>
                      <m:sSubSupPr>
                        <m:ctrlPr>
                          <a:rPr lang="en-US" b="1" i="1">
                            <a:solidFill>
                              <a:prstClr val="white"/>
                            </a:solidFill>
                            <a:latin typeface="Cambria Math" panose="02040503050406030204" pitchFamily="18" charset="0"/>
                            <a:ea typeface="Cambria Math" pitchFamily="18" charset="0"/>
                          </a:rPr>
                        </m:ctrlPr>
                      </m:sSubSupPr>
                      <m:e>
                        <m:r>
                          <a:rPr lang="en-US" b="1">
                            <a:solidFill>
                              <a:prstClr val="white"/>
                            </a:solidFill>
                            <a:latin typeface="Cambria Math"/>
                            <a:ea typeface="Cambria Math"/>
                          </a:rPr>
                          <m:t>𝛔</m:t>
                        </m:r>
                      </m:e>
                      <m:sub>
                        <m:r>
                          <a:rPr lang="en-US" b="1">
                            <a:solidFill>
                              <a:prstClr val="white"/>
                            </a:solidFill>
                            <a:latin typeface="Cambria Math"/>
                            <a:ea typeface="Cambria Math" pitchFamily="18" charset="0"/>
                          </a:rPr>
                          <m:t>𝐮</m:t>
                        </m:r>
                      </m:sub>
                      <m:sup>
                        <m:r>
                          <a:rPr lang="en-US" b="1">
                            <a:solidFill>
                              <a:prstClr val="white"/>
                            </a:solidFill>
                            <a:latin typeface="Cambria Math"/>
                            <a:ea typeface="Cambria Math" pitchFamily="18" charset="0"/>
                          </a:rPr>
                          <m:t>𝟐</m:t>
                        </m:r>
                      </m:sup>
                    </m:sSubSup>
                    <m:r>
                      <m:rPr>
                        <m:nor/>
                      </m:rPr>
                      <a:rPr lang="en-US" b="1" dirty="0">
                        <a:solidFill>
                          <a:prstClr val="white"/>
                        </a:solidFill>
                        <a:latin typeface="Cambria Math" pitchFamily="18" charset="0"/>
                        <a:ea typeface="Cambria Math" pitchFamily="18" charset="0"/>
                      </a:rPr>
                      <m:t>)</m:t>
                    </m:r>
                  </m:oMath>
                </a14:m>
                <a:endParaRPr lang="en-US" b="1" dirty="0">
                  <a:solidFill>
                    <a:prstClr val="white"/>
                  </a:solidFill>
                  <a:latin typeface="Cambria Math" pitchFamily="18" charset="0"/>
                  <a:ea typeface="Cambria Math" pitchFamily="18" charset="0"/>
                </a:endParaRPr>
              </a:p>
            </p:txBody>
          </p:sp>
        </mc:Choice>
        <mc:Fallback xmlns="">
          <p:sp>
            <p:nvSpPr>
              <p:cNvPr id="6" name="Rectangle 5"/>
              <p:cNvSpPr>
                <a:spLocks noRot="1" noChangeAspect="1" noMove="1" noResize="1" noEditPoints="1" noAdjustHandles="1" noChangeArrowheads="1" noChangeShapeType="1" noTextEdit="1"/>
              </p:cNvSpPr>
              <p:nvPr>
                <p:custDataLst>
                  <p:tags r:id="rId9"/>
                </p:custDataLst>
              </p:nvPr>
            </p:nvSpPr>
            <p:spPr>
              <a:xfrm>
                <a:off x="2691130" y="3413760"/>
                <a:ext cx="7443471" cy="1005840"/>
              </a:xfrm>
              <a:prstGeom prst="rect">
                <a:avLst/>
              </a:prstGeom>
              <a:blipFill>
                <a:blip r:embed="rId10"/>
                <a:stretch>
                  <a:fillRect t="-22500" b="-17500"/>
                </a:stretch>
              </a:blipFill>
              <a:ln w="25400" cap="flat" cmpd="sng" algn="ctr">
                <a:noFill/>
                <a:prstDash val="solid"/>
              </a:ln>
              <a:effectLst/>
            </p:spPr>
            <p:txBody>
              <a:bodyPr/>
              <a:lstStyle/>
              <a:p>
                <a:r>
                  <a:rPr lang="en-US">
                    <a:noFill/>
                  </a:rPr>
                  <a:t> </a:t>
                </a:r>
              </a:p>
            </p:txBody>
          </p:sp>
        </mc:Fallback>
      </mc:AlternateContent>
    </p:spTree>
    <p:extLst>
      <p:ext uri="{BB962C8B-B14F-4D97-AF65-F5344CB8AC3E}">
        <p14:creationId xmlns:p14="http://schemas.microsoft.com/office/powerpoint/2010/main" val="38757216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nvPr>
        </p:nvGraphicFramePr>
        <p:xfrm>
          <a:off x="2177426" y="1843504"/>
          <a:ext cx="8033374" cy="472440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204496">
                <a:tc>
                  <a:txBody>
                    <a:bodyPr/>
                    <a:lstStyle/>
                    <a:p>
                      <a:r>
                        <a:rPr lang="en-US" sz="1600" dirty="0">
                          <a:solidFill>
                            <a:schemeClr val="accent1"/>
                          </a:solidFill>
                          <a:latin typeface="Consolas" pitchFamily="49" charset="0"/>
                        </a:rPr>
                        <a:t>salests&lt;-</a:t>
                      </a:r>
                      <a:r>
                        <a:rPr lang="en-US" sz="1600" b="1" dirty="0">
                          <a:solidFill>
                            <a:schemeClr val="accent1"/>
                          </a:solidFill>
                          <a:latin typeface="Consolas" pitchFamily="49" charset="0"/>
                        </a:rPr>
                        <a:t>ts</a:t>
                      </a:r>
                      <a:r>
                        <a:rPr lang="en-US" sz="1600" dirty="0">
                          <a:solidFill>
                            <a:schemeClr val="accent1"/>
                          </a:solidFill>
                          <a:latin typeface="Consolas" pitchFamily="49" charset="0"/>
                        </a:rPr>
                        <a:t>(sales$sales,</a:t>
                      </a:r>
                      <a:r>
                        <a:rPr lang="en-US" sz="1600" b="1" dirty="0">
                          <a:solidFill>
                            <a:schemeClr val="accent1"/>
                          </a:solidFill>
                          <a:latin typeface="Consolas" pitchFamily="49" charset="0"/>
                        </a:rPr>
                        <a:t>start=</a:t>
                      </a:r>
                      <a:r>
                        <a:rPr lang="en-US" sz="1600" dirty="0">
                          <a:solidFill>
                            <a:schemeClr val="accent1"/>
                          </a:solidFill>
                          <a:latin typeface="Consolas" pitchFamily="49" charset="0"/>
                        </a:rPr>
                        <a:t>2000,</a:t>
                      </a:r>
                      <a:r>
                        <a:rPr lang="en-US" sz="1600" b="1" dirty="0">
                          <a:solidFill>
                            <a:schemeClr val="accent1"/>
                          </a:solidFill>
                          <a:latin typeface="Consolas" pitchFamily="49" charset="0"/>
                        </a:rPr>
                        <a:t>end=</a:t>
                      </a:r>
                      <a:r>
                        <a:rPr lang="en-US" sz="1600" dirty="0">
                          <a:solidFill>
                            <a:schemeClr val="accent1"/>
                          </a:solidFill>
                          <a:latin typeface="Consolas" pitchFamily="49" charset="0"/>
                        </a:rPr>
                        <a:t>2010)</a:t>
                      </a: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r>
                        <a:rPr lang="en-US" sz="1600" dirty="0">
                          <a:solidFill>
                            <a:schemeClr val="accent1"/>
                          </a:solidFill>
                          <a:latin typeface="Consolas" pitchFamily="49" charset="0"/>
                        </a:rPr>
                        <a:t>xvar&lt;-</a:t>
                      </a:r>
                      <a:r>
                        <a:rPr lang="en-US" sz="1600" b="1" dirty="0">
                          <a:solidFill>
                            <a:schemeClr val="accent1"/>
                          </a:solidFill>
                          <a:latin typeface="Consolas" pitchFamily="49" charset="0"/>
                        </a:rPr>
                        <a:t>subset</a:t>
                      </a:r>
                      <a:r>
                        <a:rPr lang="en-US" sz="1600" dirty="0">
                          <a:solidFill>
                            <a:schemeClr val="accent1"/>
                          </a:solidFill>
                          <a:latin typeface="Consolas" pitchFamily="49" charset="0"/>
                        </a:rPr>
                        <a:t>(sales,</a:t>
                      </a:r>
                      <a:r>
                        <a:rPr lang="en-US" sz="1600" b="1" dirty="0">
                          <a:solidFill>
                            <a:schemeClr val="accent1"/>
                          </a:solidFill>
                          <a:latin typeface="Consolas" pitchFamily="49" charset="0"/>
                        </a:rPr>
                        <a:t>select=</a:t>
                      </a:r>
                      <a:r>
                        <a:rPr lang="en-US" sz="1600" dirty="0">
                          <a:solidFill>
                            <a:schemeClr val="accent1"/>
                          </a:solidFill>
                          <a:latin typeface="Consolas" pitchFamily="49" charset="0"/>
                        </a:rPr>
                        <a:t>c("online","print"))</a:t>
                      </a: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r>
                        <a:rPr lang="en-US" sz="1600" dirty="0">
                          <a:solidFill>
                            <a:schemeClr val="accent1"/>
                          </a:solidFill>
                          <a:latin typeface="Consolas" pitchFamily="49" charset="0"/>
                        </a:rPr>
                        <a:t>salesmodel&lt;-</a:t>
                      </a:r>
                      <a:r>
                        <a:rPr lang="en-US" sz="1600" b="1" dirty="0">
                          <a:solidFill>
                            <a:schemeClr val="accent1"/>
                          </a:solidFill>
                          <a:latin typeface="Consolas" pitchFamily="49" charset="0"/>
                        </a:rPr>
                        <a:t>arima</a:t>
                      </a:r>
                      <a:r>
                        <a:rPr lang="en-US" sz="1600" dirty="0">
                          <a:solidFill>
                            <a:schemeClr val="accent1"/>
                          </a:solidFill>
                          <a:latin typeface="Consolas" pitchFamily="49" charset="0"/>
                        </a:rPr>
                        <a:t>(salests,</a:t>
                      </a:r>
                      <a:r>
                        <a:rPr lang="en-US" sz="1600" b="1" dirty="0">
                          <a:solidFill>
                            <a:schemeClr val="accent1"/>
                          </a:solidFill>
                          <a:latin typeface="Consolas" pitchFamily="49" charset="0"/>
                        </a:rPr>
                        <a:t>order=</a:t>
                      </a:r>
                      <a:r>
                        <a:rPr lang="en-US" sz="1600" dirty="0">
                          <a:solidFill>
                            <a:schemeClr val="accent1"/>
                          </a:solidFill>
                          <a:latin typeface="Consolas" pitchFamily="49" charset="0"/>
                        </a:rPr>
                        <a:t>c(1,0,0),</a:t>
                      </a:r>
                      <a:r>
                        <a:rPr lang="en-US" sz="1600" b="1" dirty="0">
                          <a:solidFill>
                            <a:schemeClr val="accent1"/>
                          </a:solidFill>
                          <a:latin typeface="Consolas" pitchFamily="49" charset="0"/>
                        </a:rPr>
                        <a:t>xreg=</a:t>
                      </a:r>
                      <a:r>
                        <a:rPr lang="en-US" sz="1600" dirty="0">
                          <a:solidFill>
                            <a:schemeClr val="accent1"/>
                          </a:solidFill>
                          <a:latin typeface="Consolas" pitchFamily="49" charset="0"/>
                        </a:rPr>
                        <a:t>xvar)</a:t>
                      </a: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b="1" dirty="0">
                        <a:solidFill>
                          <a:schemeClr val="accent1"/>
                        </a:solidFill>
                        <a:latin typeface="Consolas" pitchFamily="49" charset="0"/>
                      </a:endParaRPr>
                    </a:p>
                    <a:p>
                      <a:r>
                        <a:rPr lang="en-US" sz="1600" b="1" dirty="0">
                          <a:solidFill>
                            <a:schemeClr val="accent1"/>
                          </a:solidFill>
                          <a:latin typeface="Consolas" pitchFamily="49" charset="0"/>
                        </a:rPr>
                        <a:t>coef</a:t>
                      </a:r>
                      <a:r>
                        <a:rPr lang="en-US" sz="1600" dirty="0">
                          <a:solidFill>
                            <a:schemeClr val="accent1"/>
                          </a:solidFill>
                          <a:latin typeface="Consolas" pitchFamily="49" charset="0"/>
                        </a:rPr>
                        <a:t>(salesmodel)</a:t>
                      </a:r>
                    </a:p>
                    <a:p>
                      <a:r>
                        <a:rPr lang="en-US" sz="1600" dirty="0">
                          <a:solidFill>
                            <a:schemeClr val="tx1"/>
                          </a:solidFill>
                          <a:latin typeface="Consolas" pitchFamily="49" charset="0"/>
                        </a:rPr>
                        <a:t> ar1  intercept     online      print </a:t>
                      </a:r>
                    </a:p>
                    <a:p>
                      <a:r>
                        <a:rPr lang="en-US" sz="1600" dirty="0">
                          <a:solidFill>
                            <a:schemeClr val="tx1"/>
                          </a:solidFill>
                          <a:latin typeface="Consolas" pitchFamily="49" charset="0"/>
                        </a:rPr>
                        <a:t> 0.7774653 32.0288203  0.8117825  0.3621399 </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2355274" y="274049"/>
            <a:ext cx="7481455" cy="810805"/>
          </a:xfrm>
        </p:spPr>
        <p:txBody>
          <a:bodyPr>
            <a:normAutofit fontScale="90000"/>
          </a:bodyPr>
          <a:lstStyle/>
          <a:p>
            <a:r>
              <a:rPr lang="en-US" b="1" dirty="0">
                <a:latin typeface="+mj-lt"/>
              </a:rPr>
              <a:t>Parameter Estimation – Maximum Likelihood Estimation Method </a:t>
            </a: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grpSp>
      <p:sp>
        <p:nvSpPr>
          <p:cNvPr id="22" name="Rectangle 21"/>
          <p:cNvSpPr/>
          <p:nvPr/>
        </p:nvSpPr>
        <p:spPr>
          <a:xfrm>
            <a:off x="2189717" y="1524000"/>
            <a:ext cx="6244017" cy="338554"/>
          </a:xfrm>
          <a:prstGeom prst="rect">
            <a:avLst/>
          </a:prstGeom>
        </p:spPr>
        <p:txBody>
          <a:bodyPr wrap="none">
            <a:spAutoFit/>
          </a:bodyPr>
          <a:lstStyle/>
          <a:p>
            <a:pPr defTabSz="914400">
              <a:defRPr/>
            </a:pPr>
            <a:r>
              <a:rPr lang="en-US" sz="1600" dirty="0">
                <a:latin typeface="Consolas" pitchFamily="49" charset="0"/>
                <a:cs typeface="Arial"/>
              </a:rPr>
              <a:t># Parameter Estimation (Maximum Likelihood Estimation)</a:t>
            </a:r>
          </a:p>
        </p:txBody>
      </p:sp>
      <p:grpSp>
        <p:nvGrpSpPr>
          <p:cNvPr id="29" name="Group 28"/>
          <p:cNvGrpSpPr/>
          <p:nvPr/>
        </p:nvGrpSpPr>
        <p:grpSpPr>
          <a:xfrm>
            <a:off x="7697829" y="3247701"/>
            <a:ext cx="2665371" cy="1569660"/>
            <a:chOff x="3767804" y="3390900"/>
            <a:chExt cx="2392946" cy="1569660"/>
          </a:xfrm>
          <a:solidFill>
            <a:schemeClr val="bg1"/>
          </a:solidFill>
        </p:grpSpPr>
        <p:sp>
          <p:nvSpPr>
            <p:cNvPr id="30" name="Rectangle 29"/>
            <p:cNvSpPr/>
            <p:nvPr/>
          </p:nvSpPr>
          <p:spPr>
            <a:xfrm>
              <a:off x="4059959" y="3390900"/>
              <a:ext cx="2100791" cy="1569660"/>
            </a:xfrm>
            <a:prstGeom prst="rect">
              <a:avLst/>
            </a:prstGeom>
            <a:grpFill/>
            <a:ln w="3175">
              <a:solidFill>
                <a:schemeClr val="accent3"/>
              </a:solidFill>
            </a:ln>
          </p:spPr>
          <p:txBody>
            <a:bodyPr wrap="square">
              <a:spAutoFit/>
            </a:bodyPr>
            <a:lstStyle/>
            <a:p>
              <a:pPr defTabSz="914400">
                <a:defRPr/>
              </a:pPr>
              <a:r>
                <a:rPr lang="en-US" b="1" dirty="0">
                  <a:solidFill>
                    <a:prstClr val="black">
                      <a:lumMod val="75000"/>
                      <a:lumOff val="25000"/>
                    </a:prstClr>
                  </a:solidFill>
                  <a:latin typeface="Vijaya" panose="02020604020202020204" pitchFamily="18" charset="0"/>
                  <a:cs typeface="Vijaya" panose="02020604020202020204" pitchFamily="18" charset="0"/>
                </a:rPr>
                <a:t>subset()</a:t>
              </a:r>
              <a:r>
                <a:rPr lang="en-US" dirty="0">
                  <a:solidFill>
                    <a:prstClr val="black">
                      <a:lumMod val="75000"/>
                      <a:lumOff val="25000"/>
                    </a:prstClr>
                  </a:solidFill>
                  <a:latin typeface="Vijaya" panose="02020604020202020204" pitchFamily="18" charset="0"/>
                  <a:cs typeface="Vijaya" panose="02020604020202020204" pitchFamily="18" charset="0"/>
                </a:rPr>
                <a:t> creates a subset of all the independent variables  </a:t>
              </a:r>
            </a:p>
          </p:txBody>
        </p:sp>
        <p:cxnSp>
          <p:nvCxnSpPr>
            <p:cNvPr id="31" name="Straight Arrow Connector 30"/>
            <p:cNvCxnSpPr/>
            <p:nvPr/>
          </p:nvCxnSpPr>
          <p:spPr>
            <a:xfrm rot="16200000" flipV="1">
              <a:off x="3909864" y="3402729"/>
              <a:ext cx="0" cy="284119"/>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3380002" y="2142381"/>
            <a:ext cx="6433175" cy="745633"/>
            <a:chOff x="1752600" y="3810353"/>
            <a:chExt cx="6433175" cy="745633"/>
          </a:xfrm>
          <a:solidFill>
            <a:schemeClr val="bg1"/>
          </a:solidFill>
        </p:grpSpPr>
        <p:sp>
          <p:nvSpPr>
            <p:cNvPr id="21" name="Rectangle 20"/>
            <p:cNvSpPr/>
            <p:nvPr/>
          </p:nvSpPr>
          <p:spPr>
            <a:xfrm>
              <a:off x="2696689" y="3848100"/>
              <a:ext cx="5489086" cy="707886"/>
            </a:xfrm>
            <a:prstGeom prst="rect">
              <a:avLst/>
            </a:prstGeom>
            <a:grpFill/>
            <a:ln w="3175">
              <a:solidFill>
                <a:schemeClr val="accent3"/>
              </a:solidFill>
            </a:ln>
          </p:spPr>
          <p:txBody>
            <a:bodyPr wrap="square">
              <a:spAutoFit/>
            </a:bodyPr>
            <a:lstStyle/>
            <a:p>
              <a:pPr defTabSz="914400">
                <a:defRPr/>
              </a:pPr>
              <a:r>
                <a:rPr lang="en-US" sz="2000" b="1" dirty="0">
                  <a:solidFill>
                    <a:prstClr val="black">
                      <a:lumMod val="75000"/>
                      <a:lumOff val="25000"/>
                    </a:prstClr>
                  </a:solidFill>
                  <a:latin typeface="Vijaya" panose="02020604020202020204" pitchFamily="18" charset="0"/>
                  <a:cs typeface="Vijaya" panose="02020604020202020204" pitchFamily="18" charset="0"/>
                </a:rPr>
                <a:t>ts()</a:t>
              </a:r>
              <a:r>
                <a:rPr lang="en-US" sz="2000" dirty="0">
                  <a:solidFill>
                    <a:prstClr val="black">
                      <a:lumMod val="75000"/>
                      <a:lumOff val="25000"/>
                    </a:prstClr>
                  </a:solidFill>
                  <a:latin typeface="Vijaya" panose="02020604020202020204" pitchFamily="18" charset="0"/>
                  <a:cs typeface="Vijaya" panose="02020604020202020204" pitchFamily="18" charset="0"/>
                </a:rPr>
                <a:t> converts a column from a data frame to a simple time series object.  </a:t>
              </a:r>
              <a:endParaRPr lang="en-US" sz="2000" dirty="0">
                <a:solidFill>
                  <a:prstClr val="black"/>
                </a:solidFill>
                <a:latin typeface="Vijaya" panose="02020604020202020204" pitchFamily="18" charset="0"/>
                <a:cs typeface="Vijaya" panose="02020604020202020204" pitchFamily="18" charset="0"/>
              </a:endParaRPr>
            </a:p>
          </p:txBody>
        </p:sp>
        <p:cxnSp>
          <p:nvCxnSpPr>
            <p:cNvPr id="23" name="Straight Arrow Connector 22"/>
            <p:cNvCxnSpPr/>
            <p:nvPr/>
          </p:nvCxnSpPr>
          <p:spPr>
            <a:xfrm flipV="1">
              <a:off x="1752600" y="3810353"/>
              <a:ext cx="0" cy="284119"/>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1752600" y="4092234"/>
              <a:ext cx="944089" cy="0"/>
            </a:xfrm>
            <a:prstGeom prst="straightConnector1">
              <a:avLst/>
            </a:prstGeom>
            <a:grp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3881026" y="4851738"/>
            <a:ext cx="5932150" cy="1015663"/>
            <a:chOff x="1752600" y="3848100"/>
            <a:chExt cx="5932150" cy="1015663"/>
          </a:xfrm>
          <a:solidFill>
            <a:schemeClr val="bg1"/>
          </a:solidFill>
        </p:grpSpPr>
        <p:sp>
          <p:nvSpPr>
            <p:cNvPr id="28" name="Rectangle 27"/>
            <p:cNvSpPr/>
            <p:nvPr/>
          </p:nvSpPr>
          <p:spPr>
            <a:xfrm>
              <a:off x="2696689" y="3848100"/>
              <a:ext cx="4988061" cy="1015663"/>
            </a:xfrm>
            <a:prstGeom prst="rect">
              <a:avLst/>
            </a:prstGeom>
            <a:grpFill/>
            <a:ln w="3175">
              <a:solidFill>
                <a:schemeClr val="accent3"/>
              </a:solidFill>
            </a:ln>
          </p:spPr>
          <p:txBody>
            <a:bodyPr wrap="square">
              <a:spAutoFit/>
            </a:bodyPr>
            <a:lstStyle/>
            <a:p>
              <a:pPr defTabSz="914400">
                <a:defRPr/>
              </a:pPr>
              <a:r>
                <a:rPr lang="en-US" sz="2000" b="1" dirty="0" err="1">
                  <a:solidFill>
                    <a:prstClr val="black">
                      <a:lumMod val="75000"/>
                      <a:lumOff val="25000"/>
                    </a:prstClr>
                  </a:solidFill>
                  <a:latin typeface="Vijaya" panose="02020604020202020204" pitchFamily="18" charset="0"/>
                  <a:cs typeface="Vijaya" panose="02020604020202020204" pitchFamily="18" charset="0"/>
                </a:rPr>
                <a:t>arima</a:t>
              </a:r>
              <a:r>
                <a:rPr lang="en-US" sz="2000" b="1" dirty="0">
                  <a:solidFill>
                    <a:prstClr val="black">
                      <a:lumMod val="75000"/>
                      <a:lumOff val="25000"/>
                    </a:prstClr>
                  </a:solidFill>
                  <a:latin typeface="Vijaya" panose="02020604020202020204" pitchFamily="18" charset="0"/>
                  <a:cs typeface="Vijaya" panose="02020604020202020204" pitchFamily="18" charset="0"/>
                </a:rPr>
                <a:t>()</a:t>
              </a:r>
              <a:r>
                <a:rPr lang="en-US" sz="2000" dirty="0">
                  <a:solidFill>
                    <a:prstClr val="black">
                      <a:lumMod val="75000"/>
                      <a:lumOff val="25000"/>
                    </a:prstClr>
                  </a:solidFill>
                  <a:latin typeface="Vijaya" panose="02020604020202020204" pitchFamily="18" charset="0"/>
                  <a:cs typeface="Vijaya" panose="02020604020202020204" pitchFamily="18" charset="0"/>
                </a:rPr>
                <a:t> estimates model parameters. Subset of independent variables (which is a vector or matrix of external regressors) is used in </a:t>
              </a:r>
              <a:r>
                <a:rPr lang="en-US" sz="2000" b="1" dirty="0">
                  <a:solidFill>
                    <a:prstClr val="black">
                      <a:lumMod val="75000"/>
                      <a:lumOff val="25000"/>
                    </a:prstClr>
                  </a:solidFill>
                  <a:latin typeface="Vijaya" panose="02020604020202020204" pitchFamily="18" charset="0"/>
                  <a:cs typeface="Vijaya" panose="02020604020202020204" pitchFamily="18" charset="0"/>
                </a:rPr>
                <a:t>xreg=</a:t>
              </a:r>
              <a:endParaRPr lang="en-US" sz="2000" b="1" dirty="0">
                <a:solidFill>
                  <a:prstClr val="black"/>
                </a:solidFill>
                <a:latin typeface="Vijaya" panose="02020604020202020204" pitchFamily="18" charset="0"/>
                <a:cs typeface="Vijaya" panose="02020604020202020204" pitchFamily="18" charset="0"/>
              </a:endParaRPr>
            </a:p>
          </p:txBody>
        </p:sp>
        <p:cxnSp>
          <p:nvCxnSpPr>
            <p:cNvPr id="33" name="Straight Arrow Connector 32"/>
            <p:cNvCxnSpPr/>
            <p:nvPr/>
          </p:nvCxnSpPr>
          <p:spPr>
            <a:xfrm flipV="1">
              <a:off x="1752600" y="3854058"/>
              <a:ext cx="0" cy="234809"/>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1752600" y="4092234"/>
              <a:ext cx="944089" cy="0"/>
            </a:xfrm>
            <a:prstGeom prst="straightConnector1">
              <a:avLst/>
            </a:prstGeom>
            <a:grp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94447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nvPr>
        </p:nvGraphicFramePr>
        <p:xfrm>
          <a:off x="2074025" y="1843504"/>
          <a:ext cx="8033374" cy="1204496"/>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204496">
                <a:tc>
                  <a:txBody>
                    <a:bodyPr/>
                    <a:lstStyle/>
                    <a:p>
                      <a:r>
                        <a:rPr lang="en-US" sz="1600" b="1" dirty="0">
                          <a:solidFill>
                            <a:schemeClr val="accent1"/>
                          </a:solidFill>
                          <a:latin typeface="Consolas" pitchFamily="49" charset="0"/>
                        </a:rPr>
                        <a:t>install.packages</a:t>
                      </a:r>
                      <a:r>
                        <a:rPr lang="en-US" sz="1600" dirty="0">
                          <a:solidFill>
                            <a:schemeClr val="accent1"/>
                          </a:solidFill>
                          <a:latin typeface="Consolas" pitchFamily="49" charset="0"/>
                        </a:rPr>
                        <a:t>("lmtest")</a:t>
                      </a:r>
                    </a:p>
                    <a:p>
                      <a:r>
                        <a:rPr lang="en-US" sz="1600" b="1" dirty="0">
                          <a:solidFill>
                            <a:schemeClr val="accent1"/>
                          </a:solidFill>
                          <a:latin typeface="Consolas" pitchFamily="49" charset="0"/>
                        </a:rPr>
                        <a:t>library</a:t>
                      </a:r>
                      <a:r>
                        <a:rPr lang="en-US" sz="1600" dirty="0">
                          <a:solidFill>
                            <a:schemeClr val="accent1"/>
                          </a:solidFill>
                          <a:latin typeface="Consolas" pitchFamily="49" charset="0"/>
                        </a:rPr>
                        <a:t>(lmtest)</a:t>
                      </a:r>
                    </a:p>
                    <a:p>
                      <a:endParaRPr lang="en-US" sz="1600" dirty="0">
                        <a:solidFill>
                          <a:schemeClr val="accent1"/>
                        </a:solidFill>
                        <a:latin typeface="Consolas" pitchFamily="49" charset="0"/>
                      </a:endParaRPr>
                    </a:p>
                    <a:p>
                      <a:r>
                        <a:rPr lang="en-US" sz="1600" b="1" dirty="0">
                          <a:solidFill>
                            <a:schemeClr val="accent1"/>
                          </a:solidFill>
                          <a:latin typeface="Consolas" pitchFamily="49" charset="0"/>
                        </a:rPr>
                        <a:t>coeftest</a:t>
                      </a:r>
                      <a:r>
                        <a:rPr lang="en-US" sz="1600" dirty="0">
                          <a:solidFill>
                            <a:schemeClr val="accent1"/>
                          </a:solidFill>
                          <a:latin typeface="Consolas" pitchFamily="49" charset="0"/>
                        </a:rPr>
                        <a:t>(salesmodel)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2355274" y="274049"/>
            <a:ext cx="7481455" cy="810805"/>
          </a:xfrm>
        </p:spPr>
        <p:txBody>
          <a:bodyPr>
            <a:normAutofit fontScale="90000"/>
          </a:bodyPr>
          <a:lstStyle/>
          <a:p>
            <a:r>
              <a:rPr lang="en-US" b="1" dirty="0">
                <a:latin typeface="+mj-lt"/>
              </a:rPr>
              <a:t>Parameter Estimation – Maximum Likelihood Estimation Method </a:t>
            </a: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grpSp>
      <p:sp>
        <p:nvSpPr>
          <p:cNvPr id="22" name="Rectangle 21"/>
          <p:cNvSpPr/>
          <p:nvPr/>
        </p:nvSpPr>
        <p:spPr>
          <a:xfrm>
            <a:off x="2086316" y="1524000"/>
            <a:ext cx="6244017" cy="338554"/>
          </a:xfrm>
          <a:prstGeom prst="rect">
            <a:avLst/>
          </a:prstGeom>
        </p:spPr>
        <p:txBody>
          <a:bodyPr wrap="none">
            <a:spAutoFit/>
          </a:bodyPr>
          <a:lstStyle/>
          <a:p>
            <a:pPr defTabSz="914400">
              <a:defRPr/>
            </a:pPr>
            <a:r>
              <a:rPr lang="en-US" sz="1600" dirty="0">
                <a:latin typeface="Consolas" pitchFamily="49" charset="0"/>
                <a:cs typeface="Arial"/>
              </a:rPr>
              <a:t>#Parameter Estimation (Maximum Likelihood Estimation)</a:t>
            </a:r>
          </a:p>
        </p:txBody>
      </p:sp>
      <p:grpSp>
        <p:nvGrpSpPr>
          <p:cNvPr id="35" name="Group 34"/>
          <p:cNvGrpSpPr/>
          <p:nvPr/>
        </p:nvGrpSpPr>
        <p:grpSpPr>
          <a:xfrm>
            <a:off x="4419600" y="2537937"/>
            <a:ext cx="5288548" cy="1323439"/>
            <a:chOff x="1443704" y="3555087"/>
            <a:chExt cx="4717048" cy="1323439"/>
          </a:xfrm>
          <a:solidFill>
            <a:schemeClr val="bg1"/>
          </a:solidFill>
        </p:grpSpPr>
        <p:sp>
          <p:nvSpPr>
            <p:cNvPr id="41" name="Rectangle 40"/>
            <p:cNvSpPr/>
            <p:nvPr/>
          </p:nvSpPr>
          <p:spPr>
            <a:xfrm>
              <a:off x="1749737" y="3555087"/>
              <a:ext cx="4411015" cy="1323439"/>
            </a:xfrm>
            <a:prstGeom prst="rect">
              <a:avLst/>
            </a:prstGeom>
            <a:grpFill/>
            <a:ln w="3175">
              <a:solidFill>
                <a:schemeClr val="accent3"/>
              </a:solidFill>
            </a:ln>
          </p:spPr>
          <p:txBody>
            <a:bodyPr wrap="square">
              <a:spAutoFit/>
            </a:bodyPr>
            <a:lstStyle/>
            <a:p>
              <a:pPr defTabSz="914400">
                <a:defRPr/>
              </a:pPr>
              <a:r>
                <a:rPr lang="en-US" sz="2000" b="1" dirty="0">
                  <a:solidFill>
                    <a:prstClr val="black">
                      <a:lumMod val="75000"/>
                      <a:lumOff val="25000"/>
                    </a:prstClr>
                  </a:solidFill>
                  <a:latin typeface="Vijaya" panose="02020604020202020204" pitchFamily="18" charset="0"/>
                  <a:cs typeface="Vijaya" panose="02020604020202020204" pitchFamily="18" charset="0"/>
                </a:rPr>
                <a:t>arima()</a:t>
              </a:r>
              <a:r>
                <a:rPr lang="en-US" sz="2000" dirty="0">
                  <a:solidFill>
                    <a:prstClr val="black">
                      <a:lumMod val="75000"/>
                      <a:lumOff val="25000"/>
                    </a:prstClr>
                  </a:solidFill>
                  <a:latin typeface="Vijaya" panose="02020604020202020204" pitchFamily="18" charset="0"/>
                  <a:cs typeface="Vijaya" panose="02020604020202020204" pitchFamily="18" charset="0"/>
                </a:rPr>
                <a:t> does not give p-values, hence </a:t>
              </a:r>
              <a:r>
                <a:rPr lang="en-US" sz="2000" b="1" dirty="0">
                  <a:solidFill>
                    <a:prstClr val="black">
                      <a:lumMod val="75000"/>
                      <a:lumOff val="25000"/>
                    </a:prstClr>
                  </a:solidFill>
                  <a:latin typeface="Vijaya" panose="02020604020202020204" pitchFamily="18" charset="0"/>
                  <a:cs typeface="Vijaya" panose="02020604020202020204" pitchFamily="18" charset="0"/>
                </a:rPr>
                <a:t>coeftest()</a:t>
              </a:r>
              <a:r>
                <a:rPr lang="en-US" sz="2000" dirty="0">
                  <a:solidFill>
                    <a:prstClr val="black">
                      <a:lumMod val="75000"/>
                      <a:lumOff val="25000"/>
                    </a:prstClr>
                  </a:solidFill>
                  <a:latin typeface="Vijaya" panose="02020604020202020204" pitchFamily="18" charset="0"/>
                  <a:cs typeface="Vijaya" panose="02020604020202020204" pitchFamily="18" charset="0"/>
                </a:rPr>
                <a:t> from package </a:t>
              </a:r>
              <a:r>
                <a:rPr lang="en-US" sz="2000" b="1" dirty="0">
                  <a:solidFill>
                    <a:prstClr val="black">
                      <a:lumMod val="75000"/>
                      <a:lumOff val="25000"/>
                    </a:prstClr>
                  </a:solidFill>
                  <a:latin typeface="Vijaya" panose="02020604020202020204" pitchFamily="18" charset="0"/>
                  <a:cs typeface="Vijaya" panose="02020604020202020204" pitchFamily="18" charset="0"/>
                </a:rPr>
                <a:t>lmtest()</a:t>
              </a:r>
              <a:r>
                <a:rPr lang="en-US" sz="2000" dirty="0">
                  <a:solidFill>
                    <a:prstClr val="black">
                      <a:lumMod val="75000"/>
                      <a:lumOff val="25000"/>
                    </a:prstClr>
                  </a:solidFill>
                  <a:latin typeface="Vijaya" panose="02020604020202020204" pitchFamily="18" charset="0"/>
                  <a:cs typeface="Vijaya" panose="02020604020202020204" pitchFamily="18" charset="0"/>
                </a:rPr>
                <a:t> is used. It performs z and (quasi-)t tests of estimated coefficients.</a:t>
              </a:r>
            </a:p>
          </p:txBody>
        </p:sp>
        <p:cxnSp>
          <p:nvCxnSpPr>
            <p:cNvPr id="42" name="Straight Arrow Connector 41"/>
            <p:cNvCxnSpPr/>
            <p:nvPr/>
          </p:nvCxnSpPr>
          <p:spPr>
            <a:xfrm rot="16200000" flipV="1">
              <a:off x="1585764" y="3669548"/>
              <a:ext cx="0" cy="284119"/>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96B74570-A565-4B5C-AEF9-9FA184ED7F43}"/>
              </a:ext>
            </a:extLst>
          </p:cNvPr>
          <p:cNvPicPr>
            <a:picLocks noChangeAspect="1"/>
          </p:cNvPicPr>
          <p:nvPr/>
        </p:nvPicPr>
        <p:blipFill>
          <a:blip r:embed="rId7"/>
          <a:stretch>
            <a:fillRect/>
          </a:stretch>
        </p:blipFill>
        <p:spPr>
          <a:xfrm>
            <a:off x="2074025" y="3844925"/>
            <a:ext cx="5753100" cy="1714500"/>
          </a:xfrm>
          <a:prstGeom prst="rect">
            <a:avLst/>
          </a:prstGeom>
          <a:ln>
            <a:solidFill>
              <a:schemeClr val="accent1"/>
            </a:solidFill>
          </a:ln>
        </p:spPr>
      </p:pic>
      <p:sp>
        <p:nvSpPr>
          <p:cNvPr id="27" name="Rectangle 26">
            <a:extLst>
              <a:ext uri="{FF2B5EF4-FFF2-40B4-BE49-F238E27FC236}">
                <a16:creationId xmlns:a16="http://schemas.microsoft.com/office/drawing/2014/main" id="{6311CBDB-90E3-4DAB-B84C-92C2F02676EC}"/>
              </a:ext>
            </a:extLst>
          </p:cNvPr>
          <p:cNvSpPr/>
          <p:nvPr/>
        </p:nvSpPr>
        <p:spPr>
          <a:xfrm>
            <a:off x="2073730" y="3505200"/>
            <a:ext cx="7984375" cy="338554"/>
          </a:xfrm>
          <a:prstGeom prst="rect">
            <a:avLst/>
          </a:prstGeom>
        </p:spPr>
        <p:txBody>
          <a:bodyPr wrap="square">
            <a:spAutoFit/>
          </a:bodyPr>
          <a:lstStyle/>
          <a:p>
            <a:pPr defTabSz="914400">
              <a:defRPr/>
            </a:pPr>
            <a:r>
              <a:rPr lang="en-US" sz="1600" dirty="0">
                <a:latin typeface="Consolas" pitchFamily="49" charset="0"/>
                <a:cs typeface="Arial"/>
              </a:rPr>
              <a:t># Output</a:t>
            </a:r>
          </a:p>
        </p:txBody>
      </p:sp>
      <p:sp>
        <p:nvSpPr>
          <p:cNvPr id="32" name="Rectangle 31">
            <a:extLst>
              <a:ext uri="{FF2B5EF4-FFF2-40B4-BE49-F238E27FC236}">
                <a16:creationId xmlns:a16="http://schemas.microsoft.com/office/drawing/2014/main" id="{43F1E94A-2C35-4204-9336-7D3B73391C70}"/>
              </a:ext>
            </a:extLst>
          </p:cNvPr>
          <p:cNvSpPr/>
          <p:nvPr/>
        </p:nvSpPr>
        <p:spPr>
          <a:xfrm>
            <a:off x="2059248" y="5687308"/>
            <a:ext cx="7772400" cy="707886"/>
          </a:xfrm>
          <a:prstGeom prst="rect">
            <a:avLst/>
          </a:prstGeom>
          <a:solidFill>
            <a:schemeClr val="bg1"/>
          </a:solidFill>
          <a:ln w="3175">
            <a:solidFill>
              <a:schemeClr val="accent3"/>
            </a:solidFill>
          </a:ln>
        </p:spPr>
        <p:txBody>
          <a:bodyPr wrap="square">
            <a:spAutoFit/>
          </a:bodyPr>
          <a:lstStyle/>
          <a:p>
            <a:pPr>
              <a:buSzPct val="60000"/>
            </a:pPr>
            <a:r>
              <a:rPr lang="en-US" sz="2000" b="1" dirty="0">
                <a:solidFill>
                  <a:schemeClr val="tx1">
                    <a:lumMod val="75000"/>
                    <a:lumOff val="25000"/>
                  </a:schemeClr>
                </a:solidFill>
                <a:latin typeface="Vijaya" pitchFamily="34" charset="0"/>
                <a:cs typeface="Vijaya" pitchFamily="34" charset="0"/>
              </a:rPr>
              <a:t>Interpretation :</a:t>
            </a:r>
          </a:p>
          <a:p>
            <a:pPr marL="342900" indent="-342900">
              <a:buSzPct val="60000"/>
              <a:buFont typeface="Wingdings" pitchFamily="2" charset="2"/>
              <a:buChar char="Ø"/>
            </a:pPr>
            <a:r>
              <a:rPr lang="en-US" sz="2000" dirty="0">
                <a:solidFill>
                  <a:schemeClr val="tx1">
                    <a:lumMod val="75000"/>
                    <a:lumOff val="25000"/>
                  </a:schemeClr>
                </a:solidFill>
                <a:latin typeface="Vijaya" pitchFamily="34" charset="0"/>
                <a:cs typeface="Vijaya" pitchFamily="34" charset="0"/>
              </a:rPr>
              <a:t>Both print and online are significant variables in this output as well</a:t>
            </a:r>
          </a:p>
        </p:txBody>
      </p:sp>
    </p:spTree>
    <p:extLst>
      <p:ext uri="{BB962C8B-B14F-4D97-AF65-F5344CB8AC3E}">
        <p14:creationId xmlns:p14="http://schemas.microsoft.com/office/powerpoint/2010/main" val="194943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able 23"/>
          <p:cNvGraphicFramePr>
            <a:graphicFrameLocks noGrp="1"/>
          </p:cNvGraphicFramePr>
          <p:nvPr>
            <p:extLst/>
          </p:nvPr>
        </p:nvGraphicFramePr>
        <p:xfrm>
          <a:off x="2074025" y="1614905"/>
          <a:ext cx="8033374" cy="2296012"/>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2296012">
                <a:tc>
                  <a:txBody>
                    <a:bodyPr/>
                    <a:lstStyle/>
                    <a:p>
                      <a:r>
                        <a:rPr lang="en-US" sz="1600" dirty="0">
                          <a:solidFill>
                            <a:schemeClr val="accent1"/>
                          </a:solidFill>
                          <a:latin typeface="Consolas" pitchFamily="49" charset="0"/>
                        </a:rPr>
                        <a:t>online&lt;-c(40,45)</a:t>
                      </a:r>
                    </a:p>
                    <a:p>
                      <a:endParaRPr lang="en-US" sz="1600" dirty="0">
                        <a:solidFill>
                          <a:schemeClr val="accent1"/>
                        </a:solidFill>
                        <a:latin typeface="Consolas" pitchFamily="49" charset="0"/>
                      </a:endParaRPr>
                    </a:p>
                    <a:p>
                      <a:r>
                        <a:rPr lang="en-US" sz="1600" dirty="0">
                          <a:solidFill>
                            <a:schemeClr val="accent1"/>
                          </a:solidFill>
                          <a:latin typeface="Consolas" pitchFamily="49" charset="0"/>
                        </a:rPr>
                        <a:t>print&lt;-c(50,55)</a:t>
                      </a:r>
                    </a:p>
                    <a:p>
                      <a:endParaRPr lang="en-US" sz="1600" dirty="0">
                        <a:solidFill>
                          <a:schemeClr val="accent1"/>
                        </a:solidFill>
                        <a:latin typeface="Consolas" pitchFamily="49" charset="0"/>
                      </a:endParaRPr>
                    </a:p>
                    <a:p>
                      <a:r>
                        <a:rPr lang="en-US" sz="1600" dirty="0">
                          <a:solidFill>
                            <a:schemeClr val="accent1"/>
                          </a:solidFill>
                          <a:latin typeface="Consolas" pitchFamily="49" charset="0"/>
                        </a:rPr>
                        <a:t>xvarnew&lt;-</a:t>
                      </a:r>
                      <a:r>
                        <a:rPr lang="en-US" sz="1600" b="1" dirty="0">
                          <a:solidFill>
                            <a:schemeClr val="accent1"/>
                          </a:solidFill>
                          <a:latin typeface="Consolas" pitchFamily="49" charset="0"/>
                        </a:rPr>
                        <a:t>data.frame</a:t>
                      </a:r>
                      <a:r>
                        <a:rPr lang="en-US" sz="1600" dirty="0">
                          <a:solidFill>
                            <a:schemeClr val="accent1"/>
                          </a:solidFill>
                          <a:latin typeface="Consolas" pitchFamily="49" charset="0"/>
                        </a:rPr>
                        <a:t>(online,print)</a:t>
                      </a: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endParaRPr lang="en-US" sz="1600" dirty="0">
                        <a:solidFill>
                          <a:schemeClr val="accent1"/>
                        </a:solidFill>
                        <a:latin typeface="Consolas" pitchFamily="49" charset="0"/>
                      </a:endParaRPr>
                    </a:p>
                    <a:p>
                      <a:r>
                        <a:rPr lang="en-US" sz="1600" b="1" dirty="0">
                          <a:solidFill>
                            <a:schemeClr val="accent1"/>
                          </a:solidFill>
                          <a:latin typeface="Consolas" pitchFamily="49" charset="0"/>
                        </a:rPr>
                        <a:t>predict</a:t>
                      </a:r>
                      <a:r>
                        <a:rPr lang="en-US" sz="1600" dirty="0">
                          <a:solidFill>
                            <a:schemeClr val="accent1"/>
                          </a:solidFill>
                          <a:latin typeface="Consolas" pitchFamily="49" charset="0"/>
                        </a:rPr>
                        <a:t>(salesmodel, </a:t>
                      </a:r>
                      <a:r>
                        <a:rPr lang="en-US" sz="1600" b="1" dirty="0">
                          <a:solidFill>
                            <a:schemeClr val="accent1"/>
                          </a:solidFill>
                          <a:latin typeface="Consolas" pitchFamily="49" charset="0"/>
                        </a:rPr>
                        <a:t>n.ahead</a:t>
                      </a:r>
                      <a:r>
                        <a:rPr lang="en-US" sz="1600" dirty="0">
                          <a:solidFill>
                            <a:schemeClr val="accent1"/>
                          </a:solidFill>
                          <a:latin typeface="Consolas" pitchFamily="49" charset="0"/>
                        </a:rPr>
                        <a:t>=2, </a:t>
                      </a:r>
                      <a:r>
                        <a:rPr lang="en-US" sz="1600" b="1" dirty="0">
                          <a:solidFill>
                            <a:schemeClr val="accent1"/>
                          </a:solidFill>
                          <a:latin typeface="Consolas" pitchFamily="49" charset="0"/>
                        </a:rPr>
                        <a:t>newxreg</a:t>
                      </a:r>
                      <a:r>
                        <a:rPr lang="en-US" sz="1600" dirty="0">
                          <a:solidFill>
                            <a:schemeClr val="accent1"/>
                          </a:solidFill>
                          <a:latin typeface="Consolas" pitchFamily="49" charset="0"/>
                        </a:rPr>
                        <a:t>=xvarnew)</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2355274" y="274049"/>
            <a:ext cx="7481455" cy="810805"/>
          </a:xfrm>
        </p:spPr>
        <p:txBody>
          <a:bodyPr/>
          <a:lstStyle/>
          <a:p>
            <a:r>
              <a:rPr lang="en-US" b="1" dirty="0">
                <a:latin typeface="+mj-lt"/>
              </a:rPr>
              <a:t>Predictions</a:t>
            </a: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grpSp>
      <p:sp>
        <p:nvSpPr>
          <p:cNvPr id="22" name="Rectangle 21"/>
          <p:cNvSpPr/>
          <p:nvPr/>
        </p:nvSpPr>
        <p:spPr>
          <a:xfrm>
            <a:off x="2086316" y="1295400"/>
            <a:ext cx="3999813" cy="338554"/>
          </a:xfrm>
          <a:prstGeom prst="rect">
            <a:avLst/>
          </a:prstGeom>
        </p:spPr>
        <p:txBody>
          <a:bodyPr wrap="none">
            <a:spAutoFit/>
          </a:bodyPr>
          <a:lstStyle/>
          <a:p>
            <a:pPr defTabSz="914400">
              <a:defRPr/>
            </a:pPr>
            <a:r>
              <a:rPr lang="en-US" sz="1600" dirty="0">
                <a:latin typeface="Consolas" pitchFamily="49" charset="0"/>
                <a:cs typeface="Arial"/>
              </a:rPr>
              <a:t># Predictions (For Next Two Years)</a:t>
            </a:r>
          </a:p>
        </p:txBody>
      </p:sp>
      <p:grpSp>
        <p:nvGrpSpPr>
          <p:cNvPr id="29" name="Group 28"/>
          <p:cNvGrpSpPr/>
          <p:nvPr/>
        </p:nvGrpSpPr>
        <p:grpSpPr>
          <a:xfrm>
            <a:off x="5867401" y="2514600"/>
            <a:ext cx="3842375" cy="1323439"/>
            <a:chOff x="3767804" y="3390900"/>
            <a:chExt cx="3842375" cy="1323439"/>
          </a:xfrm>
          <a:solidFill>
            <a:schemeClr val="bg1"/>
          </a:solidFill>
        </p:grpSpPr>
        <p:sp>
          <p:nvSpPr>
            <p:cNvPr id="30" name="Rectangle 29"/>
            <p:cNvSpPr/>
            <p:nvPr/>
          </p:nvSpPr>
          <p:spPr>
            <a:xfrm>
              <a:off x="4059959" y="3390900"/>
              <a:ext cx="3550220" cy="1323439"/>
            </a:xfrm>
            <a:prstGeom prst="rect">
              <a:avLst/>
            </a:prstGeom>
            <a:grpFill/>
            <a:ln w="3175">
              <a:solidFill>
                <a:schemeClr val="accent3"/>
              </a:solidFill>
            </a:ln>
          </p:spPr>
          <p:txBody>
            <a:bodyPr wrap="square">
              <a:spAutoFit/>
            </a:bodyPr>
            <a:lstStyle/>
            <a:p>
              <a:pPr defTabSz="914400">
                <a:defRPr/>
              </a:pPr>
              <a:r>
                <a:rPr lang="en-US" sz="2000" b="1" dirty="0">
                  <a:solidFill>
                    <a:prstClr val="black">
                      <a:lumMod val="75000"/>
                      <a:lumOff val="25000"/>
                    </a:prstClr>
                  </a:solidFill>
                  <a:latin typeface="Vijaya" panose="02020604020202020204" pitchFamily="18" charset="0"/>
                  <a:cs typeface="Vijaya" panose="02020604020202020204" pitchFamily="18" charset="0"/>
                </a:rPr>
                <a:t>data.frame()</a:t>
              </a:r>
              <a:r>
                <a:rPr lang="en-US" sz="2000" dirty="0">
                  <a:solidFill>
                    <a:prstClr val="black">
                      <a:lumMod val="75000"/>
                      <a:lumOff val="25000"/>
                    </a:prstClr>
                  </a:solidFill>
                  <a:latin typeface="Vijaya" panose="02020604020202020204" pitchFamily="18" charset="0"/>
                  <a:cs typeface="Vijaya" panose="02020604020202020204" pitchFamily="18" charset="0"/>
                </a:rPr>
                <a:t> combines the future expenses into a single dataframe object, to be used for predictions.</a:t>
              </a:r>
            </a:p>
          </p:txBody>
        </p:sp>
        <p:cxnSp>
          <p:nvCxnSpPr>
            <p:cNvPr id="31" name="Straight Arrow Connector 30"/>
            <p:cNvCxnSpPr/>
            <p:nvPr/>
          </p:nvCxnSpPr>
          <p:spPr>
            <a:xfrm rot="16200000" flipV="1">
              <a:off x="3909864" y="3477441"/>
              <a:ext cx="0" cy="284119"/>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4820217" y="1676400"/>
            <a:ext cx="4889559" cy="707886"/>
            <a:chOff x="3296216" y="3848100"/>
            <a:chExt cx="4889559" cy="707886"/>
          </a:xfrm>
          <a:solidFill>
            <a:schemeClr val="bg1"/>
          </a:solidFill>
        </p:grpSpPr>
        <p:sp>
          <p:nvSpPr>
            <p:cNvPr id="21" name="Rectangle 20"/>
            <p:cNvSpPr/>
            <p:nvPr/>
          </p:nvSpPr>
          <p:spPr>
            <a:xfrm>
              <a:off x="3902613" y="3848100"/>
              <a:ext cx="4283162" cy="707886"/>
            </a:xfrm>
            <a:prstGeom prst="rect">
              <a:avLst/>
            </a:prstGeom>
            <a:grpFill/>
            <a:ln w="3175">
              <a:solidFill>
                <a:schemeClr val="accent3"/>
              </a:solidFill>
            </a:ln>
          </p:spPr>
          <p:txBody>
            <a:bodyPr wrap="square">
              <a:spAutoFit/>
            </a:bodyPr>
            <a:lstStyle/>
            <a:p>
              <a:pPr defTabSz="914400">
                <a:defRPr/>
              </a:pPr>
              <a:r>
                <a:rPr lang="en-US" sz="2000" dirty="0">
                  <a:solidFill>
                    <a:prstClr val="black">
                      <a:lumMod val="75000"/>
                      <a:lumOff val="25000"/>
                    </a:prstClr>
                  </a:solidFill>
                  <a:latin typeface="Vijaya" panose="02020604020202020204" pitchFamily="18" charset="0"/>
                  <a:cs typeface="Vijaya" panose="02020604020202020204" pitchFamily="18" charset="0"/>
                </a:rPr>
                <a:t>Expected Values of online and print marketing expenses in next 2 years.</a:t>
              </a:r>
            </a:p>
          </p:txBody>
        </p:sp>
        <p:cxnSp>
          <p:nvCxnSpPr>
            <p:cNvPr id="23" name="Straight Arrow Connector 22"/>
            <p:cNvCxnSpPr/>
            <p:nvPr/>
          </p:nvCxnSpPr>
          <p:spPr>
            <a:xfrm rot="16200000" flipV="1">
              <a:off x="3600733" y="3687555"/>
              <a:ext cx="0" cy="609034"/>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a:xfrm>
            <a:off x="2639616" y="3842337"/>
            <a:ext cx="7772398" cy="1403925"/>
            <a:chOff x="1752600" y="3767614"/>
            <a:chExt cx="7772398" cy="1403925"/>
          </a:xfrm>
          <a:solidFill>
            <a:schemeClr val="bg1"/>
          </a:solidFill>
        </p:grpSpPr>
        <p:sp>
          <p:nvSpPr>
            <p:cNvPr id="28" name="Rectangle 27"/>
            <p:cNvSpPr/>
            <p:nvPr/>
          </p:nvSpPr>
          <p:spPr>
            <a:xfrm>
              <a:off x="4267199" y="3848100"/>
              <a:ext cx="5257799" cy="1323439"/>
            </a:xfrm>
            <a:prstGeom prst="rect">
              <a:avLst/>
            </a:prstGeom>
            <a:grpFill/>
            <a:ln w="3175">
              <a:solidFill>
                <a:schemeClr val="accent3"/>
              </a:solidFill>
            </a:ln>
          </p:spPr>
          <p:txBody>
            <a:bodyPr wrap="square">
              <a:spAutoFit/>
            </a:bodyPr>
            <a:lstStyle/>
            <a:p>
              <a:pPr defTabSz="914400">
                <a:defRPr/>
              </a:pPr>
              <a:r>
                <a:rPr lang="en-US" sz="2000" b="1" dirty="0">
                  <a:solidFill>
                    <a:prstClr val="black">
                      <a:lumMod val="75000"/>
                      <a:lumOff val="25000"/>
                    </a:prstClr>
                  </a:solidFill>
                  <a:latin typeface="Vijaya" panose="02020604020202020204" pitchFamily="18" charset="0"/>
                  <a:cs typeface="Vijaya" panose="02020604020202020204" pitchFamily="18" charset="0"/>
                </a:rPr>
                <a:t>predict()</a:t>
              </a:r>
              <a:r>
                <a:rPr lang="en-US" sz="2000" dirty="0">
                  <a:solidFill>
                    <a:prstClr val="black">
                      <a:lumMod val="75000"/>
                      <a:lumOff val="25000"/>
                    </a:prstClr>
                  </a:solidFill>
                  <a:latin typeface="Vijaya" panose="02020604020202020204" pitchFamily="18" charset="0"/>
                  <a:cs typeface="Vijaya" panose="02020604020202020204" pitchFamily="18" charset="0"/>
                </a:rPr>
                <a:t> uses the MLE regression model, </a:t>
              </a:r>
              <a:r>
                <a:rPr lang="en-US" sz="2000" b="1" dirty="0">
                  <a:solidFill>
                    <a:prstClr val="black">
                      <a:lumMod val="75000"/>
                      <a:lumOff val="25000"/>
                    </a:prstClr>
                  </a:solidFill>
                  <a:latin typeface="Vijaya" panose="02020604020202020204" pitchFamily="18" charset="0"/>
                  <a:cs typeface="Vijaya" panose="02020604020202020204" pitchFamily="18" charset="0"/>
                </a:rPr>
                <a:t>n.ahead=2</a:t>
              </a:r>
              <a:r>
                <a:rPr lang="en-US" sz="2000" dirty="0">
                  <a:solidFill>
                    <a:prstClr val="black">
                      <a:lumMod val="75000"/>
                      <a:lumOff val="25000"/>
                    </a:prstClr>
                  </a:solidFill>
                  <a:latin typeface="Vijaya" panose="02020604020202020204" pitchFamily="18" charset="0"/>
                  <a:cs typeface="Vijaya" panose="02020604020202020204" pitchFamily="18" charset="0"/>
                </a:rPr>
                <a:t> ensures next two forecasts are generated, </a:t>
              </a:r>
              <a:r>
                <a:rPr lang="en-US" sz="2000" b="1" dirty="0">
                  <a:solidFill>
                    <a:prstClr val="black">
                      <a:lumMod val="75000"/>
                      <a:lumOff val="25000"/>
                    </a:prstClr>
                  </a:solidFill>
                  <a:latin typeface="Vijaya" panose="02020604020202020204" pitchFamily="18" charset="0"/>
                  <a:cs typeface="Vijaya" panose="02020604020202020204" pitchFamily="18" charset="0"/>
                </a:rPr>
                <a:t>newxreg=</a:t>
              </a:r>
              <a:r>
                <a:rPr lang="en-US" sz="2000" dirty="0">
                  <a:solidFill>
                    <a:prstClr val="black">
                      <a:lumMod val="75000"/>
                      <a:lumOff val="25000"/>
                    </a:prstClr>
                  </a:solidFill>
                  <a:latin typeface="Vijaya" panose="02020604020202020204" pitchFamily="18" charset="0"/>
                  <a:cs typeface="Vijaya" panose="02020604020202020204" pitchFamily="18" charset="0"/>
                </a:rPr>
                <a:t> specifies the new values of independent variables.</a:t>
              </a:r>
              <a:endParaRPr lang="en-US" sz="2000" b="1" dirty="0">
                <a:solidFill>
                  <a:prstClr val="black">
                    <a:lumMod val="75000"/>
                    <a:lumOff val="25000"/>
                  </a:prstClr>
                </a:solidFill>
                <a:latin typeface="Vijaya" panose="02020604020202020204" pitchFamily="18" charset="0"/>
                <a:cs typeface="Vijaya" panose="02020604020202020204" pitchFamily="18" charset="0"/>
              </a:endParaRPr>
            </a:p>
          </p:txBody>
        </p:sp>
        <p:cxnSp>
          <p:nvCxnSpPr>
            <p:cNvPr id="33" name="Straight Arrow Connector 32"/>
            <p:cNvCxnSpPr/>
            <p:nvPr/>
          </p:nvCxnSpPr>
          <p:spPr>
            <a:xfrm flipV="1">
              <a:off x="1752600" y="3767614"/>
              <a:ext cx="0" cy="234809"/>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flipH="1">
              <a:off x="1752602" y="4002423"/>
              <a:ext cx="2514597" cy="3367"/>
            </a:xfrm>
            <a:prstGeom prst="straightConnector1">
              <a:avLst/>
            </a:prstGeom>
            <a:grp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pic>
        <p:nvPicPr>
          <p:cNvPr id="3" name="Picture 2">
            <a:extLst>
              <a:ext uri="{FF2B5EF4-FFF2-40B4-BE49-F238E27FC236}">
                <a16:creationId xmlns:a16="http://schemas.microsoft.com/office/drawing/2014/main" id="{AEBF958C-6036-4CE7-B2D4-5AB84ED1E0B3}"/>
              </a:ext>
            </a:extLst>
          </p:cNvPr>
          <p:cNvPicPr>
            <a:picLocks noChangeAspect="1"/>
          </p:cNvPicPr>
          <p:nvPr/>
        </p:nvPicPr>
        <p:blipFill>
          <a:blip r:embed="rId7"/>
          <a:stretch>
            <a:fillRect/>
          </a:stretch>
        </p:blipFill>
        <p:spPr>
          <a:xfrm>
            <a:off x="2209800" y="4400551"/>
            <a:ext cx="2819371" cy="2320925"/>
          </a:xfrm>
          <a:prstGeom prst="rect">
            <a:avLst/>
          </a:prstGeom>
          <a:ln>
            <a:solidFill>
              <a:schemeClr val="accent1"/>
            </a:solidFill>
          </a:ln>
        </p:spPr>
      </p:pic>
      <p:sp>
        <p:nvSpPr>
          <p:cNvPr id="25" name="Rectangle 24">
            <a:extLst>
              <a:ext uri="{FF2B5EF4-FFF2-40B4-BE49-F238E27FC236}">
                <a16:creationId xmlns:a16="http://schemas.microsoft.com/office/drawing/2014/main" id="{56217221-3B41-4047-B391-F7AC01504046}"/>
              </a:ext>
            </a:extLst>
          </p:cNvPr>
          <p:cNvSpPr/>
          <p:nvPr/>
        </p:nvSpPr>
        <p:spPr>
          <a:xfrm>
            <a:off x="2150226" y="4038600"/>
            <a:ext cx="7984375" cy="338554"/>
          </a:xfrm>
          <a:prstGeom prst="rect">
            <a:avLst/>
          </a:prstGeom>
        </p:spPr>
        <p:txBody>
          <a:bodyPr wrap="square">
            <a:spAutoFit/>
          </a:bodyPr>
          <a:lstStyle/>
          <a:p>
            <a:pPr defTabSz="914400">
              <a:defRPr/>
            </a:pPr>
            <a:r>
              <a:rPr lang="en-US" sz="1600" dirty="0">
                <a:latin typeface="Consolas" pitchFamily="49" charset="0"/>
                <a:cs typeface="Arial"/>
              </a:rPr>
              <a:t># Output</a:t>
            </a:r>
          </a:p>
        </p:txBody>
      </p:sp>
    </p:spTree>
    <p:extLst>
      <p:ext uri="{BB962C8B-B14F-4D97-AF65-F5344CB8AC3E}">
        <p14:creationId xmlns:p14="http://schemas.microsoft.com/office/powerpoint/2010/main" val="1840341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Quick Recap</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grpSp>
      <p:grpSp>
        <p:nvGrpSpPr>
          <p:cNvPr id="4" name="Group 3">
            <a:extLst>
              <a:ext uri="{FF2B5EF4-FFF2-40B4-BE49-F238E27FC236}">
                <a16:creationId xmlns:a16="http://schemas.microsoft.com/office/drawing/2014/main" id="{147D82A2-A54A-4A59-9544-FBF415D21385}"/>
              </a:ext>
            </a:extLst>
          </p:cNvPr>
          <p:cNvGrpSpPr/>
          <p:nvPr/>
        </p:nvGrpSpPr>
        <p:grpSpPr>
          <a:xfrm>
            <a:off x="2400958" y="2005891"/>
            <a:ext cx="7390084" cy="3441009"/>
            <a:chOff x="876958" y="1971658"/>
            <a:chExt cx="7390084" cy="3441009"/>
          </a:xfrm>
        </p:grpSpPr>
        <p:grpSp>
          <p:nvGrpSpPr>
            <p:cNvPr id="7" name="Group 6"/>
            <p:cNvGrpSpPr/>
            <p:nvPr/>
          </p:nvGrpSpPr>
          <p:grpSpPr>
            <a:xfrm>
              <a:off x="876959" y="2743200"/>
              <a:ext cx="7390083" cy="2669467"/>
              <a:chOff x="1679034" y="1076711"/>
              <a:chExt cx="7390083" cy="3230056"/>
            </a:xfrm>
          </p:grpSpPr>
          <p:sp>
            <p:nvSpPr>
              <p:cNvPr id="9" name="Freeform 8"/>
              <p:cNvSpPr/>
              <p:nvPr/>
            </p:nvSpPr>
            <p:spPr>
              <a:xfrm>
                <a:off x="3547870" y="1076711"/>
                <a:ext cx="5521247" cy="822659"/>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285750" indent="-285750" defTabSz="711200">
                  <a:spcBef>
                    <a:spcPct val="0"/>
                  </a:spcBef>
                  <a:spcAft>
                    <a:spcPct val="35000"/>
                  </a:spcAft>
                  <a:buFont typeface="Arial" pitchFamily="34" charset="0"/>
                  <a:buChar char="•"/>
                  <a:defRPr/>
                </a:pPr>
                <a:r>
                  <a:rPr lang="en-US" sz="1600" dirty="0">
                    <a:solidFill>
                      <a:schemeClr val="tx1">
                        <a:lumMod val="75000"/>
                        <a:lumOff val="25000"/>
                      </a:schemeClr>
                    </a:solidFill>
                    <a:cs typeface="Arial"/>
                  </a:rPr>
                  <a:t>Autocorrelation refers to the correlation of a time series with its own past values</a:t>
                </a:r>
              </a:p>
            </p:txBody>
          </p:sp>
          <p:sp>
            <p:nvSpPr>
              <p:cNvPr id="10" name="Freeform 9"/>
              <p:cNvSpPr/>
              <p:nvPr/>
            </p:nvSpPr>
            <p:spPr>
              <a:xfrm>
                <a:off x="1679034" y="1076711"/>
                <a:ext cx="1827483" cy="849854"/>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4">
                  <a:lumMod val="75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6178" tIns="85698" rIns="116178" bIns="85698"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11200">
                  <a:lnSpc>
                    <a:spcPct val="90000"/>
                  </a:lnSpc>
                  <a:spcBef>
                    <a:spcPct val="0"/>
                  </a:spcBef>
                  <a:spcAft>
                    <a:spcPct val="35000"/>
                  </a:spcAft>
                  <a:defRPr/>
                </a:pPr>
                <a:r>
                  <a:rPr lang="en-US" sz="1600" b="1" dirty="0">
                    <a:solidFill>
                      <a:prstClr val="white"/>
                    </a:solidFill>
                    <a:cs typeface="Arial"/>
                  </a:rPr>
                  <a:t>What is Autocorrelation</a:t>
                </a:r>
              </a:p>
            </p:txBody>
          </p:sp>
          <p:sp>
            <p:nvSpPr>
              <p:cNvPr id="11" name="Freeform 10"/>
              <p:cNvSpPr/>
              <p:nvPr/>
            </p:nvSpPr>
            <p:spPr>
              <a:xfrm>
                <a:off x="3547870" y="2045085"/>
                <a:ext cx="5521247" cy="679882"/>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4335878"/>
                  <a:satOff val="-2165"/>
                  <a:lumOff val="102"/>
                  <a:alphaOff val="0"/>
                </a:schemeClr>
              </a:lnRef>
              <a:fillRef idx="1">
                <a:schemeClr val="accent5">
                  <a:tint val="40000"/>
                  <a:alpha val="90000"/>
                  <a:hueOff val="4335878"/>
                  <a:satOff val="-2165"/>
                  <a:lumOff val="102"/>
                  <a:alphaOff val="0"/>
                </a:schemeClr>
              </a:fillRef>
              <a:effectRef idx="0">
                <a:schemeClr val="accent5">
                  <a:tint val="40000"/>
                  <a:alpha val="90000"/>
                  <a:hueOff val="4335878"/>
                  <a:satOff val="-2165"/>
                  <a:lumOff val="102"/>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285750" indent="-285750" defTabSz="711200">
                  <a:spcBef>
                    <a:spcPct val="0"/>
                  </a:spcBef>
                  <a:spcAft>
                    <a:spcPct val="35000"/>
                  </a:spcAft>
                  <a:buFont typeface="Arial" pitchFamily="34" charset="0"/>
                  <a:buChar char="•"/>
                  <a:defRPr/>
                </a:pPr>
                <a:r>
                  <a:rPr lang="en-US" sz="1600" dirty="0">
                    <a:solidFill>
                      <a:schemeClr val="tx1">
                        <a:lumMod val="75000"/>
                        <a:lumOff val="25000"/>
                      </a:schemeClr>
                    </a:solidFill>
                    <a:cs typeface="Arial"/>
                  </a:rPr>
                  <a:t>Presence of Autocorrelation results in incorrect standard errors of model parameters</a:t>
                </a:r>
              </a:p>
            </p:txBody>
          </p:sp>
          <p:sp>
            <p:nvSpPr>
              <p:cNvPr id="12" name="Freeform 11"/>
              <p:cNvSpPr/>
              <p:nvPr/>
            </p:nvSpPr>
            <p:spPr>
              <a:xfrm>
                <a:off x="1679034" y="1998731"/>
                <a:ext cx="1827483" cy="772595"/>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3961231"/>
                  <a:satOff val="-20173"/>
                  <a:lumOff val="3725"/>
                  <a:alphaOff val="0"/>
                </a:schemeClr>
              </a:fillRef>
              <a:effectRef idx="0">
                <a:schemeClr val="accent5">
                  <a:hueOff val="3961231"/>
                  <a:satOff val="-20173"/>
                  <a:lumOff val="3725"/>
                  <a:alphaOff val="0"/>
                </a:schemeClr>
              </a:effectRef>
              <a:fontRef idx="minor">
                <a:schemeClr val="lt1"/>
              </a:fontRef>
            </p:style>
            <p:txBody>
              <a:bodyPr spcFirstLastPara="0" vert="horz" wrap="square" lIns="116178" tIns="85698" rIns="116178" bIns="85698"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11200">
                  <a:lnSpc>
                    <a:spcPct val="90000"/>
                  </a:lnSpc>
                  <a:spcBef>
                    <a:spcPct val="0"/>
                  </a:spcBef>
                  <a:spcAft>
                    <a:spcPct val="35000"/>
                  </a:spcAft>
                  <a:defRPr/>
                </a:pPr>
                <a:r>
                  <a:rPr lang="en-US" sz="1600" b="1" dirty="0">
                    <a:solidFill>
                      <a:prstClr val="white"/>
                    </a:solidFill>
                    <a:cs typeface="Arial"/>
                  </a:rPr>
                  <a:t>Consequences</a:t>
                </a:r>
              </a:p>
            </p:txBody>
          </p:sp>
          <p:sp>
            <p:nvSpPr>
              <p:cNvPr id="15" name="Freeform 14"/>
              <p:cNvSpPr/>
              <p:nvPr/>
            </p:nvSpPr>
            <p:spPr>
              <a:xfrm>
                <a:off x="3538712" y="2797447"/>
                <a:ext cx="5521247" cy="1509320"/>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13007634"/>
                  <a:satOff val="-6496"/>
                  <a:lumOff val="306"/>
                  <a:alphaOff val="0"/>
                </a:schemeClr>
              </a:lnRef>
              <a:fillRef idx="1">
                <a:schemeClr val="accent5">
                  <a:tint val="40000"/>
                  <a:alpha val="90000"/>
                  <a:hueOff val="13007634"/>
                  <a:satOff val="-6496"/>
                  <a:lumOff val="306"/>
                  <a:alphaOff val="0"/>
                </a:schemeClr>
              </a:fillRef>
              <a:effectRef idx="0">
                <a:schemeClr val="accent5">
                  <a:tint val="40000"/>
                  <a:alpha val="90000"/>
                  <a:hueOff val="13007634"/>
                  <a:satOff val="-6496"/>
                  <a:lumOff val="306"/>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285750" indent="-285750" defTabSz="711200">
                  <a:spcBef>
                    <a:spcPct val="0"/>
                  </a:spcBef>
                  <a:spcAft>
                    <a:spcPct val="35000"/>
                  </a:spcAft>
                  <a:buFont typeface="Arial" pitchFamily="34" charset="0"/>
                  <a:buChar char="•"/>
                  <a:defRPr/>
                </a:pPr>
                <a:r>
                  <a:rPr lang="en-US" sz="1600" dirty="0">
                    <a:solidFill>
                      <a:schemeClr val="tx1">
                        <a:lumMod val="75000"/>
                        <a:lumOff val="25000"/>
                      </a:schemeClr>
                    </a:solidFill>
                    <a:cs typeface="Arial"/>
                  </a:rPr>
                  <a:t>The Durbin Watson test is used to check autocorrelation</a:t>
                </a:r>
              </a:p>
              <a:p>
                <a:pPr marL="285750" indent="-285750" defTabSz="711200">
                  <a:spcBef>
                    <a:spcPct val="0"/>
                  </a:spcBef>
                  <a:spcAft>
                    <a:spcPct val="35000"/>
                  </a:spcAft>
                  <a:buFont typeface="Arial" pitchFamily="34" charset="0"/>
                  <a:buChar char="•"/>
                  <a:defRPr/>
                </a:pPr>
                <a:r>
                  <a:rPr lang="en-US" sz="1600" b="1" dirty="0">
                    <a:solidFill>
                      <a:schemeClr val="tx1">
                        <a:lumMod val="75000"/>
                        <a:lumOff val="25000"/>
                      </a:schemeClr>
                    </a:solidFill>
                    <a:latin typeface="Consolas" panose="020B0609020204030204" pitchFamily="49" charset="0"/>
                    <a:cs typeface="Arial"/>
                  </a:rPr>
                  <a:t>durbinwatsonTest()</a:t>
                </a:r>
                <a:r>
                  <a:rPr lang="en-US" sz="1600" dirty="0">
                    <a:solidFill>
                      <a:schemeClr val="tx1">
                        <a:lumMod val="75000"/>
                        <a:lumOff val="25000"/>
                      </a:schemeClr>
                    </a:solidFill>
                    <a:cs typeface="Arial"/>
                  </a:rPr>
                  <a:t> in package </a:t>
                </a:r>
                <a:r>
                  <a:rPr lang="en-US" sz="1600" b="1" dirty="0">
                    <a:solidFill>
                      <a:schemeClr val="tx1">
                        <a:lumMod val="75000"/>
                        <a:lumOff val="25000"/>
                      </a:schemeClr>
                    </a:solidFill>
                    <a:cs typeface="Arial"/>
                  </a:rPr>
                  <a:t>car</a:t>
                </a:r>
                <a:r>
                  <a:rPr lang="en-US" sz="1600" dirty="0">
                    <a:solidFill>
                      <a:schemeClr val="tx1">
                        <a:lumMod val="75000"/>
                        <a:lumOff val="25000"/>
                      </a:schemeClr>
                    </a:solidFill>
                    <a:cs typeface="Arial"/>
                  </a:rPr>
                  <a:t> performs the D-W Test in R</a:t>
                </a:r>
              </a:p>
            </p:txBody>
          </p:sp>
          <p:sp>
            <p:nvSpPr>
              <p:cNvPr id="20" name="Freeform 19"/>
              <p:cNvSpPr/>
              <p:nvPr/>
            </p:nvSpPr>
            <p:spPr>
              <a:xfrm>
                <a:off x="1679034" y="2771326"/>
                <a:ext cx="1827483" cy="1535440"/>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11883694"/>
                  <a:satOff val="-60520"/>
                  <a:lumOff val="11175"/>
                  <a:alphaOff val="0"/>
                </a:schemeClr>
              </a:fillRef>
              <a:effectRef idx="0">
                <a:schemeClr val="accent5">
                  <a:hueOff val="11883694"/>
                  <a:satOff val="-60520"/>
                  <a:lumOff val="11175"/>
                  <a:alphaOff val="0"/>
                </a:schemeClr>
              </a:effectRef>
              <a:fontRef idx="minor">
                <a:schemeClr val="lt1"/>
              </a:fontRef>
            </p:style>
            <p:txBody>
              <a:bodyPr spcFirstLastPara="0" vert="horz" wrap="square" lIns="116178" tIns="85698" rIns="116178" bIns="85698"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defTabSz="711200">
                  <a:lnSpc>
                    <a:spcPct val="90000"/>
                  </a:lnSpc>
                  <a:spcBef>
                    <a:spcPct val="0"/>
                  </a:spcBef>
                  <a:spcAft>
                    <a:spcPct val="35000"/>
                  </a:spcAft>
                  <a:defRPr/>
                </a:pPr>
                <a:r>
                  <a:rPr lang="en-US" sz="1600" b="1" dirty="0">
                    <a:solidFill>
                      <a:prstClr val="white"/>
                    </a:solidFill>
                    <a:cs typeface="Arial"/>
                  </a:rPr>
                  <a:t>Test </a:t>
                </a:r>
              </a:p>
            </p:txBody>
          </p:sp>
        </p:grpSp>
        <p:sp>
          <p:nvSpPr>
            <p:cNvPr id="23" name="Freeform 18">
              <a:extLst>
                <a:ext uri="{FF2B5EF4-FFF2-40B4-BE49-F238E27FC236}">
                  <a16:creationId xmlns:a16="http://schemas.microsoft.com/office/drawing/2014/main" id="{87916982-9368-42F7-8A67-B8088EDA79EC}"/>
                </a:ext>
              </a:extLst>
            </p:cNvPr>
            <p:cNvSpPr/>
            <p:nvPr/>
          </p:nvSpPr>
          <p:spPr>
            <a:xfrm>
              <a:off x="2745795" y="1981200"/>
              <a:ext cx="5521247" cy="679883"/>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171450" lvl="1" indent="-171450" defTabSz="711200">
                <a:lnSpc>
                  <a:spcPct val="90000"/>
                </a:lnSpc>
                <a:spcBef>
                  <a:spcPct val="0"/>
                </a:spcBef>
                <a:spcAft>
                  <a:spcPct val="15000"/>
                </a:spcAft>
                <a:buChar char="••"/>
              </a:pPr>
              <a:r>
                <a:rPr lang="fr-FR" sz="1600" dirty="0" err="1">
                  <a:solidFill>
                    <a:schemeClr val="tx1">
                      <a:lumMod val="75000"/>
                      <a:lumOff val="25000"/>
                    </a:schemeClr>
                  </a:solidFill>
                </a:rPr>
                <a:t>Y</a:t>
              </a:r>
              <a:r>
                <a:rPr lang="fr-FR" sz="1600" baseline="-25000" dirty="0" err="1">
                  <a:solidFill>
                    <a:schemeClr val="tx1">
                      <a:lumMod val="75000"/>
                      <a:lumOff val="25000"/>
                    </a:schemeClr>
                  </a:solidFill>
                </a:rPr>
                <a:t>t</a:t>
              </a:r>
              <a:r>
                <a:rPr lang="fr-FR" sz="1600" dirty="0">
                  <a:solidFill>
                    <a:schemeClr val="tx1">
                      <a:lumMod val="75000"/>
                      <a:lumOff val="25000"/>
                    </a:schemeClr>
                  </a:solidFill>
                </a:rPr>
                <a:t>=b</a:t>
              </a:r>
              <a:r>
                <a:rPr lang="fr-FR" sz="1600" baseline="-25000" dirty="0">
                  <a:solidFill>
                    <a:schemeClr val="tx1">
                      <a:lumMod val="75000"/>
                      <a:lumOff val="25000"/>
                    </a:schemeClr>
                  </a:solidFill>
                </a:rPr>
                <a:t>0</a:t>
              </a:r>
              <a:r>
                <a:rPr lang="fr-FR" sz="1600" dirty="0">
                  <a:solidFill>
                    <a:schemeClr val="tx1">
                      <a:lumMod val="75000"/>
                      <a:lumOff val="25000"/>
                    </a:schemeClr>
                  </a:solidFill>
                </a:rPr>
                <a:t> + b</a:t>
              </a:r>
              <a:r>
                <a:rPr lang="fr-FR" sz="1600" baseline="-25000" dirty="0">
                  <a:solidFill>
                    <a:schemeClr val="tx1">
                      <a:lumMod val="75000"/>
                      <a:lumOff val="25000"/>
                    </a:schemeClr>
                  </a:solidFill>
                </a:rPr>
                <a:t>1</a:t>
              </a:r>
              <a:r>
                <a:rPr lang="fr-FR" sz="1600" dirty="0">
                  <a:solidFill>
                    <a:schemeClr val="tx1">
                      <a:lumMod val="75000"/>
                      <a:lumOff val="25000"/>
                    </a:schemeClr>
                  </a:solidFill>
                </a:rPr>
                <a:t>x</a:t>
              </a:r>
              <a:r>
                <a:rPr lang="fr-FR" sz="1600" baseline="-25000" dirty="0">
                  <a:solidFill>
                    <a:schemeClr val="tx1">
                      <a:lumMod val="75000"/>
                      <a:lumOff val="25000"/>
                    </a:schemeClr>
                  </a:solidFill>
                </a:rPr>
                <a:t>1t</a:t>
              </a:r>
              <a:r>
                <a:rPr lang="fr-FR" sz="1600" dirty="0">
                  <a:solidFill>
                    <a:schemeClr val="tx1">
                      <a:lumMod val="75000"/>
                      <a:lumOff val="25000"/>
                    </a:schemeClr>
                  </a:solidFill>
                </a:rPr>
                <a:t> + b</a:t>
              </a:r>
              <a:r>
                <a:rPr lang="fr-FR" sz="1600" baseline="-25000" dirty="0">
                  <a:solidFill>
                    <a:schemeClr val="tx1">
                      <a:lumMod val="75000"/>
                      <a:lumOff val="25000"/>
                    </a:schemeClr>
                  </a:solidFill>
                </a:rPr>
                <a:t>2</a:t>
              </a:r>
              <a:r>
                <a:rPr lang="fr-FR" sz="1600" dirty="0">
                  <a:solidFill>
                    <a:schemeClr val="tx1">
                      <a:lumMod val="75000"/>
                      <a:lumOff val="25000"/>
                    </a:schemeClr>
                  </a:solidFill>
                </a:rPr>
                <a:t>x</a:t>
              </a:r>
              <a:r>
                <a:rPr lang="fr-FR" sz="1600" baseline="-25000" dirty="0">
                  <a:solidFill>
                    <a:schemeClr val="tx1">
                      <a:lumMod val="75000"/>
                      <a:lumOff val="25000"/>
                    </a:schemeClr>
                  </a:solidFill>
                </a:rPr>
                <a:t>2t</a:t>
              </a:r>
              <a:r>
                <a:rPr lang="fr-FR" sz="1600" dirty="0">
                  <a:solidFill>
                    <a:schemeClr val="tx1">
                      <a:lumMod val="75000"/>
                      <a:lumOff val="25000"/>
                    </a:schemeClr>
                  </a:solidFill>
                </a:rPr>
                <a:t> + - - - - + </a:t>
              </a:r>
              <a:r>
                <a:rPr lang="fr-FR" sz="1600" dirty="0" err="1">
                  <a:solidFill>
                    <a:schemeClr val="tx1">
                      <a:lumMod val="75000"/>
                      <a:lumOff val="25000"/>
                    </a:schemeClr>
                  </a:solidFill>
                </a:rPr>
                <a:t>b</a:t>
              </a:r>
              <a:r>
                <a:rPr lang="fr-FR" sz="1600" baseline="-25000" dirty="0" err="1">
                  <a:solidFill>
                    <a:schemeClr val="tx1">
                      <a:lumMod val="75000"/>
                      <a:lumOff val="25000"/>
                    </a:schemeClr>
                  </a:solidFill>
                </a:rPr>
                <a:t>p</a:t>
              </a:r>
              <a:r>
                <a:rPr lang="fr-FR" sz="1600" dirty="0" err="1">
                  <a:solidFill>
                    <a:schemeClr val="tx1">
                      <a:lumMod val="75000"/>
                      <a:lumOff val="25000"/>
                    </a:schemeClr>
                  </a:solidFill>
                </a:rPr>
                <a:t>x</a:t>
              </a:r>
              <a:r>
                <a:rPr lang="fr-FR" sz="1600" baseline="-25000" dirty="0" err="1">
                  <a:solidFill>
                    <a:schemeClr val="tx1">
                      <a:lumMod val="75000"/>
                      <a:lumOff val="25000"/>
                    </a:schemeClr>
                  </a:solidFill>
                </a:rPr>
                <a:t>pt</a:t>
              </a:r>
              <a:r>
                <a:rPr lang="fr-FR" sz="1600" dirty="0">
                  <a:solidFill>
                    <a:schemeClr val="tx1">
                      <a:lumMod val="75000"/>
                      <a:lumOff val="25000"/>
                    </a:schemeClr>
                  </a:solidFill>
                </a:rPr>
                <a:t> + e</a:t>
              </a:r>
              <a:r>
                <a:rPr lang="fr-FR" sz="1600" baseline="-25000" dirty="0">
                  <a:solidFill>
                    <a:schemeClr val="tx1">
                      <a:lumMod val="75000"/>
                      <a:lumOff val="25000"/>
                    </a:schemeClr>
                  </a:solidFill>
                </a:rPr>
                <a:t>t</a:t>
              </a:r>
            </a:p>
            <a:p>
              <a:pPr marL="171450" lvl="1" indent="-171450" defTabSz="711200">
                <a:lnSpc>
                  <a:spcPct val="90000"/>
                </a:lnSpc>
                <a:spcBef>
                  <a:spcPct val="0"/>
                </a:spcBef>
                <a:spcAft>
                  <a:spcPct val="15000"/>
                </a:spcAft>
                <a:buChar char="••"/>
              </a:pPr>
              <a:r>
                <a:rPr lang="fr-FR" sz="1600" dirty="0" err="1">
                  <a:solidFill>
                    <a:schemeClr val="tx1">
                      <a:lumMod val="75000"/>
                      <a:lumOff val="25000"/>
                    </a:schemeClr>
                  </a:solidFill>
                </a:rPr>
                <a:t>Here</a:t>
              </a:r>
              <a:r>
                <a:rPr lang="fr-FR" sz="1600" dirty="0">
                  <a:solidFill>
                    <a:schemeClr val="tx1">
                      <a:lumMod val="75000"/>
                      <a:lumOff val="25000"/>
                    </a:schemeClr>
                  </a:solidFill>
                </a:rPr>
                <a:t>, t – the time element </a:t>
              </a:r>
              <a:r>
                <a:rPr lang="fr-FR" sz="1600" dirty="0" err="1">
                  <a:solidFill>
                    <a:schemeClr val="tx1">
                      <a:lumMod val="75000"/>
                      <a:lumOff val="25000"/>
                    </a:schemeClr>
                  </a:solidFill>
                </a:rPr>
                <a:t>is</a:t>
              </a:r>
              <a:r>
                <a:rPr lang="fr-FR" sz="1600" dirty="0">
                  <a:solidFill>
                    <a:schemeClr val="tx1">
                      <a:lumMod val="75000"/>
                      <a:lumOff val="25000"/>
                    </a:schemeClr>
                  </a:solidFill>
                </a:rPr>
                <a:t> added to </a:t>
              </a:r>
              <a:r>
                <a:rPr lang="fr-FR" sz="1600" dirty="0" err="1">
                  <a:solidFill>
                    <a:schemeClr val="tx1">
                      <a:lumMod val="75000"/>
                      <a:lumOff val="25000"/>
                    </a:schemeClr>
                  </a:solidFill>
                </a:rPr>
                <a:t>each</a:t>
              </a:r>
              <a:r>
                <a:rPr lang="fr-FR" sz="1600" dirty="0">
                  <a:solidFill>
                    <a:schemeClr val="tx1">
                      <a:lumMod val="75000"/>
                      <a:lumOff val="25000"/>
                    </a:schemeClr>
                  </a:solidFill>
                </a:rPr>
                <a:t> </a:t>
              </a:r>
              <a:r>
                <a:rPr lang="fr-FR" sz="1600" dirty="0" err="1">
                  <a:solidFill>
                    <a:schemeClr val="tx1">
                      <a:lumMod val="75000"/>
                      <a:lumOff val="25000"/>
                    </a:schemeClr>
                  </a:solidFill>
                </a:rPr>
                <a:t>term</a:t>
              </a:r>
              <a:endParaRPr lang="fr-FR" sz="1600" dirty="0">
                <a:solidFill>
                  <a:schemeClr val="tx1">
                    <a:lumMod val="75000"/>
                    <a:lumOff val="25000"/>
                  </a:schemeClr>
                </a:solidFill>
              </a:endParaRPr>
            </a:p>
          </p:txBody>
        </p:sp>
        <p:sp>
          <p:nvSpPr>
            <p:cNvPr id="24" name="Freeform 19">
              <a:extLst>
                <a:ext uri="{FF2B5EF4-FFF2-40B4-BE49-F238E27FC236}">
                  <a16:creationId xmlns:a16="http://schemas.microsoft.com/office/drawing/2014/main" id="{C28BE461-7509-43DF-A45C-DF8E8E771584}"/>
                </a:ext>
              </a:extLst>
            </p:cNvPr>
            <p:cNvSpPr/>
            <p:nvPr/>
          </p:nvSpPr>
          <p:spPr>
            <a:xfrm>
              <a:off x="876958" y="1971658"/>
              <a:ext cx="1842362" cy="689425"/>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4">
                <a:lumMod val="75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Statistical Model</a:t>
              </a:r>
            </a:p>
          </p:txBody>
        </p:sp>
      </p:grpSp>
      <p:sp>
        <p:nvSpPr>
          <p:cNvPr id="21" name="Freeform 20">
            <a:extLst>
              <a:ext uri="{FF2B5EF4-FFF2-40B4-BE49-F238E27FC236}">
                <a16:creationId xmlns:a16="http://schemas.microsoft.com/office/drawing/2014/main" id="{47876C83-F705-0C44-A2B6-D39BB02F6ADA}"/>
              </a:ext>
            </a:extLst>
          </p:cNvPr>
          <p:cNvSpPr/>
          <p:nvPr/>
        </p:nvSpPr>
        <p:spPr>
          <a:xfrm>
            <a:off x="2400959" y="5403408"/>
            <a:ext cx="1827484" cy="1318068"/>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6">
              <a:lumMod val="75000"/>
            </a:schemeClr>
          </a:solidFill>
        </p:spPr>
        <p:style>
          <a:lnRef idx="2">
            <a:schemeClr val="lt1">
              <a:hueOff val="0"/>
              <a:satOff val="0"/>
              <a:lumOff val="0"/>
              <a:alphaOff val="0"/>
            </a:schemeClr>
          </a:lnRef>
          <a:fillRef idx="1">
            <a:schemeClr val="accent5">
              <a:hueOff val="11883694"/>
              <a:satOff val="-60520"/>
              <a:lumOff val="11175"/>
              <a:alphaOff val="0"/>
            </a:schemeClr>
          </a:fillRef>
          <a:effectRef idx="0">
            <a:schemeClr val="accent5">
              <a:hueOff val="11883694"/>
              <a:satOff val="-60520"/>
              <a:lumOff val="11175"/>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Maximum Likelihood Estimation Method </a:t>
            </a:r>
          </a:p>
        </p:txBody>
      </p:sp>
      <p:sp>
        <p:nvSpPr>
          <p:cNvPr id="22" name="Freeform 21">
            <a:extLst>
              <a:ext uri="{FF2B5EF4-FFF2-40B4-BE49-F238E27FC236}">
                <a16:creationId xmlns:a16="http://schemas.microsoft.com/office/drawing/2014/main" id="{71EA4DBE-4793-1D4D-83AC-0C37A906C799}"/>
              </a:ext>
            </a:extLst>
          </p:cNvPr>
          <p:cNvSpPr/>
          <p:nvPr/>
        </p:nvSpPr>
        <p:spPr>
          <a:xfrm>
            <a:off x="4228443" y="5403408"/>
            <a:ext cx="5521247" cy="1247372"/>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13007634"/>
              <a:satOff val="-6496"/>
              <a:lumOff val="306"/>
              <a:alphaOff val="0"/>
            </a:schemeClr>
          </a:lnRef>
          <a:fillRef idx="1">
            <a:schemeClr val="accent5">
              <a:tint val="40000"/>
              <a:alpha val="90000"/>
              <a:hueOff val="13007634"/>
              <a:satOff val="-6496"/>
              <a:lumOff val="306"/>
              <a:alphaOff val="0"/>
            </a:schemeClr>
          </a:fillRef>
          <a:effectRef idx="0">
            <a:schemeClr val="accent5">
              <a:tint val="40000"/>
              <a:alpha val="90000"/>
              <a:hueOff val="13007634"/>
              <a:satOff val="-6496"/>
              <a:lumOff val="306"/>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defPPr>
              <a:defRPr lang="en-US"/>
            </a:defPPr>
            <a:lvl1pPr marL="0" algn="l" defTabSz="914400" rtl="0" eaLnBrk="1" latinLnBrk="0" hangingPunct="1">
              <a:defRPr sz="1800" kern="1200">
                <a:solidFill>
                  <a:schemeClr val="dk1">
                    <a:hueOff val="0"/>
                    <a:satOff val="0"/>
                    <a:lumOff val="0"/>
                    <a:alphaOff val="0"/>
                  </a:schemeClr>
                </a:solidFill>
                <a:latin typeface="+mn-lt"/>
                <a:ea typeface="+mn-ea"/>
                <a:cs typeface="+mn-cs"/>
              </a:defRPr>
            </a:lvl1pPr>
            <a:lvl2pPr marL="457200" algn="l" defTabSz="914400" rtl="0" eaLnBrk="1" latinLnBrk="0" hangingPunct="1">
              <a:defRPr sz="1800" kern="1200">
                <a:solidFill>
                  <a:schemeClr val="dk1">
                    <a:hueOff val="0"/>
                    <a:satOff val="0"/>
                    <a:lumOff val="0"/>
                    <a:alphaOff val="0"/>
                  </a:schemeClr>
                </a:solidFill>
                <a:latin typeface="+mn-lt"/>
                <a:ea typeface="+mn-ea"/>
                <a:cs typeface="+mn-cs"/>
              </a:defRPr>
            </a:lvl2pPr>
            <a:lvl3pPr marL="914400" algn="l" defTabSz="914400" rtl="0" eaLnBrk="1" latinLnBrk="0" hangingPunct="1">
              <a:defRPr sz="1800" kern="1200">
                <a:solidFill>
                  <a:schemeClr val="dk1">
                    <a:hueOff val="0"/>
                    <a:satOff val="0"/>
                    <a:lumOff val="0"/>
                    <a:alphaOff val="0"/>
                  </a:schemeClr>
                </a:solidFill>
                <a:latin typeface="+mn-lt"/>
                <a:ea typeface="+mn-ea"/>
                <a:cs typeface="+mn-cs"/>
              </a:defRPr>
            </a:lvl3pPr>
            <a:lvl4pPr marL="1371600" algn="l" defTabSz="914400" rtl="0" eaLnBrk="1" latinLnBrk="0" hangingPunct="1">
              <a:defRPr sz="1800" kern="1200">
                <a:solidFill>
                  <a:schemeClr val="dk1">
                    <a:hueOff val="0"/>
                    <a:satOff val="0"/>
                    <a:lumOff val="0"/>
                    <a:alphaOff val="0"/>
                  </a:schemeClr>
                </a:solidFill>
                <a:latin typeface="+mn-lt"/>
                <a:ea typeface="+mn-ea"/>
                <a:cs typeface="+mn-cs"/>
              </a:defRPr>
            </a:lvl4pPr>
            <a:lvl5pPr marL="1828800" algn="l" defTabSz="914400" rtl="0" eaLnBrk="1" latinLnBrk="0" hangingPunct="1">
              <a:defRPr sz="1800" kern="1200">
                <a:solidFill>
                  <a:schemeClr val="dk1">
                    <a:hueOff val="0"/>
                    <a:satOff val="0"/>
                    <a:lumOff val="0"/>
                    <a:alphaOff val="0"/>
                  </a:schemeClr>
                </a:solidFill>
                <a:latin typeface="+mn-lt"/>
                <a:ea typeface="+mn-ea"/>
                <a:cs typeface="+mn-cs"/>
              </a:defRPr>
            </a:lvl5pPr>
            <a:lvl6pPr marL="2286000" algn="l" defTabSz="914400" rtl="0" eaLnBrk="1" latinLnBrk="0" hangingPunct="1">
              <a:defRPr sz="1800" kern="1200">
                <a:solidFill>
                  <a:schemeClr val="dk1">
                    <a:hueOff val="0"/>
                    <a:satOff val="0"/>
                    <a:lumOff val="0"/>
                    <a:alphaOff val="0"/>
                  </a:schemeClr>
                </a:solidFill>
                <a:latin typeface="+mn-lt"/>
                <a:ea typeface="+mn-ea"/>
                <a:cs typeface="+mn-cs"/>
              </a:defRPr>
            </a:lvl6pPr>
            <a:lvl7pPr marL="2743200" algn="l" defTabSz="914400" rtl="0" eaLnBrk="1" latinLnBrk="0" hangingPunct="1">
              <a:defRPr sz="1800" kern="1200">
                <a:solidFill>
                  <a:schemeClr val="dk1">
                    <a:hueOff val="0"/>
                    <a:satOff val="0"/>
                    <a:lumOff val="0"/>
                    <a:alphaOff val="0"/>
                  </a:schemeClr>
                </a:solidFill>
                <a:latin typeface="+mn-lt"/>
                <a:ea typeface="+mn-ea"/>
                <a:cs typeface="+mn-cs"/>
              </a:defRPr>
            </a:lvl7pPr>
            <a:lvl8pPr marL="3200400" algn="l" defTabSz="914400" rtl="0" eaLnBrk="1" latinLnBrk="0" hangingPunct="1">
              <a:defRPr sz="1800" kern="1200">
                <a:solidFill>
                  <a:schemeClr val="dk1">
                    <a:hueOff val="0"/>
                    <a:satOff val="0"/>
                    <a:lumOff val="0"/>
                    <a:alphaOff val="0"/>
                  </a:schemeClr>
                </a:solidFill>
                <a:latin typeface="+mn-lt"/>
                <a:ea typeface="+mn-ea"/>
                <a:cs typeface="+mn-cs"/>
              </a:defRPr>
            </a:lvl8pPr>
            <a:lvl9pPr marL="3657600" algn="l" defTabSz="914400" rtl="0" eaLnBrk="1" latinLnBrk="0" hangingPunct="1">
              <a:defRPr sz="1800" kern="1200">
                <a:solidFill>
                  <a:schemeClr val="dk1">
                    <a:hueOff val="0"/>
                    <a:satOff val="0"/>
                    <a:lumOff val="0"/>
                    <a:alphaOff val="0"/>
                  </a:schemeClr>
                </a:solidFill>
                <a:latin typeface="+mn-lt"/>
                <a:ea typeface="+mn-ea"/>
                <a:cs typeface="+mn-cs"/>
              </a:defRPr>
            </a:lvl9pPr>
          </a:lstStyle>
          <a:p>
            <a:pPr marL="285750" indent="-285750" defTabSz="711200">
              <a:spcBef>
                <a:spcPct val="0"/>
              </a:spcBef>
              <a:spcAft>
                <a:spcPct val="35000"/>
              </a:spcAft>
              <a:buFont typeface="Arial" pitchFamily="34" charset="0"/>
              <a:buChar char="•"/>
              <a:defRPr/>
            </a:pPr>
            <a:r>
              <a:rPr lang="en-US" sz="1600" dirty="0">
                <a:solidFill>
                  <a:schemeClr val="tx1">
                    <a:lumMod val="75000"/>
                    <a:lumOff val="25000"/>
                  </a:schemeClr>
                </a:solidFill>
                <a:cs typeface="Arial"/>
              </a:rPr>
              <a:t>Method of correcting autocorrelation problem</a:t>
            </a:r>
          </a:p>
        </p:txBody>
      </p:sp>
    </p:spTree>
    <p:extLst>
      <p:ext uri="{BB962C8B-B14F-4D97-AF65-F5344CB8AC3E}">
        <p14:creationId xmlns:p14="http://schemas.microsoft.com/office/powerpoint/2010/main" val="285335492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2209800" y="2130426"/>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5800"/>
              </a:lnSpc>
            </a:pPr>
            <a:r>
              <a:rPr lang="en-IN" dirty="0">
                <a:solidFill>
                  <a:schemeClr val="accent1"/>
                </a:solidFill>
              </a:rPr>
              <a:t>THANK YOU!!</a:t>
            </a:r>
          </a:p>
        </p:txBody>
      </p:sp>
    </p:spTree>
    <p:extLst>
      <p:ext uri="{BB962C8B-B14F-4D97-AF65-F5344CB8AC3E}">
        <p14:creationId xmlns:p14="http://schemas.microsoft.com/office/powerpoint/2010/main" val="3305633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b="1" dirty="0">
                <a:latin typeface="+mj-lt"/>
              </a:rPr>
              <a:t>Contents</a:t>
            </a: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Content Placeholder 1"/>
          <p:cNvSpPr>
            <a:spLocks noGrp="1"/>
          </p:cNvSpPr>
          <p:nvPr>
            <p:ph idx="1"/>
            <p:custDataLst>
              <p:tags r:id="rId2"/>
            </p:custDataLst>
          </p:nvPr>
        </p:nvSpPr>
        <p:spPr>
          <a:xfrm>
            <a:off x="1981200" y="1828801"/>
            <a:ext cx="8229600" cy="4297363"/>
          </a:xfrm>
        </p:spPr>
        <p:txBody>
          <a:bodyPr anchor="t"/>
          <a:lstStyle/>
          <a:p>
            <a:pPr marL="457200" indent="-457200">
              <a:buFont typeface="+mj-lt"/>
              <a:buAutoNum type="arabicPeriod"/>
            </a:pPr>
            <a:r>
              <a:rPr lang="en-US" b="1" dirty="0">
                <a:solidFill>
                  <a:schemeClr val="tx1">
                    <a:lumMod val="50000"/>
                    <a:lumOff val="50000"/>
                  </a:schemeClr>
                </a:solidFill>
                <a:latin typeface="+mj-lt"/>
              </a:rPr>
              <a:t>Linear Regression Model for Time Series Data</a:t>
            </a:r>
          </a:p>
          <a:p>
            <a:pPr marL="457200" indent="-457200">
              <a:buFont typeface="+mj-lt"/>
              <a:buAutoNum type="arabicPeriod"/>
            </a:pPr>
            <a:r>
              <a:rPr lang="en-US" b="1" dirty="0">
                <a:solidFill>
                  <a:schemeClr val="tx1">
                    <a:lumMod val="50000"/>
                    <a:lumOff val="50000"/>
                  </a:schemeClr>
                </a:solidFill>
                <a:latin typeface="+mj-lt"/>
              </a:rPr>
              <a:t>The Concept of Autocorrelation</a:t>
            </a:r>
          </a:p>
          <a:p>
            <a:pPr marL="457200" indent="-457200">
              <a:buFont typeface="+mj-lt"/>
              <a:buAutoNum type="arabicPeriod"/>
            </a:pPr>
            <a:r>
              <a:rPr lang="en-US" b="1" dirty="0">
                <a:solidFill>
                  <a:schemeClr val="tx1">
                    <a:lumMod val="50000"/>
                    <a:lumOff val="50000"/>
                  </a:schemeClr>
                </a:solidFill>
                <a:latin typeface="+mj-lt"/>
              </a:rPr>
              <a:t>Autocorrelation in Multiple Linear Regression</a:t>
            </a:r>
          </a:p>
          <a:p>
            <a:pPr marL="457200" indent="-457200">
              <a:buFont typeface="+mj-lt"/>
              <a:buAutoNum type="arabicPeriod"/>
            </a:pPr>
            <a:r>
              <a:rPr lang="en-US" b="1" dirty="0">
                <a:solidFill>
                  <a:schemeClr val="tx1">
                    <a:lumMod val="50000"/>
                    <a:lumOff val="50000"/>
                  </a:schemeClr>
                </a:solidFill>
                <a:latin typeface="+mj-lt"/>
              </a:rPr>
              <a:t>Detecting Presence of Autocorrelation</a:t>
            </a:r>
          </a:p>
          <a:p>
            <a:pPr marL="914400" lvl="1" indent="-514350">
              <a:buFont typeface="+mj-lt"/>
              <a:buAutoNum type="romanLcPeriod"/>
            </a:pPr>
            <a:r>
              <a:rPr lang="en-US" b="1" dirty="0">
                <a:solidFill>
                  <a:schemeClr val="tx1">
                    <a:lumMod val="50000"/>
                    <a:lumOff val="50000"/>
                  </a:schemeClr>
                </a:solidFill>
                <a:latin typeface="+mj-lt"/>
              </a:rPr>
              <a:t>Durbin Watson Test</a:t>
            </a:r>
          </a:p>
          <a:p>
            <a:pPr marL="914400" lvl="1" indent="-514350">
              <a:buFont typeface="+mj-lt"/>
              <a:buAutoNum type="romanLcPeriod"/>
            </a:pPr>
            <a:r>
              <a:rPr lang="en-US" b="1" dirty="0">
                <a:solidFill>
                  <a:schemeClr val="tx1">
                    <a:lumMod val="50000"/>
                    <a:lumOff val="50000"/>
                  </a:schemeClr>
                </a:solidFill>
                <a:latin typeface="+mj-lt"/>
              </a:rPr>
              <a:t>Durbin Watson Test in R</a:t>
            </a:r>
          </a:p>
          <a:p>
            <a:pPr marL="457200" lvl="1" indent="-457200">
              <a:buSzPct val="100000"/>
              <a:buFont typeface="+mj-lt"/>
              <a:buAutoNum type="arabicPeriod" startAt="5"/>
            </a:pPr>
            <a:r>
              <a:rPr lang="en-US" b="1" dirty="0">
                <a:solidFill>
                  <a:schemeClr val="tx1">
                    <a:lumMod val="50000"/>
                    <a:lumOff val="50000"/>
                  </a:schemeClr>
                </a:solidFill>
                <a:latin typeface="+mj-lt"/>
              </a:rPr>
              <a:t>Remedial Measure: Maximum</a:t>
            </a:r>
            <a:r>
              <a:rPr lang="en-US" b="1" dirty="0">
                <a:solidFill>
                  <a:schemeClr val="tx1">
                    <a:lumMod val="50000"/>
                    <a:lumOff val="50000"/>
                  </a:schemeClr>
                </a:solidFill>
              </a:rPr>
              <a:t> Likelihood Estimation Method </a:t>
            </a:r>
          </a:p>
          <a:p>
            <a:pPr marL="0" lvl="1" indent="0">
              <a:buSzPct val="100000"/>
              <a:buNone/>
            </a:pPr>
            <a:endParaRPr lang="en-US" b="1" dirty="0">
              <a:solidFill>
                <a:schemeClr val="tx1">
                  <a:lumMod val="50000"/>
                  <a:lumOff val="50000"/>
                </a:schemeClr>
              </a:solidFill>
              <a:latin typeface="+mj-lt"/>
            </a:endParaRPr>
          </a:p>
        </p:txBody>
      </p:sp>
    </p:spTree>
    <p:extLst>
      <p:ext uri="{BB962C8B-B14F-4D97-AF65-F5344CB8AC3E}">
        <p14:creationId xmlns:p14="http://schemas.microsoft.com/office/powerpoint/2010/main" val="16601731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b="1" dirty="0">
                <a:latin typeface="+mj-lt"/>
              </a:rPr>
              <a:t>Linear Regression Model for Time Series Data</a:t>
            </a: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3" name="TextBox 2"/>
          <p:cNvSpPr txBox="1"/>
          <p:nvPr/>
        </p:nvSpPr>
        <p:spPr>
          <a:xfrm>
            <a:off x="3793127" y="4995446"/>
            <a:ext cx="4835234" cy="369332"/>
          </a:xfrm>
          <a:prstGeom prst="rect">
            <a:avLst/>
          </a:prstGeom>
          <a:noFill/>
        </p:spPr>
        <p:txBody>
          <a:bodyPr wrap="none" rtlCol="0">
            <a:spAutoFit/>
          </a:bodyPr>
          <a:lstStyle/>
          <a:p>
            <a:pPr algn="ctr"/>
            <a:r>
              <a:rPr lang="en-US" sz="1800" dirty="0">
                <a:solidFill>
                  <a:schemeClr val="tx1">
                    <a:lumMod val="75000"/>
                    <a:lumOff val="25000"/>
                  </a:schemeClr>
                </a:solidFill>
              </a:rPr>
              <a:t>Variables can either be </a:t>
            </a:r>
            <a:r>
              <a:rPr lang="en-US" sz="1800" b="1" dirty="0">
                <a:solidFill>
                  <a:schemeClr val="tx1">
                    <a:lumMod val="75000"/>
                    <a:lumOff val="25000"/>
                  </a:schemeClr>
                </a:solidFill>
              </a:rPr>
              <a:t>Continuous or Categorical</a:t>
            </a:r>
          </a:p>
        </p:txBody>
      </p:sp>
      <mc:AlternateContent xmlns:mc="http://schemas.openxmlformats.org/markup-compatibility/2006" xmlns:a14="http://schemas.microsoft.com/office/drawing/2010/main">
        <mc:Choice Requires="a14">
          <p:sp>
            <p:nvSpPr>
              <p:cNvPr id="10" name="TextBox 9"/>
              <p:cNvSpPr txBox="1"/>
              <p:nvPr/>
            </p:nvSpPr>
            <p:spPr>
              <a:xfrm>
                <a:off x="3823776" y="1966718"/>
                <a:ext cx="5972084" cy="547172"/>
              </a:xfrm>
              <a:prstGeom prst="roundRect">
                <a:avLst/>
              </a:prstGeom>
              <a:noFill/>
              <a:ln w="3175">
                <a:solidFill>
                  <a:schemeClr val="accent1"/>
                </a:solidFill>
              </a:ln>
            </p:spPr>
            <p:txBody>
              <a:bodyPr wrap="none" rtlCol="0" anchor="ctr">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Y</m:t>
                          </m:r>
                        </m:e>
                        <m:sub>
                          <m:r>
                            <m:rPr>
                              <m:sty m:val="p"/>
                            </m:rPr>
                            <a:rPr lang="en-US">
                              <a:solidFill>
                                <a:schemeClr val="tx1">
                                  <a:lumMod val="75000"/>
                                  <a:lumOff val="25000"/>
                                </a:schemeClr>
                              </a:solidFill>
                              <a:latin typeface="Cambria Math"/>
                            </a:rPr>
                            <m:t>t</m:t>
                          </m:r>
                        </m:sub>
                      </m:sSub>
                      <m:r>
                        <a:rPr lang="en-US">
                          <a:solidFill>
                            <a:schemeClr val="tx1">
                              <a:lumMod val="75000"/>
                              <a:lumOff val="25000"/>
                            </a:schemeClr>
                          </a:solidFill>
                          <a:latin typeface="Cambria Math"/>
                        </a:rPr>
                        <m:t>= </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b</m:t>
                          </m:r>
                        </m:e>
                        <m:sub>
                          <m:r>
                            <a:rPr lang="en-US">
                              <a:solidFill>
                                <a:schemeClr val="tx1">
                                  <a:lumMod val="75000"/>
                                  <a:lumOff val="25000"/>
                                </a:schemeClr>
                              </a:solidFill>
                              <a:latin typeface="Cambria Math"/>
                            </a:rPr>
                            <m:t>0</m:t>
                          </m:r>
                        </m:sub>
                      </m:sSub>
                      <m:r>
                        <a:rPr lang="en-US">
                          <a:solidFill>
                            <a:schemeClr val="tx1">
                              <a:lumMod val="75000"/>
                              <a:lumOff val="25000"/>
                            </a:schemeClr>
                          </a:solidFill>
                          <a:latin typeface="Cambria Math"/>
                        </a:rPr>
                        <m:t>+</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b</m:t>
                          </m:r>
                        </m:e>
                        <m:sub>
                          <m:r>
                            <a:rPr lang="en-US">
                              <a:solidFill>
                                <a:schemeClr val="tx1">
                                  <a:lumMod val="75000"/>
                                  <a:lumOff val="25000"/>
                                </a:schemeClr>
                              </a:solidFill>
                              <a:latin typeface="Cambria Math"/>
                            </a:rPr>
                            <m:t>1</m:t>
                          </m:r>
                        </m:sub>
                      </m:sSub>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X</m:t>
                          </m:r>
                        </m:e>
                        <m:sub>
                          <m:r>
                            <a:rPr lang="en-US">
                              <a:solidFill>
                                <a:schemeClr val="tx1">
                                  <a:lumMod val="75000"/>
                                  <a:lumOff val="25000"/>
                                </a:schemeClr>
                              </a:solidFill>
                              <a:latin typeface="Cambria Math"/>
                            </a:rPr>
                            <m:t>1</m:t>
                          </m:r>
                          <m:r>
                            <m:rPr>
                              <m:sty m:val="p"/>
                            </m:rPr>
                            <a:rPr lang="en-US">
                              <a:solidFill>
                                <a:schemeClr val="tx1">
                                  <a:lumMod val="75000"/>
                                  <a:lumOff val="25000"/>
                                </a:schemeClr>
                              </a:solidFill>
                              <a:latin typeface="Cambria Math"/>
                            </a:rPr>
                            <m:t>t</m:t>
                          </m:r>
                        </m:sub>
                      </m:sSub>
                      <m:r>
                        <a:rPr lang="en-US">
                          <a:solidFill>
                            <a:schemeClr val="tx1">
                              <a:lumMod val="75000"/>
                              <a:lumOff val="25000"/>
                            </a:schemeClr>
                          </a:solidFill>
                          <a:latin typeface="Cambria Math"/>
                        </a:rPr>
                        <m:t>+</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b</m:t>
                          </m:r>
                        </m:e>
                        <m:sub>
                          <m:r>
                            <a:rPr lang="en-US">
                              <a:solidFill>
                                <a:schemeClr val="tx1">
                                  <a:lumMod val="75000"/>
                                  <a:lumOff val="25000"/>
                                </a:schemeClr>
                              </a:solidFill>
                              <a:latin typeface="Cambria Math"/>
                            </a:rPr>
                            <m:t>2</m:t>
                          </m:r>
                        </m:sub>
                      </m:sSub>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X</m:t>
                          </m:r>
                        </m:e>
                        <m:sub>
                          <m:r>
                            <a:rPr lang="en-US">
                              <a:solidFill>
                                <a:schemeClr val="tx1">
                                  <a:lumMod val="75000"/>
                                  <a:lumOff val="25000"/>
                                </a:schemeClr>
                              </a:solidFill>
                              <a:latin typeface="Cambria Math"/>
                            </a:rPr>
                            <m:t>2</m:t>
                          </m:r>
                          <m:r>
                            <m:rPr>
                              <m:sty m:val="p"/>
                            </m:rPr>
                            <a:rPr lang="en-US">
                              <a:solidFill>
                                <a:schemeClr val="tx1">
                                  <a:lumMod val="75000"/>
                                  <a:lumOff val="25000"/>
                                </a:schemeClr>
                              </a:solidFill>
                              <a:latin typeface="Cambria Math"/>
                            </a:rPr>
                            <m:t>t</m:t>
                          </m:r>
                        </m:sub>
                      </m:sSub>
                      <m:r>
                        <a:rPr lang="en-US">
                          <a:solidFill>
                            <a:schemeClr val="tx1">
                              <a:lumMod val="75000"/>
                              <a:lumOff val="25000"/>
                            </a:schemeClr>
                          </a:solidFill>
                          <a:latin typeface="Cambria Math"/>
                        </a:rPr>
                        <m:t>+ … +</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b</m:t>
                          </m:r>
                        </m:e>
                        <m:sub>
                          <m:r>
                            <m:rPr>
                              <m:sty m:val="p"/>
                            </m:rPr>
                            <a:rPr lang="en-US">
                              <a:solidFill>
                                <a:schemeClr val="tx1">
                                  <a:lumMod val="75000"/>
                                  <a:lumOff val="25000"/>
                                </a:schemeClr>
                              </a:solidFill>
                              <a:latin typeface="Cambria Math"/>
                            </a:rPr>
                            <m:t>p</m:t>
                          </m:r>
                        </m:sub>
                      </m:sSub>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X</m:t>
                          </m:r>
                        </m:e>
                        <m:sub>
                          <m:r>
                            <m:rPr>
                              <m:sty m:val="p"/>
                            </m:rPr>
                            <a:rPr lang="en-US">
                              <a:solidFill>
                                <a:schemeClr val="tx1">
                                  <a:lumMod val="75000"/>
                                  <a:lumOff val="25000"/>
                                </a:schemeClr>
                              </a:solidFill>
                              <a:latin typeface="Cambria Math"/>
                            </a:rPr>
                            <m:t>pt</m:t>
                          </m:r>
                        </m:sub>
                      </m:sSub>
                      <m:r>
                        <a:rPr lang="en-US">
                          <a:solidFill>
                            <a:schemeClr val="tx1">
                              <a:lumMod val="75000"/>
                              <a:lumOff val="25000"/>
                            </a:schemeClr>
                          </a:solidFill>
                          <a:latin typeface="Cambria Math"/>
                        </a:rPr>
                        <m:t>+ </m:t>
                      </m:r>
                      <m:sSub>
                        <m:sSubPr>
                          <m:ctrlPr>
                            <a:rPr lang="en-US" i="1">
                              <a:solidFill>
                                <a:schemeClr val="tx1">
                                  <a:lumMod val="75000"/>
                                  <a:lumOff val="25000"/>
                                </a:schemeClr>
                              </a:solidFill>
                              <a:latin typeface="Cambria Math" panose="02040503050406030204" pitchFamily="18" charset="0"/>
                            </a:rPr>
                          </m:ctrlPr>
                        </m:sSubPr>
                        <m:e>
                          <m:r>
                            <m:rPr>
                              <m:sty m:val="p"/>
                            </m:rPr>
                            <a:rPr lang="en-US">
                              <a:solidFill>
                                <a:schemeClr val="tx1">
                                  <a:lumMod val="75000"/>
                                  <a:lumOff val="25000"/>
                                </a:schemeClr>
                              </a:solidFill>
                              <a:latin typeface="Cambria Math"/>
                            </a:rPr>
                            <m:t>e</m:t>
                          </m:r>
                        </m:e>
                        <m:sub>
                          <m:r>
                            <m:rPr>
                              <m:sty m:val="p"/>
                            </m:rPr>
                            <a:rPr lang="en-US">
                              <a:solidFill>
                                <a:schemeClr val="tx1">
                                  <a:lumMod val="75000"/>
                                  <a:lumOff val="25000"/>
                                </a:schemeClr>
                              </a:solidFill>
                              <a:latin typeface="Cambria Math"/>
                            </a:rPr>
                            <m:t>t</m:t>
                          </m:r>
                        </m:sub>
                      </m:sSub>
                    </m:oMath>
                  </m:oMathPara>
                </a14:m>
                <a:endParaRPr lang="en-US" dirty="0">
                  <a:solidFill>
                    <a:schemeClr val="tx1">
                      <a:lumMod val="75000"/>
                      <a:lumOff val="25000"/>
                    </a:schemeClr>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3823776" y="1966718"/>
                <a:ext cx="5972084" cy="547172"/>
              </a:xfrm>
              <a:prstGeom prst="roundRect">
                <a:avLst/>
              </a:prstGeom>
              <a:blipFill>
                <a:blip r:embed="rId8"/>
                <a:stretch>
                  <a:fillRect b="-4444"/>
                </a:stretch>
              </a:blipFill>
              <a:ln w="3175">
                <a:solidFill>
                  <a:schemeClr val="accent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5"/>
              <p:cNvSpPr txBox="1">
                <a:spLocks noChangeArrowheads="1"/>
              </p:cNvSpPr>
              <p:nvPr>
                <p:custDataLst>
                  <p:tags r:id="rId2"/>
                </p:custDataLst>
              </p:nvPr>
            </p:nvSpPr>
            <p:spPr bwMode="auto">
              <a:xfrm>
                <a:off x="1847528" y="2597497"/>
                <a:ext cx="7573563" cy="2492990"/>
              </a:xfrm>
              <a:prstGeom prst="rect">
                <a:avLst/>
              </a:prstGeom>
              <a:solidFill>
                <a:schemeClr val="lt1"/>
              </a:solidFill>
              <a:ln w="12700" cap="flat" cmpd="sng" algn="ctr">
                <a:noFill/>
                <a:prstDash val="solid"/>
                <a:headEnd/>
                <a:tailEnd/>
              </a:ln>
              <a:effectLst/>
            </p:spPr>
            <p:style>
              <a:lnRef idx="2">
                <a:schemeClr val="accent2"/>
              </a:lnRef>
              <a:fillRef idx="1">
                <a:schemeClr val="lt1"/>
              </a:fillRef>
              <a:effectRef idx="0">
                <a:schemeClr val="accent2"/>
              </a:effectRef>
              <a:fontRef idx="minor">
                <a:schemeClr val="dk1"/>
              </a:fontRef>
            </p:style>
            <p:txBody>
              <a:bodyPr wrap="square" anchor="ctr">
                <a:spAutoFit/>
              </a:bodyPr>
              <a:lstStyle/>
              <a:p>
                <a:pPr eaLnBrk="0" fontAlgn="base" hangingPunct="0">
                  <a:spcBef>
                    <a:spcPct val="0"/>
                  </a:spcBef>
                  <a:spcAft>
                    <a:spcPct val="0"/>
                  </a:spcAft>
                </a:pPr>
                <a:endParaRPr lang="en-US" sz="1600" dirty="0">
                  <a:solidFill>
                    <a:schemeClr val="tx1">
                      <a:lumMod val="75000"/>
                      <a:lumOff val="25000"/>
                    </a:schemeClr>
                  </a:solidFill>
                </a:endParaRPr>
              </a:p>
              <a:p>
                <a:pPr eaLnBrk="0" fontAlgn="base" hangingPunct="0">
                  <a:spcBef>
                    <a:spcPct val="0"/>
                  </a:spcBef>
                  <a:spcAft>
                    <a:spcPct val="0"/>
                  </a:spcAft>
                </a:pPr>
                <a:endParaRPr lang="de-DE" sz="1600" dirty="0">
                  <a:solidFill>
                    <a:schemeClr val="tx1">
                      <a:lumMod val="75000"/>
                      <a:lumOff val="25000"/>
                    </a:schemeClr>
                  </a:solidFill>
                </a:endParaRPr>
              </a:p>
              <a:p>
                <a:pPr eaLnBrk="0" fontAlgn="base" hangingPunct="0">
                  <a:spcBef>
                    <a:spcPct val="0"/>
                  </a:spcBef>
                  <a:spcAft>
                    <a:spcPct val="0"/>
                  </a:spcAft>
                </a:pPr>
                <a:r>
                  <a:rPr lang="de-DE" sz="1800" dirty="0">
                    <a:solidFill>
                      <a:schemeClr val="tx1">
                        <a:lumMod val="75000"/>
                        <a:lumOff val="25000"/>
                      </a:schemeClr>
                    </a:solidFill>
                  </a:rPr>
                  <a:t>Where,</a:t>
                </a:r>
              </a:p>
              <a:p>
                <a:pPr marL="0" lvl="3" eaLnBrk="0" fontAlgn="base" hangingPunct="0">
                  <a:spcBef>
                    <a:spcPct val="0"/>
                  </a:spcBef>
                  <a:spcAft>
                    <a:spcPct val="0"/>
                  </a:spcAft>
                </a:pPr>
                <a:r>
                  <a:rPr lang="de-DE" sz="1800" dirty="0">
                    <a:solidFill>
                      <a:schemeClr val="tx1">
                        <a:lumMod val="75000"/>
                        <a:lumOff val="25000"/>
                      </a:schemeClr>
                    </a:solidFill>
                  </a:rPr>
                  <a:t>	Y</a:t>
                </a:r>
                <a:r>
                  <a:rPr lang="de-DE" sz="1800" baseline="-25000" dirty="0">
                    <a:solidFill>
                      <a:schemeClr val="tx1">
                        <a:lumMod val="75000"/>
                        <a:lumOff val="25000"/>
                      </a:schemeClr>
                    </a:solidFill>
                  </a:rPr>
                  <a:t>t</a:t>
                </a:r>
                <a:r>
                  <a:rPr lang="de-DE" sz="1800" dirty="0">
                    <a:solidFill>
                      <a:schemeClr val="tx1">
                        <a:lumMod val="75000"/>
                        <a:lumOff val="25000"/>
                      </a:schemeClr>
                    </a:solidFill>
                  </a:rPr>
                  <a:t>	:  Dependent Variable </a:t>
                </a:r>
                <a:r>
                  <a:rPr lang="de-DE" sz="1800" b="1" dirty="0">
                    <a:solidFill>
                      <a:schemeClr val="tx1">
                        <a:lumMod val="75000"/>
                        <a:lumOff val="25000"/>
                      </a:schemeClr>
                    </a:solidFill>
                  </a:rPr>
                  <a:t>at time t</a:t>
                </a:r>
              </a:p>
              <a:p>
                <a:pPr marL="0" lvl="3" eaLnBrk="0" fontAlgn="base" hangingPunct="0">
                  <a:spcBef>
                    <a:spcPct val="0"/>
                  </a:spcBef>
                  <a:spcAft>
                    <a:spcPct val="0"/>
                  </a:spcAft>
                </a:pPr>
                <a:r>
                  <a:rPr lang="en-US" sz="1800" dirty="0">
                    <a:solidFill>
                      <a:schemeClr val="tx1">
                        <a:lumMod val="75000"/>
                        <a:lumOff val="25000"/>
                      </a:schemeClr>
                    </a:solidFill>
                  </a:rPr>
                  <a:t>	X</a:t>
                </a:r>
                <a:r>
                  <a:rPr lang="en-US" sz="1800" baseline="-25000" dirty="0">
                    <a:solidFill>
                      <a:schemeClr val="tx1">
                        <a:lumMod val="75000"/>
                        <a:lumOff val="25000"/>
                      </a:schemeClr>
                    </a:solidFill>
                  </a:rPr>
                  <a:t>1t</a:t>
                </a:r>
                <a:r>
                  <a:rPr lang="en-US" sz="1800" dirty="0">
                    <a:solidFill>
                      <a:schemeClr val="tx1">
                        <a:lumMod val="75000"/>
                        <a:lumOff val="25000"/>
                      </a:schemeClr>
                    </a:solidFill>
                  </a:rPr>
                  <a:t>, X</a:t>
                </a:r>
                <a:r>
                  <a:rPr lang="en-US" sz="1800" baseline="-25000" dirty="0">
                    <a:solidFill>
                      <a:schemeClr val="tx1">
                        <a:lumMod val="75000"/>
                        <a:lumOff val="25000"/>
                      </a:schemeClr>
                    </a:solidFill>
                  </a:rPr>
                  <a:t>2t </a:t>
                </a:r>
                <a:r>
                  <a:rPr lang="en-US" sz="1800" dirty="0">
                    <a:solidFill>
                      <a:schemeClr val="tx1">
                        <a:lumMod val="75000"/>
                        <a:lumOff val="25000"/>
                      </a:schemeClr>
                    </a:solidFill>
                  </a:rPr>
                  <a:t>,…, X</a:t>
                </a:r>
                <a:r>
                  <a:rPr lang="en-US" sz="1800" baseline="-25000" dirty="0">
                    <a:solidFill>
                      <a:schemeClr val="tx1">
                        <a:lumMod val="75000"/>
                        <a:lumOff val="25000"/>
                      </a:schemeClr>
                    </a:solidFill>
                  </a:rPr>
                  <a:t>pt</a:t>
                </a:r>
                <a:r>
                  <a:rPr lang="en-US" sz="1800" dirty="0">
                    <a:solidFill>
                      <a:schemeClr val="tx1">
                        <a:lumMod val="75000"/>
                        <a:lumOff val="25000"/>
                      </a:schemeClr>
                    </a:solidFill>
                  </a:rPr>
                  <a:t>	:  Independent Variables Measured  </a:t>
                </a:r>
                <a:r>
                  <a:rPr lang="en-US" sz="1800" b="1" dirty="0">
                    <a:solidFill>
                      <a:schemeClr val="tx1">
                        <a:lumMod val="75000"/>
                        <a:lumOff val="25000"/>
                      </a:schemeClr>
                    </a:solidFill>
                  </a:rPr>
                  <a:t>at time t</a:t>
                </a:r>
              </a:p>
              <a:p>
                <a:pPr marL="0" lvl="3" eaLnBrk="0" fontAlgn="base" hangingPunct="0">
                  <a:spcBef>
                    <a:spcPct val="0"/>
                  </a:spcBef>
                  <a:spcAft>
                    <a:spcPct val="0"/>
                  </a:spcAft>
                </a:pPr>
                <a:r>
                  <a:rPr lang="en-US" sz="1800" dirty="0">
                    <a:solidFill>
                      <a:schemeClr val="tx1">
                        <a:lumMod val="75000"/>
                        <a:lumOff val="25000"/>
                      </a:schemeClr>
                    </a:solidFill>
                  </a:rPr>
                  <a:t>	b</a:t>
                </a:r>
                <a:r>
                  <a:rPr lang="en-US" sz="1800" baseline="-25000" dirty="0">
                    <a:solidFill>
                      <a:schemeClr val="tx1">
                        <a:lumMod val="75000"/>
                        <a:lumOff val="25000"/>
                      </a:schemeClr>
                    </a:solidFill>
                  </a:rPr>
                  <a:t>0</a:t>
                </a:r>
                <a:r>
                  <a:rPr lang="en-US" sz="1800" dirty="0">
                    <a:solidFill>
                      <a:schemeClr val="tx1">
                        <a:lumMod val="75000"/>
                        <a:lumOff val="25000"/>
                      </a:schemeClr>
                    </a:solidFill>
                  </a:rPr>
                  <a:t>, b</a:t>
                </a:r>
                <a:r>
                  <a:rPr lang="en-US" sz="1800" baseline="-25000" dirty="0">
                    <a:solidFill>
                      <a:schemeClr val="tx1">
                        <a:lumMod val="75000"/>
                        <a:lumOff val="25000"/>
                      </a:schemeClr>
                    </a:solidFill>
                  </a:rPr>
                  <a:t>1 </a:t>
                </a:r>
                <a:r>
                  <a:rPr lang="en-US" sz="1800" dirty="0">
                    <a:solidFill>
                      <a:schemeClr val="tx1">
                        <a:lumMod val="75000"/>
                        <a:lumOff val="25000"/>
                      </a:schemeClr>
                    </a:solidFill>
                  </a:rPr>
                  <a:t>,…, b</a:t>
                </a:r>
                <a:r>
                  <a:rPr lang="en-US" sz="1800" baseline="-25000" dirty="0">
                    <a:solidFill>
                      <a:schemeClr val="tx1">
                        <a:lumMod val="75000"/>
                        <a:lumOff val="25000"/>
                      </a:schemeClr>
                    </a:solidFill>
                  </a:rPr>
                  <a:t>p </a:t>
                </a:r>
                <a:r>
                  <a:rPr lang="en-US" sz="1800" dirty="0">
                    <a:solidFill>
                      <a:schemeClr val="tx1">
                        <a:lumMod val="75000"/>
                        <a:lumOff val="25000"/>
                      </a:schemeClr>
                    </a:solidFill>
                  </a:rPr>
                  <a:t>	:  Parameters of Model</a:t>
                </a:r>
              </a:p>
              <a:p>
                <a:pPr marL="0" lvl="3" eaLnBrk="0" fontAlgn="base" hangingPunct="0">
                  <a:spcBef>
                    <a:spcPct val="0"/>
                  </a:spcBef>
                  <a:spcAft>
                    <a:spcPct val="0"/>
                  </a:spcAft>
                </a:pPr>
                <a:r>
                  <a:rPr lang="de-DE" sz="1800" i="1" spc="300" dirty="0">
                    <a:solidFill>
                      <a:schemeClr val="tx1">
                        <a:lumMod val="75000"/>
                        <a:lumOff val="25000"/>
                      </a:schemeClr>
                    </a:solidFill>
                    <a:ea typeface="Cambria Math" pitchFamily="18" charset="0"/>
                  </a:rPr>
                  <a:t>	</a:t>
                </a:r>
                <a:r>
                  <a:rPr lang="en-US" sz="1800" dirty="0">
                    <a:solidFill>
                      <a:schemeClr val="tx1">
                        <a:lumMod val="75000"/>
                        <a:lumOff val="25000"/>
                      </a:schemeClr>
                    </a:solidFill>
                  </a:rPr>
                  <a:t> </a:t>
                </a:r>
                <a14:m>
                  <m:oMath xmlns:m="http://schemas.openxmlformats.org/officeDocument/2006/math">
                    <m:sSub>
                      <m:sSubPr>
                        <m:ctrlPr>
                          <a:rPr lang="en-US" sz="1800" i="1">
                            <a:solidFill>
                              <a:schemeClr val="tx1">
                                <a:lumMod val="75000"/>
                                <a:lumOff val="25000"/>
                              </a:schemeClr>
                            </a:solidFill>
                            <a:latin typeface="Cambria Math" panose="02040503050406030204" pitchFamily="18" charset="0"/>
                          </a:rPr>
                        </m:ctrlPr>
                      </m:sSubPr>
                      <m:e>
                        <m:r>
                          <m:rPr>
                            <m:sty m:val="p"/>
                          </m:rPr>
                          <a:rPr lang="en-US" sz="1800">
                            <a:solidFill>
                              <a:schemeClr val="tx1">
                                <a:lumMod val="75000"/>
                                <a:lumOff val="25000"/>
                              </a:schemeClr>
                            </a:solidFill>
                            <a:latin typeface="Cambria Math" panose="02040503050406030204" pitchFamily="18" charset="0"/>
                          </a:rPr>
                          <m:t>e</m:t>
                        </m:r>
                      </m:e>
                      <m:sub>
                        <m:r>
                          <m:rPr>
                            <m:sty m:val="p"/>
                          </m:rPr>
                          <a:rPr lang="en-US" sz="1800">
                            <a:solidFill>
                              <a:schemeClr val="tx1">
                                <a:lumMod val="75000"/>
                                <a:lumOff val="25000"/>
                              </a:schemeClr>
                            </a:solidFill>
                            <a:latin typeface="Cambria Math" panose="02040503050406030204" pitchFamily="18" charset="0"/>
                          </a:rPr>
                          <m:t>t</m:t>
                        </m:r>
                      </m:sub>
                    </m:sSub>
                    <m:r>
                      <a:rPr lang="en-US" sz="1800" i="1">
                        <a:solidFill>
                          <a:schemeClr val="tx1">
                            <a:lumMod val="75000"/>
                            <a:lumOff val="25000"/>
                          </a:schemeClr>
                        </a:solidFill>
                        <a:latin typeface="Cambria Math" panose="02040503050406030204" pitchFamily="18" charset="0"/>
                      </a:rPr>
                      <m:t> </m:t>
                    </m:r>
                  </m:oMath>
                </a14:m>
                <a:r>
                  <a:rPr lang="de-DE" sz="1800" b="1" i="1" spc="300" dirty="0">
                    <a:solidFill>
                      <a:schemeClr val="tx1">
                        <a:lumMod val="75000"/>
                        <a:lumOff val="25000"/>
                      </a:schemeClr>
                    </a:solidFill>
                    <a:ea typeface="Cambria Math" pitchFamily="18" charset="0"/>
                  </a:rPr>
                  <a:t>	</a:t>
                </a:r>
                <a:r>
                  <a:rPr lang="en-US" sz="1800" dirty="0">
                    <a:solidFill>
                      <a:schemeClr val="tx1">
                        <a:lumMod val="75000"/>
                        <a:lumOff val="25000"/>
                      </a:schemeClr>
                    </a:solidFill>
                  </a:rPr>
                  <a:t>:  Random Error Component </a:t>
                </a:r>
                <a:r>
                  <a:rPr lang="en-US" sz="1800" b="1" dirty="0">
                    <a:solidFill>
                      <a:schemeClr val="tx1">
                        <a:lumMod val="75000"/>
                        <a:lumOff val="25000"/>
                      </a:schemeClr>
                    </a:solidFill>
                  </a:rPr>
                  <a:t>at time t</a:t>
                </a:r>
              </a:p>
              <a:p>
                <a:pPr eaLnBrk="0" fontAlgn="base" hangingPunct="0">
                  <a:spcBef>
                    <a:spcPct val="0"/>
                  </a:spcBef>
                  <a:spcAft>
                    <a:spcPct val="0"/>
                  </a:spcAft>
                </a:pPr>
                <a:endParaRPr lang="en-US" sz="1800" dirty="0">
                  <a:solidFill>
                    <a:schemeClr val="tx1">
                      <a:lumMod val="75000"/>
                      <a:lumOff val="25000"/>
                    </a:schemeClr>
                  </a:solidFill>
                </a:endParaRPr>
              </a:p>
              <a:p>
                <a:pPr eaLnBrk="0" fontAlgn="base" hangingPunct="0">
                  <a:spcBef>
                    <a:spcPct val="0"/>
                  </a:spcBef>
                  <a:spcAft>
                    <a:spcPct val="0"/>
                  </a:spcAft>
                </a:pPr>
                <a:endParaRPr lang="en-US" sz="1600" dirty="0">
                  <a:solidFill>
                    <a:schemeClr val="tx1">
                      <a:lumMod val="75000"/>
                      <a:lumOff val="25000"/>
                    </a:schemeClr>
                  </a:solidFill>
                </a:endParaRPr>
              </a:p>
            </p:txBody>
          </p:sp>
        </mc:Choice>
        <mc:Fallback xmlns="">
          <p:sp>
            <p:nvSpPr>
              <p:cNvPr id="11" name="TextBox 5"/>
              <p:cNvSpPr txBox="1">
                <a:spLocks noRot="1" noChangeAspect="1" noMove="1" noResize="1" noEditPoints="1" noAdjustHandles="1" noChangeArrowheads="1" noChangeShapeType="1" noTextEdit="1"/>
              </p:cNvSpPr>
              <p:nvPr>
                <p:custDataLst>
                  <p:tags r:id="rId9"/>
                </p:custDataLst>
              </p:nvPr>
            </p:nvSpPr>
            <p:spPr bwMode="auto">
              <a:xfrm>
                <a:off x="1847528" y="2597497"/>
                <a:ext cx="7573563" cy="2492990"/>
              </a:xfrm>
              <a:prstGeom prst="rect">
                <a:avLst/>
              </a:prstGeom>
              <a:blipFill>
                <a:blip r:embed="rId10"/>
                <a:stretch>
                  <a:fillRect l="-502"/>
                </a:stretch>
              </a:blipFill>
              <a:ln w="12700" cap="flat" cmpd="sng" algn="ctr">
                <a:noFill/>
                <a:prstDash val="solid"/>
                <a:headEnd/>
                <a:tailEnd/>
              </a:ln>
              <a:effectLst/>
            </p:spPr>
            <p:txBody>
              <a:bodyPr/>
              <a:lstStyle/>
              <a:p>
                <a:r>
                  <a:rPr lang="en-US">
                    <a:noFill/>
                  </a:rPr>
                  <a:t> </a:t>
                </a:r>
              </a:p>
            </p:txBody>
          </p:sp>
        </mc:Fallback>
      </mc:AlternateContent>
    </p:spTree>
    <p:extLst>
      <p:ext uri="{BB962C8B-B14F-4D97-AF65-F5344CB8AC3E}">
        <p14:creationId xmlns:p14="http://schemas.microsoft.com/office/powerpoint/2010/main" val="322756496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The C</a:t>
            </a:r>
            <a:r>
              <a:rPr lang="en-US" b="1" dirty="0">
                <a:latin typeface="+mj-lt"/>
              </a:rPr>
              <a:t>o</a:t>
            </a:r>
            <a:r>
              <a:rPr b="1" dirty="0">
                <a:latin typeface="+mj-lt"/>
              </a:rPr>
              <a:t>ncept of Autocorrelation</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grpSp>
      <p:sp>
        <p:nvSpPr>
          <p:cNvPr id="3" name="Rectangle 2"/>
          <p:cNvSpPr/>
          <p:nvPr/>
        </p:nvSpPr>
        <p:spPr>
          <a:xfrm>
            <a:off x="2133600" y="1295401"/>
            <a:ext cx="8229600" cy="5310685"/>
          </a:xfrm>
          <a:prstGeom prst="rect">
            <a:avLst/>
          </a:prstGeom>
        </p:spPr>
        <p:txBody>
          <a:bodyPr wrap="square">
            <a:spAutoFit/>
          </a:bodyPr>
          <a:lstStyle/>
          <a:p>
            <a:pPr marL="342900" indent="-342900">
              <a:lnSpc>
                <a:spcPct val="150000"/>
              </a:lnSpc>
              <a:buClr>
                <a:prstClr val="black">
                  <a:lumMod val="75000"/>
                  <a:lumOff val="25000"/>
                </a:prstClr>
              </a:buClr>
              <a:buFont typeface="Arial" pitchFamily="34" charset="0"/>
              <a:buChar char="•"/>
            </a:pPr>
            <a:r>
              <a:rPr lang="en-US" altLang="en-US" sz="1600" dirty="0">
                <a:solidFill>
                  <a:schemeClr val="tx1">
                    <a:lumMod val="75000"/>
                    <a:lumOff val="25000"/>
                  </a:schemeClr>
                </a:solidFill>
                <a:cs typeface="Times New Roman" panose="02020603050405020304" pitchFamily="18" charset="0"/>
              </a:rPr>
              <a:t>Autocorrelation is a </a:t>
            </a:r>
            <a:r>
              <a:rPr lang="en-US" altLang="en-US" sz="1600" b="1" dirty="0">
                <a:solidFill>
                  <a:schemeClr val="tx1">
                    <a:lumMod val="75000"/>
                    <a:lumOff val="25000"/>
                  </a:schemeClr>
                </a:solidFill>
                <a:cs typeface="Times New Roman" panose="02020603050405020304" pitchFamily="18" charset="0"/>
              </a:rPr>
              <a:t>correlation between a time series (</a:t>
            </a:r>
            <a:r>
              <a:rPr lang="en-IN" altLang="en-US" sz="1600" b="1" i="1" dirty="0">
                <a:solidFill>
                  <a:schemeClr val="tx1">
                    <a:lumMod val="75000"/>
                    <a:lumOff val="25000"/>
                  </a:schemeClr>
                </a:solidFill>
                <a:cs typeface="Times New Roman" panose="02020603050405020304" pitchFamily="18" charset="0"/>
              </a:rPr>
              <a:t>Y</a:t>
            </a:r>
            <a:r>
              <a:rPr lang="en-IN" sz="1600" b="1" i="1" baseline="-25000" dirty="0">
                <a:solidFill>
                  <a:schemeClr val="tx1">
                    <a:lumMod val="75000"/>
                    <a:lumOff val="25000"/>
                  </a:schemeClr>
                </a:solidFill>
              </a:rPr>
              <a:t>t </a:t>
            </a:r>
            <a:r>
              <a:rPr lang="en-US" altLang="en-US" sz="1600" b="1" dirty="0">
                <a:solidFill>
                  <a:schemeClr val="tx1">
                    <a:lumMod val="75000"/>
                    <a:lumOff val="25000"/>
                  </a:schemeClr>
                </a:solidFill>
                <a:cs typeface="Times New Roman" panose="02020603050405020304" pitchFamily="18" charset="0"/>
              </a:rPr>
              <a:t>) and another time series representing lagged values of the same time series(</a:t>
            </a:r>
            <a:r>
              <a:rPr lang="en-IN" altLang="en-US" sz="1600" b="1" i="1" dirty="0">
                <a:solidFill>
                  <a:schemeClr val="tx1">
                    <a:lumMod val="75000"/>
                    <a:lumOff val="25000"/>
                  </a:schemeClr>
                </a:solidFill>
                <a:cs typeface="Times New Roman" panose="02020603050405020304" pitchFamily="18" charset="0"/>
              </a:rPr>
              <a:t>Y</a:t>
            </a:r>
            <a:r>
              <a:rPr lang="en-IN" sz="1600" b="1" i="1" baseline="-25000" dirty="0">
                <a:solidFill>
                  <a:schemeClr val="tx1">
                    <a:lumMod val="75000"/>
                    <a:lumOff val="25000"/>
                  </a:schemeClr>
                </a:solidFill>
              </a:rPr>
              <a:t>t-k</a:t>
            </a:r>
            <a:r>
              <a:rPr lang="en-US" altLang="en-US" sz="1600" b="1" dirty="0">
                <a:solidFill>
                  <a:schemeClr val="tx1">
                    <a:lumMod val="75000"/>
                    <a:lumOff val="25000"/>
                  </a:schemeClr>
                </a:solidFill>
                <a:cs typeface="Times New Roman" panose="02020603050405020304" pitchFamily="18" charset="0"/>
              </a:rPr>
              <a:t>).</a:t>
            </a:r>
          </a:p>
          <a:p>
            <a:pPr marL="342900" indent="-342900" defTabSz="914400">
              <a:lnSpc>
                <a:spcPct val="150000"/>
              </a:lnSpc>
              <a:buClr>
                <a:prstClr val="black">
                  <a:lumMod val="75000"/>
                  <a:lumOff val="25000"/>
                </a:prstClr>
              </a:buClr>
              <a:buFont typeface="Arial" pitchFamily="34" charset="0"/>
              <a:buChar char="•"/>
              <a:defRPr/>
            </a:pPr>
            <a:endParaRPr lang="en-US" sz="1600" dirty="0">
              <a:solidFill>
                <a:schemeClr val="tx1">
                  <a:lumMod val="75000"/>
                  <a:lumOff val="25000"/>
                </a:schemeClr>
              </a:solidFill>
              <a:cs typeface="Arial"/>
            </a:endParaRPr>
          </a:p>
          <a:p>
            <a:pPr marL="342900" indent="-342900" defTabSz="914400">
              <a:lnSpc>
                <a:spcPct val="150000"/>
              </a:lnSpc>
              <a:buClr>
                <a:prstClr val="black">
                  <a:lumMod val="75000"/>
                  <a:lumOff val="25000"/>
                </a:prstClr>
              </a:buClr>
              <a:buFont typeface="Arial" pitchFamily="34" charset="0"/>
              <a:buChar char="•"/>
              <a:defRPr/>
            </a:pPr>
            <a:r>
              <a:rPr lang="en-US" sz="1600" dirty="0">
                <a:solidFill>
                  <a:schemeClr val="tx1">
                    <a:lumMod val="75000"/>
                    <a:lumOff val="25000"/>
                  </a:schemeClr>
                </a:solidFill>
                <a:cs typeface="Arial"/>
              </a:rPr>
              <a:t>Autocorrelation refers to the </a:t>
            </a:r>
            <a:r>
              <a:rPr lang="en-US" sz="1600" b="1" dirty="0">
                <a:solidFill>
                  <a:schemeClr val="tx1">
                    <a:lumMod val="75000"/>
                    <a:lumOff val="25000"/>
                  </a:schemeClr>
                </a:solidFill>
                <a:cs typeface="Arial"/>
              </a:rPr>
              <a:t>correlation of a time series with its own past values</a:t>
            </a:r>
            <a:r>
              <a:rPr lang="en-US" sz="1600" dirty="0">
                <a:solidFill>
                  <a:schemeClr val="tx1">
                    <a:lumMod val="75000"/>
                    <a:lumOff val="25000"/>
                  </a:schemeClr>
                </a:solidFill>
                <a:cs typeface="Arial"/>
              </a:rPr>
              <a:t> </a:t>
            </a:r>
          </a:p>
          <a:p>
            <a:pPr marL="342900" indent="-342900" defTabSz="914400">
              <a:lnSpc>
                <a:spcPct val="150000"/>
              </a:lnSpc>
              <a:buClr>
                <a:prstClr val="black">
                  <a:lumMod val="75000"/>
                  <a:lumOff val="25000"/>
                </a:prstClr>
              </a:buClr>
              <a:buFont typeface="Arial" pitchFamily="34" charset="0"/>
              <a:buChar char="•"/>
              <a:defRPr/>
            </a:pPr>
            <a:endParaRPr lang="en-US" sz="1600" dirty="0">
              <a:solidFill>
                <a:schemeClr val="tx1">
                  <a:lumMod val="75000"/>
                  <a:lumOff val="25000"/>
                </a:schemeClr>
              </a:solidFill>
              <a:cs typeface="Arial"/>
            </a:endParaRPr>
          </a:p>
          <a:p>
            <a:pPr marL="342900" indent="-342900" defTabSz="914400">
              <a:lnSpc>
                <a:spcPct val="150000"/>
              </a:lnSpc>
              <a:buClr>
                <a:prstClr val="black">
                  <a:lumMod val="75000"/>
                  <a:lumOff val="25000"/>
                </a:prstClr>
              </a:buClr>
              <a:buFont typeface="Arial" pitchFamily="34" charset="0"/>
              <a:buChar char="•"/>
              <a:defRPr/>
            </a:pPr>
            <a:endParaRPr lang="en-US" sz="1600" dirty="0">
              <a:solidFill>
                <a:schemeClr val="tx1">
                  <a:lumMod val="75000"/>
                  <a:lumOff val="25000"/>
                </a:schemeClr>
              </a:solidFill>
              <a:cs typeface="Arial"/>
            </a:endParaRPr>
          </a:p>
          <a:p>
            <a:pPr marL="342900" indent="-342900" defTabSz="914400">
              <a:lnSpc>
                <a:spcPct val="150000"/>
              </a:lnSpc>
              <a:buClr>
                <a:prstClr val="black">
                  <a:lumMod val="75000"/>
                  <a:lumOff val="25000"/>
                </a:prstClr>
              </a:buClr>
              <a:buFont typeface="Arial" pitchFamily="34" charset="0"/>
              <a:buChar char="•"/>
              <a:defRPr/>
            </a:pPr>
            <a:endParaRPr lang="en-US" sz="1600" dirty="0">
              <a:solidFill>
                <a:schemeClr val="tx1">
                  <a:lumMod val="75000"/>
                  <a:lumOff val="25000"/>
                </a:schemeClr>
              </a:solidFill>
              <a:cs typeface="Arial"/>
            </a:endParaRPr>
          </a:p>
          <a:p>
            <a:pPr marL="342900" indent="-342900" defTabSz="914400">
              <a:lnSpc>
                <a:spcPct val="150000"/>
              </a:lnSpc>
              <a:buClr>
                <a:prstClr val="black">
                  <a:lumMod val="75000"/>
                  <a:lumOff val="25000"/>
                </a:prstClr>
              </a:buClr>
              <a:buFont typeface="Arial" pitchFamily="34" charset="0"/>
              <a:buChar char="•"/>
              <a:defRPr/>
            </a:pPr>
            <a:endParaRPr lang="en-US" sz="1600" dirty="0">
              <a:solidFill>
                <a:schemeClr val="tx1">
                  <a:lumMod val="75000"/>
                  <a:lumOff val="25000"/>
                </a:schemeClr>
              </a:solidFill>
              <a:cs typeface="Arial"/>
            </a:endParaRPr>
          </a:p>
          <a:p>
            <a:pPr marL="342900" indent="-342900" defTabSz="914400">
              <a:lnSpc>
                <a:spcPct val="150000"/>
              </a:lnSpc>
              <a:buClr>
                <a:prstClr val="black">
                  <a:lumMod val="75000"/>
                  <a:lumOff val="25000"/>
                </a:prstClr>
              </a:buClr>
              <a:buFont typeface="Arial" pitchFamily="34" charset="0"/>
              <a:buChar char="•"/>
              <a:defRPr/>
            </a:pPr>
            <a:endParaRPr lang="en-US" sz="1600" dirty="0">
              <a:solidFill>
                <a:schemeClr val="tx1">
                  <a:lumMod val="75000"/>
                  <a:lumOff val="25000"/>
                </a:schemeClr>
              </a:solidFill>
              <a:cs typeface="Arial"/>
            </a:endParaRPr>
          </a:p>
          <a:p>
            <a:pPr marL="342900" indent="-342900" defTabSz="914400">
              <a:lnSpc>
                <a:spcPct val="150000"/>
              </a:lnSpc>
              <a:buClr>
                <a:prstClr val="black">
                  <a:lumMod val="75000"/>
                  <a:lumOff val="25000"/>
                </a:prstClr>
              </a:buClr>
              <a:buFont typeface="Arial" pitchFamily="34" charset="0"/>
              <a:buChar char="•"/>
              <a:defRPr/>
            </a:pPr>
            <a:endParaRPr lang="en-US" sz="1600" dirty="0">
              <a:solidFill>
                <a:schemeClr val="tx1">
                  <a:lumMod val="75000"/>
                  <a:lumOff val="25000"/>
                </a:schemeClr>
              </a:solidFill>
              <a:cs typeface="Arial"/>
            </a:endParaRPr>
          </a:p>
          <a:p>
            <a:pPr marL="342900" indent="-342900" defTabSz="914400">
              <a:lnSpc>
                <a:spcPct val="150000"/>
              </a:lnSpc>
              <a:buClr>
                <a:prstClr val="black">
                  <a:lumMod val="75000"/>
                  <a:lumOff val="25000"/>
                </a:prstClr>
              </a:buClr>
              <a:buFont typeface="Arial" pitchFamily="34" charset="0"/>
              <a:buChar char="•"/>
              <a:defRPr/>
            </a:pPr>
            <a:endParaRPr lang="en-US" sz="1600" dirty="0">
              <a:solidFill>
                <a:schemeClr val="tx1">
                  <a:lumMod val="75000"/>
                  <a:lumOff val="25000"/>
                </a:schemeClr>
              </a:solidFill>
              <a:cs typeface="Arial"/>
            </a:endParaRPr>
          </a:p>
          <a:p>
            <a:pPr marL="342900" indent="-342900" defTabSz="914400">
              <a:lnSpc>
                <a:spcPct val="150000"/>
              </a:lnSpc>
              <a:buClr>
                <a:prstClr val="black">
                  <a:lumMod val="75000"/>
                  <a:lumOff val="25000"/>
                </a:prstClr>
              </a:buClr>
              <a:buFont typeface="Arial" pitchFamily="34" charset="0"/>
              <a:buChar char="•"/>
              <a:defRPr/>
            </a:pPr>
            <a:endParaRPr lang="en-US" sz="1600" dirty="0">
              <a:solidFill>
                <a:schemeClr val="tx1">
                  <a:lumMod val="75000"/>
                  <a:lumOff val="25000"/>
                </a:schemeClr>
              </a:solidFill>
              <a:cs typeface="Arial"/>
            </a:endParaRPr>
          </a:p>
          <a:p>
            <a:pPr marL="342900" indent="-342900" defTabSz="914400">
              <a:lnSpc>
                <a:spcPct val="150000"/>
              </a:lnSpc>
              <a:buClr>
                <a:prstClr val="black">
                  <a:lumMod val="75000"/>
                  <a:lumOff val="25000"/>
                </a:prstClr>
              </a:buClr>
              <a:buFont typeface="Arial" pitchFamily="34" charset="0"/>
              <a:buChar char="•"/>
              <a:defRPr/>
            </a:pPr>
            <a:endParaRPr lang="en-US" sz="1600" dirty="0">
              <a:solidFill>
                <a:schemeClr val="tx1">
                  <a:lumMod val="75000"/>
                  <a:lumOff val="25000"/>
                </a:schemeClr>
              </a:solidFill>
              <a:cs typeface="Arial"/>
            </a:endParaRPr>
          </a:p>
          <a:p>
            <a:pPr marL="342900" indent="-342900" defTabSz="914400">
              <a:lnSpc>
                <a:spcPct val="150000"/>
              </a:lnSpc>
              <a:buClr>
                <a:prstClr val="black">
                  <a:lumMod val="75000"/>
                  <a:lumOff val="25000"/>
                </a:prstClr>
              </a:buClr>
              <a:buFont typeface="Arial" pitchFamily="34" charset="0"/>
              <a:buChar char="•"/>
              <a:defRPr/>
            </a:pPr>
            <a:r>
              <a:rPr lang="en-US" sz="1600" dirty="0">
                <a:solidFill>
                  <a:schemeClr val="tx1">
                    <a:lumMod val="75000"/>
                    <a:lumOff val="25000"/>
                  </a:schemeClr>
                </a:solidFill>
                <a:cs typeface="Arial"/>
              </a:rPr>
              <a:t>Correlation between Y</a:t>
            </a:r>
            <a:r>
              <a:rPr lang="en-US" sz="1600" baseline="-20000" dirty="0">
                <a:solidFill>
                  <a:schemeClr val="tx1">
                    <a:lumMod val="75000"/>
                    <a:lumOff val="25000"/>
                  </a:schemeClr>
                </a:solidFill>
                <a:cs typeface="Arial"/>
              </a:rPr>
              <a:t>t</a:t>
            </a:r>
            <a:r>
              <a:rPr lang="en-US" sz="1600" dirty="0">
                <a:solidFill>
                  <a:schemeClr val="tx1">
                    <a:lumMod val="75000"/>
                    <a:lumOff val="25000"/>
                  </a:schemeClr>
                </a:solidFill>
                <a:cs typeface="Arial"/>
              </a:rPr>
              <a:t> and Y</a:t>
            </a:r>
            <a:r>
              <a:rPr lang="en-US" sz="1600" baseline="-20000" dirty="0">
                <a:solidFill>
                  <a:schemeClr val="tx1">
                    <a:lumMod val="75000"/>
                    <a:lumOff val="25000"/>
                  </a:schemeClr>
                </a:solidFill>
                <a:cs typeface="Arial"/>
              </a:rPr>
              <a:t>t-1</a:t>
            </a:r>
            <a:r>
              <a:rPr lang="en-US" sz="1600" dirty="0">
                <a:solidFill>
                  <a:schemeClr val="tx1">
                    <a:lumMod val="75000"/>
                    <a:lumOff val="25000"/>
                  </a:schemeClr>
                </a:solidFill>
                <a:cs typeface="Arial"/>
              </a:rPr>
              <a:t> is </a:t>
            </a:r>
            <a:r>
              <a:rPr lang="en-US" sz="1600" b="1" dirty="0">
                <a:solidFill>
                  <a:schemeClr val="tx1">
                    <a:lumMod val="75000"/>
                    <a:lumOff val="25000"/>
                  </a:schemeClr>
                </a:solidFill>
                <a:cs typeface="Arial"/>
              </a:rPr>
              <a:t>"first order autocorrelation"</a:t>
            </a:r>
          </a:p>
        </p:txBody>
      </p:sp>
      <p:graphicFrame>
        <p:nvGraphicFramePr>
          <p:cNvPr id="9" name="Table 8"/>
          <p:cNvGraphicFramePr>
            <a:graphicFrameLocks noGrp="1"/>
          </p:cNvGraphicFramePr>
          <p:nvPr>
            <p:extLst/>
          </p:nvPr>
        </p:nvGraphicFramePr>
        <p:xfrm>
          <a:off x="3581400" y="3048000"/>
          <a:ext cx="1777922" cy="2819400"/>
        </p:xfrm>
        <a:graphic>
          <a:graphicData uri="http://schemas.openxmlformats.org/drawingml/2006/table">
            <a:tbl>
              <a:tblPr/>
              <a:tblGrid>
                <a:gridCol w="884141">
                  <a:extLst>
                    <a:ext uri="{9D8B030D-6E8A-4147-A177-3AD203B41FA5}">
                      <a16:colId xmlns:a16="http://schemas.microsoft.com/office/drawing/2014/main" val="20000"/>
                    </a:ext>
                  </a:extLst>
                </a:gridCol>
                <a:gridCol w="893781">
                  <a:extLst>
                    <a:ext uri="{9D8B030D-6E8A-4147-A177-3AD203B41FA5}">
                      <a16:colId xmlns:a16="http://schemas.microsoft.com/office/drawing/2014/main" val="20001"/>
                    </a:ext>
                  </a:extLst>
                </a:gridCol>
              </a:tblGrid>
              <a:tr h="469900">
                <a:tc>
                  <a:txBody>
                    <a:bodyPr/>
                    <a:lstStyle/>
                    <a:p>
                      <a:pPr marL="0" marR="0" algn="ctr">
                        <a:spcBef>
                          <a:spcPts val="0"/>
                        </a:spcBef>
                        <a:spcAft>
                          <a:spcPts val="0"/>
                        </a:spcAft>
                      </a:pPr>
                      <a:r>
                        <a:rPr lang="en-US" sz="1800" b="1" spc="30" dirty="0">
                          <a:solidFill>
                            <a:schemeClr val="accent4">
                              <a:lumMod val="75000"/>
                            </a:schemeClr>
                          </a:solidFill>
                          <a:latin typeface="+mj-lt"/>
                          <a:ea typeface="Times New Roman"/>
                          <a:cs typeface="Times New Roman"/>
                        </a:rPr>
                        <a:t>t</a:t>
                      </a:r>
                      <a:endParaRPr lang="en-US" sz="1800" b="1" dirty="0">
                        <a:solidFill>
                          <a:schemeClr val="accent4">
                            <a:lumMod val="7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accent4">
                              <a:lumMod val="75000"/>
                            </a:schemeClr>
                          </a:solidFill>
                          <a:latin typeface="+mj-lt"/>
                          <a:ea typeface="Times New Roman"/>
                          <a:cs typeface="Times New Roman"/>
                        </a:rPr>
                        <a:t>Y</a:t>
                      </a:r>
                      <a:r>
                        <a:rPr lang="en-US" sz="1800" b="1" spc="30" baseline="-25000" dirty="0">
                          <a:solidFill>
                            <a:schemeClr val="accent4">
                              <a:lumMod val="75000"/>
                            </a:schemeClr>
                          </a:solidFill>
                          <a:latin typeface="+mj-lt"/>
                          <a:ea typeface="Times New Roman"/>
                          <a:cs typeface="Times New Roman"/>
                        </a:rPr>
                        <a:t>t</a:t>
                      </a:r>
                      <a:endParaRPr lang="en-US" sz="1800" b="1" dirty="0">
                        <a:solidFill>
                          <a:schemeClr val="accent4">
                            <a:lumMod val="7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9900">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1</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Y</a:t>
                      </a:r>
                      <a:r>
                        <a:rPr lang="en-US" sz="1800" b="1" spc="30" baseline="-25000" dirty="0">
                          <a:solidFill>
                            <a:schemeClr val="tx1">
                              <a:lumMod val="75000"/>
                              <a:lumOff val="25000"/>
                            </a:schemeClr>
                          </a:solidFill>
                          <a:latin typeface="+mj-lt"/>
                          <a:ea typeface="Times New Roman"/>
                          <a:cs typeface="Times New Roman"/>
                        </a:rPr>
                        <a:t>1</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9900">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2</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Y</a:t>
                      </a:r>
                      <a:r>
                        <a:rPr lang="en-US" sz="1800" b="1" spc="30" baseline="-25000" dirty="0">
                          <a:solidFill>
                            <a:schemeClr val="tx1">
                              <a:lumMod val="75000"/>
                              <a:lumOff val="25000"/>
                            </a:schemeClr>
                          </a:solidFill>
                          <a:latin typeface="+mj-lt"/>
                          <a:ea typeface="Times New Roman"/>
                          <a:cs typeface="Times New Roman"/>
                        </a:rPr>
                        <a:t>2</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9900">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9900">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69900">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10</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Y</a:t>
                      </a:r>
                      <a:r>
                        <a:rPr lang="en-US" sz="1800" b="1" spc="30" baseline="-25000" dirty="0">
                          <a:solidFill>
                            <a:schemeClr val="tx1">
                              <a:lumMod val="75000"/>
                              <a:lumOff val="25000"/>
                            </a:schemeClr>
                          </a:solidFill>
                          <a:latin typeface="+mj-lt"/>
                          <a:ea typeface="Times New Roman"/>
                          <a:cs typeface="Times New Roman"/>
                        </a:rPr>
                        <a:t>10</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graphicFrame>
        <p:nvGraphicFramePr>
          <p:cNvPr id="10" name="Table 9"/>
          <p:cNvGraphicFramePr>
            <a:graphicFrameLocks noGrp="1"/>
          </p:cNvGraphicFramePr>
          <p:nvPr>
            <p:extLst/>
          </p:nvPr>
        </p:nvGraphicFramePr>
        <p:xfrm>
          <a:off x="6248401" y="3048002"/>
          <a:ext cx="2797027" cy="2816352"/>
        </p:xfrm>
        <a:graphic>
          <a:graphicData uri="http://schemas.openxmlformats.org/drawingml/2006/table">
            <a:tbl>
              <a:tblPr/>
              <a:tblGrid>
                <a:gridCol w="928899">
                  <a:extLst>
                    <a:ext uri="{9D8B030D-6E8A-4147-A177-3AD203B41FA5}">
                      <a16:colId xmlns:a16="http://schemas.microsoft.com/office/drawing/2014/main" val="20000"/>
                    </a:ext>
                  </a:extLst>
                </a:gridCol>
                <a:gridCol w="939917">
                  <a:extLst>
                    <a:ext uri="{9D8B030D-6E8A-4147-A177-3AD203B41FA5}">
                      <a16:colId xmlns:a16="http://schemas.microsoft.com/office/drawing/2014/main" val="20001"/>
                    </a:ext>
                  </a:extLst>
                </a:gridCol>
                <a:gridCol w="928211">
                  <a:extLst>
                    <a:ext uri="{9D8B030D-6E8A-4147-A177-3AD203B41FA5}">
                      <a16:colId xmlns:a16="http://schemas.microsoft.com/office/drawing/2014/main" val="20002"/>
                    </a:ext>
                  </a:extLst>
                </a:gridCol>
              </a:tblGrid>
              <a:tr h="469392">
                <a:tc>
                  <a:txBody>
                    <a:bodyPr/>
                    <a:lstStyle/>
                    <a:p>
                      <a:pPr marL="0" marR="0" algn="ctr">
                        <a:spcBef>
                          <a:spcPts val="0"/>
                        </a:spcBef>
                        <a:spcAft>
                          <a:spcPts val="0"/>
                        </a:spcAft>
                      </a:pPr>
                      <a:r>
                        <a:rPr lang="en-US" sz="1800" b="1" spc="30" dirty="0">
                          <a:solidFill>
                            <a:schemeClr val="accent4">
                              <a:lumMod val="75000"/>
                            </a:schemeClr>
                          </a:solidFill>
                          <a:latin typeface="+mj-lt"/>
                          <a:ea typeface="Times New Roman"/>
                          <a:cs typeface="Times New Roman"/>
                        </a:rPr>
                        <a:t>t</a:t>
                      </a:r>
                      <a:endParaRPr lang="en-US" sz="1800" b="1" dirty="0">
                        <a:solidFill>
                          <a:schemeClr val="accent4">
                            <a:lumMod val="7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accent4">
                              <a:lumMod val="75000"/>
                            </a:schemeClr>
                          </a:solidFill>
                          <a:latin typeface="+mj-lt"/>
                          <a:ea typeface="Times New Roman"/>
                          <a:cs typeface="Times New Roman"/>
                        </a:rPr>
                        <a:t>Y</a:t>
                      </a:r>
                      <a:r>
                        <a:rPr lang="en-US" sz="1800" b="1" spc="30" baseline="-25000" dirty="0">
                          <a:solidFill>
                            <a:schemeClr val="accent4">
                              <a:lumMod val="75000"/>
                            </a:schemeClr>
                          </a:solidFill>
                          <a:latin typeface="+mj-lt"/>
                          <a:ea typeface="Times New Roman"/>
                          <a:cs typeface="Times New Roman"/>
                        </a:rPr>
                        <a:t>t</a:t>
                      </a:r>
                      <a:endParaRPr lang="en-US" sz="1800" b="1" dirty="0">
                        <a:solidFill>
                          <a:schemeClr val="accent4">
                            <a:lumMod val="7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accent4">
                              <a:lumMod val="75000"/>
                            </a:schemeClr>
                          </a:solidFill>
                          <a:latin typeface="+mj-lt"/>
                          <a:ea typeface="Times New Roman"/>
                          <a:cs typeface="Times New Roman"/>
                        </a:rPr>
                        <a:t>Y</a:t>
                      </a:r>
                      <a:r>
                        <a:rPr lang="en-US" sz="1800" b="1" spc="30" baseline="-25000" dirty="0">
                          <a:solidFill>
                            <a:schemeClr val="accent4">
                              <a:lumMod val="75000"/>
                            </a:schemeClr>
                          </a:solidFill>
                          <a:latin typeface="+mj-lt"/>
                          <a:ea typeface="Times New Roman"/>
                          <a:cs typeface="Times New Roman"/>
                        </a:rPr>
                        <a:t>t-1</a:t>
                      </a:r>
                      <a:endParaRPr lang="en-US" sz="1800" b="1" dirty="0">
                        <a:solidFill>
                          <a:schemeClr val="accent4">
                            <a:lumMod val="7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69392">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2</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Y</a:t>
                      </a:r>
                      <a:r>
                        <a:rPr lang="en-US" sz="1800" b="1" spc="30" baseline="-25000" dirty="0">
                          <a:solidFill>
                            <a:schemeClr val="tx1">
                              <a:lumMod val="75000"/>
                              <a:lumOff val="25000"/>
                            </a:schemeClr>
                          </a:solidFill>
                          <a:latin typeface="+mj-lt"/>
                          <a:ea typeface="Times New Roman"/>
                          <a:cs typeface="Times New Roman"/>
                        </a:rPr>
                        <a:t>2</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Y</a:t>
                      </a:r>
                      <a:r>
                        <a:rPr lang="en-US" sz="1800" b="1" spc="30" baseline="-25000" dirty="0">
                          <a:solidFill>
                            <a:schemeClr val="tx1">
                              <a:lumMod val="75000"/>
                              <a:lumOff val="25000"/>
                            </a:schemeClr>
                          </a:solidFill>
                          <a:latin typeface="+mj-lt"/>
                          <a:ea typeface="Times New Roman"/>
                          <a:cs typeface="Times New Roman"/>
                        </a:rPr>
                        <a:t>1</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69392">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3</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Y</a:t>
                      </a:r>
                      <a:r>
                        <a:rPr lang="en-US" sz="1800" b="1" spc="30" baseline="-25000" dirty="0">
                          <a:solidFill>
                            <a:schemeClr val="tx1">
                              <a:lumMod val="75000"/>
                              <a:lumOff val="25000"/>
                            </a:schemeClr>
                          </a:solidFill>
                          <a:latin typeface="+mj-lt"/>
                          <a:ea typeface="Times New Roman"/>
                          <a:cs typeface="Times New Roman"/>
                        </a:rPr>
                        <a:t>3</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Y</a:t>
                      </a:r>
                      <a:r>
                        <a:rPr lang="en-US" sz="1800" b="1" spc="30" baseline="-25000" dirty="0">
                          <a:solidFill>
                            <a:schemeClr val="tx1">
                              <a:lumMod val="75000"/>
                              <a:lumOff val="25000"/>
                            </a:schemeClr>
                          </a:solidFill>
                          <a:latin typeface="+mj-lt"/>
                          <a:ea typeface="Times New Roman"/>
                          <a:cs typeface="Times New Roman"/>
                        </a:rPr>
                        <a:t>2</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69392">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69392">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69392">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10</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Y</a:t>
                      </a:r>
                      <a:r>
                        <a:rPr lang="en-US" sz="1800" b="1" spc="30" baseline="-25000" dirty="0">
                          <a:solidFill>
                            <a:schemeClr val="tx1">
                              <a:lumMod val="75000"/>
                              <a:lumOff val="25000"/>
                            </a:schemeClr>
                          </a:solidFill>
                          <a:latin typeface="+mj-lt"/>
                          <a:ea typeface="Times New Roman"/>
                          <a:cs typeface="Times New Roman"/>
                        </a:rPr>
                        <a:t>10</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spcBef>
                          <a:spcPts val="0"/>
                        </a:spcBef>
                        <a:spcAft>
                          <a:spcPts val="0"/>
                        </a:spcAft>
                      </a:pPr>
                      <a:r>
                        <a:rPr lang="en-US" sz="1800" b="1" spc="30" dirty="0">
                          <a:solidFill>
                            <a:schemeClr val="tx1">
                              <a:lumMod val="75000"/>
                              <a:lumOff val="25000"/>
                            </a:schemeClr>
                          </a:solidFill>
                          <a:latin typeface="+mj-lt"/>
                          <a:ea typeface="Times New Roman"/>
                          <a:cs typeface="Times New Roman"/>
                        </a:rPr>
                        <a:t>Y</a:t>
                      </a:r>
                      <a:r>
                        <a:rPr lang="en-US" sz="1800" b="1" spc="30" baseline="-25000" dirty="0">
                          <a:solidFill>
                            <a:schemeClr val="tx1">
                              <a:lumMod val="75000"/>
                              <a:lumOff val="25000"/>
                            </a:schemeClr>
                          </a:solidFill>
                          <a:latin typeface="+mj-lt"/>
                          <a:ea typeface="Times New Roman"/>
                          <a:cs typeface="Times New Roman"/>
                        </a:rPr>
                        <a:t>9</a:t>
                      </a:r>
                      <a:endParaRPr lang="en-US" sz="1800" b="1" dirty="0">
                        <a:solidFill>
                          <a:schemeClr val="tx1">
                            <a:lumMod val="75000"/>
                            <a:lumOff val="25000"/>
                          </a:schemeClr>
                        </a:solidFill>
                        <a:latin typeface="+mj-lt"/>
                        <a:ea typeface="Times New Roma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92807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81200" y="1752421"/>
            <a:ext cx="8229600" cy="792846"/>
          </a:xfrm>
          <a:prstGeom prst="rect">
            <a:avLst/>
          </a:prstGeom>
        </p:spPr>
        <p:txBody>
          <a:bodyPr wrap="square">
            <a:spAutoFit/>
          </a:bodyPr>
          <a:lstStyle/>
          <a:p>
            <a:pPr marL="342900" indent="-342900" defTabSz="914400">
              <a:lnSpc>
                <a:spcPct val="150000"/>
              </a:lnSpc>
              <a:buFont typeface="Arial" pitchFamily="34" charset="0"/>
              <a:buChar char="•"/>
              <a:defRPr/>
            </a:pPr>
            <a:r>
              <a:rPr lang="en-US" sz="1600" dirty="0">
                <a:solidFill>
                  <a:schemeClr val="tx1">
                    <a:lumMod val="75000"/>
                    <a:lumOff val="25000"/>
                  </a:schemeClr>
                </a:solidFill>
                <a:latin typeface="Ebrima"/>
                <a:cs typeface="Arial"/>
              </a:rPr>
              <a:t>Autocorrelation is observed only when the data is a time series or panel data</a:t>
            </a:r>
          </a:p>
          <a:p>
            <a:pPr marL="342900" indent="-342900" defTabSz="914400">
              <a:lnSpc>
                <a:spcPct val="150000"/>
              </a:lnSpc>
              <a:buFont typeface="Arial" pitchFamily="34" charset="0"/>
              <a:buChar char="•"/>
              <a:defRPr/>
            </a:pPr>
            <a:r>
              <a:rPr lang="en-US" sz="1600" dirty="0">
                <a:solidFill>
                  <a:schemeClr val="tx1">
                    <a:lumMod val="75000"/>
                    <a:lumOff val="25000"/>
                  </a:schemeClr>
                </a:solidFill>
                <a:latin typeface="Ebrima"/>
                <a:cs typeface="Arial"/>
              </a:rPr>
              <a:t>In regression model, absence</a:t>
            </a:r>
            <a:r>
              <a:rPr lang="en-US" sz="1600" b="1" dirty="0">
                <a:solidFill>
                  <a:schemeClr val="tx1">
                    <a:lumMod val="75000"/>
                    <a:lumOff val="25000"/>
                  </a:schemeClr>
                </a:solidFill>
                <a:latin typeface="Ebrima"/>
                <a:cs typeface="Arial"/>
              </a:rPr>
              <a:t> of autocorrelation among errors is one of the key assumptions</a:t>
            </a:r>
          </a:p>
        </p:txBody>
      </p:sp>
      <p:sp>
        <p:nvSpPr>
          <p:cNvPr id="106498" name="Rectangle 2"/>
          <p:cNvSpPr>
            <a:spLocks noGrp="1" noChangeArrowheads="1"/>
          </p:cNvSpPr>
          <p:nvPr>
            <p:ph type="title"/>
            <p:custDataLst>
              <p:tags r:id="rId1"/>
            </p:custDataLst>
          </p:nvPr>
        </p:nvSpPr>
        <p:spPr>
          <a:xfrm>
            <a:off x="1569720" y="274049"/>
            <a:ext cx="9052560" cy="810805"/>
          </a:xfrm>
        </p:spPr>
        <p:txBody>
          <a:bodyPr/>
          <a:lstStyle/>
          <a:p>
            <a:r>
              <a:rPr sz="3100" b="1" dirty="0">
                <a:latin typeface="+mj-lt"/>
              </a:rPr>
              <a:t>Autocorrelation in Multiple Linear Regression</a:t>
            </a:r>
            <a:endParaRPr lang="en-US" sz="3100"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grpSp>
      <p:sp>
        <p:nvSpPr>
          <p:cNvPr id="11" name="Rounded Rectangle 10"/>
          <p:cNvSpPr/>
          <p:nvPr/>
        </p:nvSpPr>
        <p:spPr>
          <a:xfrm>
            <a:off x="3048000" y="3377265"/>
            <a:ext cx="2156108" cy="469232"/>
          </a:xfrm>
          <a:prstGeom prst="roundRect">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r>
              <a:rPr lang="en-US" sz="1800" dirty="0">
                <a:solidFill>
                  <a:prstClr val="black">
                    <a:lumMod val="75000"/>
                    <a:lumOff val="25000"/>
                  </a:prstClr>
                </a:solidFill>
                <a:latin typeface="Ebrima"/>
                <a:cs typeface="Arial"/>
              </a:rPr>
              <a:t>Autocorrelation</a:t>
            </a:r>
          </a:p>
        </p:txBody>
      </p:sp>
      <p:sp>
        <p:nvSpPr>
          <p:cNvPr id="12" name="Chevron 11"/>
          <p:cNvSpPr/>
          <p:nvPr/>
        </p:nvSpPr>
        <p:spPr>
          <a:xfrm>
            <a:off x="5428920" y="3479446"/>
            <a:ext cx="320492" cy="264869"/>
          </a:xfrm>
          <a:prstGeom prst="chevron">
            <a:avLst/>
          </a:prstGeom>
          <a:noFill/>
          <a:ln w="127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black">
                  <a:lumMod val="75000"/>
                  <a:lumOff val="25000"/>
                </a:prstClr>
              </a:solidFill>
              <a:latin typeface="Ebrima"/>
              <a:cs typeface="Arial"/>
            </a:endParaRPr>
          </a:p>
        </p:txBody>
      </p:sp>
      <p:sp>
        <p:nvSpPr>
          <p:cNvPr id="13" name="Rounded Rectangle 12"/>
          <p:cNvSpPr/>
          <p:nvPr/>
        </p:nvSpPr>
        <p:spPr>
          <a:xfrm>
            <a:off x="5939614" y="3108960"/>
            <a:ext cx="3063240" cy="1005840"/>
          </a:xfrm>
          <a:prstGeom prst="roundRect">
            <a:avLst/>
          </a:prstGeom>
          <a:solidFill>
            <a:schemeClr val="accent4">
              <a:lumMod val="20000"/>
              <a:lumOff val="80000"/>
            </a:schemeClr>
          </a:solidFill>
          <a:ln w="12700">
            <a:solidFill>
              <a:schemeClr val="accent4"/>
            </a:solidFill>
          </a:ln>
        </p:spPr>
        <p:style>
          <a:lnRef idx="2">
            <a:schemeClr val="accent1"/>
          </a:lnRef>
          <a:fillRef idx="1">
            <a:schemeClr val="lt1"/>
          </a:fillRef>
          <a:effectRef idx="0">
            <a:schemeClr val="accent1"/>
          </a:effectRef>
          <a:fontRef idx="minor">
            <a:schemeClr val="dk1"/>
          </a:fontRef>
        </p:style>
        <p:txBody>
          <a:bodyPr rtlCol="0" anchor="ctr"/>
          <a:lstStyle/>
          <a:p>
            <a:pPr algn="ctr" defTabSz="914400" fontAlgn="base">
              <a:lnSpc>
                <a:spcPct val="150000"/>
              </a:lnSpc>
              <a:spcBef>
                <a:spcPct val="0"/>
              </a:spcBef>
              <a:spcAft>
                <a:spcPct val="0"/>
              </a:spcAft>
              <a:defRPr/>
            </a:pPr>
            <a:r>
              <a:rPr lang="en-US" sz="1800" b="1" dirty="0">
                <a:solidFill>
                  <a:prstClr val="black">
                    <a:lumMod val="75000"/>
                    <a:lumOff val="25000"/>
                  </a:prstClr>
                </a:solidFill>
                <a:latin typeface="Ebrima"/>
                <a:cs typeface="Arial"/>
              </a:rPr>
              <a:t>Incorrect Standard Errors of Parameters</a:t>
            </a:r>
          </a:p>
        </p:txBody>
      </p:sp>
      <p:sp>
        <p:nvSpPr>
          <p:cNvPr id="14" name="Rectangle 13"/>
          <p:cNvSpPr/>
          <p:nvPr/>
        </p:nvSpPr>
        <p:spPr>
          <a:xfrm>
            <a:off x="2046213" y="4385608"/>
            <a:ext cx="8099577" cy="1938992"/>
          </a:xfrm>
          <a:prstGeom prst="rect">
            <a:avLst/>
          </a:prstGeom>
        </p:spPr>
        <p:txBody>
          <a:bodyPr>
            <a:spAutoFit/>
          </a:bodyPr>
          <a:lstStyle/>
          <a:p>
            <a:pPr defTabSz="914400">
              <a:lnSpc>
                <a:spcPct val="150000"/>
              </a:lnSpc>
              <a:defRPr/>
            </a:pPr>
            <a:r>
              <a:rPr lang="en-US" sz="1600" dirty="0">
                <a:solidFill>
                  <a:schemeClr val="tx1">
                    <a:lumMod val="75000"/>
                    <a:lumOff val="25000"/>
                  </a:schemeClr>
                </a:solidFill>
                <a:latin typeface="Ebrima"/>
                <a:cs typeface="Arial"/>
              </a:rPr>
              <a:t>If we obtain the OLS estimators of the regression model without correcting error autocorrelation, the model may yield </a:t>
            </a:r>
          </a:p>
          <a:p>
            <a:pPr marL="285750" indent="-285750" defTabSz="914400">
              <a:lnSpc>
                <a:spcPct val="150000"/>
              </a:lnSpc>
              <a:buFont typeface="Arial" pitchFamily="34" charset="0"/>
              <a:buChar char="•"/>
              <a:defRPr/>
            </a:pPr>
            <a:r>
              <a:rPr lang="en-US" sz="1600" b="1" dirty="0">
                <a:solidFill>
                  <a:schemeClr val="tx1">
                    <a:lumMod val="75000"/>
                    <a:lumOff val="25000"/>
                  </a:schemeClr>
                </a:solidFill>
                <a:latin typeface="Ebrima"/>
                <a:cs typeface="Arial"/>
              </a:rPr>
              <a:t>Underestimation of True Error Variance</a:t>
            </a:r>
          </a:p>
          <a:p>
            <a:pPr marL="285750" indent="-285750" defTabSz="914400">
              <a:lnSpc>
                <a:spcPct val="150000"/>
              </a:lnSpc>
              <a:buFont typeface="Arial" pitchFamily="34" charset="0"/>
              <a:buChar char="•"/>
              <a:defRPr/>
            </a:pPr>
            <a:r>
              <a:rPr lang="en-US" sz="1600" b="1" dirty="0">
                <a:solidFill>
                  <a:schemeClr val="tx1">
                    <a:lumMod val="75000"/>
                    <a:lumOff val="25000"/>
                  </a:schemeClr>
                </a:solidFill>
                <a:latin typeface="Ebrima"/>
                <a:cs typeface="Arial"/>
              </a:rPr>
              <a:t>Overestimation of R</a:t>
            </a:r>
            <a:r>
              <a:rPr lang="en-US" sz="1600" b="1" baseline="30000" dirty="0">
                <a:solidFill>
                  <a:schemeClr val="tx1">
                    <a:lumMod val="75000"/>
                    <a:lumOff val="25000"/>
                  </a:schemeClr>
                </a:solidFill>
                <a:latin typeface="Ebrima"/>
                <a:cs typeface="Arial"/>
              </a:rPr>
              <a:t>2</a:t>
            </a:r>
          </a:p>
          <a:p>
            <a:pPr marL="285750" indent="-285750" defTabSz="914400">
              <a:lnSpc>
                <a:spcPct val="150000"/>
              </a:lnSpc>
              <a:buFont typeface="Arial" pitchFamily="34" charset="0"/>
              <a:buChar char="•"/>
              <a:defRPr/>
            </a:pPr>
            <a:r>
              <a:rPr lang="en-US" sz="1600" b="1" dirty="0">
                <a:solidFill>
                  <a:schemeClr val="tx1">
                    <a:lumMod val="75000"/>
                    <a:lumOff val="25000"/>
                  </a:schemeClr>
                </a:solidFill>
                <a:latin typeface="Ebrima"/>
                <a:cs typeface="Arial"/>
              </a:rPr>
              <a:t>Misleading Results of t &amp; F Tests</a:t>
            </a:r>
          </a:p>
        </p:txBody>
      </p:sp>
    </p:spTree>
    <p:extLst>
      <p:ext uri="{BB962C8B-B14F-4D97-AF65-F5344CB8AC3E}">
        <p14:creationId xmlns:p14="http://schemas.microsoft.com/office/powerpoint/2010/main" val="3608685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85751"/>
            <a:ext cx="8229600" cy="780685"/>
          </a:xfrm>
        </p:spPr>
        <p:txBody>
          <a:bodyPr/>
          <a:lstStyle/>
          <a:p>
            <a:r>
              <a:rPr b="1" dirty="0">
                <a:latin typeface="+mj-lt"/>
              </a:rPr>
              <a:t>Case Study </a:t>
            </a:r>
            <a:r>
              <a:rPr lang="en-US" b="1" dirty="0">
                <a:latin typeface="+mj-lt"/>
              </a:rPr>
              <a:t>–</a:t>
            </a:r>
            <a:r>
              <a:rPr b="1" dirty="0">
                <a:latin typeface="+mj-lt"/>
              </a:rPr>
              <a:t> Predicting Sales</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dirty="0">
                <a:solidFill>
                  <a:prstClr val="white"/>
                </a:solidFill>
                <a:latin typeface="Ebrim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dirty="0">
                <a:solidFill>
                  <a:prstClr val="white"/>
                </a:solidFill>
                <a:latin typeface="Ebrim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dirty="0">
                <a:solidFill>
                  <a:prstClr val="white"/>
                </a:solidFill>
                <a:latin typeface="Ebrima"/>
                <a:cs typeface="Arial"/>
              </a:endParaRPr>
            </a:p>
          </p:txBody>
        </p:sp>
      </p:grpSp>
      <p:graphicFrame>
        <p:nvGraphicFramePr>
          <p:cNvPr id="5" name="Diagram 4"/>
          <p:cNvGraphicFramePr/>
          <p:nvPr>
            <p:extLst/>
          </p:nvPr>
        </p:nvGraphicFramePr>
        <p:xfrm>
          <a:off x="2514600" y="1524000"/>
          <a:ext cx="7239000" cy="4876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00952172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Data Snapshot</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dirty="0">
                <a:solidFill>
                  <a:prstClr val="white"/>
                </a:solidFill>
                <a:latin typeface="Ebrim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dirty="0">
                <a:solidFill>
                  <a:prstClr val="white"/>
                </a:solidFill>
                <a:latin typeface="Ebrim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defRPr/>
              </a:pPr>
              <a:endParaRPr lang="en-US" sz="1800" dirty="0">
                <a:solidFill>
                  <a:prstClr val="white"/>
                </a:solidFill>
                <a:latin typeface="Ebrima"/>
                <a:cs typeface="Arial"/>
              </a:endParaRPr>
            </a:p>
          </p:txBody>
        </p:sp>
      </p:grpSp>
      <p:sp>
        <p:nvSpPr>
          <p:cNvPr id="20" name="TextBox 19"/>
          <p:cNvSpPr txBox="1"/>
          <p:nvPr/>
        </p:nvSpPr>
        <p:spPr>
          <a:xfrm>
            <a:off x="4933641" y="1490246"/>
            <a:ext cx="2637902" cy="338554"/>
          </a:xfrm>
          <a:prstGeom prst="rect">
            <a:avLst/>
          </a:prstGeom>
          <a:noFill/>
        </p:spPr>
        <p:txBody>
          <a:bodyPr wrap="none" rtlCol="0">
            <a:spAutoFit/>
          </a:bodyPr>
          <a:lstStyle/>
          <a:p>
            <a:pPr algn="ctr" defTabSz="914400">
              <a:defRPr/>
            </a:pPr>
            <a:r>
              <a:rPr lang="en-US" sz="1600" b="1" dirty="0">
                <a:solidFill>
                  <a:prstClr val="black">
                    <a:lumMod val="75000"/>
                    <a:lumOff val="25000"/>
                  </a:prstClr>
                </a:solidFill>
                <a:latin typeface="Ebrima"/>
                <a:cs typeface="Arial"/>
              </a:rPr>
              <a:t>SALES VS MARKETING COSTS</a:t>
            </a:r>
          </a:p>
        </p:txBody>
      </p:sp>
      <p:pic>
        <p:nvPicPr>
          <p:cNvPr id="1027"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1" y="2024064"/>
            <a:ext cx="4170363" cy="4224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4" name="Table 13">
            <a:extLst>
              <a:ext uri="{FF2B5EF4-FFF2-40B4-BE49-F238E27FC236}">
                <a16:creationId xmlns:a16="http://schemas.microsoft.com/office/drawing/2014/main" id="{1D5143F0-9D06-4D8C-BC1F-773741203B54}"/>
              </a:ext>
            </a:extLst>
          </p:cNvPr>
          <p:cNvGraphicFramePr>
            <a:graphicFrameLocks noGrp="1"/>
          </p:cNvGraphicFramePr>
          <p:nvPr>
            <p:extLst/>
          </p:nvPr>
        </p:nvGraphicFramePr>
        <p:xfrm>
          <a:off x="2791536" y="4191000"/>
          <a:ext cx="7038264" cy="2105548"/>
        </p:xfrm>
        <a:graphic>
          <a:graphicData uri="http://schemas.openxmlformats.org/drawingml/2006/table">
            <a:tbl>
              <a:tblPr firstRow="1">
                <a:tableStyleId>{9DCAF9ED-07DC-4A11-8D7F-57B35C25682E}</a:tableStyleId>
              </a:tblPr>
              <a:tblGrid>
                <a:gridCol w="1247064">
                  <a:extLst>
                    <a:ext uri="{9D8B030D-6E8A-4147-A177-3AD203B41FA5}">
                      <a16:colId xmlns:a16="http://schemas.microsoft.com/office/drawing/2014/main" val="20000"/>
                    </a:ext>
                  </a:extLst>
                </a:gridCol>
                <a:gridCol w="19812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tblGrid>
              <a:tr h="322586">
                <a:tc>
                  <a:txBody>
                    <a:bodyPr/>
                    <a:lstStyle/>
                    <a:p>
                      <a:pPr algn="ctr" fontAlgn="b"/>
                      <a:r>
                        <a:rPr lang="en-US" sz="1600" u="none" strike="noStrike" dirty="0">
                          <a:effectLst/>
                        </a:rPr>
                        <a:t>Columns0</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Description</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Type</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Measurement</a:t>
                      </a:r>
                      <a:endParaRPr lang="en-US" sz="1600" b="0" i="0" u="none" strike="noStrike" dirty="0">
                        <a:solidFill>
                          <a:srgbClr val="000000"/>
                        </a:solidFill>
                        <a:effectLst/>
                        <a:latin typeface="+mn-lt"/>
                      </a:endParaRPr>
                    </a:p>
                  </a:txBody>
                  <a:tcPr marL="9525" marR="9525" marT="9525" marB="0" anchor="ctr"/>
                </a:tc>
                <a:tc>
                  <a:txBody>
                    <a:bodyPr/>
                    <a:lstStyle/>
                    <a:p>
                      <a:pPr algn="ctr" fontAlgn="b"/>
                      <a:r>
                        <a:rPr lang="en-US" sz="1600" u="none" strike="noStrike" dirty="0">
                          <a:effectLst/>
                        </a:rPr>
                        <a:t>Possible values</a:t>
                      </a:r>
                      <a:endParaRPr lang="en-US" sz="1600" b="0" i="0" u="none" strike="noStrike" dirty="0">
                        <a:solidFill>
                          <a:srgbClr val="000000"/>
                        </a:solidFill>
                        <a:effectLst/>
                        <a:latin typeface="+mn-lt"/>
                      </a:endParaRPr>
                    </a:p>
                  </a:txBody>
                  <a:tcPr marL="9525" marR="9525" marT="9525" marB="0" anchor="ctr"/>
                </a:tc>
                <a:extLst>
                  <a:ext uri="{0D108BD9-81ED-4DB2-BD59-A6C34878D82A}">
                    <a16:rowId xmlns:a16="http://schemas.microsoft.com/office/drawing/2014/main" val="10000"/>
                  </a:ext>
                </a:extLst>
              </a:tr>
              <a:tr h="291347">
                <a:tc>
                  <a:txBody>
                    <a:bodyPr/>
                    <a:lstStyle/>
                    <a:p>
                      <a:pPr algn="ctr" fontAlgn="b"/>
                      <a:r>
                        <a:rPr lang="en-US" sz="1600" b="0" i="0" u="none" strike="noStrike" dirty="0">
                          <a:solidFill>
                            <a:srgbClr val="000000"/>
                          </a:solidFill>
                          <a:effectLst/>
                          <a:latin typeface="+mn-lt"/>
                        </a:rPr>
                        <a:t>Year</a:t>
                      </a:r>
                    </a:p>
                  </a:txBody>
                  <a:tcPr marL="9525" marR="9525" marT="9525" marB="0" anchor="ctr"/>
                </a:tc>
                <a:tc>
                  <a:txBody>
                    <a:bodyPr/>
                    <a:lstStyle/>
                    <a:p>
                      <a:pPr algn="ctr" fontAlgn="b"/>
                      <a:r>
                        <a:rPr lang="en-US" sz="1600" b="0" i="0" u="none" strike="noStrike" dirty="0">
                          <a:solidFill>
                            <a:srgbClr val="000000"/>
                          </a:solidFill>
                          <a:effectLst/>
                          <a:latin typeface="+mn-lt"/>
                        </a:rPr>
                        <a:t>Year</a:t>
                      </a:r>
                    </a:p>
                  </a:txBody>
                  <a:tcPr marL="9525" marR="9525" marT="9525" marB="0" anchor="ctr"/>
                </a:tc>
                <a:tc>
                  <a:txBody>
                    <a:bodyPr/>
                    <a:lstStyle/>
                    <a:p>
                      <a:pPr algn="ctr" fontAlgn="b"/>
                      <a:r>
                        <a:rPr lang="en-US" sz="1600" b="0" i="0" u="none" strike="noStrike" dirty="0">
                          <a:solidFill>
                            <a:srgbClr val="000000"/>
                          </a:solidFill>
                          <a:effectLst/>
                          <a:latin typeface="+mn-lt"/>
                        </a:rPr>
                        <a:t>Numeric</a:t>
                      </a:r>
                    </a:p>
                  </a:txBody>
                  <a:tcPr marL="9525" marR="9525" marT="9525" marB="0" anchor="ctr"/>
                </a:tc>
                <a:tc>
                  <a:txBody>
                    <a:bodyPr/>
                    <a:lstStyle/>
                    <a:p>
                      <a:pPr algn="ctr" fontAlgn="ctr"/>
                      <a:r>
                        <a:rPr lang="en-US" sz="1600" b="0" i="0" u="none" strike="noStrike" dirty="0">
                          <a:solidFill>
                            <a:srgbClr val="000000"/>
                          </a:solidFill>
                          <a:effectLst/>
                          <a:latin typeface="+mn-lt"/>
                        </a:rPr>
                        <a:t>2000 to 2010</a:t>
                      </a:r>
                    </a:p>
                  </a:txBody>
                  <a:tcPr marL="9525" marR="9525" marT="9525" marB="0" anchor="ctr"/>
                </a:tc>
                <a:tc>
                  <a:txBody>
                    <a:bodyPr/>
                    <a:lstStyle/>
                    <a:p>
                      <a:pPr algn="ctr" fontAlgn="ctr"/>
                      <a:r>
                        <a:rPr lang="en-US" sz="1600" b="0" i="0" u="none" strike="noStrike" dirty="0">
                          <a:solidFill>
                            <a:srgbClr val="000000"/>
                          </a:solidFill>
                          <a:effectLst/>
                          <a:latin typeface="+mn-lt"/>
                        </a:rPr>
                        <a:t>11</a:t>
                      </a:r>
                    </a:p>
                  </a:txBody>
                  <a:tcPr marL="9525" marR="9525" marT="9525" marB="0" anchor="ctr"/>
                </a:tc>
                <a:extLst>
                  <a:ext uri="{0D108BD9-81ED-4DB2-BD59-A6C34878D82A}">
                    <a16:rowId xmlns:a16="http://schemas.microsoft.com/office/drawing/2014/main" val="10001"/>
                  </a:ext>
                </a:extLst>
              </a:tr>
              <a:tr h="291347">
                <a:tc>
                  <a:txBody>
                    <a:bodyPr/>
                    <a:lstStyle/>
                    <a:p>
                      <a:pPr algn="ctr" fontAlgn="b"/>
                      <a:r>
                        <a:rPr lang="en-US" sz="1600" b="0" i="0" u="none" strike="noStrike" dirty="0">
                          <a:solidFill>
                            <a:srgbClr val="000000"/>
                          </a:solidFill>
                          <a:effectLst/>
                          <a:latin typeface="+mn-lt"/>
                        </a:rPr>
                        <a:t>Sales</a:t>
                      </a:r>
                    </a:p>
                  </a:txBody>
                  <a:tcPr marL="9525" marR="9525" marT="9525" marB="0" anchor="ctr"/>
                </a:tc>
                <a:tc>
                  <a:txBody>
                    <a:bodyPr/>
                    <a:lstStyle/>
                    <a:p>
                      <a:pPr algn="ctr" fontAlgn="b"/>
                      <a:r>
                        <a:rPr lang="en-US" sz="1600" u="none" strike="noStrike" dirty="0">
                          <a:effectLst/>
                        </a:rPr>
                        <a:t>Price Adjusted Incremental Sales </a:t>
                      </a:r>
                    </a:p>
                  </a:txBody>
                  <a:tcPr marL="9525" marR="9525" marT="9525" marB="0" anchor="ctr"/>
                </a:tc>
                <a:tc>
                  <a:txBody>
                    <a:bodyPr/>
                    <a:lstStyle/>
                    <a:p>
                      <a:pPr algn="ctr" fontAlgn="b"/>
                      <a:r>
                        <a:rPr lang="en-US" sz="1600" u="none" strike="noStrike" dirty="0">
                          <a:effectLst/>
                        </a:rPr>
                        <a:t>Numeric</a:t>
                      </a:r>
                      <a:endParaRPr lang="en-US" sz="1600" b="0" i="0" u="none" strike="noStrike" dirty="0">
                        <a:solidFill>
                          <a:srgbClr val="000000"/>
                        </a:solidFill>
                        <a:effectLst/>
                        <a:latin typeface="+mn-lt"/>
                      </a:endParaRPr>
                    </a:p>
                  </a:txBody>
                  <a:tcPr marL="9525" marR="9525" marT="9525" marB="0" anchor="ctr"/>
                </a:tc>
                <a:tc>
                  <a:txBody>
                    <a:bodyPr/>
                    <a:lstStyle/>
                    <a:p>
                      <a:pPr algn="ctr" fontAlgn="ctr"/>
                      <a:r>
                        <a:rPr lang="en-US" sz="1600" b="0" i="0" u="none" strike="noStrike" dirty="0">
                          <a:solidFill>
                            <a:srgbClr val="000000"/>
                          </a:solidFill>
                          <a:effectLst/>
                          <a:latin typeface="+mn-lt"/>
                        </a:rPr>
                        <a:t>in INR Million</a:t>
                      </a:r>
                    </a:p>
                  </a:txBody>
                  <a:tcPr marL="9525" marR="9525" marT="9525" marB="0" anchor="ctr"/>
                </a:tc>
                <a:tc>
                  <a:txBody>
                    <a:bodyPr/>
                    <a:lstStyle/>
                    <a:p>
                      <a:pPr algn="ctr" fontAlgn="ctr"/>
                      <a:r>
                        <a:rPr lang="en-US" sz="1600" b="0" i="0" u="none" strike="noStrike" dirty="0">
                          <a:solidFill>
                            <a:srgbClr val="000000"/>
                          </a:solidFill>
                          <a:effectLst/>
                          <a:latin typeface="+mn-lt"/>
                        </a:rPr>
                        <a:t>Positive values</a:t>
                      </a:r>
                    </a:p>
                  </a:txBody>
                  <a:tcPr marL="9525" marR="9525" marT="9525" marB="0" anchor="ctr"/>
                </a:tc>
                <a:extLst>
                  <a:ext uri="{0D108BD9-81ED-4DB2-BD59-A6C34878D82A}">
                    <a16:rowId xmlns:a16="http://schemas.microsoft.com/office/drawing/2014/main" val="10002"/>
                  </a:ext>
                </a:extLst>
              </a:tr>
              <a:tr h="291347">
                <a:tc>
                  <a:txBody>
                    <a:bodyPr/>
                    <a:lstStyle/>
                    <a:p>
                      <a:pPr algn="ctr" fontAlgn="b"/>
                      <a:r>
                        <a:rPr lang="en-US" sz="1600" b="0" i="0" u="none" strike="noStrike" dirty="0">
                          <a:solidFill>
                            <a:srgbClr val="000000"/>
                          </a:solidFill>
                          <a:effectLst/>
                          <a:latin typeface="+mn-lt"/>
                        </a:rPr>
                        <a:t>Print</a:t>
                      </a:r>
                    </a:p>
                  </a:txBody>
                  <a:tcPr marL="9525" marR="9525" marT="9525" marB="0" anchor="ctr"/>
                </a:tc>
                <a:tc>
                  <a:txBody>
                    <a:bodyPr/>
                    <a:lstStyle/>
                    <a:p>
                      <a:pPr algn="ctr" fontAlgn="b"/>
                      <a:r>
                        <a:rPr lang="en-US" sz="1600" u="none" strike="noStrike" dirty="0">
                          <a:effectLst/>
                        </a:rPr>
                        <a:t>Expenses on Print Marketing</a:t>
                      </a:r>
                    </a:p>
                  </a:txBody>
                  <a:tcPr marL="9525" marR="9525" marT="9525" marB="0" anchor="ctr"/>
                </a:tc>
                <a:tc>
                  <a:txBody>
                    <a:bodyPr/>
                    <a:lstStyle/>
                    <a:p>
                      <a:pPr algn="ctr" fontAlgn="b"/>
                      <a:r>
                        <a:rPr lang="en-US" sz="1600" b="0" i="0" u="none" strike="noStrike" dirty="0">
                          <a:solidFill>
                            <a:srgbClr val="000000"/>
                          </a:solidFill>
                          <a:effectLst/>
                          <a:latin typeface="+mn-lt"/>
                        </a:rPr>
                        <a:t>Numeric</a:t>
                      </a:r>
                    </a:p>
                  </a:txBody>
                  <a:tcPr marL="9525" marR="9525" marT="9525" marB="0" anchor="ctr"/>
                </a:tc>
                <a:tc>
                  <a:txBody>
                    <a:bodyPr/>
                    <a:lstStyle/>
                    <a:p>
                      <a:pPr algn="ctr" fontAlgn="ctr"/>
                      <a:r>
                        <a:rPr lang="en-US" sz="1600" b="0" i="0" u="none" strike="noStrike" dirty="0">
                          <a:solidFill>
                            <a:srgbClr val="000000"/>
                          </a:solidFill>
                          <a:effectLst/>
                          <a:latin typeface="+mn-lt"/>
                        </a:rPr>
                        <a:t>in INR Million</a:t>
                      </a: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mn-lt"/>
                        </a:rPr>
                        <a:t>Positive values</a:t>
                      </a:r>
                    </a:p>
                  </a:txBody>
                  <a:tcPr marL="9525" marR="9525" marT="9525" marB="0" anchor="ctr"/>
                </a:tc>
                <a:extLst>
                  <a:ext uri="{0D108BD9-81ED-4DB2-BD59-A6C34878D82A}">
                    <a16:rowId xmlns:a16="http://schemas.microsoft.com/office/drawing/2014/main" val="10003"/>
                  </a:ext>
                </a:extLst>
              </a:tr>
              <a:tr h="291347">
                <a:tc>
                  <a:txBody>
                    <a:bodyPr/>
                    <a:lstStyle/>
                    <a:p>
                      <a:pPr algn="ctr" fontAlgn="b"/>
                      <a:r>
                        <a:rPr lang="en-US" sz="1600" b="0" i="0" u="none" strike="noStrike" dirty="0">
                          <a:solidFill>
                            <a:srgbClr val="000000"/>
                          </a:solidFill>
                          <a:effectLst/>
                          <a:latin typeface="+mn-lt"/>
                        </a:rPr>
                        <a:t>online</a:t>
                      </a:r>
                    </a:p>
                  </a:txBody>
                  <a:tcPr marL="9525" marR="9525" marT="9525" marB="0" anchor="ctr"/>
                </a:tc>
                <a:tc>
                  <a:txBody>
                    <a:bodyPr/>
                    <a:lstStyle/>
                    <a:p>
                      <a:pPr algn="ctr" fontAlgn="b"/>
                      <a:r>
                        <a:rPr lang="en-US" sz="1600" u="none" strike="noStrike" dirty="0">
                          <a:effectLst/>
                        </a:rPr>
                        <a:t>Expenses on Online Marketing</a:t>
                      </a:r>
                    </a:p>
                  </a:txBody>
                  <a:tcPr marL="9525" marR="9525" marT="9525" marB="0" anchor="ctr"/>
                </a:tc>
                <a:tc>
                  <a:txBody>
                    <a:bodyPr/>
                    <a:lstStyle/>
                    <a:p>
                      <a:pPr algn="ctr" fontAlgn="b"/>
                      <a:r>
                        <a:rPr lang="en-US" sz="1600" b="0" i="0" u="none" strike="noStrike" dirty="0">
                          <a:solidFill>
                            <a:srgbClr val="000000"/>
                          </a:solidFill>
                          <a:effectLst/>
                          <a:latin typeface="+mn-lt"/>
                        </a:rPr>
                        <a:t>Numeric</a:t>
                      </a:r>
                    </a:p>
                  </a:txBody>
                  <a:tcPr marL="9525" marR="9525" marT="9525" marB="0" anchor="ctr"/>
                </a:tc>
                <a:tc>
                  <a:txBody>
                    <a:bodyPr/>
                    <a:lstStyle/>
                    <a:p>
                      <a:pPr algn="ctr" fontAlgn="ctr"/>
                      <a:r>
                        <a:rPr lang="en-US" sz="1600" b="0" i="0" u="none" strike="noStrike" dirty="0">
                          <a:solidFill>
                            <a:srgbClr val="000000"/>
                          </a:solidFill>
                          <a:effectLst/>
                          <a:latin typeface="+mn-lt"/>
                        </a:rPr>
                        <a:t>in INR Million</a:t>
                      </a:r>
                    </a:p>
                  </a:txBody>
                  <a:tcPr marL="9525" marR="9525" marT="9525" marB="0" anchor="ct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mn-lt"/>
                        </a:rPr>
                        <a:t>Positive values</a:t>
                      </a:r>
                    </a:p>
                  </a:txBody>
                  <a:tcPr marL="9525" marR="9525" marT="9525"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292120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txBox="1">
            <a:spLocks noChangeArrowheads="1"/>
          </p:cNvSpPr>
          <p:nvPr>
            <p:custDataLst>
              <p:tags r:id="rId1"/>
            </p:custDataLst>
          </p:nvPr>
        </p:nvSpPr>
        <p:spPr bwMode="auto">
          <a:xfrm>
            <a:off x="1981200" y="274049"/>
            <a:ext cx="8229600" cy="81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dirty="0">
                <a:solidFill>
                  <a:schemeClr val="accent1"/>
                </a:solidFill>
                <a:latin typeface="+mj-lt"/>
              </a:rPr>
              <a:t>Detecting Presence of Autocorrelation – Durbin Watson Test</a:t>
            </a:r>
          </a:p>
        </p:txBody>
      </p:sp>
      <p:graphicFrame>
        <p:nvGraphicFramePr>
          <p:cNvPr id="13" name="Content Placeholder 9"/>
          <p:cNvGraphicFramePr>
            <a:graphicFrameLocks noGrp="1"/>
          </p:cNvGraphicFramePr>
          <p:nvPr>
            <p:ph idx="1"/>
            <p:extLst/>
          </p:nvPr>
        </p:nvGraphicFramePr>
        <p:xfrm>
          <a:off x="2362200" y="1996440"/>
          <a:ext cx="7467600" cy="419354"/>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0840">
                <a:tc>
                  <a:txBody>
                    <a:bodyPr/>
                    <a:lstStyle/>
                    <a:p>
                      <a:pPr algn="ctr"/>
                      <a:r>
                        <a:rPr lang="en-US" sz="1600" b="1" dirty="0">
                          <a:solidFill>
                            <a:schemeClr val="tx1">
                              <a:lumMod val="75000"/>
                              <a:lumOff val="25000"/>
                            </a:schemeClr>
                          </a:solidFill>
                        </a:rPr>
                        <a:t>Objective</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75000"/>
                              <a:lumOff val="25000"/>
                            </a:schemeClr>
                          </a:solidFill>
                          <a:effectLst/>
                          <a:uLnTx/>
                          <a:uFillTx/>
                        </a:rPr>
                        <a:t>To </a:t>
                      </a:r>
                      <a:r>
                        <a:rPr kumimoji="0" lang="en-US" sz="1600" b="1" i="0" u="none" strike="noStrike" kern="0" cap="none" spc="0" normalizeH="0" baseline="0" noProof="0" dirty="0">
                          <a:ln>
                            <a:noFill/>
                          </a:ln>
                          <a:solidFill>
                            <a:schemeClr val="tx1">
                              <a:lumMod val="75000"/>
                              <a:lumOff val="25000"/>
                            </a:schemeClr>
                          </a:solidFill>
                          <a:effectLst/>
                          <a:uLnTx/>
                          <a:uFillTx/>
                        </a:rPr>
                        <a:t>check the assumption of 'No Autocorrelation‘</a:t>
                      </a:r>
                    </a:p>
                  </a:txBody>
                  <a:tcPr anchor="ctr">
                    <a:lnL w="12700" cap="flat" cmpd="sng" algn="ctr">
                      <a:solidFill>
                        <a:schemeClr val="tx1">
                          <a:lumMod val="50000"/>
                          <a:lumOff val="50000"/>
                        </a:schemeClr>
                      </a:solid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5" name="Rectangle 14"/>
          <p:cNvSpPr/>
          <p:nvPr>
            <p:custDataLst>
              <p:tags r:id="rId2"/>
            </p:custDataLst>
          </p:nvPr>
        </p:nvSpPr>
        <p:spPr>
          <a:xfrm>
            <a:off x="2377208" y="2842336"/>
            <a:ext cx="6766792" cy="1106424"/>
          </a:xfrm>
          <a:prstGeom prst="rect">
            <a:avLst/>
          </a:prstGeom>
          <a:solidFill>
            <a:srgbClr val="F7FBEF"/>
          </a:solidFill>
          <a:ln w="3175" cap="flat" cmpd="sng" algn="ctr">
            <a:solidFill>
              <a:srgbClr val="84AA33"/>
            </a:solidFill>
            <a:prstDash val="solid"/>
          </a:ln>
          <a:effectLst>
            <a:outerShdw blurRad="50800" dist="38100" dir="2700000" algn="tl" rotWithShape="0">
              <a:prstClr val="black">
                <a:alpha val="40000"/>
              </a:prstClr>
            </a:outerShdw>
          </a:effectLst>
        </p:spPr>
        <p:txBody>
          <a:bodyPr rtlCol="0" anchor="ctr"/>
          <a:lstStyle/>
          <a:p>
            <a:pPr algn="ctr" fontAlgn="base">
              <a:lnSpc>
                <a:spcPct val="150000"/>
              </a:lnSpc>
              <a:spcBef>
                <a:spcPct val="0"/>
              </a:spcBef>
              <a:spcAft>
                <a:spcPct val="0"/>
              </a:spcAft>
            </a:pPr>
            <a:r>
              <a:rPr lang="en-US" sz="1800" dirty="0">
                <a:solidFill>
                  <a:prstClr val="black">
                    <a:lumMod val="75000"/>
                    <a:lumOff val="25000"/>
                  </a:prstClr>
                </a:solidFill>
                <a:latin typeface="Cambria Math" pitchFamily="18" charset="0"/>
                <a:ea typeface="Cambria Math" pitchFamily="18" charset="0"/>
              </a:rPr>
              <a:t>Null Hypothesis H</a:t>
            </a:r>
            <a:r>
              <a:rPr lang="en-US" sz="1800" baseline="-25000" dirty="0">
                <a:solidFill>
                  <a:prstClr val="black">
                    <a:lumMod val="75000"/>
                    <a:lumOff val="25000"/>
                  </a:prstClr>
                </a:solidFill>
                <a:latin typeface="Cambria Math" pitchFamily="18" charset="0"/>
                <a:ea typeface="Cambria Math" pitchFamily="18" charset="0"/>
              </a:rPr>
              <a:t>0</a:t>
            </a:r>
            <a:r>
              <a:rPr lang="en-US" sz="1800" dirty="0">
                <a:solidFill>
                  <a:prstClr val="black">
                    <a:lumMod val="75000"/>
                    <a:lumOff val="25000"/>
                  </a:prstClr>
                </a:solidFill>
                <a:latin typeface="Cambria Math" pitchFamily="18" charset="0"/>
                <a:ea typeface="Cambria Math" pitchFamily="18" charset="0"/>
              </a:rPr>
              <a:t>:  Autocorrelation is not present among errors</a:t>
            </a:r>
          </a:p>
          <a:p>
            <a:pPr algn="ctr" fontAlgn="base">
              <a:lnSpc>
                <a:spcPct val="150000"/>
              </a:lnSpc>
              <a:spcBef>
                <a:spcPct val="0"/>
              </a:spcBef>
              <a:spcAft>
                <a:spcPct val="0"/>
              </a:spcAft>
            </a:pPr>
            <a:r>
              <a:rPr lang="en-US" sz="1800" dirty="0">
                <a:solidFill>
                  <a:prstClr val="black">
                    <a:lumMod val="75000"/>
                    <a:lumOff val="25000"/>
                  </a:prstClr>
                </a:solidFill>
                <a:latin typeface="Cambria Math" pitchFamily="18" charset="0"/>
                <a:ea typeface="Cambria Math" pitchFamily="18" charset="0"/>
              </a:rPr>
              <a:t>Alternate Hypothesis H</a:t>
            </a:r>
            <a:r>
              <a:rPr lang="en-US" sz="1800" baseline="-25000" dirty="0">
                <a:solidFill>
                  <a:prstClr val="black">
                    <a:lumMod val="75000"/>
                    <a:lumOff val="25000"/>
                  </a:prstClr>
                </a:solidFill>
                <a:latin typeface="Cambria Math" pitchFamily="18" charset="0"/>
                <a:ea typeface="Cambria Math" pitchFamily="18" charset="0"/>
              </a:rPr>
              <a:t>1</a:t>
            </a:r>
            <a:r>
              <a:rPr lang="en-US" sz="1800" dirty="0">
                <a:solidFill>
                  <a:prstClr val="black">
                    <a:lumMod val="75000"/>
                    <a:lumOff val="25000"/>
                  </a:prstClr>
                </a:solidFill>
                <a:latin typeface="Cambria Math" pitchFamily="18" charset="0"/>
                <a:ea typeface="Cambria Math" pitchFamily="18" charset="0"/>
              </a:rPr>
              <a:t>: Not H0</a:t>
            </a:r>
          </a:p>
        </p:txBody>
      </p:sp>
      <p:grpSp>
        <p:nvGrpSpPr>
          <p:cNvPr id="17" name="Group 16"/>
          <p:cNvGrpSpPr/>
          <p:nvPr/>
        </p:nvGrpSpPr>
        <p:grpSpPr>
          <a:xfrm>
            <a:off x="3515226" y="1155161"/>
            <a:ext cx="5161551" cy="52403"/>
            <a:chOff x="1991225" y="1155160"/>
            <a:chExt cx="5161551" cy="52403"/>
          </a:xfrm>
        </p:grpSpPr>
        <p:sp>
          <p:nvSpPr>
            <p:cNvPr id="18" name="Rectangle 17"/>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0" name="Rectangle 19"/>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aphicFrame>
        <p:nvGraphicFramePr>
          <p:cNvPr id="12" name="Content Placeholder 9"/>
          <p:cNvGraphicFramePr>
            <a:graphicFrameLocks/>
          </p:cNvGraphicFramePr>
          <p:nvPr>
            <p:extLst/>
          </p:nvPr>
        </p:nvGraphicFramePr>
        <p:xfrm>
          <a:off x="2362200" y="4343400"/>
          <a:ext cx="7467600" cy="1729994"/>
        </p:xfrm>
        <a:graphic>
          <a:graphicData uri="http://schemas.openxmlformats.org/drawingml/2006/table">
            <a:tbl>
              <a:tblPr firstRow="1" bandRow="1">
                <a:tableStyleId>{5940675A-B579-460E-94D1-54222C63F5DA}</a:tableStyleId>
              </a:tblPr>
              <a:tblGrid>
                <a:gridCol w="14478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0840">
                <a:tc>
                  <a:txBody>
                    <a:bodyPr/>
                    <a:lstStyle/>
                    <a:p>
                      <a:r>
                        <a:rPr lang="en-US" sz="1600" b="1" dirty="0">
                          <a:solidFill>
                            <a:schemeClr val="tx1">
                              <a:lumMod val="75000"/>
                              <a:lumOff val="25000"/>
                            </a:schemeClr>
                          </a:solidFill>
                          <a:latin typeface="+mn-lt"/>
                        </a:rPr>
                        <a:t>Test Statistic</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defTabSz="914400" eaLnBrk="1" fontAlgn="auto" latinLnBrk="0" hangingPunct="1">
                        <a:lnSpc>
                          <a:spcPct val="150000"/>
                        </a:lnSpc>
                        <a:spcBef>
                          <a:spcPts val="0"/>
                        </a:spcBef>
                        <a:spcAft>
                          <a:spcPts val="0"/>
                        </a:spcAft>
                        <a:buClrTx/>
                        <a:buSzTx/>
                        <a:buFontTx/>
                        <a:buNone/>
                        <a:tabLst/>
                        <a:defRPr/>
                      </a:pPr>
                      <a:r>
                        <a:rPr lang="en-US" sz="1600" b="0" dirty="0">
                          <a:solidFill>
                            <a:schemeClr val="tx1">
                              <a:lumMod val="75000"/>
                              <a:lumOff val="25000"/>
                            </a:schemeClr>
                          </a:solidFill>
                          <a:latin typeface="+mn-lt"/>
                          <a:ea typeface="Cambria Math" pitchFamily="18" charset="0"/>
                        </a:rPr>
                        <a:t>d ≅ 2 (1- r) </a:t>
                      </a:r>
                    </a:p>
                    <a:p>
                      <a:pPr marL="0" marR="0" lvl="0" indent="0" defTabSz="914400" eaLnBrk="1" fontAlgn="auto" latinLnBrk="0" hangingPunct="1">
                        <a:lnSpc>
                          <a:spcPct val="15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75000"/>
                              <a:lumOff val="25000"/>
                            </a:schemeClr>
                          </a:solidFill>
                          <a:effectLst/>
                          <a:uLnTx/>
                          <a:uFillTx/>
                          <a:latin typeface="+mn-lt"/>
                        </a:rPr>
                        <a:t>Where r is sample autocorrelation based on residuals obtained in regression model. Ideal Value of d = 2 (taking r = 0)</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1600" b="1" dirty="0">
                          <a:solidFill>
                            <a:schemeClr val="tx1">
                              <a:lumMod val="75000"/>
                              <a:lumOff val="25000"/>
                            </a:schemeClr>
                          </a:solidFill>
                          <a:latin typeface="+mn-lt"/>
                        </a:rPr>
                        <a:t>Decision Criteria</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600" b="0" i="0" u="none" strike="noStrike" kern="0" cap="none" spc="0" normalizeH="0" baseline="0" noProof="0" dirty="0">
                          <a:ln>
                            <a:noFill/>
                          </a:ln>
                          <a:solidFill>
                            <a:schemeClr val="tx1">
                              <a:lumMod val="75000"/>
                              <a:lumOff val="25000"/>
                            </a:schemeClr>
                          </a:solidFill>
                          <a:effectLst/>
                          <a:uLnTx/>
                          <a:uFillTx/>
                          <a:latin typeface="+mn-lt"/>
                          <a:ea typeface="+mn-ea"/>
                          <a:cs typeface="+mn-cs"/>
                        </a:rPr>
                        <a:t>Reject the null hypothesis </a:t>
                      </a:r>
                      <a:r>
                        <a:rPr kumimoji="0" lang="en-US" sz="1600" b="1" i="0" u="none" strike="noStrike" kern="0" cap="none" spc="0" normalizeH="0" baseline="0" noProof="0" dirty="0">
                          <a:ln>
                            <a:noFill/>
                          </a:ln>
                          <a:solidFill>
                            <a:schemeClr val="tx1">
                              <a:lumMod val="75000"/>
                              <a:lumOff val="25000"/>
                            </a:schemeClr>
                          </a:solidFill>
                          <a:effectLst/>
                          <a:uLnTx/>
                          <a:uFillTx/>
                          <a:latin typeface="+mn-lt"/>
                          <a:ea typeface="+mn-ea"/>
                          <a:cs typeface="+mn-cs"/>
                        </a:rPr>
                        <a:t>if p-value &lt; 0.05</a:t>
                      </a:r>
                    </a:p>
                  </a:txBody>
                  <a:tcPr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635175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nvPr>
        </p:nvGraphicFramePr>
        <p:xfrm>
          <a:off x="2280712" y="1752600"/>
          <a:ext cx="8033374" cy="1068104"/>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1068104">
                <a:tc>
                  <a:txBody>
                    <a:bodyPr/>
                    <a:lstStyle/>
                    <a:p>
                      <a:r>
                        <a:rPr lang="en-US" sz="1600" dirty="0">
                          <a:solidFill>
                            <a:schemeClr val="accent1"/>
                          </a:solidFill>
                          <a:latin typeface="Consolas" pitchFamily="49" charset="0"/>
                        </a:rPr>
                        <a:t>sales&lt;-</a:t>
                      </a:r>
                      <a:r>
                        <a:rPr lang="en-US" sz="1600" b="1" dirty="0">
                          <a:solidFill>
                            <a:schemeClr val="accent1"/>
                          </a:solidFill>
                          <a:latin typeface="Consolas" pitchFamily="49" charset="0"/>
                        </a:rPr>
                        <a:t>read.csv</a:t>
                      </a:r>
                      <a:r>
                        <a:rPr lang="en-US" sz="1600" dirty="0">
                          <a:solidFill>
                            <a:schemeClr val="accent1"/>
                          </a:solidFill>
                          <a:latin typeface="Consolas" pitchFamily="49" charset="0"/>
                        </a:rPr>
                        <a:t>("SALES VS MARKETING COSTS.csv",</a:t>
                      </a:r>
                      <a:r>
                        <a:rPr lang="en-US" sz="1600" b="1" dirty="0">
                          <a:solidFill>
                            <a:schemeClr val="accent1"/>
                          </a:solidFill>
                          <a:latin typeface="Consolas" pitchFamily="49" charset="0"/>
                        </a:rPr>
                        <a:t>header=</a:t>
                      </a:r>
                      <a:r>
                        <a:rPr lang="en-US" sz="1600" dirty="0">
                          <a:solidFill>
                            <a:schemeClr val="accent1"/>
                          </a:solidFill>
                          <a:latin typeface="Consolas" pitchFamily="49" charset="0"/>
                        </a:rPr>
                        <a:t>TRUE)</a:t>
                      </a:r>
                    </a:p>
                    <a:p>
                      <a:r>
                        <a:rPr lang="en-US" sz="1600" dirty="0">
                          <a:solidFill>
                            <a:schemeClr val="accent1"/>
                          </a:solidFill>
                          <a:latin typeface="Consolas" pitchFamily="49" charset="0"/>
                        </a:rPr>
                        <a:t>salesmodel&lt;-</a:t>
                      </a:r>
                      <a:r>
                        <a:rPr lang="en-US" sz="1600" b="1" dirty="0">
                          <a:solidFill>
                            <a:schemeClr val="accent1"/>
                          </a:solidFill>
                          <a:latin typeface="Consolas" pitchFamily="49" charset="0"/>
                        </a:rPr>
                        <a:t>lm</a:t>
                      </a:r>
                      <a:r>
                        <a:rPr lang="en-US" sz="1600" dirty="0">
                          <a:solidFill>
                            <a:schemeClr val="accent1"/>
                          </a:solidFill>
                          <a:latin typeface="Consolas" pitchFamily="49" charset="0"/>
                        </a:rPr>
                        <a:t>(sales~print+online,</a:t>
                      </a:r>
                      <a:r>
                        <a:rPr lang="en-US" sz="1600" b="1" dirty="0">
                          <a:solidFill>
                            <a:schemeClr val="accent1"/>
                          </a:solidFill>
                          <a:latin typeface="Consolas" pitchFamily="49" charset="0"/>
                        </a:rPr>
                        <a:t>data=</a:t>
                      </a:r>
                      <a:r>
                        <a:rPr lang="en-US" sz="1600" dirty="0">
                          <a:solidFill>
                            <a:schemeClr val="accent1"/>
                          </a:solidFill>
                          <a:latin typeface="Consolas" pitchFamily="49" charset="0"/>
                        </a:rPr>
                        <a:t>sales)</a:t>
                      </a:r>
                    </a:p>
                    <a:p>
                      <a:endParaRPr lang="en-US" sz="1600" dirty="0">
                        <a:solidFill>
                          <a:schemeClr val="accent1"/>
                        </a:solidFill>
                        <a:latin typeface="Consolas" pitchFamily="49" charset="0"/>
                      </a:endParaRPr>
                    </a:p>
                    <a:p>
                      <a:r>
                        <a:rPr lang="en-US" sz="1600" b="1" dirty="0">
                          <a:solidFill>
                            <a:schemeClr val="accent1"/>
                          </a:solidFill>
                          <a:latin typeface="Consolas" pitchFamily="49" charset="0"/>
                        </a:rPr>
                        <a:t>summary</a:t>
                      </a:r>
                      <a:r>
                        <a:rPr lang="en-US" sz="1600" dirty="0">
                          <a:solidFill>
                            <a:schemeClr val="accent1"/>
                          </a:solidFill>
                          <a:latin typeface="Consolas" pitchFamily="49" charset="0"/>
                        </a:rPr>
                        <a:t>(salesmodel)</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b="1" dirty="0">
                <a:latin typeface="+mj-lt"/>
              </a:rPr>
              <a:t>Durbin Watson Test in R</a:t>
            </a: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fontAlgn="base">
                <a:spcBef>
                  <a:spcPct val="0"/>
                </a:spcBef>
                <a:spcAft>
                  <a:spcPct val="0"/>
                </a:spcAft>
                <a:defRPr/>
              </a:pPr>
              <a:endParaRPr lang="en-US" sz="1800" dirty="0">
                <a:solidFill>
                  <a:prstClr val="white"/>
                </a:solidFill>
                <a:latin typeface="Ebrima"/>
                <a:cs typeface="Arial"/>
              </a:endParaRPr>
            </a:p>
          </p:txBody>
        </p:sp>
      </p:grpSp>
      <p:sp>
        <p:nvSpPr>
          <p:cNvPr id="2" name="Rectangle 1"/>
          <p:cNvSpPr/>
          <p:nvPr/>
        </p:nvSpPr>
        <p:spPr>
          <a:xfrm>
            <a:off x="2280713" y="1414046"/>
            <a:ext cx="7984375" cy="338554"/>
          </a:xfrm>
          <a:prstGeom prst="rect">
            <a:avLst/>
          </a:prstGeom>
        </p:spPr>
        <p:txBody>
          <a:bodyPr wrap="square">
            <a:spAutoFit/>
          </a:bodyPr>
          <a:lstStyle/>
          <a:p>
            <a:pPr defTabSz="914400">
              <a:defRPr/>
            </a:pPr>
            <a:r>
              <a:rPr lang="en-US" sz="1600" dirty="0">
                <a:latin typeface="Consolas" pitchFamily="49" charset="0"/>
                <a:cs typeface="Arial"/>
              </a:rPr>
              <a:t># Importing the Data and Fitting Linear Model</a:t>
            </a:r>
          </a:p>
        </p:txBody>
      </p:sp>
      <p:pic>
        <p:nvPicPr>
          <p:cNvPr id="6" name="Picture 5">
            <a:extLst>
              <a:ext uri="{FF2B5EF4-FFF2-40B4-BE49-F238E27FC236}">
                <a16:creationId xmlns:a16="http://schemas.microsoft.com/office/drawing/2014/main" id="{5ACF43EE-9FA1-45A7-AF6B-652C7710423D}"/>
              </a:ext>
            </a:extLst>
          </p:cNvPr>
          <p:cNvPicPr>
            <a:picLocks noChangeAspect="1"/>
          </p:cNvPicPr>
          <p:nvPr/>
        </p:nvPicPr>
        <p:blipFill>
          <a:blip r:embed="rId7"/>
          <a:stretch>
            <a:fillRect/>
          </a:stretch>
        </p:blipFill>
        <p:spPr>
          <a:xfrm>
            <a:off x="2286001" y="3228976"/>
            <a:ext cx="5819775" cy="3400425"/>
          </a:xfrm>
          <a:prstGeom prst="rect">
            <a:avLst/>
          </a:prstGeom>
          <a:ln>
            <a:solidFill>
              <a:schemeClr val="accent1"/>
            </a:solidFill>
          </a:ln>
        </p:spPr>
      </p:pic>
      <p:sp>
        <p:nvSpPr>
          <p:cNvPr id="28" name="Rectangle 27">
            <a:extLst>
              <a:ext uri="{FF2B5EF4-FFF2-40B4-BE49-F238E27FC236}">
                <a16:creationId xmlns:a16="http://schemas.microsoft.com/office/drawing/2014/main" id="{29EB61BD-05C3-41A9-B3D3-A5218E91E8B0}"/>
              </a:ext>
            </a:extLst>
          </p:cNvPr>
          <p:cNvSpPr/>
          <p:nvPr/>
        </p:nvSpPr>
        <p:spPr>
          <a:xfrm>
            <a:off x="2280712" y="2855562"/>
            <a:ext cx="7984375" cy="338554"/>
          </a:xfrm>
          <a:prstGeom prst="rect">
            <a:avLst/>
          </a:prstGeom>
        </p:spPr>
        <p:txBody>
          <a:bodyPr wrap="square">
            <a:spAutoFit/>
          </a:bodyPr>
          <a:lstStyle/>
          <a:p>
            <a:pPr defTabSz="914400">
              <a:defRPr/>
            </a:pPr>
            <a:r>
              <a:rPr lang="en-US" sz="1600" dirty="0">
                <a:latin typeface="Consolas" pitchFamily="49" charset="0"/>
                <a:cs typeface="Arial"/>
              </a:rPr>
              <a:t># Output</a:t>
            </a:r>
          </a:p>
        </p:txBody>
      </p:sp>
    </p:spTree>
    <p:extLst>
      <p:ext uri="{BB962C8B-B14F-4D97-AF65-F5344CB8AC3E}">
        <p14:creationId xmlns:p14="http://schemas.microsoft.com/office/powerpoint/2010/main" val="308829316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HTML_SHAPEINFO" val="&lt;ThreeDShapeInfo&gt;&lt;uuid val=&quot;{C2A6F327-1CED-4A1F-836B-9C04D142AEE8}&quot;/&gt;&lt;isInvalidForFieldText val=&quot;0&quot;/&gt;&lt;Image&gt;&lt;filename val=&quot;C:\Users\Dell\AppData\Local\Temp\CP9692859280531Session\CPTrustFolder9692859280625\PPTImport9692863046687\data\asimages\{C2A6F327-1CED-4A1F-836B-9C04D142AEE8}_9.png&quot;/&gt;&lt;left val=&quot;48&quot;/&gt;&lt;top val=&quot;28&quot;/&gt;&lt;width val=&quot;865&quot;/&gt;&lt;height val=&quot;95&quot;/&gt;&lt;hasText val=&quot;1&quot;/&gt;&lt;/Image&gt;&lt;/ThreeDShapeInfo&gt;"/>
  <p:tag name="PRESENTER_SHAPETEXTINFO" val="&lt;ShapeTextInfo&gt;&lt;TableIndex row=&quot;-1&quot; col=&quot;-1&quot;&gt;&lt;linesCount val=&quot;1&quot;/&gt;&lt;lineCharCount val=&quot;13&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HTML_SHAPEINFO" val="&lt;ThreeDShapeInfo&gt;&lt;uuid val=&quot;{C2A6F327-1CED-4A1F-836B-9C04D142AEE8}&quot;/&gt;&lt;isInvalidForFieldText val=&quot;0&quot;/&gt;&lt;Image&gt;&lt;filename val=&quot;C:\Users\Dell\AppData\Local\Temp\CP9692859280531Session\CPTrustFolder9692859280625\PPTImport9692863046687\data\asimages\{C2A6F327-1CED-4A1F-836B-9C04D142AEE8}_9.png&quot;/&gt;&lt;left val=&quot;48&quot;/&gt;&lt;top val=&quot;28&quot;/&gt;&lt;width val=&quot;865&quot;/&gt;&lt;height val=&quot;95&quot;/&gt;&lt;hasText val=&quot;1&quot;/&gt;&lt;/Image&gt;&lt;/ThreeDShapeInfo&gt;"/>
  <p:tag name="PRESENTER_SHAPETEXTINFO" val="&lt;ShapeTextInfo&gt;&lt;TableIndex row=&quot;-1&quot; col=&quot;-1&quot;&gt;&lt;linesCount val=&quot;1&quot;/&gt;&lt;lineCharCount val=&quot;13&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6&quot;/&gt;&lt;lineCharCount val=&quot;35&quot;/&gt;&lt;lineCharCount val=&quot;49&quot;/&gt;&lt;lineCharCount val=&quot;24&quot;/&gt;&lt;lineCharCount val=&quot;22&quot;/&gt;&lt;lineCharCount val=&quot;21&quot;/&gt;&lt;lineCharCount val=&quot;25&quot;/&gt;&lt;lineCharCount val=&quot;15&quot;/&gt;&lt;lineCharCount val=&quot;19&quot;/&gt;&lt;lineCharCount val=&quot;50&quot;/&gt;&lt;lineCharCount val=&quot;38&quot;/&gt;&lt;/TableIndex&gt;&lt;/ShapeTextInfo&gt;"/>
  <p:tag name="HTML_SHAPEINFO" val="&lt;TextEffect&gt;&lt;Image&gt;&lt;filename val=&quot;C:\Users\Dell\AppData\Local\Temp\CP1156608419281Session\CPTrustFolder1156608419296\PPTImport1156618459906\data\asimages\{CFC6DBA8-E81F-49A2-A168-E8596894BF65}_1.png_crop.png&quot;/&gt;&lt;left val=&quot;60&quot;/&gt;&lt;top val=&quot;202&quot;/&gt;&lt;width val=&quot;496&quot;/&gt;&lt;height val=&quot;26&quot;/&gt;&lt;hasText val=&quot;1&quot;/&gt;&lt;paraId val=&quot;1&quot;/&gt;&lt;/Image&gt;&lt;Image&gt;&lt;filename val=&quot;C:\Users\Dell\AppData\Local\Temp\CP1156608419281Session\CPTrustFolder1156608419296\PPTImport1156618459906\data\asimages\{9DFC37CE-9851-41A3-BD8D-2FF3F9644BBA}_1.png_crop.png&quot;/&gt;&lt;left val=&quot;58&quot;/&gt;&lt;top val=&quot;241&quot;/&gt;&lt;width val=&quot;481&quot;/&gt;&lt;height val=&quot;26&quot;/&gt;&lt;hasText val=&quot;1&quot;/&gt;&lt;paraId val=&quot;2&quot;/&gt;&lt;/Image&gt;&lt;Image&gt;&lt;filename val=&quot;C:\Users\Dell\AppData\Local\Temp\CP1156608419281Session\CPTrustFolder1156608419296\PPTImport1156618459906\data\asimages\{8E79F4C1-4FA0-4323-B95C-DC6BBE1868AC}_1.png_crop.png&quot;/&gt;&lt;left val=&quot;59&quot;/&gt;&lt;top val=&quot;279&quot;/&gt;&lt;width val=&quot;640&quot;/&gt;&lt;height val=&quot;26&quot;/&gt;&lt;hasText val=&quot;1&quot;/&gt;&lt;paraId val=&quot;3&quot;/&gt;&lt;/Image&gt;&lt;Image&gt;&lt;filename val=&quot;C:\Users\Dell\AppData\Local\Temp\CP1156608419281Session\CPTrustFolder1156608419296\PPTImport1156618459906\data\asimages\{95C0BFFA-FBB3-44C6-B0B1-F67E648BDEF8}_1.png_crop.png&quot;/&gt;&lt;left val=&quot;58&quot;/&gt;&lt;top val=&quot;318&quot;/&gt;&lt;width val=&quot;365&quot;/&gt;&lt;height val=&quot;26&quot;/&gt;&lt;hasText val=&quot;1&quot;/&gt;&lt;paraId val=&quot;4&quot;/&gt;&lt;/Image&gt;&lt;Image&gt;&lt;filename val=&quot;C:\Users\Dell\AppData\Local\Temp\CP1156608419281Session\CPTrustFolder1156608419296\PPTImport1156618459906\data\asimages\{2870CD6D-5B0E-4E40-AACF-60E2CCE5EC78}_1.png_crop.png&quot;/&gt;&lt;left val=&quot;59&quot;/&gt;&lt;top val=&quot;356&quot;/&gt;&lt;width val=&quot;344&quot;/&gt;&lt;height val=&quot;26&quot;/&gt;&lt;hasText val=&quot;1&quot;/&gt;&lt;paraId val=&quot;5&quot;/&gt;&lt;/Image&gt;&lt;Image&gt;&lt;filename val=&quot;C:\Users\Dell\AppData\Local\Temp\CP1156608419281Session\CPTrustFolder1156608419296\PPTImport1156618459906\data\asimages\{D144240A-BBA1-452D-B902-1735F474A11D}_1.png_crop.png&quot;/&gt;&lt;left val=&quot;107&quot;/&gt;&lt;top val=&quot;395&quot;/&gt;&lt;width val=&quot;346&quot;/&gt;&lt;height val=&quot;20&quot;/&gt;&lt;hasText val=&quot;1&quot;/&gt;&lt;paraId val=&quot;6&quot;/&gt;&lt;/Image&gt;&lt;Image&gt;&lt;filename val=&quot;C:\Users\Dell\AppData\Local\Temp\CP1156608419281Session\CPTrustFolder1156608419296\PPTImport1156618459906\data\asimages\{5FB53B1E-BC00-4F66-BFC7-44868F3124BE}_1.png_crop.png&quot;/&gt;&lt;left val=&quot;107&quot;/&gt;&lt;top val=&quot;433&quot;/&gt;&lt;width val=&quot;360&quot;/&gt;&lt;height val=&quot;26&quot;/&gt;&lt;hasText val=&quot;1&quot;/&gt;&lt;paraId val=&quot;7&quot;/&gt;&lt;/Image&gt;&lt;Image&gt;&lt;filename val=&quot;C:\Users\Dell\AppData\Local\Temp\CP1156608419281Session\CPTrustFolder1156608419296\PPTImport1156618459906\data\asimages\{B8EC738B-D835-4E1E-86E1-EFEAF1B7BAAF}_1.png_crop.png&quot;/&gt;&lt;left val=&quot;58&quot;/&gt;&lt;top val=&quot;472&quot;/&gt;&lt;width val=&quot;226&quot;/&gt;&lt;height val=&quot;26&quot;/&gt;&lt;hasText val=&quot;1&quot;/&gt;&lt;paraId val=&quot;8&quot;/&gt;&lt;/Image&gt;&lt;Image&gt;&lt;filename val=&quot;C:\Users\Dell\AppData\Local\Temp\CP1156608419281Session\CPTrustFolder1156608419296\PPTImport1156618459906\data\asimages\{E19C5118-5576-4D24-8819-E749D6A42079}_1.png_crop.png&quot;/&gt;&lt;left val=&quot;58&quot;/&gt;&lt;top val=&quot;510&quot;/&gt;&lt;width val=&quot;270&quot;/&gt;&lt;height val=&quot;26&quot;/&gt;&lt;hasText val=&quot;1&quot;/&gt;&lt;paraId val=&quot;9&quot;/&gt;&lt;/Image&gt;&lt;Image&gt;&lt;filename val=&quot;C:\Users\Dell\AppData\Local\Temp\CP1156608419281Session\CPTrustFolder1156608419296\PPTImport1156618459906\data\asimages\{C84B10C7-A1A3-45C7-9912-59DD2A542925}_1.png_crop.png&quot;/&gt;&lt;left val=&quot;58&quot;/&gt;&lt;top val=&quot;548&quot;/&gt;&lt;width val=&quot;646&quot;/&gt;&lt;height val=&quot;26&quot;/&gt;&lt;hasText val=&quot;1&quot;/&gt;&lt;paraId val=&quot;10&quot;/&gt;&lt;/Image&gt;&lt;Image&gt;&lt;filename val=&quot;C:\Users\Dell\AppData\Local\Temp\CP1156608419281Session\CPTrustFolder1156608419296\PPTImport1156618459906\data\asimages\{857948DE-408B-4C88-9074-E1750F8DC216}_1.png_crop.png&quot;/&gt;&lt;left val=&quot;58&quot;/&gt;&lt;top val=&quot;587&quot;/&gt;&lt;width val=&quot;545&quot;/&gt;&lt;height val=&quot;26&quot;/&gt;&lt;hasText val=&quot;1&quot;/&gt;&lt;paraId val=&quot;11&quot;/&gt;&lt;/Image&gt;&lt;/TextEffect&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HTML_SHAPEINFO" val="&lt;ThreeDShapeInfo&gt;&lt;uuid val=&quot;{C2A6F327-1CED-4A1F-836B-9C04D142AEE8}&quot;/&gt;&lt;isInvalidForFieldText val=&quot;0&quot;/&gt;&lt;Image&gt;&lt;filename val=&quot;C:\Users\Dell\AppData\Local\Temp\CP9692859280531Session\CPTrustFolder9692859280625\PPTImport9692863046687\data\asimages\{C2A6F327-1CED-4A1F-836B-9C04D142AEE8}_9.png&quot;/&gt;&lt;left val=&quot;48&quot;/&gt;&lt;top val=&quot;28&quot;/&gt;&lt;width val=&quot;865&quot;/&gt;&lt;height val=&quot;95&quot;/&gt;&lt;hasText val=&quot;1&quot;/&gt;&lt;/Image&gt;&lt;/ThreeDShapeInfo&gt;"/>
  <p:tag name="PRESENTER_SHAPETEXTINFO" val="&lt;ShapeTextInfo&gt;&lt;TableIndex row=&quot;-1&quot; col=&quot;-1&quot;&gt;&lt;linesCount val=&quot;1&quot;/&gt;&lt;lineCharCount val=&quot;13&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6&quot;/&gt;&lt;lineCharCount val=&quot;40&quot;/&gt;&lt;/TableIndex&gt;&lt;/ShapeTextInfo&gt;"/>
  <p:tag name="HTML_SHAPEINFO" val="&lt;ThreeDShapeInfo&gt;&lt;uuid val=&quot;{C391DE22-EF2B-456D-9569-4CE2E469A450}&quot;/&gt;&lt;isInvalidForFieldText val=&quot;0&quot;/&gt;&lt;Image&gt;&lt;filename val=&quot;C:\Users\Dell\AppData\Local\Temp\CP1156608419281Session\CPTrustFolder1156608419296\PPTImport1156618459906\data\asimages\{C391DE22-EF2B-456D-9569-4CE2E469A450}_16.png&quot;/&gt;&lt;left val=&quot;186&quot;/&gt;&lt;top val=&quot;451&quot;/&gt;&lt;width val=&quot;589&quot;/&gt;&lt;height val=&quot;129&quot;/&gt;&lt;hasText val=&quot;1&quot;/&gt;&lt;/Image&gt;&lt;/ThreeDShape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HTML_SHAPEINFO" val="&lt;ThreeDShapeInfo&gt;&lt;uuid val=&quot;{C2A6F327-1CED-4A1F-836B-9C04D142AEE8}&quot;/&gt;&lt;isInvalidForFieldText val=&quot;0&quot;/&gt;&lt;Image&gt;&lt;filename val=&quot;C:\Users\Dell\AppData\Local\Temp\CP9692859280531Session\CPTrustFolder9692859280625\PPTImport9692863046687\data\asimages\{C2A6F327-1CED-4A1F-836B-9C04D142AEE8}_9.png&quot;/&gt;&lt;left val=&quot;48&quot;/&gt;&lt;top val=&quot;28&quot;/&gt;&lt;width val=&quot;865&quot;/&gt;&lt;height val=&quot;95&quot;/&gt;&lt;hasText val=&quot;1&quot;/&gt;&lt;/Image&gt;&lt;/ThreeDShapeInfo&gt;"/>
  <p:tag name="PRESENTER_SHAPETEXTINFO" val="&lt;ShapeTextInfo&gt;&lt;TableIndex row=&quot;-1&quot; col=&quot;-1&quot;&gt;&lt;linesCount val=&quot;1&quot;/&gt;&lt;lineCharCount val=&quot;13&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HTML_SHAPEINFO" val="&lt;ThreeDShapeInfo&gt;&lt;uuid val=&quot;{C2A6F327-1CED-4A1F-836B-9C04D142AEE8}&quot;/&gt;&lt;isInvalidForFieldText val=&quot;0&quot;/&gt;&lt;Image&gt;&lt;filename val=&quot;C:\Users\Dell\AppData\Local\Temp\CP9692859280531Session\CPTrustFolder9692859280625\PPTImport9692863046687\data\asimages\{C2A6F327-1CED-4A1F-836B-9C04D142AEE8}_9.png&quot;/&gt;&lt;left val=&quot;48&quot;/&gt;&lt;top val=&quot;28&quot;/&gt;&lt;width val=&quot;865&quot;/&gt;&lt;height val=&quot;95&quot;/&gt;&lt;hasText val=&quot;1&quot;/&gt;&lt;/Image&gt;&lt;/ThreeDShapeInfo&gt;"/>
  <p:tag name="PRESENTER_SHAPETEXTINFO" val="&lt;ShapeTextInfo&gt;&lt;TableIndex row=&quot;-1&quot; col=&quot;-1&quot;&gt;&lt;linesCount val=&quot;1&quot;/&gt;&lt;lineCharCount val=&quot;13&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HTML_SHAPEINFO" val="&lt;ThreeDShapeInfo&gt;&lt;uuid val=&quot;{C2A6F327-1CED-4A1F-836B-9C04D142AEE8}&quot;/&gt;&lt;isInvalidForFieldText val=&quot;0&quot;/&gt;&lt;Image&gt;&lt;filename val=&quot;C:\Users\Dell\AppData\Local\Temp\CP9692859280531Session\CPTrustFolder9692859280625\PPTImport9692863046687\data\asimages\{C2A6F327-1CED-4A1F-836B-9C04D142AEE8}_9.png&quot;/&gt;&lt;left val=&quot;48&quot;/&gt;&lt;top val=&quot;28&quot;/&gt;&lt;width val=&quot;865&quot;/&gt;&lt;height val=&quot;95&quot;/&gt;&lt;hasText val=&quot;1&quot;/&gt;&lt;/Image&gt;&lt;/ThreeDShapeInfo&gt;"/>
  <p:tag name="PRESENTER_SHAPETEXTINFO" val="&lt;ShapeTextInfo&gt;&lt;TableIndex row=&quot;-1&quot; col=&quot;-1&quot;&gt;&lt;linesCount val=&quot;1&quot;/&gt;&lt;lineCharCount val=&quot;13&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HTML_SHAPEINFO" val="&lt;ThreeDShapeInfo&gt;&lt;uuid val=&quot;{5E1D0808-402C-46B3-BA93-AFF85D496273}&quot;/&gt;&lt;isInvalidForFieldText val=&quot;0&quot;/&gt;&lt;Image&gt;&lt;filename val=&quot;C:\Users\Dell\AppData\Local\Temp\CP1156608419281Session\CPTrustFolder1156608419296\PPTImport1156618459906\data\asimages\{5E1D0808-402C-46B3-BA93-AFF85D496273}_7.png&quot;/&gt;&lt;left val=&quot;48&quot;/&gt;&lt;top val=&quot;28&quot;/&gt;&lt;width val=&quot;865&quot;/&gt;&lt;height val=&quot;95&quot;/&gt;&lt;hasText val=&quot;1&quot;/&gt;&lt;/Image&gt;&lt;/ThreeDShape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8&quot;/&gt;&lt;/TableIndex&gt;&lt;/ShapeTextInfo&gt;"/>
  <p:tag name="HTML_SHAPEINFO" val="&lt;ThreeDShapeInfo&gt;&lt;uuid val=&quot;{A6FCAD78-C6A9-4E3B-B964-768DCFF6BD01}&quot;/&gt;&lt;isInvalidForFieldText val=&quot;0&quot;/&gt;&lt;Image&gt;&lt;filename val=&quot;C:\Users\Dell\AppData\Local\Temp\CP1156608419281Session\CPTrustFolder1156608419296\PPTImport1156618459906\data\asimages\{A6FCAD78-C6A9-4E3B-B964-768DCFF6BD01}_7.png&quot;/&gt;&lt;left val=&quot;172&quot;/&gt;&lt;top val=&quot;220&quot;/&gt;&lt;width val=&quot;405&quot;/&gt;&lt;height val=&quot;65&quot;/&gt;&lt;hasText val=&quot;1&quot;/&gt;&lt;/Image&gt;&lt;/ThreeDShape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 name="HTML_SHAPEINFO" val="&lt;ThreeDShapeInfo&gt;&lt;uuid val=&quot;{C6D3F5B5-C1F5-43CA-849F-3F70FC1C6F7A}&quot;/&gt;&lt;isInvalidForFieldText val=&quot;0&quot;/&gt;&lt;Image&gt;&lt;filename val=&quot;C:\Users\Dell\AppData\Local\Temp\CP1156608419281Session\CPTrustFolder1156608419296\PPTImport1156618459906\data\asimages\{C6D3F5B5-C1F5-43CA-849F-3F70FC1C6F7A}_7.png&quot;/&gt;&lt;left val=&quot;259&quot;/&gt;&lt;top val=&quot;380&quot;/&gt;&lt;width val=&quot;443&quot;/&gt;&lt;height val=&quot;205&quot;/&gt;&lt;hasText val=&quot;1&quot;/&gt;&lt;/Image&gt;&lt;/ThreeDShape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HTML_SHAPEINFO" val="&lt;ThreeDShapeInfo&gt;&lt;uuid val=&quot;{56A151B1-7AFE-4AB1-B0F0-16883CC2D412}&quot;/&gt;&lt;isInvalidForFieldText val=&quot;0&quot;/&gt;&lt;Image&gt;&lt;filename val=&quot;C:\Users\Dell\AppData\Local\Temp\CP1156608419281Session\CPTrustFolder1156608419296\PPTImport1156618459906\data\asimages\{56A151B1-7AFE-4AB1-B0F0-16883CC2D412}_6.png&quot;/&gt;&lt;left val=&quot;48&quot;/&gt;&lt;top val=&quot;28&quot;/&gt;&lt;width val=&quot;865&quot;/&gt;&lt;height val=&quot;95&quot;/&gt;&lt;hasText val=&quot;1&quot;/&gt;&lt;/Image&gt;&lt;/ThreeDShape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1&quot;/&gt;&lt;lineCharCount val=&quot;40&quot;/&gt;&lt;lineCharCount val=&quot;1&quot;/&gt;&lt;lineCharCount val=&quot;7&quot;/&gt;&lt;lineCharCount val=&quot;27&quot;/&gt;&lt;lineCharCount val=&quot;41&quot;/&gt;&lt;lineCharCount val=&quot;40&quot;/&gt;&lt;lineCharCount val=&quot;31&quot;/&gt;&lt;lineCharCount val=&quot;1&quot;/&gt;&lt;lineCharCount val=&quot;54&quot;/&gt;&lt;lineCharCount val=&quot;8&quot;/&gt;&lt;/TableIndex&gt;&lt;/ShapeTextInfo&gt;"/>
  <p:tag name="HTML_SHAPEINFO" val="&lt;TextEffect&gt;&lt;Image&gt;&lt;filename val=&quot;C:\Users\Dell\AppData\Local\Temp\CP1156608419281Session\CPTrustFolder1156608419296\PPTImport1156618459906\data\asimages\{DCF0C2A6-048D-4BFB-A46E-FBC1633A57AA}_1.png_crop.png&quot;/&gt;&lt;left val=&quot;838&quot;/&gt;&lt;top val=&quot;614&quot;/&gt;&lt;width val=&quot;0&quot;/&gt;&lt;height val=&quot;0&quot;/&gt;&lt;hasText val=&quot;1&quot;/&gt;&lt;paraId val=&quot;1&quot;/&gt;&lt;/Image&gt;&lt;Image&gt;&lt;filename val=&quot;C:\Users\Dell\AppData\Local\Temp\CP1156608419281Session\CPTrustFolder1156608419296\PPTImport1156618459906\data\asimages\{DDBBC194-3A8A-46FF-9EB5-4FA33B768754}_1.png_crop.png&quot;/&gt;&lt;left val=&quot;160&quot;/&gt;&lt;top val=&quot;253&quot;/&gt;&lt;width val=&quot;643&quot;/&gt;&lt;height val=&quot;34&quot;/&gt;&lt;hasText val=&quot;1&quot;/&gt;&lt;paraId val=&quot;2&quot;/&gt;&lt;/Image&gt;&lt;Image&gt;&lt;filename val=&quot;C:\Users\Dell\AppData\Local\Temp\CP1156608419281Session\CPTrustFolder1156608419296\PPTImport1156618459906\data\asimages\{F14B0B8C-811E-4CD3-BE8A-A32B5AFB9DAC}_1.png_crop.png&quot;/&gt;&lt;left val=&quot;838&quot;/&gt;&lt;top val=&quot;614&quot;/&gt;&lt;width val=&quot;0&quot;/&gt;&lt;height val=&quot;0&quot;/&gt;&lt;hasText val=&quot;1&quot;/&gt;&lt;paraId val=&quot;3&quot;/&gt;&lt;/Image&gt;&lt;Image&gt;&lt;filename val=&quot;C:\Users\Dell\AppData\Local\Temp\CP1156608419281Session\CPTrustFolder1156608419296\PPTImport1156618459906\data\asimages\{FB816855-0C94-4683-9242-016530B64D3D}_1.png_crop.png&quot;/&gt;&lt;left val=&quot;140&quot;/&gt;&lt;top val=&quot;321&quot;/&gt;&lt;width val=&quot;81&quot;/&gt;&lt;height val=&quot;23&quot;/&gt;&lt;hasText val=&quot;1&quot;/&gt;&lt;paraId val=&quot;4&quot;/&gt;&lt;/Image&gt;&lt;Image&gt;&lt;filename val=&quot;C:\Users\Dell\AppData\Local\Temp\CP1156608419281Session\CPTrustFolder1156608419296\PPTImport1156618459906\data\asimages\{C9447014-7CDC-4099-B373-9FB88C657916}_1.png_crop.png&quot;/&gt;&lt;left val=&quot;284&quot;/&gt;&lt;top val=&quot;353&quot;/&gt;&lt;width val=&quot;412&quot;/&gt;&lt;height val=&quot;26&quot;/&gt;&lt;hasText val=&quot;1&quot;/&gt;&lt;paraId val=&quot;5&quot;/&gt;&lt;/Image&gt;&lt;Image&gt;&lt;filename val=&quot;C:\Users\Dell\AppData\Local\Temp\CP1156608419281Session\CPTrustFolder1156608419296\PPTImport1156618459906\data\asimages\{F2E8E903-A281-419A-B355-0234C772AC39}_1.png_crop.png&quot;/&gt;&lt;left val=&quot;284&quot;/&gt;&lt;top val=&quot;385&quot;/&gt;&lt;width val=&quot;443&quot;/&gt;&lt;height val=&quot;30&quot;/&gt;&lt;hasText val=&quot;1&quot;/&gt;&lt;paraId val=&quot;6&quot;/&gt;&lt;/Image&gt;&lt;Image&gt;&lt;filename val=&quot;C:\Users\Dell\AppData\Local\Temp\CP1156608419281Session\CPTrustFolder1156608419296\PPTImport1156618459906\data\asimages\{535E01F3-4308-48F4-8B5B-456D01AAE69E}_1.png_crop.png&quot;/&gt;&lt;left val=&quot;286&quot;/&gt;&lt;top val=&quot;416&quot;/&gt;&lt;width val=&quot;423&quot;/&gt;&lt;height val=&quot;30&quot;/&gt;&lt;hasText val=&quot;1&quot;/&gt;&lt;paraId val=&quot;7&quot;/&gt;&lt;/Image&gt;&lt;Image&gt;&lt;filename val=&quot;C:\Users\Dell\AppData\Local\Temp\CP1156608419281Session\CPTrustFolder1156608419296\PPTImport1156618459906\data\asimages\{C61354BB-5F8C-49B5-AD3C-4452B52123CE}_1.png_crop.png&quot;/&gt;&lt;left val=&quot;285&quot;/&gt;&lt;top val=&quot;449&quot;/&gt;&lt;width val=&quot;488&quot;/&gt;&lt;height val=&quot;26&quot;/&gt;&lt;hasText val=&quot;1&quot;/&gt;&lt;paraId val=&quot;8&quot;/&gt;&lt;/Image&gt;&lt;Image&gt;&lt;filename val=&quot;C:\Users\Dell\AppData\Local\Temp\CP1156608419281Session\CPTrustFolder1156608419296\PPTImport1156618459906\data\asimages\{91568A6B-77A2-49E3-B601-C2EDC79852D6}_1.png_crop.png&quot;/&gt;&lt;left val=&quot;838&quot;/&gt;&lt;top val=&quot;614&quot;/&gt;&lt;width val=&quot;0&quot;/&gt;&lt;height val=&quot;0&quot;/&gt;&lt;hasText val=&quot;1&quot;/&gt;&lt;paraId val=&quot;9&quot;/&gt;&lt;/Image&gt;&lt;Image&gt;&lt;filename val=&quot;C:\Users\Dell\AppData\Local\Temp\CP1156608419281Session\CPTrustFolder1156608419296\PPTImport1156618459906\data\asimages\{C01D98DE-D007-404D-923B-51CF9BA17119}_1.png_crop.png&quot;/&gt;&lt;left val=&quot;143&quot;/&gt;&lt;top val=&quot;512&quot;/&gt;&lt;width val=&quot;648&quot;/&gt;&lt;height val=&quot;52&quot;/&gt;&lt;hasText val=&quot;1&quot;/&gt;&lt;paraId val=&quot;10&quot;/&gt;&lt;/Image&gt;&lt;/TextEffect&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HTML_SHAPEINFO" val="&lt;ThreeDShapeInfo&gt;&lt;uuid val=&quot;{5E1D0808-402C-46B3-BA93-AFF85D496273}&quot;/&gt;&lt;isInvalidForFieldText val=&quot;0&quot;/&gt;&lt;Image&gt;&lt;filename val=&quot;C:\Users\Dell\AppData\Local\Temp\CP1156608419281Session\CPTrustFolder1156608419296\PPTImport1156618459906\data\asimages\{5E1D0808-402C-46B3-BA93-AFF85D496273}_7.png&quot;/&gt;&lt;left val=&quot;48&quot;/&gt;&lt;top val=&quot;28&quot;/&gt;&lt;width val=&quot;865&quot;/&gt;&lt;height val=&quot;95&quot;/&gt;&lt;hasText val=&quot;1&quot;/&gt;&lt;/Image&gt;&lt;/ThreeDShape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Edappy Insitute">
  <a:themeElements>
    <a:clrScheme name="i9_Blue Lime">
      <a:dk1>
        <a:srgbClr val="57565A"/>
      </a:dk1>
      <a:lt1>
        <a:sysClr val="window" lastClr="FFFFFF"/>
      </a:lt1>
      <a:dk2>
        <a:srgbClr val="8DC928"/>
      </a:dk2>
      <a:lt2>
        <a:srgbClr val="ABD22A"/>
      </a:lt2>
      <a:accent1>
        <a:srgbClr val="2099D8"/>
      </a:accent1>
      <a:accent2>
        <a:srgbClr val="239CCE"/>
      </a:accent2>
      <a:accent3>
        <a:srgbClr val="27A6C2"/>
      </a:accent3>
      <a:accent4>
        <a:srgbClr val="25B7AB"/>
      </a:accent4>
      <a:accent5>
        <a:srgbClr val="5BBE77"/>
      </a:accent5>
      <a:accent6>
        <a:srgbClr val="7EC44E"/>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dappy Insitute" id="{9D19A4E5-2CCF-0744-A95C-4C14F5EC18F5}" vid="{F26C6AAD-6A78-4946-94D3-969AE1775E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1351</TotalTime>
  <Words>1265</Words>
  <Application>Microsoft Macintosh PowerPoint</Application>
  <PresentationFormat>Widescreen</PresentationFormat>
  <Paragraphs>245</Paragraphs>
  <Slides>19</Slides>
  <Notes>17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19</vt:i4>
      </vt:variant>
    </vt:vector>
  </HeadingPairs>
  <TitlesOfParts>
    <vt:vector size="31" baseType="lpstr">
      <vt:lpstr>Arial</vt:lpstr>
      <vt:lpstr>Calibri</vt:lpstr>
      <vt:lpstr>Cambria Math</vt:lpstr>
      <vt:lpstr>Consolas</vt:lpstr>
      <vt:lpstr>Ebrima</vt:lpstr>
      <vt:lpstr>Eras Demi ITC</vt:lpstr>
      <vt:lpstr>Open Sans</vt:lpstr>
      <vt:lpstr>Open Sans Light</vt:lpstr>
      <vt:lpstr>Times New Roman</vt:lpstr>
      <vt:lpstr>Vijaya</vt:lpstr>
      <vt:lpstr>Wingdings</vt:lpstr>
      <vt:lpstr>Edappy Insitute</vt:lpstr>
      <vt:lpstr> TIME SERIES REGRESSION</vt:lpstr>
      <vt:lpstr>Contents</vt:lpstr>
      <vt:lpstr>Linear Regression Model for Time Series Data</vt:lpstr>
      <vt:lpstr>The Concept of Autocorrelation</vt:lpstr>
      <vt:lpstr>Autocorrelation in Multiple Linear Regression</vt:lpstr>
      <vt:lpstr>Case Study – Predicting Sales</vt:lpstr>
      <vt:lpstr>Data Snapshot</vt:lpstr>
      <vt:lpstr>PowerPoint Presentation</vt:lpstr>
      <vt:lpstr>Durbin Watson Test in R</vt:lpstr>
      <vt:lpstr>Durbin Watson Test in R</vt:lpstr>
      <vt:lpstr>Error Process in the Presence of Autocorrelation</vt:lpstr>
      <vt:lpstr>Consequences of Ignoring Autocorrelation</vt:lpstr>
      <vt:lpstr>Autocorrelation – Remedial Measures</vt:lpstr>
      <vt:lpstr>Maximum Likelihood Estimation Method</vt:lpstr>
      <vt:lpstr>Parameter Estimation – Maximum Likelihood Estimation Method </vt:lpstr>
      <vt:lpstr>Parameter Estimation – Maximum Likelihood Estimation Method </vt:lpstr>
      <vt:lpstr>Predictions</vt:lpstr>
      <vt:lpstr>Quick Recap</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 CHECK!!!</dc:title>
  <dc:subject/>
  <dc:creator>Paul Penman</dc:creator>
  <cp:keywords/>
  <dc:description/>
  <cp:lastModifiedBy>Vinayak Deshpande</cp:lastModifiedBy>
  <cp:revision>123</cp:revision>
  <dcterms:created xsi:type="dcterms:W3CDTF">2020-05-29T15:06:42Z</dcterms:created>
  <dcterms:modified xsi:type="dcterms:W3CDTF">2024-03-18T10:24:14Z</dcterms:modified>
  <cp:category/>
</cp:coreProperties>
</file>