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1"/>
  </p:notesMasterIdLst>
  <p:sldIdLst>
    <p:sldId id="274" r:id="rId2"/>
    <p:sldId id="764" r:id="rId3"/>
    <p:sldId id="765" r:id="rId4"/>
    <p:sldId id="766" r:id="rId5"/>
    <p:sldId id="762" r:id="rId6"/>
    <p:sldId id="767" r:id="rId7"/>
    <p:sldId id="759" r:id="rId8"/>
    <p:sldId id="760" r:id="rId9"/>
    <p:sldId id="768" r:id="rId10"/>
    <p:sldId id="763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374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764"/>
            <p14:sldId id="765"/>
            <p14:sldId id="766"/>
            <p14:sldId id="762"/>
            <p14:sldId id="767"/>
            <p14:sldId id="759"/>
            <p14:sldId id="760"/>
            <p14:sldId id="768"/>
            <p14:sldId id="763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25" d="100"/>
          <a:sy n="125" d="100"/>
        </p:scale>
        <p:origin x="184" y="25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74E4E-86F2-48EE-A970-5D544159210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92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B42E3-59E3-40D1-8600-C8557AE480E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8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AE6B4-FEF5-4E90-9E18-989593D4907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8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180B1-6439-4027-9F01-E2AD9B3D6D3B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06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E7B18-1075-44C6-9304-C940CDF591CF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SERIES MODEL-SRIMA</a:t>
            </a:r>
            <a:b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Seasonal Box-Jenkins Models(SARIMA)</a:t>
            </a:r>
            <a:br>
              <a:rPr lang="en-US" sz="3200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924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salesdiff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pacf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salesdiff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0574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</a:rPr>
              <a:t>SARIMA Model in R…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Model Identification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4648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362200"/>
            <a:ext cx="403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7408" y="5905499"/>
            <a:ext cx="84969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Eras Demi ITC" pitchFamily="34" charset="0"/>
              </a:rPr>
              <a:t>The </a:t>
            </a:r>
            <a:r>
              <a:rPr lang="en-US" sz="1600" dirty="0" err="1">
                <a:latin typeface="Eras Demi ITC" pitchFamily="34" charset="0"/>
              </a:rPr>
              <a:t>acf</a:t>
            </a:r>
            <a:r>
              <a:rPr lang="en-US" sz="1600" dirty="0">
                <a:latin typeface="Eras Demi ITC" pitchFamily="34" charset="0"/>
              </a:rPr>
              <a:t> and </a:t>
            </a:r>
            <a:r>
              <a:rPr lang="en-US" sz="1600" dirty="0" err="1">
                <a:latin typeface="Eras Demi ITC" pitchFamily="34" charset="0"/>
              </a:rPr>
              <a:t>pacf</a:t>
            </a:r>
            <a:r>
              <a:rPr lang="en-US" sz="1600" dirty="0">
                <a:latin typeface="Eras Demi ITC" pitchFamily="34" charset="0"/>
              </a:rPr>
              <a:t> plots indicate p=1 and q=1. However, it is recommended to set </a:t>
            </a:r>
            <a:r>
              <a:rPr lang="en-US" sz="1600" dirty="0" err="1">
                <a:latin typeface="Eras Demi ITC" pitchFamily="34" charset="0"/>
              </a:rPr>
              <a:t>max.p</a:t>
            </a:r>
            <a:r>
              <a:rPr lang="en-US" sz="1600" dirty="0">
                <a:latin typeface="Eras Demi ITC" pitchFamily="34" charset="0"/>
              </a:rPr>
              <a:t> and </a:t>
            </a:r>
          </a:p>
          <a:p>
            <a:r>
              <a:rPr lang="en-US" sz="1600" dirty="0" err="1">
                <a:latin typeface="Eras Demi ITC" pitchFamily="34" charset="0"/>
              </a:rPr>
              <a:t>Max.q</a:t>
            </a:r>
            <a:r>
              <a:rPr lang="en-US" sz="1600" dirty="0">
                <a:latin typeface="Eras Demi ITC" pitchFamily="34" charset="0"/>
              </a:rPr>
              <a:t> to higher values. In this case we will set both to 2.</a:t>
            </a:r>
          </a:p>
          <a:p>
            <a:r>
              <a:rPr lang="en-US" sz="1600" dirty="0" err="1">
                <a:latin typeface="Eras Demi ITC" pitchFamily="34" charset="0"/>
              </a:rPr>
              <a:t>Max.P</a:t>
            </a:r>
            <a:r>
              <a:rPr lang="en-US" sz="1600" dirty="0">
                <a:latin typeface="Eras Demi ITC" pitchFamily="34" charset="0"/>
              </a:rPr>
              <a:t> and </a:t>
            </a:r>
            <a:r>
              <a:rPr lang="en-US" sz="1600" dirty="0" err="1">
                <a:latin typeface="Eras Demi ITC" pitchFamily="34" charset="0"/>
              </a:rPr>
              <a:t>max.Q</a:t>
            </a:r>
            <a:r>
              <a:rPr lang="en-US" sz="1600" dirty="0">
                <a:latin typeface="Eras Demi ITC" pitchFamily="34" charset="0"/>
              </a:rPr>
              <a:t> can be set to 1 with D=1</a:t>
            </a:r>
          </a:p>
        </p:txBody>
      </p:sp>
    </p:spTree>
    <p:extLst>
      <p:ext uri="{BB962C8B-B14F-4D97-AF65-F5344CB8AC3E}">
        <p14:creationId xmlns:p14="http://schemas.microsoft.com/office/powerpoint/2010/main" val="36063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Three: 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358578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SARIMA Model in R…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07368" y="1227717"/>
            <a:ext cx="8763000" cy="556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salesmodel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auto.arima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salesseries,d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=1,D=1,max.p=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2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,max.q=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2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,max.P=1,max.Q=1,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trace=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TRUE,ic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aic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lang="it-IT" sz="1800" dirty="0">
                <a:cs typeface="Times New Roman" pitchFamily="18" charset="0"/>
              </a:rPr>
              <a:t> </a:t>
            </a: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ARIMA(2,1,2)(1,1,1)[12]                    : 157.0397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ARIMA(0,1,0)(0,1,0)[12]                    : 156.1096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ARIMA(1,1,0)(1,1,0)[12]                    : 159.1271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ARIMA(0,1,1)(0,1,1)[12]                    : 159.4057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ARIMA(0,1,0)(1,1,0)[12]                    : 157.6536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ARIMA(0,1,0)(0,1,1)[12]                    : 157.6536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ARIMA(0,1,0)(1,1,1)[12]                    : 159.6536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ARIMA(1,1,0)(0,1,0)[12]                    : 157.1806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ARIMA(0,1,1)(0,1,0)[12]                    : 157.6069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ARIMA(1,1,1)(0,1,0)[12]                    : 154.6016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ARIMA(1,1,1)(1,1,0)[12]                    : 161.3531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ARIMA(1,1,1)(0,1,1)[12]                    : 156.6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ARIMA(1,1,1)(1,1,1)[12]                    : 163.3298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ARIMA(2,1,1)(0,1,0)[12]                    : 152.5563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ARIMA(2,1,1)(1,1,0)[12]                    : 153.1015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ARIMA(2,1,1)(0,1,1)[12]                    : </a:t>
            </a:r>
            <a:r>
              <a:rPr lang="it-IT" sz="900" dirty="0" err="1">
                <a:solidFill>
                  <a:schemeClr val="tx1"/>
                </a:solidFill>
                <a:cs typeface="Times New Roman" pitchFamily="18" charset="0"/>
              </a:rPr>
              <a:t>Inf</a:t>
            </a:r>
            <a:endParaRPr lang="it-IT" sz="9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ARIMA(2,1,1)(1,1,1)[12]                    : 155.0459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ARIMA(2,1,0)(0,1,0)[12]                    : 151.6156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ARIMA(2,1,0)(1,1,0)[12]                    : 151.8961</a:t>
            </a: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ARIMA(2,1,0)(0,1,1)[12]                    : </a:t>
            </a:r>
            <a:r>
              <a:rPr lang="it-IT" sz="900" dirty="0" err="1">
                <a:solidFill>
                  <a:schemeClr val="tx1"/>
                </a:solidFill>
                <a:cs typeface="Times New Roman" pitchFamily="18" charset="0"/>
              </a:rPr>
              <a:t>Inf</a:t>
            </a:r>
            <a:endParaRPr lang="it-IT" sz="9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it-IT" sz="900" dirty="0">
                <a:solidFill>
                  <a:schemeClr val="tx1"/>
                </a:solidFill>
                <a:cs typeface="Times New Roman" pitchFamily="18" charset="0"/>
              </a:rPr>
              <a:t> ARIMA(2,1,0)(1,1,1)[12]                    : 153.864</a:t>
            </a:r>
          </a:p>
          <a:p>
            <a:pPr>
              <a:buNone/>
            </a:pPr>
            <a:endParaRPr lang="it-IT"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it-IT" sz="1400" dirty="0">
                <a:solidFill>
                  <a:schemeClr val="tx1"/>
                </a:solidFill>
                <a:cs typeface="Times New Roman" pitchFamily="18" charset="0"/>
              </a:rPr>
              <a:t> Best model: ARIMA(2,1,0)(0,1,0)[12]                    </a:t>
            </a:r>
          </a:p>
          <a:p>
            <a:pPr>
              <a:buNone/>
            </a:pPr>
            <a:endParaRPr lang="it-IT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086600" y="14301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  <a:ea typeface="+mj-ea"/>
              <a:cs typeface="+mj-cs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9396" y="2492896"/>
            <a:ext cx="470631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d=1 indicates differencing order</a:t>
            </a:r>
          </a:p>
          <a:p>
            <a:r>
              <a:rPr lang="en-US" sz="2000" dirty="0">
                <a:latin typeface="Eras Demi ITC" pitchFamily="34" charset="0"/>
              </a:rPr>
              <a:t>D=1 indicates seasonal differencing order</a:t>
            </a:r>
          </a:p>
          <a:p>
            <a:r>
              <a:rPr lang="en-US" sz="2000" dirty="0">
                <a:latin typeface="Eras Demi ITC" pitchFamily="34" charset="0"/>
              </a:rPr>
              <a:t>p=Number of AR terms</a:t>
            </a:r>
          </a:p>
          <a:p>
            <a:r>
              <a:rPr lang="en-US" sz="2000" dirty="0">
                <a:latin typeface="Eras Demi ITC" pitchFamily="34" charset="0"/>
              </a:rPr>
              <a:t>q= Number of MA terms</a:t>
            </a:r>
          </a:p>
          <a:p>
            <a:r>
              <a:rPr lang="en-US" sz="2000" dirty="0">
                <a:latin typeface="Eras Demi ITC" pitchFamily="34" charset="0"/>
              </a:rPr>
              <a:t>P=Number of seasonal AR terms</a:t>
            </a:r>
          </a:p>
          <a:p>
            <a:r>
              <a:rPr lang="en-US" sz="2000" dirty="0">
                <a:latin typeface="Eras Demi ITC" pitchFamily="34" charset="0"/>
              </a:rPr>
              <a:t>Q=Number of seasonal MA terms</a:t>
            </a:r>
          </a:p>
        </p:txBody>
      </p:sp>
    </p:spTree>
    <p:extLst>
      <p:ext uri="{BB962C8B-B14F-4D97-AF65-F5344CB8AC3E}">
        <p14:creationId xmlns:p14="http://schemas.microsoft.com/office/powerpoint/2010/main" val="9945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#Type model object and display coefficients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err="1">
                <a:solidFill>
                  <a:srgbClr val="000099"/>
                </a:solidFill>
                <a:cs typeface="Times New Roman" pitchFamily="18" charset="0"/>
              </a:rPr>
              <a:t>salesmodel</a:t>
            </a:r>
            <a:endParaRPr lang="en-IN" sz="18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endParaRPr lang="en-IN" sz="18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Series: </a:t>
            </a:r>
            <a:r>
              <a:rPr lang="en-IN" sz="1800" dirty="0" err="1">
                <a:solidFill>
                  <a:schemeClr val="tx1"/>
                </a:solidFill>
                <a:cs typeface="Times New Roman" pitchFamily="18" charset="0"/>
              </a:rPr>
              <a:t>salesseries</a:t>
            </a: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ARIMA(2,1,0)(0,1,0)[12] </a:t>
            </a:r>
          </a:p>
          <a:p>
            <a:pPr>
              <a:buNone/>
            </a:pPr>
            <a:endParaRPr lang="en-IN"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Coefficients:</a:t>
            </a: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        ar1     ar2</a:t>
            </a: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     0.1583  0.6353</a:t>
            </a:r>
          </a:p>
          <a:p>
            <a:pPr>
              <a:buNone/>
            </a:pPr>
            <a:r>
              <a:rPr lang="en-IN" sz="1800" dirty="0" err="1">
                <a:solidFill>
                  <a:schemeClr val="tx1"/>
                </a:solidFill>
                <a:cs typeface="Times New Roman" pitchFamily="18" charset="0"/>
              </a:rPr>
              <a:t>s.e.</a:t>
            </a: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 0.1545  0.1856</a:t>
            </a:r>
          </a:p>
          <a:p>
            <a:pPr>
              <a:buNone/>
            </a:pPr>
            <a:endParaRPr lang="en-IN"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sigma^2 = 34.14:  log likelihood = -72.81</a:t>
            </a:r>
          </a:p>
          <a:p>
            <a:pPr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AIC=151.62   </a:t>
            </a:r>
            <a:r>
              <a:rPr lang="en-IN" sz="1800" dirty="0" err="1">
                <a:solidFill>
                  <a:schemeClr val="tx1"/>
                </a:solidFill>
                <a:cs typeface="Times New Roman" pitchFamily="18" charset="0"/>
              </a:rPr>
              <a:t>AICc</a:t>
            </a: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=152.88   BIC=155.02</a:t>
            </a: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9C5FB9-7FA6-46EF-871B-634343D9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SARIMA Model in R…</a:t>
            </a:r>
            <a:br>
              <a:rPr lang="en-US" dirty="0"/>
            </a:br>
            <a:r>
              <a:rPr lang="en-US" dirty="0"/>
              <a:t>Parameter Estimation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87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Four:  Diagnostic Checking</a:t>
            </a:r>
          </a:p>
        </p:txBody>
      </p:sp>
    </p:spTree>
    <p:extLst>
      <p:ext uri="{BB962C8B-B14F-4D97-AF65-F5344CB8AC3E}">
        <p14:creationId xmlns:p14="http://schemas.microsoft.com/office/powerpoint/2010/main" val="29970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sz="1800" dirty="0">
                <a:solidFill>
                  <a:srgbClr val="000099"/>
                </a:solidFill>
                <a:cs typeface="Times New Roman" pitchFamily="18" charset="0"/>
              </a:rPr>
              <a:t>resi&lt;-residuals(salesmodel)</a:t>
            </a:r>
          </a:p>
          <a:p>
            <a:pPr>
              <a:buNone/>
            </a:pPr>
            <a:r>
              <a:rPr lang="it-IT" sz="1800" dirty="0">
                <a:solidFill>
                  <a:srgbClr val="000099"/>
                </a:solidFill>
                <a:cs typeface="Times New Roman" pitchFamily="18" charset="0"/>
              </a:rPr>
              <a:t>Box.test(resi)</a:t>
            </a:r>
          </a:p>
          <a:p>
            <a:pPr>
              <a:buNone/>
            </a:pPr>
            <a:r>
              <a:rPr lang="it-IT" sz="1800" dirty="0">
                <a:solidFill>
                  <a:srgbClr val="000099"/>
                </a:solidFill>
                <a:cs typeface="Times New Roman" pitchFamily="18" charset="0"/>
              </a:rPr>
              <a:t>plot(resi,col="red")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Box-Pierce test</a:t>
            </a:r>
          </a:p>
          <a:p>
            <a:pPr>
              <a:buNone/>
            </a:pP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data:  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resi</a:t>
            </a: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X-squared = 0.78553, 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df</a:t>
            </a: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 = 1, p-value = 0.3755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SARIMA Model in R…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Diagnostic Checking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172200" y="2895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1401" y="2667001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Do not reject Ho.</a:t>
            </a:r>
          </a:p>
          <a:p>
            <a:r>
              <a:rPr lang="en-US" dirty="0">
                <a:latin typeface="Eras Demi ITC" pitchFamily="34" charset="0"/>
              </a:rPr>
              <a:t>Errors follow white noise process.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D8062-25CC-2046-BB9F-6FECBCB9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08" y="4047084"/>
            <a:ext cx="4741985" cy="28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3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Five:  Forecasting</a:t>
            </a:r>
          </a:p>
        </p:txBody>
      </p:sp>
    </p:spTree>
    <p:extLst>
      <p:ext uri="{BB962C8B-B14F-4D97-AF65-F5344CB8AC3E}">
        <p14:creationId xmlns:p14="http://schemas.microsoft.com/office/powerpoint/2010/main" val="350052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predict(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salesmodel,n.ahead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=3)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predict(</a:t>
            </a:r>
            <a:r>
              <a:rPr sz="1800" dirty="0" err="1">
                <a:solidFill>
                  <a:schemeClr val="tx1"/>
                </a:solidFill>
                <a:cs typeface="Times New Roman" pitchFamily="18" charset="0"/>
              </a:rPr>
              <a:t>salesmodel,n.ahead</a:t>
            </a: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=3)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en-IN" sz="1800" dirty="0" err="1">
                <a:solidFill>
                  <a:schemeClr val="tx1"/>
                </a:solidFill>
                <a:cs typeface="Times New Roman" pitchFamily="18" charset="0"/>
              </a:rPr>
              <a:t>pred</a:t>
            </a:r>
            <a:endParaRPr lang="en-IN" sz="18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              Jan           Feb             Mar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2016   285.6334   292.1748   292.0954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$se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                Jan              Feb            Mar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cs typeface="Times New Roman" pitchFamily="18" charset="0"/>
              </a:rPr>
              <a:t>2016  5.842612  8.940863    13.887043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sz="18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  <a:ea typeface="+mj-ea"/>
              <a:cs typeface="+mj-cs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rPr>
              <a:t> 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SARIMA Model in R…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Forecasting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07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Intuitive Explanation of ARIMA/SARIMA Model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752601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 </a:t>
            </a:r>
          </a:p>
          <a:p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9BD99-8D57-8547-93AC-5037C9FD08A9}"/>
              </a:ext>
            </a:extLst>
          </p:cNvPr>
          <p:cNvSpPr txBox="1"/>
          <p:nvPr/>
        </p:nvSpPr>
        <p:spPr>
          <a:xfrm>
            <a:off x="1199456" y="1556792"/>
            <a:ext cx="1037752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p=2 ,d=1 and q=2</a:t>
            </a:r>
          </a:p>
          <a:p>
            <a:endParaRPr lang="en-US" dirty="0"/>
          </a:p>
          <a:p>
            <a:r>
              <a:rPr lang="en-US" dirty="0"/>
              <a:t>December 2022 sales forecast depends on November 2022 sales,</a:t>
            </a:r>
          </a:p>
          <a:p>
            <a:r>
              <a:rPr lang="en-US" dirty="0"/>
              <a:t>October 2022 sales ,error in November 2022 forecast and error in October 2022</a:t>
            </a:r>
          </a:p>
          <a:p>
            <a:r>
              <a:rPr lang="en-US" dirty="0"/>
              <a:t>Forecast.</a:t>
            </a:r>
          </a:p>
          <a:p>
            <a:endParaRPr lang="en-US" dirty="0"/>
          </a:p>
          <a:p>
            <a:r>
              <a:rPr lang="en-US" dirty="0"/>
              <a:t>In addition if P=1 , D=1 and Q=1 then</a:t>
            </a:r>
          </a:p>
          <a:p>
            <a:endParaRPr lang="en-US" dirty="0"/>
          </a:p>
          <a:p>
            <a:r>
              <a:rPr lang="en-US" dirty="0"/>
              <a:t>December 2022 sales forecast also depends on December 2021 sales and error in </a:t>
            </a:r>
          </a:p>
          <a:p>
            <a:r>
              <a:rPr lang="en-US" dirty="0"/>
              <a:t>December 2021 forecast</a:t>
            </a:r>
          </a:p>
        </p:txBody>
      </p:sp>
    </p:spTree>
    <p:extLst>
      <p:ext uri="{BB962C8B-B14F-4D97-AF65-F5344CB8AC3E}">
        <p14:creationId xmlns:p14="http://schemas.microsoft.com/office/powerpoint/2010/main" val="228817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1371601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Eras Demi ITC" panose="020B0805030504020804" pitchFamily="34" charset="0"/>
              </a:rPr>
              <a:t>ARIMA (Auto Regressive Integrated Moving Average) models are regression models that use lagged values of the dependent variable and/or random disturbance term as explanatory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Eras Demi ITC" panose="020B0805030504020804" pitchFamily="34" charset="0"/>
              </a:rPr>
              <a:t>Seasonal ARIMA (Often abbreviated as SARIMA) Model is formed by including seasonal terms in the ARIMA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Eras Demi ITC" panose="020B0805030504020804" pitchFamily="34" charset="0"/>
              </a:rPr>
              <a:t>In addition to </a:t>
            </a:r>
            <a:r>
              <a:rPr lang="en-IN" sz="2000" b="1" dirty="0" err="1">
                <a:latin typeface="Eras Demi ITC" panose="020B0805030504020804" pitchFamily="34" charset="0"/>
              </a:rPr>
              <a:t>p,d,q</a:t>
            </a:r>
            <a:r>
              <a:rPr lang="en-IN" sz="2000" b="1" dirty="0">
                <a:latin typeface="Eras Demi ITC" panose="020B0805030504020804" pitchFamily="34" charset="0"/>
              </a:rPr>
              <a:t> seasonal ARIMA includes P,D,Q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Eras Demi ITC" panose="020B0805030504020804" pitchFamily="34" charset="0"/>
              </a:rPr>
              <a:t>Several real world time series have a seasonal component. Some examples are: Sales of </a:t>
            </a:r>
            <a:r>
              <a:rPr lang="en-IN" sz="2000" dirty="0" err="1">
                <a:latin typeface="Eras Demi ITC" panose="020B0805030504020804" pitchFamily="34" charset="0"/>
              </a:rPr>
              <a:t>woolen</a:t>
            </a:r>
            <a:r>
              <a:rPr lang="en-IN" sz="2000" dirty="0">
                <a:latin typeface="Eras Demi ITC" panose="020B0805030504020804" pitchFamily="34" charset="0"/>
              </a:rPr>
              <a:t> clothes, demand for fertilizers, electricity consumption,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304801"/>
            <a:ext cx="8229600" cy="64519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TW" sz="3200" kern="0" dirty="0">
                <a:solidFill>
                  <a:schemeClr val="accent1"/>
                </a:solidFill>
                <a:ea typeface="新細明體" pitchFamily="18" charset="-120"/>
              </a:rPr>
              <a:t>Seasonal ARIMA Models</a:t>
            </a:r>
          </a:p>
        </p:txBody>
      </p:sp>
    </p:spTree>
    <p:extLst>
      <p:ext uri="{BB962C8B-B14F-4D97-AF65-F5344CB8AC3E}">
        <p14:creationId xmlns:p14="http://schemas.microsoft.com/office/powerpoint/2010/main" val="36418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13716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Eras Demi ITC" panose="020B0805030504020804" pitchFamily="34" charset="0"/>
              </a:rPr>
              <a:t>The seasonal ARIMA model incorporates both non-seasonal and seasonal factors in a multiplicative model.  Shorthand notations for the model is</a:t>
            </a:r>
          </a:p>
          <a:p>
            <a:pPr algn="ctr"/>
            <a:r>
              <a:rPr lang="en-IN" sz="2000" b="1" dirty="0">
                <a:solidFill>
                  <a:srgbClr val="000099"/>
                </a:solidFill>
                <a:latin typeface="Eras Demi ITC" panose="020B0805030504020804" pitchFamily="34" charset="0"/>
              </a:rPr>
              <a:t> </a:t>
            </a:r>
            <a:endParaRPr lang="en-IN" sz="2000" dirty="0">
              <a:solidFill>
                <a:srgbClr val="000099"/>
              </a:solidFill>
              <a:latin typeface="Eras Demi ITC" panose="020B0805030504020804" pitchFamily="34" charset="0"/>
            </a:endParaRPr>
          </a:p>
          <a:p>
            <a:endParaRPr lang="en-IN" sz="2000" dirty="0">
              <a:latin typeface="Eras Demi ITC" panose="020B0805030504020804" pitchFamily="34" charset="0"/>
            </a:endParaRPr>
          </a:p>
          <a:p>
            <a:r>
              <a:rPr lang="en-IN" sz="2000" i="1" dirty="0">
                <a:latin typeface="Eras Demi ITC" panose="020B0805030504020804" pitchFamily="34" charset="0"/>
              </a:rPr>
              <a:t>p</a:t>
            </a:r>
            <a:r>
              <a:rPr lang="en-IN" sz="2000" dirty="0">
                <a:latin typeface="Eras Demi ITC" panose="020B0805030504020804" pitchFamily="34" charset="0"/>
              </a:rPr>
              <a:t> = AR order, </a:t>
            </a:r>
          </a:p>
          <a:p>
            <a:r>
              <a:rPr lang="en-IN" sz="2000" i="1" dirty="0">
                <a:latin typeface="Eras Demi ITC" panose="020B0805030504020804" pitchFamily="34" charset="0"/>
              </a:rPr>
              <a:t>d</a:t>
            </a:r>
            <a:r>
              <a:rPr lang="en-IN" sz="2000" dirty="0">
                <a:latin typeface="Eras Demi ITC" panose="020B0805030504020804" pitchFamily="34" charset="0"/>
              </a:rPr>
              <a:t> = Order of differencing, </a:t>
            </a:r>
          </a:p>
          <a:p>
            <a:r>
              <a:rPr lang="en-IN" sz="2000" i="1" dirty="0">
                <a:latin typeface="Eras Demi ITC" panose="020B0805030504020804" pitchFamily="34" charset="0"/>
              </a:rPr>
              <a:t>q</a:t>
            </a:r>
            <a:r>
              <a:rPr lang="en-IN" sz="2000" dirty="0">
                <a:latin typeface="Eras Demi ITC" panose="020B0805030504020804" pitchFamily="34" charset="0"/>
              </a:rPr>
              <a:t> = MA order, </a:t>
            </a:r>
          </a:p>
          <a:p>
            <a:endParaRPr lang="en-IN" sz="2000" dirty="0">
              <a:latin typeface="Eras Demi ITC" panose="020B0805030504020804" pitchFamily="34" charset="0"/>
            </a:endParaRPr>
          </a:p>
          <a:p>
            <a:r>
              <a:rPr lang="en-IN" sz="2000" i="1" dirty="0">
                <a:latin typeface="Eras Demi ITC" panose="020B0805030504020804" pitchFamily="34" charset="0"/>
              </a:rPr>
              <a:t>P</a:t>
            </a:r>
            <a:r>
              <a:rPr lang="en-IN" sz="2000" dirty="0">
                <a:latin typeface="Eras Demi ITC" panose="020B0805030504020804" pitchFamily="34" charset="0"/>
              </a:rPr>
              <a:t> = seasonal AR order, </a:t>
            </a:r>
          </a:p>
          <a:p>
            <a:r>
              <a:rPr lang="en-IN" sz="2000" i="1" dirty="0">
                <a:latin typeface="Eras Demi ITC" panose="020B0805030504020804" pitchFamily="34" charset="0"/>
              </a:rPr>
              <a:t>D</a:t>
            </a:r>
            <a:r>
              <a:rPr lang="en-IN" sz="2000" dirty="0">
                <a:latin typeface="Eras Demi ITC" panose="020B0805030504020804" pitchFamily="34" charset="0"/>
              </a:rPr>
              <a:t> = Order of seasonal differencing, </a:t>
            </a:r>
          </a:p>
          <a:p>
            <a:r>
              <a:rPr lang="en-IN" sz="2000" i="1" dirty="0">
                <a:latin typeface="Eras Demi ITC" panose="020B0805030504020804" pitchFamily="34" charset="0"/>
              </a:rPr>
              <a:t>Q</a:t>
            </a:r>
            <a:r>
              <a:rPr lang="en-IN" sz="2000" dirty="0">
                <a:latin typeface="Eras Demi ITC" panose="020B0805030504020804" pitchFamily="34" charset="0"/>
              </a:rPr>
              <a:t> = seasonal MA order, and </a:t>
            </a:r>
          </a:p>
          <a:p>
            <a:r>
              <a:rPr lang="en-IN" sz="2000" i="1" dirty="0">
                <a:latin typeface="Eras Demi ITC" panose="020B0805030504020804" pitchFamily="34" charset="0"/>
              </a:rPr>
              <a:t> </a:t>
            </a:r>
            <a:endParaRPr lang="en-IN" sz="2000" dirty="0">
              <a:latin typeface="Eras Demi ITC" panose="020B0805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304801"/>
            <a:ext cx="8229600" cy="64519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TW" sz="3200" kern="0" dirty="0">
                <a:solidFill>
                  <a:schemeClr val="accent1"/>
                </a:solidFill>
                <a:ea typeface="新細明體" pitchFamily="18" charset="-120"/>
              </a:rPr>
              <a:t>Seasonal ARIMA Models</a:t>
            </a:r>
          </a:p>
        </p:txBody>
      </p:sp>
    </p:spTree>
    <p:extLst>
      <p:ext uri="{BB962C8B-B14F-4D97-AF65-F5344CB8AC3E}">
        <p14:creationId xmlns:p14="http://schemas.microsoft.com/office/powerpoint/2010/main" val="37927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10363200" cy="817561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A five-step iterative procedure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Stationarity Checking and Differencing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Model Identification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Parameter Estimation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Diagnostic Checking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Forecasting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565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Sales Data</a:t>
            </a:r>
            <a:br>
              <a:rPr lang="en-US" altLang="zh-TW" dirty="0">
                <a:ea typeface="新細明體" pitchFamily="18" charset="-120"/>
              </a:rPr>
            </a:br>
            <a:r>
              <a:rPr altLang="zh-TW" dirty="0">
                <a:ea typeface="新細明體" pitchFamily="18" charset="-120"/>
              </a:rPr>
              <a:t>Snapshot</a:t>
            </a:r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2438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410200" y="3352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1" y="3352801"/>
            <a:ext cx="422102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Monthly sales figures for 3 years</a:t>
            </a:r>
          </a:p>
        </p:txBody>
      </p:sp>
    </p:spTree>
    <p:extLst>
      <p:ext uri="{BB962C8B-B14F-4D97-AF65-F5344CB8AC3E}">
        <p14:creationId xmlns:p14="http://schemas.microsoft.com/office/powerpoint/2010/main" val="7976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One:  Stationarity Checking</a:t>
            </a:r>
          </a:p>
        </p:txBody>
      </p:sp>
    </p:spTree>
    <p:extLst>
      <p:ext uri="{BB962C8B-B14F-4D97-AF65-F5344CB8AC3E}">
        <p14:creationId xmlns:p14="http://schemas.microsoft.com/office/powerpoint/2010/main" val="350462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924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14500" y="1124744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salesdata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(),header=T)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salesdata$Sales,start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=c(2013,1),end=c(2015,12),frequency=12)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667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180110"/>
            <a:ext cx="8229600" cy="103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</a:rPr>
              <a:t>Plot Time Series and ACF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743200"/>
            <a:ext cx="3810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1" y="2743200"/>
            <a:ext cx="42338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02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ndiffs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&gt; </a:t>
            </a:r>
            <a:r>
              <a:rPr sz="1400" dirty="0" err="1">
                <a:solidFill>
                  <a:schemeClr val="tx1"/>
                </a:solidFill>
                <a:cs typeface="Times New Roman" pitchFamily="18" charset="0"/>
              </a:rPr>
              <a:t>ndiffs</a:t>
            </a: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sz="1400" dirty="0" err="1">
                <a:solidFill>
                  <a:schemeClr val="tx1"/>
                </a:solidFill>
                <a:cs typeface="Times New Roman" pitchFamily="18" charset="0"/>
              </a:rPr>
              <a:t>salesseries</a:t>
            </a: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[1] 1      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salesseries,lag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=0))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Value of test-statistic is: 1.6212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          1pct  5pct 10pct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tau1 -2.62 -1.95 -1.61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salesdiff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&lt;-diff(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salesseries,differences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=1)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salesdiff,lag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=0))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Value of test-statistic is: -6.8914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      1pct  5pct 10pct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tau1 -2.62 -1.95 -1.61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5146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20574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How Many Times Should Time Series Be Differenced to Make Stationary?</a:t>
            </a:r>
            <a:r>
              <a:rPr lang="en-US" sz="32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7928" y="5229200"/>
            <a:ext cx="34906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Reject H0. </a:t>
            </a:r>
          </a:p>
          <a:p>
            <a:r>
              <a:rPr lang="en-US" dirty="0">
                <a:latin typeface="Eras Demi ITC" pitchFamily="34" charset="0"/>
              </a:rPr>
              <a:t>First difference time series</a:t>
            </a:r>
          </a:p>
          <a:p>
            <a:r>
              <a:rPr lang="en-US" dirty="0">
                <a:latin typeface="Eras Demi ITC" pitchFamily="34" charset="0"/>
              </a:rPr>
              <a:t>is stationary.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CA2985-C722-3946-8642-4D128B14A399}"/>
              </a:ext>
            </a:extLst>
          </p:cNvPr>
          <p:cNvSpPr txBox="1">
            <a:spLocks/>
          </p:cNvSpPr>
          <p:nvPr/>
        </p:nvSpPr>
        <p:spPr bwMode="auto">
          <a:xfrm>
            <a:off x="2063552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How Many Times Should Time Series Be Differenced to Make Stationary?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64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Two:  Model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42875801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1200</Words>
  <Application>Microsoft Macintosh PowerPoint</Application>
  <PresentationFormat>Widescreen</PresentationFormat>
  <Paragraphs>265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新細明體</vt:lpstr>
      <vt:lpstr>Arial</vt:lpstr>
      <vt:lpstr>Calibri</vt:lpstr>
      <vt:lpstr>Eras Demi ITC</vt:lpstr>
      <vt:lpstr>Open Sans</vt:lpstr>
      <vt:lpstr>Open Sans Light</vt:lpstr>
      <vt:lpstr>Times New Roman</vt:lpstr>
      <vt:lpstr>Wingdings</vt:lpstr>
      <vt:lpstr>Edappy Insitute</vt:lpstr>
      <vt:lpstr> TIME SERIES MODEL-SRIMA Seasonal Box-Jenkins Models(SARIMA) </vt:lpstr>
      <vt:lpstr>PowerPoint Presentation</vt:lpstr>
      <vt:lpstr>PowerPoint Presentation</vt:lpstr>
      <vt:lpstr> A five-step iterative procedure</vt:lpstr>
      <vt:lpstr>Sales Data Snapshot</vt:lpstr>
      <vt:lpstr>Step One:  Stationarity Checking</vt:lpstr>
      <vt:lpstr>     </vt:lpstr>
      <vt:lpstr>     </vt:lpstr>
      <vt:lpstr>Step Two:  Model Identification</vt:lpstr>
      <vt:lpstr>     </vt:lpstr>
      <vt:lpstr>Step Three:  Parameter Estimation</vt:lpstr>
      <vt:lpstr>SARIMA Model in R… Parameter Estimation</vt:lpstr>
      <vt:lpstr>SARIMA Model in R… Parameter Estimation</vt:lpstr>
      <vt:lpstr>Step Four:  Diagnostic Checking</vt:lpstr>
      <vt:lpstr>     </vt:lpstr>
      <vt:lpstr>Step Five:  Forecasting</vt:lpstr>
      <vt:lpstr>     </vt:lpstr>
      <vt:lpstr>Intuitive Explanation of ARIMA/SARIMA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121</cp:revision>
  <dcterms:created xsi:type="dcterms:W3CDTF">2020-05-29T15:06:42Z</dcterms:created>
  <dcterms:modified xsi:type="dcterms:W3CDTF">2024-03-11T02:43:47Z</dcterms:modified>
  <cp:category/>
</cp:coreProperties>
</file>