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5"/>
  </p:notesMasterIdLst>
  <p:sldIdLst>
    <p:sldId id="421" r:id="rId2"/>
    <p:sldId id="349" r:id="rId3"/>
    <p:sldId id="387" r:id="rId4"/>
    <p:sldId id="457" r:id="rId5"/>
    <p:sldId id="389" r:id="rId6"/>
    <p:sldId id="257" r:id="rId7"/>
    <p:sldId id="386" r:id="rId8"/>
    <p:sldId id="391" r:id="rId9"/>
    <p:sldId id="343" r:id="rId10"/>
    <p:sldId id="388" r:id="rId11"/>
    <p:sldId id="453" r:id="rId12"/>
    <p:sldId id="390" r:id="rId13"/>
    <p:sldId id="392" r:id="rId14"/>
    <p:sldId id="393" r:id="rId15"/>
    <p:sldId id="394" r:id="rId16"/>
    <p:sldId id="395" r:id="rId17"/>
    <p:sldId id="401" r:id="rId18"/>
    <p:sldId id="454" r:id="rId19"/>
    <p:sldId id="397" r:id="rId20"/>
    <p:sldId id="455" r:id="rId21"/>
    <p:sldId id="456" r:id="rId22"/>
    <p:sldId id="400" r:id="rId23"/>
    <p:sldId id="434" r:id="rId2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421"/>
            <p14:sldId id="349"/>
            <p14:sldId id="387"/>
            <p14:sldId id="457"/>
            <p14:sldId id="389"/>
            <p14:sldId id="257"/>
            <p14:sldId id="386"/>
            <p14:sldId id="391"/>
            <p14:sldId id="343"/>
            <p14:sldId id="388"/>
            <p14:sldId id="453"/>
            <p14:sldId id="390"/>
            <p14:sldId id="392"/>
            <p14:sldId id="393"/>
            <p14:sldId id="394"/>
            <p14:sldId id="395"/>
            <p14:sldId id="401"/>
            <p14:sldId id="454"/>
            <p14:sldId id="397"/>
            <p14:sldId id="455"/>
            <p14:sldId id="456"/>
            <p14:sldId id="400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86" d="100"/>
          <a:sy n="86" d="100"/>
        </p:scale>
        <p:origin x="648" y="67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D08B5-ACBD-483C-9361-6927DD5D66C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156ED6-78FF-465A-9C65-2FD99C48484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Company</a:t>
          </a:r>
        </a:p>
      </dgm:t>
    </dgm:pt>
    <dgm:pt modelId="{6DAD735C-9CA8-48BA-9A4E-B1337E3680FB}" type="parTrans" cxnId="{43237A5B-0CDF-4485-AA8F-2A51AF672667}">
      <dgm:prSet/>
      <dgm:spPr/>
      <dgm:t>
        <a:bodyPr/>
        <a:lstStyle/>
        <a:p>
          <a:endParaRPr lang="en-US"/>
        </a:p>
      </dgm:t>
    </dgm:pt>
    <dgm:pt modelId="{14CD80CC-0D04-41B0-B048-EF6500CE48DF}" type="sibTrans" cxnId="{43237A5B-0CDF-4485-AA8F-2A51AF672667}">
      <dgm:prSet/>
      <dgm:spPr/>
      <dgm:t>
        <a:bodyPr/>
        <a:lstStyle/>
        <a:p>
          <a:endParaRPr lang="en-US"/>
        </a:p>
      </dgm:t>
    </dgm:pt>
    <dgm:pt modelId="{96EF9DB1-FB94-4BC6-9A40-EFF070A3454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Wholesalers</a:t>
          </a:r>
        </a:p>
      </dgm:t>
    </dgm:pt>
    <dgm:pt modelId="{7525FCAA-480D-4918-8605-B49D397F39CB}" type="parTrans" cxnId="{2A2C94C6-CD21-45D6-97AA-4F86412AC665}">
      <dgm:prSet/>
      <dgm:spPr/>
      <dgm:t>
        <a:bodyPr/>
        <a:lstStyle/>
        <a:p>
          <a:endParaRPr lang="en-US"/>
        </a:p>
      </dgm:t>
    </dgm:pt>
    <dgm:pt modelId="{EE2FF5CD-CDD9-46B9-8D70-AB9A076EAB37}" type="sibTrans" cxnId="{2A2C94C6-CD21-45D6-97AA-4F86412AC665}">
      <dgm:prSet/>
      <dgm:spPr/>
      <dgm:t>
        <a:bodyPr/>
        <a:lstStyle/>
        <a:p>
          <a:endParaRPr lang="en-US"/>
        </a:p>
      </dgm:t>
    </dgm:pt>
    <dgm:pt modelId="{1CD51ABD-5A61-4D48-A0FF-BBAC8D300D3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Retailers</a:t>
          </a:r>
        </a:p>
      </dgm:t>
    </dgm:pt>
    <dgm:pt modelId="{F899A065-7F2B-4F95-9E4C-530ABA2938C2}" type="parTrans" cxnId="{E7DBB5F7-EE3C-41EF-A25D-FD3A7224D7F1}">
      <dgm:prSet/>
      <dgm:spPr/>
      <dgm:t>
        <a:bodyPr/>
        <a:lstStyle/>
        <a:p>
          <a:endParaRPr lang="en-US"/>
        </a:p>
      </dgm:t>
    </dgm:pt>
    <dgm:pt modelId="{86CB44AA-85CE-42A6-8798-EE1C7494D720}" type="sibTrans" cxnId="{E7DBB5F7-EE3C-41EF-A25D-FD3A7224D7F1}">
      <dgm:prSet/>
      <dgm:spPr/>
      <dgm:t>
        <a:bodyPr/>
        <a:lstStyle/>
        <a:p>
          <a:endParaRPr lang="en-US"/>
        </a:p>
      </dgm:t>
    </dgm:pt>
    <dgm:pt modelId="{7138D118-CA40-4FC7-A652-A09BCEE4C8E6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Consumers</a:t>
          </a:r>
        </a:p>
      </dgm:t>
    </dgm:pt>
    <dgm:pt modelId="{6539994B-8C51-42C4-9A40-0FC2212ABD1C}" type="parTrans" cxnId="{767E4583-AD44-46EE-BF44-C4161449EB53}">
      <dgm:prSet/>
      <dgm:spPr/>
      <dgm:t>
        <a:bodyPr/>
        <a:lstStyle/>
        <a:p>
          <a:endParaRPr lang="en-US"/>
        </a:p>
      </dgm:t>
    </dgm:pt>
    <dgm:pt modelId="{50D07C71-C4F3-4431-AA50-7516D2314CB9}" type="sibTrans" cxnId="{767E4583-AD44-46EE-BF44-C4161449EB53}">
      <dgm:prSet/>
      <dgm:spPr/>
      <dgm:t>
        <a:bodyPr/>
        <a:lstStyle/>
        <a:p>
          <a:endParaRPr lang="en-US"/>
        </a:p>
      </dgm:t>
    </dgm:pt>
    <dgm:pt modelId="{20FA7171-5BB3-4F53-8E5B-D2687D48259F}" type="pres">
      <dgm:prSet presAssocID="{65BD08B5-ACBD-483C-9361-6927DD5D66C2}" presName="Name0" presStyleCnt="0">
        <dgm:presLayoutVars>
          <dgm:dir/>
          <dgm:animLvl val="lvl"/>
          <dgm:resizeHandles val="exact"/>
        </dgm:presLayoutVars>
      </dgm:prSet>
      <dgm:spPr/>
    </dgm:pt>
    <dgm:pt modelId="{EBF14889-A765-405E-95C6-CEC5EF3162DF}" type="pres">
      <dgm:prSet presAssocID="{5E156ED6-78FF-465A-9C65-2FD99C48484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AB5B9A-1016-4F26-9649-5804EA78B424}" type="pres">
      <dgm:prSet presAssocID="{14CD80CC-0D04-41B0-B048-EF6500CE48DF}" presName="parTxOnlySpace" presStyleCnt="0"/>
      <dgm:spPr/>
    </dgm:pt>
    <dgm:pt modelId="{000A6B43-D326-4AB1-A008-C84F776B2880}" type="pres">
      <dgm:prSet presAssocID="{96EF9DB1-FB94-4BC6-9A40-EFF070A345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DDC8B6-F1A9-4414-999E-126453A71789}" type="pres">
      <dgm:prSet presAssocID="{EE2FF5CD-CDD9-46B9-8D70-AB9A076EAB37}" presName="parTxOnlySpace" presStyleCnt="0"/>
      <dgm:spPr/>
    </dgm:pt>
    <dgm:pt modelId="{08860571-FDC6-4A5A-AAF5-2C770C89AC53}" type="pres">
      <dgm:prSet presAssocID="{1CD51ABD-5A61-4D48-A0FF-BBAC8D300D3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8915F3-7E5C-457C-86C8-8B67EF2C4BCA}" type="pres">
      <dgm:prSet presAssocID="{86CB44AA-85CE-42A6-8798-EE1C7494D720}" presName="parTxOnlySpace" presStyleCnt="0"/>
      <dgm:spPr/>
    </dgm:pt>
    <dgm:pt modelId="{BCC59700-7132-424B-8545-B7F6B293B35C}" type="pres">
      <dgm:prSet presAssocID="{7138D118-CA40-4FC7-A652-A09BCEE4C8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706827-BD77-4913-9A40-2F588F68ED8B}" type="presOf" srcId="{65BD08B5-ACBD-483C-9361-6927DD5D66C2}" destId="{20FA7171-5BB3-4F53-8E5B-D2687D48259F}" srcOrd="0" destOrd="0" presId="urn:microsoft.com/office/officeart/2005/8/layout/chevron1"/>
    <dgm:cxn modelId="{43237A5B-0CDF-4485-AA8F-2A51AF672667}" srcId="{65BD08B5-ACBD-483C-9361-6927DD5D66C2}" destId="{5E156ED6-78FF-465A-9C65-2FD99C484847}" srcOrd="0" destOrd="0" parTransId="{6DAD735C-9CA8-48BA-9A4E-B1337E3680FB}" sibTransId="{14CD80CC-0D04-41B0-B048-EF6500CE48DF}"/>
    <dgm:cxn modelId="{EEB05651-51F2-4409-A6DE-F89211C369EF}" type="presOf" srcId="{7138D118-CA40-4FC7-A652-A09BCEE4C8E6}" destId="{BCC59700-7132-424B-8545-B7F6B293B35C}" srcOrd="0" destOrd="0" presId="urn:microsoft.com/office/officeart/2005/8/layout/chevron1"/>
    <dgm:cxn modelId="{5A47A959-8F63-473A-B260-512768E59C2E}" type="presOf" srcId="{5E156ED6-78FF-465A-9C65-2FD99C484847}" destId="{EBF14889-A765-405E-95C6-CEC5EF3162DF}" srcOrd="0" destOrd="0" presId="urn:microsoft.com/office/officeart/2005/8/layout/chevron1"/>
    <dgm:cxn modelId="{767E4583-AD44-46EE-BF44-C4161449EB53}" srcId="{65BD08B5-ACBD-483C-9361-6927DD5D66C2}" destId="{7138D118-CA40-4FC7-A652-A09BCEE4C8E6}" srcOrd="3" destOrd="0" parTransId="{6539994B-8C51-42C4-9A40-0FC2212ABD1C}" sibTransId="{50D07C71-C4F3-4431-AA50-7516D2314CB9}"/>
    <dgm:cxn modelId="{C6A138AE-DB41-46C6-9973-F4680CCA33B9}" type="presOf" srcId="{96EF9DB1-FB94-4BC6-9A40-EFF070A34540}" destId="{000A6B43-D326-4AB1-A008-C84F776B2880}" srcOrd="0" destOrd="0" presId="urn:microsoft.com/office/officeart/2005/8/layout/chevron1"/>
    <dgm:cxn modelId="{10700BB9-99CE-4C53-A2DF-3AA07D1C601C}" type="presOf" srcId="{1CD51ABD-5A61-4D48-A0FF-BBAC8D300D3E}" destId="{08860571-FDC6-4A5A-AAF5-2C770C89AC53}" srcOrd="0" destOrd="0" presId="urn:microsoft.com/office/officeart/2005/8/layout/chevron1"/>
    <dgm:cxn modelId="{2A2C94C6-CD21-45D6-97AA-4F86412AC665}" srcId="{65BD08B5-ACBD-483C-9361-6927DD5D66C2}" destId="{96EF9DB1-FB94-4BC6-9A40-EFF070A34540}" srcOrd="1" destOrd="0" parTransId="{7525FCAA-480D-4918-8605-B49D397F39CB}" sibTransId="{EE2FF5CD-CDD9-46B9-8D70-AB9A076EAB37}"/>
    <dgm:cxn modelId="{E7DBB5F7-EE3C-41EF-A25D-FD3A7224D7F1}" srcId="{65BD08B5-ACBD-483C-9361-6927DD5D66C2}" destId="{1CD51ABD-5A61-4D48-A0FF-BBAC8D300D3E}" srcOrd="2" destOrd="0" parTransId="{F899A065-7F2B-4F95-9E4C-530ABA2938C2}" sibTransId="{86CB44AA-85CE-42A6-8798-EE1C7494D720}"/>
    <dgm:cxn modelId="{9C3E5C52-DB08-40F5-9D6D-F495F774B4FD}" type="presParOf" srcId="{20FA7171-5BB3-4F53-8E5B-D2687D48259F}" destId="{EBF14889-A765-405E-95C6-CEC5EF3162DF}" srcOrd="0" destOrd="0" presId="urn:microsoft.com/office/officeart/2005/8/layout/chevron1"/>
    <dgm:cxn modelId="{67B93FE5-8100-49D8-A2C4-9F2F0F53FD46}" type="presParOf" srcId="{20FA7171-5BB3-4F53-8E5B-D2687D48259F}" destId="{45AB5B9A-1016-4F26-9649-5804EA78B424}" srcOrd="1" destOrd="0" presId="urn:microsoft.com/office/officeart/2005/8/layout/chevron1"/>
    <dgm:cxn modelId="{9992A327-983D-4D61-91B9-B4970BCEE493}" type="presParOf" srcId="{20FA7171-5BB3-4F53-8E5B-D2687D48259F}" destId="{000A6B43-D326-4AB1-A008-C84F776B2880}" srcOrd="2" destOrd="0" presId="urn:microsoft.com/office/officeart/2005/8/layout/chevron1"/>
    <dgm:cxn modelId="{6D1C0899-8005-4FC2-A822-94FCA9236A67}" type="presParOf" srcId="{20FA7171-5BB3-4F53-8E5B-D2687D48259F}" destId="{B6DDC8B6-F1A9-4414-999E-126453A71789}" srcOrd="3" destOrd="0" presId="urn:microsoft.com/office/officeart/2005/8/layout/chevron1"/>
    <dgm:cxn modelId="{E8BFF1EA-0D4B-495A-802C-87F8C267917B}" type="presParOf" srcId="{20FA7171-5BB3-4F53-8E5B-D2687D48259F}" destId="{08860571-FDC6-4A5A-AAF5-2C770C89AC53}" srcOrd="4" destOrd="0" presId="urn:microsoft.com/office/officeart/2005/8/layout/chevron1"/>
    <dgm:cxn modelId="{744074A0-559A-4B29-AC89-3417EAFDA642}" type="presParOf" srcId="{20FA7171-5BB3-4F53-8E5B-D2687D48259F}" destId="{D58915F3-7E5C-457C-86C8-8B67EF2C4BCA}" srcOrd="5" destOrd="0" presId="urn:microsoft.com/office/officeart/2005/8/layout/chevron1"/>
    <dgm:cxn modelId="{A4C578F6-0281-4045-BED6-D1FB942D1B8E}" type="presParOf" srcId="{20FA7171-5BB3-4F53-8E5B-D2687D48259F}" destId="{BCC59700-7132-424B-8545-B7F6B293B35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14889-A765-405E-95C6-CEC5EF3162DF}">
      <dsp:nvSpPr>
        <dsp:cNvPr id="0" name=""/>
        <dsp:cNvSpPr/>
      </dsp:nvSpPr>
      <dsp:spPr>
        <a:xfrm>
          <a:off x="3919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Company</a:t>
          </a:r>
        </a:p>
      </dsp:txBody>
      <dsp:txXfrm>
        <a:off x="460207" y="1806420"/>
        <a:ext cx="1368866" cy="912576"/>
      </dsp:txXfrm>
    </dsp:sp>
    <dsp:sp modelId="{000A6B43-D326-4AB1-A008-C84F776B2880}">
      <dsp:nvSpPr>
        <dsp:cNvPr id="0" name=""/>
        <dsp:cNvSpPr/>
      </dsp:nvSpPr>
      <dsp:spPr>
        <a:xfrm>
          <a:off x="2057217" y="1806420"/>
          <a:ext cx="2281442" cy="91257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Wholesalers</a:t>
          </a:r>
        </a:p>
      </dsp:txBody>
      <dsp:txXfrm>
        <a:off x="2513505" y="1806420"/>
        <a:ext cx="1368866" cy="912576"/>
      </dsp:txXfrm>
    </dsp:sp>
    <dsp:sp modelId="{08860571-FDC6-4A5A-AAF5-2C770C89AC53}">
      <dsp:nvSpPr>
        <dsp:cNvPr id="0" name=""/>
        <dsp:cNvSpPr/>
      </dsp:nvSpPr>
      <dsp:spPr>
        <a:xfrm>
          <a:off x="4110514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Retailers</a:t>
          </a:r>
        </a:p>
      </dsp:txBody>
      <dsp:txXfrm>
        <a:off x="4566802" y="1806420"/>
        <a:ext cx="1368866" cy="912576"/>
      </dsp:txXfrm>
    </dsp:sp>
    <dsp:sp modelId="{BCC59700-7132-424B-8545-B7F6B293B35C}">
      <dsp:nvSpPr>
        <dsp:cNvPr id="0" name=""/>
        <dsp:cNvSpPr/>
      </dsp:nvSpPr>
      <dsp:spPr>
        <a:xfrm>
          <a:off x="6163812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Consumers</a:t>
          </a:r>
        </a:p>
      </dsp:txBody>
      <dsp:txXfrm>
        <a:off x="6620100" y="1806420"/>
        <a:ext cx="1368866" cy="91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detect outliers&lt;-Boxplot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EACB-7CA1-4CE3-A0BC-0FBF83B4DD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EACB-7CA1-4CE3-A0BC-0FBF83B4DD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Inference: Case </a:t>
            </a:r>
            <a:r>
              <a:rPr lang="es-ES" sz="44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</a:t>
            </a:r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44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</a:t>
            </a:r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</a:t>
            </a:r>
            <a:b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Assessing Net Promoter Score</a:t>
            </a:r>
            <a:br>
              <a:rPr sz="2400" dirty="0"/>
            </a:b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2200" dirty="0">
                <a:solidFill>
                  <a:srgbClr val="002060"/>
                </a:solidFill>
                <a:cs typeface="Times New Roman" pitchFamily="18" charset="0"/>
              </a:rPr>
              <a:t>&gt; 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len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900" dirty="0">
                <a:cs typeface="Times New Roman" pitchFamily="18" charset="0"/>
              </a:rPr>
              <a:t>[1] 1</a:t>
            </a:r>
            <a:r>
              <a:rPr lang="en-US" sz="1900" dirty="0">
                <a:cs typeface="Times New Roman" pitchFamily="18" charset="0"/>
              </a:rPr>
              <a:t>07</a:t>
            </a:r>
            <a:endParaRPr sz="1900" dirty="0">
              <a:cs typeface="Times New Roman" pitchFamily="18" charset="0"/>
            </a:endParaRPr>
          </a:p>
          <a:p>
            <a:pPr>
              <a:buNone/>
            </a:pPr>
            <a:endParaRPr sz="22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2200" dirty="0">
                <a:solidFill>
                  <a:srgbClr val="002060"/>
                </a:solidFill>
                <a:cs typeface="Times New Roman" pitchFamily="18" charset="0"/>
              </a:rPr>
              <a:t>&gt; 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['NPS'].mean().round(2)</a:t>
            </a:r>
            <a:endParaRPr sz="22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900" dirty="0">
                <a:cs typeface="Times New Roman" pitchFamily="18" charset="0"/>
              </a:rPr>
              <a:t>[1] 6.</a:t>
            </a:r>
            <a:r>
              <a:rPr lang="en-US" sz="1900" dirty="0">
                <a:cs typeface="Times New Roman" pitchFamily="18" charset="0"/>
              </a:rPr>
              <a:t>2</a:t>
            </a:r>
            <a:endParaRPr sz="1900" dirty="0">
              <a:cs typeface="Times New Roman" pitchFamily="18" charset="0"/>
            </a:endParaRPr>
          </a:p>
          <a:p>
            <a:pPr>
              <a:buNone/>
            </a:pPr>
            <a:endParaRPr sz="22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2200" dirty="0">
                <a:solidFill>
                  <a:srgbClr val="002060"/>
                </a:solidFill>
                <a:cs typeface="Times New Roman" pitchFamily="18" charset="0"/>
              </a:rPr>
              <a:t>&gt; 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['NPS'].median().round(2)</a:t>
            </a:r>
          </a:p>
          <a:p>
            <a:pPr>
              <a:buNone/>
            </a:pPr>
            <a:r>
              <a:rPr sz="1900" dirty="0">
                <a:cs typeface="Times New Roman" pitchFamily="18" charset="0"/>
              </a:rPr>
              <a:t>[1] 6</a:t>
            </a:r>
          </a:p>
          <a:p>
            <a:pPr>
              <a:buNone/>
            </a:pPr>
            <a:endParaRPr sz="22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import 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matplotlib.pyplot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 as 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plt</a:t>
            </a:r>
            <a:endParaRPr lang="en-US" sz="22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plt.boxplot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2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2200" dirty="0">
                <a:solidFill>
                  <a:srgbClr val="002060"/>
                </a:solidFill>
                <a:cs typeface="Times New Roman" pitchFamily="18" charset="0"/>
              </a:rPr>
              <a:t>['NPS'])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C44DA-3768-5463-F31D-F66BE37A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3987422"/>
            <a:ext cx="2736304" cy="227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4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dirty="0"/>
              <a:t>2. Is NPS significantly more than '6'?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Which test to be used?</a:t>
            </a:r>
          </a:p>
          <a:p>
            <a:endParaRPr dirty="0"/>
          </a:p>
          <a:p>
            <a:r>
              <a:rPr dirty="0"/>
              <a:t> Can we assume 'Normality' of the distribution?</a:t>
            </a:r>
          </a:p>
          <a:p>
            <a:endParaRPr dirty="0"/>
          </a:p>
          <a:p>
            <a:r>
              <a:rPr dirty="0"/>
              <a:t> Is NPS significantly more than '6'?</a:t>
            </a:r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3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Can we assume 'Normality' of the distribution?</a:t>
            </a:r>
            <a:br>
              <a:rPr sz="2400" dirty="0"/>
            </a:b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5520" y="1052736"/>
            <a:ext cx="8045406" cy="56883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plt.boxplot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['NPS'])</a:t>
            </a:r>
          </a:p>
          <a:p>
            <a:pPr>
              <a:buNone/>
            </a:pP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statsmodels.graphics.gofplots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qqplot</a:t>
            </a:r>
            <a:endParaRPr lang="en-US" sz="6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qqplot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['NPS'])</a:t>
            </a:r>
          </a:p>
          <a:p>
            <a:pPr>
              <a:buNone/>
            </a:pPr>
            <a:endParaRPr sz="6800" dirty="0">
              <a:cs typeface="Times New Roman" pitchFamily="18" charset="0"/>
            </a:endParaRPr>
          </a:p>
          <a:p>
            <a:pPr>
              <a:buNone/>
            </a:pP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scipy.stats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shapiro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statistic,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p_value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shapiro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['NPS'])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</a:t>
            </a:r>
            <a:endParaRPr lang="en-US" sz="6800" dirty="0">
              <a:cs typeface="Times New Roman" pitchFamily="18" charset="0"/>
            </a:endParaRPr>
          </a:p>
          <a:p>
            <a:pPr>
              <a:buNone/>
            </a:pPr>
            <a:r>
              <a:rPr lang="en-US" sz="6800" dirty="0">
                <a:cs typeface="Times New Roman" pitchFamily="18" charset="0"/>
              </a:rPr>
              <a:t>Shapiro-Wilk Test Statistic</a:t>
            </a:r>
            <a:r>
              <a:rPr sz="6800" dirty="0">
                <a:cs typeface="Times New Roman" pitchFamily="18" charset="0"/>
              </a:rPr>
              <a:t> = 0.94</a:t>
            </a:r>
            <a:r>
              <a:rPr lang="en-US" sz="6800" dirty="0">
                <a:cs typeface="Times New Roman" pitchFamily="18" charset="0"/>
              </a:rPr>
              <a:t>709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p-value = 0.000</a:t>
            </a:r>
            <a:r>
              <a:rPr lang="en-US" sz="6800" dirty="0">
                <a:cs typeface="Times New Roman" pitchFamily="18" charset="0"/>
              </a:rPr>
              <a:t>326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sz="6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statsmodels.stats.diagnostic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lilliefors</a:t>
            </a:r>
            <a:endParaRPr lang="en-US" sz="6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statistic,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p_value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lilliefors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6800" dirty="0" err="1">
                <a:solidFill>
                  <a:srgbClr val="002060"/>
                </a:solidFill>
                <a:cs typeface="Times New Roman" pitchFamily="18" charset="0"/>
              </a:rPr>
              <a:t>nps_data</a:t>
            </a:r>
            <a:r>
              <a:rPr lang="en-US" sz="68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6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6800" dirty="0">
                <a:cs typeface="Times New Roman" pitchFamily="18" charset="0"/>
              </a:rPr>
              <a:t>Lilliefors Test Statistic </a:t>
            </a:r>
            <a:r>
              <a:rPr sz="6800" dirty="0">
                <a:cs typeface="Times New Roman" pitchFamily="18" charset="0"/>
              </a:rPr>
              <a:t>= 0.12</a:t>
            </a:r>
            <a:r>
              <a:rPr lang="en-US" sz="6800" dirty="0">
                <a:cs typeface="Times New Roman" pitchFamily="18" charset="0"/>
              </a:rPr>
              <a:t>501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p-value = 0.000</a:t>
            </a:r>
            <a:r>
              <a:rPr lang="en-US" sz="6800" dirty="0">
                <a:cs typeface="Times New Roman" pitchFamily="18" charset="0"/>
              </a:rPr>
              <a:t>999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8F65B-7293-7012-107A-81E94C7B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169989"/>
            <a:ext cx="2304256" cy="191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78E2B-0A6D-C475-5C33-349A17837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9" y="3426785"/>
            <a:ext cx="2592288" cy="2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 </a:t>
            </a:r>
            <a:r>
              <a:rPr sz="2400" b="1" dirty="0"/>
              <a:t>Is NPS significantly more than '6’?</a:t>
            </a:r>
            <a:br>
              <a:rPr sz="2400" b="1" dirty="0"/>
            </a:b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169989"/>
            <a:ext cx="8458200" cy="520417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scipy.stats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wilcoxon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endParaRPr sz="16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mu = 6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statistic,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p_value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wilcoxon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['NPS'] - mu, alternative='greater')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One-Sample Wilcoxon Test Statistic = 2166 </a:t>
            </a:r>
          </a:p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p-value = 0.0977</a:t>
            </a:r>
          </a:p>
          <a:p>
            <a:pPr>
              <a:buNone/>
            </a:pPr>
            <a:endParaRPr lang="en-US" sz="1600" dirty="0"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Conclusion: Do not reject H0.  Average NPS is not significantly more</a:t>
            </a:r>
          </a:p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                       than '6'.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57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3. Compare NPS </a:t>
            </a:r>
            <a:r>
              <a:rPr lang="en-US" sz="2800" b="1" dirty="0"/>
              <a:t>R</a:t>
            </a:r>
            <a:r>
              <a:rPr sz="2800" b="1" dirty="0"/>
              <a:t>egion</a:t>
            </a:r>
            <a:r>
              <a:rPr lang="en-US" sz="2800" b="1" dirty="0"/>
              <a:t>-</a:t>
            </a:r>
            <a:r>
              <a:rPr sz="2800" b="1" dirty="0"/>
              <a:t>wise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40768"/>
            <a:ext cx="10363200" cy="4627563"/>
          </a:xfrm>
        </p:spPr>
        <p:txBody>
          <a:bodyPr/>
          <a:lstStyle/>
          <a:p>
            <a:r>
              <a:rPr dirty="0"/>
              <a:t>Which region has on an average highest NPS?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 mean as well as median.</a:t>
            </a:r>
          </a:p>
          <a:p>
            <a:endParaRPr dirty="0"/>
          </a:p>
          <a:p>
            <a:r>
              <a:rPr dirty="0"/>
              <a:t> Is region wise difference in NPS significantly different?</a:t>
            </a:r>
          </a:p>
          <a:p>
            <a:endParaRPr dirty="0"/>
          </a:p>
          <a:p>
            <a:r>
              <a:rPr dirty="0"/>
              <a:t> Present region wise NPS graphically.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4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b="1" dirty="0"/>
              <a:t>Which region has on an average highest NPS?</a:t>
            </a:r>
            <a:br>
              <a:rPr sz="2400" b="1" dirty="0"/>
            </a:b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340768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5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64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6400" dirty="0" err="1">
                <a:solidFill>
                  <a:srgbClr val="002060"/>
                </a:solidFill>
                <a:cs typeface="Times New Roman" pitchFamily="18" charset="0"/>
              </a:rPr>
              <a:t>npsregion.groupby</a:t>
            </a:r>
            <a:r>
              <a:rPr lang="en-US" sz="6400" dirty="0">
                <a:solidFill>
                  <a:srgbClr val="002060"/>
                </a:solidFill>
                <a:cs typeface="Times New Roman" pitchFamily="18" charset="0"/>
              </a:rPr>
              <a:t>('REGION')['NPS'].mean()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REGION      NPS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1   East        6.</a:t>
            </a:r>
            <a:r>
              <a:rPr lang="en-US" sz="6400" dirty="0">
                <a:cs typeface="Times New Roman" pitchFamily="18" charset="0"/>
              </a:rPr>
              <a:t>2</a:t>
            </a:r>
            <a:r>
              <a:rPr sz="6400" dirty="0">
                <a:cs typeface="Times New Roman" pitchFamily="18" charset="0"/>
              </a:rPr>
              <a:t>50000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2  North      </a:t>
            </a:r>
            <a:r>
              <a:rPr lang="en-US" sz="6400" dirty="0">
                <a:cs typeface="Times New Roman" pitchFamily="18" charset="0"/>
              </a:rPr>
              <a:t>6.208333</a:t>
            </a:r>
            <a:endParaRPr sz="6400" dirty="0">
              <a:cs typeface="Times New Roman" pitchFamily="18" charset="0"/>
            </a:endParaRP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3  South      </a:t>
            </a:r>
            <a:r>
              <a:rPr lang="en-US" sz="6400" dirty="0">
                <a:cs typeface="Times New Roman" pitchFamily="18" charset="0"/>
              </a:rPr>
              <a:t>6.057143</a:t>
            </a:r>
            <a:endParaRPr sz="6400" dirty="0">
              <a:cs typeface="Times New Roman" pitchFamily="18" charset="0"/>
            </a:endParaRPr>
          </a:p>
          <a:p>
            <a:pPr marL="457200" indent="-457200">
              <a:buNone/>
            </a:pPr>
            <a:r>
              <a:rPr sz="6400" dirty="0">
                <a:cs typeface="Times New Roman" pitchFamily="18" charset="0"/>
              </a:rPr>
              <a:t>4. West       </a:t>
            </a:r>
            <a:r>
              <a:rPr lang="en-US" sz="6400" dirty="0">
                <a:cs typeface="Times New Roman" pitchFamily="18" charset="0"/>
              </a:rPr>
              <a:t>6.321429</a:t>
            </a:r>
            <a:endParaRPr sz="6400" dirty="0">
              <a:cs typeface="Times New Roman" pitchFamily="18" charset="0"/>
            </a:endParaRPr>
          </a:p>
          <a:p>
            <a:pPr marL="457200" indent="-457200">
              <a:buNone/>
            </a:pPr>
            <a:endParaRPr sz="6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6400" dirty="0" err="1">
                <a:solidFill>
                  <a:srgbClr val="002060"/>
                </a:solidFill>
                <a:cs typeface="Times New Roman" pitchFamily="18" charset="0"/>
              </a:rPr>
              <a:t>npsregion.groupby</a:t>
            </a:r>
            <a:r>
              <a:rPr lang="en-US" sz="6400" dirty="0">
                <a:solidFill>
                  <a:srgbClr val="002060"/>
                </a:solidFill>
                <a:cs typeface="Times New Roman" pitchFamily="18" charset="0"/>
              </a:rPr>
              <a:t>('REGION')['NPS'].median()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 REGION NPS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1   East  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2  North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3  South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4   West    7</a:t>
            </a:r>
          </a:p>
          <a:p>
            <a:pPr>
              <a:buNone/>
            </a:pPr>
            <a:r>
              <a:rPr sz="5600" dirty="0">
                <a:cs typeface="Times New Roman" pitchFamily="18" charset="0"/>
              </a:rPr>
              <a:t> 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4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Is region wise difference in NPS significantly</a:t>
            </a:r>
            <a:br>
              <a:rPr sz="2400" dirty="0"/>
            </a:br>
            <a:r>
              <a:rPr sz="2400" dirty="0"/>
              <a:t> different?</a:t>
            </a:r>
            <a:br>
              <a:rPr sz="2400" dirty="0"/>
            </a:b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340768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sz="12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scipy.stats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kruskal</a:t>
            </a:r>
            <a:endParaRPr lang="en-US" sz="16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nps_data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['NPS']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regions =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['REGION']</a:t>
            </a:r>
          </a:p>
          <a:p>
            <a:pPr>
              <a:buNone/>
            </a:pP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statistic,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p_value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kruskal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(*[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nps_data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[regions == region] for region in </a:t>
            </a:r>
            <a:r>
              <a:rPr lang="en-US" sz="1600" dirty="0" err="1">
                <a:solidFill>
                  <a:srgbClr val="002060"/>
                </a:solidFill>
                <a:cs typeface="Times New Roman" pitchFamily="18" charset="0"/>
              </a:rPr>
              <a:t>regions.unique</a:t>
            </a:r>
            <a:r>
              <a:rPr lang="en-US" sz="1600" dirty="0">
                <a:solidFill>
                  <a:srgbClr val="002060"/>
                </a:solidFill>
                <a:cs typeface="Times New Roman" pitchFamily="18" charset="0"/>
              </a:rPr>
              <a:t>()])</a:t>
            </a:r>
          </a:p>
          <a:p>
            <a:pPr>
              <a:buNone/>
            </a:pPr>
            <a:endParaRPr sz="1200" dirty="0"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cs typeface="Times New Roman" pitchFamily="18" charset="0"/>
              </a:rPr>
              <a:t>Kruskal-Wallis Test Statistic</a:t>
            </a:r>
            <a:r>
              <a:rPr sz="1600" dirty="0">
                <a:cs typeface="Times New Roman" pitchFamily="18" charset="0"/>
              </a:rPr>
              <a:t>= </a:t>
            </a:r>
            <a:r>
              <a:rPr lang="en-US" sz="1600" dirty="0">
                <a:cs typeface="Times New Roman" pitchFamily="18" charset="0"/>
              </a:rPr>
              <a:t>0.52336</a:t>
            </a: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p-value = 0.9</a:t>
            </a:r>
            <a:r>
              <a:rPr lang="en-US" sz="1600" dirty="0">
                <a:cs typeface="Times New Roman" pitchFamily="18" charset="0"/>
              </a:rPr>
              <a:t>137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0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200" dirty="0">
              <a:cs typeface="Times New Roman" pitchFamily="18" charset="0"/>
            </a:endParaRPr>
          </a:p>
          <a:p>
            <a:pPr>
              <a:buNone/>
            </a:pPr>
            <a:r>
              <a:rPr sz="900" dirty="0">
                <a:cs typeface="Times New Roman" pitchFamily="18" charset="0"/>
              </a:rPr>
              <a:t> </a:t>
            </a:r>
            <a:endParaRPr sz="1200" dirty="0">
              <a:cs typeface="Times New Roman" pitchFamily="18" charset="0"/>
            </a:endParaRPr>
          </a:p>
          <a:p>
            <a:pPr>
              <a:buNone/>
            </a:pPr>
            <a:endParaRPr sz="1200" dirty="0">
              <a:cs typeface="Times New Roman" pitchFamily="18" charset="0"/>
            </a:endParaRPr>
          </a:p>
          <a:p>
            <a:pPr>
              <a:buNone/>
            </a:pPr>
            <a:r>
              <a:rPr sz="12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200"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953001"/>
            <a:ext cx="619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Eras Demi ITC" pitchFamily="34" charset="0"/>
              </a:rPr>
              <a:t>Region wise difference in NPS is not significant.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34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Median NPS -Bar Diagram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274885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med = 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npsregion.groupby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('REGION')['NPS'].median()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med.plot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(kind='bar', color='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skyblue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’)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plt.xlabel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('Region')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plt.ylabel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('Median NPS')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plt.title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('Median NPS by Region')</a:t>
            </a:r>
          </a:p>
          <a:p>
            <a:pPr>
              <a:lnSpc>
                <a:spcPct val="80000"/>
              </a:lnSpc>
              <a:buNone/>
            </a:pPr>
            <a:endParaRPr lang="en-US" sz="1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C7CEB-B28D-DA44-0C8D-A797706F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284984"/>
            <a:ext cx="4248472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4. Detractors vs. Non-detractors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556792"/>
            <a:ext cx="10363200" cy="4627563"/>
          </a:xfrm>
        </p:spPr>
        <p:txBody>
          <a:bodyPr>
            <a:normAutofit lnSpcReduction="10000"/>
          </a:bodyPr>
          <a:lstStyle/>
          <a:p>
            <a:r>
              <a:rPr dirty="0"/>
              <a:t>What percentage of customers are 'detractors'? </a:t>
            </a:r>
          </a:p>
          <a:p>
            <a:pPr>
              <a:buNone/>
            </a:pPr>
            <a:r>
              <a:rPr dirty="0"/>
              <a:t>      Detractor: NPS score of less than or equal to 6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      Suggestion: Derive a new variable  'detractor' having values 'YES' or 'NO'.</a:t>
            </a:r>
          </a:p>
          <a:p>
            <a:endParaRPr dirty="0"/>
          </a:p>
          <a:p>
            <a:r>
              <a:rPr dirty="0"/>
              <a:t> Is percentage of detractors significantly greater than 40%?</a:t>
            </a:r>
          </a:p>
          <a:p>
            <a:endParaRPr dirty="0"/>
          </a:p>
          <a:p>
            <a:pPr>
              <a:buNone/>
            </a:pPr>
            <a:r>
              <a:rPr dirty="0"/>
              <a:t>       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5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What percentage of customers </a:t>
            </a:r>
            <a:br>
              <a:rPr sz="2400" dirty="0"/>
            </a:br>
            <a:r>
              <a:rPr sz="2400" dirty="0"/>
              <a:t>are 'detractors'?</a:t>
            </a:r>
            <a:br>
              <a:rPr sz="2400" dirty="0"/>
            </a:br>
            <a:r>
              <a:rPr sz="2400" dirty="0"/>
              <a:t> </a:t>
            </a: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800" dirty="0">
                <a:cs typeface="Times New Roman" pitchFamily="18" charset="0"/>
              </a:rPr>
              <a:t>import </a:t>
            </a:r>
            <a:r>
              <a:rPr lang="en-US" sz="6800" dirty="0" err="1">
                <a:cs typeface="Times New Roman" pitchFamily="18" charset="0"/>
              </a:rPr>
              <a:t>numpy</a:t>
            </a:r>
            <a:r>
              <a:rPr lang="en-US" sz="6800" dirty="0">
                <a:cs typeface="Times New Roman" pitchFamily="18" charset="0"/>
              </a:rPr>
              <a:t> as np</a:t>
            </a:r>
          </a:p>
          <a:p>
            <a:pPr>
              <a:buNone/>
            </a:pPr>
            <a:r>
              <a:rPr lang="en-US" sz="6800" dirty="0" err="1">
                <a:cs typeface="Times New Roman" pitchFamily="18" charset="0"/>
              </a:rPr>
              <a:t>npsregion</a:t>
            </a:r>
            <a:r>
              <a:rPr lang="en-US" sz="6800" dirty="0">
                <a:cs typeface="Times New Roman" pitchFamily="18" charset="0"/>
              </a:rPr>
              <a:t>['detractor'] = </a:t>
            </a:r>
            <a:r>
              <a:rPr lang="en-US" sz="6800" dirty="0" err="1">
                <a:cs typeface="Times New Roman" pitchFamily="18" charset="0"/>
              </a:rPr>
              <a:t>np.where</a:t>
            </a:r>
            <a:r>
              <a:rPr lang="en-US" sz="6800" dirty="0">
                <a:cs typeface="Times New Roman" pitchFamily="18" charset="0"/>
              </a:rPr>
              <a:t>(</a:t>
            </a:r>
            <a:r>
              <a:rPr lang="en-US" sz="6800" dirty="0" err="1">
                <a:cs typeface="Times New Roman" pitchFamily="18" charset="0"/>
              </a:rPr>
              <a:t>npsregion</a:t>
            </a:r>
            <a:r>
              <a:rPr lang="en-US" sz="6800" dirty="0">
                <a:cs typeface="Times New Roman" pitchFamily="18" charset="0"/>
              </a:rPr>
              <a:t>['NPS'] &lt;= 6, 'YES', 'NO')</a:t>
            </a:r>
          </a:p>
          <a:p>
            <a:pPr>
              <a:buNone/>
            </a:pPr>
            <a:r>
              <a:rPr lang="en-US" sz="6800" dirty="0" err="1">
                <a:cs typeface="Times New Roman" pitchFamily="18" charset="0"/>
              </a:rPr>
              <a:t>table_detractor</a:t>
            </a:r>
            <a:r>
              <a:rPr lang="en-US" sz="6800" dirty="0">
                <a:cs typeface="Times New Roman" pitchFamily="18" charset="0"/>
              </a:rPr>
              <a:t> = </a:t>
            </a:r>
            <a:r>
              <a:rPr lang="en-US" sz="6800" dirty="0" err="1">
                <a:cs typeface="Times New Roman" pitchFamily="18" charset="0"/>
              </a:rPr>
              <a:t>pd.value_counts</a:t>
            </a:r>
            <a:r>
              <a:rPr lang="en-US" sz="6800" dirty="0">
                <a:cs typeface="Times New Roman" pitchFamily="18" charset="0"/>
              </a:rPr>
              <a:t>(</a:t>
            </a:r>
            <a:r>
              <a:rPr lang="en-US" sz="6800" dirty="0" err="1">
                <a:cs typeface="Times New Roman" pitchFamily="18" charset="0"/>
              </a:rPr>
              <a:t>npsregion</a:t>
            </a:r>
            <a:r>
              <a:rPr lang="en-US" sz="6800" dirty="0">
                <a:cs typeface="Times New Roman" pitchFamily="18" charset="0"/>
              </a:rPr>
              <a:t>['detractor'])</a:t>
            </a:r>
          </a:p>
          <a:p>
            <a:pPr>
              <a:buNone/>
            </a:pPr>
            <a:r>
              <a:rPr lang="en-US" sz="6800" dirty="0" err="1">
                <a:cs typeface="Times New Roman" pitchFamily="18" charset="0"/>
              </a:rPr>
              <a:t>table_detractor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detractor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NO </a:t>
            </a:r>
            <a:r>
              <a:rPr lang="en-US" sz="6800" dirty="0">
                <a:cs typeface="Times New Roman" pitchFamily="18" charset="0"/>
              </a:rPr>
              <a:t>48</a:t>
            </a:r>
            <a:r>
              <a:rPr sz="6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</a:t>
            </a:r>
            <a:r>
              <a:rPr lang="en-US" sz="6800" dirty="0">
                <a:cs typeface="Times New Roman" pitchFamily="18" charset="0"/>
              </a:rPr>
              <a:t>YES</a:t>
            </a:r>
            <a:r>
              <a:rPr sz="6800" dirty="0">
                <a:cs typeface="Times New Roman" pitchFamily="18" charset="0"/>
              </a:rPr>
              <a:t>  </a:t>
            </a:r>
            <a:r>
              <a:rPr lang="en-US" sz="6800" dirty="0">
                <a:cs typeface="Times New Roman" pitchFamily="18" charset="0"/>
              </a:rPr>
              <a:t>59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lang="en-US" sz="6800" dirty="0">
              <a:cs typeface="Times New Roman" pitchFamily="18" charset="0"/>
            </a:endParaRPr>
          </a:p>
          <a:p>
            <a:pPr>
              <a:buNone/>
            </a:pPr>
            <a:r>
              <a:rPr lang="en-US" sz="6800" dirty="0" err="1">
                <a:cs typeface="Times New Roman" pitchFamily="18" charset="0"/>
              </a:rPr>
              <a:t>proportion_detractor</a:t>
            </a:r>
            <a:r>
              <a:rPr lang="en-US" sz="6800" dirty="0">
                <a:cs typeface="Times New Roman" pitchFamily="18" charset="0"/>
              </a:rPr>
              <a:t> = </a:t>
            </a:r>
            <a:r>
              <a:rPr lang="en-US" sz="6800" dirty="0" err="1">
                <a:cs typeface="Times New Roman" pitchFamily="18" charset="0"/>
              </a:rPr>
              <a:t>npsregion</a:t>
            </a:r>
            <a:r>
              <a:rPr lang="en-US" sz="6800" dirty="0">
                <a:cs typeface="Times New Roman" pitchFamily="18" charset="0"/>
              </a:rPr>
              <a:t>['detractor'].</a:t>
            </a:r>
            <a:r>
              <a:rPr lang="en-US" sz="6800" dirty="0" err="1">
                <a:cs typeface="Times New Roman" pitchFamily="18" charset="0"/>
              </a:rPr>
              <a:t>value_counts</a:t>
            </a:r>
            <a:r>
              <a:rPr lang="en-US" sz="6800" dirty="0">
                <a:cs typeface="Times New Roman" pitchFamily="18" charset="0"/>
              </a:rPr>
              <a:t>(normalize=True)</a:t>
            </a:r>
          </a:p>
          <a:p>
            <a:pPr>
              <a:buNone/>
            </a:pPr>
            <a:r>
              <a:rPr lang="en-US" sz="6800" dirty="0" err="1">
                <a:cs typeface="Times New Roman" pitchFamily="18" charset="0"/>
              </a:rPr>
              <a:t>proportion_detractor</a:t>
            </a:r>
            <a:endParaRPr lang="en-US" sz="6800" dirty="0">
              <a:cs typeface="Times New Roman" pitchFamily="18" charset="0"/>
            </a:endParaRPr>
          </a:p>
          <a:p>
            <a:endParaRPr lang="en-US" sz="6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detractor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NO </a:t>
            </a:r>
            <a:r>
              <a:rPr lang="en-US" sz="6800" dirty="0">
                <a:cs typeface="Times New Roman" pitchFamily="18" charset="0"/>
              </a:rPr>
              <a:t> 0.4485981</a:t>
            </a:r>
            <a:r>
              <a:rPr sz="6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6800" dirty="0">
                <a:cs typeface="Times New Roman" pitchFamily="18" charset="0"/>
              </a:rPr>
              <a:t>YES </a:t>
            </a:r>
            <a:r>
              <a:rPr sz="6800" dirty="0">
                <a:cs typeface="Times New Roman" pitchFamily="18" charset="0"/>
              </a:rPr>
              <a:t> 0.5</a:t>
            </a:r>
            <a:r>
              <a:rPr lang="en-US" sz="6800" dirty="0">
                <a:cs typeface="Times New Roman" pitchFamily="18" charset="0"/>
              </a:rPr>
              <a:t>514019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5105401"/>
            <a:ext cx="22429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55% are detractors</a:t>
            </a:r>
          </a:p>
        </p:txBody>
      </p:sp>
      <p:sp>
        <p:nvSpPr>
          <p:cNvPr id="7" name="Half Frame 6"/>
          <p:cNvSpPr/>
          <p:nvPr/>
        </p:nvSpPr>
        <p:spPr>
          <a:xfrm>
            <a:off x="4267200" y="525780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5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12794"/>
            <a:ext cx="8229600" cy="981075"/>
          </a:xfrm>
        </p:spPr>
        <p:txBody>
          <a:bodyPr/>
          <a:lstStyle/>
          <a:p>
            <a:r>
              <a:rPr lang="en-US" b="1" dirty="0"/>
              <a:t>Session Pedagogy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z="1800" dirty="0"/>
              <a:t>Data Understanding</a:t>
            </a:r>
          </a:p>
          <a:p>
            <a:pPr>
              <a:buNone/>
            </a:pPr>
            <a:endParaRPr sz="1800" dirty="0"/>
          </a:p>
          <a:p>
            <a:r>
              <a:rPr lang="en-US" sz="1800" dirty="0">
                <a:solidFill>
                  <a:schemeClr val="accent1"/>
                </a:solidFill>
                <a:latin typeface="Eras Demi ITC" pitchFamily="34" charset="0"/>
              </a:rPr>
              <a:t>Business Objective given</a:t>
            </a: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r>
              <a:rPr lang="en-US" sz="1800" dirty="0"/>
              <a:t>Class Discussion to</a:t>
            </a:r>
          </a:p>
          <a:p>
            <a:pPr lvl="1"/>
            <a:r>
              <a:rPr lang="en-US" sz="1800" dirty="0"/>
              <a:t>Conceptualize the Output</a:t>
            </a:r>
          </a:p>
          <a:p>
            <a:pPr lvl="1"/>
            <a:r>
              <a:rPr lang="en-US" sz="1800" dirty="0"/>
              <a:t>Approach the Analysis in R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  <a:latin typeface="Eras Demi ITC" pitchFamily="34" charset="0"/>
              </a:rPr>
              <a:t>Participants Create the R code independently</a:t>
            </a: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r>
              <a:rPr lang="en-US" sz="1800" dirty="0"/>
              <a:t>Final code and output shown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24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Is percentage of detractors</a:t>
            </a:r>
            <a:br>
              <a:rPr sz="2400" dirty="0"/>
            </a:br>
            <a:r>
              <a:rPr sz="2400" dirty="0"/>
              <a:t> significantly greater than 40%?</a:t>
            </a:r>
            <a:br>
              <a:rPr sz="2400" dirty="0"/>
            </a:br>
            <a:r>
              <a:rPr sz="2400" dirty="0"/>
              <a:t> </a:t>
            </a: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5254" y="1628800"/>
            <a:ext cx="8026152" cy="46085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statsmodels.stats.proportion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 import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proportions_ztest</a:t>
            </a:r>
            <a:endParaRPr lang="en-US" sz="76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count_yes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table_detractor.get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('YES', 0)</a:t>
            </a:r>
          </a:p>
          <a:p>
            <a:pPr>
              <a:buNone/>
            </a:pP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total_count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 = sum(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table_detractor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expected_proportion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 = 0.4</a:t>
            </a:r>
          </a:p>
          <a:p>
            <a:pPr>
              <a:buNone/>
            </a:pP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statistic,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p_value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proportions_ztest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count_yes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total_count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, </a:t>
            </a:r>
            <a:r>
              <a:rPr lang="en-US" sz="7600" dirty="0" err="1">
                <a:solidFill>
                  <a:srgbClr val="002060"/>
                </a:solidFill>
                <a:cs typeface="Times New Roman" pitchFamily="18" charset="0"/>
              </a:rPr>
              <a:t>expected_proportion</a:t>
            </a:r>
            <a:r>
              <a:rPr lang="en-US" sz="7600" dirty="0">
                <a:solidFill>
                  <a:srgbClr val="002060"/>
                </a:solidFill>
                <a:cs typeface="Times New Roman" pitchFamily="18" charset="0"/>
              </a:rPr>
              <a:t>, alternative='larger’)</a:t>
            </a:r>
          </a:p>
          <a:p>
            <a:pPr>
              <a:buNone/>
            </a:pPr>
            <a:endParaRPr lang="en-US" sz="7600" dirty="0">
              <a:cs typeface="Times New Roman" pitchFamily="18" charset="0"/>
            </a:endParaRPr>
          </a:p>
          <a:p>
            <a:pPr>
              <a:buNone/>
            </a:pPr>
            <a:r>
              <a:rPr lang="en-US" sz="7600" dirty="0">
                <a:cs typeface="Times New Roman" pitchFamily="18" charset="0"/>
              </a:rPr>
              <a:t>Z-test Statistic: 3.1489</a:t>
            </a:r>
          </a:p>
          <a:p>
            <a:pPr>
              <a:buNone/>
            </a:pPr>
            <a:r>
              <a:rPr lang="en-US" sz="7600" dirty="0">
                <a:cs typeface="Times New Roman" pitchFamily="18" charset="0"/>
              </a:rPr>
              <a:t>P-value: 0.0008194</a:t>
            </a:r>
          </a:p>
          <a:p>
            <a:pPr>
              <a:buNone/>
            </a:pPr>
            <a:endParaRPr lang="en-US" sz="7600" dirty="0">
              <a:cs typeface="Times New Roman" pitchFamily="18" charset="0"/>
            </a:endParaRPr>
          </a:p>
          <a:p>
            <a:pPr>
              <a:buNone/>
            </a:pPr>
            <a:r>
              <a:rPr lang="en-US" sz="7600" b="1" dirty="0">
                <a:cs typeface="Times New Roman" pitchFamily="18" charset="0"/>
              </a:rPr>
              <a:t>NOTE</a:t>
            </a:r>
            <a:r>
              <a:rPr lang="en-US" sz="7600" dirty="0">
                <a:cs typeface="Times New Roman" pitchFamily="18" charset="0"/>
              </a:rPr>
              <a:t> : Answers don’t match with R.</a:t>
            </a:r>
            <a:endParaRPr sz="7600"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3276601"/>
            <a:ext cx="22429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% of detractors significantly more than 40%.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24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5. Association between region and detractor(Y/N)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628800"/>
            <a:ext cx="10363200" cy="4627563"/>
          </a:xfrm>
        </p:spPr>
        <p:txBody>
          <a:bodyPr/>
          <a:lstStyle/>
          <a:p>
            <a:r>
              <a:rPr dirty="0"/>
              <a:t> Summarize 'detractor' by region.</a:t>
            </a:r>
          </a:p>
          <a:p>
            <a:pPr>
              <a:buNone/>
            </a:pPr>
            <a:r>
              <a:rPr dirty="0"/>
              <a:t> </a:t>
            </a:r>
          </a:p>
          <a:p>
            <a:r>
              <a:rPr dirty="0"/>
              <a:t> Test for association between region and detractor(Y/N)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 'gmodels' package.</a:t>
            </a:r>
          </a:p>
          <a:p>
            <a:endParaRPr dirty="0"/>
          </a:p>
          <a:p>
            <a:pPr>
              <a:buNone/>
            </a:pPr>
            <a:r>
              <a:rPr dirty="0"/>
              <a:t>       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3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 </a:t>
            </a:r>
            <a:r>
              <a:rPr sz="2400" b="1" dirty="0"/>
              <a:t>Testing Association</a:t>
            </a:r>
            <a:br>
              <a:rPr sz="2400" b="1" dirty="0"/>
            </a:br>
            <a:r>
              <a:rPr sz="2400" b="1" dirty="0"/>
              <a:t> </a:t>
            </a:r>
            <a:r>
              <a:rPr lang="en-US" sz="2400" b="1" dirty="0"/>
              <a:t>Python</a:t>
            </a:r>
            <a:r>
              <a:rPr sz="2400" b="1" dirty="0"/>
              <a:t>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sz="1800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cont_table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pd.crosstab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['REGION'], 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['detractor'])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from 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scipy.stats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 import chi2_contingency</a:t>
            </a:r>
          </a:p>
          <a:p>
            <a:pPr>
              <a:buNone/>
            </a:pP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chi2_contingency(</a:t>
            </a:r>
            <a:r>
              <a:rPr lang="en-US" sz="1800" dirty="0" err="1">
                <a:solidFill>
                  <a:srgbClr val="002060"/>
                </a:solidFill>
                <a:cs typeface="Times New Roman" pitchFamily="18" charset="0"/>
              </a:rPr>
              <a:t>cont_table</a:t>
            </a:r>
            <a:r>
              <a:rPr lang="en-US" sz="18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24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19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900" dirty="0">
                <a:cs typeface="Times New Roman" pitchFamily="18" charset="0"/>
              </a:rPr>
              <a:t>Chi2ContingencyResult(statistic=1.711051839521119, </a:t>
            </a:r>
            <a:r>
              <a:rPr lang="en-US" sz="1900" dirty="0" err="1">
                <a:cs typeface="Times New Roman" pitchFamily="18" charset="0"/>
              </a:rPr>
              <a:t>pvalue</a:t>
            </a:r>
            <a:r>
              <a:rPr lang="en-US" sz="1900" dirty="0">
                <a:cs typeface="Times New Roman" pitchFamily="18" charset="0"/>
              </a:rPr>
              <a:t>=0.634479520420212, </a:t>
            </a:r>
            <a:r>
              <a:rPr lang="en-US" sz="1900" dirty="0" err="1">
                <a:cs typeface="Times New Roman" pitchFamily="18" charset="0"/>
              </a:rPr>
              <a:t>dof</a:t>
            </a:r>
            <a:r>
              <a:rPr lang="en-US" sz="1900" dirty="0">
                <a:cs typeface="Times New Roman" pitchFamily="18" charset="0"/>
              </a:rPr>
              <a:t>=3, </a:t>
            </a:r>
            <a:r>
              <a:rPr lang="en-US" sz="1900" dirty="0" err="1">
                <a:cs typeface="Times New Roman" pitchFamily="18" charset="0"/>
              </a:rPr>
              <a:t>expected_freq</a:t>
            </a:r>
            <a:r>
              <a:rPr lang="en-US" sz="1900" dirty="0">
                <a:cs typeface="Times New Roman" pitchFamily="18" charset="0"/>
              </a:rPr>
              <a:t>=array([[ 8.97196262, 11.02803738], [10.76635514, 13.23364486], [15.70093458, 19.29906542], [12.56074766, 15.43925234]]))</a:t>
            </a:r>
            <a:endParaRPr sz="19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None/>
            </a:pPr>
            <a:endParaRPr sz="1900" dirty="0">
              <a:cs typeface="Times New Roman" pitchFamily="18" charset="0"/>
            </a:endParaRPr>
          </a:p>
          <a:p>
            <a:pPr>
              <a:buNone/>
            </a:pPr>
            <a:endParaRPr sz="700" dirty="0">
              <a:cs typeface="Times New Roman" pitchFamily="18" charset="0"/>
            </a:endParaRPr>
          </a:p>
          <a:p>
            <a:pPr>
              <a:buNone/>
            </a:pPr>
            <a:r>
              <a:rPr sz="700" dirty="0"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4724401"/>
            <a:ext cx="224292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No association between Region and ‘detractor’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76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 dirty="0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1524000" y="55626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910142" y="55626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511242" y="55626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8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5"/>
            <a:ext cx="8229600" cy="981075"/>
          </a:xfrm>
        </p:spPr>
        <p:txBody>
          <a:bodyPr/>
          <a:lstStyle/>
          <a:p>
            <a:r>
              <a:rPr b="1" dirty="0"/>
              <a:t>Background</a:t>
            </a:r>
            <a:endParaRPr lang="en-US" b="1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423625"/>
            <a:ext cx="10363200" cy="4627563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sz="2400" dirty="0"/>
              <a:t>arge FMCG company </a:t>
            </a:r>
          </a:p>
          <a:p>
            <a:r>
              <a:rPr sz="2400" dirty="0"/>
              <a:t>Pan </a:t>
            </a:r>
            <a:r>
              <a:rPr lang="en-US" sz="2400" dirty="0"/>
              <a:t>country</a:t>
            </a:r>
            <a:r>
              <a:rPr sz="2400" dirty="0"/>
              <a:t> presence</a:t>
            </a:r>
            <a:endParaRPr lang="en-US" sz="2400" dirty="0"/>
          </a:p>
          <a:p>
            <a:r>
              <a:rPr sz="2400" dirty="0"/>
              <a:t>3 business lines- Ice Cream, Chocolates and Cakes-Biscuits</a:t>
            </a:r>
            <a:endParaRPr lang="en-US" sz="2400" dirty="0"/>
          </a:p>
          <a:p>
            <a:r>
              <a:rPr sz="2400" dirty="0"/>
              <a:t>Large amount of data is available</a:t>
            </a:r>
            <a:endParaRPr lang="en-IN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>
                <a:solidFill>
                  <a:srgbClr val="000099"/>
                </a:solidFill>
              </a:rPr>
              <a:t>      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73876-A536-43B1-8299-2FE9AE02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5"/>
            <a:ext cx="8229600" cy="981075"/>
          </a:xfrm>
        </p:spPr>
        <p:txBody>
          <a:bodyPr/>
          <a:lstStyle/>
          <a:p>
            <a:r>
              <a:rPr dirty="0"/>
              <a:t>Supply Chain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54825-D422-417D-A432-F0A980B0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057400" y="1169990"/>
          <a:ext cx="8449174" cy="452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6"/>
          <p:cNvSpPr/>
          <p:nvPr/>
        </p:nvSpPr>
        <p:spPr>
          <a:xfrm>
            <a:off x="4648200" y="38862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029202"/>
            <a:ext cx="37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‘Customer’ in our case study</a:t>
            </a:r>
          </a:p>
        </p:txBody>
      </p:sp>
    </p:spTree>
    <p:extLst>
      <p:ext uri="{BB962C8B-B14F-4D97-AF65-F5344CB8AC3E}">
        <p14:creationId xmlns:p14="http://schemas.microsoft.com/office/powerpoint/2010/main" val="221843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506" y="-28843"/>
            <a:ext cx="8229600" cy="1143000"/>
          </a:xfrm>
        </p:spPr>
        <p:txBody>
          <a:bodyPr/>
          <a:lstStyle/>
          <a:p>
            <a:r>
              <a:rPr dirty="0"/>
              <a:t>Data Snapshots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9209F-12CB-4EDB-A06D-41A6E3AA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497" y="5042233"/>
            <a:ext cx="104302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Market survey data is available for 107 customers(NPS Data). The survey</a:t>
            </a:r>
          </a:p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recorded ‘Net promoter Score’ .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Net Promoter Scores are based on response to single question</a:t>
            </a:r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 (0-10 scale)</a:t>
            </a:r>
            <a:endParaRPr 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How likely is it that you would recommend [brand] to a friend or colleague?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861" y="1376135"/>
            <a:ext cx="2014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Customer Profile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18FD6-E0CA-4244-9301-D77E44FA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66" y="2102433"/>
            <a:ext cx="1651362" cy="2566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359DE-C79E-504A-9ECD-958F1406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60" y="1956699"/>
            <a:ext cx="16637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F65D5-418C-484C-AC1D-80A08C5E59F3}"/>
              </a:ext>
            </a:extLst>
          </p:cNvPr>
          <p:cNvSpPr txBox="1"/>
          <p:nvPr/>
        </p:nvSpPr>
        <p:spPr>
          <a:xfrm>
            <a:off x="5784938" y="1390112"/>
            <a:ext cx="1323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        NPS Data</a:t>
            </a:r>
          </a:p>
        </p:txBody>
      </p:sp>
    </p:spTree>
    <p:extLst>
      <p:ext uri="{BB962C8B-B14F-4D97-AF65-F5344CB8AC3E}">
        <p14:creationId xmlns:p14="http://schemas.microsoft.com/office/powerpoint/2010/main" val="39963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Get Started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690" y="1340768"/>
            <a:ext cx="10363200" cy="4627563"/>
          </a:xfrm>
        </p:spPr>
        <p:txBody>
          <a:bodyPr/>
          <a:lstStyle/>
          <a:p>
            <a:r>
              <a:rPr lang="en-US" dirty="0"/>
              <a:t>Import </a:t>
            </a:r>
            <a:r>
              <a:rPr dirty="0"/>
              <a:t>data sets: CUST_PROFILE and NPSDATA.</a:t>
            </a:r>
          </a:p>
          <a:p>
            <a:endParaRPr dirty="0"/>
          </a:p>
          <a:p>
            <a:r>
              <a:rPr dirty="0"/>
              <a:t> CUST_PROFILE data has  custid and region.</a:t>
            </a:r>
          </a:p>
          <a:p>
            <a:endParaRPr dirty="0"/>
          </a:p>
          <a:p>
            <a:r>
              <a:rPr dirty="0"/>
              <a:t> NPSDATA has custid and Net Promoter Score measured on 0-10 scale.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Import and check dimensions and number of unique customers in each data set.</a:t>
            </a:r>
          </a:p>
          <a:p>
            <a:endParaRPr dirty="0"/>
          </a:p>
          <a:p>
            <a:r>
              <a:rPr dirty="0"/>
              <a:t> Merge two data sets.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311" y="0"/>
            <a:ext cx="8229600" cy="981075"/>
          </a:xfrm>
        </p:spPr>
        <p:txBody>
          <a:bodyPr/>
          <a:lstStyle/>
          <a:p>
            <a:r>
              <a:rPr sz="2400" b="1" dirty="0"/>
              <a:t>Get Started- </a:t>
            </a:r>
            <a:br>
              <a:rPr lang="en-US" sz="2400" b="1" dirty="0"/>
            </a:br>
            <a:r>
              <a:rPr lang="en-US" sz="2400" b="1" dirty="0"/>
              <a:t>Python</a:t>
            </a:r>
            <a:r>
              <a:rPr sz="2400" b="1" dirty="0"/>
              <a:t> codes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4930" y="1124744"/>
            <a:ext cx="8229600" cy="518457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custprofile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pd.read_csv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("CUST_PROFILE.csv")</a:t>
            </a: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npsdata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pd.read_csv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('NPSDATA.csv')</a:t>
            </a:r>
          </a:p>
          <a:p>
            <a:pPr>
              <a:buNone/>
            </a:pPr>
            <a:endParaRPr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custprofile.shape</a:t>
            </a:r>
            <a:endParaRPr lang="en-US"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2100" dirty="0">
                <a:cs typeface="Times New Roman" pitchFamily="18" charset="0"/>
              </a:rPr>
              <a:t>[1] 15001     2</a:t>
            </a:r>
          </a:p>
          <a:p>
            <a:pPr>
              <a:buNone/>
            </a:pPr>
            <a:endParaRPr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npsdata.shape</a:t>
            </a:r>
            <a:endParaRPr lang="en-US"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2100" dirty="0">
                <a:cs typeface="Times New Roman" pitchFamily="18" charset="0"/>
              </a:rPr>
              <a:t>[1] 1</a:t>
            </a:r>
            <a:r>
              <a:rPr lang="en-US" sz="2100" dirty="0">
                <a:cs typeface="Times New Roman" pitchFamily="18" charset="0"/>
              </a:rPr>
              <a:t>07</a:t>
            </a:r>
            <a:r>
              <a:rPr sz="2100" dirty="0">
                <a:cs typeface="Times New Roman" pitchFamily="18" charset="0"/>
              </a:rPr>
              <a:t>   2</a:t>
            </a:r>
          </a:p>
          <a:p>
            <a:pPr>
              <a:buNone/>
            </a:pPr>
            <a:endParaRPr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custprofile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15001</a:t>
            </a:r>
          </a:p>
          <a:p>
            <a:pPr>
              <a:buNone/>
            </a:pPr>
            <a:endParaRPr sz="2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len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rgbClr val="002060"/>
                </a:solidFill>
                <a:cs typeface="Times New Roman" pitchFamily="18" charset="0"/>
              </a:rPr>
              <a:t>npsdata</a:t>
            </a:r>
            <a:r>
              <a:rPr lang="en-US" sz="2400" dirty="0">
                <a:solidFill>
                  <a:srgbClr val="002060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107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7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b="1" dirty="0"/>
              <a:t>Get Started- </a:t>
            </a:r>
            <a:r>
              <a:rPr lang="en-US" sz="2400" b="1" dirty="0"/>
              <a:t>Python</a:t>
            </a:r>
            <a:r>
              <a:rPr sz="2400" b="1" dirty="0"/>
              <a:t> codes and output</a:t>
            </a:r>
            <a:br>
              <a:rPr sz="2400" b="1" dirty="0"/>
            </a:br>
            <a:r>
              <a:rPr sz="2400" b="1" dirty="0"/>
              <a:t>Merging Two Data Sets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600200"/>
            <a:ext cx="8219256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err="1">
                <a:solidFill>
                  <a:srgbClr val="002060"/>
                </a:solidFill>
                <a:cs typeface="Times New Roman" pitchFamily="18" charset="0"/>
              </a:rPr>
              <a:t>npsregion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cs typeface="Times New Roman" pitchFamily="18" charset="0"/>
              </a:rPr>
              <a:t>pd.merge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cs typeface="Times New Roman" pitchFamily="18" charset="0"/>
              </a:rPr>
              <a:t>npsdata,custprofile,on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 = '</a:t>
            </a:r>
            <a:r>
              <a:rPr lang="en-US" dirty="0" err="1">
                <a:solidFill>
                  <a:srgbClr val="002060"/>
                </a:solidFill>
                <a:cs typeface="Times New Roman" pitchFamily="18" charset="0"/>
              </a:rPr>
              <a:t>CUSTID',how</a:t>
            </a:r>
            <a:r>
              <a:rPr lang="en-US" dirty="0">
                <a:solidFill>
                  <a:srgbClr val="002060"/>
                </a:solidFill>
                <a:cs typeface="Times New Roman" pitchFamily="18" charset="0"/>
              </a:rPr>
              <a:t> = 'left')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head(npsregion)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     CUSTID   NPS  REGION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1  10155      8       South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2  10211      7       West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3  10271      7       North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4  10477      9       South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5  10535      8       West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6  10564      7       South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77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sz="3600" dirty="0"/>
              <a:t>1</a:t>
            </a:r>
            <a:r>
              <a:rPr sz="3600" dirty="0"/>
              <a:t>. </a:t>
            </a:r>
            <a:r>
              <a:rPr dirty="0"/>
              <a:t>Assessing Net Promoter Score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340768"/>
            <a:ext cx="10363200" cy="4627563"/>
          </a:xfrm>
        </p:spPr>
        <p:txBody>
          <a:bodyPr/>
          <a:lstStyle/>
          <a:p>
            <a:r>
              <a:rPr dirty="0"/>
              <a:t>What is the Net Promoter Score on an average?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</a:t>
            </a:r>
            <a:r>
              <a:rPr lang="en-US" dirty="0"/>
              <a:t> median as well as </a:t>
            </a:r>
            <a:r>
              <a:rPr dirty="0"/>
              <a:t> mean</a:t>
            </a:r>
            <a:r>
              <a:rPr lang="en-US" dirty="0"/>
              <a:t> </a:t>
            </a:r>
            <a:r>
              <a:rPr dirty="0"/>
              <a:t>since the measurement scale is ordinal.</a:t>
            </a:r>
            <a:r>
              <a:rPr lang="en-US" dirty="0"/>
              <a:t>(median is better measure)</a:t>
            </a:r>
            <a:endParaRPr dirty="0"/>
          </a:p>
          <a:p>
            <a:endParaRPr lang="en-US" dirty="0"/>
          </a:p>
          <a:p>
            <a:r>
              <a:rPr dirty="0"/>
              <a:t> Describe NPS graphically.</a:t>
            </a:r>
            <a:endParaRPr lang="en-US" dirty="0"/>
          </a:p>
          <a:p>
            <a:endParaRPr dirty="0"/>
          </a:p>
          <a:p>
            <a:r>
              <a:rPr dirty="0"/>
              <a:t> Suggestion: Use Box-Whisker plot </a:t>
            </a:r>
            <a:r>
              <a:rPr lang="en-US" dirty="0"/>
              <a:t>or bar chart to plot median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07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</TotalTime>
  <Words>1310</Words>
  <Application>Microsoft Office PowerPoint</Application>
  <PresentationFormat>Widescreen</PresentationFormat>
  <Paragraphs>305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Ebrima</vt:lpstr>
      <vt:lpstr>Eras Demi ITC</vt:lpstr>
      <vt:lpstr>Open Sans</vt:lpstr>
      <vt:lpstr>Open Sans Light</vt:lpstr>
      <vt:lpstr>Edappy Insitute</vt:lpstr>
      <vt:lpstr>Statistical Inference: Case Study Using Python    </vt:lpstr>
      <vt:lpstr>Session Pedagogy</vt:lpstr>
      <vt:lpstr>Background</vt:lpstr>
      <vt:lpstr>Supply Chain</vt:lpstr>
      <vt:lpstr>Data Snapshots</vt:lpstr>
      <vt:lpstr>Get Started </vt:lpstr>
      <vt:lpstr>Get Started-  Python codes and output</vt:lpstr>
      <vt:lpstr>Get Started- Python codes and output Merging Two Data Sets</vt:lpstr>
      <vt:lpstr>1. Assessing Net Promoter Score</vt:lpstr>
      <vt:lpstr>Assessing Net Promoter Score Python Code and Output</vt:lpstr>
      <vt:lpstr>2. Is NPS significantly more than '6'?</vt:lpstr>
      <vt:lpstr>Can we assume 'Normality' of the distribution? Python Code and Output</vt:lpstr>
      <vt:lpstr> Is NPS significantly more than '6’? Python Code and Output</vt:lpstr>
      <vt:lpstr>3. Compare NPS Region-wise</vt:lpstr>
      <vt:lpstr>Which region has on an average highest NPS? Python Code and Output</vt:lpstr>
      <vt:lpstr>Is region wise difference in NPS significantly  different? Python Code and Output</vt:lpstr>
      <vt:lpstr>Median NPS -Bar Diagram</vt:lpstr>
      <vt:lpstr>4. Detractors vs. Non-detractors</vt:lpstr>
      <vt:lpstr>What percentage of customers  are 'detractors'?  Python Code and Output</vt:lpstr>
      <vt:lpstr>Is percentage of detractors  significantly greater than 40%?  Python Code and Output</vt:lpstr>
      <vt:lpstr>5. Association between region and detractor(Y/N)</vt:lpstr>
      <vt:lpstr> Testing Association  Python Code and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sankhya analytics</cp:lastModifiedBy>
  <cp:revision>78</cp:revision>
  <dcterms:created xsi:type="dcterms:W3CDTF">2020-05-29T15:06:42Z</dcterms:created>
  <dcterms:modified xsi:type="dcterms:W3CDTF">2023-11-16T09:12:04Z</dcterms:modified>
  <cp:category/>
</cp:coreProperties>
</file>