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5"/>
  </p:notesMasterIdLst>
  <p:sldIdLst>
    <p:sldId id="274" r:id="rId2"/>
    <p:sldId id="445" r:id="rId3"/>
    <p:sldId id="406" r:id="rId4"/>
    <p:sldId id="321" r:id="rId5"/>
    <p:sldId id="444" r:id="rId6"/>
    <p:sldId id="350" r:id="rId7"/>
    <p:sldId id="409" r:id="rId8"/>
    <p:sldId id="307" r:id="rId9"/>
    <p:sldId id="367" r:id="rId10"/>
    <p:sldId id="371" r:id="rId11"/>
    <p:sldId id="372" r:id="rId12"/>
    <p:sldId id="412" r:id="rId13"/>
    <p:sldId id="393" r:id="rId14"/>
    <p:sldId id="375" r:id="rId15"/>
    <p:sldId id="378" r:id="rId16"/>
    <p:sldId id="377" r:id="rId17"/>
    <p:sldId id="381" r:id="rId18"/>
    <p:sldId id="382" r:id="rId19"/>
    <p:sldId id="383" r:id="rId20"/>
    <p:sldId id="384" r:id="rId21"/>
    <p:sldId id="385" r:id="rId22"/>
    <p:sldId id="418" r:id="rId23"/>
    <p:sldId id="419" r:id="rId24"/>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Text" id="{855A0964-8D6B-42F4-A505-710E96D9C74C}">
          <p14:sldIdLst>
            <p14:sldId id="274"/>
            <p14:sldId id="445"/>
            <p14:sldId id="406"/>
            <p14:sldId id="321"/>
            <p14:sldId id="444"/>
            <p14:sldId id="350"/>
            <p14:sldId id="409"/>
            <p14:sldId id="307"/>
            <p14:sldId id="367"/>
            <p14:sldId id="371"/>
            <p14:sldId id="372"/>
            <p14:sldId id="412"/>
            <p14:sldId id="393"/>
            <p14:sldId id="375"/>
            <p14:sldId id="378"/>
            <p14:sldId id="377"/>
            <p14:sldId id="381"/>
            <p14:sldId id="382"/>
            <p14:sldId id="383"/>
            <p14:sldId id="384"/>
            <p14:sldId id="385"/>
            <p14:sldId id="418"/>
            <p14:sldId id="419"/>
          </p14:sldIdLst>
        </p14:section>
      </p14:sectionLst>
    </p:ex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2B2B2"/>
    <a:srgbClr val="FFFFFF"/>
    <a:srgbClr val="808080"/>
    <a:srgbClr val="5F5F5F"/>
    <a:srgbClr val="000000"/>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autoAdjust="0"/>
    <p:restoredTop sz="96327" autoAdjust="0"/>
  </p:normalViewPr>
  <p:slideViewPr>
    <p:cSldViewPr snapToObjects="1">
      <p:cViewPr varScale="1">
        <p:scale>
          <a:sx n="128" d="100"/>
          <a:sy n="128" d="100"/>
        </p:scale>
        <p:origin x="640" y="176"/>
      </p:cViewPr>
      <p:guideLst>
        <p:guide orient="horz" pos="1570"/>
        <p:guide pos="3984"/>
        <p:guide orient="horz" pos="1094"/>
        <p:guide pos="3320"/>
      </p:guideLst>
    </p:cSldViewPr>
  </p:slideViewPr>
  <p:notesTextViewPr>
    <p:cViewPr>
      <p:scale>
        <a:sx n="1" d="1"/>
        <a:sy n="1" d="1"/>
      </p:scale>
      <p:origin x="0" y="0"/>
    </p:cViewPr>
  </p:notesTextViewPr>
  <p:sorterViewPr>
    <p:cViewPr>
      <p:scale>
        <a:sx n="75" d="100"/>
        <a:sy n="75" d="100"/>
      </p:scale>
      <p:origin x="0" y="-99534"/>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IN" sz="1600" dirty="0">
              <a:solidFill>
                <a:schemeClr val="tx1">
                  <a:lumMod val="75000"/>
                  <a:lumOff val="25000"/>
                </a:schemeClr>
              </a:solidFill>
              <a:latin typeface="+mj-lt"/>
            </a:rPr>
            <a:t>A bank possesses demographic and transactional data of its loan customers. If the bank has a model to predict defaulters it can help in loan disbursal decision making. </a:t>
          </a:r>
          <a:endParaRPr lang="en-US" sz="1600" dirty="0">
            <a:solidFill>
              <a:schemeClr val="tx1">
                <a:lumMod val="75000"/>
                <a:lumOff val="25000"/>
              </a:schemeClr>
            </a:solidFill>
          </a:endParaRP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IN" sz="1600" dirty="0"/>
            <a:t>To predict whether the customer applying for the loan will be a defaulter or not.</a:t>
          </a:r>
          <a:endParaRPr lang="en-US" sz="1600" dirty="0">
            <a:solidFill>
              <a:schemeClr val="tx1">
                <a:lumMod val="75000"/>
                <a:lumOff val="25000"/>
              </a:schemeClr>
            </a:solidFill>
            <a:latin typeface="+mn-lt"/>
          </a:endParaRP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0A7A71E0-34A9-45B9-9F53-6010EE2629E4}">
      <dgm:prSet phldrT="[Text]" custT="1"/>
      <dgm:spPr/>
      <dgm:t>
        <a:bodyPr/>
        <a:lstStyle/>
        <a:p>
          <a:r>
            <a:rPr lang="en-US" sz="1600" b="1" dirty="0">
              <a:solidFill>
                <a:schemeClr val="tx1">
                  <a:lumMod val="75000"/>
                  <a:lumOff val="25000"/>
                </a:schemeClr>
              </a:solidFill>
              <a:latin typeface="+mn-lt"/>
            </a:rPr>
            <a:t>Independent Variables</a:t>
          </a:r>
          <a:r>
            <a:rPr lang="en-US" sz="1600" dirty="0">
              <a:solidFill>
                <a:schemeClr val="tx1">
                  <a:lumMod val="75000"/>
                  <a:lumOff val="25000"/>
                </a:schemeClr>
              </a:solidFill>
              <a:latin typeface="+mn-lt"/>
            </a:rPr>
            <a:t>: </a:t>
          </a:r>
          <a:r>
            <a:rPr lang="en-IN" sz="1600" dirty="0">
              <a:solidFill>
                <a:schemeClr val="tx1">
                  <a:lumMod val="75000"/>
                  <a:lumOff val="25000"/>
                </a:schemeClr>
              </a:solidFill>
              <a:latin typeface="+mn-lt"/>
            </a:rPr>
            <a:t>Age group, Years at current address, Years at current employer, Debt to Income Ratio, Credit Card Debts, Other Debts. The information on predictors was collected at the time of loan application process.</a:t>
          </a:r>
          <a:endParaRPr lang="en-US" sz="1600" b="1" dirty="0">
            <a:solidFill>
              <a:schemeClr val="tx1">
                <a:lumMod val="75000"/>
                <a:lumOff val="25000"/>
              </a:schemeClr>
            </a:solidFill>
            <a:latin typeface="+mn-lt"/>
          </a:endParaRP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latin typeface="+mn-lt"/>
            </a:rPr>
            <a:t>Sample size is 700</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547AF2D5-B535-45AC-910C-B003FB3E3C4D}">
      <dgm:prSet custT="1"/>
      <dgm:spPr/>
      <dgm:t>
        <a:bodyPr/>
        <a:lstStyle/>
        <a:p>
          <a:r>
            <a:rPr lang="en-US" sz="1600" b="1" dirty="0">
              <a:solidFill>
                <a:schemeClr val="tx1">
                  <a:lumMod val="75000"/>
                  <a:lumOff val="25000"/>
                </a:schemeClr>
              </a:solidFill>
              <a:latin typeface="+mn-lt"/>
            </a:rPr>
            <a:t>Dependent Variable</a:t>
          </a:r>
          <a:r>
            <a:rPr lang="en-US" sz="1600" b="0" dirty="0">
              <a:solidFill>
                <a:schemeClr val="tx1">
                  <a:lumMod val="75000"/>
                  <a:lumOff val="25000"/>
                </a:schemeClr>
              </a:solidFill>
              <a:latin typeface="+mn-lt"/>
            </a:rPr>
            <a:t>: </a:t>
          </a:r>
          <a:r>
            <a:rPr lang="en-IN" sz="1600" b="0" dirty="0">
              <a:solidFill>
                <a:schemeClr val="tx1">
                  <a:lumMod val="75000"/>
                  <a:lumOff val="25000"/>
                </a:schemeClr>
              </a:solidFill>
              <a:latin typeface="+mn-lt"/>
            </a:rPr>
            <a:t>Defaulter (=1 if defaulter ,0 otherwise). The status is observed after loan is disbursed.</a:t>
          </a:r>
          <a:endParaRPr lang="en-IN" sz="1600" dirty="0">
            <a:solidFill>
              <a:schemeClr val="tx1">
                <a:lumMod val="75000"/>
                <a:lumOff val="25000"/>
              </a:schemeClr>
            </a:solidFill>
            <a:latin typeface="+mn-lt"/>
          </a:endParaRPr>
        </a:p>
      </dgm:t>
    </dgm:pt>
    <dgm:pt modelId="{7D20FCD1-1BB9-42A1-99A5-5019E118574B}" type="parTrans" cxnId="{6C02C18B-43A5-4376-ADA0-37A0FB71C6CC}">
      <dgm:prSet/>
      <dgm:spPr/>
      <dgm:t>
        <a:bodyPr/>
        <a:lstStyle/>
        <a:p>
          <a:endParaRPr lang="en-IN"/>
        </a:p>
      </dgm:t>
    </dgm:pt>
    <dgm:pt modelId="{1C3E6581-168D-4D98-84D2-BE1C47757C15}" type="sibTrans" cxnId="{6C02C18B-43A5-4376-ADA0-37A0FB71C6CC}">
      <dgm:prSet/>
      <dgm:spPr/>
      <dgm:t>
        <a:bodyPr/>
        <a:lstStyle/>
        <a:p>
          <a:endParaRPr lang="en-IN"/>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70487B0F-0594-4809-A431-A8DDBDAA0402}" type="presOf" srcId="{547AF2D5-B535-45AC-910C-B003FB3E3C4D}" destId="{3753D266-28F0-4CB6-87FB-9C46871B9038}" srcOrd="0" destOrd="2" presId="urn:microsoft.com/office/officeart/2005/8/layout/list1"/>
    <dgm:cxn modelId="{61FA8F32-224D-45BD-B6F3-1E3BD9FDF03E}" type="presOf" srcId="{83154F69-6DAE-4A1D-9B41-61E63E626EED}" destId="{3753D266-28F0-4CB6-87FB-9C46871B9038}" srcOrd="0" destOrd="0" presId="urn:microsoft.com/office/officeart/2005/8/layout/list1"/>
    <dgm:cxn modelId="{5B548334-DF15-4AD2-A555-F89B4EE943DA}" type="presOf" srcId="{4EE5EDE8-EF01-4ABD-8046-C2EC266BA8D9}" destId="{5225D984-C2B9-4FAB-B6D8-231E1B13CD6C}" srcOrd="0" destOrd="0" presId="urn:microsoft.com/office/officeart/2005/8/layout/list1"/>
    <dgm:cxn modelId="{291E9950-906E-4ECB-8845-61DEA1B01EE7}" type="presOf" srcId="{76206CC1-918F-46E8-B031-9FC091FDB70E}" destId="{E22D02C9-CAD7-4C26-976C-7F9C3D7FAA12}" srcOrd="0" destOrd="0" presId="urn:microsoft.com/office/officeart/2005/8/layout/list1"/>
    <dgm:cxn modelId="{512C5151-039A-48F4-ACE6-2013280C7A02}" type="presOf" srcId="{CF75EA4F-3BC8-4061-B0A3-050B572C5FE8}" destId="{E67F6A8F-B37E-4A64-BD29-966D55D5027A}" srcOrd="0" destOrd="0" presId="urn:microsoft.com/office/officeart/2005/8/layout/list1"/>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A43F5469-3385-4D94-90AF-25C7B4BFD788}" type="presOf" srcId="{83E300A9-059E-4699-B169-FEECE8DF2D96}" destId="{75BB025E-9CB5-4C61-B1F0-A1523F6C16D8}" srcOrd="1" destOrd="0" presId="urn:microsoft.com/office/officeart/2005/8/layout/list1"/>
    <dgm:cxn modelId="{61B18872-8351-4C8E-A5E4-4EA4E20DAE5D}" srcId="{CF75EA4F-3BC8-4061-B0A3-050B572C5FE8}" destId="{0A7A71E0-34A9-45B9-9F53-6010EE2629E4}" srcOrd="1" destOrd="0" parTransId="{277786D7-CD6C-4370-B649-AEAA08735182}" sibTransId="{2C91B7D2-5C07-42B8-B930-DF881623F227}"/>
    <dgm:cxn modelId="{E856767B-1004-4F5A-8DBB-4DCE789AD150}" type="presOf" srcId="{0CEA7ED5-AABA-442A-8B3A-5850D5C54A8E}" destId="{583B3969-11FD-4684-ACBA-422AC2B53A7A}" srcOrd="0" destOrd="0" presId="urn:microsoft.com/office/officeart/2005/8/layout/list1"/>
    <dgm:cxn modelId="{DEBC3E85-A4B8-4004-B78E-B9C0069FD943}" type="presOf" srcId="{83E300A9-059E-4699-B169-FEECE8DF2D96}" destId="{3474DB8A-EBD8-46EC-AAB7-FE9BE2CFA8D9}" srcOrd="0" destOrd="0" presId="urn:microsoft.com/office/officeart/2005/8/layout/list1"/>
    <dgm:cxn modelId="{6C02C18B-43A5-4376-ADA0-37A0FB71C6CC}" srcId="{CF75EA4F-3BC8-4061-B0A3-050B572C5FE8}" destId="{547AF2D5-B535-45AC-910C-B003FB3E3C4D}" srcOrd="2" destOrd="0" parTransId="{7D20FCD1-1BB9-42A1-99A5-5019E118574B}" sibTransId="{1C3E6581-168D-4D98-84D2-BE1C47757C15}"/>
    <dgm:cxn modelId="{A4B78D96-AA24-479E-907B-A557175DE9FB}" type="presOf" srcId="{81CE6530-7F48-4D85-A90C-AB70806F2713}" destId="{4E95708D-2D46-43E8-898E-C37C89092838}" srcOrd="0" destOrd="0" presId="urn:microsoft.com/office/officeart/2005/8/layout/list1"/>
    <dgm:cxn modelId="{0DCDCDBB-44BC-4FA0-AC2A-B2CB55E17D47}" type="presOf" srcId="{0A7A71E0-34A9-45B9-9F53-6010EE2629E4}" destId="{3753D266-28F0-4CB6-87FB-9C46871B9038}" srcOrd="0" destOrd="1" presId="urn:microsoft.com/office/officeart/2005/8/layout/list1"/>
    <dgm:cxn modelId="{13EF10C6-7E5C-4166-B313-091387BAE928}" srcId="{76206CC1-918F-46E8-B031-9FC091FDB70E}" destId="{CF75EA4F-3BC8-4061-B0A3-050B572C5FE8}" srcOrd="2" destOrd="0" parTransId="{73500329-016A-4382-BDED-BEBD2536272E}" sibTransId="{48D13409-3654-4147-BFE9-1E9F65AF59B7}"/>
    <dgm:cxn modelId="{ED2CA1C8-1549-4AFA-ADF3-6DE35D645F58}" type="presOf" srcId="{0CEA7ED5-AABA-442A-8B3A-5850D5C54A8E}" destId="{8DAC3478-3003-4361-B79A-A6299EE2FF11}" srcOrd="1" destOrd="0" presId="urn:microsoft.com/office/officeart/2005/8/layout/list1"/>
    <dgm:cxn modelId="{20BF09DE-AD9F-481C-98CA-3C7D6800C339}" srcId="{CF75EA4F-3BC8-4061-B0A3-050B572C5FE8}" destId="{83154F69-6DAE-4A1D-9B41-61E63E626EED}" srcOrd="0"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99BA06E3-8785-4964-93A4-97904E9696DF}" type="presOf" srcId="{CF75EA4F-3BC8-4061-B0A3-050B572C5FE8}" destId="{B8F30B94-A26D-4B73-B7CB-D459F6BF739F}" srcOrd="1"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30CF8A6D-4195-49B1-BE21-D15D76411687}" type="presParOf" srcId="{E22D02C9-CAD7-4C26-976C-7F9C3D7FAA12}" destId="{9B880F8F-1058-4CD2-B20D-650A178A86B0}" srcOrd="0" destOrd="0" presId="urn:microsoft.com/office/officeart/2005/8/layout/list1"/>
    <dgm:cxn modelId="{3B072DD3-ED86-4CC7-B311-D6644AFE5273}" type="presParOf" srcId="{9B880F8F-1058-4CD2-B20D-650A178A86B0}" destId="{583B3969-11FD-4684-ACBA-422AC2B53A7A}" srcOrd="0" destOrd="0" presId="urn:microsoft.com/office/officeart/2005/8/layout/list1"/>
    <dgm:cxn modelId="{4AE7C7FE-0D95-46D7-9CAB-9B644D7CE1BB}" type="presParOf" srcId="{9B880F8F-1058-4CD2-B20D-650A178A86B0}" destId="{8DAC3478-3003-4361-B79A-A6299EE2FF11}" srcOrd="1" destOrd="0" presId="urn:microsoft.com/office/officeart/2005/8/layout/list1"/>
    <dgm:cxn modelId="{5F38CBF4-7C76-44F7-A2B3-83AFA9928178}" type="presParOf" srcId="{E22D02C9-CAD7-4C26-976C-7F9C3D7FAA12}" destId="{59004E18-985D-4C03-8427-4AF3A8F9619C}" srcOrd="1" destOrd="0" presId="urn:microsoft.com/office/officeart/2005/8/layout/list1"/>
    <dgm:cxn modelId="{3FD7CADC-1361-487A-9ED3-3BE627D90243}" type="presParOf" srcId="{E22D02C9-CAD7-4C26-976C-7F9C3D7FAA12}" destId="{4E95708D-2D46-43E8-898E-C37C89092838}" srcOrd="2" destOrd="0" presId="urn:microsoft.com/office/officeart/2005/8/layout/list1"/>
    <dgm:cxn modelId="{5E318CD5-F98C-40EB-9A0B-A3013876C46E}" type="presParOf" srcId="{E22D02C9-CAD7-4C26-976C-7F9C3D7FAA12}" destId="{AE2CC641-B3D9-4C30-82D4-60031A31761A}" srcOrd="3" destOrd="0" presId="urn:microsoft.com/office/officeart/2005/8/layout/list1"/>
    <dgm:cxn modelId="{FD35F7D9-624B-4152-B035-C69BC7F35A52}" type="presParOf" srcId="{E22D02C9-CAD7-4C26-976C-7F9C3D7FAA12}" destId="{EDB1C299-0C7B-4DAA-91AB-4E38E465CBEA}" srcOrd="4" destOrd="0" presId="urn:microsoft.com/office/officeart/2005/8/layout/list1"/>
    <dgm:cxn modelId="{D44B8A2D-3C1C-4FB0-BEDB-72164121DD56}" type="presParOf" srcId="{EDB1C299-0C7B-4DAA-91AB-4E38E465CBEA}" destId="{3474DB8A-EBD8-46EC-AAB7-FE9BE2CFA8D9}" srcOrd="0" destOrd="0" presId="urn:microsoft.com/office/officeart/2005/8/layout/list1"/>
    <dgm:cxn modelId="{AFBAC81F-74B7-4BE3-98BC-AC54833843BB}" type="presParOf" srcId="{EDB1C299-0C7B-4DAA-91AB-4E38E465CBEA}" destId="{75BB025E-9CB5-4C61-B1F0-A1523F6C16D8}" srcOrd="1" destOrd="0" presId="urn:microsoft.com/office/officeart/2005/8/layout/list1"/>
    <dgm:cxn modelId="{AA6928C1-C09A-4C15-BD49-9C5D6C82622D}" type="presParOf" srcId="{E22D02C9-CAD7-4C26-976C-7F9C3D7FAA12}" destId="{AD90FF33-7FD7-4076-B162-F1E0FE76D94C}" srcOrd="5" destOrd="0" presId="urn:microsoft.com/office/officeart/2005/8/layout/list1"/>
    <dgm:cxn modelId="{A97B25F6-85EE-4433-90C0-6ABB34FFD296}" type="presParOf" srcId="{E22D02C9-CAD7-4C26-976C-7F9C3D7FAA12}" destId="{5225D984-C2B9-4FAB-B6D8-231E1B13CD6C}" srcOrd="6" destOrd="0" presId="urn:microsoft.com/office/officeart/2005/8/layout/list1"/>
    <dgm:cxn modelId="{DC8BF853-591F-4058-B0C2-C4A02E962376}" type="presParOf" srcId="{E22D02C9-CAD7-4C26-976C-7F9C3D7FAA12}" destId="{FF1CC903-80FA-4491-88AB-D3CC8B9ADF3A}" srcOrd="7" destOrd="0" presId="urn:microsoft.com/office/officeart/2005/8/layout/list1"/>
    <dgm:cxn modelId="{50693F8F-FFFD-4D7A-9989-70E41D7EACCB}" type="presParOf" srcId="{E22D02C9-CAD7-4C26-976C-7F9C3D7FAA12}" destId="{C80B7E03-A3F6-466C-9E49-AFB82C5C4887}" srcOrd="8" destOrd="0" presId="urn:microsoft.com/office/officeart/2005/8/layout/list1"/>
    <dgm:cxn modelId="{CDA99A0D-1F6B-41D4-81D1-BCFBB0C62C86}" type="presParOf" srcId="{C80B7E03-A3F6-466C-9E49-AFB82C5C4887}" destId="{E67F6A8F-B37E-4A64-BD29-966D55D5027A}" srcOrd="0" destOrd="0" presId="urn:microsoft.com/office/officeart/2005/8/layout/list1"/>
    <dgm:cxn modelId="{DBE410A6-D5E7-4D09-A600-E8DFBA634DEA}" type="presParOf" srcId="{C80B7E03-A3F6-466C-9E49-AFB82C5C4887}" destId="{B8F30B94-A26D-4B73-B7CB-D459F6BF739F}" srcOrd="1" destOrd="0" presId="urn:microsoft.com/office/officeart/2005/8/layout/list1"/>
    <dgm:cxn modelId="{B75D2FF2-B599-4FF1-A1C9-87FB973EEABB}" type="presParOf" srcId="{E22D02C9-CAD7-4C26-976C-7F9C3D7FAA12}" destId="{9E874675-220F-4B77-8013-1BA315901257}" srcOrd="9" destOrd="0" presId="urn:microsoft.com/office/officeart/2005/8/layout/list1"/>
    <dgm:cxn modelId="{A58F369A-98C7-4077-95E5-23EEBA05382B}"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219059"/>
          <a:ext cx="7315200" cy="1146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70764" rIns="567741"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solidFill>
                <a:schemeClr val="tx1">
                  <a:lumMod val="75000"/>
                  <a:lumOff val="25000"/>
                </a:schemeClr>
              </a:solidFill>
              <a:latin typeface="+mj-lt"/>
            </a:rPr>
            <a:t>A bank possesses demographic and transactional data of its loan customers. If the bank has a model to predict defaulters it can help in loan disbursal decision making. </a:t>
          </a:r>
          <a:endParaRPr lang="en-US" sz="1600" kern="1200" dirty="0">
            <a:solidFill>
              <a:schemeClr val="tx1">
                <a:lumMod val="75000"/>
                <a:lumOff val="25000"/>
              </a:schemeClr>
            </a:solidFill>
          </a:endParaRPr>
        </a:p>
      </dsp:txBody>
      <dsp:txXfrm>
        <a:off x="0" y="219059"/>
        <a:ext cx="7315200" cy="1146600"/>
      </dsp:txXfrm>
    </dsp:sp>
    <dsp:sp modelId="{8DAC3478-3003-4361-B79A-A6299EE2FF11}">
      <dsp:nvSpPr>
        <dsp:cNvPr id="0" name=""/>
        <dsp:cNvSpPr/>
      </dsp:nvSpPr>
      <dsp:spPr>
        <a:xfrm>
          <a:off x="365760" y="27179"/>
          <a:ext cx="3497499"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84494" y="45913"/>
        <a:ext cx="3460031" cy="346292"/>
      </dsp:txXfrm>
    </dsp:sp>
    <dsp:sp modelId="{5225D984-C2B9-4FAB-B6D8-231E1B13CD6C}">
      <dsp:nvSpPr>
        <dsp:cNvPr id="0" name=""/>
        <dsp:cNvSpPr/>
      </dsp:nvSpPr>
      <dsp:spPr>
        <a:xfrm>
          <a:off x="0" y="1627740"/>
          <a:ext cx="7315200" cy="9008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70764" rIns="567741"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To predict whether the customer applying for the loan will be a defaulter or not.</a:t>
          </a:r>
          <a:endParaRPr lang="en-US" sz="1600" kern="1200" dirty="0">
            <a:solidFill>
              <a:schemeClr val="tx1">
                <a:lumMod val="75000"/>
                <a:lumOff val="25000"/>
              </a:schemeClr>
            </a:solidFill>
            <a:latin typeface="+mn-lt"/>
          </a:endParaRPr>
        </a:p>
      </dsp:txBody>
      <dsp:txXfrm>
        <a:off x="0" y="1627740"/>
        <a:ext cx="7315200" cy="900899"/>
      </dsp:txXfrm>
    </dsp:sp>
    <dsp:sp modelId="{75BB025E-9CB5-4C61-B1F0-A1523F6C16D8}">
      <dsp:nvSpPr>
        <dsp:cNvPr id="0" name=""/>
        <dsp:cNvSpPr/>
      </dsp:nvSpPr>
      <dsp:spPr>
        <a:xfrm>
          <a:off x="365760" y="1435860"/>
          <a:ext cx="3497499"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84494" y="1454594"/>
        <a:ext cx="3460031" cy="346292"/>
      </dsp:txXfrm>
    </dsp:sp>
    <dsp:sp modelId="{3753D266-28F0-4CB6-87FB-9C46871B9038}">
      <dsp:nvSpPr>
        <dsp:cNvPr id="0" name=""/>
        <dsp:cNvSpPr/>
      </dsp:nvSpPr>
      <dsp:spPr>
        <a:xfrm>
          <a:off x="0" y="2790720"/>
          <a:ext cx="7315200" cy="2211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70764"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latin typeface="+mn-lt"/>
            </a:rPr>
            <a:t>Sample size is 700</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latin typeface="+mn-lt"/>
            </a:rPr>
            <a:t>Independent Variables</a:t>
          </a:r>
          <a:r>
            <a:rPr lang="en-US" sz="1600" kern="1200" dirty="0">
              <a:solidFill>
                <a:schemeClr val="tx1">
                  <a:lumMod val="75000"/>
                  <a:lumOff val="25000"/>
                </a:schemeClr>
              </a:solidFill>
              <a:latin typeface="+mn-lt"/>
            </a:rPr>
            <a:t>: </a:t>
          </a:r>
          <a:r>
            <a:rPr lang="en-IN" sz="1600" kern="1200" dirty="0">
              <a:solidFill>
                <a:schemeClr val="tx1">
                  <a:lumMod val="75000"/>
                  <a:lumOff val="25000"/>
                </a:schemeClr>
              </a:solidFill>
              <a:latin typeface="+mn-lt"/>
            </a:rPr>
            <a:t>Age group, Years at current address, Years at current employer, Debt to Income Ratio, Credit Card Debts, Other Debts. The information on predictors was collected at the time of loan application process.</a:t>
          </a:r>
          <a:endParaRPr lang="en-US" sz="1600" b="1" kern="1200" dirty="0">
            <a:solidFill>
              <a:schemeClr val="tx1">
                <a:lumMod val="75000"/>
                <a:lumOff val="25000"/>
              </a:schemeClr>
            </a:solidFill>
            <a:latin typeface="+mn-lt"/>
          </a:endParaRP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latin typeface="+mn-lt"/>
            </a:rPr>
            <a:t>Dependent Variable</a:t>
          </a:r>
          <a:r>
            <a:rPr lang="en-US" sz="1600" b="0" kern="1200" dirty="0">
              <a:solidFill>
                <a:schemeClr val="tx1">
                  <a:lumMod val="75000"/>
                  <a:lumOff val="25000"/>
                </a:schemeClr>
              </a:solidFill>
              <a:latin typeface="+mn-lt"/>
            </a:rPr>
            <a:t>: </a:t>
          </a:r>
          <a:r>
            <a:rPr lang="en-IN" sz="1600" b="0" kern="1200" dirty="0">
              <a:solidFill>
                <a:schemeClr val="tx1">
                  <a:lumMod val="75000"/>
                  <a:lumOff val="25000"/>
                </a:schemeClr>
              </a:solidFill>
              <a:latin typeface="+mn-lt"/>
            </a:rPr>
            <a:t>Defaulter (=1 if defaulter ,0 otherwise). The status is observed after loan is disbursed.</a:t>
          </a:r>
          <a:endParaRPr lang="en-IN" sz="1600" kern="1200" dirty="0">
            <a:solidFill>
              <a:schemeClr val="tx1">
                <a:lumMod val="75000"/>
                <a:lumOff val="25000"/>
              </a:schemeClr>
            </a:solidFill>
            <a:latin typeface="+mn-lt"/>
          </a:endParaRPr>
        </a:p>
      </dsp:txBody>
      <dsp:txXfrm>
        <a:off x="0" y="2790720"/>
        <a:ext cx="7315200" cy="2211300"/>
      </dsp:txXfrm>
    </dsp:sp>
    <dsp:sp modelId="{B8F30B94-A26D-4B73-B7CB-D459F6BF739F}">
      <dsp:nvSpPr>
        <dsp:cNvPr id="0" name=""/>
        <dsp:cNvSpPr/>
      </dsp:nvSpPr>
      <dsp:spPr>
        <a:xfrm>
          <a:off x="365760" y="2598840"/>
          <a:ext cx="3497499"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84494" y="2617574"/>
        <a:ext cx="3460031"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1/29/24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dirty="0"/>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232033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a:t>
            </a:r>
            <a:r>
              <a:rPr lang="en-US" sz="900" kern="1200" baseline="0" dirty="0">
                <a:solidFill>
                  <a:schemeClr val="tx1"/>
                </a:solidFill>
                <a:latin typeface="+mn-lt"/>
                <a:ea typeface="+mn-ea"/>
                <a:cs typeface="+mn-cs"/>
              </a:rPr>
              <a:t> </a:t>
            </a: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937152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707838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088863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961513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219325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11977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56200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48218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069548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5793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876090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64F34F9-F9B8-45B5-B52C-3FFE2C016DA5}"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734902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 </a:t>
            </a:r>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753166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r>
              <a:rPr lang="en-US" sz="900" kern="1200" dirty="0">
                <a:solidFill>
                  <a:schemeClr val="tx1"/>
                </a:solidFill>
                <a:latin typeface="+mn-lt"/>
                <a:ea typeface="+mn-ea"/>
                <a:cs typeface="+mn-cs"/>
              </a:rPr>
              <a:t> </a:t>
            </a:r>
            <a:r>
              <a:rPr lang="en-IN" sz="2400" dirty="0"/>
              <a:t> </a:t>
            </a: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78639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28579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en-US" sz="2000" dirty="0">
              <a:solidFill>
                <a:prstClr val="black"/>
              </a:solidFill>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727826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8</a:t>
            </a:fld>
            <a:endParaRPr lang="en-US" dirty="0"/>
          </a:p>
        </p:txBody>
      </p:sp>
    </p:spTree>
    <p:extLst>
      <p:ext uri="{BB962C8B-B14F-4D97-AF65-F5344CB8AC3E}">
        <p14:creationId xmlns:p14="http://schemas.microsoft.com/office/powerpoint/2010/main" val="261148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79681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83310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70922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53240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34267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95153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3463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346550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58065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527592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714056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877477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86852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938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254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2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9008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3763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12914"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41657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64320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721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86982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14279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432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solidFill>
                  <a:schemeClr val="accent1"/>
                </a:solidFill>
                <a:latin typeface="Open Sans" panose="020B06060305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0254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932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6849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126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654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24577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184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9862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18928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97932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993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336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0289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07658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704505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723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2305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94134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61058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6065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536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297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402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6890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28467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83970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44946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591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4153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740504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97222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375528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457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819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5235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858878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75615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6678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32724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225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85410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03261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6631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799479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71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55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63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1875169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4678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2205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372682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0787955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74088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56189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255432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9692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603593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45766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98060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633752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0295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114343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9419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711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841372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046244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488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219200"/>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219200"/>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491086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15527442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779206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489558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47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141938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47344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86829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2661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1598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462284"/>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803370"/>
            <a:ext cx="5082117"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462284"/>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803370"/>
            <a:ext cx="5084232"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8842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066454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33868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89603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14069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09670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52174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50787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331709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137934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9534965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8.png"/><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image" Target="../media/image3.pn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image" Target="../media/image4.png"/><Relationship Id="rId118" Type="http://schemas.openxmlformats.org/officeDocument/2006/relationships/image" Target="../media/image9.png"/><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image" Target="../media/image5.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image" Target="../media/image1.png"/><Relationship Id="rId115" Type="http://schemas.openxmlformats.org/officeDocument/2006/relationships/image" Target="../media/image6.png"/><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7.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image" Target="../media/image2.png"/><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1"/>
            <a:ext cx="10363200"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A12EC1AF-7803-BFD6-EB7E-230A17B08A0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D0F1918F-0FD3-A807-8902-F0A12EDDC41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27549086-B9BF-38B8-739E-3028A1992EB1}"/>
                </a:ext>
              </a:extLst>
            </p:cNvPr>
            <p:cNvPicPr/>
            <p:nvPr/>
          </p:nvPicPr>
          <p:blipFill>
            <a:blip r:embed="rId110"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F3D8ADA-8727-7585-9476-FEF07A7E1051}"/>
                </a:ext>
              </a:extLst>
            </p:cNvPr>
            <p:cNvPicPr/>
            <p:nvPr/>
          </p:nvPicPr>
          <p:blipFill>
            <a:blip r:embed="rId111"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1EB2E0F-F88B-1BCD-489F-4E2E2CE6924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BBA37D8-9E86-5784-8567-8391091CFEF4}"/>
                </a:ext>
              </a:extLst>
            </p:cNvPr>
            <p:cNvPicPr/>
            <p:nvPr/>
          </p:nvPicPr>
          <p:blipFill>
            <a:blip r:embed="rId112"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D32521D-5193-E658-1C0D-EAB054B49F73}"/>
                </a:ext>
              </a:extLst>
            </p:cNvPr>
            <p:cNvPicPr/>
            <p:nvPr/>
          </p:nvPicPr>
          <p:blipFill>
            <a:blip r:embed="rId113"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B1ECC896-3BBC-96DD-B2E7-4485106A76E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FA3C1958-19EC-74B3-7A47-DE34DAA8D27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51050B7-6A58-1474-4CEE-82702F7896D6}"/>
                </a:ext>
              </a:extLst>
            </p:cNvPr>
            <p:cNvPicPr/>
            <p:nvPr/>
          </p:nvPicPr>
          <p:blipFill>
            <a:blip r:embed="rId114"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D9A96A84-646F-1E85-6370-96BCCA2EC14B}"/>
                </a:ext>
              </a:extLst>
            </p:cNvPr>
            <p:cNvPicPr/>
            <p:nvPr/>
          </p:nvPicPr>
          <p:blipFill>
            <a:blip r:embed="rId115"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238AE35-D949-3621-620C-6A92DD507E18}"/>
                </a:ext>
              </a:extLst>
            </p:cNvPr>
            <p:cNvPicPr/>
            <p:nvPr/>
          </p:nvPicPr>
          <p:blipFill>
            <a:blip r:embed="rId116"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6BF460F-FFD1-C922-4D89-7A4A7EFB5168}"/>
                </a:ext>
              </a:extLst>
            </p:cNvPr>
            <p:cNvPicPr/>
            <p:nvPr/>
          </p:nvPicPr>
          <p:blipFill>
            <a:blip r:embed="rId117"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69625086-1DC2-955F-F251-D2EB7042164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EDAB9641-731C-18E9-28D6-01BB806AE83C}"/>
                </a:ext>
              </a:extLst>
            </p:cNvPr>
            <p:cNvPicPr/>
            <p:nvPr/>
          </p:nvPicPr>
          <p:blipFill>
            <a:blip r:embed="rId118"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625892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 id="2147483747"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63" r:id="rId63"/>
    <p:sldLayoutId id="2147483764" r:id="rId64"/>
    <p:sldLayoutId id="2147483765" r:id="rId65"/>
    <p:sldLayoutId id="2147483766" r:id="rId66"/>
    <p:sldLayoutId id="2147483767" r:id="rId67"/>
    <p:sldLayoutId id="2147483768" r:id="rId68"/>
    <p:sldLayoutId id="2147483769" r:id="rId69"/>
    <p:sldLayoutId id="2147483770" r:id="rId70"/>
    <p:sldLayoutId id="2147483771" r:id="rId71"/>
    <p:sldLayoutId id="2147483772" r:id="rId72"/>
    <p:sldLayoutId id="2147483773" r:id="rId73"/>
    <p:sldLayoutId id="2147483774" r:id="rId74"/>
    <p:sldLayoutId id="2147483775" r:id="rId75"/>
    <p:sldLayoutId id="2147483776" r:id="rId76"/>
    <p:sldLayoutId id="2147483777" r:id="rId77"/>
    <p:sldLayoutId id="2147483778" r:id="rId78"/>
    <p:sldLayoutId id="2147483779" r:id="rId79"/>
    <p:sldLayoutId id="2147483780" r:id="rId80"/>
    <p:sldLayoutId id="2147483781" r:id="rId81"/>
    <p:sldLayoutId id="2147483782" r:id="rId82"/>
    <p:sldLayoutId id="2147483783" r:id="rId83"/>
    <p:sldLayoutId id="2147483784" r:id="rId84"/>
    <p:sldLayoutId id="2147483785" r:id="rId85"/>
    <p:sldLayoutId id="2147483786" r:id="rId86"/>
    <p:sldLayoutId id="2147483787" r:id="rId87"/>
    <p:sldLayoutId id="2147483788" r:id="rId88"/>
    <p:sldLayoutId id="2147483789" r:id="rId89"/>
    <p:sldLayoutId id="2147483790" r:id="rId90"/>
    <p:sldLayoutId id="2147483791" r:id="rId91"/>
    <p:sldLayoutId id="2147483792" r:id="rId92"/>
    <p:sldLayoutId id="2147483793" r:id="rId93"/>
    <p:sldLayoutId id="2147483794" r:id="rId94"/>
    <p:sldLayoutId id="2147483795" r:id="rId95"/>
    <p:sldLayoutId id="2147483796" r:id="rId96"/>
    <p:sldLayoutId id="2147483797" r:id="rId97"/>
    <p:sldLayoutId id="2147483798" r:id="rId98"/>
    <p:sldLayoutId id="2147483799" r:id="rId99"/>
    <p:sldLayoutId id="2147483800" r:id="rId100"/>
    <p:sldLayoutId id="2147483801" r:id="rId101"/>
    <p:sldLayoutId id="2147483802" r:id="rId102"/>
    <p:sldLayoutId id="2147483803" r:id="rId103"/>
    <p:sldLayoutId id="2147483804" r:id="rId104"/>
    <p:sldLayoutId id="2147483805" r:id="rId105"/>
    <p:sldLayoutId id="2147483806" r:id="rId106"/>
    <p:sldLayoutId id="2147483807" r:id="rId107"/>
    <p:sldLayoutId id="2147483808" r:id="rId108"/>
  </p:sldLayoutIdLst>
  <p:hf sldNum="0" hdr="0" ftr="0" dt="0"/>
  <p:txStyles>
    <p:titleStyle>
      <a:lvl1pPr algn="ctr" defTabSz="1219170" rtl="0" eaLnBrk="1" latinLnBrk="0" hangingPunct="1">
        <a:lnSpc>
          <a:spcPct val="86000"/>
        </a:lnSpc>
        <a:spcBef>
          <a:spcPct val="0"/>
        </a:spcBef>
        <a:buNone/>
        <a:defRPr sz="2800" kern="800" spc="-53" baseline="0">
          <a:solidFill>
            <a:srgbClr val="00B0F0"/>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8.xm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7.xml"/><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US" dirty="0">
                <a:solidFill>
                  <a:schemeClr val="accent1"/>
                </a:solidFill>
                <a:ea typeface="Open Sans" panose="020B0606030504020204" pitchFamily="34" charset="0"/>
                <a:cs typeface="Open Sans" panose="020B0606030504020204" pitchFamily="34" charset="0"/>
              </a:rPr>
              <a:t>BINARAY LOGISTIC REGRESSION</a:t>
            </a:r>
            <a:br>
              <a:rPr lang="en-US" dirty="0">
                <a:solidFill>
                  <a:schemeClr val="accent1"/>
                </a:solidFill>
                <a:ea typeface="Open Sans" panose="020B0606030504020204" pitchFamily="34" charset="0"/>
                <a:cs typeface="Open Sans" panose="020B0606030504020204" pitchFamily="34" charset="0"/>
              </a:rPr>
            </a:br>
            <a:r>
              <a:rPr lang="en-US" dirty="0">
                <a:solidFill>
                  <a:schemeClr val="accent1"/>
                </a:solidFill>
                <a:ea typeface="Open Sans" panose="020B0606030504020204" pitchFamily="34" charset="0"/>
                <a:cs typeface="Open Sans" panose="020B0606030504020204" pitchFamily="34" charset="0"/>
              </a:rPr>
              <a:t>INTRODUCTION </a:t>
            </a:r>
            <a:br>
              <a:rPr lang="en-IE" dirty="0">
                <a:solidFill>
                  <a:schemeClr val="accent1"/>
                </a:solidFill>
                <a:ea typeface="Open Sans" panose="020B0606030504020204" pitchFamily="34" charset="0"/>
                <a:cs typeface="Open Sans" panose="020B0606030504020204" pitchFamily="34" charset="0"/>
              </a:rPr>
            </a:br>
            <a:r>
              <a:rPr lang="en-IE" dirty="0">
                <a:solidFill>
                  <a:schemeClr val="accent1"/>
                </a:solidFill>
                <a:ea typeface="Open Sans" panose="020B0606030504020204" pitchFamily="34" charset="0"/>
                <a:cs typeface="Open Sans" panose="020B0606030504020204" pitchFamily="34" charset="0"/>
              </a:rPr>
              <a:t> </a:t>
            </a:r>
            <a:br>
              <a:rPr lang="en-IE" dirty="0"/>
            </a:br>
            <a:endParaRPr lang="en-US" dirty="0">
              <a:solidFill>
                <a:schemeClr val="accent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68550670"/>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normAutofit fontScale="90000"/>
          </a:bodyPr>
          <a:lstStyle/>
          <a:p>
            <a:r>
              <a:rPr lang="en-IN" b="1" dirty="0">
                <a:latin typeface="+mj-lt"/>
              </a:rPr>
              <a:t>Binary Logistic Regression Model </a:t>
            </a:r>
            <a:br>
              <a:rPr lang="en-IN" b="1" dirty="0">
                <a:latin typeface="+mj-lt"/>
              </a:rPr>
            </a:br>
            <a:r>
              <a:rPr lang="en-IN" b="1" dirty="0">
                <a:latin typeface="+mj-lt"/>
              </a:rPr>
              <a:t>for the bank loan data</a:t>
            </a:r>
          </a:p>
        </p:txBody>
      </p:sp>
      <p:grpSp>
        <p:nvGrpSpPr>
          <p:cNvPr id="43" name="Group 42">
            <a:extLst>
              <a:ext uri="{FF2B5EF4-FFF2-40B4-BE49-F238E27FC236}">
                <a16:creationId xmlns:a16="http://schemas.microsoft.com/office/drawing/2014/main" id="{20D3E8E9-79D1-40C7-89E7-E030B65FF8C5}"/>
              </a:ext>
            </a:extLst>
          </p:cNvPr>
          <p:cNvGrpSpPr/>
          <p:nvPr/>
        </p:nvGrpSpPr>
        <p:grpSpPr>
          <a:xfrm>
            <a:off x="2057401" y="1845018"/>
            <a:ext cx="2144637" cy="1606121"/>
            <a:chOff x="391247" y="1277119"/>
            <a:chExt cx="2144637" cy="1606121"/>
          </a:xfrm>
        </p:grpSpPr>
        <p:cxnSp>
          <p:nvCxnSpPr>
            <p:cNvPr id="44" name="Straight Arrow Connector 43">
              <a:extLst>
                <a:ext uri="{FF2B5EF4-FFF2-40B4-BE49-F238E27FC236}">
                  <a16:creationId xmlns:a16="http://schemas.microsoft.com/office/drawing/2014/main" id="{E32FC645-FD3D-4B27-876E-500F595FE17C}"/>
                </a:ext>
              </a:extLst>
            </p:cNvPr>
            <p:cNvCxnSpPr/>
            <p:nvPr/>
          </p:nvCxnSpPr>
          <p:spPr>
            <a:xfrm rot="16200000" flipH="1">
              <a:off x="1734261" y="2626055"/>
              <a:ext cx="514371"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14">
              <a:extLst>
                <a:ext uri="{FF2B5EF4-FFF2-40B4-BE49-F238E27FC236}">
                  <a16:creationId xmlns:a16="http://schemas.microsoft.com/office/drawing/2014/main" id="{500E578F-5A90-4473-AFEB-76D39E2621E7}"/>
                </a:ext>
              </a:extLst>
            </p:cNvPr>
            <p:cNvSpPr/>
            <p:nvPr/>
          </p:nvSpPr>
          <p:spPr>
            <a:xfrm>
              <a:off x="391247" y="1277119"/>
              <a:ext cx="2144637" cy="1267431"/>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Where p is the Probability of Dependent Variable = 1 (here, Default=1)</a:t>
              </a:r>
            </a:p>
          </p:txBody>
        </p:sp>
      </p:grpSp>
      <p:grpSp>
        <p:nvGrpSpPr>
          <p:cNvPr id="46" name="Group 45">
            <a:extLst>
              <a:ext uri="{FF2B5EF4-FFF2-40B4-BE49-F238E27FC236}">
                <a16:creationId xmlns:a16="http://schemas.microsoft.com/office/drawing/2014/main" id="{F927352E-5329-4EC2-AA4B-2CF71A2C24DF}"/>
              </a:ext>
            </a:extLst>
          </p:cNvPr>
          <p:cNvGrpSpPr/>
          <p:nvPr/>
        </p:nvGrpSpPr>
        <p:grpSpPr>
          <a:xfrm>
            <a:off x="4267201" y="2107592"/>
            <a:ext cx="1150463" cy="1288656"/>
            <a:chOff x="2601047" y="1539694"/>
            <a:chExt cx="1150463" cy="1288656"/>
          </a:xfrm>
        </p:grpSpPr>
        <p:cxnSp>
          <p:nvCxnSpPr>
            <p:cNvPr id="47" name="Straight Arrow Connector 46">
              <a:extLst>
                <a:ext uri="{FF2B5EF4-FFF2-40B4-BE49-F238E27FC236}">
                  <a16:creationId xmlns:a16="http://schemas.microsoft.com/office/drawing/2014/main" id="{6648A044-FD93-41C7-84BF-29671B9DE3A9}"/>
                </a:ext>
              </a:extLst>
            </p:cNvPr>
            <p:cNvCxnSpPr/>
            <p:nvPr/>
          </p:nvCxnSpPr>
          <p:spPr>
            <a:xfrm flipH="1">
              <a:off x="2819400" y="2073094"/>
              <a:ext cx="2" cy="755256"/>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ounded Rectangle 44">
              <a:extLst>
                <a:ext uri="{FF2B5EF4-FFF2-40B4-BE49-F238E27FC236}">
                  <a16:creationId xmlns:a16="http://schemas.microsoft.com/office/drawing/2014/main" id="{9FBDC38B-613B-476E-9531-F6F2DF20BC3E}"/>
                </a:ext>
              </a:extLst>
            </p:cNvPr>
            <p:cNvSpPr/>
            <p:nvPr/>
          </p:nvSpPr>
          <p:spPr>
            <a:xfrm>
              <a:off x="2601047" y="1539694"/>
              <a:ext cx="1150463" cy="533398"/>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Intercept</a:t>
              </a:r>
            </a:p>
          </p:txBody>
        </p:sp>
      </p:grpSp>
      <p:grpSp>
        <p:nvGrpSpPr>
          <p:cNvPr id="49" name="Group 48">
            <a:extLst>
              <a:ext uri="{FF2B5EF4-FFF2-40B4-BE49-F238E27FC236}">
                <a16:creationId xmlns:a16="http://schemas.microsoft.com/office/drawing/2014/main" id="{90A08938-1557-4EF6-AE77-A8857659CEAD}"/>
              </a:ext>
            </a:extLst>
          </p:cNvPr>
          <p:cNvGrpSpPr/>
          <p:nvPr/>
        </p:nvGrpSpPr>
        <p:grpSpPr>
          <a:xfrm>
            <a:off x="3548026" y="3790188"/>
            <a:ext cx="4757775" cy="1848612"/>
            <a:chOff x="1881872" y="3222290"/>
            <a:chExt cx="4757775" cy="1848612"/>
          </a:xfrm>
        </p:grpSpPr>
        <p:grpSp>
          <p:nvGrpSpPr>
            <p:cNvPr id="50" name="Group 49">
              <a:extLst>
                <a:ext uri="{FF2B5EF4-FFF2-40B4-BE49-F238E27FC236}">
                  <a16:creationId xmlns:a16="http://schemas.microsoft.com/office/drawing/2014/main" id="{DE4FAA23-F26F-4A7A-B50C-6AA8039D36E3}"/>
                </a:ext>
              </a:extLst>
            </p:cNvPr>
            <p:cNvGrpSpPr/>
            <p:nvPr/>
          </p:nvGrpSpPr>
          <p:grpSpPr>
            <a:xfrm flipV="1">
              <a:off x="1881872" y="3623102"/>
              <a:ext cx="4757775" cy="1447800"/>
              <a:chOff x="3789298" y="5292297"/>
              <a:chExt cx="4757775" cy="1447800"/>
            </a:xfrm>
          </p:grpSpPr>
          <p:sp>
            <p:nvSpPr>
              <p:cNvPr id="54" name="Rounded Rectangle 38">
                <a:extLst>
                  <a:ext uri="{FF2B5EF4-FFF2-40B4-BE49-F238E27FC236}">
                    <a16:creationId xmlns:a16="http://schemas.microsoft.com/office/drawing/2014/main" id="{DECF46FE-C2F6-48B5-8D20-2994F9DC5785}"/>
                  </a:ext>
                </a:extLst>
              </p:cNvPr>
              <p:cNvSpPr/>
              <p:nvPr/>
            </p:nvSpPr>
            <p:spPr>
              <a:xfrm flipV="1">
                <a:off x="5031626" y="5292297"/>
                <a:ext cx="2144637" cy="320492"/>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Parameter Estimates</a:t>
                </a:r>
              </a:p>
            </p:txBody>
          </p:sp>
          <p:cxnSp>
            <p:nvCxnSpPr>
              <p:cNvPr id="55" name="Straight Arrow Connector 54">
                <a:extLst>
                  <a:ext uri="{FF2B5EF4-FFF2-40B4-BE49-F238E27FC236}">
                    <a16:creationId xmlns:a16="http://schemas.microsoft.com/office/drawing/2014/main" id="{B900DE7F-6BA4-4861-8629-EF3C1185C01C}"/>
                  </a:ext>
                </a:extLst>
              </p:cNvPr>
              <p:cNvCxnSpPr>
                <a:cxnSpLocks/>
              </p:cNvCxnSpPr>
              <p:nvPr/>
            </p:nvCxnSpPr>
            <p:spPr>
              <a:xfrm>
                <a:off x="3793376" y="6037658"/>
                <a:ext cx="3205" cy="702439"/>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2658A7-7675-4D41-B16D-381D791F83F8}"/>
                  </a:ext>
                </a:extLst>
              </p:cNvPr>
              <p:cNvCxnSpPr/>
              <p:nvPr/>
            </p:nvCxnSpPr>
            <p:spPr>
              <a:xfrm rot="16200000" flipH="1">
                <a:off x="5448886" y="6397783"/>
                <a:ext cx="684628"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2364ED1-5485-492A-A370-952BF2A20DF9}"/>
                  </a:ext>
                </a:extLst>
              </p:cNvPr>
              <p:cNvCxnSpPr>
                <a:cxnSpLocks/>
              </p:cNvCxnSpPr>
              <p:nvPr/>
            </p:nvCxnSpPr>
            <p:spPr>
              <a:xfrm flipH="1">
                <a:off x="7975575" y="6037658"/>
                <a:ext cx="8801" cy="702439"/>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5A44BF9-AF02-480D-98EA-27292D7FEABF}"/>
                  </a:ext>
                </a:extLst>
              </p:cNvPr>
              <p:cNvCxnSpPr>
                <a:cxnSpLocks/>
              </p:cNvCxnSpPr>
              <p:nvPr/>
            </p:nvCxnSpPr>
            <p:spPr>
              <a:xfrm flipV="1">
                <a:off x="3789298" y="6038079"/>
                <a:ext cx="4757775"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id="{647CEBCA-FD9E-477D-8366-1DC8656B2F7E}"/>
                </a:ext>
              </a:extLst>
            </p:cNvPr>
            <p:cNvCxnSpPr>
              <a:cxnSpLocks/>
            </p:cNvCxnSpPr>
            <p:nvPr/>
          </p:nvCxnSpPr>
          <p:spPr>
            <a:xfrm flipV="1">
              <a:off x="3439247" y="3222290"/>
              <a:ext cx="0" cy="1102081"/>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4EB2F131-D647-4787-B8D4-818914D27659}"/>
              </a:ext>
            </a:extLst>
          </p:cNvPr>
          <p:cNvGrpSpPr/>
          <p:nvPr/>
        </p:nvGrpSpPr>
        <p:grpSpPr>
          <a:xfrm>
            <a:off x="4657007" y="2125453"/>
            <a:ext cx="4486995" cy="1752600"/>
            <a:chOff x="2990853" y="1557555"/>
            <a:chExt cx="4486995" cy="1752600"/>
          </a:xfrm>
        </p:grpSpPr>
        <p:sp>
          <p:nvSpPr>
            <p:cNvPr id="60" name="Rounded Rectangle 21">
              <a:extLst>
                <a:ext uri="{FF2B5EF4-FFF2-40B4-BE49-F238E27FC236}">
                  <a16:creationId xmlns:a16="http://schemas.microsoft.com/office/drawing/2014/main" id="{D0AA2B96-BE44-46C0-B0E4-B16F4B52184D}"/>
                </a:ext>
              </a:extLst>
            </p:cNvPr>
            <p:cNvSpPr/>
            <p:nvPr/>
          </p:nvSpPr>
          <p:spPr>
            <a:xfrm>
              <a:off x="4572000" y="1557555"/>
              <a:ext cx="2144637" cy="496487"/>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rPr>
                <a:t>Independent Variables</a:t>
              </a:r>
            </a:p>
          </p:txBody>
        </p:sp>
        <p:cxnSp>
          <p:nvCxnSpPr>
            <p:cNvPr id="61" name="Straight Arrow Connector 60">
              <a:extLst>
                <a:ext uri="{FF2B5EF4-FFF2-40B4-BE49-F238E27FC236}">
                  <a16:creationId xmlns:a16="http://schemas.microsoft.com/office/drawing/2014/main" id="{33362592-39A9-44CC-9055-93BDD5D28818}"/>
                </a:ext>
              </a:extLst>
            </p:cNvPr>
            <p:cNvCxnSpPr/>
            <p:nvPr/>
          </p:nvCxnSpPr>
          <p:spPr>
            <a:xfrm rot="16200000" flipH="1">
              <a:off x="3724265" y="2564647"/>
              <a:ext cx="514371"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D2E9D2E-D0AE-404F-AE52-B57E37221A38}"/>
                </a:ext>
              </a:extLst>
            </p:cNvPr>
            <p:cNvCxnSpPr>
              <a:cxnSpLocks/>
            </p:cNvCxnSpPr>
            <p:nvPr/>
          </p:nvCxnSpPr>
          <p:spPr>
            <a:xfrm flipH="1">
              <a:off x="5638800" y="2304974"/>
              <a:ext cx="5518" cy="440657"/>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FE804FC-9E04-4BA1-BF0D-BC692B81F397}"/>
                </a:ext>
              </a:extLst>
            </p:cNvPr>
            <p:cNvCxnSpPr/>
            <p:nvPr/>
          </p:nvCxnSpPr>
          <p:spPr>
            <a:xfrm rot="16200000" flipH="1">
              <a:off x="6915862" y="2564648"/>
              <a:ext cx="514371"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873BDB-60DF-41DD-A58C-0F628C8B9F78}"/>
                </a:ext>
              </a:extLst>
            </p:cNvPr>
            <p:cNvCxnSpPr>
              <a:cxnSpLocks/>
            </p:cNvCxnSpPr>
            <p:nvPr/>
          </p:nvCxnSpPr>
          <p:spPr>
            <a:xfrm>
              <a:off x="3009714" y="2307882"/>
              <a:ext cx="44681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77151B5-0E12-4A24-BC3C-3701566434FF}"/>
                </a:ext>
              </a:extLst>
            </p:cNvPr>
            <p:cNvCxnSpPr>
              <a:cxnSpLocks/>
            </p:cNvCxnSpPr>
            <p:nvPr/>
          </p:nvCxnSpPr>
          <p:spPr>
            <a:xfrm>
              <a:off x="2990853" y="2304974"/>
              <a:ext cx="14969" cy="1005181"/>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9D3A4E9-02D5-4E63-B9A4-448F79297DE9}"/>
                </a:ext>
              </a:extLst>
            </p:cNvPr>
            <p:cNvCxnSpPr>
              <a:cxnSpLocks/>
            </p:cNvCxnSpPr>
            <p:nvPr/>
          </p:nvCxnSpPr>
          <p:spPr>
            <a:xfrm flipH="1">
              <a:off x="4886258" y="2305050"/>
              <a:ext cx="9594" cy="1005105"/>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49121D4-EAAD-4012-ABEA-962E29F8B0ED}"/>
                </a:ext>
              </a:extLst>
            </p:cNvPr>
            <p:cNvCxnSpPr>
              <a:cxnSpLocks/>
            </p:cNvCxnSpPr>
            <p:nvPr/>
          </p:nvCxnSpPr>
          <p:spPr>
            <a:xfrm flipH="1">
              <a:off x="7477847" y="2305050"/>
              <a:ext cx="1" cy="985187"/>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6DE98389-2C11-4172-BEA3-4F735D264479}"/>
                  </a:ext>
                </a:extLst>
              </p:cNvPr>
              <p:cNvSpPr/>
              <p:nvPr>
                <p:custDataLst>
                  <p:tags r:id="rId2"/>
                </p:custDataLst>
              </p:nvPr>
            </p:nvSpPr>
            <p:spPr>
              <a:xfrm>
                <a:off x="2175382" y="3236976"/>
                <a:ext cx="8187818" cy="1106424"/>
              </a:xfrm>
              <a:prstGeom prst="rect">
                <a:avLst/>
              </a:prstGeom>
              <a:noFill/>
              <a:ln w="25400" cap="flat" cmpd="sng" algn="ctr">
                <a:noFill/>
                <a:prstDash val="solid"/>
              </a:ln>
              <a:effectLst/>
              <a:extLst>
                <a:ext uri="{909E8E84-426E-40DD-AFC4-6F175D3DCCD1}">
                  <a14:hiddenFill>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b="1" spc="300" dirty="0">
                    <a:solidFill>
                      <a:prstClr val="black">
                        <a:lumMod val="65000"/>
                        <a:lumOff val="35000"/>
                      </a:prstClr>
                    </a:solidFill>
                    <a:latin typeface="Cambria Math" pitchFamily="18" charset="0"/>
                    <a:ea typeface="Cambria Math" pitchFamily="18" charset="0"/>
                  </a:rPr>
                  <a:t>log </a:t>
                </a:r>
                <a:r>
                  <a:rPr lang="en-US" sz="2000" b="1" spc="300" dirty="0">
                    <a:solidFill>
                      <a:prstClr val="black">
                        <a:lumMod val="65000"/>
                        <a:lumOff val="35000"/>
                      </a:prstClr>
                    </a:solidFill>
                    <a:latin typeface="Cambria Math" pitchFamily="18" charset="0"/>
                    <a:ea typeface="Cambria Math" pitchFamily="18" charset="0"/>
                  </a:rPr>
                  <a:t>(</a:t>
                </a:r>
                <a14:m>
                  <m:oMath xmlns:m="http://schemas.openxmlformats.org/officeDocument/2006/math">
                    <m:f>
                      <m:fPr>
                        <m:ctrlPr>
                          <a:rPr lang="en-US" sz="2000" b="1" i="1" spc="300" dirty="0">
                            <a:solidFill>
                              <a:prstClr val="black">
                                <a:lumMod val="65000"/>
                                <a:lumOff val="35000"/>
                              </a:prstClr>
                            </a:solidFill>
                            <a:latin typeface="Cambria Math" panose="02040503050406030204" pitchFamily="18" charset="0"/>
                            <a:ea typeface="Cambria Math" pitchFamily="18" charset="0"/>
                          </a:rPr>
                        </m:ctrlPr>
                      </m:fPr>
                      <m:num>
                        <m:r>
                          <a:rPr lang="en-US" sz="2000" b="1" spc="300" dirty="0">
                            <a:solidFill>
                              <a:prstClr val="black">
                                <a:lumMod val="65000"/>
                                <a:lumOff val="35000"/>
                              </a:prstClr>
                            </a:solidFill>
                            <a:latin typeface="Cambria Math"/>
                            <a:ea typeface="Cambria Math" pitchFamily="18" charset="0"/>
                          </a:rPr>
                          <m:t>𝐩</m:t>
                        </m:r>
                      </m:num>
                      <m:den>
                        <m:r>
                          <a:rPr lang="en-US" sz="2000" b="1" spc="300" dirty="0">
                            <a:solidFill>
                              <a:prstClr val="black">
                                <a:lumMod val="65000"/>
                                <a:lumOff val="35000"/>
                              </a:prstClr>
                            </a:solidFill>
                            <a:latin typeface="Cambria Math"/>
                            <a:ea typeface="Cambria Math" pitchFamily="18" charset="0"/>
                          </a:rPr>
                          <m:t>𝟏</m:t>
                        </m:r>
                        <m:r>
                          <a:rPr lang="en-US" sz="2000" b="1" spc="300" dirty="0">
                            <a:solidFill>
                              <a:prstClr val="black">
                                <a:lumMod val="65000"/>
                                <a:lumOff val="35000"/>
                              </a:prstClr>
                            </a:solidFill>
                            <a:latin typeface="Cambria Math"/>
                            <a:ea typeface="Cambria Math" pitchFamily="18" charset="0"/>
                          </a:rPr>
                          <m:t>−</m:t>
                        </m:r>
                        <m:r>
                          <a:rPr lang="en-US" sz="2000" b="1" spc="300" dirty="0">
                            <a:solidFill>
                              <a:prstClr val="black">
                                <a:lumMod val="65000"/>
                                <a:lumOff val="35000"/>
                              </a:prstClr>
                            </a:solidFill>
                            <a:latin typeface="Cambria Math"/>
                            <a:ea typeface="Cambria Math" pitchFamily="18" charset="0"/>
                          </a:rPr>
                          <m:t>𝐩</m:t>
                        </m:r>
                      </m:den>
                    </m:f>
                  </m:oMath>
                </a14:m>
                <a:r>
                  <a:rPr lang="en-US" sz="2000" b="1" spc="300" dirty="0">
                    <a:solidFill>
                      <a:prstClr val="black">
                        <a:lumMod val="65000"/>
                        <a:lumOff val="35000"/>
                      </a:prstClr>
                    </a:solidFill>
                    <a:latin typeface="Cambria Math" pitchFamily="18" charset="0"/>
                    <a:ea typeface="Cambria Math" pitchFamily="18" charset="0"/>
                  </a:rPr>
                  <a:t>)</a:t>
                </a:r>
                <a:r>
                  <a:rPr lang="en-US" sz="2200" b="1" dirty="0">
                    <a:solidFill>
                      <a:schemeClr val="tx1">
                        <a:lumMod val="75000"/>
                        <a:lumOff val="25000"/>
                      </a:schemeClr>
                    </a:solidFill>
                    <a:latin typeface="Cambria Math" pitchFamily="18" charset="0"/>
                    <a:ea typeface="Cambria Math" pitchFamily="18" charset="0"/>
                  </a:rPr>
                  <a:t> = </a:t>
                </a:r>
                <a:r>
                  <a:rPr lang="en-US" sz="2200" b="1" dirty="0">
                    <a:solidFill>
                      <a:schemeClr val="accent4"/>
                    </a:solidFill>
                    <a:latin typeface="Cambria Math" pitchFamily="18" charset="0"/>
                    <a:ea typeface="Cambria Math" pitchFamily="18" charset="0"/>
                  </a:rPr>
                  <a:t>b</a:t>
                </a:r>
                <a:r>
                  <a:rPr lang="en-US" sz="2200" b="1" baseline="-25000" dirty="0">
                    <a:solidFill>
                      <a:schemeClr val="accent4"/>
                    </a:solidFill>
                    <a:latin typeface="Cambria Math" pitchFamily="18" charset="0"/>
                    <a:ea typeface="Cambria Math" pitchFamily="18" charset="0"/>
                  </a:rPr>
                  <a:t>0</a:t>
                </a:r>
                <a:r>
                  <a:rPr lang="en-US" sz="2200" b="1" dirty="0">
                    <a:solidFill>
                      <a:schemeClr val="tx1">
                        <a:lumMod val="75000"/>
                        <a:lumOff val="25000"/>
                      </a:schemeClr>
                    </a:solidFill>
                    <a:latin typeface="Cambria Math" pitchFamily="18" charset="0"/>
                    <a:ea typeface="Cambria Math" pitchFamily="18" charset="0"/>
                  </a:rPr>
                  <a:t> + </a:t>
                </a:r>
                <a:r>
                  <a:rPr lang="en-US" sz="2200" b="1" dirty="0">
                    <a:solidFill>
                      <a:schemeClr val="accent5">
                        <a:lumMod val="60000"/>
                        <a:lumOff val="40000"/>
                      </a:schemeClr>
                    </a:solidFill>
                    <a:latin typeface="Cambria Math" pitchFamily="18" charset="0"/>
                    <a:ea typeface="Cambria Math" pitchFamily="18" charset="0"/>
                  </a:rPr>
                  <a:t>b</a:t>
                </a:r>
                <a:r>
                  <a:rPr lang="en-US" sz="2200" b="1" baseline="-25000" dirty="0">
                    <a:solidFill>
                      <a:schemeClr val="accent5">
                        <a:lumMod val="60000"/>
                        <a:lumOff val="40000"/>
                      </a:schemeClr>
                    </a:solidFill>
                    <a:latin typeface="Cambria Math" pitchFamily="18" charset="0"/>
                    <a:ea typeface="Cambria Math" pitchFamily="18" charset="0"/>
                  </a:rPr>
                  <a:t>1  </a:t>
                </a:r>
                <a:r>
                  <a:rPr lang="en-US" sz="2200" b="1" dirty="0">
                    <a:solidFill>
                      <a:schemeClr val="tx1">
                        <a:lumMod val="75000"/>
                        <a:lumOff val="25000"/>
                      </a:schemeClr>
                    </a:solidFill>
                    <a:latin typeface="Cambria Math" pitchFamily="18" charset="0"/>
                    <a:ea typeface="Cambria Math" pitchFamily="18" charset="0"/>
                  </a:rPr>
                  <a:t>(AGE)+ </a:t>
                </a:r>
                <a:r>
                  <a:rPr lang="en-US" sz="2200" b="1" dirty="0">
                    <a:solidFill>
                      <a:schemeClr val="accent5">
                        <a:lumMod val="60000"/>
                        <a:lumOff val="40000"/>
                      </a:schemeClr>
                    </a:solidFill>
                    <a:latin typeface="Cambria Math" pitchFamily="18" charset="0"/>
                    <a:ea typeface="Cambria Math" pitchFamily="18" charset="0"/>
                  </a:rPr>
                  <a:t>b</a:t>
                </a:r>
                <a:r>
                  <a:rPr lang="en-US" sz="2200" b="1" baseline="-25000" dirty="0">
                    <a:solidFill>
                      <a:schemeClr val="accent5">
                        <a:lumMod val="60000"/>
                        <a:lumOff val="40000"/>
                      </a:schemeClr>
                    </a:solidFill>
                    <a:latin typeface="Cambria Math" pitchFamily="18" charset="0"/>
                    <a:ea typeface="Cambria Math" pitchFamily="18" charset="0"/>
                  </a:rPr>
                  <a:t>2  </a:t>
                </a:r>
                <a:r>
                  <a:rPr lang="en-US" sz="2200" b="1" dirty="0">
                    <a:solidFill>
                      <a:schemeClr val="tx1">
                        <a:lumMod val="75000"/>
                        <a:lumOff val="25000"/>
                      </a:schemeClr>
                    </a:solidFill>
                    <a:latin typeface="Cambria Math" pitchFamily="18" charset="0"/>
                    <a:ea typeface="Cambria Math" pitchFamily="18" charset="0"/>
                  </a:rPr>
                  <a:t>(EMPLOY) + </a:t>
                </a:r>
                <a:r>
                  <a:rPr lang="en-US" sz="2200" b="1" dirty="0">
                    <a:solidFill>
                      <a:schemeClr val="accent5">
                        <a:lumMod val="60000"/>
                        <a:lumOff val="40000"/>
                      </a:schemeClr>
                    </a:solidFill>
                    <a:latin typeface="Cambria Math" pitchFamily="18" charset="0"/>
                    <a:ea typeface="Cambria Math" pitchFamily="18" charset="0"/>
                  </a:rPr>
                  <a:t>b</a:t>
                </a:r>
                <a:r>
                  <a:rPr lang="en-US" sz="2200" b="1" baseline="-25000" dirty="0">
                    <a:solidFill>
                      <a:schemeClr val="accent5">
                        <a:lumMod val="60000"/>
                        <a:lumOff val="40000"/>
                      </a:schemeClr>
                    </a:solidFill>
                    <a:latin typeface="Cambria Math" pitchFamily="18" charset="0"/>
                    <a:ea typeface="Cambria Math" pitchFamily="18" charset="0"/>
                  </a:rPr>
                  <a:t>3  </a:t>
                </a:r>
                <a:r>
                  <a:rPr lang="en-US" sz="2200" b="1" dirty="0">
                    <a:solidFill>
                      <a:schemeClr val="tx1">
                        <a:lumMod val="75000"/>
                        <a:lumOff val="25000"/>
                      </a:schemeClr>
                    </a:solidFill>
                    <a:latin typeface="Cambria Math" pitchFamily="18" charset="0"/>
                    <a:ea typeface="Cambria Math" pitchFamily="18" charset="0"/>
                  </a:rPr>
                  <a:t>(ADDRESS) </a:t>
                </a:r>
              </a:p>
              <a:p>
                <a:pPr algn="ctr" fontAlgn="base">
                  <a:spcBef>
                    <a:spcPct val="0"/>
                  </a:spcBef>
                  <a:spcAft>
                    <a:spcPct val="0"/>
                  </a:spcAft>
                </a:pPr>
                <a:r>
                  <a:rPr lang="en-US" sz="2200" b="1" dirty="0">
                    <a:solidFill>
                      <a:schemeClr val="tx1">
                        <a:lumMod val="75000"/>
                        <a:lumOff val="25000"/>
                      </a:schemeClr>
                    </a:solidFill>
                    <a:latin typeface="Cambria Math" pitchFamily="18" charset="0"/>
                    <a:ea typeface="Cambria Math" pitchFamily="18" charset="0"/>
                  </a:rPr>
                  <a:t>+ </a:t>
                </a:r>
                <a:r>
                  <a:rPr lang="en-US" sz="2200" b="1" dirty="0">
                    <a:solidFill>
                      <a:schemeClr val="accent5">
                        <a:lumMod val="60000"/>
                        <a:lumOff val="40000"/>
                      </a:schemeClr>
                    </a:solidFill>
                    <a:latin typeface="Cambria Math" pitchFamily="18" charset="0"/>
                    <a:ea typeface="Cambria Math" pitchFamily="18" charset="0"/>
                  </a:rPr>
                  <a:t>b</a:t>
                </a:r>
                <a:r>
                  <a:rPr lang="en-US" sz="2200" b="1" baseline="-25000" dirty="0">
                    <a:solidFill>
                      <a:schemeClr val="accent5">
                        <a:lumMod val="60000"/>
                        <a:lumOff val="40000"/>
                      </a:schemeClr>
                    </a:solidFill>
                    <a:latin typeface="Cambria Math" pitchFamily="18" charset="0"/>
                    <a:ea typeface="Cambria Math" pitchFamily="18" charset="0"/>
                  </a:rPr>
                  <a:t>4 </a:t>
                </a:r>
                <a:r>
                  <a:rPr lang="en-US" sz="2200" b="1" dirty="0">
                    <a:solidFill>
                      <a:schemeClr val="tx1">
                        <a:lumMod val="75000"/>
                        <a:lumOff val="25000"/>
                      </a:schemeClr>
                    </a:solidFill>
                    <a:latin typeface="Cambria Math" pitchFamily="18" charset="0"/>
                    <a:ea typeface="Cambria Math" pitchFamily="18" charset="0"/>
                  </a:rPr>
                  <a:t>(DEBTINC) + </a:t>
                </a:r>
                <a:r>
                  <a:rPr lang="en-US" sz="2200" b="1" dirty="0">
                    <a:solidFill>
                      <a:schemeClr val="accent5">
                        <a:lumMod val="60000"/>
                        <a:lumOff val="40000"/>
                      </a:schemeClr>
                    </a:solidFill>
                    <a:latin typeface="Cambria Math" pitchFamily="18" charset="0"/>
                    <a:ea typeface="Cambria Math" pitchFamily="18" charset="0"/>
                  </a:rPr>
                  <a:t>b</a:t>
                </a:r>
                <a:r>
                  <a:rPr lang="en-US" sz="2200" b="1" baseline="-25000" dirty="0">
                    <a:solidFill>
                      <a:schemeClr val="accent5">
                        <a:lumMod val="60000"/>
                        <a:lumOff val="40000"/>
                      </a:schemeClr>
                    </a:solidFill>
                    <a:latin typeface="Cambria Math" pitchFamily="18" charset="0"/>
                    <a:ea typeface="Cambria Math" pitchFamily="18" charset="0"/>
                  </a:rPr>
                  <a:t>5  </a:t>
                </a:r>
                <a:r>
                  <a:rPr lang="en-US" sz="2200" b="1" dirty="0">
                    <a:solidFill>
                      <a:schemeClr val="tx1">
                        <a:lumMod val="75000"/>
                        <a:lumOff val="25000"/>
                      </a:schemeClr>
                    </a:solidFill>
                    <a:latin typeface="Cambria Math" pitchFamily="18" charset="0"/>
                    <a:ea typeface="Cambria Math" pitchFamily="18" charset="0"/>
                  </a:rPr>
                  <a:t>(CREDDEBT) + </a:t>
                </a:r>
                <a:r>
                  <a:rPr lang="en-US" sz="2200" b="1" dirty="0">
                    <a:solidFill>
                      <a:schemeClr val="accent5">
                        <a:lumMod val="60000"/>
                        <a:lumOff val="40000"/>
                      </a:schemeClr>
                    </a:solidFill>
                    <a:latin typeface="Cambria Math" pitchFamily="18" charset="0"/>
                    <a:ea typeface="Cambria Math" pitchFamily="18" charset="0"/>
                  </a:rPr>
                  <a:t>b</a:t>
                </a:r>
                <a:r>
                  <a:rPr lang="en-US" sz="2200" b="1" baseline="-25000" dirty="0">
                    <a:solidFill>
                      <a:schemeClr val="accent5">
                        <a:lumMod val="60000"/>
                        <a:lumOff val="40000"/>
                      </a:schemeClr>
                    </a:solidFill>
                    <a:latin typeface="Cambria Math" pitchFamily="18" charset="0"/>
                    <a:ea typeface="Cambria Math" pitchFamily="18" charset="0"/>
                  </a:rPr>
                  <a:t>6  </a:t>
                </a:r>
                <a:r>
                  <a:rPr lang="en-US" sz="2200" b="1" dirty="0">
                    <a:solidFill>
                      <a:schemeClr val="tx1">
                        <a:lumMod val="75000"/>
                        <a:lumOff val="25000"/>
                      </a:schemeClr>
                    </a:solidFill>
                    <a:latin typeface="Cambria Math" pitchFamily="18" charset="0"/>
                    <a:ea typeface="Cambria Math" pitchFamily="18" charset="0"/>
                  </a:rPr>
                  <a:t>(OTHDEBT)</a:t>
                </a:r>
              </a:p>
            </p:txBody>
          </p:sp>
        </mc:Choice>
        <mc:Fallback xmlns="">
          <p:sp>
            <p:nvSpPr>
              <p:cNvPr id="68" name="Rectangle 67">
                <a:extLst>
                  <a:ext uri="{FF2B5EF4-FFF2-40B4-BE49-F238E27FC236}">
                    <a16:creationId xmlns:a16="http://schemas.microsoft.com/office/drawing/2014/main" id="{6DE98389-2C11-4172-BEA3-4F735D264479}"/>
                  </a:ext>
                </a:extLst>
              </p:cNvPr>
              <p:cNvSpPr>
                <a:spLocks noRot="1" noChangeAspect="1" noMove="1" noResize="1" noEditPoints="1" noAdjustHandles="1" noChangeArrowheads="1" noChangeShapeType="1" noTextEdit="1"/>
              </p:cNvSpPr>
              <p:nvPr>
                <p:custDataLst>
                  <p:tags r:id="rId8"/>
                </p:custDataLst>
              </p:nvPr>
            </p:nvSpPr>
            <p:spPr>
              <a:xfrm>
                <a:off x="2175382" y="3236976"/>
                <a:ext cx="8187818" cy="1106424"/>
              </a:xfrm>
              <a:prstGeom prst="rect">
                <a:avLst/>
              </a:prstGeom>
              <a:blipFill>
                <a:blip r:embed="rId9"/>
                <a:stretch>
                  <a:fillRect/>
                </a:stretch>
              </a:blipFill>
              <a:ln w="25400" cap="flat" cmpd="sng" algn="ctr">
                <a:noFill/>
                <a:prstDash val="solid"/>
              </a:ln>
              <a:effectLst/>
              <a:extLst>
                <a:ext uri="{909E8E84-426E-40DD-AFC4-6F175D3DCCD1}">
                  <a14:hiddenFill xmlns:a14="http://schemas.microsoft.com/office/drawing/2010/main">
                    <a:solidFill>
                      <a:schemeClr val="accent1"/>
                    </a:solidFill>
                  </a14:hiddenFill>
                </a:ext>
              </a:extLst>
            </p:spPr>
            <p:txBody>
              <a:bodyPr/>
              <a:lstStyle/>
              <a:p>
                <a:r>
                  <a:rPr lang="en-US">
                    <a:noFill/>
                  </a:rPr>
                  <a:t> </a:t>
                </a:r>
              </a:p>
            </p:txBody>
          </p:sp>
        </mc:Fallback>
      </mc:AlternateContent>
      <p:sp>
        <p:nvSpPr>
          <p:cNvPr id="69" name="Rectangle 68">
            <a:extLst>
              <a:ext uri="{FF2B5EF4-FFF2-40B4-BE49-F238E27FC236}">
                <a16:creationId xmlns:a16="http://schemas.microsoft.com/office/drawing/2014/main" id="{245CECBD-07DC-4EEB-8D19-940C71439FC3}"/>
              </a:ext>
            </a:extLst>
          </p:cNvPr>
          <p:cNvSpPr/>
          <p:nvPr/>
        </p:nvSpPr>
        <p:spPr>
          <a:xfrm>
            <a:off x="2133600" y="1412982"/>
            <a:ext cx="7363252" cy="423449"/>
          </a:xfrm>
          <a:prstGeom prst="rect">
            <a:avLst/>
          </a:prstGeom>
        </p:spPr>
        <p:txBody>
          <a:bodyPr wrap="square">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Model of default on the predictors will look like this:</a:t>
            </a:r>
          </a:p>
        </p:txBody>
      </p:sp>
      <p:cxnSp>
        <p:nvCxnSpPr>
          <p:cNvPr id="39" name="Straight Connector 38">
            <a:extLst>
              <a:ext uri="{FF2B5EF4-FFF2-40B4-BE49-F238E27FC236}">
                <a16:creationId xmlns:a16="http://schemas.microsoft.com/office/drawing/2014/main" id="{02EE13F8-1495-4179-A438-1EF3346522F3}"/>
              </a:ext>
            </a:extLst>
          </p:cNvPr>
          <p:cNvCxnSpPr>
            <a:cxnSpLocks/>
          </p:cNvCxnSpPr>
          <p:nvPr/>
        </p:nvCxnSpPr>
        <p:spPr>
          <a:xfrm>
            <a:off x="7467600" y="2590800"/>
            <a:ext cx="0" cy="282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41D703B-D115-4A7A-82C8-FC1DCFA63D84}"/>
              </a:ext>
            </a:extLst>
          </p:cNvPr>
          <p:cNvCxnSpPr>
            <a:cxnSpLocks/>
          </p:cNvCxnSpPr>
          <p:nvPr/>
        </p:nvCxnSpPr>
        <p:spPr>
          <a:xfrm>
            <a:off x="5791200" y="4876800"/>
            <a:ext cx="0" cy="441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D2B1712-BBF9-417C-B247-846F091313CF}"/>
              </a:ext>
            </a:extLst>
          </p:cNvPr>
          <p:cNvCxnSpPr>
            <a:cxnSpLocks/>
          </p:cNvCxnSpPr>
          <p:nvPr/>
        </p:nvCxnSpPr>
        <p:spPr>
          <a:xfrm flipV="1">
            <a:off x="6324600" y="3733800"/>
            <a:ext cx="0" cy="1141828"/>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E77A392-6ED3-45B8-8F91-1CC1818EE261}"/>
              </a:ext>
            </a:extLst>
          </p:cNvPr>
          <p:cNvCxnSpPr>
            <a:cxnSpLocks/>
          </p:cNvCxnSpPr>
          <p:nvPr/>
        </p:nvCxnSpPr>
        <p:spPr>
          <a:xfrm flipV="1">
            <a:off x="8305800" y="3733800"/>
            <a:ext cx="0" cy="1141828"/>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85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Likelihood Function</a:t>
            </a:r>
          </a:p>
        </p:txBody>
      </p:sp>
      <p:sp>
        <p:nvSpPr>
          <p:cNvPr id="69" name="Rectangle 68">
            <a:extLst>
              <a:ext uri="{FF2B5EF4-FFF2-40B4-BE49-F238E27FC236}">
                <a16:creationId xmlns:a16="http://schemas.microsoft.com/office/drawing/2014/main" id="{245CECBD-07DC-4EEB-8D19-940C71439FC3}"/>
              </a:ext>
            </a:extLst>
          </p:cNvPr>
          <p:cNvSpPr/>
          <p:nvPr/>
        </p:nvSpPr>
        <p:spPr>
          <a:xfrm>
            <a:off x="1981200" y="1412981"/>
            <a:ext cx="8458200" cy="4116768"/>
          </a:xfrm>
          <a:prstGeom prst="rect">
            <a:avLst/>
          </a:prstGeom>
        </p:spPr>
        <p:txBody>
          <a:bodyPr wrap="square">
            <a:spAutoFit/>
          </a:bodyPr>
          <a:lstStyle/>
          <a:p>
            <a:pPr marL="285750" indent="-285750">
              <a:lnSpc>
                <a:spcPct val="150000"/>
              </a:lnSpc>
              <a:buFont typeface="Arial" pitchFamily="34" charset="0"/>
              <a:buChar char="•"/>
            </a:pPr>
            <a:r>
              <a:rPr lang="en-IN" sz="1600" dirty="0">
                <a:solidFill>
                  <a:schemeClr val="tx1">
                    <a:lumMod val="75000"/>
                    <a:lumOff val="25000"/>
                  </a:schemeClr>
                </a:solidFill>
              </a:rPr>
              <a:t>The parameters of the logistic model are estimated using </a:t>
            </a:r>
            <a:r>
              <a:rPr lang="en-IN" sz="1600" b="1" dirty="0">
                <a:solidFill>
                  <a:schemeClr val="tx1">
                    <a:lumMod val="75000"/>
                    <a:lumOff val="25000"/>
                  </a:schemeClr>
                </a:solidFill>
              </a:rPr>
              <a:t>maximum likelihood estimation (MLE)</a:t>
            </a:r>
            <a:r>
              <a:rPr lang="en-IN" sz="1600" dirty="0">
                <a:solidFill>
                  <a:schemeClr val="tx1">
                    <a:lumMod val="75000"/>
                    <a:lumOff val="25000"/>
                  </a:schemeClr>
                </a:solidFill>
              </a:rPr>
              <a:t>.</a:t>
            </a:r>
          </a:p>
          <a:p>
            <a:pPr marL="285750" indent="-285750">
              <a:lnSpc>
                <a:spcPct val="150000"/>
              </a:lnSpc>
              <a:buFont typeface="Arial" pitchFamily="34" charset="0"/>
              <a:buChar char="•"/>
            </a:pPr>
            <a:r>
              <a:rPr lang="en-IN" sz="1600" dirty="0">
                <a:solidFill>
                  <a:schemeClr val="tx1">
                    <a:lumMod val="75000"/>
                    <a:lumOff val="25000"/>
                  </a:schemeClr>
                </a:solidFill>
              </a:rPr>
              <a:t>The Likelihood function is as below:</a:t>
            </a:r>
          </a:p>
          <a:p>
            <a:pPr>
              <a:lnSpc>
                <a:spcPct val="150000"/>
              </a:lnSpc>
            </a:pPr>
            <a:r>
              <a:rPr lang="en-IN" sz="1600" dirty="0">
                <a:solidFill>
                  <a:schemeClr val="tx1">
                    <a:lumMod val="75000"/>
                    <a:lumOff val="25000"/>
                  </a:schemeClr>
                </a:solidFill>
              </a:rPr>
              <a:t>                                                                                     </a:t>
            </a:r>
          </a:p>
          <a:p>
            <a:pPr>
              <a:lnSpc>
                <a:spcPct val="150000"/>
              </a:lnSpc>
            </a:pPr>
            <a:r>
              <a:rPr lang="en-IN" sz="1600" dirty="0">
                <a:solidFill>
                  <a:schemeClr val="tx1">
                    <a:lumMod val="75000"/>
                    <a:lumOff val="25000"/>
                  </a:schemeClr>
                </a:solidFill>
              </a:rPr>
              <a:t>                                                                              </a:t>
            </a:r>
          </a:p>
          <a:p>
            <a:pPr marL="285750" indent="-285750">
              <a:lnSpc>
                <a:spcPct val="150000"/>
              </a:lnSpc>
              <a:buFont typeface="Arial" pitchFamily="34" charset="0"/>
              <a:buChar char="•"/>
            </a:pPr>
            <a:endParaRPr lang="en-IN" sz="1600" dirty="0">
              <a:solidFill>
                <a:schemeClr val="tx1">
                  <a:lumMod val="75000"/>
                  <a:lumOff val="25000"/>
                </a:schemeClr>
              </a:solidFill>
            </a:endParaRPr>
          </a:p>
          <a:p>
            <a:pPr marL="285750" indent="-285750">
              <a:lnSpc>
                <a:spcPct val="150000"/>
              </a:lnSpc>
              <a:buFont typeface="Arial" pitchFamily="34" charset="0"/>
              <a:buChar char="•"/>
            </a:pPr>
            <a:r>
              <a:rPr lang="en-IN" sz="1600" dirty="0">
                <a:solidFill>
                  <a:schemeClr val="tx1">
                    <a:lumMod val="75000"/>
                    <a:lumOff val="25000"/>
                  </a:schemeClr>
                </a:solidFill>
              </a:rPr>
              <a:t>The likelihood function is a </a:t>
            </a:r>
            <a:r>
              <a:rPr lang="en-IN" sz="1600" b="1" dirty="0">
                <a:solidFill>
                  <a:schemeClr val="tx1">
                    <a:lumMod val="75000"/>
                    <a:lumOff val="25000"/>
                  </a:schemeClr>
                </a:solidFill>
              </a:rPr>
              <a:t>joint probability</a:t>
            </a:r>
            <a:r>
              <a:rPr lang="en-IN" sz="1600" dirty="0">
                <a:solidFill>
                  <a:schemeClr val="tx1">
                    <a:lumMod val="75000"/>
                    <a:lumOff val="25000"/>
                  </a:schemeClr>
                </a:solidFill>
              </a:rPr>
              <a:t> of Yi's. </a:t>
            </a:r>
          </a:p>
          <a:p>
            <a:pPr marL="285750" indent="-285750">
              <a:lnSpc>
                <a:spcPct val="150000"/>
              </a:lnSpc>
              <a:buFont typeface="Arial" pitchFamily="34" charset="0"/>
              <a:buChar char="•"/>
            </a:pPr>
            <a:r>
              <a:rPr lang="en-IN" sz="1600" dirty="0">
                <a:solidFill>
                  <a:schemeClr val="tx1">
                    <a:lumMod val="75000"/>
                    <a:lumOff val="25000"/>
                  </a:schemeClr>
                </a:solidFill>
              </a:rPr>
              <a:t>It is expressed as a function of regression parameters after substituting known X  and Y value.</a:t>
            </a:r>
          </a:p>
          <a:p>
            <a:pPr marL="285750" indent="-285750">
              <a:lnSpc>
                <a:spcPct val="150000"/>
              </a:lnSpc>
              <a:buFont typeface="Arial" pitchFamily="34" charset="0"/>
              <a:buChar char="•"/>
            </a:pPr>
            <a:r>
              <a:rPr lang="en-IN" sz="1600" dirty="0">
                <a:solidFill>
                  <a:schemeClr val="tx1">
                    <a:lumMod val="75000"/>
                    <a:lumOff val="25000"/>
                  </a:schemeClr>
                </a:solidFill>
              </a:rPr>
              <a:t>Parameters are estimated by maximizing L.</a:t>
            </a:r>
          </a:p>
          <a:p>
            <a:pPr marL="285750" indent="-285750">
              <a:lnSpc>
                <a:spcPct val="150000"/>
              </a:lnSpc>
              <a:buFont typeface="Arial" pitchFamily="34" charset="0"/>
              <a:buChar char="•"/>
            </a:pPr>
            <a:r>
              <a:rPr lang="en-IN" sz="1600" dirty="0">
                <a:solidFill>
                  <a:schemeClr val="tx1">
                    <a:lumMod val="75000"/>
                    <a:lumOff val="25000"/>
                  </a:schemeClr>
                </a:solidFill>
              </a:rPr>
              <a:t>Two commonly used  iterative maximum likelihood algorithms are </a:t>
            </a:r>
            <a:r>
              <a:rPr lang="en-IN" sz="1600" b="1" dirty="0">
                <a:solidFill>
                  <a:schemeClr val="tx1">
                    <a:lumMod val="75000"/>
                    <a:lumOff val="25000"/>
                  </a:schemeClr>
                </a:solidFill>
              </a:rPr>
              <a:t>Fisher scoring method </a:t>
            </a:r>
            <a:r>
              <a:rPr lang="en-IN" sz="1600" dirty="0">
                <a:solidFill>
                  <a:schemeClr val="tx1">
                    <a:lumMod val="75000"/>
                    <a:lumOff val="25000"/>
                  </a:schemeClr>
                </a:solidFill>
              </a:rPr>
              <a:t>and </a:t>
            </a:r>
            <a:r>
              <a:rPr lang="en-IN" sz="1600" b="1" dirty="0">
                <a:solidFill>
                  <a:schemeClr val="tx1">
                    <a:lumMod val="75000"/>
                    <a:lumOff val="25000"/>
                  </a:schemeClr>
                </a:solidFill>
              </a:rPr>
              <a:t>Newton-Raphson method</a:t>
            </a:r>
            <a:r>
              <a:rPr lang="en-IN" sz="1600" dirty="0">
                <a:solidFill>
                  <a:schemeClr val="tx1">
                    <a:lumMod val="75000"/>
                    <a:lumOff val="25000"/>
                  </a:schemeClr>
                </a:solidFill>
              </a:rPr>
              <a:t>. Both algorithms give the same parameter estimates; however, the estimated covariance matrix of the parameter estimators can differ slightly.</a:t>
            </a:r>
            <a:endParaRPr lang="en-US" sz="1600" dirty="0">
              <a:solidFill>
                <a:schemeClr val="tx1">
                  <a:lumMod val="75000"/>
                  <a:lumOff val="25000"/>
                </a:schemeClr>
              </a:solidFill>
            </a:endParaRPr>
          </a:p>
        </p:txBody>
      </p:sp>
      <p:pic>
        <p:nvPicPr>
          <p:cNvPr id="4" name="Picture 3">
            <a:extLst>
              <a:ext uri="{FF2B5EF4-FFF2-40B4-BE49-F238E27FC236}">
                <a16:creationId xmlns:a16="http://schemas.microsoft.com/office/drawing/2014/main" id="{F34E21C2-1783-4B10-91FB-B572105D00E0}"/>
              </a:ext>
            </a:extLst>
          </p:cNvPr>
          <p:cNvPicPr>
            <a:picLocks noChangeAspect="1"/>
          </p:cNvPicPr>
          <p:nvPr/>
        </p:nvPicPr>
        <p:blipFill>
          <a:blip r:embed="rId4"/>
          <a:stretch>
            <a:fillRect/>
          </a:stretch>
        </p:blipFill>
        <p:spPr>
          <a:xfrm>
            <a:off x="4476750" y="2476500"/>
            <a:ext cx="1619250" cy="733425"/>
          </a:xfrm>
          <a:prstGeom prst="rect">
            <a:avLst/>
          </a:prstGeom>
        </p:spPr>
      </p:pic>
      <p:sp>
        <p:nvSpPr>
          <p:cNvPr id="42" name="TextBox 41">
            <a:extLst>
              <a:ext uri="{FF2B5EF4-FFF2-40B4-BE49-F238E27FC236}">
                <a16:creationId xmlns:a16="http://schemas.microsoft.com/office/drawing/2014/main" id="{75DA3F48-B28A-4FCA-9FBF-0AAA537D54CD}"/>
              </a:ext>
            </a:extLst>
          </p:cNvPr>
          <p:cNvSpPr txBox="1"/>
          <p:nvPr/>
        </p:nvSpPr>
        <p:spPr>
          <a:xfrm>
            <a:off x="6888787" y="2673935"/>
            <a:ext cx="3200400" cy="338554"/>
          </a:xfrm>
          <a:prstGeom prst="rect">
            <a:avLst/>
          </a:prstGeom>
          <a:noFill/>
          <a:ln>
            <a:solidFill>
              <a:schemeClr val="bg2"/>
            </a:solidFill>
          </a:ln>
        </p:spPr>
        <p:txBody>
          <a:bodyPr wrap="square" rtlCol="0">
            <a:spAutoFit/>
          </a:bodyPr>
          <a:lstStyle/>
          <a:p>
            <a:r>
              <a:rPr lang="en-IN" sz="1600" dirty="0"/>
              <a:t> n is the number of observations</a:t>
            </a:r>
          </a:p>
        </p:txBody>
      </p:sp>
      <p:sp>
        <p:nvSpPr>
          <p:cNvPr id="14" name="TextBox 13">
            <a:extLst>
              <a:ext uri="{FF2B5EF4-FFF2-40B4-BE49-F238E27FC236}">
                <a16:creationId xmlns:a16="http://schemas.microsoft.com/office/drawing/2014/main" id="{AC7488C4-88F7-4A71-9DFD-40E93BD7B5F6}"/>
              </a:ext>
            </a:extLst>
          </p:cNvPr>
          <p:cNvSpPr txBox="1"/>
          <p:nvPr/>
        </p:nvSpPr>
        <p:spPr>
          <a:xfrm>
            <a:off x="4114800" y="2709446"/>
            <a:ext cx="533400" cy="338554"/>
          </a:xfrm>
          <a:prstGeom prst="rect">
            <a:avLst/>
          </a:prstGeom>
          <a:noFill/>
        </p:spPr>
        <p:txBody>
          <a:bodyPr wrap="square" rtlCol="0">
            <a:spAutoFit/>
          </a:bodyPr>
          <a:lstStyle/>
          <a:p>
            <a:r>
              <a:rPr lang="en-IN" sz="1600" dirty="0"/>
              <a:t>L = </a:t>
            </a:r>
          </a:p>
        </p:txBody>
      </p:sp>
      <p:sp>
        <p:nvSpPr>
          <p:cNvPr id="2" name="Rectangle: Rounded Corners 1">
            <a:extLst>
              <a:ext uri="{FF2B5EF4-FFF2-40B4-BE49-F238E27FC236}">
                <a16:creationId xmlns:a16="http://schemas.microsoft.com/office/drawing/2014/main" id="{BA2EEE06-524B-46BD-AAC3-5D3E7BD24E03}"/>
              </a:ext>
            </a:extLst>
          </p:cNvPr>
          <p:cNvSpPr/>
          <p:nvPr/>
        </p:nvSpPr>
        <p:spPr>
          <a:xfrm>
            <a:off x="4114800" y="2514601"/>
            <a:ext cx="2121438" cy="733425"/>
          </a:xfrm>
          <a:prstGeom prst="roundRect">
            <a:avLst/>
          </a:prstGeom>
          <a:noFill/>
          <a:ln w="9525">
            <a:solidFill>
              <a:srgbClr val="3891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592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69720" y="294096"/>
            <a:ext cx="9052560" cy="810805"/>
          </a:xfrm>
        </p:spPr>
        <p:txBody>
          <a:bodyPr/>
          <a:lstStyle/>
          <a:p>
            <a:r>
              <a:rPr b="1" dirty="0">
                <a:latin typeface="+mj-lt"/>
              </a:rPr>
              <a:t>Maximum Likelihood Estimates of Parameters</a:t>
            </a:r>
            <a:endParaRPr lang="en-US" b="1" dirty="0">
              <a:latin typeface="+mj-lt"/>
            </a:endParaRPr>
          </a:p>
        </p:txBody>
      </p:sp>
      <p:graphicFrame>
        <p:nvGraphicFramePr>
          <p:cNvPr id="2" name="Table 1"/>
          <p:cNvGraphicFramePr>
            <a:graphicFrameLocks noGrp="1"/>
          </p:cNvGraphicFramePr>
          <p:nvPr>
            <p:custDataLst>
              <p:tags r:id="rId2"/>
            </p:custDataLst>
          </p:nvPr>
        </p:nvGraphicFramePr>
        <p:xfrm>
          <a:off x="3048000" y="1447800"/>
          <a:ext cx="6096000" cy="33375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endParaRPr lang="en-US" sz="1600" dirty="0">
                        <a:solidFill>
                          <a:schemeClr val="tx1">
                            <a:lumMod val="75000"/>
                            <a:lumOff val="25000"/>
                          </a:schemeClr>
                        </a:solidFill>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b="1" dirty="0">
                          <a:solidFill>
                            <a:schemeClr val="tx1">
                              <a:lumMod val="75000"/>
                              <a:lumOff val="25000"/>
                            </a:schemeClr>
                          </a:solidFill>
                        </a:rPr>
                        <a:t>Coefficients</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dirty="0">
                          <a:solidFill>
                            <a:schemeClr val="tx1">
                              <a:lumMod val="75000"/>
                              <a:lumOff val="25000"/>
                            </a:schemeClr>
                          </a:solidFill>
                        </a:rPr>
                        <a:t>Intercept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dirty="0">
                          <a:solidFill>
                            <a:schemeClr val="tx1">
                              <a:lumMod val="75000"/>
                              <a:lumOff val="25000"/>
                            </a:schemeClr>
                          </a:solidFill>
                        </a:rPr>
                        <a:t>-0.78821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dirty="0">
                          <a:solidFill>
                            <a:schemeClr val="tx1">
                              <a:lumMod val="75000"/>
                              <a:lumOff val="25000"/>
                            </a:schemeClr>
                          </a:solidFill>
                        </a:rPr>
                        <a:t>AGE2</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dirty="0">
                          <a:solidFill>
                            <a:schemeClr val="tx1">
                              <a:lumMod val="75000"/>
                              <a:lumOff val="25000"/>
                            </a:schemeClr>
                          </a:solidFill>
                        </a:rPr>
                        <a:t>0.25202</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dirty="0">
                          <a:solidFill>
                            <a:schemeClr val="tx1">
                              <a:lumMod val="75000"/>
                              <a:lumOff val="25000"/>
                            </a:schemeClr>
                          </a:solidFill>
                        </a:rPr>
                        <a:t>AGE3</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dirty="0">
                          <a:solidFill>
                            <a:schemeClr val="tx1">
                              <a:lumMod val="75000"/>
                              <a:lumOff val="25000"/>
                            </a:schemeClr>
                          </a:solidFill>
                        </a:rPr>
                        <a:t>0.62707</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dirty="0">
                          <a:solidFill>
                            <a:schemeClr val="tx1">
                              <a:lumMod val="75000"/>
                              <a:lumOff val="25000"/>
                            </a:schemeClr>
                          </a:solidFill>
                        </a:rPr>
                        <a:t>EMPLOY</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dirty="0">
                          <a:solidFill>
                            <a:schemeClr val="tx1">
                              <a:lumMod val="75000"/>
                              <a:lumOff val="25000"/>
                            </a:schemeClr>
                          </a:solidFill>
                        </a:rPr>
                        <a:t>-0.26172</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600" dirty="0">
                          <a:solidFill>
                            <a:schemeClr val="tx1">
                              <a:lumMod val="75000"/>
                              <a:lumOff val="25000"/>
                            </a:schemeClr>
                          </a:solidFill>
                        </a:rPr>
                        <a:t>ADDRESS</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dirty="0">
                          <a:solidFill>
                            <a:schemeClr val="tx1">
                              <a:lumMod val="75000"/>
                              <a:lumOff val="25000"/>
                            </a:schemeClr>
                          </a:solidFill>
                        </a:rPr>
                        <a:t>-0.09964</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1600" dirty="0">
                          <a:solidFill>
                            <a:schemeClr val="tx1">
                              <a:lumMod val="75000"/>
                              <a:lumOff val="25000"/>
                            </a:schemeClr>
                          </a:solidFill>
                        </a:rPr>
                        <a:t>DEBTINC</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dirty="0">
                          <a:solidFill>
                            <a:schemeClr val="tx1">
                              <a:lumMod val="75000"/>
                              <a:lumOff val="25000"/>
                            </a:schemeClr>
                          </a:solidFill>
                        </a:rPr>
                        <a:t>0.08506</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sz="1600" dirty="0">
                          <a:solidFill>
                            <a:schemeClr val="tx1">
                              <a:lumMod val="75000"/>
                              <a:lumOff val="25000"/>
                            </a:schemeClr>
                          </a:solidFill>
                        </a:rPr>
                        <a:t>CREDDEBT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dirty="0">
                          <a:solidFill>
                            <a:schemeClr val="tx1">
                              <a:lumMod val="75000"/>
                              <a:lumOff val="25000"/>
                            </a:schemeClr>
                          </a:solidFill>
                        </a:rPr>
                        <a:t>0.56336</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sz="1600" dirty="0">
                          <a:solidFill>
                            <a:schemeClr val="tx1">
                              <a:lumMod val="75000"/>
                              <a:lumOff val="25000"/>
                            </a:schemeClr>
                          </a:solidFill>
                        </a:rPr>
                        <a:t>OTHDEBT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dirty="0">
                          <a:solidFill>
                            <a:schemeClr val="tx1">
                              <a:lumMod val="75000"/>
                              <a:lumOff val="25000"/>
                            </a:schemeClr>
                          </a:solidFill>
                        </a:rPr>
                        <a:t>0.02315</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5" name="Rounded Rectangle 14"/>
          <p:cNvSpPr/>
          <p:nvPr>
            <p:custDataLst>
              <p:tags r:id="rId3"/>
            </p:custDataLst>
          </p:nvPr>
        </p:nvSpPr>
        <p:spPr>
          <a:xfrm>
            <a:off x="2286000" y="5029200"/>
            <a:ext cx="8187818" cy="1295400"/>
          </a:xfrm>
          <a:prstGeom prst="roundRect">
            <a:avLst/>
          </a:prstGeom>
          <a:noFill/>
          <a:ln w="3175" cap="flat" cmpd="sng" algn="ctr">
            <a:solidFill>
              <a:schemeClr val="tx1">
                <a:lumMod val="75000"/>
                <a:lumOff val="25000"/>
              </a:schemeClr>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dirty="0">
                <a:solidFill>
                  <a:schemeClr val="tx1">
                    <a:lumMod val="75000"/>
                    <a:lumOff val="25000"/>
                  </a:schemeClr>
                </a:solidFill>
                <a:latin typeface="+mj-lt"/>
                <a:ea typeface="Cambria Math" pitchFamily="18" charset="0"/>
              </a:rPr>
              <a:t>log ((p/(1-p)) = </a:t>
            </a:r>
            <a:r>
              <a:rPr lang="en-US" sz="1600" b="1" dirty="0">
                <a:solidFill>
                  <a:schemeClr val="tx1">
                    <a:lumMod val="75000"/>
                    <a:lumOff val="25000"/>
                  </a:schemeClr>
                </a:solidFill>
                <a:latin typeface="+mj-lt"/>
                <a:ea typeface="Cambria Math" pitchFamily="18" charset="0"/>
              </a:rPr>
              <a:t>-0.78821</a:t>
            </a:r>
            <a:r>
              <a:rPr lang="en-US" sz="1600" dirty="0">
                <a:solidFill>
                  <a:schemeClr val="tx1">
                    <a:lumMod val="75000"/>
                    <a:lumOff val="25000"/>
                  </a:schemeClr>
                </a:solidFill>
                <a:latin typeface="+mj-lt"/>
                <a:ea typeface="Cambria Math" pitchFamily="18" charset="0"/>
              </a:rPr>
              <a:t>+ </a:t>
            </a:r>
            <a:r>
              <a:rPr lang="en-US" sz="1600" b="1" dirty="0">
                <a:solidFill>
                  <a:schemeClr val="tx1">
                    <a:lumMod val="75000"/>
                    <a:lumOff val="25000"/>
                  </a:schemeClr>
                </a:solidFill>
                <a:ea typeface="Cambria Math" pitchFamily="18" charset="0"/>
              </a:rPr>
              <a:t>0.25202</a:t>
            </a:r>
            <a:r>
              <a:rPr lang="en-US" sz="1600" dirty="0">
                <a:solidFill>
                  <a:schemeClr val="tx1">
                    <a:lumMod val="75000"/>
                    <a:lumOff val="25000"/>
                  </a:schemeClr>
                </a:solidFill>
                <a:latin typeface="+mj-lt"/>
                <a:ea typeface="Cambria Math" pitchFamily="18" charset="0"/>
              </a:rPr>
              <a:t> (AGE2)+</a:t>
            </a:r>
            <a:r>
              <a:rPr lang="en-US" sz="1600" dirty="0">
                <a:solidFill>
                  <a:schemeClr val="tx1">
                    <a:lumMod val="75000"/>
                    <a:lumOff val="25000"/>
                  </a:schemeClr>
                </a:solidFill>
                <a:ea typeface="Cambria Math" pitchFamily="18" charset="0"/>
              </a:rPr>
              <a:t> </a:t>
            </a:r>
            <a:r>
              <a:rPr lang="en-US" sz="1600" b="1" dirty="0">
                <a:solidFill>
                  <a:schemeClr val="tx1">
                    <a:lumMod val="75000"/>
                    <a:lumOff val="25000"/>
                  </a:schemeClr>
                </a:solidFill>
                <a:ea typeface="Cambria Math" pitchFamily="18" charset="0"/>
              </a:rPr>
              <a:t>0.62707</a:t>
            </a:r>
            <a:r>
              <a:rPr lang="en-US" sz="1600" dirty="0">
                <a:solidFill>
                  <a:schemeClr val="tx1">
                    <a:lumMod val="75000"/>
                    <a:lumOff val="25000"/>
                  </a:schemeClr>
                </a:solidFill>
                <a:ea typeface="Cambria Math" pitchFamily="18" charset="0"/>
              </a:rPr>
              <a:t> (AGE3)</a:t>
            </a:r>
            <a:r>
              <a:rPr lang="en-US" sz="1600" dirty="0">
                <a:solidFill>
                  <a:schemeClr val="tx1">
                    <a:lumMod val="75000"/>
                    <a:lumOff val="25000"/>
                  </a:schemeClr>
                </a:solidFill>
                <a:latin typeface="+mj-lt"/>
                <a:ea typeface="Cambria Math" pitchFamily="18" charset="0"/>
              </a:rPr>
              <a:t> </a:t>
            </a:r>
          </a:p>
          <a:p>
            <a:pPr algn="ctr" fontAlgn="base">
              <a:lnSpc>
                <a:spcPct val="150000"/>
              </a:lnSpc>
              <a:spcBef>
                <a:spcPct val="0"/>
              </a:spcBef>
              <a:spcAft>
                <a:spcPct val="0"/>
              </a:spcAft>
            </a:pPr>
            <a:r>
              <a:rPr lang="en-US" sz="1600" b="1" dirty="0">
                <a:solidFill>
                  <a:schemeClr val="tx1">
                    <a:lumMod val="75000"/>
                    <a:lumOff val="25000"/>
                  </a:schemeClr>
                </a:solidFill>
                <a:latin typeface="+mj-lt"/>
                <a:ea typeface="Cambria Math" pitchFamily="18" charset="0"/>
              </a:rPr>
              <a:t>-0.26172</a:t>
            </a:r>
            <a:r>
              <a:rPr lang="en-US" sz="1600" baseline="-25000" dirty="0">
                <a:solidFill>
                  <a:schemeClr val="tx1">
                    <a:lumMod val="75000"/>
                    <a:lumOff val="25000"/>
                  </a:schemeClr>
                </a:solidFill>
                <a:latin typeface="+mj-lt"/>
                <a:ea typeface="Cambria Math" pitchFamily="18" charset="0"/>
              </a:rPr>
              <a:t> </a:t>
            </a:r>
            <a:r>
              <a:rPr lang="en-US" sz="1600" dirty="0">
                <a:solidFill>
                  <a:schemeClr val="tx1">
                    <a:lumMod val="75000"/>
                    <a:lumOff val="25000"/>
                  </a:schemeClr>
                </a:solidFill>
                <a:latin typeface="+mj-lt"/>
                <a:ea typeface="Cambria Math" pitchFamily="18" charset="0"/>
              </a:rPr>
              <a:t>(EMPLOY) - </a:t>
            </a:r>
            <a:r>
              <a:rPr lang="en-US" sz="1600" b="1" dirty="0">
                <a:solidFill>
                  <a:schemeClr val="tx1">
                    <a:lumMod val="75000"/>
                    <a:lumOff val="25000"/>
                  </a:schemeClr>
                </a:solidFill>
                <a:latin typeface="+mj-lt"/>
                <a:ea typeface="Cambria Math" pitchFamily="18" charset="0"/>
              </a:rPr>
              <a:t>0.09964</a:t>
            </a:r>
            <a:r>
              <a:rPr lang="en-US" sz="1600" baseline="-25000" dirty="0">
                <a:solidFill>
                  <a:schemeClr val="tx1">
                    <a:lumMod val="75000"/>
                    <a:lumOff val="25000"/>
                  </a:schemeClr>
                </a:solidFill>
                <a:latin typeface="+mj-lt"/>
                <a:ea typeface="Cambria Math" pitchFamily="18" charset="0"/>
              </a:rPr>
              <a:t> </a:t>
            </a:r>
            <a:r>
              <a:rPr lang="en-US" sz="1600" dirty="0">
                <a:solidFill>
                  <a:schemeClr val="tx1">
                    <a:lumMod val="75000"/>
                    <a:lumOff val="25000"/>
                  </a:schemeClr>
                </a:solidFill>
                <a:latin typeface="+mj-lt"/>
                <a:ea typeface="Cambria Math" pitchFamily="18" charset="0"/>
              </a:rPr>
              <a:t>(ADDRESS) + </a:t>
            </a:r>
            <a:r>
              <a:rPr lang="en-US" sz="1600" b="1" dirty="0">
                <a:solidFill>
                  <a:schemeClr val="tx1">
                    <a:lumMod val="75000"/>
                    <a:lumOff val="25000"/>
                  </a:schemeClr>
                </a:solidFill>
                <a:latin typeface="+mj-lt"/>
                <a:ea typeface="Cambria Math" pitchFamily="18" charset="0"/>
              </a:rPr>
              <a:t>0.08506</a:t>
            </a:r>
            <a:r>
              <a:rPr lang="en-US" sz="1600" dirty="0">
                <a:solidFill>
                  <a:schemeClr val="tx1">
                    <a:lumMod val="75000"/>
                    <a:lumOff val="25000"/>
                  </a:schemeClr>
                </a:solidFill>
                <a:latin typeface="+mj-lt"/>
                <a:ea typeface="Cambria Math" pitchFamily="18" charset="0"/>
              </a:rPr>
              <a:t>(DEBTINC) + </a:t>
            </a:r>
            <a:r>
              <a:rPr lang="en-US" sz="1600" b="1" dirty="0">
                <a:solidFill>
                  <a:schemeClr val="tx1">
                    <a:lumMod val="75000"/>
                    <a:lumOff val="25000"/>
                  </a:schemeClr>
                </a:solidFill>
                <a:latin typeface="+mj-lt"/>
                <a:ea typeface="Cambria Math" pitchFamily="18" charset="0"/>
              </a:rPr>
              <a:t>0.56336</a:t>
            </a:r>
            <a:r>
              <a:rPr lang="en-US" sz="1600" dirty="0">
                <a:solidFill>
                  <a:schemeClr val="tx1">
                    <a:lumMod val="75000"/>
                    <a:lumOff val="25000"/>
                  </a:schemeClr>
                </a:solidFill>
                <a:latin typeface="+mj-lt"/>
                <a:ea typeface="Cambria Math" pitchFamily="18" charset="0"/>
              </a:rPr>
              <a:t>(CREDDEBT) + </a:t>
            </a:r>
            <a:r>
              <a:rPr lang="en-US" sz="1600" b="1" dirty="0">
                <a:solidFill>
                  <a:schemeClr val="tx1">
                    <a:lumMod val="75000"/>
                    <a:lumOff val="25000"/>
                  </a:schemeClr>
                </a:solidFill>
                <a:latin typeface="+mj-lt"/>
                <a:ea typeface="Cambria Math" pitchFamily="18" charset="0"/>
              </a:rPr>
              <a:t>0.02315</a:t>
            </a:r>
            <a:r>
              <a:rPr lang="en-US" sz="1600" b="1" baseline="-25000" dirty="0">
                <a:solidFill>
                  <a:schemeClr val="tx1">
                    <a:lumMod val="75000"/>
                    <a:lumOff val="25000"/>
                  </a:schemeClr>
                </a:solidFill>
                <a:latin typeface="+mj-lt"/>
                <a:ea typeface="Cambria Math" pitchFamily="18" charset="0"/>
              </a:rPr>
              <a:t> </a:t>
            </a:r>
            <a:r>
              <a:rPr lang="en-US" sz="1600" dirty="0">
                <a:solidFill>
                  <a:schemeClr val="tx1">
                    <a:lumMod val="75000"/>
                    <a:lumOff val="25000"/>
                  </a:schemeClr>
                </a:solidFill>
                <a:latin typeface="+mj-lt"/>
                <a:ea typeface="Cambria Math" pitchFamily="18" charset="0"/>
              </a:rPr>
              <a:t>(OTHDEBT)</a:t>
            </a:r>
          </a:p>
        </p:txBody>
      </p:sp>
    </p:spTree>
    <p:extLst>
      <p:ext uri="{BB962C8B-B14F-4D97-AF65-F5344CB8AC3E}">
        <p14:creationId xmlns:p14="http://schemas.microsoft.com/office/powerpoint/2010/main" val="34974022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Individual testing using Wald’s test</a:t>
            </a:r>
          </a:p>
        </p:txBody>
      </p:sp>
      <p:sp>
        <p:nvSpPr>
          <p:cNvPr id="69" name="Rectangle 68">
            <a:extLst>
              <a:ext uri="{FF2B5EF4-FFF2-40B4-BE49-F238E27FC236}">
                <a16:creationId xmlns:a16="http://schemas.microsoft.com/office/drawing/2014/main" id="{245CECBD-07DC-4EEB-8D19-940C71439FC3}"/>
              </a:ext>
            </a:extLst>
          </p:cNvPr>
          <p:cNvSpPr/>
          <p:nvPr/>
        </p:nvSpPr>
        <p:spPr>
          <a:xfrm>
            <a:off x="1981200" y="1371601"/>
            <a:ext cx="8686800" cy="423449"/>
          </a:xfrm>
          <a:prstGeom prst="rect">
            <a:avLst/>
          </a:prstGeom>
        </p:spPr>
        <p:txBody>
          <a:bodyPr wrap="square">
            <a:spAutoFit/>
          </a:bodyPr>
          <a:lstStyle/>
          <a:p>
            <a:pPr>
              <a:lnSpc>
                <a:spcPct val="150000"/>
              </a:lnSpc>
            </a:pPr>
            <a:r>
              <a:rPr lang="en-IN" sz="1600" dirty="0"/>
              <a:t>  Individual testing is used for checking significance of each independent variable separately.</a:t>
            </a:r>
          </a:p>
        </p:txBody>
      </p:sp>
      <p:graphicFrame>
        <p:nvGraphicFramePr>
          <p:cNvPr id="14" name="Content Placeholder 9">
            <a:extLst>
              <a:ext uri="{FF2B5EF4-FFF2-40B4-BE49-F238E27FC236}">
                <a16:creationId xmlns:a16="http://schemas.microsoft.com/office/drawing/2014/main" id="{F765DA9E-90DC-49BA-8D61-EB40E3EFA4AA}"/>
              </a:ext>
            </a:extLst>
          </p:cNvPr>
          <p:cNvGraphicFramePr>
            <a:graphicFrameLocks/>
          </p:cNvGraphicFramePr>
          <p:nvPr/>
        </p:nvGraphicFramePr>
        <p:xfrm>
          <a:off x="2362200" y="1905000"/>
          <a:ext cx="7620000" cy="418275"/>
        </p:xfrm>
        <a:graphic>
          <a:graphicData uri="http://schemas.openxmlformats.org/drawingml/2006/table">
            <a:tbl>
              <a:tblPr firstRow="1" bandRow="1">
                <a:tableStyleId>{5940675A-B579-460E-94D1-54222C63F5DA}</a:tableStyleId>
              </a:tblPr>
              <a:tblGrid>
                <a:gridCol w="1477347">
                  <a:extLst>
                    <a:ext uri="{9D8B030D-6E8A-4147-A177-3AD203B41FA5}">
                      <a16:colId xmlns:a16="http://schemas.microsoft.com/office/drawing/2014/main" val="20000"/>
                    </a:ext>
                  </a:extLst>
                </a:gridCol>
                <a:gridCol w="6142653">
                  <a:extLst>
                    <a:ext uri="{9D8B030D-6E8A-4147-A177-3AD203B41FA5}">
                      <a16:colId xmlns:a16="http://schemas.microsoft.com/office/drawing/2014/main" val="20001"/>
                    </a:ext>
                  </a:extLst>
                </a:gridCol>
              </a:tblGrid>
              <a:tr h="370840">
                <a:tc>
                  <a:txBody>
                    <a:bodyPr/>
                    <a:lstStyle/>
                    <a:p>
                      <a:pPr algn="ctr"/>
                      <a:r>
                        <a:rPr lang="en-US" sz="1600" b="1" dirty="0">
                          <a:solidFill>
                            <a:schemeClr val="tx1">
                              <a:lumMod val="75000"/>
                              <a:lumOff val="25000"/>
                            </a:schemeClr>
                          </a:solidFill>
                        </a:rPr>
                        <a:t>Objective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rPr>
                        <a:t>To test the </a:t>
                      </a:r>
                      <a:r>
                        <a:rPr kumimoji="0" lang="en-US" sz="1600" b="1" i="0" u="none" strike="noStrike" kern="0" cap="none" spc="0" normalizeH="0" baseline="0" noProof="0" dirty="0">
                          <a:ln>
                            <a:noFill/>
                          </a:ln>
                          <a:solidFill>
                            <a:schemeClr val="tx1">
                              <a:lumMod val="75000"/>
                              <a:lumOff val="25000"/>
                            </a:schemeClr>
                          </a:solidFill>
                          <a:effectLst/>
                          <a:uLnTx/>
                          <a:uFillTx/>
                        </a:rPr>
                        <a:t>null hypothesis </a:t>
                      </a:r>
                      <a:r>
                        <a:rPr kumimoji="0" lang="en-US" sz="1600" b="0" i="0" u="none" strike="noStrike" kern="0" cap="none" spc="0" normalizeH="0" baseline="0" noProof="0" dirty="0">
                          <a:ln>
                            <a:noFill/>
                          </a:ln>
                          <a:solidFill>
                            <a:schemeClr val="tx1">
                              <a:lumMod val="75000"/>
                              <a:lumOff val="25000"/>
                            </a:schemeClr>
                          </a:solidFill>
                          <a:effectLst/>
                          <a:uLnTx/>
                          <a:uFillTx/>
                        </a:rPr>
                        <a:t>that</a:t>
                      </a:r>
                      <a:r>
                        <a:rPr kumimoji="0" lang="en-US" sz="1600" b="1" i="0" u="none" strike="noStrike" kern="0" cap="none" spc="0" normalizeH="0" baseline="0" noProof="0" dirty="0">
                          <a:ln>
                            <a:noFill/>
                          </a:ln>
                          <a:solidFill>
                            <a:schemeClr val="tx1">
                              <a:lumMod val="75000"/>
                              <a:lumOff val="25000"/>
                            </a:schemeClr>
                          </a:solidFill>
                          <a:effectLst/>
                          <a:uLnTx/>
                          <a:uFillTx/>
                        </a:rPr>
                        <a:t> each variable is insignificant </a:t>
                      </a:r>
                    </a:p>
                  </a:txBody>
                  <a:tcPr anchor="ctr">
                    <a:lnL w="127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5" name="Rectangle 14">
            <a:extLst>
              <a:ext uri="{FF2B5EF4-FFF2-40B4-BE49-F238E27FC236}">
                <a16:creationId xmlns:a16="http://schemas.microsoft.com/office/drawing/2014/main" id="{3E9FFF30-227E-402F-8B2D-ECEB95BCAFD8}"/>
              </a:ext>
            </a:extLst>
          </p:cNvPr>
          <p:cNvSpPr/>
          <p:nvPr>
            <p:custDataLst>
              <p:tags r:id="rId2"/>
            </p:custDataLst>
          </p:nvPr>
        </p:nvSpPr>
        <p:spPr>
          <a:xfrm>
            <a:off x="3020187" y="2725802"/>
            <a:ext cx="6151629" cy="1099439"/>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ysClr val="windowText" lastClr="000000">
                    <a:lumMod val="75000"/>
                    <a:lumOff val="25000"/>
                  </a:sysClr>
                </a:solidFill>
              </a:rPr>
              <a:t>  </a:t>
            </a:r>
            <a:r>
              <a:rPr lang="en-US" sz="1600" dirty="0">
                <a:solidFill>
                  <a:schemeClr val="tx1">
                    <a:lumMod val="75000"/>
                    <a:lumOff val="25000"/>
                  </a:schemeClr>
                </a:solidFill>
                <a:ea typeface="Ebrima" pitchFamily="2" charset="0"/>
                <a:cs typeface="Ebrima" pitchFamily="2" charset="0"/>
              </a:rPr>
              <a:t>Null Hypothesis (H</a:t>
            </a:r>
            <a:r>
              <a:rPr lang="en-US" sz="1600" baseline="-25000" dirty="0">
                <a:solidFill>
                  <a:schemeClr val="tx1">
                    <a:lumMod val="75000"/>
                    <a:lumOff val="25000"/>
                  </a:schemeClr>
                </a:solidFill>
                <a:ea typeface="Ebrima" pitchFamily="2" charset="0"/>
                <a:cs typeface="Ebrima" pitchFamily="2" charset="0"/>
              </a:rPr>
              <a:t>0</a:t>
            </a:r>
            <a:r>
              <a:rPr lang="en-US" sz="1600" dirty="0">
                <a:solidFill>
                  <a:schemeClr val="tx1">
                    <a:lumMod val="75000"/>
                    <a:lumOff val="25000"/>
                  </a:schemeClr>
                </a:solidFill>
                <a:ea typeface="Ebrima" pitchFamily="2" charset="0"/>
                <a:cs typeface="Ebrima" pitchFamily="2" charset="0"/>
              </a:rPr>
              <a:t>):  b</a:t>
            </a:r>
            <a:r>
              <a:rPr lang="en-US" sz="1600" baseline="-25000" dirty="0">
                <a:solidFill>
                  <a:schemeClr val="tx1">
                    <a:lumMod val="75000"/>
                    <a:lumOff val="25000"/>
                  </a:schemeClr>
                </a:solidFill>
                <a:ea typeface="Ebrima" pitchFamily="2" charset="0"/>
                <a:cs typeface="Ebrima" pitchFamily="2" charset="0"/>
              </a:rPr>
              <a:t>i</a:t>
            </a:r>
            <a:r>
              <a:rPr lang="en-US" sz="1600" dirty="0">
                <a:solidFill>
                  <a:schemeClr val="tx1">
                    <a:lumMod val="75000"/>
                    <a:lumOff val="25000"/>
                  </a:schemeClr>
                </a:solidFill>
                <a:ea typeface="Ebrima" pitchFamily="2" charset="0"/>
                <a:cs typeface="Ebrima" pitchFamily="2" charset="0"/>
              </a:rPr>
              <a:t> = 0</a:t>
            </a:r>
          </a:p>
          <a:p>
            <a:pPr algn="ctr" fontAlgn="base">
              <a:lnSpc>
                <a:spcPct val="150000"/>
              </a:lnSpc>
              <a:spcBef>
                <a:spcPct val="0"/>
              </a:spcBef>
              <a:spcAft>
                <a:spcPct val="0"/>
              </a:spcAft>
            </a:pPr>
            <a:r>
              <a:rPr lang="en-US" sz="1600" dirty="0">
                <a:solidFill>
                  <a:schemeClr val="tx1">
                    <a:lumMod val="75000"/>
                    <a:lumOff val="25000"/>
                  </a:schemeClr>
                </a:solidFill>
                <a:ea typeface="Ebrima" pitchFamily="2" charset="0"/>
                <a:cs typeface="Ebrima" pitchFamily="2" charset="0"/>
              </a:rPr>
              <a:t>Alternate Hypothesis (H</a:t>
            </a:r>
            <a:r>
              <a:rPr lang="en-US" sz="1600" baseline="-25000" dirty="0">
                <a:solidFill>
                  <a:schemeClr val="tx1">
                    <a:lumMod val="75000"/>
                    <a:lumOff val="25000"/>
                  </a:schemeClr>
                </a:solidFill>
                <a:ea typeface="Ebrima" pitchFamily="2" charset="0"/>
                <a:cs typeface="Ebrima" pitchFamily="2" charset="0"/>
              </a:rPr>
              <a:t>1</a:t>
            </a:r>
            <a:r>
              <a:rPr lang="en-US" sz="1600" dirty="0">
                <a:solidFill>
                  <a:schemeClr val="tx1">
                    <a:lumMod val="75000"/>
                    <a:lumOff val="25000"/>
                  </a:schemeClr>
                </a:solidFill>
                <a:ea typeface="Ebrima" pitchFamily="2" charset="0"/>
                <a:cs typeface="Ebrima" pitchFamily="2" charset="0"/>
              </a:rPr>
              <a:t>):</a:t>
            </a:r>
            <a:r>
              <a:rPr lang="en-US" sz="1600" dirty="0"/>
              <a:t> </a:t>
            </a:r>
            <a:r>
              <a:rPr lang="en-US" sz="1600" dirty="0">
                <a:solidFill>
                  <a:schemeClr val="tx1">
                    <a:lumMod val="75000"/>
                    <a:lumOff val="25000"/>
                  </a:schemeClr>
                </a:solidFill>
                <a:ea typeface="Ebrima" pitchFamily="2" charset="0"/>
                <a:cs typeface="Ebrima" pitchFamily="2" charset="0"/>
              </a:rPr>
              <a:t>: bi ≠ 0</a:t>
            </a:r>
          </a:p>
          <a:p>
            <a:pPr algn="ctr" fontAlgn="base">
              <a:lnSpc>
                <a:spcPct val="150000"/>
              </a:lnSpc>
              <a:spcBef>
                <a:spcPct val="0"/>
              </a:spcBef>
              <a:spcAft>
                <a:spcPct val="0"/>
              </a:spcAft>
            </a:pPr>
            <a:r>
              <a:rPr lang="en-US" sz="1600" dirty="0">
                <a:solidFill>
                  <a:schemeClr val="tx1">
                    <a:lumMod val="75000"/>
                    <a:lumOff val="25000"/>
                  </a:schemeClr>
                </a:solidFill>
                <a:ea typeface="Ebrima" pitchFamily="2" charset="0"/>
                <a:cs typeface="Ebrima" pitchFamily="2" charset="0"/>
              </a:rPr>
              <a:t>i=1,2…,k</a:t>
            </a:r>
          </a:p>
        </p:txBody>
      </p:sp>
      <p:graphicFrame>
        <p:nvGraphicFramePr>
          <p:cNvPr id="17" name="Content Placeholder 9">
            <a:extLst>
              <a:ext uri="{FF2B5EF4-FFF2-40B4-BE49-F238E27FC236}">
                <a16:creationId xmlns:a16="http://schemas.microsoft.com/office/drawing/2014/main" id="{DCA38A69-56B6-43A7-BFF9-190D424B5FF2}"/>
              </a:ext>
            </a:extLst>
          </p:cNvPr>
          <p:cNvGraphicFramePr>
            <a:graphicFrameLocks/>
          </p:cNvGraphicFramePr>
          <p:nvPr/>
        </p:nvGraphicFramePr>
        <p:xfrm>
          <a:off x="2362200" y="4114800"/>
          <a:ext cx="7620000" cy="1645920"/>
        </p:xfrm>
        <a:graphic>
          <a:graphicData uri="http://schemas.openxmlformats.org/drawingml/2006/table">
            <a:tbl>
              <a:tblPr firstRow="1" bandRow="1">
                <a:tableStyleId>{5940675A-B579-460E-94D1-54222C63F5DA}</a:tableStyleId>
              </a:tblPr>
              <a:tblGrid>
                <a:gridCol w="1477347">
                  <a:extLst>
                    <a:ext uri="{9D8B030D-6E8A-4147-A177-3AD203B41FA5}">
                      <a16:colId xmlns:a16="http://schemas.microsoft.com/office/drawing/2014/main" val="20000"/>
                    </a:ext>
                  </a:extLst>
                </a:gridCol>
                <a:gridCol w="6142653">
                  <a:extLst>
                    <a:ext uri="{9D8B030D-6E8A-4147-A177-3AD203B41FA5}">
                      <a16:colId xmlns:a16="http://schemas.microsoft.com/office/drawing/2014/main" val="20001"/>
                    </a:ext>
                  </a:extLst>
                </a:gridCol>
              </a:tblGrid>
              <a:tr h="1066800">
                <a:tc>
                  <a:txBody>
                    <a:bodyPr/>
                    <a:lstStyle/>
                    <a:p>
                      <a:pPr algn="ctr"/>
                      <a:r>
                        <a:rPr lang="en-US" sz="1600" b="1" dirty="0">
                          <a:solidFill>
                            <a:schemeClr val="tx1">
                              <a:lumMod val="75000"/>
                              <a:lumOff val="25000"/>
                            </a:schemeClr>
                          </a:solidFill>
                          <a:latin typeface="+mj-lt"/>
                        </a:rPr>
                        <a:t>Test Statistic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IN" sz="1600" b="0" i="0" u="none" strike="noStrike" kern="0" cap="none" spc="0" normalizeH="0" baseline="0" noProof="0" dirty="0">
                          <a:ln>
                            <a:noFill/>
                          </a:ln>
                          <a:solidFill>
                            <a:schemeClr val="tx1">
                              <a:lumMod val="75000"/>
                              <a:lumOff val="25000"/>
                            </a:schemeClr>
                          </a:solidFill>
                          <a:effectLst/>
                          <a:uLnTx/>
                          <a:uFillTx/>
                          <a:latin typeface="+mj-lt"/>
                          <a:ea typeface="Cambria Math" pitchFamily="18" charset="0"/>
                          <a:cs typeface="+mn-cs"/>
                        </a:rPr>
                        <a:t>Z =(Estimate of bi)/(Standard Error of estimated bi)</a:t>
                      </a:r>
                    </a:p>
                    <a:p>
                      <a:pPr marL="0" marR="0" lvl="0" indent="0" defTabSz="914400" eaLnBrk="1" fontAlgn="auto" latinLnBrk="0" hangingPunct="1">
                        <a:lnSpc>
                          <a:spcPct val="150000"/>
                        </a:lnSpc>
                        <a:spcBef>
                          <a:spcPts val="0"/>
                        </a:spcBef>
                        <a:spcAft>
                          <a:spcPts val="0"/>
                        </a:spcAft>
                        <a:buClrTx/>
                        <a:buSzTx/>
                        <a:buFontTx/>
                        <a:buNone/>
                        <a:tabLst/>
                        <a:defRPr/>
                      </a:pPr>
                      <a:r>
                        <a:rPr kumimoji="0" lang="en-IN" sz="1600" b="0" i="0" u="none" strike="noStrike" kern="0" cap="none" spc="0" normalizeH="0" baseline="0" noProof="0" dirty="0">
                          <a:ln>
                            <a:noFill/>
                          </a:ln>
                          <a:solidFill>
                            <a:schemeClr val="tx1">
                              <a:lumMod val="75000"/>
                              <a:lumOff val="25000"/>
                            </a:schemeClr>
                          </a:solidFill>
                          <a:effectLst/>
                          <a:uLnTx/>
                          <a:uFillTx/>
                          <a:latin typeface="+mj-lt"/>
                          <a:ea typeface="Cambria Math" pitchFamily="18" charset="0"/>
                          <a:cs typeface="+mn-cs"/>
                        </a:rPr>
                        <a:t>Under H0, Z is assumed to follow standard normal distribution.     </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b="1" dirty="0">
                          <a:solidFill>
                            <a:schemeClr val="tx1">
                              <a:lumMod val="75000"/>
                              <a:lumOff val="25000"/>
                            </a:schemeClr>
                          </a:solidFill>
                          <a:latin typeface="+mj-lt"/>
                        </a:rPr>
                        <a:t>Decision Criteria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latin typeface="+mj-lt"/>
                          <a:ea typeface="+mn-ea"/>
                          <a:cs typeface="+mn-cs"/>
                        </a:rPr>
                        <a:t>Reject the null hypothesis </a:t>
                      </a:r>
                      <a:r>
                        <a:rPr kumimoji="0" lang="en-US" sz="1600" b="1" i="0" u="none" strike="noStrike" kern="0" cap="none" spc="0" normalizeH="0" baseline="0" noProof="0" dirty="0">
                          <a:ln>
                            <a:noFill/>
                          </a:ln>
                          <a:solidFill>
                            <a:schemeClr val="tx1">
                              <a:lumMod val="75000"/>
                              <a:lumOff val="25000"/>
                            </a:schemeClr>
                          </a:solidFill>
                          <a:effectLst/>
                          <a:uLnTx/>
                          <a:uFillTx/>
                          <a:latin typeface="+mj-lt"/>
                          <a:ea typeface="+mn-ea"/>
                          <a:cs typeface="+mn-cs"/>
                        </a:rPr>
                        <a:t>if p-value &lt; 0.05</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8222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Binary Logistic Regression in R</a:t>
            </a:r>
          </a:p>
        </p:txBody>
      </p:sp>
      <p:graphicFrame>
        <p:nvGraphicFramePr>
          <p:cNvPr id="14" name="Table 13">
            <a:extLst>
              <a:ext uri="{FF2B5EF4-FFF2-40B4-BE49-F238E27FC236}">
                <a16:creationId xmlns:a16="http://schemas.microsoft.com/office/drawing/2014/main" id="{EF128883-DC46-492B-B771-6453256C7F70}"/>
              </a:ext>
            </a:extLst>
          </p:cNvPr>
          <p:cNvGraphicFramePr>
            <a:graphicFrameLocks noGrp="1"/>
          </p:cNvGraphicFramePr>
          <p:nvPr/>
        </p:nvGraphicFramePr>
        <p:xfrm>
          <a:off x="2102758" y="1767840"/>
          <a:ext cx="7498443" cy="579120"/>
        </p:xfrm>
        <a:graphic>
          <a:graphicData uri="http://schemas.openxmlformats.org/drawingml/2006/table">
            <a:tbl>
              <a:tblPr bandRow="1">
                <a:tableStyleId>{9D7B26C5-4107-4FEC-AEDC-1716B250A1EF}</a:tableStyleId>
              </a:tblPr>
              <a:tblGrid>
                <a:gridCol w="7498443">
                  <a:extLst>
                    <a:ext uri="{9D8B030D-6E8A-4147-A177-3AD203B41FA5}">
                      <a16:colId xmlns:a16="http://schemas.microsoft.com/office/drawing/2014/main" val="20000"/>
                    </a:ext>
                  </a:extLst>
                </a:gridCol>
              </a:tblGrid>
              <a:tr h="350135">
                <a:tc>
                  <a:txBody>
                    <a:bodyPr/>
                    <a:lstStyle/>
                    <a:p>
                      <a:r>
                        <a:rPr lang="en-US" sz="1600" b="0" dirty="0">
                          <a:solidFill>
                            <a:schemeClr val="accent1"/>
                          </a:solidFill>
                          <a:latin typeface="Consolas" panose="020B0609020204030204" pitchFamily="49" charset="0"/>
                        </a:rPr>
                        <a:t>data&lt;-</a:t>
                      </a:r>
                      <a:r>
                        <a:rPr lang="en-US" sz="1600" b="1" dirty="0">
                          <a:solidFill>
                            <a:schemeClr val="accent1"/>
                          </a:solidFill>
                          <a:latin typeface="Consolas" panose="020B0609020204030204" pitchFamily="49" charset="0"/>
                        </a:rPr>
                        <a:t>read.csv</a:t>
                      </a:r>
                      <a:r>
                        <a:rPr lang="en-US" sz="1600" b="0" dirty="0">
                          <a:solidFill>
                            <a:schemeClr val="accent1"/>
                          </a:solidFill>
                          <a:latin typeface="Consolas" panose="020B0609020204030204" pitchFamily="49" charset="0"/>
                        </a:rPr>
                        <a:t>("BANK </a:t>
                      </a:r>
                      <a:r>
                        <a:rPr lang="en-US" sz="1600" b="0" dirty="0" err="1">
                          <a:solidFill>
                            <a:schemeClr val="accent1"/>
                          </a:solidFill>
                          <a:latin typeface="Consolas" panose="020B0609020204030204" pitchFamily="49" charset="0"/>
                        </a:rPr>
                        <a:t>LOAN.csv",</a:t>
                      </a:r>
                      <a:r>
                        <a:rPr lang="en-US" sz="1600" b="1" dirty="0" err="1">
                          <a:solidFill>
                            <a:schemeClr val="accent1"/>
                          </a:solidFill>
                          <a:latin typeface="Consolas" panose="020B0609020204030204" pitchFamily="49" charset="0"/>
                        </a:rPr>
                        <a:t>header</a:t>
                      </a:r>
                      <a:r>
                        <a:rPr lang="en-US" sz="1600" b="1" dirty="0">
                          <a:solidFill>
                            <a:schemeClr val="accent1"/>
                          </a:solidFill>
                          <a:latin typeface="Consolas" panose="020B0609020204030204" pitchFamily="49" charset="0"/>
                        </a:rPr>
                        <a:t>=</a:t>
                      </a:r>
                      <a:r>
                        <a:rPr lang="en-US" sz="1600" b="0" dirty="0">
                          <a:solidFill>
                            <a:schemeClr val="accent1"/>
                          </a:solidFill>
                          <a:latin typeface="Consolas" panose="020B0609020204030204" pitchFamily="49" charset="0"/>
                        </a:rPr>
                        <a:t>TRUE)</a:t>
                      </a:r>
                    </a:p>
                    <a:p>
                      <a:r>
                        <a:rPr lang="en-US" sz="1600" b="1" dirty="0">
                          <a:solidFill>
                            <a:schemeClr val="accent1"/>
                          </a:solidFill>
                          <a:latin typeface="Consolas" panose="020B0609020204030204" pitchFamily="49" charset="0"/>
                        </a:rPr>
                        <a:t>str</a:t>
                      </a:r>
                      <a:r>
                        <a:rPr lang="en-US" sz="1600" b="0" dirty="0">
                          <a:solidFill>
                            <a:schemeClr val="accent1"/>
                          </a:solidFill>
                          <a:latin typeface="Consolas" panose="020B0609020204030204" pitchFamily="49" charset="0"/>
                        </a:rPr>
                        <a:t>(data)</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5" name="TextBox 14">
            <a:extLst>
              <a:ext uri="{FF2B5EF4-FFF2-40B4-BE49-F238E27FC236}">
                <a16:creationId xmlns:a16="http://schemas.microsoft.com/office/drawing/2014/main" id="{7B5A132E-5780-4190-8668-94E0CA306B24}"/>
              </a:ext>
            </a:extLst>
          </p:cNvPr>
          <p:cNvSpPr txBox="1"/>
          <p:nvPr/>
        </p:nvSpPr>
        <p:spPr>
          <a:xfrm>
            <a:off x="2057400" y="1371600"/>
            <a:ext cx="6781800" cy="338554"/>
          </a:xfrm>
          <a:prstGeom prst="rect">
            <a:avLst/>
          </a:prstGeom>
          <a:noFill/>
        </p:spPr>
        <p:txBody>
          <a:bodyPr wrap="square" rtlCol="0">
            <a:spAutoFit/>
          </a:bodyPr>
          <a:lstStyle/>
          <a:p>
            <a:r>
              <a:rPr lang="en-US" sz="1600" dirty="0">
                <a:latin typeface="Consolas" panose="020B0609020204030204" pitchFamily="49" charset="0"/>
              </a:rPr>
              <a:t># Import data and check data structure before running model</a:t>
            </a:r>
            <a:endParaRPr lang="en-IN" sz="1600" dirty="0">
              <a:latin typeface="Consolas" panose="020B0609020204030204" pitchFamily="49" charset="0"/>
            </a:endParaRPr>
          </a:p>
        </p:txBody>
      </p:sp>
      <p:sp>
        <p:nvSpPr>
          <p:cNvPr id="17" name="TextBox 16">
            <a:extLst>
              <a:ext uri="{FF2B5EF4-FFF2-40B4-BE49-F238E27FC236}">
                <a16:creationId xmlns:a16="http://schemas.microsoft.com/office/drawing/2014/main" id="{6CEB5F56-68BA-4F7E-AE38-4694B34D01BF}"/>
              </a:ext>
            </a:extLst>
          </p:cNvPr>
          <p:cNvSpPr txBox="1"/>
          <p:nvPr/>
        </p:nvSpPr>
        <p:spPr>
          <a:xfrm>
            <a:off x="2057400" y="2362200"/>
            <a:ext cx="8686800" cy="338554"/>
          </a:xfrm>
          <a:prstGeom prst="rect">
            <a:avLst/>
          </a:prstGeom>
          <a:noFill/>
        </p:spPr>
        <p:txBody>
          <a:bodyPr wrap="square" rtlCol="0">
            <a:spAutoFit/>
          </a:bodyPr>
          <a:lstStyle/>
          <a:p>
            <a:r>
              <a:rPr lang="en-IN" sz="1600" dirty="0">
                <a:solidFill>
                  <a:schemeClr val="tx1">
                    <a:lumMod val="75000"/>
                    <a:lumOff val="25000"/>
                  </a:schemeClr>
                </a:solidFill>
                <a:latin typeface="Consolas" panose="020B0609020204030204" pitchFamily="49" charset="0"/>
                <a:ea typeface="Ebrima" pitchFamily="2" charset="0"/>
                <a:cs typeface="Ebrima" pitchFamily="2" charset="0"/>
              </a:rPr>
              <a:t># Output:</a:t>
            </a:r>
            <a:endParaRPr lang="en-US" sz="1600" dirty="0">
              <a:solidFill>
                <a:schemeClr val="tx1">
                  <a:lumMod val="75000"/>
                  <a:lumOff val="25000"/>
                </a:schemeClr>
              </a:solidFill>
              <a:latin typeface="Consolas" panose="020B0609020204030204" pitchFamily="49" charset="0"/>
              <a:ea typeface="Ebrima" pitchFamily="2" charset="0"/>
              <a:cs typeface="Ebrima" pitchFamily="2" charset="0"/>
            </a:endParaRPr>
          </a:p>
        </p:txBody>
      </p:sp>
      <p:pic>
        <p:nvPicPr>
          <p:cNvPr id="3" name="Picture 2">
            <a:extLst>
              <a:ext uri="{FF2B5EF4-FFF2-40B4-BE49-F238E27FC236}">
                <a16:creationId xmlns:a16="http://schemas.microsoft.com/office/drawing/2014/main" id="{DF74B30A-5DEE-4B90-9881-7E014D512877}"/>
              </a:ext>
            </a:extLst>
          </p:cNvPr>
          <p:cNvPicPr>
            <a:picLocks noChangeAspect="1"/>
          </p:cNvPicPr>
          <p:nvPr/>
        </p:nvPicPr>
        <p:blipFill>
          <a:blip r:embed="rId4"/>
          <a:stretch>
            <a:fillRect/>
          </a:stretch>
        </p:blipFill>
        <p:spPr>
          <a:xfrm>
            <a:off x="2209801" y="2752726"/>
            <a:ext cx="5181599" cy="1438275"/>
          </a:xfrm>
          <a:prstGeom prst="rect">
            <a:avLst/>
          </a:prstGeom>
          <a:ln>
            <a:solidFill>
              <a:srgbClr val="3891A7"/>
            </a:solidFill>
          </a:ln>
        </p:spPr>
      </p:pic>
      <p:sp>
        <p:nvSpPr>
          <p:cNvPr id="18" name="Rectangle 17">
            <a:extLst>
              <a:ext uri="{FF2B5EF4-FFF2-40B4-BE49-F238E27FC236}">
                <a16:creationId xmlns:a16="http://schemas.microsoft.com/office/drawing/2014/main" id="{35B170B0-D87B-4371-B1F4-72AE6DA62B27}"/>
              </a:ext>
            </a:extLst>
          </p:cNvPr>
          <p:cNvSpPr/>
          <p:nvPr/>
        </p:nvSpPr>
        <p:spPr>
          <a:xfrm>
            <a:off x="7772402" y="3916740"/>
            <a:ext cx="2666999" cy="1938992"/>
          </a:xfrm>
          <a:prstGeom prst="rect">
            <a:avLst/>
          </a:prstGeom>
          <a:solidFill>
            <a:schemeClr val="bg1"/>
          </a:solidFill>
          <a:ln w="3175">
            <a:solidFill>
              <a:schemeClr val="accent3"/>
            </a:solidFill>
          </a:ln>
        </p:spPr>
        <p:txBody>
          <a:bodyPr wrap="square">
            <a:spAutoFit/>
          </a:bodyPr>
          <a:lstStyle/>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Age is an integer and need to convert into factor. Since, it is a categorical variable.</a:t>
            </a:r>
          </a:p>
        </p:txBody>
      </p:sp>
      <p:graphicFrame>
        <p:nvGraphicFramePr>
          <p:cNvPr id="19" name="Table 18">
            <a:extLst>
              <a:ext uri="{FF2B5EF4-FFF2-40B4-BE49-F238E27FC236}">
                <a16:creationId xmlns:a16="http://schemas.microsoft.com/office/drawing/2014/main" id="{494AA89E-5A84-4B3A-BC66-E6E52979B810}"/>
              </a:ext>
            </a:extLst>
          </p:cNvPr>
          <p:cNvGraphicFramePr>
            <a:graphicFrameLocks noGrp="1"/>
          </p:cNvGraphicFramePr>
          <p:nvPr/>
        </p:nvGraphicFramePr>
        <p:xfrm>
          <a:off x="2102758" y="4267200"/>
          <a:ext cx="5593443" cy="579120"/>
        </p:xfrm>
        <a:graphic>
          <a:graphicData uri="http://schemas.openxmlformats.org/drawingml/2006/table">
            <a:tbl>
              <a:tblPr bandRow="1">
                <a:tableStyleId>{9D7B26C5-4107-4FEC-AEDC-1716B250A1EF}</a:tableStyleId>
              </a:tblPr>
              <a:tblGrid>
                <a:gridCol w="5593443">
                  <a:extLst>
                    <a:ext uri="{9D8B030D-6E8A-4147-A177-3AD203B41FA5}">
                      <a16:colId xmlns:a16="http://schemas.microsoft.com/office/drawing/2014/main" val="20000"/>
                    </a:ext>
                  </a:extLst>
                </a:gridCol>
              </a:tblGrid>
              <a:tr h="350135">
                <a:tc>
                  <a:txBody>
                    <a:bodyPr/>
                    <a:lstStyle/>
                    <a:p>
                      <a:pPr algn="l"/>
                      <a:r>
                        <a:rPr lang="en-IN" sz="1600" b="0" dirty="0" err="1">
                          <a:solidFill>
                            <a:schemeClr val="accent1"/>
                          </a:solidFill>
                          <a:latin typeface="Consolas" panose="020B0609020204030204" pitchFamily="49" charset="0"/>
                        </a:rPr>
                        <a:t>data$AGE</a:t>
                      </a:r>
                      <a:r>
                        <a:rPr lang="en-IN" sz="1600" b="0" dirty="0">
                          <a:solidFill>
                            <a:schemeClr val="accent1"/>
                          </a:solidFill>
                          <a:latin typeface="Consolas" panose="020B0609020204030204" pitchFamily="49" charset="0"/>
                        </a:rPr>
                        <a:t>&lt;-</a:t>
                      </a:r>
                      <a:r>
                        <a:rPr lang="en-IN" sz="1600" b="1" dirty="0">
                          <a:solidFill>
                            <a:schemeClr val="accent1"/>
                          </a:solidFill>
                          <a:latin typeface="Consolas" panose="020B0609020204030204" pitchFamily="49" charset="0"/>
                        </a:rPr>
                        <a:t>factor</a:t>
                      </a:r>
                      <a:r>
                        <a:rPr lang="en-IN" sz="1600" b="0" dirty="0">
                          <a:solidFill>
                            <a:schemeClr val="accent1"/>
                          </a:solidFill>
                          <a:latin typeface="Consolas" panose="020B0609020204030204" pitchFamily="49" charset="0"/>
                        </a:rPr>
                        <a:t>(</a:t>
                      </a:r>
                      <a:r>
                        <a:rPr lang="en-IN" sz="1600" b="0" dirty="0" err="1">
                          <a:solidFill>
                            <a:schemeClr val="accent1"/>
                          </a:solidFill>
                          <a:latin typeface="Consolas" panose="020B0609020204030204" pitchFamily="49" charset="0"/>
                        </a:rPr>
                        <a:t>data$AGE</a:t>
                      </a:r>
                      <a:r>
                        <a:rPr lang="en-IN" sz="1600" b="0" dirty="0">
                          <a:solidFill>
                            <a:schemeClr val="accent1"/>
                          </a:solidFill>
                          <a:latin typeface="Consolas" panose="020B0609020204030204" pitchFamily="49" charset="0"/>
                        </a:rPr>
                        <a:t>)</a:t>
                      </a:r>
                    </a:p>
                    <a:p>
                      <a:pPr algn="l"/>
                      <a:r>
                        <a:rPr lang="en-IN" sz="1600" b="1" dirty="0">
                          <a:solidFill>
                            <a:schemeClr val="accent1"/>
                          </a:solidFill>
                          <a:latin typeface="Consolas" panose="020B0609020204030204" pitchFamily="49" charset="0"/>
                        </a:rPr>
                        <a:t>str</a:t>
                      </a:r>
                      <a:r>
                        <a:rPr lang="en-IN" sz="1600" b="0" dirty="0">
                          <a:solidFill>
                            <a:schemeClr val="accent1"/>
                          </a:solidFill>
                          <a:latin typeface="Consolas" panose="020B0609020204030204" pitchFamily="49" charset="0"/>
                        </a:rPr>
                        <a:t>(data)</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pic>
        <p:nvPicPr>
          <p:cNvPr id="4" name="Picture 3">
            <a:extLst>
              <a:ext uri="{FF2B5EF4-FFF2-40B4-BE49-F238E27FC236}">
                <a16:creationId xmlns:a16="http://schemas.microsoft.com/office/drawing/2014/main" id="{02D98657-8549-469B-979A-E80903E73E52}"/>
              </a:ext>
            </a:extLst>
          </p:cNvPr>
          <p:cNvPicPr>
            <a:picLocks noChangeAspect="1"/>
          </p:cNvPicPr>
          <p:nvPr/>
        </p:nvPicPr>
        <p:blipFill>
          <a:blip r:embed="rId5"/>
          <a:stretch>
            <a:fillRect/>
          </a:stretch>
        </p:blipFill>
        <p:spPr>
          <a:xfrm>
            <a:off x="2209801" y="5267326"/>
            <a:ext cx="5181599" cy="1438275"/>
          </a:xfrm>
          <a:prstGeom prst="rect">
            <a:avLst/>
          </a:prstGeom>
          <a:ln>
            <a:solidFill>
              <a:srgbClr val="3891A7"/>
            </a:solidFill>
          </a:ln>
        </p:spPr>
      </p:pic>
      <p:cxnSp>
        <p:nvCxnSpPr>
          <p:cNvPr id="16" name="Straight Arrow Connector 15">
            <a:extLst>
              <a:ext uri="{FF2B5EF4-FFF2-40B4-BE49-F238E27FC236}">
                <a16:creationId xmlns:a16="http://schemas.microsoft.com/office/drawing/2014/main" id="{0D83FAD9-DFC6-4B7B-A898-D013CAFC536C}"/>
              </a:ext>
            </a:extLst>
          </p:cNvPr>
          <p:cNvCxnSpPr>
            <a:cxnSpLocks/>
          </p:cNvCxnSpPr>
          <p:nvPr/>
        </p:nvCxnSpPr>
        <p:spPr>
          <a:xfrm flipH="1">
            <a:off x="6795194" y="4572000"/>
            <a:ext cx="977206" cy="0"/>
          </a:xfrm>
          <a:prstGeom prst="straightConnector1">
            <a:avLst/>
          </a:prstGeom>
          <a:noFill/>
          <a:ln w="3175" cap="flat" cmpd="sng" algn="ctr">
            <a:solidFill>
              <a:srgbClr val="C32D2E"/>
            </a:solidFill>
            <a:prstDash val="solid"/>
            <a:headEnd type="none" w="med" len="med"/>
            <a:tailEnd type="triangle" w="med" len="med"/>
          </a:ln>
          <a:effectLst/>
        </p:spPr>
      </p:cxnSp>
      <p:sp>
        <p:nvSpPr>
          <p:cNvPr id="20" name="TextBox 19">
            <a:extLst>
              <a:ext uri="{FF2B5EF4-FFF2-40B4-BE49-F238E27FC236}">
                <a16:creationId xmlns:a16="http://schemas.microsoft.com/office/drawing/2014/main" id="{73D41F5B-534C-4B4F-9CAC-D4026C35C40A}"/>
              </a:ext>
            </a:extLst>
          </p:cNvPr>
          <p:cNvSpPr txBox="1"/>
          <p:nvPr/>
        </p:nvSpPr>
        <p:spPr>
          <a:xfrm>
            <a:off x="2057400" y="4876800"/>
            <a:ext cx="8686800" cy="338554"/>
          </a:xfrm>
          <a:prstGeom prst="rect">
            <a:avLst/>
          </a:prstGeom>
          <a:noFill/>
        </p:spPr>
        <p:txBody>
          <a:bodyPr wrap="square" rtlCol="0">
            <a:spAutoFit/>
          </a:bodyPr>
          <a:lstStyle/>
          <a:p>
            <a:r>
              <a:rPr lang="en-IN" sz="1600" dirty="0">
                <a:solidFill>
                  <a:schemeClr val="tx1">
                    <a:lumMod val="75000"/>
                    <a:lumOff val="25000"/>
                  </a:schemeClr>
                </a:solidFill>
                <a:latin typeface="Consolas" panose="020B0609020204030204" pitchFamily="49" charset="0"/>
                <a:ea typeface="Ebrima" pitchFamily="2" charset="0"/>
                <a:cs typeface="Ebrima" pitchFamily="2" charset="0"/>
              </a:rPr>
              <a:t># Output:</a:t>
            </a:r>
            <a:endParaRPr lang="en-US" sz="1600" dirty="0">
              <a:solidFill>
                <a:schemeClr val="tx1">
                  <a:lumMod val="75000"/>
                  <a:lumOff val="25000"/>
                </a:schemeClr>
              </a:solidFill>
              <a:latin typeface="Consolas" panose="020B0609020204030204" pitchFamily="49" charset="0"/>
              <a:ea typeface="Ebrima" pitchFamily="2" charset="0"/>
              <a:cs typeface="Ebrima" pitchFamily="2" charset="0"/>
            </a:endParaRPr>
          </a:p>
        </p:txBody>
      </p:sp>
    </p:spTree>
    <p:extLst>
      <p:ext uri="{BB962C8B-B14F-4D97-AF65-F5344CB8AC3E}">
        <p14:creationId xmlns:p14="http://schemas.microsoft.com/office/powerpoint/2010/main" val="3163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B4B281A7-57E4-4C75-886C-EED22EC4ABF4}"/>
              </a:ext>
            </a:extLst>
          </p:cNvPr>
          <p:cNvCxnSpPr>
            <a:cxnSpLocks/>
          </p:cNvCxnSpPr>
          <p:nvPr/>
        </p:nvCxnSpPr>
        <p:spPr>
          <a:xfrm>
            <a:off x="1905000" y="3733800"/>
            <a:ext cx="318194" cy="0"/>
          </a:xfrm>
          <a:prstGeom prst="line">
            <a:avLst/>
          </a:prstGeom>
          <a:solidFill>
            <a:sysClr val="window" lastClr="FFFFFF"/>
          </a:solidFill>
          <a:ln w="3175">
            <a:solidFill>
              <a:srgbClr val="C32D2E"/>
            </a:solidFill>
          </a:ln>
        </p:spPr>
      </p:cxnSp>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Logistic Regression in R</a:t>
            </a:r>
          </a:p>
        </p:txBody>
      </p:sp>
      <p:graphicFrame>
        <p:nvGraphicFramePr>
          <p:cNvPr id="14" name="Table 13">
            <a:extLst>
              <a:ext uri="{FF2B5EF4-FFF2-40B4-BE49-F238E27FC236}">
                <a16:creationId xmlns:a16="http://schemas.microsoft.com/office/drawing/2014/main" id="{EF128883-DC46-492B-B771-6453256C7F70}"/>
              </a:ext>
            </a:extLst>
          </p:cNvPr>
          <p:cNvGraphicFramePr>
            <a:graphicFrameLocks noGrp="1"/>
          </p:cNvGraphicFramePr>
          <p:nvPr/>
        </p:nvGraphicFramePr>
        <p:xfrm>
          <a:off x="2102758" y="1767840"/>
          <a:ext cx="7955643" cy="1310640"/>
        </p:xfrm>
        <a:graphic>
          <a:graphicData uri="http://schemas.openxmlformats.org/drawingml/2006/table">
            <a:tbl>
              <a:tblPr bandRow="1">
                <a:tableStyleId>{9D7B26C5-4107-4FEC-AEDC-1716B250A1EF}</a:tableStyleId>
              </a:tblPr>
              <a:tblGrid>
                <a:gridCol w="7955643">
                  <a:extLst>
                    <a:ext uri="{9D8B030D-6E8A-4147-A177-3AD203B41FA5}">
                      <a16:colId xmlns:a16="http://schemas.microsoft.com/office/drawing/2014/main" val="20000"/>
                    </a:ext>
                  </a:extLst>
                </a:gridCol>
              </a:tblGrid>
              <a:tr h="350135">
                <a:tc>
                  <a:txBody>
                    <a:bodyPr/>
                    <a:lstStyle/>
                    <a:p>
                      <a:endParaRPr lang="en-US" sz="1600" b="0" dirty="0">
                        <a:solidFill>
                          <a:schemeClr val="accent1"/>
                        </a:solidFill>
                        <a:latin typeface="Consolas" panose="020B0609020204030204" pitchFamily="49" charset="0"/>
                      </a:endParaRPr>
                    </a:p>
                    <a:p>
                      <a:endParaRPr lang="en-US" sz="1600" b="0" dirty="0">
                        <a:solidFill>
                          <a:schemeClr val="accent1"/>
                        </a:solidFill>
                        <a:latin typeface="Consolas" panose="020B0609020204030204" pitchFamily="49" charset="0"/>
                      </a:endParaRPr>
                    </a:p>
                    <a:p>
                      <a:r>
                        <a:rPr lang="en-US" sz="1600" b="0" dirty="0">
                          <a:solidFill>
                            <a:schemeClr val="accent1"/>
                          </a:solidFill>
                          <a:latin typeface="Consolas" panose="020B0609020204030204" pitchFamily="49" charset="0"/>
                        </a:rPr>
                        <a:t>riskmodel&lt;-</a:t>
                      </a:r>
                      <a:r>
                        <a:rPr lang="en-US" sz="1600" b="1" dirty="0">
                          <a:solidFill>
                            <a:schemeClr val="accent1"/>
                          </a:solidFill>
                          <a:latin typeface="Consolas" panose="020B0609020204030204" pitchFamily="49" charset="0"/>
                        </a:rPr>
                        <a:t>glm</a:t>
                      </a:r>
                      <a:r>
                        <a:rPr lang="en-US" sz="1600" b="0" dirty="0">
                          <a:solidFill>
                            <a:schemeClr val="accent1"/>
                          </a:solidFill>
                          <a:latin typeface="Consolas" panose="020B0609020204030204" pitchFamily="49" charset="0"/>
                        </a:rPr>
                        <a:t>(DEFAULTER~AGE+EMPLOY+ADDRESS+DEBTINC+CREDDEBT+OTHDEBT,</a:t>
                      </a:r>
                    </a:p>
                    <a:p>
                      <a:r>
                        <a:rPr lang="en-US" sz="1600" b="0" dirty="0">
                          <a:solidFill>
                            <a:schemeClr val="accent1"/>
                          </a:solidFill>
                          <a:latin typeface="Consolas" panose="020B0609020204030204" pitchFamily="49" charset="0"/>
                        </a:rPr>
                        <a:t>               </a:t>
                      </a:r>
                      <a:r>
                        <a:rPr lang="en-US" sz="1600" b="1" dirty="0">
                          <a:solidFill>
                            <a:schemeClr val="accent1"/>
                          </a:solidFill>
                          <a:latin typeface="Consolas" panose="020B0609020204030204" pitchFamily="49" charset="0"/>
                        </a:rPr>
                        <a:t>family=</a:t>
                      </a:r>
                      <a:r>
                        <a:rPr lang="en-US" sz="1600" b="0" dirty="0">
                          <a:solidFill>
                            <a:schemeClr val="accent1"/>
                          </a:solidFill>
                          <a:latin typeface="Consolas" panose="020B0609020204030204" pitchFamily="49" charset="0"/>
                        </a:rPr>
                        <a:t>binomial,</a:t>
                      </a:r>
                      <a:r>
                        <a:rPr lang="en-US" sz="1600" b="1" dirty="0">
                          <a:solidFill>
                            <a:schemeClr val="accent1"/>
                          </a:solidFill>
                          <a:latin typeface="Consolas" panose="020B0609020204030204" pitchFamily="49" charset="0"/>
                        </a:rPr>
                        <a:t>data</a:t>
                      </a:r>
                      <a:r>
                        <a:rPr lang="en-US" sz="1600" b="0" dirty="0">
                          <a:solidFill>
                            <a:schemeClr val="accent1"/>
                          </a:solidFill>
                          <a:latin typeface="Consolas" panose="020B0609020204030204" pitchFamily="49" charset="0"/>
                        </a:rPr>
                        <a:t>=data)</a:t>
                      </a:r>
                    </a:p>
                    <a:p>
                      <a:endParaRPr lang="en-US" sz="1600" b="0" dirty="0">
                        <a:solidFill>
                          <a:schemeClr val="accent1"/>
                        </a:solidFill>
                        <a:latin typeface="Consolas" panose="020B0609020204030204" pitchFamily="49" charset="0"/>
                      </a:endParaRP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5" name="TextBox 14">
            <a:extLst>
              <a:ext uri="{FF2B5EF4-FFF2-40B4-BE49-F238E27FC236}">
                <a16:creationId xmlns:a16="http://schemas.microsoft.com/office/drawing/2014/main" id="{7B5A132E-5780-4190-8668-94E0CA306B24}"/>
              </a:ext>
            </a:extLst>
          </p:cNvPr>
          <p:cNvSpPr txBox="1"/>
          <p:nvPr/>
        </p:nvSpPr>
        <p:spPr>
          <a:xfrm>
            <a:off x="2057400" y="1371600"/>
            <a:ext cx="7394086" cy="338554"/>
          </a:xfrm>
          <a:prstGeom prst="rect">
            <a:avLst/>
          </a:prstGeom>
          <a:noFill/>
        </p:spPr>
        <p:txBody>
          <a:bodyPr wrap="square" rtlCol="0">
            <a:spAutoFit/>
          </a:bodyPr>
          <a:lstStyle/>
          <a:p>
            <a:r>
              <a:rPr lang="en-US" sz="1600" dirty="0">
                <a:latin typeface="Consolas" panose="020B0609020204030204" pitchFamily="49" charset="0"/>
              </a:rPr>
              <a:t># Using </a:t>
            </a:r>
            <a:r>
              <a:rPr lang="en-US" sz="1600" dirty="0" err="1">
                <a:latin typeface="Consolas" panose="020B0609020204030204" pitchFamily="49" charset="0"/>
              </a:rPr>
              <a:t>glm</a:t>
            </a:r>
            <a:r>
              <a:rPr lang="en-US" sz="1600" dirty="0">
                <a:latin typeface="Consolas" panose="020B0609020204030204" pitchFamily="49" charset="0"/>
              </a:rPr>
              <a:t> function to develop binary logistic regression model</a:t>
            </a:r>
            <a:endParaRPr lang="en-IN" sz="1600" dirty="0">
              <a:latin typeface="Consolas" panose="020B0609020204030204" pitchFamily="49" charset="0"/>
            </a:endParaRPr>
          </a:p>
        </p:txBody>
      </p:sp>
      <p:sp>
        <p:nvSpPr>
          <p:cNvPr id="16" name="Rectangle 15">
            <a:extLst>
              <a:ext uri="{FF2B5EF4-FFF2-40B4-BE49-F238E27FC236}">
                <a16:creationId xmlns:a16="http://schemas.microsoft.com/office/drawing/2014/main" id="{ED843705-06B3-4419-A612-E7B50BA144A2}"/>
              </a:ext>
            </a:extLst>
          </p:cNvPr>
          <p:cNvSpPr/>
          <p:nvPr/>
        </p:nvSpPr>
        <p:spPr>
          <a:xfrm>
            <a:off x="2057400" y="3429000"/>
            <a:ext cx="7394086" cy="2677656"/>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IN" b="1" kern="0" dirty="0">
                <a:solidFill>
                  <a:sysClr val="windowText" lastClr="000000">
                    <a:lumMod val="75000"/>
                    <a:lumOff val="25000"/>
                  </a:sysClr>
                </a:solidFill>
                <a:latin typeface="Vijaya" pitchFamily="34" charset="0"/>
                <a:cs typeface="Vijaya" pitchFamily="34" charset="0"/>
              </a:rPr>
              <a:t>glm</a:t>
            </a:r>
            <a:r>
              <a:rPr lang="en-IN" kern="0" dirty="0">
                <a:solidFill>
                  <a:sysClr val="windowText" lastClr="000000">
                    <a:lumMod val="75000"/>
                    <a:lumOff val="25000"/>
                  </a:sysClr>
                </a:solidFill>
                <a:latin typeface="Vijaya" pitchFamily="34" charset="0"/>
                <a:cs typeface="Vijaya" pitchFamily="34" charset="0"/>
              </a:rPr>
              <a:t> is Generalized Linear Model. Logistic regression is type of GLM.</a:t>
            </a:r>
          </a:p>
          <a:p>
            <a:pPr marL="285750" indent="-285750">
              <a:buSzPct val="60000"/>
              <a:buFont typeface="Wingdings" pitchFamily="2" charset="2"/>
              <a:buChar char="q"/>
              <a:defRPr/>
            </a:pPr>
            <a:r>
              <a:rPr lang="en-IN" kern="0" dirty="0">
                <a:solidFill>
                  <a:sysClr val="windowText" lastClr="000000">
                    <a:lumMod val="75000"/>
                    <a:lumOff val="25000"/>
                  </a:sysClr>
                </a:solidFill>
                <a:latin typeface="Vijaya" pitchFamily="34" charset="0"/>
                <a:cs typeface="Vijaya" pitchFamily="34" charset="0"/>
              </a:rPr>
              <a:t>LHS of ~ is dependent variable and independent variables on RHS are separated by ‘+’.  </a:t>
            </a:r>
          </a:p>
          <a:p>
            <a:pPr marL="285750" indent="-285750">
              <a:buSzPct val="60000"/>
              <a:buFont typeface="Wingdings" pitchFamily="2" charset="2"/>
              <a:buChar char="q"/>
              <a:defRPr/>
            </a:pPr>
            <a:r>
              <a:rPr lang="en-IN" b="1" kern="0" dirty="0" err="1">
                <a:solidFill>
                  <a:sysClr val="windowText" lastClr="000000">
                    <a:lumMod val="75000"/>
                    <a:lumOff val="25000"/>
                  </a:sysClr>
                </a:solidFill>
                <a:latin typeface="Vijaya" pitchFamily="34" charset="0"/>
                <a:cs typeface="Vijaya" pitchFamily="34" charset="0"/>
              </a:rPr>
              <a:t>riskmodel</a:t>
            </a:r>
            <a:r>
              <a:rPr lang="en-IN" kern="0" dirty="0">
                <a:solidFill>
                  <a:sysClr val="windowText" lastClr="000000">
                    <a:lumMod val="75000"/>
                    <a:lumOff val="25000"/>
                  </a:sysClr>
                </a:solidFill>
                <a:latin typeface="Vijaya" pitchFamily="34" charset="0"/>
                <a:cs typeface="Vijaya" pitchFamily="34" charset="0"/>
              </a:rPr>
              <a:t> is the model object </a:t>
            </a:r>
          </a:p>
          <a:p>
            <a:pPr marL="285750" indent="-285750">
              <a:buSzPct val="60000"/>
              <a:buFont typeface="Wingdings" pitchFamily="2" charset="2"/>
              <a:buChar char="q"/>
              <a:defRPr/>
            </a:pPr>
            <a:r>
              <a:rPr lang="en-IN" kern="0" dirty="0">
                <a:solidFill>
                  <a:sysClr val="windowText" lastClr="000000">
                    <a:lumMod val="75000"/>
                    <a:lumOff val="25000"/>
                  </a:sysClr>
                </a:solidFill>
                <a:latin typeface="Vijaya" pitchFamily="34" charset="0"/>
                <a:cs typeface="Vijaya" pitchFamily="34" charset="0"/>
              </a:rPr>
              <a:t>By setting the </a:t>
            </a:r>
            <a:r>
              <a:rPr lang="en-IN" b="1" kern="0" dirty="0">
                <a:solidFill>
                  <a:sysClr val="windowText" lastClr="000000">
                    <a:lumMod val="75000"/>
                    <a:lumOff val="25000"/>
                  </a:sysClr>
                </a:solidFill>
                <a:latin typeface="Vijaya" pitchFamily="34" charset="0"/>
                <a:cs typeface="Vijaya" pitchFamily="34" charset="0"/>
              </a:rPr>
              <a:t>family =binomial</a:t>
            </a:r>
            <a:r>
              <a:rPr lang="en-IN" kern="0" dirty="0">
                <a:solidFill>
                  <a:sysClr val="windowText" lastClr="000000">
                    <a:lumMod val="75000"/>
                    <a:lumOff val="25000"/>
                  </a:sysClr>
                </a:solidFill>
                <a:latin typeface="Vijaya" pitchFamily="34" charset="0"/>
                <a:cs typeface="Vijaya" pitchFamily="34" charset="0"/>
              </a:rPr>
              <a:t>, </a:t>
            </a:r>
            <a:r>
              <a:rPr lang="en-IN" b="1" kern="0" dirty="0">
                <a:solidFill>
                  <a:sysClr val="windowText" lastClr="000000">
                    <a:lumMod val="75000"/>
                    <a:lumOff val="25000"/>
                  </a:sysClr>
                </a:solidFill>
                <a:latin typeface="Vijaya" pitchFamily="34" charset="0"/>
                <a:cs typeface="Vijaya" pitchFamily="34" charset="0"/>
              </a:rPr>
              <a:t>glm()</a:t>
            </a:r>
            <a:r>
              <a:rPr lang="en-IN" kern="0" dirty="0">
                <a:solidFill>
                  <a:sysClr val="windowText" lastClr="000000">
                    <a:lumMod val="75000"/>
                    <a:lumOff val="25000"/>
                  </a:sysClr>
                </a:solidFill>
                <a:latin typeface="Vijaya" pitchFamily="34" charset="0"/>
                <a:cs typeface="Vijaya" pitchFamily="34" charset="0"/>
              </a:rPr>
              <a:t> fits a logistic regression model  </a:t>
            </a:r>
          </a:p>
        </p:txBody>
      </p:sp>
      <p:cxnSp>
        <p:nvCxnSpPr>
          <p:cNvPr id="17" name="Straight Arrow Connector 16">
            <a:extLst>
              <a:ext uri="{FF2B5EF4-FFF2-40B4-BE49-F238E27FC236}">
                <a16:creationId xmlns:a16="http://schemas.microsoft.com/office/drawing/2014/main" id="{BBB80A7F-A53D-4173-94B0-693345813801}"/>
              </a:ext>
            </a:extLst>
          </p:cNvPr>
          <p:cNvCxnSpPr>
            <a:cxnSpLocks/>
          </p:cNvCxnSpPr>
          <p:nvPr/>
        </p:nvCxnSpPr>
        <p:spPr>
          <a:xfrm>
            <a:off x="1905000" y="2590800"/>
            <a:ext cx="775394" cy="0"/>
          </a:xfrm>
          <a:prstGeom prst="straightConnector1">
            <a:avLst/>
          </a:prstGeom>
          <a:noFill/>
          <a:ln w="3175" cap="flat" cmpd="sng" algn="ctr">
            <a:solidFill>
              <a:srgbClr val="C32D2E"/>
            </a:solidFill>
            <a:prstDash val="solid"/>
            <a:headEnd type="none" w="med" len="med"/>
            <a:tailEnd type="triangle" w="med" len="med"/>
          </a:ln>
          <a:effectLst/>
        </p:spPr>
      </p:cxnSp>
      <p:cxnSp>
        <p:nvCxnSpPr>
          <p:cNvPr id="18" name="Straight Connector 17">
            <a:extLst>
              <a:ext uri="{FF2B5EF4-FFF2-40B4-BE49-F238E27FC236}">
                <a16:creationId xmlns:a16="http://schemas.microsoft.com/office/drawing/2014/main" id="{5DD32F38-4188-4649-8488-531CB4E8B586}"/>
              </a:ext>
            </a:extLst>
          </p:cNvPr>
          <p:cNvCxnSpPr>
            <a:cxnSpLocks/>
          </p:cNvCxnSpPr>
          <p:nvPr/>
        </p:nvCxnSpPr>
        <p:spPr>
          <a:xfrm>
            <a:off x="1891606" y="2590800"/>
            <a:ext cx="0" cy="1143000"/>
          </a:xfrm>
          <a:prstGeom prst="line">
            <a:avLst/>
          </a:prstGeom>
          <a:solidFill>
            <a:sysClr val="window" lastClr="FFFFFF"/>
          </a:solidFill>
          <a:ln w="3175">
            <a:solidFill>
              <a:srgbClr val="C32D2E"/>
            </a:solidFill>
          </a:ln>
        </p:spPr>
      </p:cxnSp>
    </p:spTree>
    <p:extLst>
      <p:ext uri="{BB962C8B-B14F-4D97-AF65-F5344CB8AC3E}">
        <p14:creationId xmlns:p14="http://schemas.microsoft.com/office/powerpoint/2010/main" val="354269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Individual Hypothesis Testing in R</a:t>
            </a:r>
          </a:p>
        </p:txBody>
      </p:sp>
      <p:graphicFrame>
        <p:nvGraphicFramePr>
          <p:cNvPr id="14" name="Table 13">
            <a:extLst>
              <a:ext uri="{FF2B5EF4-FFF2-40B4-BE49-F238E27FC236}">
                <a16:creationId xmlns:a16="http://schemas.microsoft.com/office/drawing/2014/main" id="{EF128883-DC46-492B-B771-6453256C7F70}"/>
              </a:ext>
            </a:extLst>
          </p:cNvPr>
          <p:cNvGraphicFramePr>
            <a:graphicFrameLocks noGrp="1"/>
          </p:cNvGraphicFramePr>
          <p:nvPr/>
        </p:nvGraphicFramePr>
        <p:xfrm>
          <a:off x="2102758" y="1767841"/>
          <a:ext cx="7955643" cy="350135"/>
        </p:xfrm>
        <a:graphic>
          <a:graphicData uri="http://schemas.openxmlformats.org/drawingml/2006/table">
            <a:tbl>
              <a:tblPr bandRow="1">
                <a:tableStyleId>{9D7B26C5-4107-4FEC-AEDC-1716B250A1EF}</a:tableStyleId>
              </a:tblPr>
              <a:tblGrid>
                <a:gridCol w="7955643">
                  <a:extLst>
                    <a:ext uri="{9D8B030D-6E8A-4147-A177-3AD203B41FA5}">
                      <a16:colId xmlns:a16="http://schemas.microsoft.com/office/drawing/2014/main" val="20000"/>
                    </a:ext>
                  </a:extLst>
                </a:gridCol>
              </a:tblGrid>
              <a:tr h="350135">
                <a:tc>
                  <a:txBody>
                    <a:bodyPr/>
                    <a:lstStyle/>
                    <a:p>
                      <a:r>
                        <a:rPr lang="en-US" sz="1600" b="1" dirty="0">
                          <a:solidFill>
                            <a:schemeClr val="accent1"/>
                          </a:solidFill>
                          <a:latin typeface="Consolas" panose="020B0609020204030204" pitchFamily="49" charset="0"/>
                        </a:rPr>
                        <a:t>summary</a:t>
                      </a:r>
                      <a:r>
                        <a:rPr lang="en-US" sz="1600" b="0" dirty="0">
                          <a:solidFill>
                            <a:schemeClr val="accent1"/>
                          </a:solidFill>
                          <a:latin typeface="Consolas" panose="020B0609020204030204" pitchFamily="49" charset="0"/>
                        </a:rPr>
                        <a:t>(riskmodel)</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5" name="TextBox 14">
            <a:extLst>
              <a:ext uri="{FF2B5EF4-FFF2-40B4-BE49-F238E27FC236}">
                <a16:creationId xmlns:a16="http://schemas.microsoft.com/office/drawing/2014/main" id="{7B5A132E-5780-4190-8668-94E0CA306B24}"/>
              </a:ext>
            </a:extLst>
          </p:cNvPr>
          <p:cNvSpPr txBox="1"/>
          <p:nvPr/>
        </p:nvSpPr>
        <p:spPr>
          <a:xfrm>
            <a:off x="2057400" y="1371600"/>
            <a:ext cx="6781800" cy="338554"/>
          </a:xfrm>
          <a:prstGeom prst="rect">
            <a:avLst/>
          </a:prstGeom>
          <a:noFill/>
        </p:spPr>
        <p:txBody>
          <a:bodyPr wrap="square" rtlCol="0">
            <a:spAutoFit/>
          </a:bodyPr>
          <a:lstStyle/>
          <a:p>
            <a:r>
              <a:rPr lang="en-US" sz="1600" dirty="0">
                <a:latin typeface="Consolas" panose="020B0609020204030204" pitchFamily="49" charset="0"/>
              </a:rPr>
              <a:t># Individual Testing</a:t>
            </a:r>
            <a:endParaRPr lang="en-IN" sz="1600" dirty="0">
              <a:latin typeface="Consolas" panose="020B0609020204030204" pitchFamily="49" charset="0"/>
            </a:endParaRPr>
          </a:p>
        </p:txBody>
      </p:sp>
      <p:cxnSp>
        <p:nvCxnSpPr>
          <p:cNvPr id="17" name="Straight Arrow Connector 16">
            <a:extLst>
              <a:ext uri="{FF2B5EF4-FFF2-40B4-BE49-F238E27FC236}">
                <a16:creationId xmlns:a16="http://schemas.microsoft.com/office/drawing/2014/main" id="{EC938B25-9AD1-45AA-A5E1-429C86D1559A}"/>
              </a:ext>
            </a:extLst>
          </p:cNvPr>
          <p:cNvCxnSpPr>
            <a:cxnSpLocks/>
          </p:cNvCxnSpPr>
          <p:nvPr/>
        </p:nvCxnSpPr>
        <p:spPr>
          <a:xfrm flipH="1">
            <a:off x="4896466" y="1912411"/>
            <a:ext cx="762000" cy="1"/>
          </a:xfrm>
          <a:prstGeom prst="straightConnector1">
            <a:avLst/>
          </a:prstGeom>
          <a:noFill/>
          <a:ln w="3175" cap="flat" cmpd="sng" algn="ctr">
            <a:solidFill>
              <a:srgbClr val="C32D2E"/>
            </a:solidFill>
            <a:prstDash val="solid"/>
            <a:headEnd type="none" w="med" len="med"/>
            <a:tailEnd type="triangle" w="med" len="med"/>
          </a:ln>
          <a:effectLst/>
        </p:spPr>
      </p:cxnSp>
      <p:sp>
        <p:nvSpPr>
          <p:cNvPr id="16" name="Rectangle 15">
            <a:extLst>
              <a:ext uri="{FF2B5EF4-FFF2-40B4-BE49-F238E27FC236}">
                <a16:creationId xmlns:a16="http://schemas.microsoft.com/office/drawing/2014/main" id="{ED843705-06B3-4419-A612-E7B50BA144A2}"/>
              </a:ext>
            </a:extLst>
          </p:cNvPr>
          <p:cNvSpPr/>
          <p:nvPr/>
        </p:nvSpPr>
        <p:spPr>
          <a:xfrm>
            <a:off x="5658466" y="1710155"/>
            <a:ext cx="4837468" cy="830997"/>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IN" b="1" kern="0" dirty="0">
                <a:solidFill>
                  <a:sysClr val="windowText" lastClr="000000">
                    <a:lumMod val="75000"/>
                    <a:lumOff val="25000"/>
                  </a:sysClr>
                </a:solidFill>
                <a:latin typeface="Vijaya" pitchFamily="34" charset="0"/>
                <a:cs typeface="Vijaya" pitchFamily="34" charset="0"/>
              </a:rPr>
              <a:t>summary() </a:t>
            </a:r>
            <a:r>
              <a:rPr lang="en-IN" kern="0" dirty="0">
                <a:solidFill>
                  <a:sysClr val="windowText" lastClr="000000">
                    <a:lumMod val="75000"/>
                    <a:lumOff val="25000"/>
                  </a:sysClr>
                </a:solidFill>
                <a:latin typeface="Vijaya" pitchFamily="34" charset="0"/>
                <a:cs typeface="Vijaya" pitchFamily="34" charset="0"/>
              </a:rPr>
              <a:t>function gives the output of glm.</a:t>
            </a:r>
          </a:p>
        </p:txBody>
      </p:sp>
      <p:sp>
        <p:nvSpPr>
          <p:cNvPr id="18" name="TextBox 17">
            <a:extLst>
              <a:ext uri="{FF2B5EF4-FFF2-40B4-BE49-F238E27FC236}">
                <a16:creationId xmlns:a16="http://schemas.microsoft.com/office/drawing/2014/main" id="{D239F86E-F161-496F-B9D4-DB925324B9A7}"/>
              </a:ext>
            </a:extLst>
          </p:cNvPr>
          <p:cNvSpPr txBox="1"/>
          <p:nvPr/>
        </p:nvSpPr>
        <p:spPr>
          <a:xfrm>
            <a:off x="2047875" y="2136325"/>
            <a:ext cx="8686800" cy="338554"/>
          </a:xfrm>
          <a:prstGeom prst="rect">
            <a:avLst/>
          </a:prstGeom>
          <a:noFill/>
        </p:spPr>
        <p:txBody>
          <a:bodyPr wrap="square" rtlCol="0">
            <a:spAutoFit/>
          </a:bodyPr>
          <a:lstStyle/>
          <a:p>
            <a:r>
              <a:rPr lang="en-IN" sz="1600" dirty="0">
                <a:solidFill>
                  <a:schemeClr val="tx1">
                    <a:lumMod val="75000"/>
                    <a:lumOff val="25000"/>
                  </a:schemeClr>
                </a:solidFill>
                <a:latin typeface="Consolas" panose="020B0609020204030204" pitchFamily="49" charset="0"/>
                <a:ea typeface="Ebrima" pitchFamily="2" charset="0"/>
                <a:cs typeface="Ebrima" pitchFamily="2" charset="0"/>
              </a:rPr>
              <a:t># Output:</a:t>
            </a:r>
            <a:endParaRPr lang="en-US" sz="1600" dirty="0">
              <a:solidFill>
                <a:schemeClr val="tx1">
                  <a:lumMod val="75000"/>
                  <a:lumOff val="25000"/>
                </a:schemeClr>
              </a:solidFill>
              <a:latin typeface="Consolas" panose="020B0609020204030204" pitchFamily="49" charset="0"/>
              <a:ea typeface="Ebrima" pitchFamily="2" charset="0"/>
              <a:cs typeface="Ebrima" pitchFamily="2" charset="0"/>
            </a:endParaRPr>
          </a:p>
        </p:txBody>
      </p:sp>
      <p:sp>
        <p:nvSpPr>
          <p:cNvPr id="19" name="Rectangle 18">
            <a:extLst>
              <a:ext uri="{FF2B5EF4-FFF2-40B4-BE49-F238E27FC236}">
                <a16:creationId xmlns:a16="http://schemas.microsoft.com/office/drawing/2014/main" id="{AFF85ED7-14F1-4F9C-B7D5-297A8696F034}"/>
              </a:ext>
            </a:extLst>
          </p:cNvPr>
          <p:cNvSpPr/>
          <p:nvPr/>
        </p:nvSpPr>
        <p:spPr>
          <a:xfrm>
            <a:off x="839416" y="5605189"/>
            <a:ext cx="8426141" cy="1200329"/>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marL="342900" indent="-342900">
              <a:buSzPct val="60000"/>
              <a:buFont typeface="Wingdings" pitchFamily="2" charset="2"/>
              <a:buChar char="Ø"/>
            </a:pPr>
            <a:r>
              <a:rPr lang="en-US" dirty="0">
                <a:solidFill>
                  <a:schemeClr val="tx1">
                    <a:lumMod val="75000"/>
                    <a:lumOff val="25000"/>
                  </a:schemeClr>
                </a:solidFill>
                <a:latin typeface="Vijaya" panose="02020604020202020204" pitchFamily="18" charset="0"/>
                <a:cs typeface="Vijaya" panose="02020604020202020204" pitchFamily="18" charset="0"/>
              </a:rPr>
              <a:t>Since p-value is &lt;0.05 for Employ, Address, Debtinc, Creddebt, </a:t>
            </a:r>
            <a:r>
              <a:rPr lang="en-IN" dirty="0">
                <a:solidFill>
                  <a:schemeClr val="tx1">
                    <a:lumMod val="75000"/>
                    <a:lumOff val="25000"/>
                  </a:schemeClr>
                </a:solidFill>
                <a:latin typeface="Vijaya" panose="02020604020202020204" pitchFamily="18" charset="0"/>
                <a:cs typeface="Vijaya" panose="02020604020202020204" pitchFamily="18" charset="0"/>
              </a:rPr>
              <a:t>these independent variables are statistically significant.</a:t>
            </a:r>
            <a:endParaRPr lang="en-US" dirty="0">
              <a:solidFill>
                <a:schemeClr val="tx1">
                  <a:lumMod val="75000"/>
                  <a:lumOff val="25000"/>
                </a:schemeClr>
              </a:solidFill>
              <a:latin typeface="Vijaya" panose="02020604020202020204" pitchFamily="18" charset="0"/>
              <a:cs typeface="Vijaya" panose="02020604020202020204" pitchFamily="18" charset="0"/>
            </a:endParaRPr>
          </a:p>
        </p:txBody>
      </p:sp>
      <p:pic>
        <p:nvPicPr>
          <p:cNvPr id="20" name="Picture 19">
            <a:extLst>
              <a:ext uri="{FF2B5EF4-FFF2-40B4-BE49-F238E27FC236}">
                <a16:creationId xmlns:a16="http://schemas.microsoft.com/office/drawing/2014/main" id="{B92B8B7C-B052-4E5A-9FB0-16843AC4497F}"/>
              </a:ext>
            </a:extLst>
          </p:cNvPr>
          <p:cNvPicPr>
            <a:picLocks noChangeAspect="1"/>
          </p:cNvPicPr>
          <p:nvPr/>
        </p:nvPicPr>
        <p:blipFill>
          <a:blip r:embed="rId4"/>
          <a:stretch>
            <a:fillRect/>
          </a:stretch>
        </p:blipFill>
        <p:spPr>
          <a:xfrm>
            <a:off x="2121807" y="2530773"/>
            <a:ext cx="6057900" cy="3044180"/>
          </a:xfrm>
          <a:prstGeom prst="rect">
            <a:avLst/>
          </a:prstGeom>
          <a:ln>
            <a:solidFill>
              <a:srgbClr val="3891A7"/>
            </a:solidFill>
          </a:ln>
        </p:spPr>
      </p:pic>
      <p:cxnSp>
        <p:nvCxnSpPr>
          <p:cNvPr id="21" name="Straight Connector 20">
            <a:extLst>
              <a:ext uri="{FF2B5EF4-FFF2-40B4-BE49-F238E27FC236}">
                <a16:creationId xmlns:a16="http://schemas.microsoft.com/office/drawing/2014/main" id="{52BACE64-8058-40DF-AEA0-2F850D0E63EA}"/>
              </a:ext>
            </a:extLst>
          </p:cNvPr>
          <p:cNvCxnSpPr>
            <a:cxnSpLocks/>
          </p:cNvCxnSpPr>
          <p:nvPr/>
        </p:nvCxnSpPr>
        <p:spPr>
          <a:xfrm>
            <a:off x="8328747" y="4052863"/>
            <a:ext cx="0" cy="15779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DBB8A3A-F18F-47D6-B343-CE33830DEDA3}"/>
              </a:ext>
            </a:extLst>
          </p:cNvPr>
          <p:cNvCxnSpPr>
            <a:cxnSpLocks/>
          </p:cNvCxnSpPr>
          <p:nvPr/>
        </p:nvCxnSpPr>
        <p:spPr>
          <a:xfrm flipH="1">
            <a:off x="7338147" y="4052863"/>
            <a:ext cx="990600" cy="0"/>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26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Re-run Model in R</a:t>
            </a:r>
          </a:p>
        </p:txBody>
      </p:sp>
      <p:sp>
        <p:nvSpPr>
          <p:cNvPr id="69" name="Rectangle 68">
            <a:extLst>
              <a:ext uri="{FF2B5EF4-FFF2-40B4-BE49-F238E27FC236}">
                <a16:creationId xmlns:a16="http://schemas.microsoft.com/office/drawing/2014/main" id="{245CECBD-07DC-4EEB-8D19-940C71439FC3}"/>
              </a:ext>
            </a:extLst>
          </p:cNvPr>
          <p:cNvSpPr/>
          <p:nvPr/>
        </p:nvSpPr>
        <p:spPr>
          <a:xfrm>
            <a:off x="1905000" y="1412982"/>
            <a:ext cx="8610600" cy="1295868"/>
          </a:xfrm>
          <a:prstGeom prst="rect">
            <a:avLst/>
          </a:prstGeom>
        </p:spPr>
        <p:txBody>
          <a:bodyPr wrap="square">
            <a:spAutoFit/>
          </a:bodyPr>
          <a:lstStyle/>
          <a:p>
            <a:pPr marL="285750" indent="-285750">
              <a:lnSpc>
                <a:spcPct val="150000"/>
              </a:lnSpc>
              <a:buFont typeface="Arial" pitchFamily="34" charset="0"/>
              <a:buChar char="•"/>
            </a:pPr>
            <a:r>
              <a:rPr lang="en-IN" sz="1800" dirty="0"/>
              <a:t>Once variables to be retained are finalized ,re-run the model with these final variables and obtain revised coefficients for the model.</a:t>
            </a:r>
          </a:p>
          <a:p>
            <a:pPr marL="285750" indent="-285750">
              <a:lnSpc>
                <a:spcPct val="150000"/>
              </a:lnSpc>
              <a:buFont typeface="Arial" pitchFamily="34" charset="0"/>
              <a:buChar char="•"/>
            </a:pPr>
            <a:r>
              <a:rPr lang="en-IN" sz="1800" dirty="0"/>
              <a:t>Re-run the model with employ, address, debtinc, creddebt</a:t>
            </a:r>
            <a:r>
              <a:rPr lang="en-IN" sz="1600" dirty="0"/>
              <a:t>.</a:t>
            </a:r>
            <a:endParaRPr lang="en-US" sz="1600" dirty="0"/>
          </a:p>
        </p:txBody>
      </p:sp>
      <p:graphicFrame>
        <p:nvGraphicFramePr>
          <p:cNvPr id="14" name="Table 13">
            <a:extLst>
              <a:ext uri="{FF2B5EF4-FFF2-40B4-BE49-F238E27FC236}">
                <a16:creationId xmlns:a16="http://schemas.microsoft.com/office/drawing/2014/main" id="{F45B61FC-B0D7-4ED4-9289-A9D1D12A7B20}"/>
              </a:ext>
            </a:extLst>
          </p:cNvPr>
          <p:cNvGraphicFramePr>
            <a:graphicFrameLocks noGrp="1"/>
          </p:cNvGraphicFramePr>
          <p:nvPr>
            <p:extLst>
              <p:ext uri="{D42A27DB-BD31-4B8C-83A1-F6EECF244321}">
                <p14:modId xmlns:p14="http://schemas.microsoft.com/office/powerpoint/2010/main" val="3615411889"/>
              </p:ext>
            </p:extLst>
          </p:nvPr>
        </p:nvGraphicFramePr>
        <p:xfrm>
          <a:off x="2118178" y="3284984"/>
          <a:ext cx="7955643" cy="1066800"/>
        </p:xfrm>
        <a:graphic>
          <a:graphicData uri="http://schemas.openxmlformats.org/drawingml/2006/table">
            <a:tbl>
              <a:tblPr bandRow="1">
                <a:tableStyleId>{9D7B26C5-4107-4FEC-AEDC-1716B250A1EF}</a:tableStyleId>
              </a:tblPr>
              <a:tblGrid>
                <a:gridCol w="7955643">
                  <a:extLst>
                    <a:ext uri="{9D8B030D-6E8A-4147-A177-3AD203B41FA5}">
                      <a16:colId xmlns:a16="http://schemas.microsoft.com/office/drawing/2014/main" val="20000"/>
                    </a:ext>
                  </a:extLst>
                </a:gridCol>
              </a:tblGrid>
              <a:tr h="350135">
                <a:tc>
                  <a:txBody>
                    <a:bodyPr/>
                    <a:lstStyle/>
                    <a:p>
                      <a:r>
                        <a:rPr lang="en-US" sz="1600" b="0" dirty="0" err="1">
                          <a:solidFill>
                            <a:schemeClr val="accent1"/>
                          </a:solidFill>
                          <a:latin typeface="Consolas" panose="020B0609020204030204" pitchFamily="49" charset="0"/>
                        </a:rPr>
                        <a:t>riskmodel</a:t>
                      </a:r>
                      <a:r>
                        <a:rPr lang="en-US" sz="1600" b="0" dirty="0">
                          <a:solidFill>
                            <a:schemeClr val="accent1"/>
                          </a:solidFill>
                          <a:latin typeface="Consolas" panose="020B0609020204030204" pitchFamily="49" charset="0"/>
                        </a:rPr>
                        <a:t>&lt;-</a:t>
                      </a:r>
                      <a:r>
                        <a:rPr lang="en-US" sz="1600" b="1" dirty="0">
                          <a:solidFill>
                            <a:schemeClr val="accent1"/>
                          </a:solidFill>
                          <a:latin typeface="Consolas" panose="020B0609020204030204" pitchFamily="49" charset="0"/>
                        </a:rPr>
                        <a:t>glm</a:t>
                      </a:r>
                      <a:r>
                        <a:rPr lang="en-US" sz="1600" b="0" dirty="0">
                          <a:solidFill>
                            <a:schemeClr val="accent1"/>
                          </a:solidFill>
                          <a:latin typeface="Consolas" panose="020B0609020204030204" pitchFamily="49" charset="0"/>
                        </a:rPr>
                        <a:t>(DEFAULTER~EMPLOY+ADDRESS+DEBTINC+CREDDEBT,</a:t>
                      </a:r>
                    </a:p>
                    <a:p>
                      <a:r>
                        <a:rPr lang="en-US" sz="1600" b="0" dirty="0">
                          <a:solidFill>
                            <a:schemeClr val="accent1"/>
                          </a:solidFill>
                          <a:latin typeface="Consolas" panose="020B0609020204030204" pitchFamily="49" charset="0"/>
                        </a:rPr>
                        <a:t>               </a:t>
                      </a:r>
                      <a:r>
                        <a:rPr lang="en-US" sz="1600" b="1" dirty="0">
                          <a:solidFill>
                            <a:schemeClr val="accent1"/>
                          </a:solidFill>
                          <a:latin typeface="Consolas" panose="020B0609020204030204" pitchFamily="49" charset="0"/>
                        </a:rPr>
                        <a:t>family=binomial</a:t>
                      </a:r>
                      <a:r>
                        <a:rPr lang="en-US" sz="1600" b="0" dirty="0">
                          <a:solidFill>
                            <a:schemeClr val="accent1"/>
                          </a:solidFill>
                          <a:latin typeface="Consolas" panose="020B0609020204030204" pitchFamily="49" charset="0"/>
                        </a:rPr>
                        <a:t>,data=data)</a:t>
                      </a:r>
                    </a:p>
                    <a:p>
                      <a:endParaRPr lang="en-US" sz="1600" b="0" dirty="0">
                        <a:solidFill>
                          <a:schemeClr val="accent1"/>
                        </a:solidFill>
                        <a:latin typeface="Consolas" panose="020B0609020204030204" pitchFamily="49" charset="0"/>
                      </a:endParaRPr>
                    </a:p>
                    <a:p>
                      <a:r>
                        <a:rPr lang="en-US" sz="1600" b="1" dirty="0">
                          <a:solidFill>
                            <a:schemeClr val="accent1"/>
                          </a:solidFill>
                          <a:latin typeface="Consolas" panose="020B0609020204030204" pitchFamily="49" charset="0"/>
                        </a:rPr>
                        <a:t>summary</a:t>
                      </a:r>
                      <a:r>
                        <a:rPr lang="en-US" sz="1600" b="0" dirty="0">
                          <a:solidFill>
                            <a:schemeClr val="accent1"/>
                          </a:solidFill>
                          <a:latin typeface="Consolas" panose="020B0609020204030204" pitchFamily="49" charset="0"/>
                        </a:rPr>
                        <a:t>(riskmodel)</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900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Re-run Model in R</a:t>
            </a:r>
          </a:p>
        </p:txBody>
      </p:sp>
      <p:sp>
        <p:nvSpPr>
          <p:cNvPr id="21" name="TextBox 20">
            <a:extLst>
              <a:ext uri="{FF2B5EF4-FFF2-40B4-BE49-F238E27FC236}">
                <a16:creationId xmlns:a16="http://schemas.microsoft.com/office/drawing/2014/main" id="{2951BDF2-49E3-4441-9E12-0DA8309C40FD}"/>
              </a:ext>
            </a:extLst>
          </p:cNvPr>
          <p:cNvSpPr txBox="1"/>
          <p:nvPr/>
        </p:nvSpPr>
        <p:spPr>
          <a:xfrm>
            <a:off x="2133600" y="1295400"/>
            <a:ext cx="8686800" cy="338554"/>
          </a:xfrm>
          <a:prstGeom prst="rect">
            <a:avLst/>
          </a:prstGeom>
          <a:noFill/>
        </p:spPr>
        <p:txBody>
          <a:bodyPr wrap="square" rtlCol="0">
            <a:spAutoFit/>
          </a:bodyPr>
          <a:lstStyle/>
          <a:p>
            <a:r>
              <a:rPr lang="en-IN" sz="1600" dirty="0">
                <a:solidFill>
                  <a:schemeClr val="tx1">
                    <a:lumMod val="75000"/>
                    <a:lumOff val="25000"/>
                  </a:schemeClr>
                </a:solidFill>
                <a:latin typeface="Consolas" panose="020B0609020204030204" pitchFamily="49" charset="0"/>
                <a:ea typeface="Ebrima" pitchFamily="2" charset="0"/>
                <a:cs typeface="Ebrima" pitchFamily="2" charset="0"/>
              </a:rPr>
              <a:t># Output:</a:t>
            </a:r>
            <a:endParaRPr lang="en-US" sz="1600" dirty="0">
              <a:solidFill>
                <a:schemeClr val="tx1">
                  <a:lumMod val="75000"/>
                  <a:lumOff val="25000"/>
                </a:schemeClr>
              </a:solidFill>
              <a:latin typeface="Consolas" panose="020B0609020204030204" pitchFamily="49" charset="0"/>
              <a:ea typeface="Ebrima" pitchFamily="2" charset="0"/>
              <a:cs typeface="Ebrima" pitchFamily="2" charset="0"/>
            </a:endParaRPr>
          </a:p>
        </p:txBody>
      </p:sp>
      <p:sp>
        <p:nvSpPr>
          <p:cNvPr id="22" name="Rectangle 21">
            <a:extLst>
              <a:ext uri="{FF2B5EF4-FFF2-40B4-BE49-F238E27FC236}">
                <a16:creationId xmlns:a16="http://schemas.microsoft.com/office/drawing/2014/main" id="{56BAE730-0807-4A1D-BB1B-E028EBA50223}"/>
              </a:ext>
            </a:extLst>
          </p:cNvPr>
          <p:cNvSpPr/>
          <p:nvPr/>
        </p:nvSpPr>
        <p:spPr>
          <a:xfrm>
            <a:off x="2362200" y="5048071"/>
            <a:ext cx="7143750" cy="1569660"/>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marL="342900" indent="-342900">
              <a:buSzPct val="60000"/>
              <a:buFont typeface="Wingdings" pitchFamily="2" charset="2"/>
              <a:buChar char="Ø"/>
            </a:pPr>
            <a:r>
              <a:rPr lang="en-US" dirty="0">
                <a:solidFill>
                  <a:schemeClr val="tx1">
                    <a:lumMod val="75000"/>
                    <a:lumOff val="25000"/>
                  </a:schemeClr>
                </a:solidFill>
                <a:latin typeface="Vijaya" panose="02020604020202020204" pitchFamily="18" charset="0"/>
                <a:cs typeface="Vijaya" panose="02020604020202020204" pitchFamily="18" charset="0"/>
              </a:rPr>
              <a:t>Since p-value is &lt;0.05 for Employ, Address, Debtinc, Creddebt, </a:t>
            </a:r>
            <a:r>
              <a:rPr lang="en-IN" dirty="0">
                <a:solidFill>
                  <a:schemeClr val="tx1">
                    <a:lumMod val="75000"/>
                    <a:lumOff val="25000"/>
                  </a:schemeClr>
                </a:solidFill>
                <a:latin typeface="Vijaya" panose="02020604020202020204" pitchFamily="18" charset="0"/>
                <a:cs typeface="Vijaya" panose="02020604020202020204" pitchFamily="18" charset="0"/>
              </a:rPr>
              <a:t>these independent variables are significant and sign of the coefficients are also logical.</a:t>
            </a:r>
            <a:endParaRPr lang="en-US" dirty="0">
              <a:solidFill>
                <a:schemeClr val="tx1">
                  <a:lumMod val="75000"/>
                  <a:lumOff val="25000"/>
                </a:schemeClr>
              </a:solidFill>
              <a:latin typeface="Vijaya" panose="02020604020202020204" pitchFamily="18" charset="0"/>
              <a:cs typeface="Vijaya" panose="02020604020202020204" pitchFamily="18" charset="0"/>
            </a:endParaRPr>
          </a:p>
        </p:txBody>
      </p:sp>
      <p:pic>
        <p:nvPicPr>
          <p:cNvPr id="4" name="Picture 3">
            <a:extLst>
              <a:ext uri="{FF2B5EF4-FFF2-40B4-BE49-F238E27FC236}">
                <a16:creationId xmlns:a16="http://schemas.microsoft.com/office/drawing/2014/main" id="{6259834E-CF1D-4D29-947D-6A91FC61BF25}"/>
              </a:ext>
            </a:extLst>
          </p:cNvPr>
          <p:cNvPicPr>
            <a:picLocks noChangeAspect="1"/>
          </p:cNvPicPr>
          <p:nvPr/>
        </p:nvPicPr>
        <p:blipFill>
          <a:blip r:embed="rId4"/>
          <a:stretch>
            <a:fillRect/>
          </a:stretch>
        </p:blipFill>
        <p:spPr>
          <a:xfrm>
            <a:off x="2438400" y="1721791"/>
            <a:ext cx="6267450" cy="3212339"/>
          </a:xfrm>
          <a:prstGeom prst="rect">
            <a:avLst/>
          </a:prstGeom>
          <a:ln>
            <a:solidFill>
              <a:srgbClr val="3891A7"/>
            </a:solidFill>
          </a:ln>
        </p:spPr>
      </p:pic>
      <p:cxnSp>
        <p:nvCxnSpPr>
          <p:cNvPr id="16" name="Straight Connector 15">
            <a:extLst>
              <a:ext uri="{FF2B5EF4-FFF2-40B4-BE49-F238E27FC236}">
                <a16:creationId xmlns:a16="http://schemas.microsoft.com/office/drawing/2014/main" id="{0F31C3AC-69DF-41D8-B3EA-B840C7007883}"/>
              </a:ext>
            </a:extLst>
          </p:cNvPr>
          <p:cNvCxnSpPr>
            <a:cxnSpLocks/>
          </p:cNvCxnSpPr>
          <p:nvPr/>
        </p:nvCxnSpPr>
        <p:spPr>
          <a:xfrm>
            <a:off x="9144000" y="3276601"/>
            <a:ext cx="0" cy="177147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4183262-F342-438A-B0DE-7FAA548DBB3A}"/>
              </a:ext>
            </a:extLst>
          </p:cNvPr>
          <p:cNvCxnSpPr>
            <a:cxnSpLocks/>
          </p:cNvCxnSpPr>
          <p:nvPr/>
        </p:nvCxnSpPr>
        <p:spPr>
          <a:xfrm flipH="1">
            <a:off x="7620002" y="3276600"/>
            <a:ext cx="1523999"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70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Final Model</a:t>
            </a:r>
          </a:p>
        </p:txBody>
      </p:sp>
      <p:sp>
        <p:nvSpPr>
          <p:cNvPr id="69" name="Rectangle 68">
            <a:extLst>
              <a:ext uri="{FF2B5EF4-FFF2-40B4-BE49-F238E27FC236}">
                <a16:creationId xmlns:a16="http://schemas.microsoft.com/office/drawing/2014/main" id="{245CECBD-07DC-4EEB-8D19-940C71439FC3}"/>
              </a:ext>
            </a:extLst>
          </p:cNvPr>
          <p:cNvSpPr/>
          <p:nvPr/>
        </p:nvSpPr>
        <p:spPr>
          <a:xfrm>
            <a:off x="1905000" y="1412982"/>
            <a:ext cx="8610600" cy="3728393"/>
          </a:xfrm>
          <a:prstGeom prst="rect">
            <a:avLst/>
          </a:prstGeom>
        </p:spPr>
        <p:txBody>
          <a:bodyPr wrap="square">
            <a:spAutoFit/>
          </a:bodyPr>
          <a:lstStyle/>
          <a:p>
            <a:pPr>
              <a:lnSpc>
                <a:spcPct val="150000"/>
              </a:lnSpc>
            </a:pPr>
            <a:r>
              <a:rPr lang="en-IN" dirty="0"/>
              <a:t>Final Model is : </a:t>
            </a:r>
          </a:p>
          <a:p>
            <a:pPr marL="285750" indent="-285750">
              <a:lnSpc>
                <a:spcPct val="150000"/>
              </a:lnSpc>
              <a:buFont typeface="Arial" pitchFamily="34" charset="0"/>
              <a:buChar char="•"/>
            </a:pPr>
            <a:endParaRPr lang="en-IN" sz="1600" dirty="0"/>
          </a:p>
          <a:p>
            <a:pPr marL="285750" indent="-285750">
              <a:lnSpc>
                <a:spcPct val="150000"/>
              </a:lnSpc>
              <a:buFont typeface="Arial" pitchFamily="34" charset="0"/>
              <a:buChar char="•"/>
            </a:pPr>
            <a:endParaRPr lang="en-IN" sz="1600" dirty="0"/>
          </a:p>
          <a:p>
            <a:pPr marL="285750" indent="-285750">
              <a:lnSpc>
                <a:spcPct val="150000"/>
              </a:lnSpc>
              <a:buFont typeface="Arial" pitchFamily="34" charset="0"/>
              <a:buChar char="•"/>
            </a:pPr>
            <a:endParaRPr lang="en-IN" sz="1600" dirty="0"/>
          </a:p>
          <a:p>
            <a:pPr marL="285750" indent="-285750">
              <a:lnSpc>
                <a:spcPct val="150000"/>
              </a:lnSpc>
              <a:buFont typeface="Arial" pitchFamily="34" charset="0"/>
              <a:buChar char="•"/>
            </a:pPr>
            <a:endParaRPr lang="en-IN" sz="1600" dirty="0"/>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endParaRPr lang="en-IN" dirty="0"/>
          </a:p>
          <a:p>
            <a:pPr>
              <a:lnSpc>
                <a:spcPct val="150000"/>
              </a:lnSpc>
            </a:pPr>
            <a:r>
              <a:rPr lang="en-IN" dirty="0"/>
              <a:t>This model is used for predicting the probabilities.</a:t>
            </a:r>
            <a:endParaRPr lang="en-US" dirty="0"/>
          </a:p>
        </p:txBody>
      </p: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86C69571-6EB9-4058-8C19-803363B5BFC8}"/>
                  </a:ext>
                </a:extLst>
              </p:cNvPr>
              <p:cNvSpPr/>
              <p:nvPr>
                <p:custDataLst>
                  <p:tags r:id="rId2"/>
                </p:custDataLst>
              </p:nvPr>
            </p:nvSpPr>
            <p:spPr>
              <a:xfrm>
                <a:off x="2125755" y="2474056"/>
                <a:ext cx="8169090" cy="1563624"/>
              </a:xfrm>
              <a:prstGeom prst="roundRect">
                <a:avLst/>
              </a:prstGeom>
              <a:noFill/>
              <a:ln w="9525" cap="flat" cmpd="sng" algn="ctr">
                <a:solidFill>
                  <a:srgbClr val="3891A7"/>
                </a:solidFill>
                <a:prstDash val="solid"/>
              </a:ln>
              <a:effectLst/>
              <a:extLst>
                <a:ext uri="{909E8E84-426E-40DD-AFC4-6F175D3DCCD1}">
                  <a14:hiddenFill>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pc="300" dirty="0">
                    <a:solidFill>
                      <a:schemeClr val="tx1">
                        <a:lumMod val="75000"/>
                        <a:lumOff val="25000"/>
                      </a:schemeClr>
                    </a:solidFill>
                    <a:latin typeface="Cambria Math" pitchFamily="18" charset="0"/>
                    <a:ea typeface="Cambria Math" pitchFamily="18" charset="0"/>
                  </a:rPr>
                  <a:t>log (</a:t>
                </a:r>
                <a14:m>
                  <m:oMath xmlns:m="http://schemas.openxmlformats.org/officeDocument/2006/math">
                    <m:f>
                      <m:fPr>
                        <m:ctrlPr>
                          <a:rPr lang="en-US" i="1" spc="300" dirty="0">
                            <a:solidFill>
                              <a:schemeClr val="tx1">
                                <a:lumMod val="75000"/>
                                <a:lumOff val="25000"/>
                              </a:schemeClr>
                            </a:solidFill>
                            <a:latin typeface="Cambria Math" panose="02040503050406030204" pitchFamily="18" charset="0"/>
                            <a:ea typeface="Cambria Math" pitchFamily="18" charset="0"/>
                          </a:rPr>
                        </m:ctrlPr>
                      </m:fPr>
                      <m:num>
                        <m:r>
                          <m:rPr>
                            <m:sty m:val="p"/>
                          </m:rPr>
                          <a:rPr lang="en-US" spc="300" dirty="0">
                            <a:solidFill>
                              <a:schemeClr val="tx1">
                                <a:lumMod val="75000"/>
                                <a:lumOff val="25000"/>
                              </a:schemeClr>
                            </a:solidFill>
                            <a:latin typeface="Cambria Math"/>
                            <a:ea typeface="Cambria Math" pitchFamily="18" charset="0"/>
                          </a:rPr>
                          <m:t>p</m:t>
                        </m:r>
                      </m:num>
                      <m:den>
                        <m:r>
                          <a:rPr lang="en-US" spc="300" dirty="0">
                            <a:solidFill>
                              <a:schemeClr val="tx1">
                                <a:lumMod val="75000"/>
                                <a:lumOff val="25000"/>
                              </a:schemeClr>
                            </a:solidFill>
                            <a:latin typeface="Cambria Math"/>
                            <a:ea typeface="Cambria Math" pitchFamily="18" charset="0"/>
                          </a:rPr>
                          <m:t>1−</m:t>
                        </m:r>
                        <m:r>
                          <m:rPr>
                            <m:sty m:val="p"/>
                          </m:rPr>
                          <a:rPr lang="en-US" spc="300" dirty="0">
                            <a:solidFill>
                              <a:schemeClr val="tx1">
                                <a:lumMod val="75000"/>
                                <a:lumOff val="25000"/>
                              </a:schemeClr>
                            </a:solidFill>
                            <a:latin typeface="Cambria Math"/>
                            <a:ea typeface="Cambria Math" pitchFamily="18" charset="0"/>
                          </a:rPr>
                          <m:t>p</m:t>
                        </m:r>
                      </m:den>
                    </m:f>
                  </m:oMath>
                </a14:m>
                <a:r>
                  <a:rPr lang="en-US" spc="300" dirty="0">
                    <a:solidFill>
                      <a:schemeClr val="tx1">
                        <a:lumMod val="75000"/>
                        <a:lumOff val="25000"/>
                      </a:schemeClr>
                    </a:solidFill>
                    <a:latin typeface="Cambria Math" pitchFamily="18" charset="0"/>
                    <a:ea typeface="Cambria Math" pitchFamily="18" charset="0"/>
                  </a:rPr>
                  <a:t>)</a:t>
                </a:r>
                <a:r>
                  <a:rPr lang="en-US" dirty="0">
                    <a:solidFill>
                      <a:schemeClr val="tx1">
                        <a:lumMod val="75000"/>
                        <a:lumOff val="25000"/>
                      </a:schemeClr>
                    </a:solidFill>
                    <a:latin typeface="Cambria Math" pitchFamily="18" charset="0"/>
                    <a:ea typeface="Cambria Math" pitchFamily="18" charset="0"/>
                  </a:rPr>
                  <a:t> </a:t>
                </a:r>
                <a:r>
                  <a:rPr lang="en-US" b="1" dirty="0">
                    <a:solidFill>
                      <a:schemeClr val="tx1">
                        <a:lumMod val="75000"/>
                        <a:lumOff val="25000"/>
                      </a:schemeClr>
                    </a:solidFill>
                    <a:latin typeface="Cambria Math" pitchFamily="18" charset="0"/>
                    <a:ea typeface="Cambria Math" pitchFamily="18" charset="0"/>
                  </a:rPr>
                  <a:t>= -0.79107 -  0.24258 *</a:t>
                </a:r>
                <a:r>
                  <a:rPr lang="en-US" b="1" baseline="-25000" dirty="0">
                    <a:solidFill>
                      <a:schemeClr val="tx1">
                        <a:lumMod val="75000"/>
                        <a:lumOff val="25000"/>
                      </a:schemeClr>
                    </a:solidFill>
                    <a:latin typeface="Cambria Math" pitchFamily="18" charset="0"/>
                    <a:ea typeface="Cambria Math" pitchFamily="18" charset="0"/>
                  </a:rPr>
                  <a:t> </a:t>
                </a:r>
                <a:r>
                  <a:rPr lang="en-US" dirty="0">
                    <a:solidFill>
                      <a:schemeClr val="tx1">
                        <a:lumMod val="75000"/>
                        <a:lumOff val="25000"/>
                      </a:schemeClr>
                    </a:solidFill>
                    <a:latin typeface="Cambria Math" pitchFamily="18" charset="0"/>
                    <a:ea typeface="Cambria Math" pitchFamily="18" charset="0"/>
                  </a:rPr>
                  <a:t>(EMPLOY) </a:t>
                </a:r>
                <a:r>
                  <a:rPr lang="en-US" b="1" dirty="0">
                    <a:solidFill>
                      <a:schemeClr val="tx1">
                        <a:lumMod val="75000"/>
                        <a:lumOff val="25000"/>
                      </a:schemeClr>
                    </a:solidFill>
                    <a:latin typeface="Cambria Math" pitchFamily="18" charset="0"/>
                    <a:ea typeface="Cambria Math" pitchFamily="18" charset="0"/>
                  </a:rPr>
                  <a:t>-  0.08122 *</a:t>
                </a:r>
                <a:r>
                  <a:rPr lang="en-US" dirty="0">
                    <a:solidFill>
                      <a:schemeClr val="tx1">
                        <a:lumMod val="75000"/>
                        <a:lumOff val="25000"/>
                      </a:schemeClr>
                    </a:solidFill>
                    <a:latin typeface="Cambria Math" pitchFamily="18" charset="0"/>
                    <a:ea typeface="Cambria Math" pitchFamily="18" charset="0"/>
                  </a:rPr>
                  <a:t>(ADDRESS)</a:t>
                </a:r>
                <a:r>
                  <a:rPr lang="en-US" b="1" dirty="0">
                    <a:solidFill>
                      <a:schemeClr val="tx1">
                        <a:lumMod val="75000"/>
                        <a:lumOff val="25000"/>
                      </a:schemeClr>
                    </a:solidFill>
                    <a:latin typeface="Cambria Math" pitchFamily="18" charset="0"/>
                    <a:ea typeface="Cambria Math" pitchFamily="18" charset="0"/>
                  </a:rPr>
                  <a:t> </a:t>
                </a:r>
              </a:p>
              <a:p>
                <a:pPr algn="ctr" fontAlgn="base">
                  <a:spcBef>
                    <a:spcPct val="0"/>
                  </a:spcBef>
                  <a:spcAft>
                    <a:spcPct val="0"/>
                  </a:spcAft>
                </a:pPr>
                <a:r>
                  <a:rPr lang="en-US" b="1" dirty="0">
                    <a:solidFill>
                      <a:schemeClr val="tx1">
                        <a:lumMod val="75000"/>
                        <a:lumOff val="25000"/>
                      </a:schemeClr>
                    </a:solidFill>
                    <a:latin typeface="Cambria Math" pitchFamily="18" charset="0"/>
                    <a:ea typeface="Cambria Math" pitchFamily="18" charset="0"/>
                  </a:rPr>
                  <a:t>+ 0.08827*</a:t>
                </a:r>
                <a:r>
                  <a:rPr lang="en-US" b="1" baseline="-25000" dirty="0">
                    <a:solidFill>
                      <a:schemeClr val="tx1">
                        <a:lumMod val="75000"/>
                        <a:lumOff val="25000"/>
                      </a:schemeClr>
                    </a:solidFill>
                    <a:latin typeface="Cambria Math" pitchFamily="18" charset="0"/>
                    <a:ea typeface="Cambria Math" pitchFamily="18" charset="0"/>
                  </a:rPr>
                  <a:t> </a:t>
                </a:r>
                <a:r>
                  <a:rPr lang="en-US" dirty="0">
                    <a:solidFill>
                      <a:schemeClr val="tx1">
                        <a:lumMod val="75000"/>
                        <a:lumOff val="25000"/>
                      </a:schemeClr>
                    </a:solidFill>
                    <a:latin typeface="Cambria Math" pitchFamily="18" charset="0"/>
                    <a:ea typeface="Cambria Math" pitchFamily="18" charset="0"/>
                  </a:rPr>
                  <a:t>(DEBTINC) </a:t>
                </a:r>
                <a:r>
                  <a:rPr lang="en-US" b="1" dirty="0">
                    <a:solidFill>
                      <a:schemeClr val="tx1">
                        <a:lumMod val="75000"/>
                        <a:lumOff val="25000"/>
                      </a:schemeClr>
                    </a:solidFill>
                    <a:latin typeface="Cambria Math" pitchFamily="18" charset="0"/>
                    <a:ea typeface="Cambria Math" pitchFamily="18" charset="0"/>
                  </a:rPr>
                  <a:t>+ 0.57290</a:t>
                </a:r>
                <a:r>
                  <a:rPr lang="en-US" b="1" baseline="-25000" dirty="0">
                    <a:solidFill>
                      <a:schemeClr val="tx1">
                        <a:lumMod val="75000"/>
                        <a:lumOff val="25000"/>
                      </a:schemeClr>
                    </a:solidFill>
                    <a:latin typeface="Cambria Math" pitchFamily="18" charset="0"/>
                    <a:ea typeface="Cambria Math" pitchFamily="18" charset="0"/>
                  </a:rPr>
                  <a:t> </a:t>
                </a:r>
                <a:r>
                  <a:rPr lang="en-US" baseline="-25000" dirty="0">
                    <a:solidFill>
                      <a:schemeClr val="tx1">
                        <a:lumMod val="75000"/>
                        <a:lumOff val="25000"/>
                      </a:schemeClr>
                    </a:solidFill>
                    <a:latin typeface="Cambria Math" pitchFamily="18" charset="0"/>
                    <a:ea typeface="Cambria Math" pitchFamily="18" charset="0"/>
                  </a:rPr>
                  <a:t> </a:t>
                </a:r>
                <a:r>
                  <a:rPr lang="en-US" dirty="0">
                    <a:solidFill>
                      <a:schemeClr val="tx1">
                        <a:lumMod val="75000"/>
                        <a:lumOff val="25000"/>
                      </a:schemeClr>
                    </a:solidFill>
                    <a:latin typeface="Cambria Math" pitchFamily="18" charset="0"/>
                    <a:ea typeface="Cambria Math" pitchFamily="18" charset="0"/>
                  </a:rPr>
                  <a:t>(CREDDEBT) </a:t>
                </a:r>
              </a:p>
            </p:txBody>
          </p:sp>
        </mc:Choice>
        <mc:Fallback xmlns="">
          <p:sp>
            <p:nvSpPr>
              <p:cNvPr id="15" name="Rectangle: Rounded Corners 14">
                <a:extLst>
                  <a:ext uri="{FF2B5EF4-FFF2-40B4-BE49-F238E27FC236}">
                    <a16:creationId xmlns:a16="http://schemas.microsoft.com/office/drawing/2014/main" id="{86C69571-6EB9-4058-8C19-803363B5BFC8}"/>
                  </a:ext>
                </a:extLst>
              </p:cNvPr>
              <p:cNvSpPr>
                <a:spLocks noRot="1" noChangeAspect="1" noMove="1" noResize="1" noEditPoints="1" noAdjustHandles="1" noChangeArrowheads="1" noChangeShapeType="1" noTextEdit="1"/>
              </p:cNvSpPr>
              <p:nvPr>
                <p:custDataLst>
                  <p:tags r:id="rId8"/>
                </p:custDataLst>
              </p:nvPr>
            </p:nvSpPr>
            <p:spPr>
              <a:xfrm>
                <a:off x="2125755" y="2474056"/>
                <a:ext cx="8169090" cy="1563624"/>
              </a:xfrm>
              <a:prstGeom prst="roundRect">
                <a:avLst/>
              </a:prstGeom>
              <a:blipFill>
                <a:blip r:embed="rId9"/>
                <a:stretch>
                  <a:fillRect b="-800"/>
                </a:stretch>
              </a:blipFill>
              <a:ln w="9525" cap="flat" cmpd="sng" algn="ctr">
                <a:solidFill>
                  <a:srgbClr val="3891A7"/>
                </a:solidFill>
                <a:prstDash val="solid"/>
              </a:ln>
              <a:effectLst/>
              <a:extLst>
                <a:ext uri="{909E8E84-426E-40DD-AFC4-6F175D3DCCD1}">
                  <a14:hiddenFill xmlns:a14="http://schemas.microsoft.com/office/drawing/2010/main">
                    <a:solidFill>
                      <a:schemeClr val="accent1"/>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83855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C0684-E7C8-4484-ACAF-FEB69EEB6A98}"/>
              </a:ext>
            </a:extLst>
          </p:cNvPr>
          <p:cNvSpPr>
            <a:spLocks noGrp="1"/>
          </p:cNvSpPr>
          <p:nvPr>
            <p:ph idx="1"/>
          </p:nvPr>
        </p:nvSpPr>
        <p:spPr>
          <a:xfrm>
            <a:off x="983432" y="1268760"/>
            <a:ext cx="8229600" cy="4525963"/>
          </a:xfrm>
        </p:spPr>
        <p:txBody>
          <a:bodyPr>
            <a:noAutofit/>
          </a:bodyPr>
          <a:lstStyle/>
          <a:p>
            <a:r>
              <a:rPr lang="en-US" sz="1800" dirty="0">
                <a:solidFill>
                  <a:schemeClr val="tx1">
                    <a:lumMod val="75000"/>
                    <a:lumOff val="25000"/>
                  </a:schemeClr>
                </a:solidFill>
              </a:rPr>
              <a:t>Multiple linear regression is used to explain the relationship between one continuous dependent variable and two or more independent variables.</a:t>
            </a:r>
          </a:p>
          <a:p>
            <a:r>
              <a:rPr lang="en-US" sz="1800" dirty="0">
                <a:solidFill>
                  <a:schemeClr val="tx1">
                    <a:lumMod val="75000"/>
                    <a:lumOff val="25000"/>
                  </a:schemeClr>
                </a:solidFill>
              </a:rPr>
              <a:t>The independent variables can be continuous or categorical.</a:t>
            </a:r>
            <a:endParaRPr lang="en-IN" sz="1800" dirty="0">
              <a:solidFill>
                <a:schemeClr val="tx1">
                  <a:lumMod val="75000"/>
                  <a:lumOff val="25000"/>
                </a:schemeClr>
              </a:solidFill>
            </a:endParaRPr>
          </a:p>
          <a:p>
            <a:r>
              <a:rPr lang="en-US" sz="1800" dirty="0">
                <a:solidFill>
                  <a:schemeClr val="tx1">
                    <a:lumMod val="75000"/>
                    <a:lumOff val="25000"/>
                  </a:schemeClr>
                </a:solidFill>
              </a:rPr>
              <a:t>Multiple Linear Regression is used when we want to predict the value of a variable based on the values of two or more other variables.</a:t>
            </a:r>
          </a:p>
          <a:p>
            <a:r>
              <a:rPr lang="en-US" sz="1800" dirty="0">
                <a:solidFill>
                  <a:schemeClr val="tx1">
                    <a:lumMod val="75000"/>
                    <a:lumOff val="25000"/>
                  </a:schemeClr>
                </a:solidFill>
              </a:rPr>
              <a:t>The variable we want to predict is called the dependent variable  </a:t>
            </a:r>
          </a:p>
          <a:p>
            <a:r>
              <a:rPr lang="en-US" sz="1800" dirty="0">
                <a:solidFill>
                  <a:schemeClr val="tx1">
                    <a:lumMod val="75000"/>
                    <a:lumOff val="25000"/>
                  </a:schemeClr>
                </a:solidFill>
              </a:rPr>
              <a:t>The variables used to predict the value of dependent variable are called independent variables (or explanatory variables/predictors).</a:t>
            </a:r>
          </a:p>
          <a:p>
            <a:endParaRPr lang="en-IN" sz="1800" dirty="0">
              <a:solidFill>
                <a:schemeClr val="tx1">
                  <a:lumMod val="75000"/>
                  <a:lumOff val="25000"/>
                </a:schemeClr>
              </a:solidFill>
            </a:endParaRPr>
          </a:p>
          <a:p>
            <a:r>
              <a:rPr lang="en-IN" sz="1800" b="1" dirty="0">
                <a:solidFill>
                  <a:schemeClr val="tx1">
                    <a:lumMod val="75000"/>
                    <a:lumOff val="25000"/>
                  </a:schemeClr>
                </a:solidFill>
              </a:rPr>
              <a:t>Example: The price house in USD can be dependent variable and  area of house, location of house , air quality index in the area, distance from airport etc. can be independent variables.</a:t>
            </a:r>
          </a:p>
          <a:p>
            <a:endParaRPr lang="en-IN" sz="1800" b="1" dirty="0">
              <a:solidFill>
                <a:schemeClr val="tx1">
                  <a:lumMod val="75000"/>
                  <a:lumOff val="25000"/>
                </a:schemeClr>
              </a:solidFill>
            </a:endParaRPr>
          </a:p>
          <a:p>
            <a:endParaRPr lang="en-IN" sz="1800" b="1" dirty="0">
              <a:solidFill>
                <a:schemeClr val="tx1">
                  <a:lumMod val="75000"/>
                  <a:lumOff val="25000"/>
                </a:schemeClr>
              </a:solidFill>
            </a:endParaRPr>
          </a:p>
        </p:txBody>
      </p:sp>
      <p:sp>
        <p:nvSpPr>
          <p:cNvPr id="5" name="Rectangle 2">
            <a:extLst>
              <a:ext uri="{FF2B5EF4-FFF2-40B4-BE49-F238E27FC236}">
                <a16:creationId xmlns:a16="http://schemas.microsoft.com/office/drawing/2014/main" id="{456C5556-27DA-44DD-9BA7-852FB47EDCF8}"/>
              </a:ext>
            </a:extLst>
          </p:cNvPr>
          <p:cNvSpPr>
            <a:spLocks noGrp="1" noChangeArrowheads="1"/>
          </p:cNvSpPr>
          <p:nvPr>
            <p:ph type="title"/>
            <p:custDataLst>
              <p:tags r:id="rId1"/>
            </p:custDataLst>
          </p:nvPr>
        </p:nvSpPr>
        <p:spPr>
          <a:xfrm>
            <a:off x="1981200" y="274049"/>
            <a:ext cx="8229600" cy="810805"/>
          </a:xfrm>
        </p:spPr>
        <p:txBody>
          <a:bodyPr/>
          <a:lstStyle/>
          <a:p>
            <a:r>
              <a:rPr lang="en-IN" dirty="0"/>
              <a:t>Multiple Linear Regression-Quick Recap</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01039E-9AF3-B448-A9F7-34D42CFCDD15}"/>
                  </a:ext>
                </a:extLst>
              </p:cNvPr>
              <p:cNvSpPr txBox="1"/>
              <p:nvPr/>
            </p:nvSpPr>
            <p:spPr>
              <a:xfrm>
                <a:off x="1559496" y="5817531"/>
                <a:ext cx="4684808" cy="398833"/>
              </a:xfrm>
              <a:prstGeom prst="roundRect">
                <a:avLst/>
              </a:prstGeom>
              <a:noFill/>
              <a:ln w="3175">
                <a:solidFill>
                  <a:schemeClr val="accent1"/>
                </a:solidFill>
              </a:ln>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lumMod val="75000"/>
                              <a:lumOff val="25000"/>
                            </a:schemeClr>
                          </a:solidFill>
                          <a:latin typeface="Cambria Math" panose="02040503050406030204" pitchFamily="18" charset="0"/>
                        </a:rPr>
                        <m:t>Model</m:t>
                      </m:r>
                      <m:r>
                        <a:rPr lang="en-US" sz="1600" b="0" i="0" smtClean="0">
                          <a:solidFill>
                            <a:schemeClr val="tx1">
                              <a:lumMod val="75000"/>
                              <a:lumOff val="25000"/>
                            </a:schemeClr>
                          </a:solidFill>
                          <a:latin typeface="Cambria Math" panose="02040503050406030204" pitchFamily="18" charset="0"/>
                        </a:rPr>
                        <m:t>   : </m:t>
                      </m:r>
                      <m:r>
                        <m:rPr>
                          <m:sty m:val="p"/>
                        </m:rPr>
                        <a:rPr lang="en-US" sz="1600">
                          <a:solidFill>
                            <a:schemeClr val="tx1">
                              <a:lumMod val="75000"/>
                              <a:lumOff val="25000"/>
                            </a:schemeClr>
                          </a:solidFill>
                          <a:latin typeface="Cambria Math" panose="02040503050406030204" pitchFamily="18" charset="0"/>
                        </a:rPr>
                        <m:t>Y</m:t>
                      </m:r>
                      <m:r>
                        <a:rPr lang="en-US" sz="1600">
                          <a:solidFill>
                            <a:schemeClr val="tx1">
                              <a:lumMod val="75000"/>
                              <a:lumOff val="25000"/>
                            </a:schemeClr>
                          </a:solidFill>
                          <a:latin typeface="Cambria Math" panose="02040503050406030204" pitchFamily="18" charset="0"/>
                        </a:rPr>
                        <m:t>= </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b</m:t>
                          </m:r>
                        </m:e>
                        <m:sub>
                          <m:r>
                            <a:rPr lang="en-US" sz="1600">
                              <a:solidFill>
                                <a:schemeClr val="tx1">
                                  <a:lumMod val="75000"/>
                                  <a:lumOff val="25000"/>
                                </a:schemeClr>
                              </a:solidFill>
                              <a:latin typeface="Cambria Math" panose="02040503050406030204" pitchFamily="18" charset="0"/>
                            </a:rPr>
                            <m:t>0</m:t>
                          </m:r>
                        </m:sub>
                      </m:sSub>
                      <m:r>
                        <a:rPr lang="en-US" sz="1600">
                          <a:solidFill>
                            <a:schemeClr val="tx1">
                              <a:lumMod val="75000"/>
                              <a:lumOff val="25000"/>
                            </a:schemeClr>
                          </a:solidFill>
                          <a:latin typeface="Cambria Math" panose="02040503050406030204" pitchFamily="18" charset="0"/>
                        </a:rPr>
                        <m:t>+</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b</m:t>
                          </m:r>
                        </m:e>
                        <m:sub>
                          <m:r>
                            <a:rPr lang="en-US" sz="1600">
                              <a:solidFill>
                                <a:schemeClr val="tx1">
                                  <a:lumMod val="75000"/>
                                  <a:lumOff val="25000"/>
                                </a:schemeClr>
                              </a:solidFill>
                              <a:latin typeface="Cambria Math" panose="02040503050406030204" pitchFamily="18" charset="0"/>
                            </a:rPr>
                            <m:t>1</m:t>
                          </m:r>
                        </m:sub>
                      </m:sSub>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X</m:t>
                          </m:r>
                        </m:e>
                        <m:sub>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b</m:t>
                          </m:r>
                        </m:e>
                        <m:sub>
                          <m:r>
                            <a:rPr lang="en-US" sz="1600">
                              <a:solidFill>
                                <a:schemeClr val="tx1">
                                  <a:lumMod val="75000"/>
                                  <a:lumOff val="25000"/>
                                </a:schemeClr>
                              </a:solidFill>
                              <a:latin typeface="Cambria Math" panose="02040503050406030204" pitchFamily="18" charset="0"/>
                            </a:rPr>
                            <m:t>2</m:t>
                          </m:r>
                        </m:sub>
                      </m:sSub>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X</m:t>
                          </m:r>
                        </m:e>
                        <m:sub>
                          <m:r>
                            <a:rPr lang="en-US" sz="1600">
                              <a:solidFill>
                                <a:schemeClr val="tx1">
                                  <a:lumMod val="75000"/>
                                  <a:lumOff val="25000"/>
                                </a:schemeClr>
                              </a:solidFill>
                              <a:latin typeface="Cambria Math" panose="02040503050406030204" pitchFamily="18" charset="0"/>
                            </a:rPr>
                            <m:t>2</m:t>
                          </m:r>
                        </m:sub>
                      </m:sSub>
                      <m:r>
                        <a:rPr lang="en-US" sz="1600">
                          <a:solidFill>
                            <a:schemeClr val="tx1">
                              <a:lumMod val="75000"/>
                              <a:lumOff val="25000"/>
                            </a:schemeClr>
                          </a:solidFill>
                          <a:latin typeface="Cambria Math" panose="02040503050406030204" pitchFamily="18" charset="0"/>
                        </a:rPr>
                        <m:t>+ … +</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b</m:t>
                          </m:r>
                        </m:e>
                        <m:sub>
                          <m:r>
                            <m:rPr>
                              <m:sty m:val="p"/>
                            </m:rPr>
                            <a:rPr lang="en-US" sz="1600">
                              <a:solidFill>
                                <a:schemeClr val="tx1">
                                  <a:lumMod val="75000"/>
                                  <a:lumOff val="25000"/>
                                </a:schemeClr>
                              </a:solidFill>
                              <a:latin typeface="Cambria Math" panose="02040503050406030204" pitchFamily="18" charset="0"/>
                            </a:rPr>
                            <m:t>p</m:t>
                          </m:r>
                        </m:sub>
                      </m:sSub>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X</m:t>
                          </m:r>
                        </m:e>
                        <m:sub>
                          <m:r>
                            <m:rPr>
                              <m:sty m:val="p"/>
                            </m:rPr>
                            <a:rPr lang="en-US" sz="1600">
                              <a:solidFill>
                                <a:schemeClr val="tx1">
                                  <a:lumMod val="75000"/>
                                  <a:lumOff val="25000"/>
                                </a:schemeClr>
                              </a:solidFill>
                              <a:latin typeface="Cambria Math" panose="02040503050406030204" pitchFamily="18" charset="0"/>
                            </a:rPr>
                            <m:t>p</m:t>
                          </m:r>
                        </m:sub>
                      </m:sSub>
                      <m:r>
                        <a:rPr lang="en-US" sz="1600">
                          <a:solidFill>
                            <a:schemeClr val="tx1">
                              <a:lumMod val="75000"/>
                              <a:lumOff val="25000"/>
                            </a:schemeClr>
                          </a:solidFill>
                          <a:latin typeface="Cambria Math" panose="02040503050406030204" pitchFamily="18" charset="0"/>
                        </a:rPr>
                        <m:t>+</m:t>
                      </m:r>
                      <m:r>
                        <m:rPr>
                          <m:sty m:val="p"/>
                        </m:rPr>
                        <a:rPr lang="en-US" sz="1600">
                          <a:solidFill>
                            <a:schemeClr val="tx1">
                              <a:lumMod val="75000"/>
                              <a:lumOff val="25000"/>
                            </a:schemeClr>
                          </a:solidFill>
                          <a:latin typeface="Cambria Math" panose="02040503050406030204" pitchFamily="18" charset="0"/>
                        </a:rPr>
                        <m:t>e</m:t>
                      </m:r>
                    </m:oMath>
                  </m:oMathPara>
                </a14:m>
                <a:endParaRPr lang="en-US" sz="1600" dirty="0">
                  <a:solidFill>
                    <a:schemeClr val="tx1">
                      <a:lumMod val="75000"/>
                      <a:lumOff val="25000"/>
                    </a:schemeClr>
                  </a:solidFill>
                </a:endParaRPr>
              </a:p>
            </p:txBody>
          </p:sp>
        </mc:Choice>
        <mc:Fallback xmlns="">
          <p:sp>
            <p:nvSpPr>
              <p:cNvPr id="4" name="TextBox 3">
                <a:extLst>
                  <a:ext uri="{FF2B5EF4-FFF2-40B4-BE49-F238E27FC236}">
                    <a16:creationId xmlns:a16="http://schemas.microsoft.com/office/drawing/2014/main" id="{EE01039E-9AF3-B448-A9F7-34D42CFCDD15}"/>
                  </a:ext>
                </a:extLst>
              </p:cNvPr>
              <p:cNvSpPr txBox="1">
                <a:spLocks noRot="1" noChangeAspect="1" noMove="1" noResize="1" noEditPoints="1" noAdjustHandles="1" noChangeArrowheads="1" noChangeShapeType="1" noTextEdit="1"/>
              </p:cNvSpPr>
              <p:nvPr/>
            </p:nvSpPr>
            <p:spPr>
              <a:xfrm>
                <a:off x="1559496" y="5817531"/>
                <a:ext cx="4684808" cy="398833"/>
              </a:xfrm>
              <a:prstGeom prst="roundRect">
                <a:avLst/>
              </a:prstGeom>
              <a:blipFill>
                <a:blip r:embed="rId3"/>
                <a:stretch>
                  <a:fillRect/>
                </a:stretch>
              </a:blipFill>
              <a:ln w="31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43690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Predicting Probabilities in R</a:t>
            </a:r>
          </a:p>
        </p:txBody>
      </p:sp>
      <p:graphicFrame>
        <p:nvGraphicFramePr>
          <p:cNvPr id="14" name="Table 13">
            <a:extLst>
              <a:ext uri="{FF2B5EF4-FFF2-40B4-BE49-F238E27FC236}">
                <a16:creationId xmlns:a16="http://schemas.microsoft.com/office/drawing/2014/main" id="{EF128883-DC46-492B-B771-6453256C7F70}"/>
              </a:ext>
            </a:extLst>
          </p:cNvPr>
          <p:cNvGraphicFramePr>
            <a:graphicFrameLocks noGrp="1"/>
          </p:cNvGraphicFramePr>
          <p:nvPr>
            <p:extLst>
              <p:ext uri="{D42A27DB-BD31-4B8C-83A1-F6EECF244321}">
                <p14:modId xmlns:p14="http://schemas.microsoft.com/office/powerpoint/2010/main" val="1361949897"/>
              </p:ext>
            </p:extLst>
          </p:nvPr>
        </p:nvGraphicFramePr>
        <p:xfrm>
          <a:off x="2102758" y="1767840"/>
          <a:ext cx="7955643" cy="640080"/>
        </p:xfrm>
        <a:graphic>
          <a:graphicData uri="http://schemas.openxmlformats.org/drawingml/2006/table">
            <a:tbl>
              <a:tblPr bandRow="1">
                <a:tableStyleId>{9D7B26C5-4107-4FEC-AEDC-1716B250A1EF}</a:tableStyleId>
              </a:tblPr>
              <a:tblGrid>
                <a:gridCol w="7955643">
                  <a:extLst>
                    <a:ext uri="{9D8B030D-6E8A-4147-A177-3AD203B41FA5}">
                      <a16:colId xmlns:a16="http://schemas.microsoft.com/office/drawing/2014/main" val="20000"/>
                    </a:ext>
                  </a:extLst>
                </a:gridCol>
              </a:tblGrid>
              <a:tr h="350135">
                <a:tc>
                  <a:txBody>
                    <a:bodyPr/>
                    <a:lstStyle/>
                    <a:p>
                      <a:r>
                        <a:rPr lang="en-US" sz="1800" b="0" dirty="0" err="1">
                          <a:solidFill>
                            <a:schemeClr val="accent1"/>
                          </a:solidFill>
                          <a:latin typeface="Consolas" panose="020B0609020204030204" pitchFamily="49" charset="0"/>
                        </a:rPr>
                        <a:t>data$predprob</a:t>
                      </a:r>
                      <a:r>
                        <a:rPr lang="en-US" sz="1800" b="0" dirty="0">
                          <a:solidFill>
                            <a:schemeClr val="accent1"/>
                          </a:solidFill>
                          <a:latin typeface="Consolas" panose="020B0609020204030204" pitchFamily="49" charset="0"/>
                        </a:rPr>
                        <a:t>&lt;-</a:t>
                      </a:r>
                      <a:r>
                        <a:rPr lang="en-US" sz="1800" b="1" dirty="0">
                          <a:solidFill>
                            <a:schemeClr val="accent1"/>
                          </a:solidFill>
                          <a:latin typeface="Consolas" panose="020B0609020204030204" pitchFamily="49" charset="0"/>
                        </a:rPr>
                        <a:t>round(fitted</a:t>
                      </a:r>
                      <a:r>
                        <a:rPr lang="en-US" sz="1800" b="0" dirty="0">
                          <a:solidFill>
                            <a:schemeClr val="accent1"/>
                          </a:solidFill>
                          <a:latin typeface="Consolas" panose="020B0609020204030204" pitchFamily="49" charset="0"/>
                        </a:rPr>
                        <a:t>(</a:t>
                      </a:r>
                      <a:r>
                        <a:rPr lang="en-US" sz="1800" b="0" dirty="0" err="1">
                          <a:solidFill>
                            <a:schemeClr val="accent1"/>
                          </a:solidFill>
                          <a:latin typeface="Consolas" panose="020B0609020204030204" pitchFamily="49" charset="0"/>
                        </a:rPr>
                        <a:t>riskmodel</a:t>
                      </a:r>
                      <a:r>
                        <a:rPr lang="en-US" sz="1800" b="0" dirty="0">
                          <a:solidFill>
                            <a:schemeClr val="accent1"/>
                          </a:solidFill>
                          <a:latin typeface="Consolas" panose="020B0609020204030204" pitchFamily="49" charset="0"/>
                        </a:rPr>
                        <a:t>),2)</a:t>
                      </a:r>
                    </a:p>
                    <a:p>
                      <a:r>
                        <a:rPr lang="en-US" sz="1800" b="1" dirty="0">
                          <a:solidFill>
                            <a:schemeClr val="accent1"/>
                          </a:solidFill>
                          <a:latin typeface="Consolas" panose="020B0609020204030204" pitchFamily="49" charset="0"/>
                        </a:rPr>
                        <a:t>head</a:t>
                      </a:r>
                      <a:r>
                        <a:rPr lang="en-US" sz="1800" b="0" dirty="0">
                          <a:solidFill>
                            <a:schemeClr val="accent1"/>
                          </a:solidFill>
                          <a:latin typeface="Consolas" panose="020B0609020204030204" pitchFamily="49" charset="0"/>
                        </a:rPr>
                        <a:t>(</a:t>
                      </a:r>
                      <a:r>
                        <a:rPr lang="en-US" sz="1800" b="0" dirty="0" err="1">
                          <a:solidFill>
                            <a:schemeClr val="accent1"/>
                          </a:solidFill>
                          <a:latin typeface="Consolas" panose="020B0609020204030204" pitchFamily="49" charset="0"/>
                        </a:rPr>
                        <a:t>data,</a:t>
                      </a:r>
                      <a:r>
                        <a:rPr lang="en-US" sz="1800" b="1" dirty="0" err="1">
                          <a:solidFill>
                            <a:schemeClr val="accent1"/>
                          </a:solidFill>
                          <a:latin typeface="Consolas" panose="020B0609020204030204" pitchFamily="49" charset="0"/>
                        </a:rPr>
                        <a:t>n</a:t>
                      </a:r>
                      <a:r>
                        <a:rPr lang="en-US" sz="1800" b="1" dirty="0">
                          <a:solidFill>
                            <a:schemeClr val="accent1"/>
                          </a:solidFill>
                          <a:latin typeface="Consolas" panose="020B0609020204030204" pitchFamily="49" charset="0"/>
                        </a:rPr>
                        <a:t>=</a:t>
                      </a:r>
                      <a:r>
                        <a:rPr lang="en-US" sz="1800" b="0" dirty="0">
                          <a:solidFill>
                            <a:schemeClr val="accent1"/>
                          </a:solidFill>
                          <a:latin typeface="Consolas" panose="020B0609020204030204" pitchFamily="49" charset="0"/>
                        </a:rPr>
                        <a:t>10)</a:t>
                      </a:r>
                      <a:endParaRPr lang="en-IN" sz="1800" b="0" dirty="0">
                        <a:solidFill>
                          <a:schemeClr val="accent1"/>
                        </a:solidFill>
                        <a:latin typeface="Consolas" panose="020B0609020204030204" pitchFamily="49" charset="0"/>
                      </a:endParaRP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5" name="TextBox 14">
            <a:extLst>
              <a:ext uri="{FF2B5EF4-FFF2-40B4-BE49-F238E27FC236}">
                <a16:creationId xmlns:a16="http://schemas.microsoft.com/office/drawing/2014/main" id="{7B5A132E-5780-4190-8668-94E0CA306B24}"/>
              </a:ext>
            </a:extLst>
          </p:cNvPr>
          <p:cNvSpPr txBox="1"/>
          <p:nvPr/>
        </p:nvSpPr>
        <p:spPr>
          <a:xfrm>
            <a:off x="2057400" y="1371600"/>
            <a:ext cx="6781800" cy="338554"/>
          </a:xfrm>
          <a:prstGeom prst="rect">
            <a:avLst/>
          </a:prstGeom>
          <a:noFill/>
        </p:spPr>
        <p:txBody>
          <a:bodyPr wrap="square" rtlCol="0">
            <a:spAutoFit/>
          </a:bodyPr>
          <a:lstStyle/>
          <a:p>
            <a:r>
              <a:rPr lang="en-US" sz="1600" dirty="0">
                <a:latin typeface="Consolas" panose="020B0609020204030204" pitchFamily="49" charset="0"/>
              </a:rPr>
              <a:t># Predicting Probabilities</a:t>
            </a:r>
            <a:endParaRPr lang="en-IN" sz="1600" dirty="0">
              <a:latin typeface="Consolas" panose="020B0609020204030204" pitchFamily="49" charset="0"/>
            </a:endParaRPr>
          </a:p>
        </p:txBody>
      </p:sp>
      <p:sp>
        <p:nvSpPr>
          <p:cNvPr id="16" name="Rectangle 15">
            <a:extLst>
              <a:ext uri="{FF2B5EF4-FFF2-40B4-BE49-F238E27FC236}">
                <a16:creationId xmlns:a16="http://schemas.microsoft.com/office/drawing/2014/main" id="{ED843705-06B3-4419-A612-E7B50BA144A2}"/>
              </a:ext>
            </a:extLst>
          </p:cNvPr>
          <p:cNvSpPr/>
          <p:nvPr/>
        </p:nvSpPr>
        <p:spPr>
          <a:xfrm>
            <a:off x="2057400" y="2996952"/>
            <a:ext cx="7394086" cy="2308324"/>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IN" b="1" kern="0" dirty="0">
                <a:solidFill>
                  <a:sysClr val="windowText" lastClr="000000">
                    <a:lumMod val="75000"/>
                    <a:lumOff val="25000"/>
                  </a:sysClr>
                </a:solidFill>
                <a:latin typeface="Vijaya" pitchFamily="34" charset="0"/>
                <a:cs typeface="Vijaya" pitchFamily="34" charset="0"/>
              </a:rPr>
              <a:t>fitted </a:t>
            </a:r>
            <a:r>
              <a:rPr lang="en-IN" kern="0" dirty="0">
                <a:solidFill>
                  <a:sysClr val="windowText" lastClr="000000">
                    <a:lumMod val="75000"/>
                    <a:lumOff val="25000"/>
                  </a:sysClr>
                </a:solidFill>
                <a:latin typeface="Vijaya" pitchFamily="34" charset="0"/>
                <a:cs typeface="Vijaya" pitchFamily="34" charset="0"/>
              </a:rPr>
              <a:t>function generates the predicted probabilities based on the final </a:t>
            </a:r>
            <a:r>
              <a:rPr lang="en-IN" kern="0" dirty="0" err="1">
                <a:solidFill>
                  <a:sysClr val="windowText" lastClr="000000">
                    <a:lumMod val="75000"/>
                    <a:lumOff val="25000"/>
                  </a:sysClr>
                </a:solidFill>
                <a:latin typeface="Vijaya" pitchFamily="34" charset="0"/>
                <a:cs typeface="Vijaya" pitchFamily="34" charset="0"/>
              </a:rPr>
              <a:t>riskmodel</a:t>
            </a:r>
            <a:r>
              <a:rPr lang="en-IN" kern="0" dirty="0">
                <a:solidFill>
                  <a:sysClr val="windowText" lastClr="000000">
                    <a:lumMod val="75000"/>
                    <a:lumOff val="25000"/>
                  </a:sysClr>
                </a:solidFill>
                <a:latin typeface="Vijaya" pitchFamily="34" charset="0"/>
                <a:cs typeface="Vijaya" pitchFamily="34" charset="0"/>
              </a:rPr>
              <a:t>.</a:t>
            </a:r>
          </a:p>
          <a:p>
            <a:pPr marL="285750" indent="-285750">
              <a:buSzPct val="60000"/>
              <a:buFont typeface="Wingdings" pitchFamily="2" charset="2"/>
              <a:buChar char="q"/>
              <a:defRPr/>
            </a:pPr>
            <a:r>
              <a:rPr lang="en-IN" b="1" kern="0" dirty="0">
                <a:solidFill>
                  <a:sysClr val="windowText" lastClr="000000">
                    <a:lumMod val="75000"/>
                    <a:lumOff val="25000"/>
                  </a:sysClr>
                </a:solidFill>
                <a:latin typeface="Vijaya" pitchFamily="34" charset="0"/>
                <a:cs typeface="Vijaya" pitchFamily="34" charset="0"/>
              </a:rPr>
              <a:t>round </a:t>
            </a:r>
            <a:r>
              <a:rPr lang="en-IN" kern="0" dirty="0">
                <a:solidFill>
                  <a:sysClr val="windowText" lastClr="000000">
                    <a:lumMod val="75000"/>
                    <a:lumOff val="25000"/>
                  </a:sysClr>
                </a:solidFill>
                <a:latin typeface="Vijaya" pitchFamily="34" charset="0"/>
                <a:cs typeface="Vijaya" pitchFamily="34" charset="0"/>
              </a:rPr>
              <a:t>function helps rounding the probabilities to 2 decimal </a:t>
            </a:r>
          </a:p>
          <a:p>
            <a:pPr marL="285750" indent="-285750">
              <a:buSzPct val="60000"/>
              <a:buFont typeface="Wingdings" pitchFamily="2" charset="2"/>
              <a:buChar char="q"/>
              <a:defRPr/>
            </a:pPr>
            <a:r>
              <a:rPr lang="en-IN" b="1" kern="0" dirty="0" err="1">
                <a:solidFill>
                  <a:sysClr val="windowText" lastClr="000000">
                    <a:lumMod val="75000"/>
                    <a:lumOff val="25000"/>
                  </a:sysClr>
                </a:solidFill>
                <a:latin typeface="Vijaya" pitchFamily="34" charset="0"/>
                <a:cs typeface="Vijaya" pitchFamily="34" charset="0"/>
              </a:rPr>
              <a:t>data$predprob</a:t>
            </a:r>
            <a:r>
              <a:rPr lang="en-IN" b="1" kern="0" dirty="0">
                <a:solidFill>
                  <a:sysClr val="windowText" lastClr="000000">
                    <a:lumMod val="75000"/>
                    <a:lumOff val="25000"/>
                  </a:sysClr>
                </a:solidFill>
                <a:latin typeface="Vijaya" pitchFamily="34" charset="0"/>
                <a:cs typeface="Vijaya" pitchFamily="34" charset="0"/>
              </a:rPr>
              <a:t>: </a:t>
            </a:r>
            <a:r>
              <a:rPr lang="en-IN" kern="0" dirty="0">
                <a:solidFill>
                  <a:sysClr val="windowText" lastClr="000000">
                    <a:lumMod val="75000"/>
                    <a:lumOff val="25000"/>
                  </a:sysClr>
                </a:solidFill>
                <a:latin typeface="Vijaya" pitchFamily="34" charset="0"/>
                <a:cs typeface="Vijaya" pitchFamily="34" charset="0"/>
              </a:rPr>
              <a:t>Predicted probabilities are saved in the same dataset ‘data’ in new variable ‘predprob’.</a:t>
            </a:r>
          </a:p>
        </p:txBody>
      </p:sp>
      <p:cxnSp>
        <p:nvCxnSpPr>
          <p:cNvPr id="4" name="Straight Arrow Connector 3">
            <a:extLst>
              <a:ext uri="{FF2B5EF4-FFF2-40B4-BE49-F238E27FC236}">
                <a16:creationId xmlns:a16="http://schemas.microsoft.com/office/drawing/2014/main" id="{1ACCC9AE-091A-4EFE-B11F-85E420DCADAF}"/>
              </a:ext>
            </a:extLst>
          </p:cNvPr>
          <p:cNvCxnSpPr/>
          <p:nvPr/>
        </p:nvCxnSpPr>
        <p:spPr>
          <a:xfrm flipV="1">
            <a:off x="4953000" y="2057400"/>
            <a:ext cx="0" cy="3810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7915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750673C4-1157-49E2-9F9C-B93F058AB8CF}"/>
              </a:ext>
            </a:extLst>
          </p:cNvPr>
          <p:cNvCxnSpPr>
            <a:cxnSpLocks/>
          </p:cNvCxnSpPr>
          <p:nvPr/>
        </p:nvCxnSpPr>
        <p:spPr>
          <a:xfrm>
            <a:off x="9435406" y="1905000"/>
            <a:ext cx="0" cy="2286000"/>
          </a:xfrm>
          <a:prstGeom prst="line">
            <a:avLst/>
          </a:prstGeom>
          <a:solidFill>
            <a:sysClr val="window" lastClr="FFFFFF"/>
          </a:solidFill>
          <a:ln w="3175">
            <a:solidFill>
              <a:srgbClr val="C32D2E"/>
            </a:solidFill>
          </a:ln>
        </p:spPr>
      </p:cxnSp>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Predicting Probabilities in R</a:t>
            </a:r>
          </a:p>
        </p:txBody>
      </p:sp>
      <p:sp>
        <p:nvSpPr>
          <p:cNvPr id="21" name="TextBox 20">
            <a:extLst>
              <a:ext uri="{FF2B5EF4-FFF2-40B4-BE49-F238E27FC236}">
                <a16:creationId xmlns:a16="http://schemas.microsoft.com/office/drawing/2014/main" id="{2951BDF2-49E3-4441-9E12-0DA8309C40FD}"/>
              </a:ext>
            </a:extLst>
          </p:cNvPr>
          <p:cNvSpPr txBox="1"/>
          <p:nvPr/>
        </p:nvSpPr>
        <p:spPr>
          <a:xfrm>
            <a:off x="2133600" y="1295400"/>
            <a:ext cx="8686800" cy="338554"/>
          </a:xfrm>
          <a:prstGeom prst="rect">
            <a:avLst/>
          </a:prstGeom>
          <a:noFill/>
        </p:spPr>
        <p:txBody>
          <a:bodyPr wrap="square" rtlCol="0">
            <a:spAutoFit/>
          </a:bodyPr>
          <a:lstStyle/>
          <a:p>
            <a:r>
              <a:rPr lang="en-IN" sz="1600" dirty="0">
                <a:solidFill>
                  <a:schemeClr val="tx1">
                    <a:lumMod val="75000"/>
                    <a:lumOff val="25000"/>
                  </a:schemeClr>
                </a:solidFill>
                <a:latin typeface="Consolas" panose="020B0609020204030204" pitchFamily="49" charset="0"/>
                <a:ea typeface="Ebrima" pitchFamily="2" charset="0"/>
                <a:cs typeface="Ebrima" pitchFamily="2" charset="0"/>
              </a:rPr>
              <a:t># Output:</a:t>
            </a:r>
            <a:endParaRPr lang="en-US" sz="1600" dirty="0">
              <a:solidFill>
                <a:schemeClr val="tx1">
                  <a:lumMod val="75000"/>
                  <a:lumOff val="25000"/>
                </a:schemeClr>
              </a:solidFill>
              <a:latin typeface="Consolas" panose="020B0609020204030204" pitchFamily="49" charset="0"/>
              <a:ea typeface="Ebrima" pitchFamily="2" charset="0"/>
              <a:cs typeface="Ebrima" pitchFamily="2" charset="0"/>
            </a:endParaRPr>
          </a:p>
        </p:txBody>
      </p:sp>
      <p:sp>
        <p:nvSpPr>
          <p:cNvPr id="22" name="Rectangle 21">
            <a:extLst>
              <a:ext uri="{FF2B5EF4-FFF2-40B4-BE49-F238E27FC236}">
                <a16:creationId xmlns:a16="http://schemas.microsoft.com/office/drawing/2014/main" id="{56BAE730-0807-4A1D-BB1B-E028EBA50223}"/>
              </a:ext>
            </a:extLst>
          </p:cNvPr>
          <p:cNvSpPr/>
          <p:nvPr/>
        </p:nvSpPr>
        <p:spPr>
          <a:xfrm>
            <a:off x="2381250" y="4038601"/>
            <a:ext cx="7143750" cy="1200329"/>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marL="342900" indent="-342900">
              <a:buSzPct val="60000"/>
              <a:buFont typeface="Wingdings" pitchFamily="2" charset="2"/>
              <a:buChar char="Ø"/>
            </a:pPr>
            <a:r>
              <a:rPr lang="en-IN" dirty="0">
                <a:solidFill>
                  <a:schemeClr val="tx1">
                    <a:lumMod val="75000"/>
                    <a:lumOff val="25000"/>
                  </a:schemeClr>
                </a:solidFill>
                <a:latin typeface="Vijaya" panose="02020604020202020204" pitchFamily="18" charset="0"/>
                <a:cs typeface="Vijaya" panose="02020604020202020204" pitchFamily="18" charset="0"/>
              </a:rPr>
              <a:t>Last column in the data ‘predprob;’ is the probabilities generated using final model.</a:t>
            </a:r>
            <a:endParaRPr lang="en-US" dirty="0">
              <a:solidFill>
                <a:schemeClr val="tx1">
                  <a:lumMod val="75000"/>
                  <a:lumOff val="25000"/>
                </a:schemeClr>
              </a:solidFill>
              <a:latin typeface="Vijaya" panose="02020604020202020204" pitchFamily="18" charset="0"/>
              <a:cs typeface="Vijaya" panose="02020604020202020204" pitchFamily="18" charset="0"/>
            </a:endParaRPr>
          </a:p>
        </p:txBody>
      </p:sp>
      <p:pic>
        <p:nvPicPr>
          <p:cNvPr id="14" name="Picture 13">
            <a:extLst>
              <a:ext uri="{FF2B5EF4-FFF2-40B4-BE49-F238E27FC236}">
                <a16:creationId xmlns:a16="http://schemas.microsoft.com/office/drawing/2014/main" id="{1B3A9652-0719-4620-9B58-00EEE6F2B829}"/>
              </a:ext>
            </a:extLst>
          </p:cNvPr>
          <p:cNvPicPr>
            <a:picLocks noChangeAspect="1"/>
          </p:cNvPicPr>
          <p:nvPr/>
        </p:nvPicPr>
        <p:blipFill>
          <a:blip r:embed="rId4"/>
          <a:stretch>
            <a:fillRect/>
          </a:stretch>
        </p:blipFill>
        <p:spPr>
          <a:xfrm>
            <a:off x="2362201" y="1676401"/>
            <a:ext cx="6715125" cy="2047875"/>
          </a:xfrm>
          <a:prstGeom prst="rect">
            <a:avLst/>
          </a:prstGeom>
          <a:ln>
            <a:solidFill>
              <a:srgbClr val="3891A7"/>
            </a:solidFill>
          </a:ln>
        </p:spPr>
      </p:pic>
      <p:cxnSp>
        <p:nvCxnSpPr>
          <p:cNvPr id="15" name="Straight Arrow Connector 14">
            <a:extLst>
              <a:ext uri="{FF2B5EF4-FFF2-40B4-BE49-F238E27FC236}">
                <a16:creationId xmlns:a16="http://schemas.microsoft.com/office/drawing/2014/main" id="{A183B5B4-4F86-403E-94F9-A18E1BB3DA19}"/>
              </a:ext>
            </a:extLst>
          </p:cNvPr>
          <p:cNvCxnSpPr>
            <a:cxnSpLocks/>
          </p:cNvCxnSpPr>
          <p:nvPr/>
        </p:nvCxnSpPr>
        <p:spPr>
          <a:xfrm flipH="1">
            <a:off x="9144000" y="1905000"/>
            <a:ext cx="291406" cy="0"/>
          </a:xfrm>
          <a:prstGeom prst="straightConnector1">
            <a:avLst/>
          </a:prstGeom>
          <a:noFill/>
          <a:ln w="3175" cap="flat" cmpd="sng" algn="ctr">
            <a:solidFill>
              <a:srgbClr val="C32D2E"/>
            </a:solidFill>
            <a:prstDash val="solid"/>
            <a:headEnd type="none" w="med" len="med"/>
            <a:tailEnd type="triangle" w="med" len="med"/>
          </a:ln>
          <a:effectLst/>
        </p:spPr>
      </p:cxnSp>
    </p:spTree>
    <p:extLst>
      <p:ext uri="{BB962C8B-B14F-4D97-AF65-F5344CB8AC3E}">
        <p14:creationId xmlns:p14="http://schemas.microsoft.com/office/powerpoint/2010/main" val="298291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2654120" y="304801"/>
            <a:ext cx="6883763" cy="7806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r>
              <a:rPr lang="en-US" b="1" dirty="0">
                <a:latin typeface="+mj-lt"/>
              </a:rPr>
              <a:t>Classification Table</a:t>
            </a:r>
          </a:p>
        </p:txBody>
      </p:sp>
      <p:sp>
        <p:nvSpPr>
          <p:cNvPr id="3" name="Rectangle 2"/>
          <p:cNvSpPr/>
          <p:nvPr/>
        </p:nvSpPr>
        <p:spPr>
          <a:xfrm>
            <a:off x="2046213" y="1371600"/>
            <a:ext cx="8099577" cy="3046988"/>
          </a:xfrm>
          <a:prstGeom prst="rect">
            <a:avLst/>
          </a:prstGeom>
        </p:spPr>
        <p:txBody>
          <a:bodyPr>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Based on </a:t>
            </a:r>
            <a:r>
              <a:rPr lang="en-US" sz="1600" b="1" dirty="0">
                <a:solidFill>
                  <a:schemeClr val="tx1">
                    <a:lumMod val="75000"/>
                    <a:lumOff val="25000"/>
                  </a:schemeClr>
                </a:solidFill>
              </a:rPr>
              <a:t>cut-off value </a:t>
            </a:r>
            <a:r>
              <a:rPr lang="en-US" sz="1600" dirty="0">
                <a:solidFill>
                  <a:schemeClr val="tx1">
                    <a:lumMod val="75000"/>
                    <a:lumOff val="25000"/>
                  </a:schemeClr>
                </a:solidFill>
              </a:rPr>
              <a:t>of p, Y is estimated to be either 1 or 0</a:t>
            </a:r>
          </a:p>
          <a:p>
            <a:pPr>
              <a:lnSpc>
                <a:spcPct val="150000"/>
              </a:lnSpc>
            </a:pPr>
            <a:r>
              <a:rPr lang="en-US" sz="1600" dirty="0">
                <a:solidFill>
                  <a:schemeClr val="tx1">
                    <a:lumMod val="75000"/>
                    <a:lumOff val="25000"/>
                  </a:schemeClr>
                </a:solidFill>
              </a:rPr>
              <a:t>     Ex. 	p&gt;0.5   ;  Y=1</a:t>
            </a:r>
          </a:p>
          <a:p>
            <a:pPr>
              <a:lnSpc>
                <a:spcPct val="150000"/>
              </a:lnSpc>
            </a:pPr>
            <a:r>
              <a:rPr lang="en-US" sz="1600" dirty="0">
                <a:solidFill>
                  <a:schemeClr val="tx1">
                    <a:lumMod val="75000"/>
                    <a:lumOff val="25000"/>
                  </a:schemeClr>
                </a:solidFill>
              </a:rPr>
              <a:t>         	p≤0.5   ;  Y=0</a:t>
            </a:r>
          </a:p>
          <a:p>
            <a:pPr marL="285750" indent="-285750">
              <a:lnSpc>
                <a:spcPct val="150000"/>
              </a:lnSpc>
              <a:buFont typeface="Arial" pitchFamily="34" charset="0"/>
              <a:buChar char="•"/>
            </a:pPr>
            <a:r>
              <a:rPr lang="en-US" sz="1600" b="1" dirty="0">
                <a:solidFill>
                  <a:schemeClr val="tx1">
                    <a:lumMod val="75000"/>
                    <a:lumOff val="25000"/>
                  </a:schemeClr>
                </a:solidFill>
              </a:rPr>
              <a:t>Cross tabulation </a:t>
            </a:r>
            <a:r>
              <a:rPr lang="en-US" sz="1600" dirty="0">
                <a:solidFill>
                  <a:schemeClr val="tx1">
                    <a:lumMod val="75000"/>
                    <a:lumOff val="25000"/>
                  </a:schemeClr>
                </a:solidFill>
              </a:rPr>
              <a:t>of observed values of Y and predicted values of Y is called as </a:t>
            </a:r>
            <a:r>
              <a:rPr lang="en-US" sz="1600" b="1" dirty="0">
                <a:solidFill>
                  <a:schemeClr val="tx1">
                    <a:lumMod val="75000"/>
                    <a:lumOff val="25000"/>
                  </a:schemeClr>
                </a:solidFill>
              </a:rPr>
              <a:t>Classification Table.</a:t>
            </a:r>
          </a:p>
          <a:p>
            <a:pPr marL="285750" indent="-285750">
              <a:lnSpc>
                <a:spcPct val="150000"/>
              </a:lnSpc>
              <a:buFont typeface="Arial" pitchFamily="34" charset="0"/>
              <a:buChar char="•"/>
            </a:pPr>
            <a:r>
              <a:rPr lang="en-US" sz="1600" dirty="0">
                <a:solidFill>
                  <a:schemeClr val="tx1">
                    <a:lumMod val="75000"/>
                    <a:lumOff val="25000"/>
                  </a:schemeClr>
                </a:solidFill>
              </a:rPr>
              <a:t>The predictive success of the logistic regression can be assessed by looking at the classification table, but classification table is not always a good measure of goodness fit since it </a:t>
            </a:r>
            <a:r>
              <a:rPr lang="en-US" sz="1600" b="1" dirty="0">
                <a:solidFill>
                  <a:schemeClr val="tx1">
                    <a:lumMod val="75000"/>
                    <a:lumOff val="25000"/>
                  </a:schemeClr>
                </a:solidFill>
              </a:rPr>
              <a:t>varies with the cut off value set.</a:t>
            </a:r>
            <a:endParaRPr lang="en-US" sz="1600" dirty="0">
              <a:solidFill>
                <a:schemeClr val="tx1">
                  <a:lumMod val="75000"/>
                  <a:lumOff val="25000"/>
                </a:schemeClr>
              </a:solidFill>
            </a:endParaRPr>
          </a:p>
        </p:txBody>
      </p:sp>
      <p:sp>
        <p:nvSpPr>
          <p:cNvPr id="9" name="Rectangle 8"/>
          <p:cNvSpPr/>
          <p:nvPr/>
        </p:nvSpPr>
        <p:spPr>
          <a:xfrm>
            <a:off x="2046213" y="4419601"/>
            <a:ext cx="6630564" cy="15314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tx1">
                    <a:lumMod val="75000"/>
                    <a:lumOff val="25000"/>
                  </a:schemeClr>
                </a:solidFill>
              </a:rPr>
              <a:t>Accuracy Rate measures </a:t>
            </a:r>
            <a:r>
              <a:rPr lang="en-US" sz="1600" b="1" dirty="0">
                <a:solidFill>
                  <a:schemeClr val="tx1">
                    <a:lumMod val="75000"/>
                    <a:lumOff val="25000"/>
                  </a:schemeClr>
                </a:solidFill>
              </a:rPr>
              <a:t>how accurate a model is in predicting outcomes.</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In the adjoining table, 479 times Y=0 was observed as well as predicted. Similarly, Y=1 was observed and predicted 92 times. </a:t>
            </a:r>
          </a:p>
          <a:p>
            <a:pPr>
              <a:lnSpc>
                <a:spcPct val="150000"/>
              </a:lnSpc>
            </a:pPr>
            <a:r>
              <a:rPr lang="en-US" sz="1600" b="1" dirty="0">
                <a:solidFill>
                  <a:schemeClr val="tx1">
                    <a:lumMod val="75000"/>
                    <a:lumOff val="25000"/>
                  </a:schemeClr>
                </a:solidFill>
              </a:rPr>
              <a:t>     Accuracy Rate = (479+92)/700 = 81.57</a:t>
            </a:r>
          </a:p>
        </p:txBody>
      </p:sp>
      <p:grpSp>
        <p:nvGrpSpPr>
          <p:cNvPr id="14" name="Group 13">
            <a:extLst>
              <a:ext uri="{FF2B5EF4-FFF2-40B4-BE49-F238E27FC236}">
                <a16:creationId xmlns:a16="http://schemas.microsoft.com/office/drawing/2014/main" id="{EE3E1AF2-BEDE-46A0-85FE-AC273A01BED3}"/>
              </a:ext>
            </a:extLst>
          </p:cNvPr>
          <p:cNvGrpSpPr/>
          <p:nvPr/>
        </p:nvGrpSpPr>
        <p:grpSpPr>
          <a:xfrm>
            <a:off x="8381446" y="4660945"/>
            <a:ext cx="1676954" cy="1456302"/>
            <a:chOff x="6857446" y="4660945"/>
            <a:chExt cx="1676954" cy="1456302"/>
          </a:xfrm>
        </p:grpSpPr>
        <p:sp>
          <p:nvSpPr>
            <p:cNvPr id="11" name="Oval 10">
              <a:extLst>
                <a:ext uri="{FF2B5EF4-FFF2-40B4-BE49-F238E27FC236}">
                  <a16:creationId xmlns:a16="http://schemas.microsoft.com/office/drawing/2014/main" id="{7237C7C0-9D3B-46FF-9916-D225CD98199C}"/>
                </a:ext>
              </a:extLst>
            </p:cNvPr>
            <p:cNvSpPr/>
            <p:nvPr/>
          </p:nvSpPr>
          <p:spPr>
            <a:xfrm>
              <a:off x="7572286" y="5334000"/>
              <a:ext cx="352514"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446" y="4660945"/>
              <a:ext cx="1676954" cy="145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Oval 15"/>
            <p:cNvSpPr/>
            <p:nvPr/>
          </p:nvSpPr>
          <p:spPr>
            <a:xfrm>
              <a:off x="8080349" y="5680672"/>
              <a:ext cx="377851" cy="377851"/>
            </a:xfrm>
            <a:prstGeom prst="ellipse">
              <a:avLst/>
            </a:pr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7F5D7A0-11AE-402F-AD84-BB1E13386447}"/>
                </a:ext>
              </a:extLst>
            </p:cNvPr>
            <p:cNvSpPr txBox="1"/>
            <p:nvPr/>
          </p:nvSpPr>
          <p:spPr>
            <a:xfrm>
              <a:off x="7543800" y="5269468"/>
              <a:ext cx="838200" cy="461665"/>
            </a:xfrm>
            <a:prstGeom prst="rect">
              <a:avLst/>
            </a:prstGeom>
            <a:solidFill>
              <a:srgbClr val="FFFFFF"/>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id="{B27814D2-1983-41D3-B7DB-97E2E3175332}"/>
                </a:ext>
              </a:extLst>
            </p:cNvPr>
            <p:cNvSpPr txBox="1"/>
            <p:nvPr/>
          </p:nvSpPr>
          <p:spPr>
            <a:xfrm>
              <a:off x="7460726" y="5317123"/>
              <a:ext cx="609600" cy="338554"/>
            </a:xfrm>
            <a:prstGeom prst="rect">
              <a:avLst/>
            </a:prstGeom>
            <a:noFill/>
          </p:spPr>
          <p:txBody>
            <a:bodyPr wrap="square" rtlCol="0">
              <a:spAutoFit/>
            </a:bodyPr>
            <a:lstStyle/>
            <a:p>
              <a:r>
                <a:rPr lang="en-IN" sz="1600" dirty="0">
                  <a:solidFill>
                    <a:schemeClr val="accent3">
                      <a:lumMod val="50000"/>
                    </a:schemeClr>
                  </a:solidFill>
                </a:rPr>
                <a:t>479</a:t>
              </a:r>
            </a:p>
          </p:txBody>
        </p:sp>
        <p:sp>
          <p:nvSpPr>
            <p:cNvPr id="15" name="Oval 14"/>
            <p:cNvSpPr/>
            <p:nvPr/>
          </p:nvSpPr>
          <p:spPr>
            <a:xfrm>
              <a:off x="7515148" y="5297474"/>
              <a:ext cx="377851" cy="377851"/>
            </a:xfrm>
            <a:prstGeom prst="ellipse">
              <a:avLst/>
            </a:pr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8EE9736-AFF4-4471-B193-3EEDEC3DD46B}"/>
                </a:ext>
              </a:extLst>
            </p:cNvPr>
            <p:cNvSpPr txBox="1"/>
            <p:nvPr/>
          </p:nvSpPr>
          <p:spPr>
            <a:xfrm>
              <a:off x="8011023" y="5294493"/>
              <a:ext cx="523377" cy="338554"/>
            </a:xfrm>
            <a:prstGeom prst="rect">
              <a:avLst/>
            </a:prstGeom>
            <a:noFill/>
          </p:spPr>
          <p:txBody>
            <a:bodyPr wrap="square" rtlCol="0">
              <a:spAutoFit/>
            </a:bodyPr>
            <a:lstStyle/>
            <a:p>
              <a:r>
                <a:rPr lang="en-IN" sz="1600" dirty="0">
                  <a:solidFill>
                    <a:schemeClr val="accent3">
                      <a:lumMod val="50000"/>
                    </a:schemeClr>
                  </a:solidFill>
                </a:rPr>
                <a:t>38</a:t>
              </a:r>
            </a:p>
          </p:txBody>
        </p:sp>
      </p:grpSp>
    </p:spTree>
    <p:extLst>
      <p:ext uri="{BB962C8B-B14F-4D97-AF65-F5344CB8AC3E}">
        <p14:creationId xmlns:p14="http://schemas.microsoft.com/office/powerpoint/2010/main" val="3558709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2654120" y="304801"/>
            <a:ext cx="6883763" cy="7806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r>
              <a:rPr lang="en-US" b="1" dirty="0">
                <a:latin typeface="+mj-lt"/>
              </a:rPr>
              <a:t>Misclassification</a:t>
            </a:r>
          </a:p>
        </p:txBody>
      </p:sp>
      <p:sp>
        <p:nvSpPr>
          <p:cNvPr id="3" name="Rectangle 2"/>
          <p:cNvSpPr/>
          <p:nvPr/>
        </p:nvSpPr>
        <p:spPr>
          <a:xfrm>
            <a:off x="2046213" y="1447800"/>
            <a:ext cx="8099577" cy="3785652"/>
          </a:xfrm>
          <a:prstGeom prst="rect">
            <a:avLst/>
          </a:prstGeom>
        </p:spPr>
        <p:txBody>
          <a:bodyPr>
            <a:spAutoFit/>
          </a:bodyPr>
          <a:lstStyle/>
          <a:p>
            <a:pPr marL="285750" indent="-285750">
              <a:lnSpc>
                <a:spcPct val="150000"/>
              </a:lnSpc>
              <a:buFont typeface="Arial" pitchFamily="34" charset="0"/>
              <a:buChar char="•"/>
            </a:pPr>
            <a:r>
              <a:rPr lang="en-US" sz="1600" b="1" dirty="0">
                <a:solidFill>
                  <a:schemeClr val="tx1">
                    <a:lumMod val="75000"/>
                    <a:lumOff val="25000"/>
                  </a:schemeClr>
                </a:solidFill>
              </a:rPr>
              <a:t>Misclassification Rate </a:t>
            </a:r>
            <a:r>
              <a:rPr lang="en-US" sz="1600" b="1" dirty="0">
                <a:solidFill>
                  <a:schemeClr val="tx1">
                    <a:lumMod val="75000"/>
                    <a:lumOff val="25000"/>
                  </a:schemeClr>
                </a:solidFill>
                <a:sym typeface="Wingdings" pitchFamily="2" charset="2"/>
              </a:rPr>
              <a:t> </a:t>
            </a:r>
            <a:r>
              <a:rPr lang="en-US" sz="1600" b="1" dirty="0">
                <a:solidFill>
                  <a:schemeClr val="tx1">
                    <a:lumMod val="75000"/>
                    <a:lumOff val="25000"/>
                  </a:schemeClr>
                </a:solidFill>
              </a:rPr>
              <a:t>Percentage of wrongly predicted observations</a:t>
            </a:r>
          </a:p>
          <a:p>
            <a:pPr marL="285750" indent="-285750">
              <a:lnSpc>
                <a:spcPct val="150000"/>
              </a:lnSpc>
              <a:buFont typeface="Arial" pitchFamily="34" charset="0"/>
              <a:buChar char="•"/>
            </a:pPr>
            <a:r>
              <a:rPr lang="en-US" sz="1600" dirty="0">
                <a:solidFill>
                  <a:schemeClr val="tx1">
                    <a:lumMod val="75000"/>
                    <a:lumOff val="25000"/>
                  </a:schemeClr>
                </a:solidFill>
              </a:rPr>
              <a:t>Note that misclassification rate depends on cut off used for predictions</a:t>
            </a:r>
          </a:p>
          <a:p>
            <a:pPr>
              <a:lnSpc>
                <a:spcPct val="150000"/>
              </a:lnSpc>
            </a:pPr>
            <a:endParaRPr lang="en-US" sz="1600" dirty="0">
              <a:solidFill>
                <a:schemeClr val="tx1">
                  <a:lumMod val="75000"/>
                  <a:lumOff val="25000"/>
                </a:schemeClr>
              </a:solidFill>
            </a:endParaRPr>
          </a:p>
          <a:p>
            <a:pPr>
              <a:lnSpc>
                <a:spcPct val="150000"/>
              </a:lnSpc>
            </a:pPr>
            <a:r>
              <a:rPr lang="en-US" sz="1600" dirty="0">
                <a:solidFill>
                  <a:schemeClr val="tx1">
                    <a:lumMod val="75000"/>
                    <a:lumOff val="25000"/>
                  </a:schemeClr>
                </a:solidFill>
              </a:rPr>
              <a:t>Suppose our classification table looks as follows:</a:t>
            </a: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Here </a:t>
            </a:r>
            <a:r>
              <a:rPr lang="en-US" sz="1600" b="1" dirty="0">
                <a:solidFill>
                  <a:schemeClr val="tx1">
                    <a:lumMod val="75000"/>
                    <a:lumOff val="25000"/>
                  </a:schemeClr>
                </a:solidFill>
              </a:rPr>
              <a:t>misclassification rate is : (38 +91) / 700=18.43%</a:t>
            </a:r>
          </a:p>
        </p:txBody>
      </p:sp>
      <p:grpSp>
        <p:nvGrpSpPr>
          <p:cNvPr id="12" name="Group 11">
            <a:extLst>
              <a:ext uri="{FF2B5EF4-FFF2-40B4-BE49-F238E27FC236}">
                <a16:creationId xmlns:a16="http://schemas.microsoft.com/office/drawing/2014/main" id="{B4BF4736-A4AE-441F-B2E4-3AA2E4B4C0E0}"/>
              </a:ext>
            </a:extLst>
          </p:cNvPr>
          <p:cNvGrpSpPr/>
          <p:nvPr/>
        </p:nvGrpSpPr>
        <p:grpSpPr>
          <a:xfrm>
            <a:off x="4800600" y="3124200"/>
            <a:ext cx="1676954" cy="1456302"/>
            <a:chOff x="6857446" y="4660945"/>
            <a:chExt cx="1676954" cy="1456302"/>
          </a:xfrm>
        </p:grpSpPr>
        <p:sp>
          <p:nvSpPr>
            <p:cNvPr id="13" name="Oval 12">
              <a:extLst>
                <a:ext uri="{FF2B5EF4-FFF2-40B4-BE49-F238E27FC236}">
                  <a16:creationId xmlns:a16="http://schemas.microsoft.com/office/drawing/2014/main" id="{2AB1D562-4CAA-4C4F-B413-8291987BE6EC}"/>
                </a:ext>
              </a:extLst>
            </p:cNvPr>
            <p:cNvSpPr/>
            <p:nvPr/>
          </p:nvSpPr>
          <p:spPr>
            <a:xfrm>
              <a:off x="7572286" y="5334000"/>
              <a:ext cx="352514"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2">
              <a:extLst>
                <a:ext uri="{FF2B5EF4-FFF2-40B4-BE49-F238E27FC236}">
                  <a16:creationId xmlns:a16="http://schemas.microsoft.com/office/drawing/2014/main" id="{B983E396-C52D-4296-B6BD-F8BD58526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446" y="4660945"/>
              <a:ext cx="1676954" cy="145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a:extLst>
                <a:ext uri="{FF2B5EF4-FFF2-40B4-BE49-F238E27FC236}">
                  <a16:creationId xmlns:a16="http://schemas.microsoft.com/office/drawing/2014/main" id="{C17A652F-0C9F-40C5-BE7A-A44666320E95}"/>
                </a:ext>
              </a:extLst>
            </p:cNvPr>
            <p:cNvSpPr/>
            <p:nvPr/>
          </p:nvSpPr>
          <p:spPr>
            <a:xfrm>
              <a:off x="8080349" y="5680672"/>
              <a:ext cx="377851" cy="377851"/>
            </a:xfrm>
            <a:prstGeom prst="ellipse">
              <a:avLst/>
            </a:pr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056F49E-2D83-4701-8767-8AA82E75B26D}"/>
                </a:ext>
              </a:extLst>
            </p:cNvPr>
            <p:cNvSpPr txBox="1"/>
            <p:nvPr/>
          </p:nvSpPr>
          <p:spPr>
            <a:xfrm>
              <a:off x="7543800" y="5269468"/>
              <a:ext cx="838200" cy="461665"/>
            </a:xfrm>
            <a:prstGeom prst="rect">
              <a:avLst/>
            </a:prstGeom>
            <a:solidFill>
              <a:srgbClr val="FFFFFF"/>
            </a:solidFill>
          </p:spPr>
          <p:txBody>
            <a:bodyPr wrap="square" rtlCol="0">
              <a:spAutoFit/>
            </a:bodyPr>
            <a:lstStyle/>
            <a:p>
              <a:endParaRPr lang="en-IN" dirty="0"/>
            </a:p>
          </p:txBody>
        </p:sp>
        <p:sp>
          <p:nvSpPr>
            <p:cNvPr id="17" name="TextBox 16">
              <a:extLst>
                <a:ext uri="{FF2B5EF4-FFF2-40B4-BE49-F238E27FC236}">
                  <a16:creationId xmlns:a16="http://schemas.microsoft.com/office/drawing/2014/main" id="{6484507E-CB83-44AA-AA55-EFBCCB2DDF13}"/>
                </a:ext>
              </a:extLst>
            </p:cNvPr>
            <p:cNvSpPr txBox="1"/>
            <p:nvPr/>
          </p:nvSpPr>
          <p:spPr>
            <a:xfrm>
              <a:off x="7460726" y="5317123"/>
              <a:ext cx="609600" cy="338554"/>
            </a:xfrm>
            <a:prstGeom prst="rect">
              <a:avLst/>
            </a:prstGeom>
            <a:noFill/>
          </p:spPr>
          <p:txBody>
            <a:bodyPr wrap="square" rtlCol="0">
              <a:spAutoFit/>
            </a:bodyPr>
            <a:lstStyle/>
            <a:p>
              <a:r>
                <a:rPr lang="en-IN" sz="1600" dirty="0">
                  <a:solidFill>
                    <a:schemeClr val="accent3">
                      <a:lumMod val="50000"/>
                    </a:schemeClr>
                  </a:solidFill>
                </a:rPr>
                <a:t>479</a:t>
              </a:r>
            </a:p>
          </p:txBody>
        </p:sp>
        <p:sp>
          <p:nvSpPr>
            <p:cNvPr id="18" name="Oval 17">
              <a:extLst>
                <a:ext uri="{FF2B5EF4-FFF2-40B4-BE49-F238E27FC236}">
                  <a16:creationId xmlns:a16="http://schemas.microsoft.com/office/drawing/2014/main" id="{32FD2D8B-71B4-4F66-A522-28FC9D6250F3}"/>
                </a:ext>
              </a:extLst>
            </p:cNvPr>
            <p:cNvSpPr/>
            <p:nvPr/>
          </p:nvSpPr>
          <p:spPr>
            <a:xfrm>
              <a:off x="7515148" y="5297474"/>
              <a:ext cx="377851" cy="377851"/>
            </a:xfrm>
            <a:prstGeom prst="ellipse">
              <a:avLst/>
            </a:pr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02654D0-0424-48DC-9ADB-8DFA4996280F}"/>
                </a:ext>
              </a:extLst>
            </p:cNvPr>
            <p:cNvSpPr txBox="1"/>
            <p:nvPr/>
          </p:nvSpPr>
          <p:spPr>
            <a:xfrm>
              <a:off x="8011023" y="5294493"/>
              <a:ext cx="523377" cy="338554"/>
            </a:xfrm>
            <a:prstGeom prst="rect">
              <a:avLst/>
            </a:prstGeom>
            <a:noFill/>
          </p:spPr>
          <p:txBody>
            <a:bodyPr wrap="square" rtlCol="0">
              <a:spAutoFit/>
            </a:bodyPr>
            <a:lstStyle/>
            <a:p>
              <a:r>
                <a:rPr lang="en-IN" sz="1600" dirty="0">
                  <a:solidFill>
                    <a:schemeClr val="accent3">
                      <a:lumMod val="50000"/>
                    </a:schemeClr>
                  </a:solidFill>
                </a:rPr>
                <a:t>38</a:t>
              </a:r>
            </a:p>
          </p:txBody>
        </p:sp>
      </p:grpSp>
    </p:spTree>
    <p:extLst>
      <p:ext uri="{BB962C8B-B14F-4D97-AF65-F5344CB8AC3E}">
        <p14:creationId xmlns:p14="http://schemas.microsoft.com/office/powerpoint/2010/main" val="413806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Binary Logistic Regression</a:t>
            </a:r>
            <a:endParaRPr lang="en-US" b="1" dirty="0">
              <a:latin typeface="+mj-lt"/>
            </a:endParaRPr>
          </a:p>
        </p:txBody>
      </p:sp>
      <p:sp>
        <p:nvSpPr>
          <p:cNvPr id="23" name="Rectangle 3"/>
          <p:cNvSpPr txBox="1">
            <a:spLocks noChangeArrowheads="1"/>
          </p:cNvSpPr>
          <p:nvPr>
            <p:custDataLst>
              <p:tags r:id="rId2"/>
            </p:custDataLst>
          </p:nvPr>
        </p:nvSpPr>
        <p:spPr bwMode="auto">
          <a:xfrm>
            <a:off x="2536006" y="1600201"/>
            <a:ext cx="2881865" cy="56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buNone/>
            </a:pPr>
            <a:r>
              <a:rPr lang="en-US" sz="1600" b="1" dirty="0">
                <a:solidFill>
                  <a:schemeClr val="tx1">
                    <a:lumMod val="75000"/>
                    <a:lumOff val="25000"/>
                  </a:schemeClr>
                </a:solidFill>
                <a:latin typeface="+mn-lt"/>
              </a:rPr>
              <a:t>DEPENDENT </a:t>
            </a:r>
            <a:r>
              <a:rPr lang="en-US" sz="1600" dirty="0">
                <a:solidFill>
                  <a:schemeClr val="tx1">
                    <a:lumMod val="75000"/>
                    <a:lumOff val="25000"/>
                  </a:schemeClr>
                </a:solidFill>
                <a:latin typeface="+mn-lt"/>
              </a:rPr>
              <a:t>VARIABLE</a:t>
            </a:r>
          </a:p>
        </p:txBody>
      </p:sp>
      <p:sp>
        <p:nvSpPr>
          <p:cNvPr id="27" name="Rectangle 3"/>
          <p:cNvSpPr txBox="1">
            <a:spLocks noChangeArrowheads="1"/>
          </p:cNvSpPr>
          <p:nvPr>
            <p:custDataLst>
              <p:tags r:id="rId3"/>
            </p:custDataLst>
          </p:nvPr>
        </p:nvSpPr>
        <p:spPr bwMode="auto">
          <a:xfrm>
            <a:off x="6105072" y="1600201"/>
            <a:ext cx="3487057" cy="56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fontAlgn="auto">
              <a:spcBef>
                <a:spcPts val="0"/>
              </a:spcBef>
              <a:spcAft>
                <a:spcPts val="0"/>
              </a:spcAft>
              <a:buNone/>
            </a:pPr>
            <a:r>
              <a:rPr lang="en-US" sz="1600" b="1" dirty="0">
                <a:solidFill>
                  <a:schemeClr val="tx1">
                    <a:lumMod val="75000"/>
                    <a:lumOff val="25000"/>
                  </a:schemeClr>
                </a:solidFill>
                <a:latin typeface="+mn-lt"/>
              </a:rPr>
              <a:t>INDEPENDENT </a:t>
            </a:r>
            <a:r>
              <a:rPr lang="en-US" sz="1600" dirty="0">
                <a:solidFill>
                  <a:schemeClr val="tx1">
                    <a:lumMod val="75000"/>
                    <a:lumOff val="25000"/>
                  </a:schemeClr>
                </a:solidFill>
                <a:latin typeface="+mn-lt"/>
              </a:rPr>
              <a:t>VARIABLES</a:t>
            </a:r>
          </a:p>
        </p:txBody>
      </p:sp>
      <p:cxnSp>
        <p:nvCxnSpPr>
          <p:cNvPr id="29" name="Straight Arrow Connector 28"/>
          <p:cNvCxnSpPr/>
          <p:nvPr/>
        </p:nvCxnSpPr>
        <p:spPr>
          <a:xfrm rot="5400000">
            <a:off x="3770993" y="2283178"/>
            <a:ext cx="382814" cy="0"/>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7657193" y="2284564"/>
            <a:ext cx="382814" cy="0"/>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043817" y="5063571"/>
            <a:ext cx="8166984" cy="786690"/>
          </a:xfrm>
          <a:prstGeom prst="rect">
            <a:avLst/>
          </a:prstGeom>
          <a:noFill/>
        </p:spPr>
        <p:txBody>
          <a:bodyPr wrap="square" rtlCol="0">
            <a:spAutoFit/>
          </a:bodyPr>
          <a:lstStyle/>
          <a:p>
            <a:pPr algn="ctr">
              <a:lnSpc>
                <a:spcPct val="150000"/>
              </a:lnSpc>
            </a:pPr>
            <a:r>
              <a:rPr lang="en-US" sz="1600" dirty="0">
                <a:solidFill>
                  <a:schemeClr val="tx1">
                    <a:lumMod val="75000"/>
                    <a:lumOff val="25000"/>
                  </a:schemeClr>
                </a:solidFill>
              </a:rPr>
              <a:t>Binary logistic regression </a:t>
            </a:r>
            <a:r>
              <a:rPr lang="en-US" sz="1600" b="1" dirty="0">
                <a:solidFill>
                  <a:schemeClr val="tx1">
                    <a:lumMod val="75000"/>
                    <a:lumOff val="25000"/>
                  </a:schemeClr>
                </a:solidFill>
              </a:rPr>
              <a:t>models the dependent variable as a logit of p, where p is the conditional probability that dependent variable takes value 1</a:t>
            </a:r>
          </a:p>
        </p:txBody>
      </p:sp>
      <p:grpSp>
        <p:nvGrpSpPr>
          <p:cNvPr id="3" name="Group 2"/>
          <p:cNvGrpSpPr/>
          <p:nvPr/>
        </p:nvGrpSpPr>
        <p:grpSpPr>
          <a:xfrm>
            <a:off x="2524359" y="2472771"/>
            <a:ext cx="2881865" cy="2553674"/>
            <a:chOff x="1007225" y="2667000"/>
            <a:chExt cx="2881865" cy="2553674"/>
          </a:xfrm>
        </p:grpSpPr>
        <p:grpSp>
          <p:nvGrpSpPr>
            <p:cNvPr id="4" name="Group 3"/>
            <p:cNvGrpSpPr/>
            <p:nvPr/>
          </p:nvGrpSpPr>
          <p:grpSpPr>
            <a:xfrm>
              <a:off x="1007225" y="2667000"/>
              <a:ext cx="2881865" cy="2286000"/>
              <a:chOff x="1007225" y="2667000"/>
              <a:chExt cx="2881865" cy="2286000"/>
            </a:xfrm>
          </p:grpSpPr>
          <p:sp>
            <p:nvSpPr>
              <p:cNvPr id="21" name="Rectangle 3"/>
              <p:cNvSpPr txBox="1">
                <a:spLocks noChangeArrowheads="1"/>
              </p:cNvSpPr>
              <p:nvPr>
                <p:custDataLst>
                  <p:tags r:id="rId6"/>
                </p:custDataLst>
              </p:nvPr>
            </p:nvSpPr>
            <p:spPr bwMode="auto">
              <a:xfrm>
                <a:off x="1713511" y="3171093"/>
                <a:ext cx="1478852" cy="178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buNone/>
                </a:pPr>
                <a:r>
                  <a:rPr sz="1600" dirty="0">
                    <a:solidFill>
                      <a:schemeClr val="tx1">
                        <a:lumMod val="75000"/>
                        <a:lumOff val="25000"/>
                      </a:schemeClr>
                    </a:solidFill>
                    <a:latin typeface="+mn-lt"/>
                  </a:rPr>
                  <a:t>0 or 1</a:t>
                </a:r>
              </a:p>
              <a:p>
                <a:pPr marL="0" indent="0" algn="ctr">
                  <a:buNone/>
                </a:pPr>
                <a:r>
                  <a:rPr lang="en-US" sz="1600" dirty="0">
                    <a:solidFill>
                      <a:schemeClr val="tx1">
                        <a:lumMod val="75000"/>
                        <a:lumOff val="25000"/>
                      </a:schemeClr>
                    </a:solidFill>
                    <a:latin typeface="+mn-lt"/>
                  </a:rPr>
                  <a:t>Death or Survival</a:t>
                </a:r>
              </a:p>
              <a:p>
                <a:pPr marL="0" indent="0" algn="ctr">
                  <a:buNone/>
                </a:pPr>
                <a:r>
                  <a:rPr lang="en-US" sz="1600" dirty="0">
                    <a:solidFill>
                      <a:schemeClr val="tx1">
                        <a:lumMod val="75000"/>
                        <a:lumOff val="25000"/>
                      </a:schemeClr>
                    </a:solidFill>
                    <a:latin typeface="+mn-lt"/>
                  </a:rPr>
                  <a:t>Absence or Presence</a:t>
                </a:r>
              </a:p>
            </p:txBody>
          </p:sp>
          <p:sp>
            <p:nvSpPr>
              <p:cNvPr id="32" name="Rectangle 3"/>
              <p:cNvSpPr txBox="1">
                <a:spLocks noChangeArrowheads="1"/>
              </p:cNvSpPr>
              <p:nvPr>
                <p:custDataLst>
                  <p:tags r:id="rId7"/>
                </p:custDataLst>
              </p:nvPr>
            </p:nvSpPr>
            <p:spPr bwMode="auto">
              <a:xfrm>
                <a:off x="1007225" y="2667000"/>
                <a:ext cx="2881865" cy="56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buNone/>
                </a:pPr>
                <a:r>
                  <a:rPr lang="en-US" sz="1600" b="1" dirty="0">
                    <a:solidFill>
                      <a:schemeClr val="tx1">
                        <a:lumMod val="75000"/>
                        <a:lumOff val="25000"/>
                      </a:schemeClr>
                    </a:solidFill>
                    <a:latin typeface="+mn-lt"/>
                  </a:rPr>
                  <a:t>Categorical (Binary)</a:t>
                </a:r>
                <a:endParaRPr lang="en-US" sz="1600" dirty="0">
                  <a:solidFill>
                    <a:schemeClr val="tx1">
                      <a:lumMod val="75000"/>
                      <a:lumOff val="25000"/>
                    </a:schemeClr>
                  </a:solidFill>
                  <a:latin typeface="+mn-lt"/>
                </a:endParaRPr>
              </a:p>
            </p:txBody>
          </p:sp>
        </p:grpSp>
        <p:sp>
          <p:nvSpPr>
            <p:cNvPr id="2" name="TextBox 1"/>
            <p:cNvSpPr txBox="1"/>
            <p:nvPr/>
          </p:nvSpPr>
          <p:spPr>
            <a:xfrm rot="5400000">
              <a:off x="2262082" y="4838839"/>
              <a:ext cx="425116" cy="338554"/>
            </a:xfrm>
            <a:prstGeom prst="rect">
              <a:avLst/>
            </a:prstGeom>
            <a:noFill/>
          </p:spPr>
          <p:txBody>
            <a:bodyPr wrap="none" rtlCol="0">
              <a:spAutoFit/>
            </a:bodyPr>
            <a:lstStyle/>
            <a:p>
              <a:pPr algn="ctr"/>
              <a:r>
                <a:rPr lang="en-US" sz="1600" dirty="0">
                  <a:solidFill>
                    <a:schemeClr val="tx1">
                      <a:lumMod val="75000"/>
                      <a:lumOff val="25000"/>
                    </a:schemeClr>
                  </a:solidFill>
                </a:rPr>
                <a:t>…..</a:t>
              </a:r>
            </a:p>
          </p:txBody>
        </p:sp>
      </p:grpSp>
      <p:grpSp>
        <p:nvGrpSpPr>
          <p:cNvPr id="6" name="Group 5"/>
          <p:cNvGrpSpPr/>
          <p:nvPr/>
        </p:nvGrpSpPr>
        <p:grpSpPr>
          <a:xfrm>
            <a:off x="6098205" y="2472772"/>
            <a:ext cx="3487057" cy="2576791"/>
            <a:chOff x="4581071" y="2667000"/>
            <a:chExt cx="3487057" cy="2576791"/>
          </a:xfrm>
        </p:grpSpPr>
        <p:grpSp>
          <p:nvGrpSpPr>
            <p:cNvPr id="5" name="Group 4"/>
            <p:cNvGrpSpPr/>
            <p:nvPr/>
          </p:nvGrpSpPr>
          <p:grpSpPr>
            <a:xfrm>
              <a:off x="4581071" y="2667000"/>
              <a:ext cx="3487057" cy="2286000"/>
              <a:chOff x="4581071" y="2667000"/>
              <a:chExt cx="3487057" cy="2286000"/>
            </a:xfrm>
          </p:grpSpPr>
          <p:sp>
            <p:nvSpPr>
              <p:cNvPr id="38" name="Rectangle 3"/>
              <p:cNvSpPr txBox="1">
                <a:spLocks noChangeArrowheads="1"/>
              </p:cNvSpPr>
              <p:nvPr>
                <p:custDataLst>
                  <p:tags r:id="rId4"/>
                </p:custDataLst>
              </p:nvPr>
            </p:nvSpPr>
            <p:spPr bwMode="auto">
              <a:xfrm>
                <a:off x="4581071" y="2667000"/>
                <a:ext cx="3487057" cy="56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buNone/>
                </a:pPr>
                <a:r>
                  <a:rPr lang="en-US" sz="1600" b="1" dirty="0">
                    <a:solidFill>
                      <a:schemeClr val="tx1">
                        <a:lumMod val="75000"/>
                        <a:lumOff val="25000"/>
                      </a:schemeClr>
                    </a:solidFill>
                    <a:latin typeface="+mn-lt"/>
                  </a:rPr>
                  <a:t>Categorical or Continuous</a:t>
                </a:r>
                <a:endParaRPr lang="en-US" sz="1600" dirty="0">
                  <a:solidFill>
                    <a:schemeClr val="tx1">
                      <a:lumMod val="75000"/>
                      <a:lumOff val="25000"/>
                    </a:schemeClr>
                  </a:solidFill>
                  <a:latin typeface="+mn-lt"/>
                </a:endParaRPr>
              </a:p>
            </p:txBody>
          </p:sp>
          <p:sp>
            <p:nvSpPr>
              <p:cNvPr id="39" name="Rectangle 3"/>
              <p:cNvSpPr txBox="1">
                <a:spLocks noChangeArrowheads="1"/>
              </p:cNvSpPr>
              <p:nvPr>
                <p:custDataLst>
                  <p:tags r:id="rId5"/>
                </p:custDataLst>
              </p:nvPr>
            </p:nvSpPr>
            <p:spPr bwMode="auto">
              <a:xfrm>
                <a:off x="5133746" y="3171093"/>
                <a:ext cx="2381706" cy="178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buNone/>
                </a:pPr>
                <a:r>
                  <a:rPr lang="en-US" sz="1600" dirty="0">
                    <a:solidFill>
                      <a:schemeClr val="tx1">
                        <a:lumMod val="75000"/>
                        <a:lumOff val="25000"/>
                      </a:schemeClr>
                    </a:solidFill>
                    <a:latin typeface="+mn-lt"/>
                  </a:rPr>
                  <a:t>Gender</a:t>
                </a:r>
              </a:p>
              <a:p>
                <a:pPr marL="0" indent="0" algn="ctr">
                  <a:buNone/>
                </a:pPr>
                <a:r>
                  <a:rPr lang="en-US" sz="1600" dirty="0">
                    <a:solidFill>
                      <a:schemeClr val="tx1">
                        <a:lumMod val="75000"/>
                        <a:lumOff val="25000"/>
                      </a:schemeClr>
                    </a:solidFill>
                    <a:latin typeface="+mn-lt"/>
                  </a:rPr>
                  <a:t>Geographical Regions</a:t>
                </a:r>
              </a:p>
              <a:p>
                <a:pPr marL="0" indent="0" algn="ctr">
                  <a:buNone/>
                </a:pPr>
                <a:r>
                  <a:rPr lang="en-US" sz="1600" dirty="0">
                    <a:solidFill>
                      <a:schemeClr val="tx1">
                        <a:lumMod val="75000"/>
                        <a:lumOff val="25000"/>
                      </a:schemeClr>
                    </a:solidFill>
                    <a:latin typeface="+mn-lt"/>
                  </a:rPr>
                  <a:t>Age</a:t>
                </a:r>
              </a:p>
              <a:p>
                <a:pPr marL="0" indent="0" algn="ctr">
                  <a:buNone/>
                </a:pPr>
                <a:r>
                  <a:rPr lang="en-US" sz="1600" dirty="0">
                    <a:solidFill>
                      <a:schemeClr val="tx1">
                        <a:lumMod val="75000"/>
                        <a:lumOff val="25000"/>
                      </a:schemeClr>
                    </a:solidFill>
                    <a:latin typeface="+mn-lt"/>
                  </a:rPr>
                  <a:t>Income</a:t>
                </a:r>
              </a:p>
              <a:p>
                <a:pPr marL="0" indent="0" algn="ctr">
                  <a:buNone/>
                </a:pPr>
                <a:r>
                  <a:rPr lang="en-US" sz="1600" dirty="0">
                    <a:solidFill>
                      <a:schemeClr val="tx1">
                        <a:lumMod val="75000"/>
                        <a:lumOff val="25000"/>
                      </a:schemeClr>
                    </a:solidFill>
                    <a:latin typeface="+mn-lt"/>
                  </a:rPr>
                  <a:t>Debt Ratio</a:t>
                </a:r>
              </a:p>
            </p:txBody>
          </p:sp>
        </p:grpSp>
        <p:sp>
          <p:nvSpPr>
            <p:cNvPr id="20" name="TextBox 19"/>
            <p:cNvSpPr txBox="1"/>
            <p:nvPr/>
          </p:nvSpPr>
          <p:spPr>
            <a:xfrm rot="5400000">
              <a:off x="6094851" y="4861956"/>
              <a:ext cx="425116" cy="338554"/>
            </a:xfrm>
            <a:prstGeom prst="rect">
              <a:avLst/>
            </a:prstGeom>
            <a:noFill/>
          </p:spPr>
          <p:txBody>
            <a:bodyPr wrap="none" rtlCol="0">
              <a:spAutoFit/>
            </a:bodyPr>
            <a:lstStyle/>
            <a:p>
              <a:pPr algn="ctr"/>
              <a:r>
                <a:rPr lang="en-US" sz="1600" dirty="0">
                  <a:solidFill>
                    <a:schemeClr val="tx1">
                      <a:lumMod val="75000"/>
                      <a:lumOff val="25000"/>
                    </a:schemeClr>
                  </a:solidFill>
                </a:rPr>
                <a:t>…..</a:t>
              </a:r>
            </a:p>
          </p:txBody>
        </p:sp>
      </p:grpSp>
    </p:spTree>
    <p:extLst>
      <p:ext uri="{BB962C8B-B14F-4D97-AF65-F5344CB8AC3E}">
        <p14:creationId xmlns:p14="http://schemas.microsoft.com/office/powerpoint/2010/main" val="39044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Application Areas</a:t>
            </a:r>
          </a:p>
        </p:txBody>
      </p:sp>
      <p:grpSp>
        <p:nvGrpSpPr>
          <p:cNvPr id="8" name="Group 7">
            <a:extLst>
              <a:ext uri="{FF2B5EF4-FFF2-40B4-BE49-F238E27FC236}">
                <a16:creationId xmlns:a16="http://schemas.microsoft.com/office/drawing/2014/main" id="{51B3227A-D596-4F0A-A960-1E2E17A488D7}"/>
              </a:ext>
            </a:extLst>
          </p:cNvPr>
          <p:cNvGrpSpPr/>
          <p:nvPr/>
        </p:nvGrpSpPr>
        <p:grpSpPr>
          <a:xfrm>
            <a:off x="2282952" y="1580129"/>
            <a:ext cx="7626097" cy="3993073"/>
            <a:chOff x="533400" y="1600199"/>
            <a:chExt cx="6643259" cy="3993073"/>
          </a:xfrm>
        </p:grpSpPr>
        <p:grpSp>
          <p:nvGrpSpPr>
            <p:cNvPr id="14" name="Group 13">
              <a:extLst>
                <a:ext uri="{FF2B5EF4-FFF2-40B4-BE49-F238E27FC236}">
                  <a16:creationId xmlns:a16="http://schemas.microsoft.com/office/drawing/2014/main" id="{617BE081-BA3B-46AA-84A8-4DB675CB4310}"/>
                </a:ext>
              </a:extLst>
            </p:cNvPr>
            <p:cNvGrpSpPr/>
            <p:nvPr/>
          </p:nvGrpSpPr>
          <p:grpSpPr>
            <a:xfrm>
              <a:off x="533400" y="2172192"/>
              <a:ext cx="6643259" cy="3421080"/>
              <a:chOff x="762000" y="1879210"/>
              <a:chExt cx="7307583" cy="3421080"/>
            </a:xfrm>
          </p:grpSpPr>
          <p:sp>
            <p:nvSpPr>
              <p:cNvPr id="23" name="Freeform 2">
                <a:extLst>
                  <a:ext uri="{FF2B5EF4-FFF2-40B4-BE49-F238E27FC236}">
                    <a16:creationId xmlns:a16="http://schemas.microsoft.com/office/drawing/2014/main" id="{862A4C39-B00E-4736-B9C6-9A912CEF43C6}"/>
                  </a:ext>
                </a:extLst>
              </p:cNvPr>
              <p:cNvSpPr/>
              <p:nvPr/>
            </p:nvSpPr>
            <p:spPr>
              <a:xfrm>
                <a:off x="5143045" y="1937059"/>
                <a:ext cx="2926538" cy="848427"/>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1" rIns="289066" bIns="165243" numCol="1" spcCol="1270" anchor="ctr" anchorCtr="0">
                <a:noAutofit/>
              </a:bodyPr>
              <a:lstStyle/>
              <a:p>
                <a:pPr marL="114300" lvl="1" indent="-114300" defTabSz="622300">
                  <a:lnSpc>
                    <a:spcPct val="90000"/>
                  </a:lnSpc>
                  <a:spcBef>
                    <a:spcPct val="0"/>
                  </a:spcBef>
                  <a:spcAft>
                    <a:spcPct val="15000"/>
                  </a:spcAft>
                  <a:buChar char="••"/>
                </a:pPr>
                <a:r>
                  <a:rPr lang="en-US" sz="1400" b="1" dirty="0"/>
                  <a:t>Age, Gender, Payment Mode, Purchase Frequency, Historical purchase details, etc.</a:t>
                </a:r>
              </a:p>
            </p:txBody>
          </p:sp>
          <p:sp>
            <p:nvSpPr>
              <p:cNvPr id="24" name="Freeform 3">
                <a:extLst>
                  <a:ext uri="{FF2B5EF4-FFF2-40B4-BE49-F238E27FC236}">
                    <a16:creationId xmlns:a16="http://schemas.microsoft.com/office/drawing/2014/main" id="{B2956686-61E1-4EC2-80D8-8FE78E6F20EC}"/>
                  </a:ext>
                </a:extLst>
              </p:cNvPr>
              <p:cNvSpPr/>
              <p:nvPr/>
            </p:nvSpPr>
            <p:spPr>
              <a:xfrm>
                <a:off x="762000" y="1879210"/>
                <a:ext cx="1995054" cy="964122"/>
              </a:xfrm>
              <a:custGeom>
                <a:avLst/>
                <a:gdLst>
                  <a:gd name="connsiteX0" fmla="*/ 0 w 1995054"/>
                  <a:gd name="connsiteY0" fmla="*/ 176759 h 1060534"/>
                  <a:gd name="connsiteX1" fmla="*/ 176759 w 1995054"/>
                  <a:gd name="connsiteY1" fmla="*/ 0 h 1060534"/>
                  <a:gd name="connsiteX2" fmla="*/ 1818295 w 1995054"/>
                  <a:gd name="connsiteY2" fmla="*/ 0 h 1060534"/>
                  <a:gd name="connsiteX3" fmla="*/ 1995054 w 1995054"/>
                  <a:gd name="connsiteY3" fmla="*/ 176759 h 1060534"/>
                  <a:gd name="connsiteX4" fmla="*/ 1995054 w 1995054"/>
                  <a:gd name="connsiteY4" fmla="*/ 883775 h 1060534"/>
                  <a:gd name="connsiteX5" fmla="*/ 1818295 w 1995054"/>
                  <a:gd name="connsiteY5" fmla="*/ 1060534 h 1060534"/>
                  <a:gd name="connsiteX6" fmla="*/ 176759 w 1995054"/>
                  <a:gd name="connsiteY6" fmla="*/ 1060534 h 1060534"/>
                  <a:gd name="connsiteX7" fmla="*/ 0 w 1995054"/>
                  <a:gd name="connsiteY7" fmla="*/ 883775 h 1060534"/>
                  <a:gd name="connsiteX8" fmla="*/ 0 w 1995054"/>
                  <a:gd name="connsiteY8" fmla="*/ 176759 h 10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054" h="1060534">
                    <a:moveTo>
                      <a:pt x="0" y="176759"/>
                    </a:moveTo>
                    <a:cubicBezTo>
                      <a:pt x="0" y="79138"/>
                      <a:pt x="79138" y="0"/>
                      <a:pt x="176759" y="0"/>
                    </a:cubicBezTo>
                    <a:lnTo>
                      <a:pt x="1818295" y="0"/>
                    </a:lnTo>
                    <a:cubicBezTo>
                      <a:pt x="1915916" y="0"/>
                      <a:pt x="1995054" y="79138"/>
                      <a:pt x="1995054" y="176759"/>
                    </a:cubicBezTo>
                    <a:lnTo>
                      <a:pt x="1995054" y="883775"/>
                    </a:lnTo>
                    <a:cubicBezTo>
                      <a:pt x="1995054" y="981396"/>
                      <a:pt x="1915916" y="1060534"/>
                      <a:pt x="1818295" y="1060534"/>
                    </a:cubicBezTo>
                    <a:lnTo>
                      <a:pt x="176759" y="1060534"/>
                    </a:lnTo>
                    <a:cubicBezTo>
                      <a:pt x="79138" y="1060534"/>
                      <a:pt x="0" y="981396"/>
                      <a:pt x="0" y="883775"/>
                    </a:cubicBezTo>
                    <a:lnTo>
                      <a:pt x="0" y="1767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dirty="0">
                    <a:ea typeface="ＭＳ Ｐゴシック" pitchFamily="34" charset="-128"/>
                  </a:rPr>
                  <a:t>Marketing Analytics</a:t>
                </a:r>
              </a:p>
            </p:txBody>
          </p:sp>
          <p:sp>
            <p:nvSpPr>
              <p:cNvPr id="25" name="Freeform 5">
                <a:extLst>
                  <a:ext uri="{FF2B5EF4-FFF2-40B4-BE49-F238E27FC236}">
                    <a16:creationId xmlns:a16="http://schemas.microsoft.com/office/drawing/2014/main" id="{FA6B52AF-7E92-4991-9E16-82E33CF36099}"/>
                  </a:ext>
                </a:extLst>
              </p:cNvPr>
              <p:cNvSpPr/>
              <p:nvPr/>
            </p:nvSpPr>
            <p:spPr>
              <a:xfrm>
                <a:off x="5143045" y="3049591"/>
                <a:ext cx="2926538" cy="1156727"/>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1" rIns="289066" bIns="165243" numCol="1" spcCol="1270" anchor="ctr" anchorCtr="0">
                <a:noAutofit/>
              </a:bodyPr>
              <a:lstStyle/>
              <a:p>
                <a:pPr marL="114300" lvl="1" indent="-114300" defTabSz="622300">
                  <a:lnSpc>
                    <a:spcPct val="90000"/>
                  </a:lnSpc>
                  <a:spcBef>
                    <a:spcPct val="0"/>
                  </a:spcBef>
                  <a:spcAft>
                    <a:spcPct val="15000"/>
                  </a:spcAft>
                  <a:buChar char="••"/>
                </a:pPr>
                <a:r>
                  <a:rPr lang="en-US" sz="1400" b="1" dirty="0"/>
                  <a:t>Gender, Qualification, Source of Hiring, Department, Compensation, etc.</a:t>
                </a:r>
              </a:p>
            </p:txBody>
          </p:sp>
          <p:sp>
            <p:nvSpPr>
              <p:cNvPr id="26" name="Freeform 6">
                <a:extLst>
                  <a:ext uri="{FF2B5EF4-FFF2-40B4-BE49-F238E27FC236}">
                    <a16:creationId xmlns:a16="http://schemas.microsoft.com/office/drawing/2014/main" id="{5F85AFD7-31CB-47BF-A3C8-8A425293328E}"/>
                  </a:ext>
                </a:extLst>
              </p:cNvPr>
              <p:cNvSpPr/>
              <p:nvPr/>
            </p:nvSpPr>
            <p:spPr>
              <a:xfrm>
                <a:off x="762000" y="3102515"/>
                <a:ext cx="1995054" cy="964122"/>
              </a:xfrm>
              <a:custGeom>
                <a:avLst/>
                <a:gdLst>
                  <a:gd name="connsiteX0" fmla="*/ 0 w 1995054"/>
                  <a:gd name="connsiteY0" fmla="*/ 176759 h 1060534"/>
                  <a:gd name="connsiteX1" fmla="*/ 176759 w 1995054"/>
                  <a:gd name="connsiteY1" fmla="*/ 0 h 1060534"/>
                  <a:gd name="connsiteX2" fmla="*/ 1818295 w 1995054"/>
                  <a:gd name="connsiteY2" fmla="*/ 0 h 1060534"/>
                  <a:gd name="connsiteX3" fmla="*/ 1995054 w 1995054"/>
                  <a:gd name="connsiteY3" fmla="*/ 176759 h 1060534"/>
                  <a:gd name="connsiteX4" fmla="*/ 1995054 w 1995054"/>
                  <a:gd name="connsiteY4" fmla="*/ 883775 h 1060534"/>
                  <a:gd name="connsiteX5" fmla="*/ 1818295 w 1995054"/>
                  <a:gd name="connsiteY5" fmla="*/ 1060534 h 1060534"/>
                  <a:gd name="connsiteX6" fmla="*/ 176759 w 1995054"/>
                  <a:gd name="connsiteY6" fmla="*/ 1060534 h 1060534"/>
                  <a:gd name="connsiteX7" fmla="*/ 0 w 1995054"/>
                  <a:gd name="connsiteY7" fmla="*/ 883775 h 1060534"/>
                  <a:gd name="connsiteX8" fmla="*/ 0 w 1995054"/>
                  <a:gd name="connsiteY8" fmla="*/ 176759 h 10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054" h="1060534">
                    <a:moveTo>
                      <a:pt x="0" y="176759"/>
                    </a:moveTo>
                    <a:cubicBezTo>
                      <a:pt x="0" y="79138"/>
                      <a:pt x="79138" y="0"/>
                      <a:pt x="176759" y="0"/>
                    </a:cubicBezTo>
                    <a:lnTo>
                      <a:pt x="1818295" y="0"/>
                    </a:lnTo>
                    <a:cubicBezTo>
                      <a:pt x="1915916" y="0"/>
                      <a:pt x="1995054" y="79138"/>
                      <a:pt x="1995054" y="176759"/>
                    </a:cubicBezTo>
                    <a:lnTo>
                      <a:pt x="1995054" y="883775"/>
                    </a:lnTo>
                    <a:cubicBezTo>
                      <a:pt x="1995054" y="981396"/>
                      <a:pt x="1915916" y="1060534"/>
                      <a:pt x="1818295" y="1060534"/>
                    </a:cubicBezTo>
                    <a:lnTo>
                      <a:pt x="176759" y="1060534"/>
                    </a:lnTo>
                    <a:cubicBezTo>
                      <a:pt x="79138" y="1060534"/>
                      <a:pt x="0" y="981396"/>
                      <a:pt x="0" y="883775"/>
                    </a:cubicBezTo>
                    <a:lnTo>
                      <a:pt x="0" y="1767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dirty="0">
                    <a:ea typeface="ＭＳ Ｐゴシック" pitchFamily="34" charset="-128"/>
                  </a:rPr>
                  <a:t>Churn Management</a:t>
                </a:r>
                <a:endParaRPr lang="en-US" sz="1400" b="1" dirty="0"/>
              </a:p>
            </p:txBody>
          </p:sp>
          <p:sp>
            <p:nvSpPr>
              <p:cNvPr id="27" name="Freeform 7">
                <a:extLst>
                  <a:ext uri="{FF2B5EF4-FFF2-40B4-BE49-F238E27FC236}">
                    <a16:creationId xmlns:a16="http://schemas.microsoft.com/office/drawing/2014/main" id="{1FBA0640-1605-44E1-BC6F-CB9D8B4069A7}"/>
                  </a:ext>
                </a:extLst>
              </p:cNvPr>
              <p:cNvSpPr/>
              <p:nvPr/>
            </p:nvSpPr>
            <p:spPr>
              <a:xfrm>
                <a:off x="5143045" y="4394016"/>
                <a:ext cx="2926538" cy="848428"/>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2" rIns="289066" bIns="165243" numCol="1" spcCol="1270" anchor="ctr" anchorCtr="0">
                <a:noAutofit/>
              </a:bodyPr>
              <a:lstStyle/>
              <a:p>
                <a:pPr marL="114300" lvl="1" indent="-114300" defTabSz="622300">
                  <a:lnSpc>
                    <a:spcPct val="90000"/>
                  </a:lnSpc>
                  <a:spcBef>
                    <a:spcPct val="0"/>
                  </a:spcBef>
                  <a:spcAft>
                    <a:spcPct val="15000"/>
                  </a:spcAft>
                  <a:buChar char="••"/>
                </a:pPr>
                <a:r>
                  <a:rPr lang="en-US" sz="1400" b="1" dirty="0"/>
                  <a:t>Age, occupation, annual income, other loan details etc.</a:t>
                </a:r>
              </a:p>
            </p:txBody>
          </p:sp>
          <p:sp>
            <p:nvSpPr>
              <p:cNvPr id="28" name="Freeform 8">
                <a:extLst>
                  <a:ext uri="{FF2B5EF4-FFF2-40B4-BE49-F238E27FC236}">
                    <a16:creationId xmlns:a16="http://schemas.microsoft.com/office/drawing/2014/main" id="{DB5E57CA-5311-4025-832A-F5DEF89CB231}"/>
                  </a:ext>
                </a:extLst>
              </p:cNvPr>
              <p:cNvSpPr/>
              <p:nvPr/>
            </p:nvSpPr>
            <p:spPr>
              <a:xfrm>
                <a:off x="762000" y="4336168"/>
                <a:ext cx="1995054" cy="964122"/>
              </a:xfrm>
              <a:custGeom>
                <a:avLst/>
                <a:gdLst>
                  <a:gd name="connsiteX0" fmla="*/ 0 w 1995054"/>
                  <a:gd name="connsiteY0" fmla="*/ 176759 h 1060534"/>
                  <a:gd name="connsiteX1" fmla="*/ 176759 w 1995054"/>
                  <a:gd name="connsiteY1" fmla="*/ 0 h 1060534"/>
                  <a:gd name="connsiteX2" fmla="*/ 1818295 w 1995054"/>
                  <a:gd name="connsiteY2" fmla="*/ 0 h 1060534"/>
                  <a:gd name="connsiteX3" fmla="*/ 1995054 w 1995054"/>
                  <a:gd name="connsiteY3" fmla="*/ 176759 h 1060534"/>
                  <a:gd name="connsiteX4" fmla="*/ 1995054 w 1995054"/>
                  <a:gd name="connsiteY4" fmla="*/ 883775 h 1060534"/>
                  <a:gd name="connsiteX5" fmla="*/ 1818295 w 1995054"/>
                  <a:gd name="connsiteY5" fmla="*/ 1060534 h 1060534"/>
                  <a:gd name="connsiteX6" fmla="*/ 176759 w 1995054"/>
                  <a:gd name="connsiteY6" fmla="*/ 1060534 h 1060534"/>
                  <a:gd name="connsiteX7" fmla="*/ 0 w 1995054"/>
                  <a:gd name="connsiteY7" fmla="*/ 883775 h 1060534"/>
                  <a:gd name="connsiteX8" fmla="*/ 0 w 1995054"/>
                  <a:gd name="connsiteY8" fmla="*/ 176759 h 10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054" h="1060534">
                    <a:moveTo>
                      <a:pt x="0" y="176759"/>
                    </a:moveTo>
                    <a:cubicBezTo>
                      <a:pt x="0" y="79138"/>
                      <a:pt x="79138" y="0"/>
                      <a:pt x="176759" y="0"/>
                    </a:cubicBezTo>
                    <a:lnTo>
                      <a:pt x="1818295" y="0"/>
                    </a:lnTo>
                    <a:cubicBezTo>
                      <a:pt x="1915916" y="0"/>
                      <a:pt x="1995054" y="79138"/>
                      <a:pt x="1995054" y="176759"/>
                    </a:cubicBezTo>
                    <a:lnTo>
                      <a:pt x="1995054" y="883775"/>
                    </a:lnTo>
                    <a:cubicBezTo>
                      <a:pt x="1995054" y="981396"/>
                      <a:pt x="1915916" y="1060534"/>
                      <a:pt x="1818295" y="1060534"/>
                    </a:cubicBezTo>
                    <a:lnTo>
                      <a:pt x="176759" y="1060534"/>
                    </a:lnTo>
                    <a:cubicBezTo>
                      <a:pt x="79138" y="1060534"/>
                      <a:pt x="0" y="981396"/>
                      <a:pt x="0" y="883775"/>
                    </a:cubicBezTo>
                    <a:lnTo>
                      <a:pt x="0" y="1767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dirty="0">
                    <a:ea typeface="ＭＳ Ｐゴシック" pitchFamily="34" charset="-128"/>
                  </a:rPr>
                  <a:t>Risk Management  (Credit Scoring/ Fraud Detection)</a:t>
                </a:r>
                <a:endParaRPr lang="en-US" sz="1400" b="1" dirty="0"/>
              </a:p>
            </p:txBody>
          </p:sp>
          <p:sp>
            <p:nvSpPr>
              <p:cNvPr id="29" name="Freeform 19">
                <a:extLst>
                  <a:ext uri="{FF2B5EF4-FFF2-40B4-BE49-F238E27FC236}">
                    <a16:creationId xmlns:a16="http://schemas.microsoft.com/office/drawing/2014/main" id="{DFDDD849-86C7-4479-A5A4-035A550B9F5C}"/>
                  </a:ext>
                </a:extLst>
              </p:cNvPr>
              <p:cNvSpPr/>
              <p:nvPr/>
            </p:nvSpPr>
            <p:spPr>
              <a:xfrm>
                <a:off x="2834234" y="1937059"/>
                <a:ext cx="2235792" cy="906273"/>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1" rIns="289066" bIns="165243" numCol="1" spcCol="1270" anchor="ctr" anchorCtr="0">
                <a:noAutofit/>
              </a:bodyPr>
              <a:lstStyle/>
              <a:p>
                <a:pPr marL="0" lvl="1" defTabSz="622300">
                  <a:lnSpc>
                    <a:spcPct val="90000"/>
                  </a:lnSpc>
                  <a:spcBef>
                    <a:spcPct val="0"/>
                  </a:spcBef>
                  <a:spcAft>
                    <a:spcPct val="15000"/>
                  </a:spcAft>
                </a:pPr>
                <a:r>
                  <a:rPr lang="en-US" sz="1400" b="1" dirty="0"/>
                  <a:t>Identify the potential customers who will buy the product</a:t>
                </a:r>
              </a:p>
            </p:txBody>
          </p:sp>
          <p:sp>
            <p:nvSpPr>
              <p:cNvPr id="30" name="Freeform 20">
                <a:extLst>
                  <a:ext uri="{FF2B5EF4-FFF2-40B4-BE49-F238E27FC236}">
                    <a16:creationId xmlns:a16="http://schemas.microsoft.com/office/drawing/2014/main" id="{C1E54515-3A26-4F29-9EAD-E99985A347B9}"/>
                  </a:ext>
                </a:extLst>
              </p:cNvPr>
              <p:cNvSpPr/>
              <p:nvPr/>
            </p:nvSpPr>
            <p:spPr>
              <a:xfrm>
                <a:off x="2834235" y="2969527"/>
                <a:ext cx="2235791" cy="1242183"/>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1" rIns="289066" bIns="165243" numCol="1" spcCol="1270" anchor="ctr" anchorCtr="0">
                <a:noAutofit/>
              </a:bodyPr>
              <a:lstStyle/>
              <a:p>
                <a:pPr marL="0" lvl="1" defTabSz="622300">
                  <a:lnSpc>
                    <a:spcPct val="90000"/>
                  </a:lnSpc>
                  <a:spcBef>
                    <a:spcPct val="0"/>
                  </a:spcBef>
                  <a:spcAft>
                    <a:spcPct val="15000"/>
                  </a:spcAft>
                </a:pPr>
                <a:r>
                  <a:rPr lang="en-US" sz="1400" b="1" dirty="0"/>
                  <a:t>Identify the employees who are likely to leave the company</a:t>
                </a:r>
              </a:p>
            </p:txBody>
          </p:sp>
          <p:sp>
            <p:nvSpPr>
              <p:cNvPr id="31" name="Freeform 21">
                <a:extLst>
                  <a:ext uri="{FF2B5EF4-FFF2-40B4-BE49-F238E27FC236}">
                    <a16:creationId xmlns:a16="http://schemas.microsoft.com/office/drawing/2014/main" id="{9C3DD2FA-F2D4-4826-9D56-29EE7B941799}"/>
                  </a:ext>
                </a:extLst>
              </p:cNvPr>
              <p:cNvSpPr/>
              <p:nvPr/>
            </p:nvSpPr>
            <p:spPr>
              <a:xfrm>
                <a:off x="2834234" y="4400057"/>
                <a:ext cx="2235790" cy="848428"/>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2" rIns="289066" bIns="165243" numCol="1" spcCol="1270" anchor="ctr" anchorCtr="0">
                <a:noAutofit/>
              </a:bodyPr>
              <a:lstStyle/>
              <a:p>
                <a:pPr marL="0" lvl="1" defTabSz="622300">
                  <a:lnSpc>
                    <a:spcPct val="90000"/>
                  </a:lnSpc>
                  <a:spcBef>
                    <a:spcPct val="0"/>
                  </a:spcBef>
                  <a:spcAft>
                    <a:spcPct val="15000"/>
                  </a:spcAft>
                </a:pPr>
                <a:r>
                  <a:rPr lang="en-US" sz="1400" b="1" dirty="0"/>
                  <a:t>Predict defaulters </a:t>
                </a:r>
              </a:p>
            </p:txBody>
          </p:sp>
        </p:grpSp>
        <p:sp>
          <p:nvSpPr>
            <p:cNvPr id="15" name="Down Arrow Callout 23">
              <a:extLst>
                <a:ext uri="{FF2B5EF4-FFF2-40B4-BE49-F238E27FC236}">
                  <a16:creationId xmlns:a16="http://schemas.microsoft.com/office/drawing/2014/main" id="{50477AE7-2C7D-4AE5-AC5F-335002CC86EB}"/>
                </a:ext>
              </a:extLst>
            </p:cNvPr>
            <p:cNvSpPr/>
            <p:nvPr/>
          </p:nvSpPr>
          <p:spPr>
            <a:xfrm>
              <a:off x="4516169" y="1600199"/>
              <a:ext cx="2660490" cy="494747"/>
            </a:xfrm>
            <a:prstGeom prst="downArrowCallout">
              <a:avLst/>
            </a:prstGeom>
            <a:ln w="3175"/>
          </p:spPr>
          <p:style>
            <a:lnRef idx="2">
              <a:schemeClr val="dk1"/>
            </a:lnRef>
            <a:fillRef idx="1">
              <a:schemeClr val="lt1"/>
            </a:fillRef>
            <a:effectRef idx="0">
              <a:schemeClr val="dk1"/>
            </a:effectRef>
            <a:fontRef idx="minor">
              <a:schemeClr val="dk1"/>
            </a:fontRef>
          </p:style>
          <p:txBody>
            <a:bodyPr spcFirstLastPara="0" vert="horz" wrap="square" lIns="247651" tIns="165241" rIns="289066" bIns="165243" numCol="1" spcCol="1270" anchor="ctr" anchorCtr="0">
              <a:noAutofit/>
            </a:bodyPr>
            <a:lstStyle/>
            <a:p>
              <a:pPr marL="0" lvl="1" defTabSz="622300">
                <a:lnSpc>
                  <a:spcPct val="90000"/>
                </a:lnSpc>
                <a:spcBef>
                  <a:spcPct val="0"/>
                </a:spcBef>
                <a:spcAft>
                  <a:spcPct val="15000"/>
                </a:spcAft>
              </a:pPr>
              <a:r>
                <a:rPr lang="en-US" sz="1400" b="1" u="sng" dirty="0"/>
                <a:t>Based on Information such as:</a:t>
              </a:r>
            </a:p>
          </p:txBody>
        </p:sp>
        <p:sp>
          <p:nvSpPr>
            <p:cNvPr id="16" name="Down Arrow Callout 24">
              <a:extLst>
                <a:ext uri="{FF2B5EF4-FFF2-40B4-BE49-F238E27FC236}">
                  <a16:creationId xmlns:a16="http://schemas.microsoft.com/office/drawing/2014/main" id="{E8698ACF-3032-4265-A535-8DBE2942815A}"/>
                </a:ext>
              </a:extLst>
            </p:cNvPr>
            <p:cNvSpPr/>
            <p:nvPr/>
          </p:nvSpPr>
          <p:spPr>
            <a:xfrm>
              <a:off x="533400" y="1600200"/>
              <a:ext cx="1813685" cy="494747"/>
            </a:xfrm>
            <a:prstGeom prst="downArrowCallout">
              <a:avLst/>
            </a:prstGeom>
            <a:ln w="3175"/>
          </p:spPr>
          <p:style>
            <a:lnRef idx="2">
              <a:schemeClr val="dk1"/>
            </a:lnRef>
            <a:fillRef idx="1">
              <a:schemeClr val="lt1"/>
            </a:fillRef>
            <a:effectRef idx="0">
              <a:schemeClr val="dk1"/>
            </a:effectRef>
            <a:fontRef idx="minor">
              <a:schemeClr val="dk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u="sng" dirty="0">
                  <a:ea typeface="ＭＳ Ｐゴシック" pitchFamily="34" charset="-128"/>
                </a:rPr>
                <a:t>Industry/Function</a:t>
              </a:r>
            </a:p>
          </p:txBody>
        </p:sp>
        <p:sp>
          <p:nvSpPr>
            <p:cNvPr id="17" name="Down Arrow Callout 25">
              <a:extLst>
                <a:ext uri="{FF2B5EF4-FFF2-40B4-BE49-F238E27FC236}">
                  <a16:creationId xmlns:a16="http://schemas.microsoft.com/office/drawing/2014/main" id="{104B4A39-33CE-4B7B-86CC-A0BA4D06874D}"/>
                </a:ext>
              </a:extLst>
            </p:cNvPr>
            <p:cNvSpPr/>
            <p:nvPr/>
          </p:nvSpPr>
          <p:spPr>
            <a:xfrm>
              <a:off x="2402955" y="1600199"/>
              <a:ext cx="2046834" cy="494747"/>
            </a:xfrm>
            <a:prstGeom prst="downArrowCallout">
              <a:avLst/>
            </a:prstGeom>
            <a:ln w="3175"/>
          </p:spPr>
          <p:style>
            <a:lnRef idx="2">
              <a:schemeClr val="dk1"/>
            </a:lnRef>
            <a:fillRef idx="1">
              <a:schemeClr val="lt1"/>
            </a:fillRef>
            <a:effectRef idx="0">
              <a:schemeClr val="dk1"/>
            </a:effectRef>
            <a:fontRef idx="minor">
              <a:schemeClr val="dk1"/>
            </a:fontRef>
          </p:style>
          <p:txBody>
            <a:bodyPr spcFirstLastPara="0" vert="horz" wrap="square" lIns="247651" tIns="165241" rIns="289066" bIns="165243" numCol="1" spcCol="1270" anchor="ctr" anchorCtr="0">
              <a:noAutofit/>
            </a:bodyPr>
            <a:lstStyle/>
            <a:p>
              <a:pPr marL="0" lvl="1" algn="ctr" defTabSz="622300">
                <a:lnSpc>
                  <a:spcPct val="90000"/>
                </a:lnSpc>
                <a:spcBef>
                  <a:spcPct val="0"/>
                </a:spcBef>
                <a:spcAft>
                  <a:spcPct val="15000"/>
                </a:spcAft>
              </a:pPr>
              <a:r>
                <a:rPr lang="en-US" sz="1400" b="1" u="sng" dirty="0"/>
                <a:t>Objective</a:t>
              </a:r>
            </a:p>
          </p:txBody>
        </p:sp>
      </p:grpSp>
      <p:sp>
        <p:nvSpPr>
          <p:cNvPr id="32" name="Freeform 32">
            <a:extLst>
              <a:ext uri="{FF2B5EF4-FFF2-40B4-BE49-F238E27FC236}">
                <a16:creationId xmlns:a16="http://schemas.microsoft.com/office/drawing/2014/main" id="{437EC487-97D2-4DD9-B61B-22B820A8115A}"/>
              </a:ext>
            </a:extLst>
          </p:cNvPr>
          <p:cNvSpPr/>
          <p:nvPr/>
        </p:nvSpPr>
        <p:spPr>
          <a:xfrm>
            <a:off x="6854951" y="5668072"/>
            <a:ext cx="3054096" cy="848428"/>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3" rIns="289066" bIns="165242" numCol="1" spcCol="1270" anchor="ctr" anchorCtr="0">
            <a:noAutofit/>
          </a:bodyPr>
          <a:lstStyle/>
          <a:p>
            <a:pPr marL="114300" lvl="1" indent="-114300" defTabSz="622300">
              <a:lnSpc>
                <a:spcPct val="90000"/>
              </a:lnSpc>
              <a:spcBef>
                <a:spcPct val="0"/>
              </a:spcBef>
              <a:spcAft>
                <a:spcPct val="15000"/>
              </a:spcAft>
              <a:buChar char="••"/>
            </a:pPr>
            <a:r>
              <a:rPr lang="en-US" sz="1400" b="1" dirty="0"/>
              <a:t>Age, Gender, occupation, premium amount etc.</a:t>
            </a:r>
          </a:p>
        </p:txBody>
      </p:sp>
      <p:sp>
        <p:nvSpPr>
          <p:cNvPr id="33" name="Freeform 33">
            <a:extLst>
              <a:ext uri="{FF2B5EF4-FFF2-40B4-BE49-F238E27FC236}">
                <a16:creationId xmlns:a16="http://schemas.microsoft.com/office/drawing/2014/main" id="{B131E2B5-E07C-41CD-9789-0D560827DEEF}"/>
              </a:ext>
            </a:extLst>
          </p:cNvPr>
          <p:cNvSpPr/>
          <p:nvPr/>
        </p:nvSpPr>
        <p:spPr>
          <a:xfrm>
            <a:off x="2303733" y="5622483"/>
            <a:ext cx="2122766" cy="964122"/>
          </a:xfrm>
          <a:custGeom>
            <a:avLst/>
            <a:gdLst>
              <a:gd name="connsiteX0" fmla="*/ 0 w 1995054"/>
              <a:gd name="connsiteY0" fmla="*/ 176759 h 1060534"/>
              <a:gd name="connsiteX1" fmla="*/ 176759 w 1995054"/>
              <a:gd name="connsiteY1" fmla="*/ 0 h 1060534"/>
              <a:gd name="connsiteX2" fmla="*/ 1818295 w 1995054"/>
              <a:gd name="connsiteY2" fmla="*/ 0 h 1060534"/>
              <a:gd name="connsiteX3" fmla="*/ 1995054 w 1995054"/>
              <a:gd name="connsiteY3" fmla="*/ 176759 h 1060534"/>
              <a:gd name="connsiteX4" fmla="*/ 1995054 w 1995054"/>
              <a:gd name="connsiteY4" fmla="*/ 883775 h 1060534"/>
              <a:gd name="connsiteX5" fmla="*/ 1818295 w 1995054"/>
              <a:gd name="connsiteY5" fmla="*/ 1060534 h 1060534"/>
              <a:gd name="connsiteX6" fmla="*/ 176759 w 1995054"/>
              <a:gd name="connsiteY6" fmla="*/ 1060534 h 1060534"/>
              <a:gd name="connsiteX7" fmla="*/ 0 w 1995054"/>
              <a:gd name="connsiteY7" fmla="*/ 883775 h 1060534"/>
              <a:gd name="connsiteX8" fmla="*/ 0 w 1995054"/>
              <a:gd name="connsiteY8" fmla="*/ 176759 h 10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054" h="1060534">
                <a:moveTo>
                  <a:pt x="0" y="176759"/>
                </a:moveTo>
                <a:cubicBezTo>
                  <a:pt x="0" y="79138"/>
                  <a:pt x="79138" y="0"/>
                  <a:pt x="176759" y="0"/>
                </a:cubicBezTo>
                <a:lnTo>
                  <a:pt x="1818295" y="0"/>
                </a:lnTo>
                <a:cubicBezTo>
                  <a:pt x="1915916" y="0"/>
                  <a:pt x="1995054" y="79138"/>
                  <a:pt x="1995054" y="176759"/>
                </a:cubicBezTo>
                <a:lnTo>
                  <a:pt x="1995054" y="883775"/>
                </a:lnTo>
                <a:cubicBezTo>
                  <a:pt x="1995054" y="981396"/>
                  <a:pt x="1915916" y="1060534"/>
                  <a:pt x="1818295" y="1060534"/>
                </a:cubicBezTo>
                <a:lnTo>
                  <a:pt x="176759" y="1060534"/>
                </a:lnTo>
                <a:cubicBezTo>
                  <a:pt x="79138" y="1060534"/>
                  <a:pt x="0" y="981396"/>
                  <a:pt x="0" y="883775"/>
                </a:cubicBezTo>
                <a:lnTo>
                  <a:pt x="0" y="1767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dirty="0">
                <a:ea typeface="ＭＳ Ｐゴシック" pitchFamily="34" charset="-128"/>
              </a:rPr>
              <a:t>Insurance</a:t>
            </a:r>
            <a:endParaRPr lang="en-US" sz="1400" b="1" dirty="0"/>
          </a:p>
        </p:txBody>
      </p:sp>
      <p:sp>
        <p:nvSpPr>
          <p:cNvPr id="34" name="Freeform 34">
            <a:extLst>
              <a:ext uri="{FF2B5EF4-FFF2-40B4-BE49-F238E27FC236}">
                <a16:creationId xmlns:a16="http://schemas.microsoft.com/office/drawing/2014/main" id="{E59FF9EF-2E0A-42BE-A189-8199182C648C}"/>
              </a:ext>
            </a:extLst>
          </p:cNvPr>
          <p:cNvSpPr/>
          <p:nvPr/>
        </p:nvSpPr>
        <p:spPr>
          <a:xfrm>
            <a:off x="4467201" y="5665278"/>
            <a:ext cx="2362197" cy="848428"/>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3" rIns="289066" bIns="165242" numCol="1" spcCol="1270" anchor="ctr" anchorCtr="0">
            <a:noAutofit/>
          </a:bodyPr>
          <a:lstStyle/>
          <a:p>
            <a:pPr marL="0" lvl="1" defTabSz="622300">
              <a:lnSpc>
                <a:spcPct val="90000"/>
              </a:lnSpc>
              <a:spcBef>
                <a:spcPct val="0"/>
              </a:spcBef>
              <a:spcAft>
                <a:spcPct val="15000"/>
              </a:spcAft>
            </a:pPr>
            <a:r>
              <a:rPr lang="en-US" sz="1400" b="1" dirty="0"/>
              <a:t>Predict policy Lapse</a:t>
            </a:r>
          </a:p>
        </p:txBody>
      </p:sp>
    </p:spTree>
    <p:extLst>
      <p:ext uri="{BB962C8B-B14F-4D97-AF65-F5344CB8AC3E}">
        <p14:creationId xmlns:p14="http://schemas.microsoft.com/office/powerpoint/2010/main" val="351808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Why Not Use Linear Regression Model?</a:t>
            </a:r>
            <a:endParaRPr lang="en-US" b="1" dirty="0">
              <a:latin typeface="+mj-lt"/>
            </a:endParaRPr>
          </a:p>
        </p:txBody>
      </p:sp>
      <p:sp>
        <p:nvSpPr>
          <p:cNvPr id="28" name="Rectangle 27"/>
          <p:cNvSpPr/>
          <p:nvPr/>
        </p:nvSpPr>
        <p:spPr>
          <a:xfrm>
            <a:off x="3100073" y="1877835"/>
            <a:ext cx="5532120" cy="338554"/>
          </a:xfrm>
          <a:prstGeom prst="rect">
            <a:avLst/>
          </a:prstGeom>
        </p:spPr>
        <p:txBody>
          <a:bodyPr>
            <a:spAutoFit/>
          </a:bodyPr>
          <a:lstStyle/>
          <a:p>
            <a:pPr algn="ctr"/>
            <a:r>
              <a:rPr lang="en-US" sz="1600" dirty="0">
                <a:solidFill>
                  <a:schemeClr val="tx1">
                    <a:lumMod val="75000"/>
                    <a:lumOff val="25000"/>
                  </a:schemeClr>
                </a:solidFill>
              </a:rPr>
              <a:t>The statistical model for multiple linear regression is,</a:t>
            </a:r>
          </a:p>
        </p:txBody>
      </p:sp>
      <p:sp>
        <p:nvSpPr>
          <p:cNvPr id="29" name="Rectangle 28"/>
          <p:cNvSpPr/>
          <p:nvPr/>
        </p:nvSpPr>
        <p:spPr>
          <a:xfrm>
            <a:off x="2438401" y="3733800"/>
            <a:ext cx="7232165" cy="1569660"/>
          </a:xfrm>
          <a:prstGeom prst="rect">
            <a:avLst/>
          </a:prstGeom>
        </p:spPr>
        <p:txBody>
          <a:bodyPr wrap="square">
            <a:spAutoFit/>
          </a:bodyPr>
          <a:lstStyle/>
          <a:p>
            <a:pPr marL="285750" indent="-285750">
              <a:lnSpc>
                <a:spcPct val="150000"/>
              </a:lnSpc>
              <a:buFont typeface="Arial" pitchFamily="34" charset="0"/>
              <a:buChar char="•"/>
            </a:pPr>
            <a:r>
              <a:rPr lang="en-IN" sz="1600" dirty="0">
                <a:solidFill>
                  <a:schemeClr val="tx1">
                    <a:lumMod val="75000"/>
                    <a:lumOff val="25000"/>
                  </a:schemeClr>
                </a:solidFill>
              </a:rPr>
              <a:t>If binary variable Y is used on left hand side of the model, then the two sides are not comparable. Right hand side is a continuous term.</a:t>
            </a:r>
          </a:p>
          <a:p>
            <a:pPr marL="285750" indent="-285750">
              <a:lnSpc>
                <a:spcPct val="150000"/>
              </a:lnSpc>
              <a:buFont typeface="Arial" pitchFamily="34" charset="0"/>
              <a:buChar char="•"/>
            </a:pPr>
            <a:r>
              <a:rPr lang="en-US" sz="1600" dirty="0">
                <a:solidFill>
                  <a:schemeClr val="tx1">
                    <a:lumMod val="75000"/>
                    <a:lumOff val="25000"/>
                  </a:schemeClr>
                </a:solidFill>
              </a:rPr>
              <a:t>If probability  ‘P’ is used instead of Y then linearity may not hold true. The relationship assumed in logistic regression is a  ‘S’ shaped curve.</a:t>
            </a:r>
          </a:p>
        </p:txBody>
      </p:sp>
      <mc:AlternateContent xmlns:mc="http://schemas.openxmlformats.org/markup-compatibility/2006" xmlns:a14="http://schemas.microsoft.com/office/drawing/2010/main">
        <mc:Choice Requires="a14">
          <p:sp>
            <p:nvSpPr>
              <p:cNvPr id="30" name="TextBox 29"/>
              <p:cNvSpPr txBox="1"/>
              <p:nvPr/>
            </p:nvSpPr>
            <p:spPr>
              <a:xfrm>
                <a:off x="3784314" y="2616870"/>
                <a:ext cx="5513796" cy="547172"/>
              </a:xfrm>
              <a:prstGeom prst="roundRect">
                <a:avLst/>
              </a:prstGeom>
              <a:noFill/>
              <a:ln w="3175">
                <a:solidFill>
                  <a:schemeClr val="accent1"/>
                </a:solidFill>
              </a:ln>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solidFill>
                            <a:schemeClr val="tx1">
                              <a:lumMod val="75000"/>
                              <a:lumOff val="25000"/>
                            </a:schemeClr>
                          </a:solidFill>
                          <a:latin typeface="Cambria Math" panose="02040503050406030204" pitchFamily="18" charset="0"/>
                        </a:rPr>
                        <m:t>Y</m:t>
                      </m:r>
                      <m:r>
                        <a:rPr lang="en-US">
                          <a:solidFill>
                            <a:schemeClr val="tx1">
                              <a:lumMod val="75000"/>
                              <a:lumOff val="25000"/>
                            </a:schemeClr>
                          </a:solidFill>
                          <a:latin typeface="Cambria Math" panose="02040503050406030204" pitchFamily="18" charset="0"/>
                        </a:rPr>
                        <m:t>=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panose="02040503050406030204" pitchFamily="18" charset="0"/>
                            </a:rPr>
                            <m:t>b</m:t>
                          </m:r>
                        </m:e>
                        <m:sub>
                          <m:r>
                            <a:rPr lang="en-US">
                              <a:solidFill>
                                <a:schemeClr val="tx1">
                                  <a:lumMod val="75000"/>
                                  <a:lumOff val="25000"/>
                                </a:schemeClr>
                              </a:solidFill>
                              <a:latin typeface="Cambria Math" panose="02040503050406030204" pitchFamily="18" charset="0"/>
                            </a:rPr>
                            <m:t>0</m:t>
                          </m:r>
                        </m:sub>
                      </m:sSub>
                      <m:r>
                        <a:rPr lang="en-US">
                          <a:solidFill>
                            <a:schemeClr val="tx1">
                              <a:lumMod val="75000"/>
                              <a:lumOff val="25000"/>
                            </a:schemeClr>
                          </a:solidFill>
                          <a:latin typeface="Cambria Math" panose="02040503050406030204" pitchFamily="18" charset="0"/>
                        </a:rPr>
                        <m:t>+</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panose="02040503050406030204" pitchFamily="18" charset="0"/>
                            </a:rPr>
                            <m:t>b</m:t>
                          </m:r>
                        </m:e>
                        <m:sub>
                          <m:r>
                            <a:rPr lang="en-US">
                              <a:solidFill>
                                <a:schemeClr val="tx1">
                                  <a:lumMod val="75000"/>
                                  <a:lumOff val="25000"/>
                                </a:schemeClr>
                              </a:solidFill>
                              <a:latin typeface="Cambria Math" panose="02040503050406030204" pitchFamily="18" charset="0"/>
                            </a:rPr>
                            <m:t>1</m:t>
                          </m:r>
                        </m:sub>
                      </m:sSub>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panose="02040503050406030204" pitchFamily="18" charset="0"/>
                            </a:rPr>
                            <m:t>X</m:t>
                          </m:r>
                        </m:e>
                        <m:sub>
                          <m:r>
                            <a:rPr lang="en-US">
                              <a:solidFill>
                                <a:schemeClr val="tx1">
                                  <a:lumMod val="75000"/>
                                  <a:lumOff val="25000"/>
                                </a:schemeClr>
                              </a:solidFill>
                              <a:latin typeface="Cambria Math" panose="02040503050406030204" pitchFamily="18" charset="0"/>
                            </a:rPr>
                            <m:t>1</m:t>
                          </m:r>
                        </m:sub>
                      </m:sSub>
                      <m:r>
                        <a:rPr lang="en-US">
                          <a:solidFill>
                            <a:schemeClr val="tx1">
                              <a:lumMod val="75000"/>
                              <a:lumOff val="25000"/>
                            </a:schemeClr>
                          </a:solidFill>
                          <a:latin typeface="Cambria Math" panose="02040503050406030204" pitchFamily="18" charset="0"/>
                        </a:rPr>
                        <m:t>+</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panose="02040503050406030204" pitchFamily="18" charset="0"/>
                            </a:rPr>
                            <m:t>b</m:t>
                          </m:r>
                        </m:e>
                        <m:sub>
                          <m:r>
                            <a:rPr lang="en-US">
                              <a:solidFill>
                                <a:schemeClr val="tx1">
                                  <a:lumMod val="75000"/>
                                  <a:lumOff val="25000"/>
                                </a:schemeClr>
                              </a:solidFill>
                              <a:latin typeface="Cambria Math" panose="02040503050406030204" pitchFamily="18" charset="0"/>
                            </a:rPr>
                            <m:t>2</m:t>
                          </m:r>
                        </m:sub>
                      </m:sSub>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panose="02040503050406030204" pitchFamily="18" charset="0"/>
                            </a:rPr>
                            <m:t>X</m:t>
                          </m:r>
                        </m:e>
                        <m:sub>
                          <m:r>
                            <a:rPr lang="en-US">
                              <a:solidFill>
                                <a:schemeClr val="tx1">
                                  <a:lumMod val="75000"/>
                                  <a:lumOff val="25000"/>
                                </a:schemeClr>
                              </a:solidFill>
                              <a:latin typeface="Cambria Math" panose="02040503050406030204" pitchFamily="18" charset="0"/>
                            </a:rPr>
                            <m:t>2</m:t>
                          </m:r>
                        </m:sub>
                      </m:sSub>
                      <m:r>
                        <a:rPr lang="en-US">
                          <a:solidFill>
                            <a:schemeClr val="tx1">
                              <a:lumMod val="75000"/>
                              <a:lumOff val="25000"/>
                            </a:schemeClr>
                          </a:solidFill>
                          <a:latin typeface="Cambria Math" panose="02040503050406030204" pitchFamily="18" charset="0"/>
                        </a:rPr>
                        <m:t>+ …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panose="02040503050406030204" pitchFamily="18" charset="0"/>
                            </a:rPr>
                            <m:t>b</m:t>
                          </m:r>
                        </m:e>
                        <m:sub>
                          <m:r>
                            <m:rPr>
                              <m:sty m:val="p"/>
                            </m:rPr>
                            <a:rPr lang="en-US">
                              <a:solidFill>
                                <a:schemeClr val="tx1">
                                  <a:lumMod val="75000"/>
                                  <a:lumOff val="25000"/>
                                </a:schemeClr>
                              </a:solidFill>
                              <a:latin typeface="Cambria Math" panose="02040503050406030204" pitchFamily="18" charset="0"/>
                            </a:rPr>
                            <m:t>p</m:t>
                          </m:r>
                        </m:sub>
                      </m:sSub>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panose="02040503050406030204" pitchFamily="18" charset="0"/>
                            </a:rPr>
                            <m:t>X</m:t>
                          </m:r>
                        </m:e>
                        <m:sub>
                          <m:r>
                            <m:rPr>
                              <m:sty m:val="p"/>
                            </m:rPr>
                            <a:rPr lang="en-US">
                              <a:solidFill>
                                <a:schemeClr val="tx1">
                                  <a:lumMod val="75000"/>
                                  <a:lumOff val="25000"/>
                                </a:schemeClr>
                              </a:solidFill>
                              <a:latin typeface="Cambria Math" panose="02040503050406030204" pitchFamily="18" charset="0"/>
                            </a:rPr>
                            <m:t>p</m:t>
                          </m:r>
                        </m:sub>
                      </m:sSub>
                      <m:r>
                        <a:rPr lang="en-US">
                          <a:solidFill>
                            <a:schemeClr val="tx1">
                              <a:lumMod val="75000"/>
                              <a:lumOff val="25000"/>
                            </a:schemeClr>
                          </a:solidFill>
                          <a:latin typeface="Cambria Math" panose="02040503050406030204" pitchFamily="18" charset="0"/>
                        </a:rPr>
                        <m:t>+</m:t>
                      </m:r>
                      <m:r>
                        <m:rPr>
                          <m:sty m:val="p"/>
                        </m:rPr>
                        <a:rPr lang="en-US">
                          <a:solidFill>
                            <a:schemeClr val="tx1">
                              <a:lumMod val="75000"/>
                              <a:lumOff val="25000"/>
                            </a:schemeClr>
                          </a:solidFill>
                          <a:latin typeface="Cambria Math" panose="02040503050406030204" pitchFamily="18" charset="0"/>
                        </a:rPr>
                        <m:t>e</m:t>
                      </m:r>
                    </m:oMath>
                  </m:oMathPara>
                </a14:m>
                <a:endParaRPr lang="en-US" dirty="0">
                  <a:solidFill>
                    <a:schemeClr val="tx1">
                      <a:lumMod val="75000"/>
                      <a:lumOff val="25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3784314" y="2616870"/>
                <a:ext cx="5513796" cy="547172"/>
              </a:xfrm>
              <a:prstGeom prst="roundRect">
                <a:avLst/>
              </a:prstGeom>
              <a:blipFill>
                <a:blip r:embed="rId7"/>
                <a:stretch>
                  <a:fillRect b="-4444"/>
                </a:stretch>
              </a:blipFill>
              <a:ln w="31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02417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752600" y="1143001"/>
            <a:ext cx="8686800" cy="2631811"/>
          </a:xfrm>
          <a:prstGeom prst="rect">
            <a:avLst/>
          </a:prstGeom>
          <a:noFill/>
        </p:spPr>
        <p:txBody>
          <a:bodyPr wrap="square" rtlCol="0">
            <a:spAutoFit/>
          </a:bodyPr>
          <a:lstStyle/>
          <a:p>
            <a:pPr marL="285750" indent="-285750">
              <a:lnSpc>
                <a:spcPct val="150000"/>
              </a:lnSpc>
              <a:buFont typeface="Arial" pitchFamily="34" charset="0"/>
              <a:buChar char="•"/>
            </a:pPr>
            <a:r>
              <a:rPr lang="en-IN" sz="1600" dirty="0">
                <a:solidFill>
                  <a:schemeClr val="tx1">
                    <a:lumMod val="75000"/>
                    <a:lumOff val="25000"/>
                  </a:schemeClr>
                </a:solidFill>
              </a:rPr>
              <a:t>Linear regression is suitable for predicting outcome which  is continuous value.</a:t>
            </a:r>
          </a:p>
          <a:p>
            <a:pPr>
              <a:lnSpc>
                <a:spcPct val="150000"/>
              </a:lnSpc>
            </a:pPr>
            <a:r>
              <a:rPr lang="en-IN" sz="1600" dirty="0">
                <a:solidFill>
                  <a:schemeClr val="tx1">
                    <a:lumMod val="75000"/>
                    <a:lumOff val="25000"/>
                  </a:schemeClr>
                </a:solidFill>
              </a:rPr>
              <a:t>      For example, predicting the price of a property based on area in Sq. Feet.</a:t>
            </a:r>
          </a:p>
          <a:p>
            <a:pPr marL="285750" indent="-285750">
              <a:lnSpc>
                <a:spcPct val="150000"/>
              </a:lnSpc>
              <a:buFont typeface="Arial" pitchFamily="34" charset="0"/>
              <a:buChar char="•"/>
            </a:pPr>
            <a:r>
              <a:rPr lang="en-IN" sz="1600" dirty="0">
                <a:solidFill>
                  <a:schemeClr val="tx1">
                    <a:lumMod val="75000"/>
                    <a:lumOff val="25000"/>
                  </a:schemeClr>
                </a:solidFill>
              </a:rPr>
              <a:t>The regression line is a </a:t>
            </a:r>
            <a:r>
              <a:rPr lang="en-IN" sz="1600" b="1" dirty="0">
                <a:solidFill>
                  <a:schemeClr val="tx1">
                    <a:lumMod val="75000"/>
                    <a:lumOff val="25000"/>
                  </a:schemeClr>
                </a:solidFill>
              </a:rPr>
              <a:t>straight line</a:t>
            </a:r>
            <a:r>
              <a:rPr lang="en-IN" sz="1600" dirty="0">
                <a:solidFill>
                  <a:schemeClr val="tx1">
                    <a:lumMod val="75000"/>
                    <a:lumOff val="25000"/>
                  </a:schemeClr>
                </a:solidFill>
              </a:rPr>
              <a:t>.</a:t>
            </a:r>
          </a:p>
          <a:p>
            <a:pPr marL="285750" indent="-285750">
              <a:lnSpc>
                <a:spcPct val="150000"/>
              </a:lnSpc>
              <a:buFont typeface="Arial" pitchFamily="34" charset="0"/>
              <a:buChar char="•"/>
            </a:pPr>
            <a:r>
              <a:rPr lang="en-IN" sz="1600" dirty="0">
                <a:solidFill>
                  <a:schemeClr val="tx1">
                    <a:lumMod val="75000"/>
                    <a:lumOff val="25000"/>
                  </a:schemeClr>
                </a:solidFill>
              </a:rPr>
              <a:t>Whereas logistic regression is for classification problems, which predicts a probability range   between 0 to 1 (or predicts categories Yes or no). </a:t>
            </a:r>
          </a:p>
          <a:p>
            <a:pPr>
              <a:lnSpc>
                <a:spcPct val="150000"/>
              </a:lnSpc>
            </a:pPr>
            <a:r>
              <a:rPr lang="en-IN" sz="1600" dirty="0">
                <a:solidFill>
                  <a:schemeClr val="tx1">
                    <a:lumMod val="75000"/>
                    <a:lumOff val="25000"/>
                  </a:schemeClr>
                </a:solidFill>
              </a:rPr>
              <a:t>       For example, predict whether a customer will make a purchase or not. </a:t>
            </a:r>
          </a:p>
          <a:p>
            <a:pPr marL="285750" indent="-285750">
              <a:lnSpc>
                <a:spcPct val="150000"/>
              </a:lnSpc>
              <a:buFont typeface="Arial" pitchFamily="34" charset="0"/>
              <a:buChar char="•"/>
            </a:pPr>
            <a:r>
              <a:rPr lang="en-IN" sz="1600" dirty="0">
                <a:solidFill>
                  <a:schemeClr val="tx1">
                    <a:lumMod val="75000"/>
                    <a:lumOff val="25000"/>
                  </a:schemeClr>
                </a:solidFill>
              </a:rPr>
              <a:t>The regression curve is a </a:t>
            </a:r>
            <a:r>
              <a:rPr lang="en-IN" sz="1600" b="1" dirty="0">
                <a:solidFill>
                  <a:schemeClr val="tx1">
                    <a:lumMod val="75000"/>
                    <a:lumOff val="25000"/>
                  </a:schemeClr>
                </a:solidFill>
              </a:rPr>
              <a:t>sigmoid curve</a:t>
            </a:r>
            <a:r>
              <a:rPr lang="en-IN" sz="1600" dirty="0">
                <a:solidFill>
                  <a:schemeClr val="tx1">
                    <a:lumMod val="75000"/>
                    <a:lumOff val="25000"/>
                  </a:schemeClr>
                </a:solidFill>
              </a:rPr>
              <a:t>.</a:t>
            </a:r>
            <a:endParaRPr lang="en-US" sz="1600" dirty="0">
              <a:solidFill>
                <a:schemeClr val="tx1">
                  <a:lumMod val="75000"/>
                  <a:lumOff val="25000"/>
                </a:schemeClr>
              </a:solidFill>
            </a:endParaRPr>
          </a:p>
        </p:txBody>
      </p:sp>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152401"/>
            <a:ext cx="8229600" cy="810805"/>
          </a:xfrm>
        </p:spPr>
        <p:txBody>
          <a:bodyPr/>
          <a:lstStyle/>
          <a:p>
            <a:r>
              <a:rPr lang="en-US" b="1" dirty="0">
                <a:latin typeface="+mj-lt"/>
              </a:rPr>
              <a:t>Why Not Use Linear Regression Model?</a:t>
            </a:r>
          </a:p>
        </p:txBody>
      </p:sp>
      <p:pic>
        <p:nvPicPr>
          <p:cNvPr id="2" name="Picture 1">
            <a:extLst>
              <a:ext uri="{FF2B5EF4-FFF2-40B4-BE49-F238E27FC236}">
                <a16:creationId xmlns:a16="http://schemas.microsoft.com/office/drawing/2014/main" id="{562C44B7-C793-48C6-9038-DA37275261D8}"/>
              </a:ext>
            </a:extLst>
          </p:cNvPr>
          <p:cNvPicPr>
            <a:picLocks noChangeAspect="1"/>
          </p:cNvPicPr>
          <p:nvPr/>
        </p:nvPicPr>
        <p:blipFill>
          <a:blip r:embed="rId4"/>
          <a:stretch>
            <a:fillRect/>
          </a:stretch>
        </p:blipFill>
        <p:spPr>
          <a:xfrm>
            <a:off x="2209800" y="3810001"/>
            <a:ext cx="7848600" cy="2543651"/>
          </a:xfrm>
          <a:prstGeom prst="rect">
            <a:avLst/>
          </a:prstGeom>
          <a:ln w="12700">
            <a:solidFill>
              <a:schemeClr val="accent1"/>
            </a:solidFill>
          </a:ln>
        </p:spPr>
      </p:pic>
    </p:spTree>
    <p:extLst>
      <p:ext uri="{BB962C8B-B14F-4D97-AF65-F5344CB8AC3E}">
        <p14:creationId xmlns:p14="http://schemas.microsoft.com/office/powerpoint/2010/main" val="146407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Statistical Model </a:t>
            </a:r>
            <a:r>
              <a:rPr lang="en-US" b="1" dirty="0">
                <a:latin typeface="+mj-lt"/>
              </a:rPr>
              <a:t>–</a:t>
            </a:r>
            <a:r>
              <a:rPr b="1" dirty="0">
                <a:latin typeface="+mj-lt"/>
              </a:rPr>
              <a:t> For k P</a:t>
            </a:r>
            <a:r>
              <a:rPr lang="en-US" b="1" dirty="0">
                <a:latin typeface="+mj-lt"/>
              </a:rPr>
              <a:t>r</a:t>
            </a:r>
            <a:r>
              <a:rPr b="1" dirty="0">
                <a:latin typeface="+mj-lt"/>
              </a:rPr>
              <a:t>edictors</a:t>
            </a:r>
            <a:endParaRPr lang="en-US" b="1" dirty="0">
              <a:latin typeface="+mj-lt"/>
            </a:endParaRPr>
          </a:p>
        </p:txBody>
      </p:sp>
      <p:sp>
        <p:nvSpPr>
          <p:cNvPr id="45" name="TextBox 5"/>
          <p:cNvSpPr txBox="1">
            <a:spLocks noChangeArrowheads="1"/>
          </p:cNvSpPr>
          <p:nvPr>
            <p:custDataLst>
              <p:tags r:id="rId2"/>
            </p:custDataLst>
          </p:nvPr>
        </p:nvSpPr>
        <p:spPr bwMode="auto">
          <a:xfrm>
            <a:off x="2770909" y="2495551"/>
            <a:ext cx="6650182" cy="1354217"/>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t">
            <a:spAutoFit/>
          </a:bodyPr>
          <a:lstStyle/>
          <a:p>
            <a:pPr eaLnBrk="0" fontAlgn="base" hangingPunct="0">
              <a:spcBef>
                <a:spcPct val="0"/>
              </a:spcBef>
              <a:spcAft>
                <a:spcPct val="0"/>
              </a:spcAft>
            </a:pPr>
            <a:r>
              <a:rPr lang="de-DE" sz="1600" dirty="0">
                <a:solidFill>
                  <a:schemeClr val="tx1">
                    <a:lumMod val="75000"/>
                    <a:lumOff val="25000"/>
                  </a:schemeClr>
                </a:solidFill>
              </a:rPr>
              <a:t>where,</a:t>
            </a:r>
          </a:p>
          <a:p>
            <a:pPr lvl="3" eaLnBrk="0" fontAlgn="base" hangingPunct="0">
              <a:spcBef>
                <a:spcPct val="0"/>
              </a:spcBef>
              <a:spcAft>
                <a:spcPct val="0"/>
              </a:spcAft>
            </a:pPr>
            <a:r>
              <a:rPr lang="de-DE" sz="1600" dirty="0">
                <a:solidFill>
                  <a:schemeClr val="tx1">
                    <a:lumMod val="75000"/>
                    <a:lumOff val="25000"/>
                  </a:schemeClr>
                </a:solidFill>
              </a:rPr>
              <a:t>p		  :  Probability that Y=1 given X</a:t>
            </a:r>
          </a:p>
          <a:p>
            <a:pPr lvl="3" eaLnBrk="0" fontAlgn="base" hangingPunct="0">
              <a:spcBef>
                <a:spcPct val="0"/>
              </a:spcBef>
              <a:spcAft>
                <a:spcPct val="0"/>
              </a:spcAft>
            </a:pPr>
            <a:r>
              <a:rPr lang="de-DE" sz="1600" dirty="0">
                <a:solidFill>
                  <a:schemeClr val="tx1">
                    <a:lumMod val="75000"/>
                    <a:lumOff val="25000"/>
                  </a:schemeClr>
                </a:solidFill>
              </a:rPr>
              <a:t>Y		  :  Dependent Variable</a:t>
            </a:r>
          </a:p>
          <a:p>
            <a:pPr lvl="3" eaLnBrk="0" fontAlgn="base" hangingPunct="0">
              <a:spcBef>
                <a:spcPct val="0"/>
              </a:spcBef>
              <a:spcAft>
                <a:spcPct val="0"/>
              </a:spcAft>
            </a:pPr>
            <a:r>
              <a:rPr lang="en-US" sz="1600" dirty="0">
                <a:solidFill>
                  <a:schemeClr val="tx1">
                    <a:lumMod val="75000"/>
                    <a:lumOff val="25000"/>
                  </a:schemeClr>
                </a:solidFill>
              </a:rPr>
              <a:t>X</a:t>
            </a:r>
            <a:r>
              <a:rPr lang="en-US" sz="1600" baseline="-25000" dirty="0">
                <a:solidFill>
                  <a:schemeClr val="tx1">
                    <a:lumMod val="75000"/>
                    <a:lumOff val="25000"/>
                  </a:schemeClr>
                </a:solidFill>
              </a:rPr>
              <a:t>1</a:t>
            </a:r>
            <a:r>
              <a:rPr lang="en-US" sz="1600" dirty="0">
                <a:solidFill>
                  <a:schemeClr val="tx1">
                    <a:lumMod val="75000"/>
                    <a:lumOff val="25000"/>
                  </a:schemeClr>
                </a:solidFill>
              </a:rPr>
              <a:t>, X</a:t>
            </a:r>
            <a:r>
              <a:rPr lang="en-US" sz="1600" baseline="-25000" dirty="0">
                <a:solidFill>
                  <a:schemeClr val="tx1">
                    <a:lumMod val="75000"/>
                    <a:lumOff val="25000"/>
                  </a:schemeClr>
                </a:solidFill>
              </a:rPr>
              <a:t>2 </a:t>
            </a:r>
            <a:r>
              <a:rPr lang="en-US" sz="1600" dirty="0">
                <a:solidFill>
                  <a:schemeClr val="tx1">
                    <a:lumMod val="75000"/>
                    <a:lumOff val="25000"/>
                  </a:schemeClr>
                </a:solidFill>
              </a:rPr>
              <a:t>,…, X</a:t>
            </a:r>
            <a:r>
              <a:rPr lang="en-US" sz="1600" baseline="-25000" dirty="0">
                <a:solidFill>
                  <a:schemeClr val="tx1">
                    <a:lumMod val="75000"/>
                    <a:lumOff val="25000"/>
                  </a:schemeClr>
                </a:solidFill>
              </a:rPr>
              <a:t>k</a:t>
            </a:r>
            <a:r>
              <a:rPr lang="en-US" sz="1600" dirty="0">
                <a:solidFill>
                  <a:schemeClr val="tx1">
                    <a:lumMod val="75000"/>
                    <a:lumOff val="25000"/>
                  </a:schemeClr>
                </a:solidFill>
              </a:rPr>
              <a:t>	  :  Independent Variables</a:t>
            </a:r>
          </a:p>
          <a:p>
            <a:pPr lvl="3" eaLnBrk="0" fontAlgn="base" hangingPunct="0">
              <a:spcBef>
                <a:spcPct val="0"/>
              </a:spcBef>
              <a:spcAft>
                <a:spcPct val="0"/>
              </a:spcAft>
            </a:pPr>
            <a:r>
              <a:rPr lang="en-US" sz="1600" dirty="0">
                <a:solidFill>
                  <a:schemeClr val="tx1">
                    <a:lumMod val="75000"/>
                    <a:lumOff val="25000"/>
                  </a:schemeClr>
                </a:solidFill>
              </a:rPr>
              <a:t>b</a:t>
            </a:r>
            <a:r>
              <a:rPr lang="en-US" sz="1600" baseline="-25000" dirty="0">
                <a:solidFill>
                  <a:schemeClr val="tx1">
                    <a:lumMod val="75000"/>
                    <a:lumOff val="25000"/>
                  </a:schemeClr>
                </a:solidFill>
              </a:rPr>
              <a:t>0</a:t>
            </a:r>
            <a:r>
              <a:rPr lang="en-US" sz="1600" dirty="0">
                <a:solidFill>
                  <a:schemeClr val="tx1">
                    <a:lumMod val="75000"/>
                    <a:lumOff val="25000"/>
                  </a:schemeClr>
                </a:solidFill>
              </a:rPr>
              <a:t>, b</a:t>
            </a:r>
            <a:r>
              <a:rPr lang="en-US" sz="1600" baseline="-25000" dirty="0">
                <a:solidFill>
                  <a:schemeClr val="tx1">
                    <a:lumMod val="75000"/>
                    <a:lumOff val="25000"/>
                  </a:schemeClr>
                </a:solidFill>
              </a:rPr>
              <a:t>1 </a:t>
            </a:r>
            <a:r>
              <a:rPr lang="en-US" sz="1600" dirty="0">
                <a:solidFill>
                  <a:schemeClr val="tx1">
                    <a:lumMod val="75000"/>
                    <a:lumOff val="25000"/>
                  </a:schemeClr>
                </a:solidFill>
              </a:rPr>
              <a:t>,…, b</a:t>
            </a:r>
            <a:r>
              <a:rPr lang="en-US" sz="1600" baseline="-25000" dirty="0">
                <a:solidFill>
                  <a:schemeClr val="tx1">
                    <a:lumMod val="75000"/>
                    <a:lumOff val="25000"/>
                  </a:schemeClr>
                </a:solidFill>
              </a:rPr>
              <a:t>k </a:t>
            </a:r>
            <a:r>
              <a:rPr lang="en-US" sz="1600" dirty="0">
                <a:solidFill>
                  <a:schemeClr val="tx1">
                    <a:lumMod val="75000"/>
                    <a:lumOff val="25000"/>
                  </a:schemeClr>
                </a:solidFill>
              </a:rPr>
              <a:t>   	  :  Parameters of Model</a:t>
            </a:r>
          </a:p>
        </p:txBody>
      </p:sp>
      <p:sp>
        <p:nvSpPr>
          <p:cNvPr id="47" name="TextBox 46"/>
          <p:cNvSpPr txBox="1"/>
          <p:nvPr/>
        </p:nvSpPr>
        <p:spPr>
          <a:xfrm>
            <a:off x="3024953" y="4219192"/>
            <a:ext cx="6187976" cy="792781"/>
          </a:xfrm>
          <a:prstGeom prst="rect">
            <a:avLst/>
          </a:prstGeom>
          <a:noFill/>
        </p:spPr>
        <p:txBody>
          <a:bodyPr wrap="none" rtlCol="0">
            <a:spAutoFit/>
          </a:bodyPr>
          <a:lstStyle/>
          <a:p>
            <a:pPr algn="ctr">
              <a:lnSpc>
                <a:spcPct val="150000"/>
              </a:lnSpc>
            </a:pPr>
            <a:r>
              <a:rPr lang="en-US" sz="1600" dirty="0">
                <a:solidFill>
                  <a:schemeClr val="tx1">
                    <a:lumMod val="75000"/>
                    <a:lumOff val="25000"/>
                  </a:schemeClr>
                </a:solidFill>
              </a:rPr>
              <a:t>Note that </a:t>
            </a:r>
            <a:r>
              <a:rPr lang="en-US" sz="1600" b="1" dirty="0">
                <a:solidFill>
                  <a:schemeClr val="tx1">
                    <a:lumMod val="75000"/>
                    <a:lumOff val="25000"/>
                  </a:schemeClr>
                </a:solidFill>
              </a:rPr>
              <a:t>LHS of the model can lie between - ∞ to ∞</a:t>
            </a:r>
          </a:p>
          <a:p>
            <a:pPr algn="ctr">
              <a:lnSpc>
                <a:spcPct val="150000"/>
              </a:lnSpc>
            </a:pPr>
            <a:r>
              <a:rPr lang="en-US" sz="1600" dirty="0">
                <a:solidFill>
                  <a:schemeClr val="tx1">
                    <a:lumMod val="75000"/>
                    <a:lumOff val="25000"/>
                  </a:schemeClr>
                </a:solidFill>
              </a:rPr>
              <a:t>Parameters of the model are estimated by Maximum Likelihood Method</a:t>
            </a:r>
          </a:p>
        </p:txBody>
      </p:sp>
      <mc:AlternateContent xmlns:mc="http://schemas.openxmlformats.org/markup-compatibility/2006" xmlns:a14="http://schemas.microsoft.com/office/drawing/2010/main">
        <mc:Choice Requires="a14">
          <p:sp>
            <p:nvSpPr>
              <p:cNvPr id="4" name="TextBox 3"/>
              <p:cNvSpPr txBox="1"/>
              <p:nvPr/>
            </p:nvSpPr>
            <p:spPr>
              <a:xfrm>
                <a:off x="3884833" y="1686446"/>
                <a:ext cx="5222206" cy="884923"/>
              </a:xfrm>
              <a:prstGeom prst="roundRect">
                <a:avLst/>
              </a:prstGeom>
              <a:noFill/>
              <a:ln w="3175">
                <a:solidFill>
                  <a:schemeClr val="accent1"/>
                </a:solidFill>
              </a:ln>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solidFill>
                            <a:schemeClr val="tx1">
                              <a:lumMod val="75000"/>
                              <a:lumOff val="25000"/>
                            </a:schemeClr>
                          </a:solidFill>
                          <a:latin typeface="Cambria Math"/>
                        </a:rPr>
                        <m:t>log</m:t>
                      </m:r>
                      <m:d>
                        <m:dPr>
                          <m:ctrlPr>
                            <a:rPr lang="en-US" i="1">
                              <a:solidFill>
                                <a:schemeClr val="tx1">
                                  <a:lumMod val="75000"/>
                                  <a:lumOff val="25000"/>
                                </a:schemeClr>
                              </a:solidFill>
                              <a:latin typeface="Cambria Math" panose="02040503050406030204" pitchFamily="18" charset="0"/>
                            </a:rPr>
                          </m:ctrlPr>
                        </m:dPr>
                        <m:e>
                          <m:f>
                            <m:fPr>
                              <m:ctrlPr>
                                <a:rPr lang="en-US" i="1">
                                  <a:solidFill>
                                    <a:schemeClr val="tx1">
                                      <a:lumMod val="75000"/>
                                      <a:lumOff val="25000"/>
                                    </a:schemeClr>
                                  </a:solidFill>
                                  <a:latin typeface="Cambria Math" panose="02040503050406030204" pitchFamily="18" charset="0"/>
                                </a:rPr>
                              </m:ctrlPr>
                            </m:fPr>
                            <m:num>
                              <m:r>
                                <m:rPr>
                                  <m:sty m:val="p"/>
                                </m:rPr>
                                <a:rPr lang="en-US">
                                  <a:solidFill>
                                    <a:schemeClr val="tx1">
                                      <a:lumMod val="75000"/>
                                      <a:lumOff val="25000"/>
                                    </a:schemeClr>
                                  </a:solidFill>
                                  <a:latin typeface="Cambria Math"/>
                                </a:rPr>
                                <m:t>p</m:t>
                              </m:r>
                            </m:num>
                            <m:den>
                              <m:r>
                                <a:rPr lang="en-US">
                                  <a:solidFill>
                                    <a:schemeClr val="tx1">
                                      <a:lumMod val="75000"/>
                                      <a:lumOff val="25000"/>
                                    </a:schemeClr>
                                  </a:solidFill>
                                  <a:latin typeface="Cambria Math"/>
                                </a:rPr>
                                <m:t>1−</m:t>
                              </m:r>
                              <m:r>
                                <m:rPr>
                                  <m:sty m:val="p"/>
                                </m:rPr>
                                <a:rPr lang="en-US">
                                  <a:solidFill>
                                    <a:schemeClr val="tx1">
                                      <a:lumMod val="75000"/>
                                      <a:lumOff val="25000"/>
                                    </a:schemeClr>
                                  </a:solidFill>
                                  <a:latin typeface="Cambria Math"/>
                                </a:rPr>
                                <m:t>p</m:t>
                              </m:r>
                            </m:den>
                          </m:f>
                        </m:e>
                      </m:d>
                      <m:r>
                        <a:rPr lang="en-US">
                          <a:solidFill>
                            <a:schemeClr val="tx1">
                              <a:lumMod val="75000"/>
                              <a:lumOff val="25000"/>
                            </a:schemeClr>
                          </a:solidFill>
                          <a:latin typeface="Cambria Math"/>
                        </a:rPr>
                        <m:t>=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b</m:t>
                          </m:r>
                        </m:e>
                        <m:sub>
                          <m:r>
                            <a:rPr lang="en-US">
                              <a:solidFill>
                                <a:schemeClr val="tx1">
                                  <a:lumMod val="75000"/>
                                  <a:lumOff val="25000"/>
                                </a:schemeClr>
                              </a:solidFill>
                              <a:latin typeface="Cambria Math"/>
                            </a:rPr>
                            <m:t>0</m:t>
                          </m:r>
                        </m:sub>
                      </m:sSub>
                      <m:r>
                        <a:rPr lang="en-US">
                          <a:solidFill>
                            <a:schemeClr val="tx1">
                              <a:lumMod val="75000"/>
                              <a:lumOff val="25000"/>
                            </a:schemeClr>
                          </a:solidFill>
                          <a:latin typeface="Cambria Math"/>
                        </a:rPr>
                        <m:t>+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b</m:t>
                          </m:r>
                        </m:e>
                        <m:sub>
                          <m:r>
                            <a:rPr lang="en-US">
                              <a:solidFill>
                                <a:schemeClr val="tx1">
                                  <a:lumMod val="75000"/>
                                  <a:lumOff val="25000"/>
                                </a:schemeClr>
                              </a:solidFill>
                              <a:latin typeface="Cambria Math"/>
                            </a:rPr>
                            <m:t>1</m:t>
                          </m:r>
                        </m:sub>
                      </m:sSub>
                      <m:sSub>
                        <m:sSubPr>
                          <m:ctrlPr>
                            <a:rPr lang="en-US" i="1">
                              <a:solidFill>
                                <a:schemeClr val="tx1">
                                  <a:lumMod val="75000"/>
                                  <a:lumOff val="25000"/>
                                </a:schemeClr>
                              </a:solidFill>
                              <a:latin typeface="Cambria Math" panose="02040503050406030204" pitchFamily="18" charset="0"/>
                            </a:rPr>
                          </m:ctrlPr>
                        </m:sSubPr>
                        <m:e>
                          <m:r>
                            <m:rPr>
                              <m:sty m:val="p"/>
                            </m:rPr>
                            <a:rPr lang="en-US" i="1">
                              <a:solidFill>
                                <a:schemeClr val="tx1">
                                  <a:lumMod val="75000"/>
                                  <a:lumOff val="25000"/>
                                </a:schemeClr>
                              </a:solidFill>
                              <a:latin typeface="Cambria Math"/>
                            </a:rPr>
                            <m:t>X</m:t>
                          </m:r>
                        </m:e>
                        <m:sub>
                          <m:r>
                            <a:rPr lang="en-US">
                              <a:solidFill>
                                <a:schemeClr val="tx1">
                                  <a:lumMod val="75000"/>
                                  <a:lumOff val="25000"/>
                                </a:schemeClr>
                              </a:solidFill>
                              <a:latin typeface="Cambria Math"/>
                            </a:rPr>
                            <m:t>1</m:t>
                          </m:r>
                        </m:sub>
                      </m:sSub>
                      <m:r>
                        <a:rPr lang="en-US">
                          <a:solidFill>
                            <a:schemeClr val="tx1">
                              <a:lumMod val="75000"/>
                              <a:lumOff val="25000"/>
                            </a:schemeClr>
                          </a:solidFill>
                          <a:latin typeface="Cambria Math"/>
                        </a:rPr>
                        <m:t>+…+</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b</m:t>
                          </m:r>
                        </m:e>
                        <m:sub>
                          <m:r>
                            <m:rPr>
                              <m:sty m:val="p"/>
                            </m:rPr>
                            <a:rPr lang="en-US">
                              <a:solidFill>
                                <a:schemeClr val="tx1">
                                  <a:lumMod val="75000"/>
                                  <a:lumOff val="25000"/>
                                </a:schemeClr>
                              </a:solidFill>
                              <a:latin typeface="Cambria Math"/>
                            </a:rPr>
                            <m:t>k</m:t>
                          </m:r>
                        </m:sub>
                      </m:sSub>
                      <m:sSub>
                        <m:sSubPr>
                          <m:ctrlPr>
                            <a:rPr lang="en-US" i="1">
                              <a:solidFill>
                                <a:schemeClr val="tx1">
                                  <a:lumMod val="75000"/>
                                  <a:lumOff val="25000"/>
                                </a:schemeClr>
                              </a:solidFill>
                              <a:latin typeface="Cambria Math" panose="02040503050406030204" pitchFamily="18" charset="0"/>
                            </a:rPr>
                          </m:ctrlPr>
                        </m:sSubPr>
                        <m:e>
                          <m:r>
                            <m:rPr>
                              <m:sty m:val="p"/>
                            </m:rPr>
                            <a:rPr lang="en-US" i="1">
                              <a:solidFill>
                                <a:schemeClr val="tx1">
                                  <a:lumMod val="75000"/>
                                  <a:lumOff val="25000"/>
                                </a:schemeClr>
                              </a:solidFill>
                              <a:latin typeface="Cambria Math"/>
                            </a:rPr>
                            <m:t>X</m:t>
                          </m:r>
                        </m:e>
                        <m:sub>
                          <m:r>
                            <m:rPr>
                              <m:sty m:val="p"/>
                            </m:rPr>
                            <a:rPr lang="en-US">
                              <a:solidFill>
                                <a:schemeClr val="tx1">
                                  <a:lumMod val="75000"/>
                                  <a:lumOff val="25000"/>
                                </a:schemeClr>
                              </a:solidFill>
                              <a:latin typeface="Cambria Math"/>
                            </a:rPr>
                            <m:t>k</m:t>
                          </m:r>
                        </m:sub>
                      </m:sSub>
                    </m:oMath>
                  </m:oMathPara>
                </a14:m>
                <a:endParaRPr lang="en-US" dirty="0">
                  <a:solidFill>
                    <a:schemeClr val="tx1">
                      <a:lumMod val="75000"/>
                      <a:lumOff val="2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884833" y="1686446"/>
                <a:ext cx="5222206" cy="884923"/>
              </a:xfrm>
              <a:prstGeom prst="roundRect">
                <a:avLst/>
              </a:prstGeom>
              <a:blipFill>
                <a:blip r:embed="rId8"/>
                <a:stretch>
                  <a:fillRect/>
                </a:stretch>
              </a:blipFill>
              <a:ln w="31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4531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69720" y="274049"/>
            <a:ext cx="9052560" cy="810805"/>
          </a:xfrm>
        </p:spPr>
        <p:txBody>
          <a:bodyPr/>
          <a:lstStyle/>
          <a:p>
            <a:r>
              <a:rPr b="1" dirty="0">
                <a:latin typeface="+mj-lt"/>
              </a:rPr>
              <a:t>Case Study </a:t>
            </a:r>
            <a:r>
              <a:rPr lang="en-US" b="1" dirty="0">
                <a:latin typeface="+mj-lt"/>
              </a:rPr>
              <a:t>–</a:t>
            </a:r>
            <a:r>
              <a:rPr b="1" dirty="0">
                <a:latin typeface="+mj-lt"/>
              </a:rPr>
              <a:t> Modeling </a:t>
            </a:r>
            <a:r>
              <a:rPr lang="en-IN" b="1" dirty="0">
                <a:latin typeface="+mj-lt"/>
              </a:rPr>
              <a:t>Loan Defaults</a:t>
            </a:r>
            <a:endParaRPr lang="en-US" b="1" dirty="0">
              <a:latin typeface="+mj-lt"/>
            </a:endParaRPr>
          </a:p>
        </p:txBody>
      </p:sp>
      <p:graphicFrame>
        <p:nvGraphicFramePr>
          <p:cNvPr id="9" name="Diagram 8"/>
          <p:cNvGraphicFramePr/>
          <p:nvPr/>
        </p:nvGraphicFramePr>
        <p:xfrm>
          <a:off x="2438400" y="1524000"/>
          <a:ext cx="73152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56123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C0A5AE1-0DF9-4CD0-8A39-710D1209FBBC}"/>
              </a:ext>
            </a:extLst>
          </p:cNvPr>
          <p:cNvSpPr txBox="1"/>
          <p:nvPr/>
        </p:nvSpPr>
        <p:spPr>
          <a:xfrm rot="16200000">
            <a:off x="1758741" y="2935534"/>
            <a:ext cx="1562778" cy="338554"/>
          </a:xfrm>
          <a:prstGeom prst="rect">
            <a:avLst/>
          </a:prstGeom>
          <a:noFill/>
        </p:spPr>
        <p:txBody>
          <a:bodyPr wrap="square" rtlCol="0">
            <a:spAutoFit/>
          </a:bodyPr>
          <a:lstStyle/>
          <a:p>
            <a:pPr algn="ctr"/>
            <a:r>
              <a:rPr lang="en-US" sz="1600" dirty="0">
                <a:solidFill>
                  <a:prstClr val="black"/>
                </a:solidFill>
                <a:latin typeface="Eras Demi ITC" pitchFamily="34" charset="0"/>
              </a:rPr>
              <a:t>Observations</a:t>
            </a:r>
          </a:p>
        </p:txBody>
      </p:sp>
      <p:sp>
        <p:nvSpPr>
          <p:cNvPr id="13" name="Left Brace 12">
            <a:extLst>
              <a:ext uri="{FF2B5EF4-FFF2-40B4-BE49-F238E27FC236}">
                <a16:creationId xmlns:a16="http://schemas.microsoft.com/office/drawing/2014/main" id="{C15E66B4-5F76-4D79-8A4E-34BDC426D774}"/>
              </a:ext>
            </a:extLst>
          </p:cNvPr>
          <p:cNvSpPr/>
          <p:nvPr/>
        </p:nvSpPr>
        <p:spPr>
          <a:xfrm>
            <a:off x="2704812" y="2288966"/>
            <a:ext cx="343188" cy="16734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06498" name="Rectangle 2"/>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Data Snapshot</a:t>
            </a:r>
          </a:p>
        </p:txBody>
      </p:sp>
      <p:pic>
        <p:nvPicPr>
          <p:cNvPr id="2" name="Picture 1">
            <a:extLst>
              <a:ext uri="{FF2B5EF4-FFF2-40B4-BE49-F238E27FC236}">
                <a16:creationId xmlns:a16="http://schemas.microsoft.com/office/drawing/2014/main" id="{0F1D270A-243B-48B8-B441-D6F7FB4DB533}"/>
              </a:ext>
            </a:extLst>
          </p:cNvPr>
          <p:cNvPicPr>
            <a:picLocks noChangeAspect="1"/>
          </p:cNvPicPr>
          <p:nvPr/>
        </p:nvPicPr>
        <p:blipFill>
          <a:blip r:embed="rId4"/>
          <a:stretch>
            <a:fillRect/>
          </a:stretch>
        </p:blipFill>
        <p:spPr>
          <a:xfrm>
            <a:off x="3124200" y="1676400"/>
            <a:ext cx="5943600" cy="3657600"/>
          </a:xfrm>
          <a:prstGeom prst="rect">
            <a:avLst/>
          </a:prstGeom>
        </p:spPr>
      </p:pic>
      <p:graphicFrame>
        <p:nvGraphicFramePr>
          <p:cNvPr id="5" name="Table 4">
            <a:extLst>
              <a:ext uri="{FF2B5EF4-FFF2-40B4-BE49-F238E27FC236}">
                <a16:creationId xmlns:a16="http://schemas.microsoft.com/office/drawing/2014/main" id="{088BC0FF-030A-46C6-BC8A-92B90CC74BC9}"/>
              </a:ext>
            </a:extLst>
          </p:cNvPr>
          <p:cNvGraphicFramePr>
            <a:graphicFrameLocks noGrp="1"/>
          </p:cNvGraphicFramePr>
          <p:nvPr/>
        </p:nvGraphicFramePr>
        <p:xfrm>
          <a:off x="2209801" y="2590800"/>
          <a:ext cx="7543801" cy="4701540"/>
        </p:xfrm>
        <a:graphic>
          <a:graphicData uri="http://schemas.openxmlformats.org/drawingml/2006/table">
            <a:tbl>
              <a:tblPr/>
              <a:tblGrid>
                <a:gridCol w="1099736">
                  <a:extLst>
                    <a:ext uri="{9D8B030D-6E8A-4147-A177-3AD203B41FA5}">
                      <a16:colId xmlns:a16="http://schemas.microsoft.com/office/drawing/2014/main" val="3024987749"/>
                    </a:ext>
                  </a:extLst>
                </a:gridCol>
                <a:gridCol w="2025829">
                  <a:extLst>
                    <a:ext uri="{9D8B030D-6E8A-4147-A177-3AD203B41FA5}">
                      <a16:colId xmlns:a16="http://schemas.microsoft.com/office/drawing/2014/main" val="1984764944"/>
                    </a:ext>
                  </a:extLst>
                </a:gridCol>
                <a:gridCol w="1061148">
                  <a:extLst>
                    <a:ext uri="{9D8B030D-6E8A-4147-A177-3AD203B41FA5}">
                      <a16:colId xmlns:a16="http://schemas.microsoft.com/office/drawing/2014/main" val="1807831983"/>
                    </a:ext>
                  </a:extLst>
                </a:gridCol>
                <a:gridCol w="1680687">
                  <a:extLst>
                    <a:ext uri="{9D8B030D-6E8A-4147-A177-3AD203B41FA5}">
                      <a16:colId xmlns:a16="http://schemas.microsoft.com/office/drawing/2014/main" val="1143604494"/>
                    </a:ext>
                  </a:extLst>
                </a:gridCol>
                <a:gridCol w="1676401">
                  <a:extLst>
                    <a:ext uri="{9D8B030D-6E8A-4147-A177-3AD203B41FA5}">
                      <a16:colId xmlns:a16="http://schemas.microsoft.com/office/drawing/2014/main" val="4058383001"/>
                    </a:ext>
                  </a:extLst>
                </a:gridCol>
              </a:tblGrid>
              <a:tr h="225748">
                <a:tc>
                  <a:txBody>
                    <a:bodyPr/>
                    <a:lstStyle/>
                    <a:p>
                      <a:pPr algn="ctr" fontAlgn="ctr"/>
                      <a:r>
                        <a:rPr lang="en-IN" sz="1600" b="1" i="0" u="none" strike="noStrike" dirty="0">
                          <a:solidFill>
                            <a:srgbClr val="FFFFFF"/>
                          </a:solidFill>
                          <a:effectLst/>
                          <a:latin typeface="+mj-lt"/>
                        </a:rPr>
                        <a:t>Column</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Description</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Type</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Measurement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Possible Values</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extLst>
                  <a:ext uri="{0D108BD9-81ED-4DB2-BD59-A6C34878D82A}">
                    <a16:rowId xmlns:a16="http://schemas.microsoft.com/office/drawing/2014/main" val="3030707698"/>
                  </a:ext>
                </a:extLst>
              </a:tr>
              <a:tr h="225748">
                <a:tc>
                  <a:txBody>
                    <a:bodyPr/>
                    <a:lstStyle/>
                    <a:p>
                      <a:pPr algn="ctr" fontAlgn="ctr"/>
                      <a:r>
                        <a:rPr lang="en-IN" sz="1600" b="0" i="0" u="none" strike="noStrike" dirty="0">
                          <a:solidFill>
                            <a:schemeClr val="tx1">
                              <a:lumMod val="75000"/>
                              <a:lumOff val="25000"/>
                            </a:schemeClr>
                          </a:solidFill>
                          <a:effectLst/>
                          <a:latin typeface="+mn-lt"/>
                        </a:rPr>
                        <a:t>SN</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Serial Number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endParaRPr lang="en-IN" sz="1600" b="0" i="0" u="none" strike="noStrike" dirty="0">
                        <a:solidFill>
                          <a:schemeClr val="tx1">
                            <a:lumMod val="75000"/>
                            <a:lumOff val="25000"/>
                          </a:schemeClr>
                        </a:solidFill>
                        <a:effectLst/>
                        <a:latin typeface="+mn-lt"/>
                      </a:endParaRP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714886023"/>
                  </a:ext>
                </a:extLst>
              </a:tr>
              <a:tr h="444656">
                <a:tc>
                  <a:txBody>
                    <a:bodyPr/>
                    <a:lstStyle/>
                    <a:p>
                      <a:pPr algn="ctr" fontAlgn="ctr"/>
                      <a:r>
                        <a:rPr lang="en-IN" sz="1600" b="0" i="0" u="none" strike="noStrike" dirty="0">
                          <a:solidFill>
                            <a:schemeClr val="tx1">
                              <a:lumMod val="75000"/>
                              <a:lumOff val="25000"/>
                            </a:schemeClr>
                          </a:solidFill>
                          <a:effectLst/>
                          <a:latin typeface="+mn-lt"/>
                        </a:rPr>
                        <a:t>AGE</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Age Groups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Categorical</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dirty="0">
                          <a:solidFill>
                            <a:schemeClr val="tx1">
                              <a:lumMod val="75000"/>
                              <a:lumOff val="25000"/>
                            </a:schemeClr>
                          </a:solidFill>
                          <a:effectLst/>
                          <a:latin typeface="+mn-lt"/>
                        </a:rPr>
                        <a:t>1(&lt;28 years), 2(28-40 years), 3(&gt;40 years)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3</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911699614"/>
                  </a:ext>
                </a:extLst>
              </a:tr>
              <a:tr h="663563">
                <a:tc>
                  <a:txBody>
                    <a:bodyPr/>
                    <a:lstStyle/>
                    <a:p>
                      <a:pPr algn="ctr" fontAlgn="ctr"/>
                      <a:r>
                        <a:rPr lang="en-IN" sz="1600" b="0" i="0" u="none" strike="noStrike" dirty="0">
                          <a:solidFill>
                            <a:schemeClr val="tx1">
                              <a:lumMod val="75000"/>
                              <a:lumOff val="25000"/>
                            </a:schemeClr>
                          </a:solidFill>
                          <a:effectLst/>
                          <a:latin typeface="+mn-lt"/>
                        </a:rPr>
                        <a:t>EMPLOY</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Number of years customer working at current employer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6206683"/>
                  </a:ext>
                </a:extLst>
              </a:tr>
              <a:tr h="663563">
                <a:tc>
                  <a:txBody>
                    <a:bodyPr/>
                    <a:lstStyle/>
                    <a:p>
                      <a:pPr algn="ctr" fontAlgn="ctr"/>
                      <a:r>
                        <a:rPr lang="en-IN" sz="1600" b="0" i="0" u="none" strike="noStrike" dirty="0">
                          <a:solidFill>
                            <a:schemeClr val="tx1">
                              <a:lumMod val="75000"/>
                              <a:lumOff val="25000"/>
                            </a:schemeClr>
                          </a:solidFill>
                          <a:effectLst/>
                          <a:latin typeface="+mn-lt"/>
                        </a:rPr>
                        <a:t>ADDRESS</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Number of years customer staying at current address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63779145"/>
                  </a:ext>
                </a:extLst>
              </a:tr>
              <a:tr h="225748">
                <a:tc>
                  <a:txBody>
                    <a:bodyPr/>
                    <a:lstStyle/>
                    <a:p>
                      <a:pPr algn="ctr" fontAlgn="ctr"/>
                      <a:r>
                        <a:rPr lang="en-IN" sz="1600" b="0" i="0" u="none" strike="noStrike" dirty="0">
                          <a:solidFill>
                            <a:schemeClr val="tx1">
                              <a:lumMod val="75000"/>
                              <a:lumOff val="25000"/>
                            </a:schemeClr>
                          </a:solidFill>
                          <a:effectLst/>
                          <a:latin typeface="+mn-lt"/>
                        </a:rPr>
                        <a:t>DEBTINC</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Debt to Income Ratio</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chemeClr val="tx1">
                              <a:lumMod val="75000"/>
                              <a:lumOff val="25000"/>
                            </a:schemeClr>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002402475"/>
                  </a:ext>
                </a:extLst>
              </a:tr>
              <a:tr h="225748">
                <a:tc>
                  <a:txBody>
                    <a:bodyPr/>
                    <a:lstStyle/>
                    <a:p>
                      <a:pPr algn="ctr" fontAlgn="ctr"/>
                      <a:r>
                        <a:rPr lang="en-IN" sz="1600" b="0" i="0" u="none" strike="noStrike" dirty="0">
                          <a:solidFill>
                            <a:schemeClr val="tx1">
                              <a:lumMod val="75000"/>
                              <a:lumOff val="25000"/>
                            </a:schemeClr>
                          </a:solidFill>
                          <a:effectLst/>
                          <a:latin typeface="+mn-lt"/>
                        </a:rPr>
                        <a:t>CREDDEBT</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Credit Card Debt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chemeClr val="tx1">
                              <a:lumMod val="75000"/>
                              <a:lumOff val="25000"/>
                            </a:schemeClr>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873529448"/>
                  </a:ext>
                </a:extLst>
              </a:tr>
              <a:tr h="225748">
                <a:tc>
                  <a:txBody>
                    <a:bodyPr/>
                    <a:lstStyle/>
                    <a:p>
                      <a:pPr algn="ctr" fontAlgn="ctr"/>
                      <a:r>
                        <a:rPr lang="en-IN" sz="1600" b="0" i="0" u="none" strike="noStrike" dirty="0">
                          <a:solidFill>
                            <a:schemeClr val="tx1">
                              <a:lumMod val="75000"/>
                              <a:lumOff val="25000"/>
                            </a:schemeClr>
                          </a:solidFill>
                          <a:effectLst/>
                          <a:latin typeface="+mn-lt"/>
                        </a:rPr>
                        <a:t>OTHDEBT</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Other Debt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chemeClr val="tx1">
                              <a:lumMod val="75000"/>
                              <a:lumOff val="25000"/>
                            </a:schemeClr>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141984447"/>
                  </a:ext>
                </a:extLst>
              </a:tr>
              <a:tr h="444656">
                <a:tc>
                  <a:txBody>
                    <a:bodyPr/>
                    <a:lstStyle/>
                    <a:p>
                      <a:pPr algn="ctr" fontAlgn="ctr"/>
                      <a:r>
                        <a:rPr lang="en-IN" sz="1600" b="0" i="0" u="none" strike="noStrike" dirty="0">
                          <a:solidFill>
                            <a:schemeClr val="tx1">
                              <a:lumMod val="75000"/>
                              <a:lumOff val="25000"/>
                            </a:schemeClr>
                          </a:solidFill>
                          <a:effectLst/>
                          <a:latin typeface="+mn-lt"/>
                        </a:rPr>
                        <a:t>DEFAULTER</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Whether customer defaulted on loan</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Binary</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dirty="0">
                          <a:solidFill>
                            <a:schemeClr val="tx1">
                              <a:lumMod val="75000"/>
                              <a:lumOff val="25000"/>
                            </a:schemeClr>
                          </a:solidFill>
                          <a:effectLst/>
                          <a:latin typeface="+mn-lt"/>
                        </a:rPr>
                        <a:t>1(Defaulter), 0(Non-Defaulter)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2</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98168498"/>
                  </a:ext>
                </a:extLst>
              </a:tr>
            </a:tbl>
          </a:graphicData>
        </a:graphic>
      </p:graphicFrame>
      <p:sp>
        <p:nvSpPr>
          <p:cNvPr id="14" name="TextBox 13">
            <a:extLst>
              <a:ext uri="{FF2B5EF4-FFF2-40B4-BE49-F238E27FC236}">
                <a16:creationId xmlns:a16="http://schemas.microsoft.com/office/drawing/2014/main" id="{9C2A6953-D0F6-4C39-BC64-56BF421FE03B}"/>
              </a:ext>
            </a:extLst>
          </p:cNvPr>
          <p:cNvSpPr txBox="1"/>
          <p:nvPr/>
        </p:nvSpPr>
        <p:spPr>
          <a:xfrm>
            <a:off x="6359340" y="1219200"/>
            <a:ext cx="4003861" cy="338554"/>
          </a:xfrm>
          <a:prstGeom prst="rect">
            <a:avLst/>
          </a:prstGeom>
          <a:noFill/>
        </p:spPr>
        <p:txBody>
          <a:bodyPr wrap="square" rtlCol="0">
            <a:spAutoFit/>
          </a:bodyPr>
          <a:lstStyle/>
          <a:p>
            <a:pPr algn="ctr"/>
            <a:r>
              <a:rPr lang="en-US" sz="1600" dirty="0">
                <a:solidFill>
                  <a:prstClr val="black"/>
                </a:solidFill>
                <a:latin typeface="Eras Demi ITC" pitchFamily="34" charset="0"/>
              </a:rPr>
              <a:t>Dependent Variable</a:t>
            </a:r>
          </a:p>
        </p:txBody>
      </p:sp>
      <p:sp>
        <p:nvSpPr>
          <p:cNvPr id="15" name="TextBox 14">
            <a:extLst>
              <a:ext uri="{FF2B5EF4-FFF2-40B4-BE49-F238E27FC236}">
                <a16:creationId xmlns:a16="http://schemas.microsoft.com/office/drawing/2014/main" id="{CB2A4430-E3A3-460A-A7D0-4E027DADBA43}"/>
              </a:ext>
            </a:extLst>
          </p:cNvPr>
          <p:cNvSpPr txBox="1"/>
          <p:nvPr/>
        </p:nvSpPr>
        <p:spPr>
          <a:xfrm>
            <a:off x="3200401" y="1219200"/>
            <a:ext cx="4003861" cy="338554"/>
          </a:xfrm>
          <a:prstGeom prst="rect">
            <a:avLst/>
          </a:prstGeom>
          <a:noFill/>
        </p:spPr>
        <p:txBody>
          <a:bodyPr wrap="square" rtlCol="0">
            <a:spAutoFit/>
          </a:bodyPr>
          <a:lstStyle/>
          <a:p>
            <a:pPr algn="ctr"/>
            <a:r>
              <a:rPr lang="en-US" sz="1600" dirty="0">
                <a:solidFill>
                  <a:prstClr val="black"/>
                </a:solidFill>
                <a:latin typeface="Eras Demi ITC" pitchFamily="34" charset="0"/>
              </a:rPr>
              <a:t>Independent Variables</a:t>
            </a:r>
          </a:p>
        </p:txBody>
      </p:sp>
      <p:sp>
        <p:nvSpPr>
          <p:cNvPr id="21" name="Left Brace 20">
            <a:extLst>
              <a:ext uri="{FF2B5EF4-FFF2-40B4-BE49-F238E27FC236}">
                <a16:creationId xmlns:a16="http://schemas.microsoft.com/office/drawing/2014/main" id="{5B55DBE2-0691-41CF-A37D-17435E7CC49C}"/>
              </a:ext>
            </a:extLst>
          </p:cNvPr>
          <p:cNvSpPr/>
          <p:nvPr/>
        </p:nvSpPr>
        <p:spPr>
          <a:xfrm rot="5400000">
            <a:off x="5811931" y="-477929"/>
            <a:ext cx="304799" cy="4003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2" name="Left Brace 21">
            <a:extLst>
              <a:ext uri="{FF2B5EF4-FFF2-40B4-BE49-F238E27FC236}">
                <a16:creationId xmlns:a16="http://schemas.microsoft.com/office/drawing/2014/main" id="{AC78E5D1-3B33-4D50-A48D-6C4B0A8C1808}"/>
              </a:ext>
            </a:extLst>
          </p:cNvPr>
          <p:cNvSpPr/>
          <p:nvPr/>
        </p:nvSpPr>
        <p:spPr>
          <a:xfrm rot="5400000">
            <a:off x="8478930" y="1274670"/>
            <a:ext cx="304800" cy="4986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 name="Rectangle 3">
            <a:extLst>
              <a:ext uri="{FF2B5EF4-FFF2-40B4-BE49-F238E27FC236}">
                <a16:creationId xmlns:a16="http://schemas.microsoft.com/office/drawing/2014/main" id="{E297DA9D-E458-480F-ADF7-F3F79C05314B}"/>
              </a:ext>
            </a:extLst>
          </p:cNvPr>
          <p:cNvSpPr/>
          <p:nvPr/>
        </p:nvSpPr>
        <p:spPr>
          <a:xfrm>
            <a:off x="1930561" y="1242054"/>
            <a:ext cx="1509644" cy="338554"/>
          </a:xfrm>
          <a:prstGeom prst="rect">
            <a:avLst/>
          </a:prstGeom>
        </p:spPr>
        <p:txBody>
          <a:bodyPr wrap="none">
            <a:spAutoFit/>
          </a:bodyPr>
          <a:lstStyle/>
          <a:p>
            <a:r>
              <a:rPr lang="en-IN" sz="1600" b="1">
                <a:solidFill>
                  <a:schemeClr val="tx1">
                    <a:lumMod val="75000"/>
                    <a:lumOff val="25000"/>
                  </a:schemeClr>
                </a:solidFill>
              </a:rPr>
              <a:t>Bank Loan Data</a:t>
            </a:r>
            <a:endParaRPr lang="en-IN" sz="1600">
              <a:solidFill>
                <a:schemeClr val="tx1">
                  <a:lumMod val="75000"/>
                  <a:lumOff val="25000"/>
                </a:schemeClr>
              </a:solidFill>
            </a:endParaRPr>
          </a:p>
        </p:txBody>
      </p:sp>
    </p:spTree>
    <p:extLst>
      <p:ext uri="{BB962C8B-B14F-4D97-AF65-F5344CB8AC3E}">
        <p14:creationId xmlns:p14="http://schemas.microsoft.com/office/powerpoint/2010/main" val="35371091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7&quot;/&gt;&lt;/TableIndex&gt;&lt;/ShapeTextInfo&gt;"/>
  <p:tag name="HTML_SHAPEINFO" val="&lt;ThreeDShapeInfo&gt;&lt;uuid val=&quot;{F26D3D37-4B1F-4E5F-8732-CC08D464FB12}&quot;/&gt;&lt;isInvalidForFieldText val=&quot;0&quot;/&gt;&lt;Image&gt;&lt;filename val=&quot;C:\Users\Dell\AppData\Local\Temp\CP1156608419281Session\CPTrustFolder1156608419296\PPTImport1156618459906\data\asimages\{F26D3D37-4B1F-4E5F-8732-CC08D464FB12}_12.png&quot;/&gt;&lt;left val=&quot;88&quot;/&gt;&lt;top val=&quot;334&quot;/&gt;&lt;width val=&quot;788&quot;/&gt;&lt;height val=&quot;73&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 name="HTML_SHAPEINFO" val="&lt;ThreeDShapeInfo&gt;&lt;uuid val=&quot;{1F3AF1D2-BDE5-4EDB-B4A9-8C6011BA9A21}&quot;/&gt;&lt;isInvalidForFieldText val=&quot;0&quot;/&gt;&lt;Image&gt;&lt;filename val=&quot;C:\Users\Dell\AppData\Local\Temp\CP1156608419281Session\CPTrustFolder1156608419296\PPTImport1156618459906\data\asimages\{1F3AF1D2-BDE5-4EDB-B4A9-8C6011BA9A21}_15.png&quot;/&gt;&lt;left val=&quot;48&quot;/&gt;&lt;top val=&quot;28&quot;/&gt;&lt;width val=&quot;865&quot;/&gt;&lt;height val=&quot;95&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HTML_SHAPEINFO" val="&lt;ThreeDShapeInfo&gt;&lt;uuid val=&quot;{AC066017-525F-4616-9226-76FDF83C49F9}&quot;/&gt;&lt;isInvalidForFieldText val=&quot;0&quot;/&gt;&lt;Image&gt;&lt;filename val=&quot;C:\Users\Dell\AppData\Local\Temp\CP1156608419281Session\CPTrustFolder1156608419296\PPTImport1156618459906\data\asimages\{AC066017-525F-4616-9226-76FDF83C49F9}_5.png&quot;/&gt;&lt;left val=&quot;48&quot;/&gt;&lt;top val=&quot;28&quot;/&gt;&lt;width val=&quot;865&quot;/&gt;&lt;height val=&quot;95&quot;/&gt;&lt;hasText val=&quot;1&quot;/&gt;&lt;/Image&gt;&lt;/ThreeDShape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1&quot;/&gt;&lt;lineCharCount val=&quot;12&quot;/&gt;&lt;/TableIndex&gt;&lt;TableIndex row=&quot;2&quot; col=&quot;1&quot;&gt;&lt;linesCount val=&quot;1&quot;/&gt;&lt;lineCharCount val=&quot;9&quot;/&gt;&lt;/TableIndex&gt;&lt;TableIndex row=&quot;2&quot; col=&quot;2&quot;&gt;&lt;linesCount val=&quot;1&quot;/&gt;&lt;lineCharCount val=&quot;8&quot;/&gt;&lt;/TableIndex&gt;&lt;TableIndex row=&quot;3&quot; col=&quot;1&quot;&gt;&lt;linesCount val=&quot;1&quot;/&gt;&lt;lineCharCount val=&quot;8&quot;/&gt;&lt;/TableIndex&gt;&lt;TableIndex row=&quot;3&quot; col=&quot;2&quot;&gt;&lt;linesCount val=&quot;1&quot;/&gt;&lt;lineCharCount val=&quot;6&quot;/&gt;&lt;/TableIndex&gt;&lt;TableIndex row=&quot;4&quot; col=&quot;1&quot;&gt;&lt;linesCount val=&quot;1&quot;/&gt;&lt;lineCharCount val=&quot;3&quot;/&gt;&lt;/TableIndex&gt;&lt;TableIndex row=&quot;4&quot; col=&quot;2&quot;&gt;&lt;linesCount val=&quot;1&quot;/&gt;&lt;lineCharCount val=&quot;6&quot;/&gt;&lt;/TableIndex&gt;&lt;TableIndex row=&quot;5&quot; col=&quot;1&quot;&gt;&lt;linesCount val=&quot;1&quot;/&gt;&lt;lineCharCount val=&quot;10&quot;/&gt;&lt;/TableIndex&gt;&lt;TableIndex row=&quot;5&quot; col=&quot;2&quot;&gt;&lt;linesCount val=&quot;1&quot;/&gt;&lt;lineCharCount val=&quot;6&quot;/&gt;&lt;/TableIndex&gt;&lt;TableIndex row=&quot;6&quot; col=&quot;1&quot;&gt;&lt;linesCount val=&quot;1&quot;/&gt;&lt;lineCharCount val=&quot;7&quot;/&gt;&lt;/TableIndex&gt;&lt;TableIndex row=&quot;6&quot; col=&quot;2&quot;&gt;&lt;linesCount val=&quot;1&quot;/&gt;&lt;lineCharCount val=&quot;6&quot;/&gt;&lt;/TableIndex&gt;&lt;/ShapeTextInfo&gt;"/>
  <p:tag name="PRESENTER_SHAPEINFO" val="&lt;ThreeDShapeInfo&gt;&lt;uuid val=&quot;{5375972E-1A95-42AB-8B68-00931FA2C762}&quot;/&gt;&lt;isInvalidForFieldText val=&quot;0&quot;/&gt;&lt;Image&gt;&lt;filename val=&quot;C:\Users\Dell\AppData\Local\Temp\CP1156608419281Session\CPTrustFolder1156608419296\PPTImport1156618459906\data\asimages\{5375972E-1A95-42AB-8B68-00931FA2C762}_15.png&quot;/&gt;&lt;left val=&quot;160&quot;/&gt;&lt;top val=&quot;196&quot;/&gt;&lt;width val=&quot;641&quot;/&gt;&lt;height val=&quot;245&quot;/&gt;&lt;hasText val=&quot;1&quot;/&gt;&lt;/Image&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7&quot;/&gt;&lt;/TableIndex&gt;&lt;/ShapeTextInfo&gt;"/>
  <p:tag name="HTML_SHAPEINFO" val="&lt;ThreeDShapeInfo&gt;&lt;uuid val=&quot;{F26D3D37-4B1F-4E5F-8732-CC08D464FB12}&quot;/&gt;&lt;isInvalidForFieldText val=&quot;0&quot;/&gt;&lt;Image&gt;&lt;filename val=&quot;C:\Users\Dell\AppData\Local\Temp\CP1156608419281Session\CPTrustFolder1156608419296\PPTImport1156618459906\data\asimages\{F26D3D37-4B1F-4E5F-8732-CC08D464FB12}_12.png&quot;/&gt;&lt;left val=&quot;88&quot;/&gt;&lt;top val=&quot;334&quot;/&gt;&lt;width val=&quot;788&quot;/&gt;&lt;height val=&quot;73&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40&quot;/&gt;&lt;/TableIndex&gt;&lt;/ShapeTextInfo&gt;"/>
  <p:tag name="HTML_SHAPEINFO" val="&lt;ThreeDShapeInfo&gt;&lt;uuid val=&quot;{C391DE22-EF2B-456D-9569-4CE2E469A450}&quot;/&gt;&lt;isInvalidForFieldText val=&quot;0&quot;/&gt;&lt;Image&gt;&lt;filename val=&quot;C:\Users\Dell\AppData\Local\Temp\CP1156608419281Session\CPTrustFolder1156608419296\PPTImport1156618459906\data\asimages\{C391DE22-EF2B-456D-9569-4CE2E469A450}_16.png&quot;/&gt;&lt;left val=&quot;186&quot;/&gt;&lt;top val=&quot;451&quot;/&gt;&lt;width val=&quot;589&quot;/&gt;&lt;height val=&quot;129&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87AEC884-008F-47C6-972D-9934358B38B2}&quot;/&gt;&lt;isInvalidForFieldText val=&quot;0&quot;/&gt;&lt;Image&gt;&lt;filename val=&quot;C:\Users\Dell\AppData\Local\Temp\CP1156608419281Session\CPTrustFolder1156608419296\PPTImport1156618459906\data\asimages\{87AEC884-008F-47C6-972D-9934358B38B2}_5.png&quot;/&gt;&lt;left val=&quot;120&quot;/&gt;&lt;top val=&quot;232&quot;/&gt;&lt;width val=&quot;276&quot;/&gt;&lt;height val=&quot;64&quot;/&gt;&lt;hasText val=&quot;1&quot;/&gt;&lt;/Image&gt;&lt;/ThreeDShape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7&quot;/&gt;&lt;/TableIndex&gt;&lt;/ShapeTextInfo&gt;"/>
  <p:tag name="HTML_SHAPEINFO" val="&lt;ThreeDShapeInfo&gt;&lt;uuid val=&quot;{F26D3D37-4B1F-4E5F-8732-CC08D464FB12}&quot;/&gt;&lt;isInvalidForFieldText val=&quot;0&quot;/&gt;&lt;Image&gt;&lt;filename val=&quot;C:\Users\Dell\AppData\Local\Temp\CP1156608419281Session\CPTrustFolder1156608419296\PPTImport1156618459906\data\asimages\{F26D3D37-4B1F-4E5F-8732-CC08D464FB12}_12.png&quot;/&gt;&lt;left val=&quot;88&quot;/&gt;&lt;top val=&quot;334&quot;/&gt;&lt;width val=&quot;788&quot;/&gt;&lt;height val=&quot;73&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9&quot;/&gt;&lt;lineCharCount val=&quot;31&quot;/&gt;&lt;/TableIndex&gt;&lt;/ShapeTextInfo&gt;"/>
  <p:tag name="HTML_SHAPEINFO" val="&lt;ThreeDShapeInfo&gt;&lt;uuid val=&quot;{5D904811-B832-4EAC-9516-5F1509E8A52B}&quot;/&gt;&lt;isInvalidForFieldText val=&quot;0&quot;/&gt;&lt;Image&gt;&lt;filename val=&quot;C:\Users\Dell\AppData\Local\Temp\CP1156608419281Session\CPTrustFolder1156608419296\PPTImport1156618459906\data\asimages\{5D904811-B832-4EAC-9516-5F1509E8A52B}_21.png&quot;/&gt;&lt;left val=&quot;119&quot;/&gt;&lt;top val=&quot;0&quot;/&gt;&lt;width val=&quot;723&quot;/&gt;&lt;height val=&quot;137&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9&quot;/&gt;&lt;lineCharCount val=&quot;31&quot;/&gt;&lt;/TableIndex&gt;&lt;/ShapeTextInfo&gt;"/>
  <p:tag name="HTML_SHAPEINFO" val="&lt;ThreeDShapeInfo&gt;&lt;uuid val=&quot;{5D904811-B832-4EAC-9516-5F1509E8A52B}&quot;/&gt;&lt;isInvalidForFieldText val=&quot;0&quot;/&gt;&lt;Image&gt;&lt;filename val=&quot;C:\Users\Dell\AppData\Local\Temp\CP1156608419281Session\CPTrustFolder1156608419296\PPTImport1156618459906\data\asimages\{5D904811-B832-4EAC-9516-5F1509E8A52B}_21.png&quot;/&gt;&lt;left val=&quot;119&quot;/&gt;&lt;top val=&quot;0&quot;/&gt;&lt;width val=&quot;723&quot;/&gt;&lt;height val=&quot;137&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32B00BFA-862A-4516-A72D-3D6128AF6C4D}&quot;/&gt;&lt;isInvalidForFieldText val=&quot;0&quot;/&gt;&lt;Image&gt;&lt;filename val=&quot;C:\Users\Dell\AppData\Local\Temp\CP1156608419281Session\CPTrustFolder1156608419296\PPTImport1156618459906\data\asimages\{32B00BFA-862A-4516-A72D-3D6128AF6C4D}_5.png&quot;/&gt;&lt;left val=&quot;476&quot;/&gt;&lt;top val=&quot;232&quot;/&gt;&lt;width val=&quot;386&quot;/&gt;&lt;height val=&quot;64&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87AEC884-008F-47C6-972D-9934358B38B2}&quot;/&gt;&lt;isInvalidForFieldText val=&quot;0&quot;/&gt;&lt;Image&gt;&lt;filename val=&quot;C:\Users\Dell\AppData\Local\Temp\CP1156608419281Session\CPTrustFolder1156608419296\PPTImport1156618459906\data\asimages\{87AEC884-008F-47C6-972D-9934358B38B2}_5.png&quot;/&gt;&lt;left val=&quot;120&quot;/&gt;&lt;top val=&quot;232&quot;/&gt;&lt;width val=&quot;276&quot;/&gt;&lt;height val=&quot;64&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0668E51E-DCC2-4958-A8CB-4D559DBA5D0C}&quot;/&gt;&lt;isInvalidForFieldText val=&quot;0&quot;/&gt;&lt;Image&gt;&lt;filename val=&quot;C:\Users\Dell\AppData\Local\Temp\CP1156608419281Session\CPTrustFolder1156608419296\PPTImport1156618459906\data\asimages\{0668E51E-DCC2-4958-A8CB-4D559DBA5D0C}_5.png&quot;/&gt;&lt;left val=&quot;55&quot;/&gt;&lt;top val=&quot;392&quot;/&gt;&lt;width val=&quot;403&quot;/&gt;&lt;height val=&quot;70&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0668E51E-DCC2-4958-A8CB-4D559DBA5D0C}&quot;/&gt;&lt;isInvalidForFieldText val=&quot;0&quot;/&gt;&lt;Image&gt;&lt;filename val=&quot;C:\Users\Dell\AppData\Local\Temp\CP1156608419281Session\CPTrustFolder1156608419296\PPTImport1156618459906\data\asimages\{0668E51E-DCC2-4958-A8CB-4D559DBA5D0C}_5.png&quot;/&gt;&lt;left val=&quot;55&quot;/&gt;&lt;top val=&quot;392&quot;/&gt;&lt;width val=&quot;403&quot;/&gt;&lt;height val=&quot;70&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87AEC884-008F-47C6-972D-9934358B38B2}&quot;/&gt;&lt;isInvalidForFieldText val=&quot;0&quot;/&gt;&lt;Image&gt;&lt;filename val=&quot;C:\Users\Dell\AppData\Local\Temp\CP1156608419281Session\CPTrustFolder1156608419296\PPTImport1156618459906\data\asimages\{87AEC884-008F-47C6-972D-9934358B38B2}_5.png&quot;/&gt;&lt;left val=&quot;120&quot;/&gt;&lt;top val=&quot;232&quot;/&gt;&lt;width val=&quot;276&quot;/&gt;&lt;height val=&quot;64&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heme/theme1.xml><?xml version="1.0" encoding="utf-8"?>
<a:theme xmlns:a="http://schemas.openxmlformats.org/drawingml/2006/main" name="Edappy Insitut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dappy Insitute" id="{9D19A4E5-2CCF-0744-A95C-4C14F5EC18F5}" vid="{F26C6AAD-6A78-4946-94D3-969AE1775E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1290</TotalTime>
  <Words>1818</Words>
  <Application>Microsoft Macintosh PowerPoint</Application>
  <PresentationFormat>Widescreen</PresentationFormat>
  <Paragraphs>282</Paragraphs>
  <Slides>23</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ＭＳ Ｐゴシック</vt:lpstr>
      <vt:lpstr>Arial</vt:lpstr>
      <vt:lpstr>Calibri</vt:lpstr>
      <vt:lpstr>Cambria Math</vt:lpstr>
      <vt:lpstr>Consolas</vt:lpstr>
      <vt:lpstr>Ebrima</vt:lpstr>
      <vt:lpstr>Eras Demi ITC</vt:lpstr>
      <vt:lpstr>Open Sans</vt:lpstr>
      <vt:lpstr>Open Sans Light</vt:lpstr>
      <vt:lpstr>Vijaya</vt:lpstr>
      <vt:lpstr>Wingdings</vt:lpstr>
      <vt:lpstr>Edappy Insitute</vt:lpstr>
      <vt:lpstr> BINARAY LOGISTIC REGRESSION INTRODUCTION    </vt:lpstr>
      <vt:lpstr>Multiple Linear Regression-Quick Recap</vt:lpstr>
      <vt:lpstr>Binary Logistic Regression</vt:lpstr>
      <vt:lpstr>Application Areas</vt:lpstr>
      <vt:lpstr>Why Not Use Linear Regression Model?</vt:lpstr>
      <vt:lpstr>Why Not Use Linear Regression Model?</vt:lpstr>
      <vt:lpstr>Statistical Model – For k Predictors</vt:lpstr>
      <vt:lpstr>Case Study – Modeling Loan Defaults</vt:lpstr>
      <vt:lpstr>Data Snapshot</vt:lpstr>
      <vt:lpstr>Binary Logistic Regression Model  for the bank loan data</vt:lpstr>
      <vt:lpstr>Likelihood Function</vt:lpstr>
      <vt:lpstr>Maximum Likelihood Estimates of Parameters</vt:lpstr>
      <vt:lpstr>Individual testing using Wald’s test</vt:lpstr>
      <vt:lpstr>Binary Logistic Regression in R</vt:lpstr>
      <vt:lpstr>Logistic Regression in R</vt:lpstr>
      <vt:lpstr>Individual Hypothesis Testing in R</vt:lpstr>
      <vt:lpstr>Re-run Model in R</vt:lpstr>
      <vt:lpstr>Re-run Model in R</vt:lpstr>
      <vt:lpstr>Final Model</vt:lpstr>
      <vt:lpstr>Predicting Probabilities in R</vt:lpstr>
      <vt:lpstr>Predicting Probabilities in R</vt:lpstr>
      <vt:lpstr>Classification Table</vt:lpstr>
      <vt:lpstr>Misclassification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CHECK!!!</dc:title>
  <dc:subject/>
  <dc:creator>Paul Penman</dc:creator>
  <cp:keywords/>
  <dc:description/>
  <cp:lastModifiedBy>Paul Penman</cp:lastModifiedBy>
  <cp:revision>100</cp:revision>
  <dcterms:created xsi:type="dcterms:W3CDTF">2020-05-29T15:06:42Z</dcterms:created>
  <dcterms:modified xsi:type="dcterms:W3CDTF">2024-01-29T15:18:01Z</dcterms:modified>
  <cp:category/>
</cp:coreProperties>
</file>