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21"/>
  </p:notesMasterIdLst>
  <p:sldIdLst>
    <p:sldId id="274" r:id="rId2"/>
    <p:sldId id="446" r:id="rId3"/>
    <p:sldId id="447" r:id="rId4"/>
    <p:sldId id="448" r:id="rId5"/>
    <p:sldId id="449" r:id="rId6"/>
    <p:sldId id="450" r:id="rId7"/>
    <p:sldId id="451" r:id="rId8"/>
    <p:sldId id="452" r:id="rId9"/>
    <p:sldId id="453" r:id="rId10"/>
    <p:sldId id="454" r:id="rId11"/>
    <p:sldId id="420" r:id="rId12"/>
    <p:sldId id="387" r:id="rId13"/>
    <p:sldId id="421" r:id="rId14"/>
    <p:sldId id="391" r:id="rId15"/>
    <p:sldId id="422" r:id="rId16"/>
    <p:sldId id="423" r:id="rId17"/>
    <p:sldId id="424" r:id="rId18"/>
    <p:sldId id="352" r:id="rId19"/>
    <p:sldId id="376" r:id="rId20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bles Text" id="{855A0964-8D6B-42F4-A505-710E96D9C74C}">
          <p14:sldIdLst>
            <p14:sldId id="274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20"/>
            <p14:sldId id="387"/>
            <p14:sldId id="421"/>
            <p14:sldId id="391"/>
            <p14:sldId id="422"/>
            <p14:sldId id="423"/>
            <p14:sldId id="424"/>
            <p14:sldId id="352"/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3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B2B2B2"/>
    <a:srgbClr val="FFFFFF"/>
    <a:srgbClr val="808080"/>
    <a:srgbClr val="5F5F5F"/>
    <a:srgbClr val="000000"/>
    <a:srgbClr val="C0C0C0"/>
    <a:srgbClr val="7F7F7F"/>
    <a:srgbClr val="328682"/>
    <a:srgbClr val="327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3" autoAdjust="0"/>
    <p:restoredTop sz="96327" autoAdjust="0"/>
  </p:normalViewPr>
  <p:slideViewPr>
    <p:cSldViewPr snapToObjects="1">
      <p:cViewPr varScale="1">
        <p:scale>
          <a:sx n="128" d="100"/>
          <a:sy n="128" d="100"/>
        </p:scale>
        <p:origin x="640" y="176"/>
      </p:cViewPr>
      <p:guideLst>
        <p:guide orient="horz" pos="1570"/>
        <p:guide pos="3984"/>
        <p:guide orient="horz" pos="1094"/>
        <p:guide pos="3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99534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khya analytics" userId="ed14a70c1c7792be" providerId="LiveId" clId="{EAC0067F-4533-482E-B52F-A177FD4BB07C}"/>
    <pc:docChg chg="custSel modSld">
      <pc:chgData name="sankhya analytics" userId="ed14a70c1c7792be" providerId="LiveId" clId="{EAC0067F-4533-482E-B52F-A177FD4BB07C}" dt="2023-11-16T09:11:47.971" v="120" actId="20577"/>
      <pc:docMkLst>
        <pc:docMk/>
      </pc:docMkLst>
      <pc:sldChg chg="modSp mod">
        <pc:chgData name="sankhya analytics" userId="ed14a70c1c7792be" providerId="LiveId" clId="{EAC0067F-4533-482E-B52F-A177FD4BB07C}" dt="2023-11-16T09:03:11.294" v="5" actId="108"/>
        <pc:sldMkLst>
          <pc:docMk/>
          <pc:sldMk cId="3145799450" sldId="386"/>
        </pc:sldMkLst>
        <pc:spChg chg="mod">
          <ac:chgData name="sankhya analytics" userId="ed14a70c1c7792be" providerId="LiveId" clId="{EAC0067F-4533-482E-B52F-A177FD4BB07C}" dt="2023-11-16T09:03:11.294" v="5" actId="108"/>
          <ac:spMkLst>
            <pc:docMk/>
            <pc:sldMk cId="3145799450" sldId="386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03:48.277" v="10" actId="1076"/>
        <pc:sldMkLst>
          <pc:docMk/>
          <pc:sldMk cId="4056845900" sldId="388"/>
        </pc:sldMkLst>
        <pc:spChg chg="mod">
          <ac:chgData name="sankhya analytics" userId="ed14a70c1c7792be" providerId="LiveId" clId="{EAC0067F-4533-482E-B52F-A177FD4BB07C}" dt="2023-11-16T09:03:40.611" v="9" actId="108"/>
          <ac:spMkLst>
            <pc:docMk/>
            <pc:sldMk cId="4056845900" sldId="388"/>
            <ac:spMk id="106499" creationId="{00000000-0000-0000-0000-000000000000}"/>
          </ac:spMkLst>
        </pc:spChg>
        <pc:picChg chg="mod">
          <ac:chgData name="sankhya analytics" userId="ed14a70c1c7792be" providerId="LiveId" clId="{EAC0067F-4533-482E-B52F-A177FD4BB07C}" dt="2023-11-16T09:03:48.277" v="10" actId="1076"/>
          <ac:picMkLst>
            <pc:docMk/>
            <pc:sldMk cId="4056845900" sldId="388"/>
            <ac:picMk id="4" creationId="{4F9C44DA-3768-5463-F31D-F66BE37A730C}"/>
          </ac:picMkLst>
        </pc:picChg>
      </pc:sldChg>
      <pc:sldChg chg="modSp mod">
        <pc:chgData name="sankhya analytics" userId="ed14a70c1c7792be" providerId="LiveId" clId="{EAC0067F-4533-482E-B52F-A177FD4BB07C}" dt="2023-11-16T09:10:56.590" v="73" actId="20577"/>
        <pc:sldMkLst>
          <pc:docMk/>
          <pc:sldMk cId="2553542824" sldId="390"/>
        </pc:sldMkLst>
        <pc:spChg chg="mod">
          <ac:chgData name="sankhya analytics" userId="ed14a70c1c7792be" providerId="LiveId" clId="{EAC0067F-4533-482E-B52F-A177FD4BB07C}" dt="2023-11-16T09:10:56.590" v="73" actId="20577"/>
          <ac:spMkLst>
            <pc:docMk/>
            <pc:sldMk cId="2553542824" sldId="390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5:57.916" v="39" actId="20577"/>
          <ac:spMkLst>
            <pc:docMk/>
            <pc:sldMk cId="2553542824" sldId="390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03:20.385" v="6" actId="404"/>
        <pc:sldMkLst>
          <pc:docMk/>
          <pc:sldMk cId="1659776192" sldId="391"/>
        </pc:sldMkLst>
        <pc:spChg chg="mod">
          <ac:chgData name="sankhya analytics" userId="ed14a70c1c7792be" providerId="LiveId" clId="{EAC0067F-4533-482E-B52F-A177FD4BB07C}" dt="2023-11-16T09:03:20.385" v="6" actId="404"/>
          <ac:spMkLst>
            <pc:docMk/>
            <pc:sldMk cId="1659776192" sldId="391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03.534" v="85" actId="20577"/>
        <pc:sldMkLst>
          <pc:docMk/>
          <pc:sldMk cId="2295578755" sldId="392"/>
        </pc:sldMkLst>
        <pc:spChg chg="mod">
          <ac:chgData name="sankhya analytics" userId="ed14a70c1c7792be" providerId="LiveId" clId="{EAC0067F-4533-482E-B52F-A177FD4BB07C}" dt="2023-11-16T09:11:03.534" v="85" actId="20577"/>
          <ac:spMkLst>
            <pc:docMk/>
            <pc:sldMk cId="2295578755" sldId="392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8:16.744" v="53" actId="403"/>
          <ac:spMkLst>
            <pc:docMk/>
            <pc:sldMk cId="2295578755" sldId="392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10.690" v="92" actId="20577"/>
        <pc:sldMkLst>
          <pc:docMk/>
          <pc:sldMk cId="4036468766" sldId="394"/>
        </pc:sldMkLst>
        <pc:spChg chg="mod">
          <ac:chgData name="sankhya analytics" userId="ed14a70c1c7792be" providerId="LiveId" clId="{EAC0067F-4533-482E-B52F-A177FD4BB07C}" dt="2023-11-16T09:11:10.690" v="92" actId="20577"/>
          <ac:spMkLst>
            <pc:docMk/>
            <pc:sldMk cId="4036468766" sldId="394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17.270" v="99" actId="20577"/>
        <pc:sldMkLst>
          <pc:docMk/>
          <pc:sldMk cId="4250346852" sldId="395"/>
        </pc:sldMkLst>
        <pc:spChg chg="mod">
          <ac:chgData name="sankhya analytics" userId="ed14a70c1c7792be" providerId="LiveId" clId="{EAC0067F-4533-482E-B52F-A177FD4BB07C}" dt="2023-11-16T09:11:17.270" v="99" actId="20577"/>
          <ac:spMkLst>
            <pc:docMk/>
            <pc:sldMk cId="4250346852" sldId="395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9:41.013" v="66" actId="403"/>
          <ac:spMkLst>
            <pc:docMk/>
            <pc:sldMk cId="4250346852" sldId="395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29.464" v="106" actId="20577"/>
        <pc:sldMkLst>
          <pc:docMk/>
          <pc:sldMk cId="2463588799" sldId="397"/>
        </pc:sldMkLst>
        <pc:spChg chg="mod">
          <ac:chgData name="sankhya analytics" userId="ed14a70c1c7792be" providerId="LiveId" clId="{EAC0067F-4533-482E-B52F-A177FD4BB07C}" dt="2023-11-16T09:11:29.464" v="106" actId="20577"/>
          <ac:spMkLst>
            <pc:docMk/>
            <pc:sldMk cId="2463588799" sldId="397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47.971" v="120" actId="20577"/>
        <pc:sldMkLst>
          <pc:docMk/>
          <pc:sldMk cId="2363765895" sldId="400"/>
        </pc:sldMkLst>
        <pc:spChg chg="mod">
          <ac:chgData name="sankhya analytics" userId="ed14a70c1c7792be" providerId="LiveId" clId="{EAC0067F-4533-482E-B52F-A177FD4BB07C}" dt="2023-11-16T09:11:47.971" v="120" actId="20577"/>
          <ac:spMkLst>
            <pc:docMk/>
            <pc:sldMk cId="2363765895" sldId="400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38.837" v="113" actId="20577"/>
        <pc:sldMkLst>
          <pc:docMk/>
          <pc:sldMk cId="2653244131" sldId="455"/>
        </pc:sldMkLst>
        <pc:spChg chg="mod">
          <ac:chgData name="sankhya analytics" userId="ed14a70c1c7792be" providerId="LiveId" clId="{EAC0067F-4533-482E-B52F-A177FD4BB07C}" dt="2023-11-16T09:11:38.837" v="113" actId="20577"/>
          <ac:spMkLst>
            <pc:docMk/>
            <pc:sldMk cId="2653244131" sldId="455"/>
            <ac:spMk id="10649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1/30/24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198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F34F9-F9B8-45B5-B52C-3FFE2C016DA5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76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207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516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63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F34F9-F9B8-45B5-B52C-3FFE2C016DA5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681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F34F9-F9B8-45B5-B52C-3FFE2C016DA5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466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F34F9-F9B8-45B5-B52C-3FFE2C016DA5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320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7570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03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3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091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938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689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42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142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F34F9-F9B8-45B5-B52C-3FFE2C016DA5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329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F34F9-F9B8-45B5-B52C-3FFE2C016DA5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66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678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95153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346319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3465502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5806540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5275928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1405653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8774773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86852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8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25445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22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5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70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03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86982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79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4329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45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226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68493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59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165468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778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18420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62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18928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25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9934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33664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383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076583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054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723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623052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941341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610587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60650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53640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297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440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044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284679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39707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469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145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041536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40504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972226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375528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4574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81935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523572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88781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756156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667869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327241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22556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54108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032615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314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5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799479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3713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9552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7633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6970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821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955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88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56189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432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9692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593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766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980607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752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1202953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3430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894197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1824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841372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443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4886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0869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42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779206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5801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347500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1419382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4734441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8682991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126611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74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5983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6088420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4546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33868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4896030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0691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7035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521746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5078766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331709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1379347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349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image" Target="../media/image8.png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image" Target="../media/image3.png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image" Target="../media/image4.png"/><Relationship Id="rId118" Type="http://schemas.openxmlformats.org/officeDocument/2006/relationships/image" Target="../media/image9.png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theme" Target="../theme/theme1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image" Target="../media/image1.png"/><Relationship Id="rId115" Type="http://schemas.openxmlformats.org/officeDocument/2006/relationships/image" Target="../media/image6.png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image" Target="../media/image7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image" Target="../media/image2.png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4" name="object 21">
            <a:extLst>
              <a:ext uri="{FF2B5EF4-FFF2-40B4-BE49-F238E27FC236}">
                <a16:creationId xmlns:a16="http://schemas.microsoft.com/office/drawing/2014/main" id="{A12EC1AF-7803-BFD6-EB7E-230A17B08A08}"/>
              </a:ext>
            </a:extLst>
          </p:cNvPr>
          <p:cNvGrpSpPr/>
          <p:nvPr userDrawn="1"/>
        </p:nvGrpSpPr>
        <p:grpSpPr>
          <a:xfrm>
            <a:off x="9914965" y="6246454"/>
            <a:ext cx="1513252" cy="401246"/>
            <a:chOff x="12227495" y="8878099"/>
            <a:chExt cx="2912110" cy="772160"/>
          </a:xfrm>
        </p:grpSpPr>
        <p:sp>
          <p:nvSpPr>
            <p:cNvPr id="5" name="object 22">
              <a:extLst>
                <a:ext uri="{FF2B5EF4-FFF2-40B4-BE49-F238E27FC236}">
                  <a16:creationId xmlns:a16="http://schemas.microsoft.com/office/drawing/2014/main" id="{D0F1918F-0FD3-A807-8902-F0A12EDDC415}"/>
                </a:ext>
              </a:extLst>
            </p:cNvPr>
            <p:cNvSpPr/>
            <p:nvPr/>
          </p:nvSpPr>
          <p:spPr>
            <a:xfrm>
              <a:off x="13198678" y="9025737"/>
              <a:ext cx="692150" cy="194310"/>
            </a:xfrm>
            <a:custGeom>
              <a:avLst/>
              <a:gdLst/>
              <a:ahLst/>
              <a:cxnLst/>
              <a:rect l="l" t="t" r="r" b="b"/>
              <a:pathLst>
                <a:path w="692150" h="194309">
                  <a:moveTo>
                    <a:pt x="175679" y="97078"/>
                  </a:moveTo>
                  <a:lnTo>
                    <a:pt x="173926" y="77330"/>
                  </a:lnTo>
                  <a:lnTo>
                    <a:pt x="168643" y="59270"/>
                  </a:lnTo>
                  <a:lnTo>
                    <a:pt x="159829" y="42875"/>
                  </a:lnTo>
                  <a:lnTo>
                    <a:pt x="153631" y="35471"/>
                  </a:lnTo>
                  <a:lnTo>
                    <a:pt x="147510" y="28155"/>
                  </a:lnTo>
                  <a:lnTo>
                    <a:pt x="134797" y="17868"/>
                  </a:lnTo>
                  <a:lnTo>
                    <a:pt x="134797" y="97078"/>
                  </a:lnTo>
                  <a:lnTo>
                    <a:pt x="133731" y="109880"/>
                  </a:lnTo>
                  <a:lnTo>
                    <a:pt x="108496" y="148882"/>
                  </a:lnTo>
                  <a:lnTo>
                    <a:pt x="73482" y="158673"/>
                  </a:lnTo>
                  <a:lnTo>
                    <a:pt x="39509" y="158673"/>
                  </a:lnTo>
                  <a:lnTo>
                    <a:pt x="39509" y="35471"/>
                  </a:lnTo>
                  <a:lnTo>
                    <a:pt x="73482" y="35471"/>
                  </a:lnTo>
                  <a:lnTo>
                    <a:pt x="117678" y="52743"/>
                  </a:lnTo>
                  <a:lnTo>
                    <a:pt x="134797" y="97078"/>
                  </a:lnTo>
                  <a:lnTo>
                    <a:pt x="134797" y="17868"/>
                  </a:lnTo>
                  <a:lnTo>
                    <a:pt x="132524" y="16014"/>
                  </a:lnTo>
                  <a:lnTo>
                    <a:pt x="115735" y="7327"/>
                  </a:lnTo>
                  <a:lnTo>
                    <a:pt x="97167" y="2133"/>
                  </a:lnTo>
                  <a:lnTo>
                    <a:pt x="76796" y="393"/>
                  </a:lnTo>
                  <a:lnTo>
                    <a:pt x="0" y="393"/>
                  </a:lnTo>
                  <a:lnTo>
                    <a:pt x="0" y="193751"/>
                  </a:lnTo>
                  <a:lnTo>
                    <a:pt x="76796" y="193751"/>
                  </a:lnTo>
                  <a:lnTo>
                    <a:pt x="115735" y="186804"/>
                  </a:lnTo>
                  <a:lnTo>
                    <a:pt x="153644" y="158673"/>
                  </a:lnTo>
                  <a:lnTo>
                    <a:pt x="173926" y="116814"/>
                  </a:lnTo>
                  <a:lnTo>
                    <a:pt x="175679" y="97078"/>
                  </a:lnTo>
                  <a:close/>
                </a:path>
                <a:path w="692150" h="194309">
                  <a:moveTo>
                    <a:pt x="372071" y="193751"/>
                  </a:moveTo>
                  <a:lnTo>
                    <a:pt x="355041" y="151765"/>
                  </a:lnTo>
                  <a:lnTo>
                    <a:pt x="340804" y="116687"/>
                  </a:lnTo>
                  <a:lnTo>
                    <a:pt x="311442" y="44310"/>
                  </a:lnTo>
                  <a:lnTo>
                    <a:pt x="299427" y="14706"/>
                  </a:lnTo>
                  <a:lnTo>
                    <a:pt x="299427" y="116687"/>
                  </a:lnTo>
                  <a:lnTo>
                    <a:pt x="241973" y="116687"/>
                  </a:lnTo>
                  <a:lnTo>
                    <a:pt x="270700" y="44310"/>
                  </a:lnTo>
                  <a:lnTo>
                    <a:pt x="299427" y="116687"/>
                  </a:lnTo>
                  <a:lnTo>
                    <a:pt x="299427" y="14706"/>
                  </a:lnTo>
                  <a:lnTo>
                    <a:pt x="293624" y="393"/>
                  </a:lnTo>
                  <a:lnTo>
                    <a:pt x="249986" y="393"/>
                  </a:lnTo>
                  <a:lnTo>
                    <a:pt x="171538" y="193751"/>
                  </a:lnTo>
                  <a:lnTo>
                    <a:pt x="211594" y="193751"/>
                  </a:lnTo>
                  <a:lnTo>
                    <a:pt x="228168" y="151765"/>
                  </a:lnTo>
                  <a:lnTo>
                    <a:pt x="313245" y="151765"/>
                  </a:lnTo>
                  <a:lnTo>
                    <a:pt x="329819" y="193751"/>
                  </a:lnTo>
                  <a:lnTo>
                    <a:pt x="372071" y="193751"/>
                  </a:lnTo>
                  <a:close/>
                </a:path>
                <a:path w="692150" h="194309">
                  <a:moveTo>
                    <a:pt x="510743" y="0"/>
                  </a:moveTo>
                  <a:lnTo>
                    <a:pt x="352742" y="0"/>
                  </a:lnTo>
                  <a:lnTo>
                    <a:pt x="352742" y="35560"/>
                  </a:lnTo>
                  <a:lnTo>
                    <a:pt x="411848" y="35560"/>
                  </a:lnTo>
                  <a:lnTo>
                    <a:pt x="411848" y="194310"/>
                  </a:lnTo>
                  <a:lnTo>
                    <a:pt x="451358" y="194310"/>
                  </a:lnTo>
                  <a:lnTo>
                    <a:pt x="451358" y="35560"/>
                  </a:lnTo>
                  <a:lnTo>
                    <a:pt x="510743" y="35560"/>
                  </a:lnTo>
                  <a:lnTo>
                    <a:pt x="510743" y="0"/>
                  </a:lnTo>
                  <a:close/>
                </a:path>
                <a:path w="692150" h="194309">
                  <a:moveTo>
                    <a:pt x="691946" y="193751"/>
                  </a:moveTo>
                  <a:lnTo>
                    <a:pt x="674903" y="151765"/>
                  </a:lnTo>
                  <a:lnTo>
                    <a:pt x="660679" y="116687"/>
                  </a:lnTo>
                  <a:lnTo>
                    <a:pt x="631317" y="44310"/>
                  </a:lnTo>
                  <a:lnTo>
                    <a:pt x="619302" y="14706"/>
                  </a:lnTo>
                  <a:lnTo>
                    <a:pt x="619302" y="116687"/>
                  </a:lnTo>
                  <a:lnTo>
                    <a:pt x="561848" y="116687"/>
                  </a:lnTo>
                  <a:lnTo>
                    <a:pt x="590562" y="44310"/>
                  </a:lnTo>
                  <a:lnTo>
                    <a:pt x="619302" y="116687"/>
                  </a:lnTo>
                  <a:lnTo>
                    <a:pt x="619302" y="14706"/>
                  </a:lnTo>
                  <a:lnTo>
                    <a:pt x="613498" y="393"/>
                  </a:lnTo>
                  <a:lnTo>
                    <a:pt x="569849" y="393"/>
                  </a:lnTo>
                  <a:lnTo>
                    <a:pt x="491401" y="193751"/>
                  </a:lnTo>
                  <a:lnTo>
                    <a:pt x="531456" y="193751"/>
                  </a:lnTo>
                  <a:lnTo>
                    <a:pt x="548030" y="151765"/>
                  </a:lnTo>
                  <a:lnTo>
                    <a:pt x="633107" y="151765"/>
                  </a:lnTo>
                  <a:lnTo>
                    <a:pt x="649681" y="193751"/>
                  </a:lnTo>
                  <a:lnTo>
                    <a:pt x="691946" y="193751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23">
              <a:extLst>
                <a:ext uri="{FF2B5EF4-FFF2-40B4-BE49-F238E27FC236}">
                  <a16:creationId xmlns:a16="http://schemas.microsoft.com/office/drawing/2014/main" id="{27549086-B9BF-38B8-739E-3028A1992EB1}"/>
                </a:ext>
              </a:extLst>
            </p:cNvPr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13986471" y="9023364"/>
              <a:ext cx="149987" cy="198877"/>
            </a:xfrm>
            <a:prstGeom prst="rect">
              <a:avLst/>
            </a:prstGeom>
          </p:spPr>
        </p:pic>
        <p:pic>
          <p:nvPicPr>
            <p:cNvPr id="7" name="object 24">
              <a:extLst>
                <a:ext uri="{FF2B5EF4-FFF2-40B4-BE49-F238E27FC236}">
                  <a16:creationId xmlns:a16="http://schemas.microsoft.com/office/drawing/2014/main" id="{CF3D8ADA-8727-7585-9476-FEF07A7E1051}"/>
                </a:ext>
              </a:extLst>
            </p:cNvPr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14156340" y="9023364"/>
              <a:ext cx="191973" cy="198877"/>
            </a:xfrm>
            <a:prstGeom prst="rect">
              <a:avLst/>
            </a:prstGeom>
          </p:spPr>
        </p:pic>
        <p:sp>
          <p:nvSpPr>
            <p:cNvPr id="8" name="object 25">
              <a:extLst>
                <a:ext uri="{FF2B5EF4-FFF2-40B4-BE49-F238E27FC236}">
                  <a16:creationId xmlns:a16="http://schemas.microsoft.com/office/drawing/2014/main" id="{C1EB2E0F-F88B-1BCD-489F-4E2E2CE69242}"/>
                </a:ext>
              </a:extLst>
            </p:cNvPr>
            <p:cNvSpPr/>
            <p:nvPr/>
          </p:nvSpPr>
          <p:spPr>
            <a:xfrm>
              <a:off x="14372616" y="9025737"/>
              <a:ext cx="198120" cy="194310"/>
            </a:xfrm>
            <a:custGeom>
              <a:avLst/>
              <a:gdLst/>
              <a:ahLst/>
              <a:cxnLst/>
              <a:rect l="l" t="t" r="r" b="b"/>
              <a:pathLst>
                <a:path w="198119" h="194309">
                  <a:moveTo>
                    <a:pt x="39497" y="393"/>
                  </a:moveTo>
                  <a:lnTo>
                    <a:pt x="0" y="393"/>
                  </a:lnTo>
                  <a:lnTo>
                    <a:pt x="0" y="193751"/>
                  </a:lnTo>
                  <a:lnTo>
                    <a:pt x="39497" y="193751"/>
                  </a:lnTo>
                  <a:lnTo>
                    <a:pt x="39497" y="393"/>
                  </a:lnTo>
                  <a:close/>
                </a:path>
                <a:path w="198119" h="194309">
                  <a:moveTo>
                    <a:pt x="198043" y="0"/>
                  </a:moveTo>
                  <a:lnTo>
                    <a:pt x="69329" y="0"/>
                  </a:lnTo>
                  <a:lnTo>
                    <a:pt x="69329" y="35560"/>
                  </a:lnTo>
                  <a:lnTo>
                    <a:pt x="69329" y="80010"/>
                  </a:lnTo>
                  <a:lnTo>
                    <a:pt x="69329" y="114300"/>
                  </a:lnTo>
                  <a:lnTo>
                    <a:pt x="69329" y="158750"/>
                  </a:lnTo>
                  <a:lnTo>
                    <a:pt x="69329" y="194310"/>
                  </a:lnTo>
                  <a:lnTo>
                    <a:pt x="198043" y="194310"/>
                  </a:lnTo>
                  <a:lnTo>
                    <a:pt x="198043" y="158750"/>
                  </a:lnTo>
                  <a:lnTo>
                    <a:pt x="108826" y="158750"/>
                  </a:lnTo>
                  <a:lnTo>
                    <a:pt x="108826" y="114300"/>
                  </a:lnTo>
                  <a:lnTo>
                    <a:pt x="195287" y="114300"/>
                  </a:lnTo>
                  <a:lnTo>
                    <a:pt x="195287" y="80010"/>
                  </a:lnTo>
                  <a:lnTo>
                    <a:pt x="108826" y="80010"/>
                  </a:lnTo>
                  <a:lnTo>
                    <a:pt x="108826" y="35560"/>
                  </a:lnTo>
                  <a:lnTo>
                    <a:pt x="198043" y="35560"/>
                  </a:lnTo>
                  <a:lnTo>
                    <a:pt x="198043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" name="object 26">
              <a:extLst>
                <a:ext uri="{FF2B5EF4-FFF2-40B4-BE49-F238E27FC236}">
                  <a16:creationId xmlns:a16="http://schemas.microsoft.com/office/drawing/2014/main" id="{8BBA37D8-9E86-5784-8567-8391091CFEF4}"/>
                </a:ext>
              </a:extLst>
            </p:cNvPr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14597189" y="9026124"/>
              <a:ext cx="172911" cy="193358"/>
            </a:xfrm>
            <a:prstGeom prst="rect">
              <a:avLst/>
            </a:prstGeom>
          </p:spPr>
        </p:pic>
        <p:pic>
          <p:nvPicPr>
            <p:cNvPr id="10" name="object 27">
              <a:extLst>
                <a:ext uri="{FF2B5EF4-FFF2-40B4-BE49-F238E27FC236}">
                  <a16:creationId xmlns:a16="http://schemas.microsoft.com/office/drawing/2014/main" id="{7D32521D-5193-E658-1C0D-EAB054B49F73}"/>
                </a:ext>
              </a:extLst>
            </p:cNvPr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14794407" y="9023364"/>
              <a:ext cx="191969" cy="198877"/>
            </a:xfrm>
            <a:prstGeom prst="rect">
              <a:avLst/>
            </a:prstGeom>
          </p:spPr>
        </p:pic>
        <p:sp>
          <p:nvSpPr>
            <p:cNvPr id="11" name="object 28">
              <a:extLst>
                <a:ext uri="{FF2B5EF4-FFF2-40B4-BE49-F238E27FC236}">
                  <a16:creationId xmlns:a16="http://schemas.microsoft.com/office/drawing/2014/main" id="{B1ECC896-3BBC-96DD-B2E7-4485106A76E1}"/>
                </a:ext>
              </a:extLst>
            </p:cNvPr>
            <p:cNvSpPr/>
            <p:nvPr/>
          </p:nvSpPr>
          <p:spPr>
            <a:xfrm>
              <a:off x="15010676" y="9025737"/>
              <a:ext cx="128905" cy="194310"/>
            </a:xfrm>
            <a:custGeom>
              <a:avLst/>
              <a:gdLst/>
              <a:ahLst/>
              <a:cxnLst/>
              <a:rect l="l" t="t" r="r" b="b"/>
              <a:pathLst>
                <a:path w="128905" h="194309">
                  <a:moveTo>
                    <a:pt x="128727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0" y="80010"/>
                  </a:lnTo>
                  <a:lnTo>
                    <a:pt x="0" y="114300"/>
                  </a:lnTo>
                  <a:lnTo>
                    <a:pt x="0" y="158750"/>
                  </a:lnTo>
                  <a:lnTo>
                    <a:pt x="0" y="194310"/>
                  </a:lnTo>
                  <a:lnTo>
                    <a:pt x="128727" y="194310"/>
                  </a:lnTo>
                  <a:lnTo>
                    <a:pt x="128727" y="158750"/>
                  </a:lnTo>
                  <a:lnTo>
                    <a:pt x="39497" y="158750"/>
                  </a:lnTo>
                  <a:lnTo>
                    <a:pt x="39497" y="114300"/>
                  </a:lnTo>
                  <a:lnTo>
                    <a:pt x="125958" y="114300"/>
                  </a:lnTo>
                  <a:lnTo>
                    <a:pt x="125958" y="80010"/>
                  </a:lnTo>
                  <a:lnTo>
                    <a:pt x="39497" y="80010"/>
                  </a:lnTo>
                  <a:lnTo>
                    <a:pt x="39497" y="35560"/>
                  </a:lnTo>
                  <a:lnTo>
                    <a:pt x="128727" y="35560"/>
                  </a:lnTo>
                  <a:lnTo>
                    <a:pt x="128727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29">
              <a:extLst>
                <a:ext uri="{FF2B5EF4-FFF2-40B4-BE49-F238E27FC236}">
                  <a16:creationId xmlns:a16="http://schemas.microsoft.com/office/drawing/2014/main" id="{FA3C1958-19EC-74B3-7A47-DE34DAA8D270}"/>
                </a:ext>
              </a:extLst>
            </p:cNvPr>
            <p:cNvSpPr/>
            <p:nvPr/>
          </p:nvSpPr>
          <p:spPr>
            <a:xfrm>
              <a:off x="14109205" y="9317621"/>
              <a:ext cx="831215" cy="121285"/>
            </a:xfrm>
            <a:custGeom>
              <a:avLst/>
              <a:gdLst/>
              <a:ahLst/>
              <a:cxnLst/>
              <a:rect l="l" t="t" r="r" b="b"/>
              <a:pathLst>
                <a:path w="831215" h="121284">
                  <a:moveTo>
                    <a:pt x="21717" y="0"/>
                  </a:moveTo>
                  <a:lnTo>
                    <a:pt x="0" y="0"/>
                  </a:lnTo>
                  <a:lnTo>
                    <a:pt x="0" y="120815"/>
                  </a:lnTo>
                  <a:lnTo>
                    <a:pt x="21717" y="120815"/>
                  </a:lnTo>
                  <a:lnTo>
                    <a:pt x="21717" y="0"/>
                  </a:lnTo>
                  <a:close/>
                </a:path>
                <a:path w="831215" h="121284">
                  <a:moveTo>
                    <a:pt x="580618" y="38"/>
                  </a:moveTo>
                  <a:lnTo>
                    <a:pt x="489356" y="38"/>
                  </a:lnTo>
                  <a:lnTo>
                    <a:pt x="489356" y="19088"/>
                  </a:lnTo>
                  <a:lnTo>
                    <a:pt x="523963" y="19088"/>
                  </a:lnTo>
                  <a:lnTo>
                    <a:pt x="523963" y="120688"/>
                  </a:lnTo>
                  <a:lnTo>
                    <a:pt x="545833" y="120688"/>
                  </a:lnTo>
                  <a:lnTo>
                    <a:pt x="545833" y="19088"/>
                  </a:lnTo>
                  <a:lnTo>
                    <a:pt x="580618" y="19088"/>
                  </a:lnTo>
                  <a:lnTo>
                    <a:pt x="580618" y="38"/>
                  </a:lnTo>
                  <a:close/>
                </a:path>
                <a:path w="831215" h="121284">
                  <a:moveTo>
                    <a:pt x="831126" y="38"/>
                  </a:moveTo>
                  <a:lnTo>
                    <a:pt x="739851" y="38"/>
                  </a:lnTo>
                  <a:lnTo>
                    <a:pt x="739851" y="19088"/>
                  </a:lnTo>
                  <a:lnTo>
                    <a:pt x="774458" y="19088"/>
                  </a:lnTo>
                  <a:lnTo>
                    <a:pt x="774458" y="120688"/>
                  </a:lnTo>
                  <a:lnTo>
                    <a:pt x="796328" y="120688"/>
                  </a:lnTo>
                  <a:lnTo>
                    <a:pt x="796328" y="19088"/>
                  </a:lnTo>
                  <a:lnTo>
                    <a:pt x="831126" y="19088"/>
                  </a:lnTo>
                  <a:lnTo>
                    <a:pt x="831126" y="38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30">
              <a:extLst>
                <a:ext uri="{FF2B5EF4-FFF2-40B4-BE49-F238E27FC236}">
                  <a16:creationId xmlns:a16="http://schemas.microsoft.com/office/drawing/2014/main" id="{551050B7-6A58-1474-4CEE-82702F7896D6}"/>
                </a:ext>
              </a:extLst>
            </p:cNvPr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14723997" y="9317617"/>
              <a:ext cx="90916" cy="122660"/>
            </a:xfrm>
            <a:prstGeom prst="rect">
              <a:avLst/>
            </a:prstGeom>
          </p:spPr>
        </p:pic>
        <p:pic>
          <p:nvPicPr>
            <p:cNvPr id="14" name="object 31">
              <a:extLst>
                <a:ext uri="{FF2B5EF4-FFF2-40B4-BE49-F238E27FC236}">
                  <a16:creationId xmlns:a16="http://schemas.microsoft.com/office/drawing/2014/main" id="{D9A96A84-646F-1E85-6370-96BCCA2EC14B}"/>
                </a:ext>
              </a:extLst>
            </p:cNvPr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14974656" y="9317617"/>
              <a:ext cx="71006" cy="120809"/>
            </a:xfrm>
            <a:prstGeom prst="rect">
              <a:avLst/>
            </a:prstGeom>
          </p:spPr>
        </p:pic>
        <p:pic>
          <p:nvPicPr>
            <p:cNvPr id="15" name="object 32">
              <a:extLst>
                <a:ext uri="{FF2B5EF4-FFF2-40B4-BE49-F238E27FC236}">
                  <a16:creationId xmlns:a16="http://schemas.microsoft.com/office/drawing/2014/main" id="{0238AE35-D949-3621-620C-6A92DD507E18}"/>
                </a:ext>
              </a:extLst>
            </p:cNvPr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14178255" y="9317617"/>
              <a:ext cx="92437" cy="120810"/>
            </a:xfrm>
            <a:prstGeom prst="rect">
              <a:avLst/>
            </a:prstGeom>
          </p:spPr>
        </p:pic>
        <p:pic>
          <p:nvPicPr>
            <p:cNvPr id="16" name="object 33">
              <a:extLst>
                <a:ext uri="{FF2B5EF4-FFF2-40B4-BE49-F238E27FC236}">
                  <a16:creationId xmlns:a16="http://schemas.microsoft.com/office/drawing/2014/main" id="{D6BF460F-FFD1-C922-4D89-7A4A7EFB5168}"/>
                </a:ext>
              </a:extLst>
            </p:cNvPr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14311690" y="9315764"/>
              <a:ext cx="76489" cy="124345"/>
            </a:xfrm>
            <a:prstGeom prst="rect">
              <a:avLst/>
            </a:prstGeom>
          </p:spPr>
        </p:pic>
        <p:sp>
          <p:nvSpPr>
            <p:cNvPr id="17" name="object 34">
              <a:extLst>
                <a:ext uri="{FF2B5EF4-FFF2-40B4-BE49-F238E27FC236}">
                  <a16:creationId xmlns:a16="http://schemas.microsoft.com/office/drawing/2014/main" id="{69625086-1DC2-955F-F251-D2EB70421640}"/>
                </a:ext>
              </a:extLst>
            </p:cNvPr>
            <p:cNvSpPr/>
            <p:nvPr/>
          </p:nvSpPr>
          <p:spPr>
            <a:xfrm>
              <a:off x="14416938" y="9317621"/>
              <a:ext cx="147320" cy="121285"/>
            </a:xfrm>
            <a:custGeom>
              <a:avLst/>
              <a:gdLst/>
              <a:ahLst/>
              <a:cxnLst/>
              <a:rect l="l" t="t" r="r" b="b"/>
              <a:pathLst>
                <a:path w="147319" h="121284">
                  <a:moveTo>
                    <a:pt x="91274" y="38"/>
                  </a:moveTo>
                  <a:lnTo>
                    <a:pt x="0" y="38"/>
                  </a:lnTo>
                  <a:lnTo>
                    <a:pt x="0" y="19088"/>
                  </a:lnTo>
                  <a:lnTo>
                    <a:pt x="34607" y="19088"/>
                  </a:lnTo>
                  <a:lnTo>
                    <a:pt x="34607" y="120688"/>
                  </a:lnTo>
                  <a:lnTo>
                    <a:pt x="56476" y="120688"/>
                  </a:lnTo>
                  <a:lnTo>
                    <a:pt x="56476" y="19088"/>
                  </a:lnTo>
                  <a:lnTo>
                    <a:pt x="91274" y="19088"/>
                  </a:lnTo>
                  <a:lnTo>
                    <a:pt x="91274" y="38"/>
                  </a:lnTo>
                  <a:close/>
                </a:path>
                <a:path w="147319" h="121284">
                  <a:moveTo>
                    <a:pt x="147307" y="0"/>
                  </a:moveTo>
                  <a:lnTo>
                    <a:pt x="125590" y="0"/>
                  </a:lnTo>
                  <a:lnTo>
                    <a:pt x="125590" y="120815"/>
                  </a:lnTo>
                  <a:lnTo>
                    <a:pt x="147307" y="120815"/>
                  </a:lnTo>
                  <a:lnTo>
                    <a:pt x="147307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8" name="object 35">
              <a:extLst>
                <a:ext uri="{FF2B5EF4-FFF2-40B4-BE49-F238E27FC236}">
                  <a16:creationId xmlns:a16="http://schemas.microsoft.com/office/drawing/2014/main" id="{EDAB9641-731C-18E9-28D6-01BB806AE83C}"/>
                </a:ext>
              </a:extLst>
            </p:cNvPr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12227495" y="8878099"/>
              <a:ext cx="785521" cy="771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258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  <p:sldLayoutId id="2147483731" r:id="rId38"/>
    <p:sldLayoutId id="2147483732" r:id="rId39"/>
    <p:sldLayoutId id="2147483733" r:id="rId40"/>
    <p:sldLayoutId id="2147483734" r:id="rId41"/>
    <p:sldLayoutId id="2147483735" r:id="rId42"/>
    <p:sldLayoutId id="2147483736" r:id="rId43"/>
    <p:sldLayoutId id="2147483737" r:id="rId44"/>
    <p:sldLayoutId id="2147483738" r:id="rId45"/>
    <p:sldLayoutId id="2147483739" r:id="rId46"/>
    <p:sldLayoutId id="2147483740" r:id="rId47"/>
    <p:sldLayoutId id="2147483741" r:id="rId48"/>
    <p:sldLayoutId id="2147483742" r:id="rId49"/>
    <p:sldLayoutId id="2147483743" r:id="rId50"/>
    <p:sldLayoutId id="2147483744" r:id="rId51"/>
    <p:sldLayoutId id="2147483745" r:id="rId52"/>
    <p:sldLayoutId id="2147483746" r:id="rId53"/>
    <p:sldLayoutId id="2147483747" r:id="rId54"/>
    <p:sldLayoutId id="2147483748" r:id="rId55"/>
    <p:sldLayoutId id="2147483749" r:id="rId56"/>
    <p:sldLayoutId id="2147483750" r:id="rId57"/>
    <p:sldLayoutId id="2147483751" r:id="rId58"/>
    <p:sldLayoutId id="2147483752" r:id="rId59"/>
    <p:sldLayoutId id="2147483753" r:id="rId60"/>
    <p:sldLayoutId id="2147483754" r:id="rId61"/>
    <p:sldLayoutId id="2147483755" r:id="rId62"/>
    <p:sldLayoutId id="2147483763" r:id="rId63"/>
    <p:sldLayoutId id="2147483764" r:id="rId64"/>
    <p:sldLayoutId id="2147483765" r:id="rId65"/>
    <p:sldLayoutId id="2147483766" r:id="rId66"/>
    <p:sldLayoutId id="2147483767" r:id="rId67"/>
    <p:sldLayoutId id="2147483768" r:id="rId68"/>
    <p:sldLayoutId id="2147483769" r:id="rId69"/>
    <p:sldLayoutId id="2147483770" r:id="rId70"/>
    <p:sldLayoutId id="2147483771" r:id="rId71"/>
    <p:sldLayoutId id="2147483772" r:id="rId72"/>
    <p:sldLayoutId id="2147483773" r:id="rId73"/>
    <p:sldLayoutId id="2147483774" r:id="rId74"/>
    <p:sldLayoutId id="2147483775" r:id="rId75"/>
    <p:sldLayoutId id="2147483776" r:id="rId76"/>
    <p:sldLayoutId id="2147483777" r:id="rId77"/>
    <p:sldLayoutId id="2147483778" r:id="rId78"/>
    <p:sldLayoutId id="2147483779" r:id="rId79"/>
    <p:sldLayoutId id="2147483780" r:id="rId80"/>
    <p:sldLayoutId id="2147483781" r:id="rId81"/>
    <p:sldLayoutId id="2147483782" r:id="rId82"/>
    <p:sldLayoutId id="2147483783" r:id="rId83"/>
    <p:sldLayoutId id="2147483784" r:id="rId84"/>
    <p:sldLayoutId id="2147483785" r:id="rId85"/>
    <p:sldLayoutId id="2147483786" r:id="rId86"/>
    <p:sldLayoutId id="2147483787" r:id="rId87"/>
    <p:sldLayoutId id="2147483788" r:id="rId88"/>
    <p:sldLayoutId id="2147483789" r:id="rId89"/>
    <p:sldLayoutId id="2147483790" r:id="rId90"/>
    <p:sldLayoutId id="2147483791" r:id="rId91"/>
    <p:sldLayoutId id="2147483792" r:id="rId92"/>
    <p:sldLayoutId id="2147483793" r:id="rId93"/>
    <p:sldLayoutId id="2147483794" r:id="rId94"/>
    <p:sldLayoutId id="2147483795" r:id="rId95"/>
    <p:sldLayoutId id="2147483796" r:id="rId96"/>
    <p:sldLayoutId id="2147483797" r:id="rId97"/>
    <p:sldLayoutId id="2147483798" r:id="rId98"/>
    <p:sldLayoutId id="2147483799" r:id="rId99"/>
    <p:sldLayoutId id="2147483800" r:id="rId100"/>
    <p:sldLayoutId id="2147483801" r:id="rId101"/>
    <p:sldLayoutId id="2147483802" r:id="rId102"/>
    <p:sldLayoutId id="2147483803" r:id="rId103"/>
    <p:sldLayoutId id="2147483804" r:id="rId104"/>
    <p:sldLayoutId id="2147483805" r:id="rId105"/>
    <p:sldLayoutId id="2147483806" r:id="rId106"/>
    <p:sldLayoutId id="2147483807" r:id="rId107"/>
    <p:sldLayoutId id="2147483808" r:id="rId108"/>
  </p:sldLayoutIdLst>
  <p:hf sldNum="0" hdr="0" ftr="0" dt="0"/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 baseline="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A4E81-4A2D-044E-8148-0904898C6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s-ES" b="1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BINARAY LOGISTIC REGRESSION</a:t>
            </a:r>
            <a:br>
              <a:rPr lang="en-US" b="1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MODEL PERFORMANCE</a:t>
            </a:r>
            <a:r>
              <a:rPr lang="en-IE" b="1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br>
              <a:rPr lang="en-IE" b="1" dirty="0"/>
            </a:br>
            <a:endParaRPr lang="en-US" b="1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55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669">
        <p:fade/>
      </p:transition>
    </mc:Choice>
    <mc:Fallback xmlns="">
      <p:transition spd="med" advTm="666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54120" y="304801"/>
            <a:ext cx="6883763" cy="780685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dirty="0">
                <a:latin typeface="+mj-lt"/>
              </a:rPr>
              <a:t>Misclassification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046213" y="1447800"/>
            <a:ext cx="8099577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Misclassification Rate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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Percentage of wrongly predicted observations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 that misclassification rate depends on cut off used for predictions</a:t>
            </a: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Suppose our classification table looks as follows: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Here misclassification rate is : (38 +91) / 700=18.43%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BF4736-A4AE-441F-B2E4-3AA2E4B4C0E0}"/>
              </a:ext>
            </a:extLst>
          </p:cNvPr>
          <p:cNvGrpSpPr/>
          <p:nvPr/>
        </p:nvGrpSpPr>
        <p:grpSpPr>
          <a:xfrm>
            <a:off x="4800600" y="3124200"/>
            <a:ext cx="1676954" cy="1456302"/>
            <a:chOff x="6857446" y="4660945"/>
            <a:chExt cx="1676954" cy="14563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AB1D562-4CAA-4C4F-B413-8291987BE6EC}"/>
                </a:ext>
              </a:extLst>
            </p:cNvPr>
            <p:cNvSpPr/>
            <p:nvPr/>
          </p:nvSpPr>
          <p:spPr>
            <a:xfrm>
              <a:off x="7572286" y="5334000"/>
              <a:ext cx="352514" cy="381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B983E396-C52D-4296-B6BD-F8BD58526A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7446" y="4660945"/>
              <a:ext cx="1676954" cy="1456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7A652F-0C9F-40C5-BE7A-A44666320E95}"/>
                </a:ext>
              </a:extLst>
            </p:cNvPr>
            <p:cNvSpPr/>
            <p:nvPr/>
          </p:nvSpPr>
          <p:spPr>
            <a:xfrm>
              <a:off x="8080349" y="5680672"/>
              <a:ext cx="377851" cy="377851"/>
            </a:xfrm>
            <a:prstGeom prst="ellipse">
              <a:avLst/>
            </a:prstGeom>
            <a:solidFill>
              <a:schemeClr val="accent3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56F49E-2D83-4701-8767-8AA82E75B26D}"/>
                </a:ext>
              </a:extLst>
            </p:cNvPr>
            <p:cNvSpPr txBox="1"/>
            <p:nvPr/>
          </p:nvSpPr>
          <p:spPr>
            <a:xfrm>
              <a:off x="7543800" y="5269468"/>
              <a:ext cx="838200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84507E-CB83-44AA-AA55-EFBCCB2DDF13}"/>
                </a:ext>
              </a:extLst>
            </p:cNvPr>
            <p:cNvSpPr txBox="1"/>
            <p:nvPr/>
          </p:nvSpPr>
          <p:spPr>
            <a:xfrm>
              <a:off x="7460726" y="5317123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accent3">
                      <a:lumMod val="50000"/>
                    </a:schemeClr>
                  </a:solidFill>
                </a:rPr>
                <a:t>479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FD2D8B-71B4-4F66-A522-28FC9D6250F3}"/>
                </a:ext>
              </a:extLst>
            </p:cNvPr>
            <p:cNvSpPr/>
            <p:nvPr/>
          </p:nvSpPr>
          <p:spPr>
            <a:xfrm>
              <a:off x="7515148" y="5297474"/>
              <a:ext cx="377851" cy="377851"/>
            </a:xfrm>
            <a:prstGeom prst="ellipse">
              <a:avLst/>
            </a:prstGeom>
            <a:solidFill>
              <a:schemeClr val="accent3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2654D0-0424-48DC-9ADB-8DFA4996280F}"/>
                </a:ext>
              </a:extLst>
            </p:cNvPr>
            <p:cNvSpPr txBox="1"/>
            <p:nvPr/>
          </p:nvSpPr>
          <p:spPr>
            <a:xfrm>
              <a:off x="8011023" y="5294493"/>
              <a:ext cx="5233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accent3">
                      <a:lumMod val="50000"/>
                    </a:schemeClr>
                  </a:solidFill>
                </a:rPr>
                <a:t>38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7431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54120" y="304801"/>
            <a:ext cx="6883763" cy="780685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dirty="0">
                <a:latin typeface="+mj-lt"/>
              </a:rPr>
              <a:t>Classification Table Terminology</a:t>
            </a:r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8905456"/>
              </p:ext>
            </p:extLst>
          </p:nvPr>
        </p:nvGraphicFramePr>
        <p:xfrm>
          <a:off x="2171700" y="1447800"/>
          <a:ext cx="7848600" cy="297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279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Sensitivity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% of occurrences correctly predicted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P(Ypred=1/Y=1)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Specificity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% of non occurrences correctly predicted</a:t>
                      </a:r>
                    </a:p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Times New Roman"/>
                        </a:rPr>
                        <a:t>P(Ypred=0/Y=0)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4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False Positive Rate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(1 – Specificity)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% of non</a:t>
                      </a:r>
                      <a:r>
                        <a:rPr lang="en-US" sz="16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occurrences which are incorrectly predicted.</a:t>
                      </a:r>
                    </a:p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Times New Roman"/>
                        </a:rPr>
                        <a:t>P(Ypred=1/Y=0)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False Negative Rate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(1- Sensitivity)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% of</a:t>
                      </a:r>
                      <a:r>
                        <a:rPr lang="en-US" sz="16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occurrences which are incorrectly predicted. </a:t>
                      </a:r>
                    </a:p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Times New Roman"/>
                        </a:rPr>
                        <a:t>P(Ypred=0/Y=1)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32927"/>
              </p:ext>
            </p:extLst>
          </p:nvPr>
        </p:nvGraphicFramePr>
        <p:xfrm>
          <a:off x="2895600" y="4577080"/>
          <a:ext cx="6400800" cy="189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Predicted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Observed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Specificity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 Positive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(1-Specificity)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 Negative</a:t>
                      </a:r>
                      <a:r>
                        <a:rPr lang="en-US" sz="16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sz="16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(1-Sensitivity)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Sensitivity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050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28601"/>
            <a:ext cx="8229600" cy="81080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+mj-lt"/>
              </a:rPr>
              <a:t>Classification and Sensitivity and Specificity table in R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F128883-DC46-492B-B771-6453256C7F70}"/>
              </a:ext>
            </a:extLst>
          </p:cNvPr>
          <p:cNvGraphicFramePr>
            <a:graphicFrameLocks noGrp="1"/>
          </p:cNvGraphicFramePr>
          <p:nvPr/>
        </p:nvGraphicFramePr>
        <p:xfrm>
          <a:off x="2118179" y="1675511"/>
          <a:ext cx="7955643" cy="5791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955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r>
                        <a:rPr lang="en-IN" sz="1600" b="1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classificationtable</a:t>
                      </a:r>
                      <a:r>
                        <a:rPr lang="en-IN" sz="16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&lt;-table</a:t>
                      </a:r>
                      <a:r>
                        <a:rPr lang="en-IN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(data$DEFAULTER,data$predprob &gt; 0.5)</a:t>
                      </a:r>
                    </a:p>
                    <a:p>
                      <a:r>
                        <a:rPr lang="en-IN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classificationtable</a:t>
                      </a:r>
                      <a:endParaRPr lang="en-IN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B5A132E-5780-4190-8668-94E0CA306B24}"/>
              </a:ext>
            </a:extLst>
          </p:cNvPr>
          <p:cNvSpPr txBox="1"/>
          <p:nvPr/>
        </p:nvSpPr>
        <p:spPr>
          <a:xfrm>
            <a:off x="2057400" y="1371600"/>
            <a:ext cx="678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 Predicting Probabilities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843705-06B3-4419-A612-E7B50BA144A2}"/>
              </a:ext>
            </a:extLst>
          </p:cNvPr>
          <p:cNvSpPr/>
          <p:nvPr/>
        </p:nvSpPr>
        <p:spPr>
          <a:xfrm>
            <a:off x="2057400" y="2438401"/>
            <a:ext cx="7394086" cy="83099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C32D2E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SzPct val="60000"/>
              <a:buFont typeface="Wingdings" pitchFamily="2" charset="2"/>
              <a:buChar char="q"/>
              <a:defRPr/>
            </a:pPr>
            <a:r>
              <a:rPr lang="en-IN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table </a:t>
            </a:r>
            <a:r>
              <a:rPr lang="en-IN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function will create a cross table of observed Y (defaulter) vs. predicted Y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53C952-9BFA-4E41-BDE6-56F5A83DA553}"/>
              </a:ext>
            </a:extLst>
          </p:cNvPr>
          <p:cNvSpPr txBox="1"/>
          <p:nvPr/>
        </p:nvSpPr>
        <p:spPr>
          <a:xfrm>
            <a:off x="2057400" y="3325658"/>
            <a:ext cx="868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Ebrima" pitchFamily="2" charset="0"/>
                <a:cs typeface="Ebrima" pitchFamily="2" charset="0"/>
              </a:rPr>
              <a:t># Output: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85C65D-F2CD-40CA-8A79-B9F015B39BC6}"/>
              </a:ext>
            </a:extLst>
          </p:cNvPr>
          <p:cNvSpPr/>
          <p:nvPr/>
        </p:nvSpPr>
        <p:spPr>
          <a:xfrm>
            <a:off x="4505326" y="3667433"/>
            <a:ext cx="5581757" cy="224676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Interpretation :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True indicates predicted defaulters and False indicates predicted non-defaulters.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There are 479 correctly predicted non-defaulters and 92 correctly predicted defaulters.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There are 38 wrongly predicted as defaulters and 91 wrongly predicted as non-defaulters.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15744D-65FB-4274-98FA-130CECD7B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918" y="3705527"/>
            <a:ext cx="2086080" cy="780755"/>
          </a:xfrm>
          <a:prstGeom prst="rect">
            <a:avLst/>
          </a:prstGeom>
          <a:ln>
            <a:solidFill>
              <a:srgbClr val="3891A7"/>
            </a:solidFill>
          </a:ln>
        </p:spPr>
      </p:pic>
    </p:spTree>
    <p:extLst>
      <p:ext uri="{BB962C8B-B14F-4D97-AF65-F5344CB8AC3E}">
        <p14:creationId xmlns:p14="http://schemas.microsoft.com/office/powerpoint/2010/main" val="383889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28601"/>
            <a:ext cx="8229600" cy="810805"/>
          </a:xfrm>
        </p:spPr>
        <p:txBody>
          <a:bodyPr/>
          <a:lstStyle/>
          <a:p>
            <a:r>
              <a:rPr lang="en-IN" b="1" dirty="0">
                <a:latin typeface="+mj-lt"/>
              </a:rPr>
              <a:t>Sensitivity and Specificity </a:t>
            </a:r>
            <a:r>
              <a:rPr lang="en-US" b="1" dirty="0">
                <a:latin typeface="+mj-lt"/>
              </a:rPr>
              <a:t>in 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51BDF2-49E3-4441-9E12-0DA8309C40FD}"/>
              </a:ext>
            </a:extLst>
          </p:cNvPr>
          <p:cNvSpPr txBox="1"/>
          <p:nvPr/>
        </p:nvSpPr>
        <p:spPr>
          <a:xfrm>
            <a:off x="2057400" y="4016017"/>
            <a:ext cx="868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nsolas" panose="020B0609020204030204" pitchFamily="49" charset="0"/>
                <a:ea typeface="Ebrima" pitchFamily="2" charset="0"/>
                <a:cs typeface="Ebrima" pitchFamily="2" charset="0"/>
              </a:rPr>
              <a:t># Output:</a:t>
            </a:r>
            <a:endParaRPr lang="en-US" sz="1600" dirty="0">
              <a:latin typeface="Consolas" panose="020B0609020204030204" pitchFamily="49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4EF3B-FD3C-4C59-9A60-A0839FC77B53}"/>
              </a:ext>
            </a:extLst>
          </p:cNvPr>
          <p:cNvSpPr txBox="1"/>
          <p:nvPr/>
        </p:nvSpPr>
        <p:spPr>
          <a:xfrm>
            <a:off x="2667000" y="2743201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EDF7C6B-9495-498A-8678-FB07DB17708C}"/>
              </a:ext>
            </a:extLst>
          </p:cNvPr>
          <p:cNvGraphicFramePr>
            <a:graphicFrameLocks noGrp="1"/>
          </p:cNvGraphicFramePr>
          <p:nvPr/>
        </p:nvGraphicFramePr>
        <p:xfrm>
          <a:off x="2049689" y="1609964"/>
          <a:ext cx="8092623" cy="22860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92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r>
                        <a:rPr lang="en-IN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sensitivity&lt;-(</a:t>
                      </a:r>
                      <a:r>
                        <a:rPr lang="en-IN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classificationtable</a:t>
                      </a:r>
                      <a:r>
                        <a:rPr lang="en-IN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[2,2]/(</a:t>
                      </a:r>
                      <a:r>
                        <a:rPr lang="en-IN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classificationtable</a:t>
                      </a:r>
                      <a:r>
                        <a:rPr lang="en-IN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[2,2]+</a:t>
                      </a:r>
                      <a:r>
                        <a:rPr lang="en-IN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classificationtable</a:t>
                      </a:r>
                      <a:r>
                        <a:rPr lang="en-IN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[2,1]))*100</a:t>
                      </a:r>
                    </a:p>
                    <a:p>
                      <a:r>
                        <a:rPr lang="en-IN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sensitivity</a:t>
                      </a:r>
                    </a:p>
                    <a:p>
                      <a:endParaRPr lang="en-IN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IN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specificity&lt;-(</a:t>
                      </a:r>
                      <a:r>
                        <a:rPr lang="en-IN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classificationtable</a:t>
                      </a:r>
                      <a:r>
                        <a:rPr lang="en-IN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[1,1]/(</a:t>
                      </a:r>
                      <a:r>
                        <a:rPr lang="en-IN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classificationtable</a:t>
                      </a:r>
                      <a:r>
                        <a:rPr lang="en-IN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[1,1]+</a:t>
                      </a:r>
                      <a:r>
                        <a:rPr lang="en-IN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classificationtable</a:t>
                      </a:r>
                      <a:r>
                        <a:rPr lang="en-IN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[1,2]))*100</a:t>
                      </a:r>
                    </a:p>
                    <a:p>
                      <a:r>
                        <a:rPr lang="en-IN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specificity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A936A8E-D339-474D-8271-D79945CD1A05}"/>
              </a:ext>
            </a:extLst>
          </p:cNvPr>
          <p:cNvSpPr txBox="1"/>
          <p:nvPr/>
        </p:nvSpPr>
        <p:spPr>
          <a:xfrm>
            <a:off x="1981200" y="1253774"/>
            <a:ext cx="678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 Sensitivity and Specificity</a:t>
            </a:r>
            <a:endParaRPr lang="en-IN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193D6DD-5981-44DB-8D17-6B7EDB81BA9F}"/>
              </a:ext>
            </a:extLst>
          </p:cNvPr>
          <p:cNvGraphicFramePr>
            <a:graphicFrameLocks noGrp="1"/>
          </p:cNvGraphicFramePr>
          <p:nvPr/>
        </p:nvGraphicFramePr>
        <p:xfrm>
          <a:off x="2057401" y="4363655"/>
          <a:ext cx="8067675" cy="131064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6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sensitivity </a:t>
                      </a:r>
                    </a:p>
                    <a:p>
                      <a:r>
                        <a:rPr lang="en-IN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[1] 50.27322</a:t>
                      </a:r>
                    </a:p>
                    <a:p>
                      <a:endParaRPr lang="en-IN" sz="16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IN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specificity </a:t>
                      </a:r>
                    </a:p>
                    <a:p>
                      <a:r>
                        <a:rPr lang="en-IN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[1] 92.6499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90D0D9-17EE-47DA-BF04-03F5D27A7F60}"/>
              </a:ext>
            </a:extLst>
          </p:cNvPr>
          <p:cNvCxnSpPr>
            <a:cxnSpLocks/>
          </p:cNvCxnSpPr>
          <p:nvPr/>
        </p:nvCxnSpPr>
        <p:spPr>
          <a:xfrm flipH="1">
            <a:off x="3810000" y="5334000"/>
            <a:ext cx="2570544" cy="0"/>
          </a:xfrm>
          <a:prstGeom prst="straightConnector1">
            <a:avLst/>
          </a:prstGeom>
          <a:ln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2C63963-647A-4C1D-B8CC-8D64353FDCAC}"/>
              </a:ext>
            </a:extLst>
          </p:cNvPr>
          <p:cNvSpPr/>
          <p:nvPr/>
        </p:nvSpPr>
        <p:spPr>
          <a:xfrm>
            <a:off x="6349432" y="4415046"/>
            <a:ext cx="3959157" cy="132343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Interpretation :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The Sensitivity is </a:t>
            </a:r>
            <a:r>
              <a:rPr lang="en-IN" sz="200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at 50.3%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and the Specificity is </a:t>
            </a:r>
            <a:r>
              <a:rPr lang="en-IN" sz="200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at 92.7%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. This is when the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cutoff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was set at 0.5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86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28601"/>
            <a:ext cx="8229600" cy="810805"/>
          </a:xfrm>
        </p:spPr>
        <p:txBody>
          <a:bodyPr/>
          <a:lstStyle/>
          <a:p>
            <a:r>
              <a:rPr lang="en-IN" b="1" dirty="0">
                <a:latin typeface="+mj-lt"/>
              </a:rPr>
              <a:t>Sensitivity and Specificity calculations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5246C0FB-1F89-425A-A3B4-4DCFA636B3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0069062"/>
              </p:ext>
            </p:extLst>
          </p:nvPr>
        </p:nvGraphicFramePr>
        <p:xfrm>
          <a:off x="5162549" y="1383445"/>
          <a:ext cx="5010150" cy="4834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573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Accuracy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Sensitivity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j-lt"/>
                        </a:rPr>
                        <a:t>Specificity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73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j-lt"/>
                        </a:rPr>
                        <a:t>(245+171)/700 = 60.4%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171/183=93.4%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245/517=48.7%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57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(352+155)/700 = 72.4%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155/183=84.7%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352/517=68.1%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57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(415+137)/700 = 78.9%</a:t>
                      </a:r>
                    </a:p>
                  </a:txBody>
                  <a:tcPr marT="45711" marB="45711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137/183=74.9%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415/517=80.3%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57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(449+113)/700 = 80.14%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113/183=61.7%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449/517=86.8%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573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(479+92)/700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 =81. 57%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92/183=50.3%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479/517=92.6%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3C3B78C4-0F57-41B5-922C-CE98D7CA18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2176301"/>
              </p:ext>
            </p:extLst>
          </p:nvPr>
        </p:nvGraphicFramePr>
        <p:xfrm>
          <a:off x="2000252" y="1371600"/>
          <a:ext cx="1047749" cy="48362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60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j-lt"/>
                        </a:rPr>
                        <a:t>Cut-off</a:t>
                      </a:r>
                      <a:r>
                        <a:rPr lang="en-US" sz="1600" b="1" baseline="0" dirty="0">
                          <a:latin typeface="+mj-lt"/>
                        </a:rPr>
                        <a:t> Value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04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04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604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604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604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340DC8A-1303-42E1-8440-031330A3A643}"/>
              </a:ext>
            </a:extLst>
          </p:cNvPr>
          <p:cNvSpPr txBox="1"/>
          <p:nvPr/>
        </p:nvSpPr>
        <p:spPr>
          <a:xfrm>
            <a:off x="3143250" y="5447497"/>
            <a:ext cx="190500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sz="1400" b="1" dirty="0"/>
              <a:t>    FALSE    TRUE</a:t>
            </a:r>
          </a:p>
          <a:p>
            <a:r>
              <a:rPr lang="da-DK" sz="1400" b="1" dirty="0"/>
              <a:t>  0   479         38</a:t>
            </a:r>
          </a:p>
          <a:p>
            <a:r>
              <a:rPr lang="da-DK" sz="1400" b="1" dirty="0"/>
              <a:t>  1    91          92</a:t>
            </a:r>
            <a:endParaRPr 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45379B-D788-4095-A5E9-71CB1AA0B257}"/>
              </a:ext>
            </a:extLst>
          </p:cNvPr>
          <p:cNvSpPr txBox="1"/>
          <p:nvPr/>
        </p:nvSpPr>
        <p:spPr>
          <a:xfrm>
            <a:off x="3143250" y="2177548"/>
            <a:ext cx="190500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sz="1400" b="1" dirty="0"/>
              <a:t>      FALSE   TRUE</a:t>
            </a:r>
          </a:p>
          <a:p>
            <a:r>
              <a:rPr lang="da-DK" sz="1400" b="1" dirty="0"/>
              <a:t>  0   252       265</a:t>
            </a:r>
          </a:p>
          <a:p>
            <a:r>
              <a:rPr lang="da-DK" sz="1400" b="1" dirty="0"/>
              <a:t>  1    12        171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771D9A-00AC-4DE4-8E69-39EA9AAA7619}"/>
              </a:ext>
            </a:extLst>
          </p:cNvPr>
          <p:cNvSpPr txBox="1"/>
          <p:nvPr/>
        </p:nvSpPr>
        <p:spPr>
          <a:xfrm>
            <a:off x="3152774" y="2989100"/>
            <a:ext cx="190500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sz="1400" b="1" dirty="0"/>
              <a:t>       FALSE TRUE</a:t>
            </a:r>
          </a:p>
          <a:p>
            <a:r>
              <a:rPr lang="da-DK" sz="1400" b="1" dirty="0"/>
              <a:t>  0   352       165</a:t>
            </a:r>
          </a:p>
          <a:p>
            <a:r>
              <a:rPr lang="da-DK" sz="1400" b="1" dirty="0"/>
              <a:t>  1    28        155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054E2-0B48-47D2-A85E-2CD03614209A}"/>
              </a:ext>
            </a:extLst>
          </p:cNvPr>
          <p:cNvSpPr txBox="1"/>
          <p:nvPr/>
        </p:nvSpPr>
        <p:spPr>
          <a:xfrm>
            <a:off x="3143250" y="3800653"/>
            <a:ext cx="190500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sz="1400" b="1" dirty="0"/>
              <a:t>       FALSE TRUE</a:t>
            </a:r>
          </a:p>
          <a:p>
            <a:r>
              <a:rPr lang="da-DK" sz="1400" b="1" dirty="0"/>
              <a:t>  0   415       102</a:t>
            </a:r>
          </a:p>
          <a:p>
            <a:r>
              <a:rPr lang="da-DK" sz="1400" b="1" dirty="0"/>
              <a:t>  1    46        137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802FF-1E80-4A9B-A908-3B1EF088312E}"/>
              </a:ext>
            </a:extLst>
          </p:cNvPr>
          <p:cNvSpPr txBox="1"/>
          <p:nvPr/>
        </p:nvSpPr>
        <p:spPr>
          <a:xfrm>
            <a:off x="3143250" y="4624075"/>
            <a:ext cx="190500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sz="1400" b="1" dirty="0"/>
              <a:t>       FALSE TRUE</a:t>
            </a:r>
          </a:p>
          <a:p>
            <a:r>
              <a:rPr lang="da-DK" sz="1400" b="1" dirty="0"/>
              <a:t>  0   449       68</a:t>
            </a:r>
          </a:p>
          <a:p>
            <a:r>
              <a:rPr lang="da-DK" sz="1400" b="1" dirty="0"/>
              <a:t>  1    70        113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1E5EFC-5216-4FD2-8C5E-52C573F48A47}"/>
              </a:ext>
            </a:extLst>
          </p:cNvPr>
          <p:cNvGrpSpPr/>
          <p:nvPr/>
        </p:nvGrpSpPr>
        <p:grpSpPr>
          <a:xfrm>
            <a:off x="2352472" y="6386020"/>
            <a:ext cx="7248728" cy="395780"/>
            <a:chOff x="1733143" y="5486400"/>
            <a:chExt cx="6725057" cy="9144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B540E89-D289-4BF9-B443-17346871EF77}"/>
                </a:ext>
              </a:extLst>
            </p:cNvPr>
            <p:cNvSpPr/>
            <p:nvPr/>
          </p:nvSpPr>
          <p:spPr>
            <a:xfrm>
              <a:off x="2286000" y="5486400"/>
              <a:ext cx="6172200" cy="914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200" b="1" dirty="0">
                  <a:solidFill>
                    <a:schemeClr val="accent6"/>
                  </a:solidFill>
                </a:rPr>
                <a:t>Note : Here we are trying to find out the best cut-off value based on accuracy, sensitivity &amp; specificity.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5335182-56E3-40E8-9242-D5B009106706}"/>
                </a:ext>
              </a:extLst>
            </p:cNvPr>
            <p:cNvSpPr/>
            <p:nvPr/>
          </p:nvSpPr>
          <p:spPr>
            <a:xfrm>
              <a:off x="1733143" y="5486400"/>
              <a:ext cx="552857" cy="9144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600" b="1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990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309932" y="304801"/>
            <a:ext cx="7824669" cy="780685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dirty="0">
                <a:latin typeface="+mj-lt"/>
              </a:rPr>
              <a:t>Receiver Operating Characteristic Curve</a:t>
            </a:r>
          </a:p>
        </p:txBody>
      </p:sp>
      <p:sp>
        <p:nvSpPr>
          <p:cNvPr id="3" name="Rectangle 2"/>
          <p:cNvSpPr/>
          <p:nvPr/>
        </p:nvSpPr>
        <p:spPr>
          <a:xfrm>
            <a:off x="2057400" y="1720840"/>
            <a:ext cx="8305800" cy="4115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Receiver Operating Characteristic (ROC) curve is</a:t>
            </a: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Y- axis: Sensitivity ( true positive rate)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X-axis:  1-Specificity (false positive rate)</a:t>
            </a: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performance  of the classification model can be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assesed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 area under the ROC curve (C).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71800" y="2438401"/>
            <a:ext cx="6085332" cy="1279003"/>
          </a:xfrm>
          <a:prstGeom prst="rect">
            <a:avLst/>
          </a:prstGeom>
          <a:solidFill>
            <a:srgbClr val="F7FBEF"/>
          </a:solidFill>
          <a:ln w="3175" cap="flat" cmpd="sng" algn="ctr">
            <a:solidFill>
              <a:schemeClr val="accent4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A graphical representation of the trade off between the false positive and true positive rates for various cut off  values</a:t>
            </a:r>
          </a:p>
        </p:txBody>
      </p:sp>
    </p:spTree>
    <p:extLst>
      <p:ext uri="{BB962C8B-B14F-4D97-AF65-F5344CB8AC3E}">
        <p14:creationId xmlns:p14="http://schemas.microsoft.com/office/powerpoint/2010/main" val="2023759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309932" y="304801"/>
            <a:ext cx="7572139" cy="780685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dirty="0">
                <a:latin typeface="+mj-lt"/>
              </a:rPr>
              <a:t>ROC Curve and Area Under ROC Curve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/>
          <a:srcRect l="5727" b="8152"/>
          <a:stretch/>
        </p:blipFill>
        <p:spPr bwMode="auto">
          <a:xfrm>
            <a:off x="3329630" y="1447800"/>
            <a:ext cx="589057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3270132" y="4724400"/>
            <a:ext cx="588879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>
            <a:off x="1758608" y="3199840"/>
            <a:ext cx="302188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70453" y="4848908"/>
            <a:ext cx="18742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False Positive Rate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1995854" y="3012315"/>
            <a:ext cx="18191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True Positive Rate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54890" y="3067050"/>
            <a:ext cx="450890" cy="927140"/>
            <a:chOff x="2377860" y="3991150"/>
            <a:chExt cx="450890" cy="927140"/>
          </a:xfrm>
          <a:solidFill>
            <a:schemeClr val="accent3"/>
          </a:solidFill>
        </p:grpSpPr>
        <p:sp>
          <p:nvSpPr>
            <p:cNvPr id="14" name="4-Point Star 13"/>
            <p:cNvSpPr/>
            <p:nvPr/>
          </p:nvSpPr>
          <p:spPr>
            <a:xfrm>
              <a:off x="2377860" y="4699390"/>
              <a:ext cx="218900" cy="218900"/>
            </a:xfrm>
            <a:prstGeom prst="star4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4-Point Star 14"/>
            <p:cNvSpPr/>
            <p:nvPr/>
          </p:nvSpPr>
          <p:spPr>
            <a:xfrm>
              <a:off x="2457450" y="4343400"/>
              <a:ext cx="218900" cy="218900"/>
            </a:xfrm>
            <a:prstGeom prst="star4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4-Point Star 15"/>
            <p:cNvSpPr/>
            <p:nvPr/>
          </p:nvSpPr>
          <p:spPr>
            <a:xfrm>
              <a:off x="2609850" y="3991150"/>
              <a:ext cx="218900" cy="218900"/>
            </a:xfrm>
            <a:prstGeom prst="star4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322898" y="5276851"/>
            <a:ext cx="7570273" cy="1161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TPR with low FPR is indicative of a good model. This will result in curve that is closer to the Y-axis and top left corner of the plot. It implies higher Area Under the ROC  Curve.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08863" y="1524000"/>
            <a:ext cx="1740669" cy="338554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Fig. 01: ROC Curve</a:t>
            </a:r>
          </a:p>
        </p:txBody>
      </p:sp>
    </p:spTree>
    <p:extLst>
      <p:ext uri="{BB962C8B-B14F-4D97-AF65-F5344CB8AC3E}">
        <p14:creationId xmlns:p14="http://schemas.microsoft.com/office/powerpoint/2010/main" val="1048830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981201" y="1752600"/>
            <a:ext cx="7911970" cy="448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Interpreting different versions of an ROC curve</a:t>
            </a: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the model is perfect, AUC = 1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the model is guessing randomly, AUC = 0.5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Thumb rule: Area Under ROC Curve &gt; 0.65 is considered acceptable</a:t>
            </a: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791470"/>
              </p:ext>
            </p:extLst>
          </p:nvPr>
        </p:nvGraphicFramePr>
        <p:xfrm>
          <a:off x="2383315" y="2590800"/>
          <a:ext cx="7425373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1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3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Critical Points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Interpretations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TPR = 0 and FPR = 0</a:t>
                      </a:r>
                      <a:endParaRPr lang="en-IN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Model predicts every instance to be Non-event</a:t>
                      </a:r>
                      <a:endParaRPr lang="en-IN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TPR = 1 and FPR = 1 </a:t>
                      </a:r>
                      <a:endParaRPr lang="en-IN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Model predicts every instance to be Event</a:t>
                      </a:r>
                      <a:endParaRPr lang="en-IN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TPR = 1 and FPR = 0 </a:t>
                      </a:r>
                      <a:endParaRPr lang="en-IN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The Perfect Model</a:t>
                      </a:r>
                      <a:endParaRPr lang="en-IN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BBBDE1EE-0E1D-4A94-9E5A-33C886253E22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309932" y="304801"/>
            <a:ext cx="7572139" cy="780685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dirty="0">
                <a:latin typeface="+mj-lt"/>
              </a:rPr>
              <a:t>ROC Curve and Area Under ROC Curve </a:t>
            </a:r>
          </a:p>
        </p:txBody>
      </p:sp>
    </p:spTree>
    <p:extLst>
      <p:ext uri="{BB962C8B-B14F-4D97-AF65-F5344CB8AC3E}">
        <p14:creationId xmlns:p14="http://schemas.microsoft.com/office/powerpoint/2010/main" val="2602040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28601"/>
            <a:ext cx="8229600" cy="810805"/>
          </a:xfrm>
        </p:spPr>
        <p:txBody>
          <a:bodyPr/>
          <a:lstStyle/>
          <a:p>
            <a:r>
              <a:rPr lang="en-US" b="1" dirty="0">
                <a:latin typeface="+mj-lt"/>
              </a:rPr>
              <a:t>ROC in 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2DA5F4-06D9-42A5-AF2D-906F6131E6CD}"/>
              </a:ext>
            </a:extLst>
          </p:cNvPr>
          <p:cNvGraphicFramePr>
            <a:graphicFrameLocks noGrp="1"/>
          </p:cNvGraphicFramePr>
          <p:nvPr/>
        </p:nvGraphicFramePr>
        <p:xfrm>
          <a:off x="2133601" y="1933108"/>
          <a:ext cx="7498443" cy="22860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install.packages(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"ROCR"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library(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ROCR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data$predprob&lt;-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fitted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(riskmodel)</a:t>
                      </a:r>
                    </a:p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pred&lt;-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prediction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(data$predprob,data$DEFAULTER)</a:t>
                      </a:r>
                    </a:p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perf&lt;-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(pred,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"tpr","fpr"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plot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(perf)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abline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(0,1)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E605FA0-D98E-4B6B-9483-BC40D181B1F2}"/>
              </a:ext>
            </a:extLst>
          </p:cNvPr>
          <p:cNvSpPr txBox="1"/>
          <p:nvPr/>
        </p:nvSpPr>
        <p:spPr>
          <a:xfrm>
            <a:off x="1968500" y="1326208"/>
            <a:ext cx="678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 Install and Load “ROCR” package.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C3B37E-0957-4467-8D18-4273C55C6DDF}"/>
              </a:ext>
            </a:extLst>
          </p:cNvPr>
          <p:cNvSpPr/>
          <p:nvPr/>
        </p:nvSpPr>
        <p:spPr>
          <a:xfrm>
            <a:off x="2145580" y="4662102"/>
            <a:ext cx="6771775" cy="16312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C32D2E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SzPct val="60000"/>
              <a:buFont typeface="Wingdings" pitchFamily="2" charset="2"/>
              <a:buChar char="q"/>
              <a:defRPr/>
            </a:pPr>
            <a:r>
              <a:rPr lang="en-IN" sz="2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prediction() </a:t>
            </a: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function prepares data required for ROC curve.</a:t>
            </a:r>
          </a:p>
          <a:p>
            <a:pPr marL="285750" indent="-285750">
              <a:buSzPct val="60000"/>
              <a:buFont typeface="Wingdings" pitchFamily="2" charset="2"/>
              <a:buChar char="q"/>
              <a:defRPr/>
            </a:pPr>
            <a:r>
              <a:rPr lang="en-IN" sz="2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performance() </a:t>
            </a: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function creates performance objects, "tpr“ (True positive rate), "fpr” (False positive rate).</a:t>
            </a:r>
          </a:p>
          <a:p>
            <a:pPr marL="285750" indent="-285750">
              <a:buSzPct val="60000"/>
              <a:buFont typeface="Wingdings" pitchFamily="2" charset="2"/>
              <a:buChar char="q"/>
              <a:defRPr/>
            </a:pPr>
            <a:r>
              <a:rPr lang="en-IN" sz="2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plot() </a:t>
            </a: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function plots the objects created using performance</a:t>
            </a:r>
          </a:p>
          <a:p>
            <a:pPr marL="285750" indent="-285750">
              <a:buSzPct val="60000"/>
              <a:buFont typeface="Wingdings" pitchFamily="2" charset="2"/>
              <a:buChar char="q"/>
              <a:defRPr/>
            </a:pPr>
            <a:r>
              <a:rPr lang="en-IN" sz="2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abline() </a:t>
            </a: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adds a straight line to the plot.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1A2223-E9A3-448F-B3E3-F175FEDD21E7}"/>
              </a:ext>
            </a:extLst>
          </p:cNvPr>
          <p:cNvCxnSpPr/>
          <p:nvPr/>
        </p:nvCxnSpPr>
        <p:spPr>
          <a:xfrm flipH="1">
            <a:off x="7543800" y="42672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B0F02C-B5F1-4D0F-B4AB-74725CBDC9B7}"/>
              </a:ext>
            </a:extLst>
          </p:cNvPr>
          <p:cNvCxnSpPr/>
          <p:nvPr/>
        </p:nvCxnSpPr>
        <p:spPr>
          <a:xfrm>
            <a:off x="8382000" y="4267200"/>
            <a:ext cx="0" cy="9144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68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28601"/>
            <a:ext cx="8229600" cy="810805"/>
          </a:xfrm>
        </p:spPr>
        <p:txBody>
          <a:bodyPr/>
          <a:lstStyle/>
          <a:p>
            <a:r>
              <a:rPr lang="en-US" b="1" dirty="0">
                <a:latin typeface="+mj-lt"/>
              </a:rPr>
              <a:t>ROC in 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51BDF2-49E3-4441-9E12-0DA8309C40FD}"/>
              </a:ext>
            </a:extLst>
          </p:cNvPr>
          <p:cNvSpPr txBox="1"/>
          <p:nvPr/>
        </p:nvSpPr>
        <p:spPr>
          <a:xfrm>
            <a:off x="2133600" y="1219200"/>
            <a:ext cx="868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Ebrima" pitchFamily="2" charset="0"/>
                <a:cs typeface="Ebrima" pitchFamily="2" charset="0"/>
              </a:rPr>
              <a:t># Output: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BAE730-0807-4A1D-BB1B-E028EBA50223}"/>
              </a:ext>
            </a:extLst>
          </p:cNvPr>
          <p:cNvSpPr/>
          <p:nvPr/>
        </p:nvSpPr>
        <p:spPr>
          <a:xfrm>
            <a:off x="2133600" y="5867401"/>
            <a:ext cx="7543800" cy="1015663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Interpretation :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Area under the curve is 0.8556 which means model is performing well.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AE0F83-8C38-48BF-BEB5-D2F3FE762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844" y="1592397"/>
            <a:ext cx="5899749" cy="3276600"/>
          </a:xfrm>
          <a:prstGeom prst="rect">
            <a:avLst/>
          </a:prstGeom>
          <a:ln>
            <a:solidFill>
              <a:srgbClr val="3891A7"/>
            </a:solidFill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BA6F5E-4CD8-4164-9BF6-07D88AC36B74}"/>
              </a:ext>
            </a:extLst>
          </p:cNvPr>
          <p:cNvGraphicFramePr>
            <a:graphicFrameLocks noGrp="1"/>
          </p:cNvGraphicFramePr>
          <p:nvPr/>
        </p:nvGraphicFramePr>
        <p:xfrm>
          <a:off x="2133601" y="4953000"/>
          <a:ext cx="7498443" cy="82296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auc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&lt;-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(pred,"auc")</a:t>
                      </a:r>
                    </a:p>
                    <a:p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auc@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y.values</a:t>
                      </a:r>
                      <a:endParaRPr lang="en-US" sz="16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[1] 0.8556193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DDC8BCC5-6B59-4D8D-B678-80A98299D96D}"/>
              </a:ext>
            </a:extLst>
          </p:cNvPr>
          <p:cNvGrpSpPr/>
          <p:nvPr/>
        </p:nvGrpSpPr>
        <p:grpSpPr>
          <a:xfrm>
            <a:off x="3733800" y="5139746"/>
            <a:ext cx="5943600" cy="830997"/>
            <a:chOff x="2209800" y="5215945"/>
            <a:chExt cx="5943600" cy="83099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36D84D-8341-44EA-AE5E-9F5A4D48FEDE}"/>
                </a:ext>
              </a:extLst>
            </p:cNvPr>
            <p:cNvSpPr/>
            <p:nvPr/>
          </p:nvSpPr>
          <p:spPr>
            <a:xfrm>
              <a:off x="4648200" y="5215945"/>
              <a:ext cx="3505200" cy="830997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C32D2E"/>
              </a:solidFill>
            </a:ln>
          </p:spPr>
          <p:txBody>
            <a:bodyPr wrap="square">
              <a:spAutoFit/>
            </a:bodyPr>
            <a:lstStyle/>
            <a:p>
              <a:pPr marL="285750" indent="-285750">
                <a:buSzPct val="60000"/>
                <a:buFont typeface="Wingdings" pitchFamily="2" charset="2"/>
                <a:buChar char="q"/>
                <a:defRPr/>
              </a:pPr>
              <a:r>
                <a:rPr lang="en-IN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Vijaya" pitchFamily="34" charset="0"/>
                  <a:cs typeface="Vijaya" pitchFamily="34" charset="0"/>
                </a:rPr>
                <a:t>Gives area under curve (AUC)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B637234-4F61-4527-9AFD-7746F0BA78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9800" y="5456213"/>
              <a:ext cx="2438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837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0A5AE1-0DF9-4CD0-8A39-710D1209FBBC}"/>
              </a:ext>
            </a:extLst>
          </p:cNvPr>
          <p:cNvSpPr txBox="1"/>
          <p:nvPr/>
        </p:nvSpPr>
        <p:spPr>
          <a:xfrm rot="16200000">
            <a:off x="1758741" y="2935534"/>
            <a:ext cx="1562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600" dirty="0">
                <a:solidFill>
                  <a:prstClr val="black"/>
                </a:solidFill>
                <a:latin typeface="Eras Demi ITC" pitchFamily="34" charset="0"/>
                <a:cs typeface="Arial"/>
              </a:rPr>
              <a:t>Observations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C15E66B4-5F76-4D79-8A4E-34BDC426D774}"/>
              </a:ext>
            </a:extLst>
          </p:cNvPr>
          <p:cNvSpPr/>
          <p:nvPr/>
        </p:nvSpPr>
        <p:spPr>
          <a:xfrm>
            <a:off x="2704812" y="2288966"/>
            <a:ext cx="343188" cy="16734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sz="1800" dirty="0">
              <a:solidFill>
                <a:prstClr val="black"/>
              </a:solidFill>
              <a:latin typeface="Ebrima"/>
              <a:cs typeface="Arial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28601"/>
            <a:ext cx="8229600" cy="810805"/>
          </a:xfrm>
        </p:spPr>
        <p:txBody>
          <a:bodyPr/>
          <a:lstStyle/>
          <a:p>
            <a:r>
              <a:rPr lang="en-US" b="1" dirty="0">
                <a:latin typeface="+mj-lt"/>
              </a:rPr>
              <a:t>Data Snapshot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1D270A-243B-48B8-B441-D6F7FB4DB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1676400"/>
            <a:ext cx="5943600" cy="36576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8BC0FF-030A-46C6-BC8A-92B90CC74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50664"/>
              </p:ext>
            </p:extLst>
          </p:nvPr>
        </p:nvGraphicFramePr>
        <p:xfrm>
          <a:off x="2209801" y="2209800"/>
          <a:ext cx="7543801" cy="4701540"/>
        </p:xfrm>
        <a:graphic>
          <a:graphicData uri="http://schemas.openxmlformats.org/drawingml/2006/table">
            <a:tbl>
              <a:tblPr/>
              <a:tblGrid>
                <a:gridCol w="1099736">
                  <a:extLst>
                    <a:ext uri="{9D8B030D-6E8A-4147-A177-3AD203B41FA5}">
                      <a16:colId xmlns:a16="http://schemas.microsoft.com/office/drawing/2014/main" val="3024987749"/>
                    </a:ext>
                  </a:extLst>
                </a:gridCol>
                <a:gridCol w="2025829">
                  <a:extLst>
                    <a:ext uri="{9D8B030D-6E8A-4147-A177-3AD203B41FA5}">
                      <a16:colId xmlns:a16="http://schemas.microsoft.com/office/drawing/2014/main" val="1984764944"/>
                    </a:ext>
                  </a:extLst>
                </a:gridCol>
                <a:gridCol w="1061148">
                  <a:extLst>
                    <a:ext uri="{9D8B030D-6E8A-4147-A177-3AD203B41FA5}">
                      <a16:colId xmlns:a16="http://schemas.microsoft.com/office/drawing/2014/main" val="1807831983"/>
                    </a:ext>
                  </a:extLst>
                </a:gridCol>
                <a:gridCol w="1680687">
                  <a:extLst>
                    <a:ext uri="{9D8B030D-6E8A-4147-A177-3AD203B41FA5}">
                      <a16:colId xmlns:a16="http://schemas.microsoft.com/office/drawing/2014/main" val="1143604494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4058383001"/>
                    </a:ext>
                  </a:extLst>
                </a:gridCol>
              </a:tblGrid>
              <a:tr h="2257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Column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Type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Measurement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Possible Values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07698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Serial Number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886023"/>
                  </a:ext>
                </a:extLst>
              </a:tr>
              <a:tr h="4446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Age Groups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Categorical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1(&lt;28 years), 2(28-40 years), 3(&gt;40 years)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699614"/>
                  </a:ext>
                </a:extLst>
              </a:tr>
              <a:tr h="66356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EMPLOY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Number of years customer working at current employer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Continuous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Positive value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206683"/>
                  </a:ext>
                </a:extLst>
              </a:tr>
              <a:tr h="66356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ADDRESS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Number of years customer staying at current address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Continuous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Positive value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79145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DEBTINC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Debt to Income Ratio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Continuous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 value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402475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CREDDEBT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Credit Card Debt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Continuous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 value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529448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OTHDEBT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Other Debt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Continuous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 value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84447"/>
                  </a:ext>
                </a:extLst>
              </a:tr>
              <a:tr h="4446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DEFAULTER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Whether customer defaulted on loan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Binary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1(Defaulter), 0(Non-Defaulter)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16849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C2A6953-D0F6-4C39-BC64-56BF421FE03B}"/>
              </a:ext>
            </a:extLst>
          </p:cNvPr>
          <p:cNvSpPr txBox="1"/>
          <p:nvPr/>
        </p:nvSpPr>
        <p:spPr>
          <a:xfrm>
            <a:off x="6359340" y="1219200"/>
            <a:ext cx="4003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600" dirty="0">
                <a:solidFill>
                  <a:prstClr val="black"/>
                </a:solidFill>
                <a:latin typeface="Eras Demi ITC" pitchFamily="34" charset="0"/>
                <a:cs typeface="Arial"/>
              </a:rPr>
              <a:t>Dependent Variable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2A4430-E3A3-460A-A7D0-4E027DADBA43}"/>
              </a:ext>
            </a:extLst>
          </p:cNvPr>
          <p:cNvSpPr txBox="1"/>
          <p:nvPr/>
        </p:nvSpPr>
        <p:spPr>
          <a:xfrm>
            <a:off x="3200401" y="1219200"/>
            <a:ext cx="4003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600" dirty="0">
                <a:solidFill>
                  <a:prstClr val="black"/>
                </a:solidFill>
                <a:latin typeface="Eras Demi ITC" pitchFamily="34" charset="0"/>
                <a:cs typeface="Arial"/>
              </a:rPr>
              <a:t>Independent Variables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5B55DBE2-0691-41CF-A37D-17435E7CC49C}"/>
              </a:ext>
            </a:extLst>
          </p:cNvPr>
          <p:cNvSpPr/>
          <p:nvPr/>
        </p:nvSpPr>
        <p:spPr>
          <a:xfrm rot="5400000">
            <a:off x="5811931" y="-477929"/>
            <a:ext cx="304799" cy="40038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sz="1800" dirty="0">
              <a:solidFill>
                <a:prstClr val="black"/>
              </a:solidFill>
              <a:latin typeface="Ebrima"/>
              <a:cs typeface="Arial"/>
            </a:endParaRP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AC78E5D1-3B33-4D50-A48D-6C4B0A8C1808}"/>
              </a:ext>
            </a:extLst>
          </p:cNvPr>
          <p:cNvSpPr/>
          <p:nvPr/>
        </p:nvSpPr>
        <p:spPr>
          <a:xfrm rot="5400000">
            <a:off x="8478930" y="1274670"/>
            <a:ext cx="304800" cy="4986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sz="1800" dirty="0">
              <a:solidFill>
                <a:prstClr val="black"/>
              </a:solidFill>
              <a:latin typeface="Ebrima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97DA9D-E458-480F-ADF7-F3F79C05314B}"/>
              </a:ext>
            </a:extLst>
          </p:cNvPr>
          <p:cNvSpPr/>
          <p:nvPr/>
        </p:nvSpPr>
        <p:spPr>
          <a:xfrm>
            <a:off x="1930561" y="1242054"/>
            <a:ext cx="1509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IN" sz="1600" b="1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  <a:cs typeface="Arial"/>
              </a:rPr>
              <a:t>Bank Loan Data</a:t>
            </a:r>
            <a:endParaRPr lang="en-IN" sz="1600">
              <a:solidFill>
                <a:prstClr val="black">
                  <a:lumMod val="75000"/>
                  <a:lumOff val="25000"/>
                </a:prstClr>
              </a:solidFill>
              <a:latin typeface="Ebrim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022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28601"/>
            <a:ext cx="8229600" cy="810805"/>
          </a:xfrm>
        </p:spPr>
        <p:txBody>
          <a:bodyPr/>
          <a:lstStyle/>
          <a:p>
            <a:r>
              <a:rPr lang="en-IN" b="1" dirty="0">
                <a:latin typeface="+mj-lt"/>
              </a:rPr>
              <a:t>Binary Logistic Regression in R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F128883-DC46-492B-B771-6453256C7F70}"/>
              </a:ext>
            </a:extLst>
          </p:cNvPr>
          <p:cNvGraphicFramePr>
            <a:graphicFrameLocks noGrp="1"/>
          </p:cNvGraphicFramePr>
          <p:nvPr/>
        </p:nvGraphicFramePr>
        <p:xfrm>
          <a:off x="2102758" y="1767840"/>
          <a:ext cx="7498443" cy="5791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data&lt;-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read.csv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("BANK 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LOAN.csv",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header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TRUE)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(data)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B5A132E-5780-4190-8668-94E0CA306B24}"/>
              </a:ext>
            </a:extLst>
          </p:cNvPr>
          <p:cNvSpPr txBox="1"/>
          <p:nvPr/>
        </p:nvSpPr>
        <p:spPr>
          <a:xfrm>
            <a:off x="2057400" y="1371600"/>
            <a:ext cx="678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 Import data and check data structure before running model</a:t>
            </a:r>
            <a:endParaRPr lang="en-IN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94AA89E-5A84-4B3A-BC66-E6E52979B810}"/>
              </a:ext>
            </a:extLst>
          </p:cNvPr>
          <p:cNvGraphicFramePr>
            <a:graphicFrameLocks noGrp="1"/>
          </p:cNvGraphicFramePr>
          <p:nvPr/>
        </p:nvGraphicFramePr>
        <p:xfrm>
          <a:off x="2102758" y="2685514"/>
          <a:ext cx="5593443" cy="5791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5593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data$AGE</a:t>
                      </a:r>
                      <a:r>
                        <a:rPr lang="en-IN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&lt;-</a:t>
                      </a:r>
                      <a:r>
                        <a:rPr lang="en-IN" sz="16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factor</a:t>
                      </a:r>
                      <a:r>
                        <a:rPr lang="en-IN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N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data$AGE</a:t>
                      </a:r>
                      <a:r>
                        <a:rPr lang="en-IN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IN" sz="16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IN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(data)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D98657-8549-469B-979A-E80903E73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758" y="3886201"/>
            <a:ext cx="5181599" cy="1438275"/>
          </a:xfrm>
          <a:prstGeom prst="rect">
            <a:avLst/>
          </a:prstGeom>
          <a:ln>
            <a:solidFill>
              <a:srgbClr val="3891A7"/>
            </a:solidFill>
          </a:ln>
        </p:spPr>
      </p:pic>
    </p:spTree>
    <p:extLst>
      <p:ext uri="{BB962C8B-B14F-4D97-AF65-F5344CB8AC3E}">
        <p14:creationId xmlns:p14="http://schemas.microsoft.com/office/powerpoint/2010/main" val="35389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F128883-DC46-492B-B771-6453256C7F70}"/>
              </a:ext>
            </a:extLst>
          </p:cNvPr>
          <p:cNvGraphicFramePr>
            <a:graphicFrameLocks noGrp="1"/>
          </p:cNvGraphicFramePr>
          <p:nvPr/>
        </p:nvGraphicFramePr>
        <p:xfrm>
          <a:off x="1583787" y="1413176"/>
          <a:ext cx="10363200" cy="51816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036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riskmodel</a:t>
                      </a: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&lt;-</a:t>
                      </a:r>
                      <a:r>
                        <a:rPr lang="en-US" sz="1400" b="1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glm</a:t>
                      </a: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DEFAULTER~AGE+EMPLOY+ADDRESS+DEBTINC+CREDDEBT+OTHDEBT,</a:t>
                      </a:r>
                      <a:r>
                        <a:rPr lang="en-US" sz="1400" b="1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family</a:t>
                      </a: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binomial,</a:t>
                      </a:r>
                      <a:r>
                        <a:rPr lang="en-US" sz="1400" b="1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=data)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summary</a:t>
                      </a: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(riskmodel)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AFF85ED7-14F1-4F9C-B7D5-297A8696F034}"/>
              </a:ext>
            </a:extLst>
          </p:cNvPr>
          <p:cNvSpPr/>
          <p:nvPr/>
        </p:nvSpPr>
        <p:spPr>
          <a:xfrm>
            <a:off x="2121807" y="5605189"/>
            <a:ext cx="7143750" cy="1015663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Interpretation :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Since p-value is &lt;0.05 for Employ, Address, Debtinc, Creddebt,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these independent variables are significant.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B8B7C-B052-4E5A-9FB0-16843AC44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178" y="2313947"/>
            <a:ext cx="6057900" cy="3044180"/>
          </a:xfrm>
          <a:prstGeom prst="rect">
            <a:avLst/>
          </a:prstGeom>
          <a:ln>
            <a:solidFill>
              <a:srgbClr val="3891A7"/>
            </a:solidFill>
          </a:ln>
        </p:spPr>
      </p:pic>
      <p:sp>
        <p:nvSpPr>
          <p:cNvPr id="23" name="Rectangle 2">
            <a:extLst>
              <a:ext uri="{FF2B5EF4-FFF2-40B4-BE49-F238E27FC236}">
                <a16:creationId xmlns:a16="http://schemas.microsoft.com/office/drawing/2014/main" id="{36E30C62-60A6-C144-BAD6-E4069FC313C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28800" y="79914"/>
            <a:ext cx="8229600" cy="81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b="1" kern="0" dirty="0">
                <a:latin typeface="+mj-lt"/>
              </a:rPr>
              <a:t>Binary Logistic Regression in R</a:t>
            </a:r>
          </a:p>
        </p:txBody>
      </p:sp>
    </p:spTree>
    <p:extLst>
      <p:ext uri="{BB962C8B-B14F-4D97-AF65-F5344CB8AC3E}">
        <p14:creationId xmlns:p14="http://schemas.microsoft.com/office/powerpoint/2010/main" val="36084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28601"/>
            <a:ext cx="8229600" cy="810805"/>
          </a:xfrm>
        </p:spPr>
        <p:txBody>
          <a:bodyPr/>
          <a:lstStyle/>
          <a:p>
            <a:r>
              <a:rPr lang="en-IN" b="1" dirty="0">
                <a:latin typeface="+mj-lt"/>
              </a:rPr>
              <a:t>Re-run Model in 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45CECBD-07DC-4EEB-8D19-940C71439FC3}"/>
              </a:ext>
            </a:extLst>
          </p:cNvPr>
          <p:cNvSpPr/>
          <p:nvPr/>
        </p:nvSpPr>
        <p:spPr>
          <a:xfrm>
            <a:off x="1905000" y="1412982"/>
            <a:ext cx="8610600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/>
              <a:t>Re-run the model with employ, address, debtinc, creddebt.</a:t>
            </a:r>
            <a:endParaRPr lang="en-US" sz="1600" b="1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45B61FC-B0D7-4ED4-9289-A9D1D12A7B20}"/>
              </a:ext>
            </a:extLst>
          </p:cNvPr>
          <p:cNvGraphicFramePr>
            <a:graphicFrameLocks noGrp="1"/>
          </p:cNvGraphicFramePr>
          <p:nvPr/>
        </p:nvGraphicFramePr>
        <p:xfrm>
          <a:off x="2102758" y="2895600"/>
          <a:ext cx="7955643" cy="10668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955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riskmodel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&lt;-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glm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(DEFAULTER~EMPLOY+ADDRESS+DEBTINC+CREDDEBT,</a:t>
                      </a:r>
                    </a:p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              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family=binomial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,data=data)</a:t>
                      </a:r>
                    </a:p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summary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(riskmodel)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72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28601"/>
            <a:ext cx="8229600" cy="810805"/>
          </a:xfrm>
        </p:spPr>
        <p:txBody>
          <a:bodyPr/>
          <a:lstStyle/>
          <a:p>
            <a:r>
              <a:rPr lang="en-US" b="1" dirty="0">
                <a:latin typeface="+mj-lt"/>
              </a:rPr>
              <a:t>Re-run Model in 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51BDF2-49E3-4441-9E12-0DA8309C40FD}"/>
              </a:ext>
            </a:extLst>
          </p:cNvPr>
          <p:cNvSpPr txBox="1"/>
          <p:nvPr/>
        </p:nvSpPr>
        <p:spPr>
          <a:xfrm>
            <a:off x="2133600" y="1295400"/>
            <a:ext cx="868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Ebrima" pitchFamily="2" charset="0"/>
                <a:cs typeface="Ebrima" pitchFamily="2" charset="0"/>
              </a:rPr>
              <a:t># Output: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BAE730-0807-4A1D-BB1B-E028EBA50223}"/>
              </a:ext>
            </a:extLst>
          </p:cNvPr>
          <p:cNvSpPr/>
          <p:nvPr/>
        </p:nvSpPr>
        <p:spPr>
          <a:xfrm>
            <a:off x="2362200" y="5048071"/>
            <a:ext cx="7143750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Interpretation :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Since p-value is &lt;0.05 for Employ, Address, Debtinc, Creddebt,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these independent variables are significant and sign of the coefficients are also logical.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9834E-CF1D-4D29-947D-6A91FC61B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1721791"/>
            <a:ext cx="6267450" cy="3212339"/>
          </a:xfrm>
          <a:prstGeom prst="rect">
            <a:avLst/>
          </a:prstGeom>
          <a:ln>
            <a:solidFill>
              <a:srgbClr val="3891A7"/>
            </a:solidFill>
          </a:ln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31C3AC-69DF-41D8-B3EA-B840C7007883}"/>
              </a:ext>
            </a:extLst>
          </p:cNvPr>
          <p:cNvCxnSpPr>
            <a:cxnSpLocks/>
          </p:cNvCxnSpPr>
          <p:nvPr/>
        </p:nvCxnSpPr>
        <p:spPr>
          <a:xfrm>
            <a:off x="9144000" y="3276601"/>
            <a:ext cx="0" cy="1771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9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28601"/>
            <a:ext cx="8229600" cy="810805"/>
          </a:xfrm>
        </p:spPr>
        <p:txBody>
          <a:bodyPr/>
          <a:lstStyle/>
          <a:p>
            <a:r>
              <a:rPr lang="en-IN" b="1" dirty="0">
                <a:latin typeface="+mj-lt"/>
              </a:rPr>
              <a:t>Final Model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45CECBD-07DC-4EEB-8D19-940C71439FC3}"/>
              </a:ext>
            </a:extLst>
          </p:cNvPr>
          <p:cNvSpPr/>
          <p:nvPr/>
        </p:nvSpPr>
        <p:spPr>
          <a:xfrm>
            <a:off x="1981200" y="1292487"/>
            <a:ext cx="9515400" cy="317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Final Model is :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sz="16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sz="16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sz="16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sz="16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This model is used for predicting the probabilities.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6C69571-6EB9-4058-8C19-803363B5BFC8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2135560" y="2133876"/>
                <a:ext cx="8187818" cy="1491616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3891A7"/>
                </a:solidFill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log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pc="3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pc="3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p</m:t>
                        </m:r>
                      </m:num>
                      <m:den>
                        <m:r>
                          <a:rPr lang="en-US" spc="3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spc="3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)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= -0.79107 -  0.24258 *</a:t>
                </a:r>
                <a:r>
                  <a:rPr lang="en-US" b="1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(EMPLOY)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-  0.08122 *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(ADDRESS)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+ 0.08827*</a:t>
                </a:r>
                <a:r>
                  <a:rPr lang="en-US" b="1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(DEBTINC)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+ 0.57290</a:t>
                </a:r>
                <a:r>
                  <a:rPr lang="en-US" b="1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(CREDDEBT) </a:t>
                </a: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6C69571-6EB9-4058-8C19-803363B5B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2135560" y="2133876"/>
                <a:ext cx="8187818" cy="1491616"/>
              </a:xfrm>
              <a:prstGeom prst="roundRect">
                <a:avLst/>
              </a:prstGeom>
              <a:blipFill>
                <a:blip r:embed="rId9"/>
                <a:stretch>
                  <a:fillRect b="-3390"/>
                </a:stretch>
              </a:blipFill>
              <a:ln w="9525" cap="flat" cmpd="sng" algn="ctr">
                <a:solidFill>
                  <a:srgbClr val="3891A7"/>
                </a:solidFill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07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28601"/>
            <a:ext cx="8229600" cy="810805"/>
          </a:xfrm>
        </p:spPr>
        <p:txBody>
          <a:bodyPr/>
          <a:lstStyle/>
          <a:p>
            <a:r>
              <a:rPr lang="en-IN" b="1" dirty="0">
                <a:latin typeface="+mj-lt"/>
              </a:rPr>
              <a:t>Predicting Probabilities in R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F128883-DC46-492B-B771-6453256C7F70}"/>
              </a:ext>
            </a:extLst>
          </p:cNvPr>
          <p:cNvGraphicFramePr>
            <a:graphicFrameLocks noGrp="1"/>
          </p:cNvGraphicFramePr>
          <p:nvPr/>
        </p:nvGraphicFramePr>
        <p:xfrm>
          <a:off x="2102758" y="1767840"/>
          <a:ext cx="7955643" cy="5791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955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data$predprob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&lt;-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round(fitted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riskmodel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),2)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head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data,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10)</a:t>
                      </a:r>
                      <a:endParaRPr lang="en-IN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B5A132E-5780-4190-8668-94E0CA306B24}"/>
              </a:ext>
            </a:extLst>
          </p:cNvPr>
          <p:cNvSpPr txBox="1"/>
          <p:nvPr/>
        </p:nvSpPr>
        <p:spPr>
          <a:xfrm>
            <a:off x="2057400" y="1371600"/>
            <a:ext cx="678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 Predicting Probabilities</a:t>
            </a:r>
            <a:endParaRPr lang="en-IN" sz="1600" dirty="0">
              <a:latin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90F15E3-4A29-3C45-90A7-415587FF2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144" y="2889796"/>
            <a:ext cx="6715125" cy="2047875"/>
          </a:xfrm>
          <a:prstGeom prst="rect">
            <a:avLst/>
          </a:prstGeom>
          <a:ln>
            <a:solidFill>
              <a:srgbClr val="3891A7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5828976-EC63-9C4A-A934-B12610104FC6}"/>
              </a:ext>
            </a:extLst>
          </p:cNvPr>
          <p:cNvSpPr/>
          <p:nvPr/>
        </p:nvSpPr>
        <p:spPr>
          <a:xfrm>
            <a:off x="2132143" y="5283021"/>
            <a:ext cx="7143750" cy="70788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Last column in the data ‘predprob;’ is the probabilities generated using final model.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42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54120" y="304801"/>
            <a:ext cx="6883763" cy="780685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dirty="0">
                <a:latin typeface="+mj-lt"/>
              </a:rPr>
              <a:t>Classification Table</a:t>
            </a:r>
          </a:p>
        </p:txBody>
      </p:sp>
      <p:sp>
        <p:nvSpPr>
          <p:cNvPr id="3" name="Rectangle 2"/>
          <p:cNvSpPr/>
          <p:nvPr/>
        </p:nvSpPr>
        <p:spPr>
          <a:xfrm>
            <a:off x="2046213" y="1371600"/>
            <a:ext cx="8099577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cut-off value of p, Y is estimated to be either 1 or 0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Ex. 	p&gt;0.5   ;  Y=1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	p≤0.5   ;  Y=0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Cross tabulation of observed values of Y and predicted values of Y is called as Classification Table.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predictive success of the logistic regression can be assessed by looking at the classification table, but classification table is not a good measure of goodness fit since it varies with the cut off value set.</a:t>
            </a:r>
          </a:p>
        </p:txBody>
      </p:sp>
      <p:sp>
        <p:nvSpPr>
          <p:cNvPr id="9" name="Rectangle 8"/>
          <p:cNvSpPr/>
          <p:nvPr/>
        </p:nvSpPr>
        <p:spPr>
          <a:xfrm>
            <a:off x="2046213" y="4419600"/>
            <a:ext cx="6630564" cy="1899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Accuracy Rate measures how accurate a model is in predicting outcomes.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adjoining table, 479 times Y=0 was observed as well as predicted. Similarly, Y=1 was observed and predicted 92 times.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Accuracy Rate = 479+92/700 = 81.571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3E1AF2-BEDE-46A0-85FE-AC273A01BED3}"/>
              </a:ext>
            </a:extLst>
          </p:cNvPr>
          <p:cNvGrpSpPr/>
          <p:nvPr/>
        </p:nvGrpSpPr>
        <p:grpSpPr>
          <a:xfrm>
            <a:off x="8381446" y="4660945"/>
            <a:ext cx="1676954" cy="1456302"/>
            <a:chOff x="6857446" y="4660945"/>
            <a:chExt cx="1676954" cy="145630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37C7C0-9D3B-46FF-9916-D225CD98199C}"/>
                </a:ext>
              </a:extLst>
            </p:cNvPr>
            <p:cNvSpPr/>
            <p:nvPr/>
          </p:nvSpPr>
          <p:spPr>
            <a:xfrm>
              <a:off x="7572286" y="5334000"/>
              <a:ext cx="352514" cy="381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7446" y="4660945"/>
              <a:ext cx="1676954" cy="1456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Oval 15"/>
            <p:cNvSpPr/>
            <p:nvPr/>
          </p:nvSpPr>
          <p:spPr>
            <a:xfrm>
              <a:off x="8080349" y="5680672"/>
              <a:ext cx="377851" cy="377851"/>
            </a:xfrm>
            <a:prstGeom prst="ellipse">
              <a:avLst/>
            </a:prstGeom>
            <a:solidFill>
              <a:schemeClr val="accent3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F5D7A0-11AE-402F-AD84-BB1E13386447}"/>
                </a:ext>
              </a:extLst>
            </p:cNvPr>
            <p:cNvSpPr txBox="1"/>
            <p:nvPr/>
          </p:nvSpPr>
          <p:spPr>
            <a:xfrm>
              <a:off x="7543800" y="5269468"/>
              <a:ext cx="838200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7814D2-1983-41D3-B7DB-97E2E3175332}"/>
                </a:ext>
              </a:extLst>
            </p:cNvPr>
            <p:cNvSpPr txBox="1"/>
            <p:nvPr/>
          </p:nvSpPr>
          <p:spPr>
            <a:xfrm>
              <a:off x="7460726" y="5317123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accent3">
                      <a:lumMod val="50000"/>
                    </a:schemeClr>
                  </a:solidFill>
                </a:rPr>
                <a:t>479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7515148" y="5297474"/>
              <a:ext cx="377851" cy="377851"/>
            </a:xfrm>
            <a:prstGeom prst="ellipse">
              <a:avLst/>
            </a:prstGeom>
            <a:solidFill>
              <a:schemeClr val="accent3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EE9736-AFF4-4471-B193-3EEDEC3DD46B}"/>
                </a:ext>
              </a:extLst>
            </p:cNvPr>
            <p:cNvSpPr txBox="1"/>
            <p:nvPr/>
          </p:nvSpPr>
          <p:spPr>
            <a:xfrm>
              <a:off x="8011023" y="5294493"/>
              <a:ext cx="5233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accent3">
                      <a:lumMod val="50000"/>
                    </a:schemeClr>
                  </a:solidFill>
                </a:rPr>
                <a:t>38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22067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9&quot;/&gt;&lt;lineCharCount val=&quot;31&quot;/&gt;&lt;/TableIndex&gt;&lt;/ShapeTextInfo&gt;"/>
  <p:tag name="HTML_SHAPEINFO" val="&lt;ThreeDShapeInfo&gt;&lt;uuid val=&quot;{5D904811-B832-4EAC-9516-5F1509E8A52B}&quot;/&gt;&lt;isInvalidForFieldText val=&quot;0&quot;/&gt;&lt;Image&gt;&lt;filename val=&quot;C:\Users\Dell\AppData\Local\Temp\CP1156608419281Session\CPTrustFolder1156608419296\PPTImport1156618459906\data\asimages\{5D904811-B832-4EAC-9516-5F1509E8A52B}_21.png&quot;/&gt;&lt;left val=&quot;119&quot;/&gt;&lt;top val=&quot;0&quot;/&gt;&lt;width val=&quot;723&quot;/&gt;&lt;height val=&quot;137&quot;/&gt;&lt;hasText val=&quot;1&quot;/&gt;&lt;/Image&gt;&lt;/ThreeDShape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9&quot;/&gt;&lt;lineCharCount val=&quot;31&quot;/&gt;&lt;/TableIndex&gt;&lt;/ShapeTextInfo&gt;"/>
  <p:tag name="HTML_SHAPEINFO" val="&lt;ThreeDShapeInfo&gt;&lt;uuid val=&quot;{5D904811-B832-4EAC-9516-5F1509E8A52B}&quot;/&gt;&lt;isInvalidForFieldText val=&quot;0&quot;/&gt;&lt;Image&gt;&lt;filename val=&quot;C:\Users\Dell\AppData\Local\Temp\CP1156608419281Session\CPTrustFolder1156608419296\PPTImport1156618459906\data\asimages\{5D904811-B832-4EAC-9516-5F1509E8A52B}_21.png&quot;/&gt;&lt;left val=&quot;119&quot;/&gt;&lt;top val=&quot;0&quot;/&gt;&lt;width val=&quot;723&quot;/&gt;&lt;height val=&quot;137&quot;/&gt;&lt;hasText val=&quot;1&quot;/&gt;&lt;/Image&gt;&lt;/ThreeDShape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9&quot;/&gt;&lt;lineCharCount val=&quot;31&quot;/&gt;&lt;/TableIndex&gt;&lt;/ShapeTextInfo&gt;"/>
  <p:tag name="HTML_SHAPEINFO" val="&lt;ThreeDShapeInfo&gt;&lt;uuid val=&quot;{5D904811-B832-4EAC-9516-5F1509E8A52B}&quot;/&gt;&lt;isInvalidForFieldText val=&quot;0&quot;/&gt;&lt;Image&gt;&lt;filename val=&quot;C:\Users\Dell\AppData\Local\Temp\CP1156608419281Session\CPTrustFolder1156608419296\PPTImport1156618459906\data\asimages\{5D904811-B832-4EAC-9516-5F1509E8A52B}_21.png&quot;/&gt;&lt;left val=&quot;119&quot;/&gt;&lt;top val=&quot;0&quot;/&gt;&lt;width val=&quot;723&quot;/&gt;&lt;height val=&quot;137&quot;/&gt;&lt;hasText val=&quot;1&quot;/&gt;&lt;/Image&gt;&lt;/ThreeDShape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9&quot;/&gt;&lt;lineCharCount val=&quot;31&quot;/&gt;&lt;/TableIndex&gt;&lt;/ShapeTextInfo&gt;"/>
  <p:tag name="HTML_SHAPEINFO" val="&lt;ThreeDShapeInfo&gt;&lt;uuid val=&quot;{5D904811-B832-4EAC-9516-5F1509E8A52B}&quot;/&gt;&lt;isInvalidForFieldText val=&quot;0&quot;/&gt;&lt;Image&gt;&lt;filename val=&quot;C:\Users\Dell\AppData\Local\Temp\CP1156608419281Session\CPTrustFolder1156608419296\PPTImport1156618459906\data\asimages\{5D904811-B832-4EAC-9516-5F1509E8A52B}_21.png&quot;/&gt;&lt;left val=&quot;119&quot;/&gt;&lt;top val=&quot;0&quot;/&gt;&lt;width val=&quot;723&quot;/&gt;&lt;height val=&quot;137&quot;/&gt;&lt;hasText val=&quot;1&quot;/&gt;&lt;/Image&gt;&lt;/ThreeDShape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9&quot;/&gt;&lt;lineCharCount val=&quot;31&quot;/&gt;&lt;/TableIndex&gt;&lt;/ShapeTextInfo&gt;"/>
  <p:tag name="HTML_SHAPEINFO" val="&lt;ThreeDShapeInfo&gt;&lt;uuid val=&quot;{5D904811-B832-4EAC-9516-5F1509E8A52B}&quot;/&gt;&lt;isInvalidForFieldText val=&quot;0&quot;/&gt;&lt;Image&gt;&lt;filename val=&quot;C:\Users\Dell\AppData\Local\Temp\CP1156608419281Session\CPTrustFolder1156608419296\PPTImport1156618459906\data\asimages\{5D904811-B832-4EAC-9516-5F1509E8A52B}_21.png&quot;/&gt;&lt;left val=&quot;119&quot;/&gt;&lt;top val=&quot;0&quot;/&gt;&lt;width val=&quot;723&quot;/&gt;&lt;height val=&quot;137&quot;/&gt;&lt;hasText val=&quot;1&quot;/&gt;&lt;/Image&gt;&lt;/ThreeDShape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7&quot;/&gt;&lt;/TableIndex&gt;&lt;/ShapeTextInfo&gt;"/>
  <p:tag name="HTML_SHAPEINFO" val="&lt;ThreeDShapeInfo&gt;&lt;uuid val=&quot;{F26D3D37-4B1F-4E5F-8732-CC08D464FB12}&quot;/&gt;&lt;isInvalidForFieldText val=&quot;0&quot;/&gt;&lt;Image&gt;&lt;filename val=&quot;C:\Users\Dell\AppData\Local\Temp\CP1156608419281Session\CPTrustFolder1156608419296\PPTImport1156618459906\data\asimages\{F26D3D37-4B1F-4E5F-8732-CC08D464FB12}_12.png&quot;/&gt;&lt;left val=&quot;88&quot;/&gt;&lt;top val=&quot;334&quot;/&gt;&lt;width val=&quot;788&quot;/&gt;&lt;height val=&quot;73&quot;/&gt;&lt;hasText val=&quot;1&quot;/&gt;&lt;/Image&gt;&lt;/ThreeDShape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9&quot;/&gt;&lt;lineCharCount val=&quot;31&quot;/&gt;&lt;/TableIndex&gt;&lt;/ShapeTextInfo&gt;"/>
  <p:tag name="HTML_SHAPEINFO" val="&lt;ThreeDShapeInfo&gt;&lt;uuid val=&quot;{5D904811-B832-4EAC-9516-5F1509E8A52B}&quot;/&gt;&lt;isInvalidForFieldText val=&quot;0&quot;/&gt;&lt;Image&gt;&lt;filename val=&quot;C:\Users\Dell\AppData\Local\Temp\CP1156608419281Session\CPTrustFolder1156608419296\PPTImport1156618459906\data\asimages\{5D904811-B832-4EAC-9516-5F1509E8A52B}_21.png&quot;/&gt;&lt;left val=&quot;119&quot;/&gt;&lt;top val=&quot;0&quot;/&gt;&lt;width val=&quot;723&quot;/&gt;&lt;height val=&quot;137&quot;/&gt;&lt;hasText val=&quot;1&quot;/&gt;&lt;/Image&gt;&lt;/ThreeDShapeInfo&gt;"/>
</p:tagLst>
</file>

<file path=ppt/theme/theme1.xml><?xml version="1.0" encoding="utf-8"?>
<a:theme xmlns:a="http://schemas.openxmlformats.org/drawingml/2006/main" name="Edappy Insitute">
  <a:themeElements>
    <a:clrScheme name="i9_Blue Lime">
      <a:dk1>
        <a:srgbClr val="57565A"/>
      </a:dk1>
      <a:lt1>
        <a:sysClr val="window" lastClr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dappy Insitute" id="{9D19A4E5-2CCF-0744-A95C-4C14F5EC18F5}" vid="{F26C6AAD-6A78-4946-94D3-969AE1775E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1302</TotalTime>
  <Words>1379</Words>
  <Application>Microsoft Macintosh PowerPoint</Application>
  <PresentationFormat>Widescreen</PresentationFormat>
  <Paragraphs>286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Cambria Math</vt:lpstr>
      <vt:lpstr>Consolas</vt:lpstr>
      <vt:lpstr>Ebrima</vt:lpstr>
      <vt:lpstr>Eras Demi ITC</vt:lpstr>
      <vt:lpstr>Open Sans</vt:lpstr>
      <vt:lpstr>Open Sans Light</vt:lpstr>
      <vt:lpstr>Vijaya</vt:lpstr>
      <vt:lpstr>Wingdings</vt:lpstr>
      <vt:lpstr>Edappy Insitute</vt:lpstr>
      <vt:lpstr> BINARAY LOGISTIC REGRESSION MODEL PERFORMANCE  </vt:lpstr>
      <vt:lpstr>Data Snapshot</vt:lpstr>
      <vt:lpstr>Binary Logistic Regression in R</vt:lpstr>
      <vt:lpstr>PowerPoint Presentation</vt:lpstr>
      <vt:lpstr>Re-run Model in R</vt:lpstr>
      <vt:lpstr>Re-run Model in R</vt:lpstr>
      <vt:lpstr>Final Model</vt:lpstr>
      <vt:lpstr>Predicting Probabilities in R</vt:lpstr>
      <vt:lpstr>Classification Table</vt:lpstr>
      <vt:lpstr>Misclassification</vt:lpstr>
      <vt:lpstr>Classification Table Terminology</vt:lpstr>
      <vt:lpstr>Classification and Sensitivity and Specificity table in R</vt:lpstr>
      <vt:lpstr>Sensitivity and Specificity in R</vt:lpstr>
      <vt:lpstr>Sensitivity and Specificity calculations</vt:lpstr>
      <vt:lpstr>Receiver Operating Characteristic Curve</vt:lpstr>
      <vt:lpstr>ROC Curve and Area Under ROC Curve </vt:lpstr>
      <vt:lpstr>ROC Curve and Area Under ROC Curve </vt:lpstr>
      <vt:lpstr>ROC in R</vt:lpstr>
      <vt:lpstr>ROC in 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CHECK!!!</dc:title>
  <dc:subject/>
  <dc:creator>Paul Penman</dc:creator>
  <cp:keywords/>
  <dc:description/>
  <cp:lastModifiedBy>Paul Penman</cp:lastModifiedBy>
  <cp:revision>110</cp:revision>
  <dcterms:created xsi:type="dcterms:W3CDTF">2020-05-29T15:06:42Z</dcterms:created>
  <dcterms:modified xsi:type="dcterms:W3CDTF">2024-01-30T16:31:34Z</dcterms:modified>
  <cp:category/>
</cp:coreProperties>
</file>