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6.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8.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0.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12.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13.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4.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5.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6.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1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notesSlides/notesSlide18.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9.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4"/>
  </p:notesMasterIdLst>
  <p:sldIdLst>
    <p:sldId id="274" r:id="rId2"/>
    <p:sldId id="356" r:id="rId3"/>
    <p:sldId id="357" r:id="rId4"/>
    <p:sldId id="388" r:id="rId5"/>
    <p:sldId id="398" r:id="rId6"/>
    <p:sldId id="361" r:id="rId7"/>
    <p:sldId id="400" r:id="rId8"/>
    <p:sldId id="365" r:id="rId9"/>
    <p:sldId id="394" r:id="rId10"/>
    <p:sldId id="369" r:id="rId11"/>
    <p:sldId id="401" r:id="rId12"/>
    <p:sldId id="402" r:id="rId13"/>
    <p:sldId id="403" r:id="rId14"/>
    <p:sldId id="406" r:id="rId15"/>
    <p:sldId id="395" r:id="rId16"/>
    <p:sldId id="407" r:id="rId17"/>
    <p:sldId id="410" r:id="rId18"/>
    <p:sldId id="409" r:id="rId19"/>
    <p:sldId id="454" r:id="rId20"/>
    <p:sldId id="386" r:id="rId21"/>
    <p:sldId id="411" r:id="rId22"/>
    <p:sldId id="342" r:id="rId23"/>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356"/>
            <p14:sldId id="357"/>
            <p14:sldId id="388"/>
            <p14:sldId id="398"/>
            <p14:sldId id="361"/>
            <p14:sldId id="400"/>
            <p14:sldId id="365"/>
            <p14:sldId id="394"/>
            <p14:sldId id="369"/>
            <p14:sldId id="401"/>
            <p14:sldId id="402"/>
            <p14:sldId id="403"/>
            <p14:sldId id="406"/>
            <p14:sldId id="395"/>
            <p14:sldId id="407"/>
            <p14:sldId id="410"/>
            <p14:sldId id="409"/>
            <p14:sldId id="454"/>
            <p14:sldId id="386"/>
            <p14:sldId id="411"/>
            <p14:sldId id="342"/>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autoAdjust="0"/>
    <p:restoredTop sz="96327" autoAdjust="0"/>
  </p:normalViewPr>
  <p:slideViewPr>
    <p:cSldViewPr snapToObjects="1">
      <p:cViewPr varScale="1">
        <p:scale>
          <a:sx n="109" d="100"/>
          <a:sy n="109" d="100"/>
        </p:scale>
        <p:origin x="824" y="192"/>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j-lt"/>
            </a:rPr>
            <a:t>A company has recently launched a loyalty program under which they collected information about their customers. The next leg of the program aims to add 20,000 customers to their loyalty pool. The company wants to understand if the number of complaints by a customer can be modeled in order to set up a call centre with optimum strength.</a:t>
          </a:r>
          <a:endParaRPr lang="en-US" sz="1600" dirty="0">
            <a:solidFill>
              <a:schemeClr val="tx1">
                <a:lumMod val="75000"/>
                <a:lumOff val="25000"/>
              </a:schemeClr>
            </a:solidFill>
          </a:endParaRP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rPr>
            <a:t>To model number of complaints to prepare a road map for the call centre in the next leg of loyalty program </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dirty="0">
              <a:solidFill>
                <a:schemeClr val="tx1">
                  <a:lumMod val="75000"/>
                  <a:lumOff val="25000"/>
                </a:schemeClr>
              </a:solidFill>
            </a:rPr>
            <a:t>Information is available about </a:t>
          </a:r>
          <a:r>
            <a:rPr lang="en-US" sz="1600" b="1" dirty="0">
              <a:solidFill>
                <a:schemeClr val="tx1">
                  <a:lumMod val="75000"/>
                  <a:lumOff val="25000"/>
                </a:schemeClr>
              </a:solidFill>
            </a:rPr>
            <a:t>Region, Loyalty Tier, Complaints and Customer’s Association with the Company</a:t>
          </a: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Sample size is 113</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17E75509-2511-495A-AC53-F92787288B4C}" type="presOf" srcId="{83E300A9-059E-4699-B169-FEECE8DF2D96}" destId="{75BB025E-9CB5-4C61-B1F0-A1523F6C16D8}" srcOrd="1" destOrd="0" presId="urn:microsoft.com/office/officeart/2005/8/layout/list1"/>
    <dgm:cxn modelId="{C073DA0B-A7C4-4E2E-AE03-95555DDC97F4}" type="presOf" srcId="{0CEA7ED5-AABA-442A-8B3A-5850D5C54A8E}" destId="{583B3969-11FD-4684-ACBA-422AC2B53A7A}" srcOrd="0" destOrd="0" presId="urn:microsoft.com/office/officeart/2005/8/layout/list1"/>
    <dgm:cxn modelId="{99E0E01E-1A76-4743-BA04-FE0F085B2888}" type="presOf" srcId="{83154F69-6DAE-4A1D-9B41-61E63E626EED}" destId="{3753D266-28F0-4CB6-87FB-9C46871B9038}" srcOrd="0" destOrd="0" presId="urn:microsoft.com/office/officeart/2005/8/layout/list1"/>
    <dgm:cxn modelId="{EB9B2E27-B4D9-46B6-BAF6-AD93A56F8D83}" type="presOf" srcId="{76206CC1-918F-46E8-B031-9FC091FDB70E}" destId="{E22D02C9-CAD7-4C26-976C-7F9C3D7FAA12}" srcOrd="0" destOrd="0" presId="urn:microsoft.com/office/officeart/2005/8/layout/list1"/>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F974DC6B-E40D-4BF7-92F7-93BD9A8078D8}" type="presOf" srcId="{83E300A9-059E-4699-B169-FEECE8DF2D96}" destId="{3474DB8A-EBD8-46EC-AAB7-FE9BE2CFA8D9}" srcOrd="0" destOrd="0" presId="urn:microsoft.com/office/officeart/2005/8/layout/list1"/>
    <dgm:cxn modelId="{E207CE71-9E22-4D6B-AAC2-79F9A6C9C154}" type="presOf" srcId="{0CEA7ED5-AABA-442A-8B3A-5850D5C54A8E}" destId="{8DAC3478-3003-4361-B79A-A6299EE2FF11}" srcOrd="1"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6556ADAB-874D-4B71-BC3D-6E5F668BD0FB}" type="presOf" srcId="{4EE5EDE8-EF01-4ABD-8046-C2EC266BA8D9}" destId="{5225D984-C2B9-4FAB-B6D8-231E1B13CD6C}" srcOrd="0" destOrd="0"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232E65C7-D7CD-4625-8CB8-B8638BF2B995}" type="presOf" srcId="{0A7A71E0-34A9-45B9-9F53-6010EE2629E4}" destId="{3753D266-28F0-4CB6-87FB-9C46871B9038}" srcOrd="0" destOrd="1" presId="urn:microsoft.com/office/officeart/2005/8/layout/list1"/>
    <dgm:cxn modelId="{E8B356CE-43F6-4C9A-87A4-64E3B56F2678}" type="presOf" srcId="{CF75EA4F-3BC8-4061-B0A3-050B572C5FE8}" destId="{B8F30B94-A26D-4B73-B7CB-D459F6BF739F}" srcOrd="1" destOrd="0" presId="urn:microsoft.com/office/officeart/2005/8/layout/list1"/>
    <dgm:cxn modelId="{20BF09DE-AD9F-481C-98CA-3C7D6800C339}" srcId="{CF75EA4F-3BC8-4061-B0A3-050B572C5FE8}" destId="{83154F69-6DAE-4A1D-9B41-61E63E626EED}" srcOrd="0" destOrd="0" parTransId="{6F2279DD-0942-4B87-8A55-3EDD624A4AE0}" sibTransId="{9DB4326F-8E5F-4AB2-94A1-872DBD282AE7}"/>
    <dgm:cxn modelId="{D1F367E2-37C1-4FBE-8A3A-3D50632626B9}" type="presOf" srcId="{CF75EA4F-3BC8-4061-B0A3-050B572C5FE8}" destId="{E67F6A8F-B37E-4A64-BD29-966D55D5027A}" srcOrd="0" destOrd="0" presId="urn:microsoft.com/office/officeart/2005/8/layout/list1"/>
    <dgm:cxn modelId="{25B4A5E2-5E93-4ED0-82B3-CA7CBF98F2F1}" srcId="{76206CC1-918F-46E8-B031-9FC091FDB70E}" destId="{83E300A9-059E-4699-B169-FEECE8DF2D96}" srcOrd="1" destOrd="0" parTransId="{1B4CACC5-8511-48D4-AE5A-46BC722FABED}" sibTransId="{034345BA-E63F-4E83-A68D-4C585402B8F1}"/>
    <dgm:cxn modelId="{420F84F4-D026-4F26-835F-55FA7118DCB6}" type="presOf" srcId="{81CE6530-7F48-4D85-A90C-AB70806F2713}" destId="{4E95708D-2D46-43E8-898E-C37C89092838}" srcOrd="0"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F0F581EC-2385-45D5-B39D-369085621F5C}" type="presParOf" srcId="{E22D02C9-CAD7-4C26-976C-7F9C3D7FAA12}" destId="{9B880F8F-1058-4CD2-B20D-650A178A86B0}" srcOrd="0" destOrd="0" presId="urn:microsoft.com/office/officeart/2005/8/layout/list1"/>
    <dgm:cxn modelId="{6FAC663D-576D-407B-BFD1-D5291DE70CFE}" type="presParOf" srcId="{9B880F8F-1058-4CD2-B20D-650A178A86B0}" destId="{583B3969-11FD-4684-ACBA-422AC2B53A7A}" srcOrd="0" destOrd="0" presId="urn:microsoft.com/office/officeart/2005/8/layout/list1"/>
    <dgm:cxn modelId="{F6365611-3D2B-4751-B19C-18CEE0DB52DD}" type="presParOf" srcId="{9B880F8F-1058-4CD2-B20D-650A178A86B0}" destId="{8DAC3478-3003-4361-B79A-A6299EE2FF11}" srcOrd="1" destOrd="0" presId="urn:microsoft.com/office/officeart/2005/8/layout/list1"/>
    <dgm:cxn modelId="{E355D373-B4EA-4B75-A105-878390F02775}" type="presParOf" srcId="{E22D02C9-CAD7-4C26-976C-7F9C3D7FAA12}" destId="{59004E18-985D-4C03-8427-4AF3A8F9619C}" srcOrd="1" destOrd="0" presId="urn:microsoft.com/office/officeart/2005/8/layout/list1"/>
    <dgm:cxn modelId="{39B7CC28-8299-4D61-BB36-82CB48A39037}" type="presParOf" srcId="{E22D02C9-CAD7-4C26-976C-7F9C3D7FAA12}" destId="{4E95708D-2D46-43E8-898E-C37C89092838}" srcOrd="2" destOrd="0" presId="urn:microsoft.com/office/officeart/2005/8/layout/list1"/>
    <dgm:cxn modelId="{1B30AA2D-9FF6-4E5B-A553-49737C468F4F}" type="presParOf" srcId="{E22D02C9-CAD7-4C26-976C-7F9C3D7FAA12}" destId="{AE2CC641-B3D9-4C30-82D4-60031A31761A}" srcOrd="3" destOrd="0" presId="urn:microsoft.com/office/officeart/2005/8/layout/list1"/>
    <dgm:cxn modelId="{E7BD71D6-B66E-493B-BC80-C0E447993EF4}" type="presParOf" srcId="{E22D02C9-CAD7-4C26-976C-7F9C3D7FAA12}" destId="{EDB1C299-0C7B-4DAA-91AB-4E38E465CBEA}" srcOrd="4" destOrd="0" presId="urn:microsoft.com/office/officeart/2005/8/layout/list1"/>
    <dgm:cxn modelId="{D9A13439-B238-45B0-8D12-F66FEC396233}" type="presParOf" srcId="{EDB1C299-0C7B-4DAA-91AB-4E38E465CBEA}" destId="{3474DB8A-EBD8-46EC-AAB7-FE9BE2CFA8D9}" srcOrd="0" destOrd="0" presId="urn:microsoft.com/office/officeart/2005/8/layout/list1"/>
    <dgm:cxn modelId="{B1D390CB-EB8B-47A0-8C7D-E31334D727A9}" type="presParOf" srcId="{EDB1C299-0C7B-4DAA-91AB-4E38E465CBEA}" destId="{75BB025E-9CB5-4C61-B1F0-A1523F6C16D8}" srcOrd="1" destOrd="0" presId="urn:microsoft.com/office/officeart/2005/8/layout/list1"/>
    <dgm:cxn modelId="{C759B5F7-65FA-4F7E-AFAE-C2A17F576954}" type="presParOf" srcId="{E22D02C9-CAD7-4C26-976C-7F9C3D7FAA12}" destId="{AD90FF33-7FD7-4076-B162-F1E0FE76D94C}" srcOrd="5" destOrd="0" presId="urn:microsoft.com/office/officeart/2005/8/layout/list1"/>
    <dgm:cxn modelId="{742B5330-3159-432A-BBC7-07EB85E6BB42}" type="presParOf" srcId="{E22D02C9-CAD7-4C26-976C-7F9C3D7FAA12}" destId="{5225D984-C2B9-4FAB-B6D8-231E1B13CD6C}" srcOrd="6" destOrd="0" presId="urn:microsoft.com/office/officeart/2005/8/layout/list1"/>
    <dgm:cxn modelId="{9D5E67DA-320F-46E2-A55D-F0EDE7AA10D3}" type="presParOf" srcId="{E22D02C9-CAD7-4C26-976C-7F9C3D7FAA12}" destId="{FF1CC903-80FA-4491-88AB-D3CC8B9ADF3A}" srcOrd="7" destOrd="0" presId="urn:microsoft.com/office/officeart/2005/8/layout/list1"/>
    <dgm:cxn modelId="{087D0104-34F6-4DF4-AB03-3047CF00C274}" type="presParOf" srcId="{E22D02C9-CAD7-4C26-976C-7F9C3D7FAA12}" destId="{C80B7E03-A3F6-466C-9E49-AFB82C5C4887}" srcOrd="8" destOrd="0" presId="urn:microsoft.com/office/officeart/2005/8/layout/list1"/>
    <dgm:cxn modelId="{05EE08EA-4CC7-4E35-8997-FEE3F8EDAABC}" type="presParOf" srcId="{C80B7E03-A3F6-466C-9E49-AFB82C5C4887}" destId="{E67F6A8F-B37E-4A64-BD29-966D55D5027A}" srcOrd="0" destOrd="0" presId="urn:microsoft.com/office/officeart/2005/8/layout/list1"/>
    <dgm:cxn modelId="{7EB48B5E-6F40-40D5-80BB-B9526FC14807}" type="presParOf" srcId="{C80B7E03-A3F6-466C-9E49-AFB82C5C4887}" destId="{B8F30B94-A26D-4B73-B7CB-D459F6BF739F}" srcOrd="1" destOrd="0" presId="urn:microsoft.com/office/officeart/2005/8/layout/list1"/>
    <dgm:cxn modelId="{4D682550-E01D-4ADE-A134-FA1FBF7E4454}" type="presParOf" srcId="{E22D02C9-CAD7-4C26-976C-7F9C3D7FAA12}" destId="{9E874675-220F-4B77-8013-1BA315901257}" srcOrd="9" destOrd="0" presId="urn:microsoft.com/office/officeart/2005/8/layout/list1"/>
    <dgm:cxn modelId="{8BBAD819-9921-46F6-B530-AB46EF511E8B}"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53177"/>
          <a:ext cx="7239000" cy="1820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27" tIns="354076" rIns="5618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j-lt"/>
            </a:rPr>
            <a:t>A company has recently launched a loyalty program under which they collected information about their customers. The next leg of the program aims to add 20,000 customers to their loyalty pool. The company wants to understand if the number of complaints by a customer can be modeled in order to set up a call centre with optimum strength.</a:t>
          </a:r>
          <a:endParaRPr lang="en-US" sz="1600" kern="1200" dirty="0">
            <a:solidFill>
              <a:schemeClr val="tx1">
                <a:lumMod val="75000"/>
                <a:lumOff val="25000"/>
              </a:schemeClr>
            </a:solidFill>
          </a:endParaRPr>
        </a:p>
      </dsp:txBody>
      <dsp:txXfrm>
        <a:off x="0" y="253177"/>
        <a:ext cx="7239000" cy="1820700"/>
      </dsp:txXfrm>
    </dsp:sp>
    <dsp:sp modelId="{8DAC3478-3003-4361-B79A-A6299EE2FF11}">
      <dsp:nvSpPr>
        <dsp:cNvPr id="0" name=""/>
        <dsp:cNvSpPr/>
      </dsp:nvSpPr>
      <dsp:spPr>
        <a:xfrm>
          <a:off x="361950" y="2257"/>
          <a:ext cx="3461067"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6448" y="26755"/>
        <a:ext cx="3412071" cy="452844"/>
      </dsp:txXfrm>
    </dsp:sp>
    <dsp:sp modelId="{5225D984-C2B9-4FAB-B6D8-231E1B13CD6C}">
      <dsp:nvSpPr>
        <dsp:cNvPr id="0" name=""/>
        <dsp:cNvSpPr/>
      </dsp:nvSpPr>
      <dsp:spPr>
        <a:xfrm>
          <a:off x="0" y="2416597"/>
          <a:ext cx="7239000" cy="937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27" tIns="354076" rIns="5618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To model number of complaints to prepare a road map for the call centre in the next leg of loyalty program </a:t>
          </a:r>
        </a:p>
      </dsp:txBody>
      <dsp:txXfrm>
        <a:off x="0" y="2416597"/>
        <a:ext cx="7239000" cy="937125"/>
      </dsp:txXfrm>
    </dsp:sp>
    <dsp:sp modelId="{75BB025E-9CB5-4C61-B1F0-A1523F6C16D8}">
      <dsp:nvSpPr>
        <dsp:cNvPr id="0" name=""/>
        <dsp:cNvSpPr/>
      </dsp:nvSpPr>
      <dsp:spPr>
        <a:xfrm>
          <a:off x="361950" y="2165677"/>
          <a:ext cx="3461067"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6448" y="2190175"/>
        <a:ext cx="3412071" cy="452844"/>
      </dsp:txXfrm>
    </dsp:sp>
    <dsp:sp modelId="{3753D266-28F0-4CB6-87FB-9C46871B9038}">
      <dsp:nvSpPr>
        <dsp:cNvPr id="0" name=""/>
        <dsp:cNvSpPr/>
      </dsp:nvSpPr>
      <dsp:spPr>
        <a:xfrm>
          <a:off x="0" y="3696442"/>
          <a:ext cx="7239000" cy="11781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27" tIns="354076" rIns="561827"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Sample size is 113</a:t>
          </a:r>
        </a:p>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Information is available about </a:t>
          </a:r>
          <a:r>
            <a:rPr lang="en-US" sz="1600" b="1" kern="1200" dirty="0">
              <a:solidFill>
                <a:schemeClr val="tx1">
                  <a:lumMod val="75000"/>
                  <a:lumOff val="25000"/>
                </a:schemeClr>
              </a:solidFill>
            </a:rPr>
            <a:t>Region, Loyalty Tier, Complaints and Customer’s Association with the Company</a:t>
          </a:r>
        </a:p>
      </dsp:txBody>
      <dsp:txXfrm>
        <a:off x="0" y="3696442"/>
        <a:ext cx="7239000" cy="1178100"/>
      </dsp:txXfrm>
    </dsp:sp>
    <dsp:sp modelId="{B8F30B94-A26D-4B73-B7CB-D459F6BF739F}">
      <dsp:nvSpPr>
        <dsp:cNvPr id="0" name=""/>
        <dsp:cNvSpPr/>
      </dsp:nvSpPr>
      <dsp:spPr>
        <a:xfrm>
          <a:off x="361950" y="3445522"/>
          <a:ext cx="3461067" cy="5018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6448" y="3470020"/>
        <a:ext cx="3412071"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2/15/24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800299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44790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1044653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7696196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6274230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4272164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714010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baseline="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588607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18</a:t>
            </a:fld>
            <a:endParaRPr lang="en-US" dirty="0"/>
          </a:p>
        </p:txBody>
      </p:sp>
    </p:spTree>
    <p:extLst>
      <p:ext uri="{BB962C8B-B14F-4D97-AF65-F5344CB8AC3E}">
        <p14:creationId xmlns:p14="http://schemas.microsoft.com/office/powerpoint/2010/main" val="2067278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4000721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20</a:t>
            </a:fld>
            <a:endParaRPr lang="en-US" dirty="0"/>
          </a:p>
        </p:txBody>
      </p:sp>
    </p:spTree>
    <p:extLst>
      <p:ext uri="{BB962C8B-B14F-4D97-AF65-F5344CB8AC3E}">
        <p14:creationId xmlns:p14="http://schemas.microsoft.com/office/powerpoint/2010/main" val="48004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3062364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pPr/>
              <a:t>21</a:t>
            </a:fld>
            <a:endParaRPr lang="en-US" dirty="0"/>
          </a:p>
        </p:txBody>
      </p:sp>
    </p:spTree>
    <p:extLst>
      <p:ext uri="{BB962C8B-B14F-4D97-AF65-F5344CB8AC3E}">
        <p14:creationId xmlns:p14="http://schemas.microsoft.com/office/powerpoint/2010/main" val="3157293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E8BF4F-06A9-4067-9638-DDCFB7F26B44}" type="slidenum">
              <a:rPr lang="en-IN" smtClean="0"/>
              <a:t>22</a:t>
            </a:fld>
            <a:endParaRPr lang="en-IN"/>
          </a:p>
        </p:txBody>
      </p:sp>
    </p:spTree>
    <p:extLst>
      <p:ext uri="{BB962C8B-B14F-4D97-AF65-F5344CB8AC3E}">
        <p14:creationId xmlns:p14="http://schemas.microsoft.com/office/powerpoint/2010/main" val="2484482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3715588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2926451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22518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3508002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8</a:t>
            </a:fld>
            <a:endParaRPr lang="en-US"/>
          </a:p>
        </p:txBody>
      </p:sp>
    </p:spTree>
    <p:extLst>
      <p:ext uri="{BB962C8B-B14F-4D97-AF65-F5344CB8AC3E}">
        <p14:creationId xmlns:p14="http://schemas.microsoft.com/office/powerpoint/2010/main" val="18049440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490323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032829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40.xml"/><Relationship Id="rId7" Type="http://schemas.openxmlformats.org/officeDocument/2006/relationships/notesSlide" Target="../notesSlides/notesSlide9.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slideLayout" Target="../slideLayouts/slideLayout2.xml"/><Relationship Id="rId5" Type="http://schemas.openxmlformats.org/officeDocument/2006/relationships/tags" Target="../tags/tag42.xml"/><Relationship Id="rId4" Type="http://schemas.openxmlformats.org/officeDocument/2006/relationships/tags" Target="../tags/tag41.xml"/></Relationships>
</file>

<file path=ppt/slides/_rels/slide11.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tags" Target="../tags/tag45.xml"/><Relationship Id="rId7" Type="http://schemas.openxmlformats.org/officeDocument/2006/relationships/notesSlide" Target="../notesSlides/notesSlide10.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slideLayout" Target="../slideLayouts/slideLayout2.xml"/><Relationship Id="rId5" Type="http://schemas.openxmlformats.org/officeDocument/2006/relationships/tags" Target="../tags/tag47.xml"/><Relationship Id="rId4" Type="http://schemas.openxmlformats.org/officeDocument/2006/relationships/tags" Target="../tags/tag46.xml"/><Relationship Id="rId9"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3.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image" Target="../media/image13.png"/><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55.xml"/></Relationships>
</file>

<file path=ppt/slides/_rels/slide14.xml.rels><?xml version="1.0" encoding="UTF-8" standalone="yes"?>
<Relationships xmlns="http://schemas.openxmlformats.org/package/2006/relationships"><Relationship Id="rId3" Type="http://schemas.openxmlformats.org/officeDocument/2006/relationships/tags" Target="../tags/tag58.xml"/><Relationship Id="rId7" Type="http://schemas.openxmlformats.org/officeDocument/2006/relationships/image" Target="../media/image13.png"/><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9.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62.xml"/><Relationship Id="rId7" Type="http://schemas.openxmlformats.org/officeDocument/2006/relationships/notesSlide" Target="../notesSlides/notesSlide14.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slideLayout" Target="../slideLayouts/slideLayout2.xml"/><Relationship Id="rId5" Type="http://schemas.openxmlformats.org/officeDocument/2006/relationships/tags" Target="../tags/tag64.xml"/><Relationship Id="rId10" Type="http://schemas.openxmlformats.org/officeDocument/2006/relationships/image" Target="../media/image16.png"/><Relationship Id="rId4" Type="http://schemas.openxmlformats.org/officeDocument/2006/relationships/tags" Target="../tags/tag63.xml"/><Relationship Id="rId9"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17.pn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17.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18.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18.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notesSlide" Target="../notesSlides/notesSlide17.xml"/><Relationship Id="rId5" Type="http://schemas.openxmlformats.org/officeDocument/2006/relationships/slideLayout" Target="../slideLayouts/slideLayout12.xml"/><Relationship Id="rId4" Type="http://schemas.openxmlformats.org/officeDocument/2006/relationships/tags" Target="../tags/tag76.xml"/></Relationships>
</file>

<file path=ppt/slides/_rels/slide19.xml.rels><?xml version="1.0" encoding="UTF-8" standalone="yes"?>
<Relationships xmlns="http://schemas.openxmlformats.org/package/2006/relationships"><Relationship Id="rId3" Type="http://schemas.openxmlformats.org/officeDocument/2006/relationships/tags" Target="../tags/tag79.xml"/><Relationship Id="rId7" Type="http://schemas.openxmlformats.org/officeDocument/2006/relationships/notesSlide" Target="../notesSlides/notesSlide18.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slideLayout" Target="../slideLayouts/slideLayout2.xml"/><Relationship Id="rId5" Type="http://schemas.openxmlformats.org/officeDocument/2006/relationships/tags" Target="../tags/tag81.xml"/><Relationship Id="rId4" Type="http://schemas.openxmlformats.org/officeDocument/2006/relationships/tags" Target="../tags/tag80.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notesSlide" Target="../notesSlides/notesSlide19.xml"/><Relationship Id="rId5" Type="http://schemas.openxmlformats.org/officeDocument/2006/relationships/slideLayout" Target="../slideLayouts/slideLayout12.xml"/><Relationship Id="rId4" Type="http://schemas.openxmlformats.org/officeDocument/2006/relationships/tags" Target="../tags/tag85.xml"/></Relationships>
</file>

<file path=ppt/slides/_rels/slide21.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notesSlide" Target="../notesSlides/notesSlide20.xml"/><Relationship Id="rId5" Type="http://schemas.openxmlformats.org/officeDocument/2006/relationships/slideLayout" Target="../slideLayouts/slideLayout12.xml"/><Relationship Id="rId4" Type="http://schemas.openxmlformats.org/officeDocument/2006/relationships/tags" Target="../tags/tag8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tags" Target="../tags/tag12.xml"/><Relationship Id="rId7" Type="http://schemas.openxmlformats.org/officeDocument/2006/relationships/image" Target="../media/image10.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3.xml"/></Relationships>
</file>

<file path=ppt/slides/_rels/slide5.xml.rels><?xml version="1.0" encoding="UTF-8" standalone="yes"?>
<Relationships xmlns="http://schemas.openxmlformats.org/package/2006/relationships"><Relationship Id="rId8" Type="http://schemas.openxmlformats.org/officeDocument/2006/relationships/tags" Target="../tags/tag21.xml"/><Relationship Id="rId3" Type="http://schemas.openxmlformats.org/officeDocument/2006/relationships/tags" Target="../tags/tag16.xml"/><Relationship Id="rId7" Type="http://schemas.openxmlformats.org/officeDocument/2006/relationships/tags" Target="../tags/tag20.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5" Type="http://schemas.openxmlformats.org/officeDocument/2006/relationships/tags" Target="../tags/tag18.xml"/><Relationship Id="rId10" Type="http://schemas.openxmlformats.org/officeDocument/2006/relationships/notesSlide" Target="../notesSlides/notesSlide4.xml"/><Relationship Id="rId4" Type="http://schemas.openxmlformats.org/officeDocument/2006/relationships/tags" Target="../tags/tag17.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7.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32.xml"/><Relationship Id="rId7" Type="http://schemas.openxmlformats.org/officeDocument/2006/relationships/diagramData" Target="../diagrams/data1.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7.xml"/><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tags" Target="../tags/tag33.xml"/><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tags" Target="../tags/tag36.xml"/><Relationship Id="rId7" Type="http://schemas.openxmlformats.org/officeDocument/2006/relationships/image" Target="../media/image11.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POISSON REGRESSION</a:t>
            </a:r>
            <a:br>
              <a:rPr lang="en-U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 </a:t>
            </a: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Model for the Case Study</a:t>
            </a:r>
            <a:endParaRPr lang="en-US" b="1" dirty="0">
              <a:latin typeface="+mj-lt"/>
            </a:endParaRPr>
          </a:p>
        </p:txBody>
      </p:sp>
      <p:grpSp>
        <p:nvGrpSpPr>
          <p:cNvPr id="2"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sp>
        <p:nvSpPr>
          <p:cNvPr id="12" name="TextBox 11"/>
          <p:cNvSpPr txBox="1"/>
          <p:nvPr/>
        </p:nvSpPr>
        <p:spPr>
          <a:xfrm>
            <a:off x="2011047" y="1447801"/>
            <a:ext cx="8169906" cy="423449"/>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All independent variables (region, tier and age) in the case study are categorical</a:t>
            </a:r>
          </a:p>
        </p:txBody>
      </p:sp>
      <p:graphicFrame>
        <p:nvGraphicFramePr>
          <p:cNvPr id="37" name="Table 36"/>
          <p:cNvGraphicFramePr>
            <a:graphicFrameLocks noGrp="1"/>
          </p:cNvGraphicFramePr>
          <p:nvPr>
            <p:custDataLst>
              <p:tags r:id="rId2"/>
            </p:custDataLst>
            <p:extLst/>
          </p:nvPr>
        </p:nvGraphicFramePr>
        <p:xfrm>
          <a:off x="2999656" y="2564904"/>
          <a:ext cx="6096000" cy="1899920"/>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20000"/>
                    </a:ext>
                  </a:extLst>
                </a:gridCol>
                <a:gridCol w="2216472">
                  <a:extLst>
                    <a:ext uri="{9D8B030D-6E8A-4147-A177-3AD203B41FA5}">
                      <a16:colId xmlns:a16="http://schemas.microsoft.com/office/drawing/2014/main" val="20001"/>
                    </a:ext>
                  </a:extLst>
                </a:gridCol>
                <a:gridCol w="1847528">
                  <a:extLst>
                    <a:ext uri="{9D8B030D-6E8A-4147-A177-3AD203B41FA5}">
                      <a16:colId xmlns:a16="http://schemas.microsoft.com/office/drawing/2014/main" val="20002"/>
                    </a:ext>
                  </a:extLst>
                </a:gridCol>
              </a:tblGrid>
              <a:tr h="370840">
                <a:tc>
                  <a:txBody>
                    <a:bodyPr/>
                    <a:lstStyle/>
                    <a:p>
                      <a:r>
                        <a:rPr lang="en-US" sz="1600" b="1" dirty="0">
                          <a:solidFill>
                            <a:schemeClr val="tx1">
                              <a:lumMod val="75000"/>
                              <a:lumOff val="25000"/>
                            </a:schemeClr>
                          </a:solidFill>
                        </a:rPr>
                        <a:t>Independent variables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b="1" dirty="0">
                          <a:solidFill>
                            <a:schemeClr val="tx1">
                              <a:lumMod val="75000"/>
                              <a:lumOff val="25000"/>
                            </a:schemeClr>
                          </a:solidFill>
                        </a:rPr>
                        <a:t>Categories</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US" sz="1600" b="1" dirty="0">
                          <a:solidFill>
                            <a:schemeClr val="tx1">
                              <a:lumMod val="75000"/>
                              <a:lumOff val="25000"/>
                            </a:schemeClr>
                          </a:solidFill>
                        </a:rPr>
                        <a:t>Base category</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sz="1600" dirty="0">
                          <a:solidFill>
                            <a:schemeClr val="tx1">
                              <a:lumMod val="75000"/>
                              <a:lumOff val="25000"/>
                            </a:schemeClr>
                          </a:solidFill>
                        </a:rPr>
                        <a:t>region</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IN" sz="1600" dirty="0"/>
                        <a:t>East(E),</a:t>
                      </a:r>
                      <a:r>
                        <a:rPr lang="en-IN" sz="1600" baseline="0" dirty="0"/>
                        <a:t> West(W),</a:t>
                      </a:r>
                    </a:p>
                    <a:p>
                      <a:r>
                        <a:rPr lang="en-IN" sz="1600" baseline="0" dirty="0"/>
                        <a:t>North(N), South(S)</a:t>
                      </a:r>
                      <a:endParaRPr lang="en-IN" sz="1600" dirty="0"/>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IN" sz="1600" dirty="0"/>
                        <a:t>East(E)</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sz="1600" dirty="0">
                          <a:solidFill>
                            <a:schemeClr val="tx1">
                              <a:lumMod val="75000"/>
                              <a:lumOff val="25000"/>
                            </a:schemeClr>
                          </a:solidFill>
                        </a:rPr>
                        <a:t>tier</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IN" sz="1600" dirty="0"/>
                        <a:t>platinum, gold, silver</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IN" sz="1600" dirty="0"/>
                        <a:t>gold</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sz="1600" dirty="0">
                          <a:solidFill>
                            <a:schemeClr val="tx1">
                              <a:lumMod val="75000"/>
                              <a:lumOff val="25000"/>
                            </a:schemeClr>
                          </a:solidFill>
                        </a:rPr>
                        <a:t>age</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IN" sz="1600" dirty="0"/>
                        <a:t>less2, more2</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r>
                        <a:rPr lang="en-IN" sz="1600" dirty="0"/>
                        <a:t>less2</a:t>
                      </a:r>
                    </a:p>
                  </a:txBody>
                  <a:tcP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652686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Model for the Case Study</a:t>
            </a:r>
            <a:endParaRPr lang="en-US" b="1" dirty="0">
              <a:latin typeface="+mj-lt"/>
            </a:endParaRPr>
          </a:p>
        </p:txBody>
      </p:sp>
      <p:grpSp>
        <p:nvGrpSpPr>
          <p:cNvPr id="2"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grpSp>
        <p:nvGrpSpPr>
          <p:cNvPr id="3" name="Group 56"/>
          <p:cNvGrpSpPr/>
          <p:nvPr/>
        </p:nvGrpSpPr>
        <p:grpSpPr>
          <a:xfrm>
            <a:off x="2411008" y="3130569"/>
            <a:ext cx="751682" cy="855350"/>
            <a:chOff x="561187" y="2027889"/>
            <a:chExt cx="1331651" cy="855350"/>
          </a:xfrm>
        </p:grpSpPr>
        <p:cxnSp>
          <p:nvCxnSpPr>
            <p:cNvPr id="14" name="Straight Arrow Connector 13"/>
            <p:cNvCxnSpPr/>
            <p:nvPr/>
          </p:nvCxnSpPr>
          <p:spPr>
            <a:xfrm rot="16200000" flipH="1">
              <a:off x="962015" y="2626054"/>
              <a:ext cx="514371"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ounded Rectangle 14"/>
                <p:cNvSpPr/>
                <p:nvPr/>
              </p:nvSpPr>
              <p:spPr>
                <a:xfrm>
                  <a:off x="561187" y="2027889"/>
                  <a:ext cx="1331651" cy="352541"/>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Log(</a:t>
                  </a:r>
                  <a14:m>
                    <m:oMath xmlns:m="http://schemas.openxmlformats.org/officeDocument/2006/math">
                      <m:r>
                        <m:rPr>
                          <m:sty m:val="p"/>
                        </m:rPr>
                        <a:rPr lang="en-US" sz="1400">
                          <a:solidFill>
                            <a:schemeClr val="tx1">
                              <a:lumMod val="75000"/>
                              <a:lumOff val="25000"/>
                            </a:schemeClr>
                          </a:solidFill>
                          <a:latin typeface="Cambria Math"/>
                          <a:ea typeface="Cambria Math"/>
                        </a:rPr>
                        <m:t>λ</m:t>
                      </m:r>
                    </m:oMath>
                  </a14:m>
                  <a:r>
                    <a:rPr lang="en-US" sz="1400" dirty="0">
                      <a:solidFill>
                        <a:schemeClr val="tx1">
                          <a:lumMod val="75000"/>
                          <a:lumOff val="25000"/>
                        </a:schemeClr>
                      </a:solidFill>
                    </a:rPr>
                    <a:t>)</a:t>
                  </a:r>
                </a:p>
              </p:txBody>
            </p:sp>
          </mc:Choice>
          <mc:Fallback xmlns="">
            <p:sp>
              <p:nvSpPr>
                <p:cNvPr id="15" name="Rounded Rectangle 14"/>
                <p:cNvSpPr>
                  <a:spLocks noRot="1" noChangeAspect="1" noMove="1" noResize="1" noEditPoints="1" noAdjustHandles="1" noChangeArrowheads="1" noChangeShapeType="1" noTextEdit="1"/>
                </p:cNvSpPr>
                <p:nvPr/>
              </p:nvSpPr>
              <p:spPr>
                <a:xfrm>
                  <a:off x="561187" y="2027889"/>
                  <a:ext cx="1331651" cy="352541"/>
                </a:xfrm>
                <a:prstGeom prst="roundRect">
                  <a:avLst/>
                </a:prstGeom>
                <a:blipFill rotWithShape="1">
                  <a:blip r:embed="rId8" cstate="print"/>
                  <a:stretch>
                    <a:fillRect r="-3226" b="-6897"/>
                  </a:stretch>
                </a:blipFill>
                <a:ln w="3175">
                  <a:solidFill>
                    <a:schemeClr val="accent1"/>
                  </a:solidFill>
                </a:ln>
              </p:spPr>
              <p:txBody>
                <a:bodyPr/>
                <a:lstStyle/>
                <a:p>
                  <a:r>
                    <a:rPr lang="en-US">
                      <a:noFill/>
                    </a:rPr>
                    <a:t> </a:t>
                  </a:r>
                </a:p>
              </p:txBody>
            </p:sp>
          </mc:Fallback>
        </mc:AlternateContent>
      </p:grpSp>
      <p:grpSp>
        <p:nvGrpSpPr>
          <p:cNvPr id="4" name="Group 59"/>
          <p:cNvGrpSpPr/>
          <p:nvPr/>
        </p:nvGrpSpPr>
        <p:grpSpPr>
          <a:xfrm>
            <a:off x="3723912" y="2667324"/>
            <a:ext cx="1000489" cy="1183325"/>
            <a:chOff x="2324100" y="1752600"/>
            <a:chExt cx="1000489" cy="1075750"/>
          </a:xfrm>
        </p:grpSpPr>
        <p:cxnSp>
          <p:nvCxnSpPr>
            <p:cNvPr id="20" name="Straight Arrow Connector 19"/>
            <p:cNvCxnSpPr/>
            <p:nvPr/>
          </p:nvCxnSpPr>
          <p:spPr>
            <a:xfrm flipH="1">
              <a:off x="2819400" y="2073094"/>
              <a:ext cx="2" cy="755256"/>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2324100" y="1752600"/>
              <a:ext cx="1000489"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Intercept</a:t>
              </a:r>
            </a:p>
          </p:txBody>
        </p:sp>
      </p:grpSp>
      <p:sp>
        <p:nvSpPr>
          <p:cNvPr id="12" name="TextBox 11"/>
          <p:cNvSpPr txBox="1"/>
          <p:nvPr/>
        </p:nvSpPr>
        <p:spPr>
          <a:xfrm>
            <a:off x="2063553" y="1700809"/>
            <a:ext cx="8117401" cy="423449"/>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The Poisson regression model is :</a:t>
            </a:r>
          </a:p>
        </p:txBody>
      </p:sp>
      <p:grpSp>
        <p:nvGrpSpPr>
          <p:cNvPr id="5" name="Group 3"/>
          <p:cNvGrpSpPr/>
          <p:nvPr/>
        </p:nvGrpSpPr>
        <p:grpSpPr>
          <a:xfrm>
            <a:off x="4571998" y="2667000"/>
            <a:ext cx="4648202" cy="1732530"/>
            <a:chOff x="2647950" y="3070090"/>
            <a:chExt cx="4648202" cy="1732530"/>
          </a:xfrm>
        </p:grpSpPr>
        <p:grpSp>
          <p:nvGrpSpPr>
            <p:cNvPr id="6" name="Group 60"/>
            <p:cNvGrpSpPr/>
            <p:nvPr/>
          </p:nvGrpSpPr>
          <p:grpSpPr>
            <a:xfrm>
              <a:off x="2665217" y="3070090"/>
              <a:ext cx="4630935" cy="1197110"/>
              <a:chOff x="2923114" y="1733550"/>
              <a:chExt cx="4630935" cy="1088282"/>
            </a:xfrm>
          </p:grpSpPr>
          <p:sp>
            <p:nvSpPr>
              <p:cNvPr id="22" name="Rounded Rectangle 21"/>
              <p:cNvSpPr/>
              <p:nvPr/>
            </p:nvSpPr>
            <p:spPr>
              <a:xfrm>
                <a:off x="4125049" y="1733550"/>
                <a:ext cx="2144637" cy="320492"/>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Independent Variables</a:t>
                </a:r>
              </a:p>
            </p:txBody>
          </p:sp>
          <p:cxnSp>
            <p:nvCxnSpPr>
              <p:cNvPr id="23" name="Straight Arrow Connector 22"/>
              <p:cNvCxnSpPr/>
              <p:nvPr/>
            </p:nvCxnSpPr>
            <p:spPr>
              <a:xfrm rot="16200000" flipH="1">
                <a:off x="3639264" y="2564647"/>
                <a:ext cx="514371"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6200000" flipH="1">
                <a:off x="5339046" y="2540009"/>
                <a:ext cx="467612"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6200000" flipH="1">
                <a:off x="7296863" y="2564647"/>
                <a:ext cx="514371"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923114" y="2307882"/>
                <a:ext cx="461772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0" name="Straight Arrow Connector 29"/>
            <p:cNvCxnSpPr/>
            <p:nvPr/>
          </p:nvCxnSpPr>
          <p:spPr>
            <a:xfrm>
              <a:off x="4800603" y="3422956"/>
              <a:ext cx="0" cy="1377644"/>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rot="16200000" flipH="1">
              <a:off x="5868552" y="4251320"/>
              <a:ext cx="1102600"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rot="16200000" flipH="1">
              <a:off x="2096650" y="4247001"/>
              <a:ext cx="1102600"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3543301" y="4286250"/>
            <a:ext cx="4713351" cy="1711460"/>
            <a:chOff x="2019300" y="4286250"/>
            <a:chExt cx="4713351" cy="1711460"/>
          </a:xfrm>
        </p:grpSpPr>
        <p:grpSp>
          <p:nvGrpSpPr>
            <p:cNvPr id="8" name="Group 61"/>
            <p:cNvGrpSpPr/>
            <p:nvPr/>
          </p:nvGrpSpPr>
          <p:grpSpPr>
            <a:xfrm>
              <a:off x="2019300" y="4900315"/>
              <a:ext cx="4713351" cy="1097395"/>
              <a:chOff x="1924052" y="3352801"/>
              <a:chExt cx="4713351" cy="1767366"/>
            </a:xfrm>
          </p:grpSpPr>
          <p:grpSp>
            <p:nvGrpSpPr>
              <p:cNvPr id="9" name="Group 7"/>
              <p:cNvGrpSpPr/>
              <p:nvPr/>
            </p:nvGrpSpPr>
            <p:grpSpPr>
              <a:xfrm flipV="1">
                <a:off x="1935103" y="4328032"/>
                <a:ext cx="4702300" cy="792135"/>
                <a:chOff x="3842529" y="5243032"/>
                <a:chExt cx="4702300" cy="792135"/>
              </a:xfrm>
            </p:grpSpPr>
            <p:sp>
              <p:nvSpPr>
                <p:cNvPr id="39" name="Rounded Rectangle 38"/>
                <p:cNvSpPr/>
                <p:nvPr/>
              </p:nvSpPr>
              <p:spPr>
                <a:xfrm flipV="1">
                  <a:off x="5540460" y="5243032"/>
                  <a:ext cx="2144637" cy="567773"/>
                </a:xfrm>
                <a:prstGeom prst="roundRect">
                  <a:avLst/>
                </a:prstGeom>
                <a:solidFill>
                  <a:schemeClr val="bg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lumMod val="75000"/>
                          <a:lumOff val="25000"/>
                        </a:schemeClr>
                      </a:solidFill>
                    </a:rPr>
                    <a:t>Parameter Estimates</a:t>
                  </a:r>
                </a:p>
              </p:txBody>
            </p:sp>
            <p:cxnSp>
              <p:nvCxnSpPr>
                <p:cNvPr id="43" name="Straight Connector 42"/>
                <p:cNvCxnSpPr/>
                <p:nvPr/>
              </p:nvCxnSpPr>
              <p:spPr>
                <a:xfrm flipV="1">
                  <a:off x="3842529" y="6035167"/>
                  <a:ext cx="47023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46" name="Straight Arrow Connector 45"/>
              <p:cNvCxnSpPr/>
              <p:nvPr/>
            </p:nvCxnSpPr>
            <p:spPr>
              <a:xfrm flipH="1" flipV="1">
                <a:off x="5886452" y="3352801"/>
                <a:ext cx="2" cy="971569"/>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4171952" y="3371852"/>
                <a:ext cx="2" cy="956179"/>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flipV="1">
                <a:off x="1924052" y="3371852"/>
                <a:ext cx="2" cy="95252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p:cNvCxnSpPr/>
            <p:nvPr/>
          </p:nvCxnSpPr>
          <p:spPr>
            <a:xfrm rot="5400000" flipH="1">
              <a:off x="2784470" y="4894700"/>
              <a:ext cx="1212860"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flipH="1">
              <a:off x="4441820" y="4892680"/>
              <a:ext cx="1212860"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flipH="1">
              <a:off x="6118220" y="4892680"/>
              <a:ext cx="1212860" cy="0"/>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29" name="Rectangle 28"/>
              <p:cNvSpPr/>
              <p:nvPr>
                <p:custDataLst>
                  <p:tags r:id="rId2"/>
                </p:custDataLst>
              </p:nvPr>
            </p:nvSpPr>
            <p:spPr>
              <a:xfrm>
                <a:off x="2002091" y="3784650"/>
                <a:ext cx="8187818" cy="1005840"/>
              </a:xfrm>
              <a:prstGeom prst="rect">
                <a:avLst/>
              </a:prstGeom>
              <a:noFill/>
              <a:ln w="25400" cap="flat" cmpd="sng" algn="ctr">
                <a:noFill/>
                <a:prstDash val="solid"/>
              </a:ln>
              <a:effectLst/>
              <a:extLst>
                <a:ext uri="{909E8E84-426E-40DD-AFC4-6F175D3DCCD1}">
                  <a14:hiddenFill>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2000" b="1" dirty="0">
                    <a:solidFill>
                      <a:schemeClr val="tx1">
                        <a:lumMod val="75000"/>
                        <a:lumOff val="25000"/>
                      </a:schemeClr>
                    </a:solidFill>
                    <a:latin typeface="Cambria Math" pitchFamily="18" charset="0"/>
                    <a:ea typeface="Cambria Math" pitchFamily="18" charset="0"/>
                  </a:rPr>
                  <a:t>log(</a:t>
                </a:r>
                <a:r>
                  <a:rPr lang="en-US" sz="2000" b="1" dirty="0" err="1">
                    <a:solidFill>
                      <a:schemeClr val="tx1">
                        <a:lumMod val="75000"/>
                        <a:lumOff val="25000"/>
                      </a:schemeClr>
                    </a:solidFill>
                    <a:latin typeface="Cambria Math" pitchFamily="18" charset="0"/>
                    <a:ea typeface="Cambria Math" pitchFamily="18" charset="0"/>
                  </a:rPr>
                  <a:t>ncomp</a:t>
                </a:r>
                <a:r>
                  <a:rPr lang="en-US" sz="2000" b="1" dirty="0">
                    <a:solidFill>
                      <a:schemeClr val="tx1">
                        <a:lumMod val="75000"/>
                        <a:lumOff val="25000"/>
                      </a:schemeClr>
                    </a:solidFill>
                    <a:latin typeface="Cambria Math" pitchFamily="18" charset="0"/>
                    <a:ea typeface="Cambria Math" pitchFamily="18" charset="0"/>
                  </a:rPr>
                  <a:t>)= </a:t>
                </a:r>
                <a14:m>
                  <m:oMath xmlns:m="http://schemas.openxmlformats.org/officeDocument/2006/math">
                    <m:r>
                      <a:rPr lang="en-US" sz="2000" b="1" dirty="0">
                        <a:solidFill>
                          <a:schemeClr val="accent4"/>
                        </a:solidFill>
                        <a:latin typeface="Cambria Math"/>
                        <a:ea typeface="Cambria Math"/>
                      </a:rPr>
                      <m:t>𝐛</m:t>
                    </m:r>
                  </m:oMath>
                </a14:m>
                <a:r>
                  <a:rPr lang="en-US" sz="2000" b="1" baseline="-25000" dirty="0">
                    <a:solidFill>
                      <a:schemeClr val="accent4"/>
                    </a:solidFill>
                    <a:latin typeface="Cambria Math" pitchFamily="18" charset="0"/>
                    <a:ea typeface="Cambria Math" pitchFamily="18" charset="0"/>
                  </a:rPr>
                  <a:t>0</a:t>
                </a:r>
                <a:r>
                  <a:rPr lang="en-US" sz="2000" b="1" dirty="0">
                    <a:solidFill>
                      <a:schemeClr val="tx1">
                        <a:lumMod val="75000"/>
                        <a:lumOff val="25000"/>
                      </a:schemeClr>
                    </a:solidFill>
                    <a:latin typeface="Cambria Math" pitchFamily="18" charset="0"/>
                    <a:ea typeface="Cambria Math" pitchFamily="18" charset="0"/>
                  </a:rPr>
                  <a:t> + </a:t>
                </a:r>
                <a:r>
                  <a:rPr lang="en-US" sz="2000" b="1" dirty="0">
                    <a:solidFill>
                      <a:schemeClr val="accent5">
                        <a:lumMod val="60000"/>
                        <a:lumOff val="40000"/>
                      </a:schemeClr>
                    </a:solidFill>
                    <a:latin typeface="Cambria Math" pitchFamily="18" charset="0"/>
                    <a:ea typeface="Cambria Math" pitchFamily="18" charset="0"/>
                  </a:rPr>
                  <a:t>b</a:t>
                </a:r>
                <a:r>
                  <a:rPr lang="en-US" sz="2000" b="1" baseline="-25000" dirty="0">
                    <a:solidFill>
                      <a:schemeClr val="accent5">
                        <a:lumMod val="60000"/>
                        <a:lumOff val="40000"/>
                      </a:schemeClr>
                    </a:solidFill>
                    <a:latin typeface="Cambria Math" pitchFamily="18" charset="0"/>
                    <a:ea typeface="Cambria Math" pitchFamily="18" charset="0"/>
                  </a:rPr>
                  <a:t>1  </a:t>
                </a:r>
                <a:r>
                  <a:rPr lang="en-US" sz="2000" b="1" dirty="0">
                    <a:solidFill>
                      <a:schemeClr val="tx1">
                        <a:lumMod val="75000"/>
                        <a:lumOff val="25000"/>
                      </a:schemeClr>
                    </a:solidFill>
                    <a:latin typeface="Cambria Math" pitchFamily="18" charset="0"/>
                    <a:ea typeface="Cambria Math" pitchFamily="18" charset="0"/>
                  </a:rPr>
                  <a:t>(</a:t>
                </a:r>
                <a:r>
                  <a:rPr lang="en-US" sz="2000" b="1" dirty="0" err="1">
                    <a:solidFill>
                      <a:schemeClr val="tx1">
                        <a:lumMod val="75000"/>
                        <a:lumOff val="25000"/>
                      </a:schemeClr>
                    </a:solidFill>
                    <a:latin typeface="Cambria Math" pitchFamily="18" charset="0"/>
                    <a:ea typeface="Cambria Math" pitchFamily="18" charset="0"/>
                  </a:rPr>
                  <a:t>regionN</a:t>
                </a:r>
                <a:r>
                  <a:rPr lang="en-US" sz="2000" b="1" dirty="0">
                    <a:solidFill>
                      <a:schemeClr val="tx1">
                        <a:lumMod val="75000"/>
                        <a:lumOff val="25000"/>
                      </a:schemeClr>
                    </a:solidFill>
                    <a:latin typeface="Cambria Math" pitchFamily="18" charset="0"/>
                    <a:ea typeface="Cambria Math" pitchFamily="18" charset="0"/>
                  </a:rPr>
                  <a:t>) + </a:t>
                </a:r>
                <a:r>
                  <a:rPr lang="en-US" sz="2000" b="1" dirty="0">
                    <a:solidFill>
                      <a:schemeClr val="accent5">
                        <a:lumMod val="60000"/>
                        <a:lumOff val="40000"/>
                      </a:schemeClr>
                    </a:solidFill>
                    <a:latin typeface="Cambria Math" pitchFamily="18" charset="0"/>
                    <a:ea typeface="Cambria Math" pitchFamily="18" charset="0"/>
                  </a:rPr>
                  <a:t>b</a:t>
                </a:r>
                <a:r>
                  <a:rPr lang="en-US" sz="2000" b="1" baseline="-25000" dirty="0">
                    <a:solidFill>
                      <a:schemeClr val="accent5">
                        <a:lumMod val="60000"/>
                        <a:lumOff val="40000"/>
                      </a:schemeClr>
                    </a:solidFill>
                    <a:latin typeface="Cambria Math" pitchFamily="18" charset="0"/>
                    <a:ea typeface="Cambria Math" pitchFamily="18" charset="0"/>
                  </a:rPr>
                  <a:t>2  </a:t>
                </a:r>
                <a:r>
                  <a:rPr lang="en-US" sz="2000" b="1" dirty="0">
                    <a:solidFill>
                      <a:schemeClr val="tx1">
                        <a:lumMod val="75000"/>
                        <a:lumOff val="25000"/>
                      </a:schemeClr>
                    </a:solidFill>
                    <a:latin typeface="Cambria Math" pitchFamily="18" charset="0"/>
                    <a:ea typeface="Cambria Math" pitchFamily="18" charset="0"/>
                  </a:rPr>
                  <a:t>(</a:t>
                </a:r>
                <a:r>
                  <a:rPr lang="en-US" sz="2000" b="1" dirty="0" err="1">
                    <a:solidFill>
                      <a:schemeClr val="tx1">
                        <a:lumMod val="75000"/>
                        <a:lumOff val="25000"/>
                      </a:schemeClr>
                    </a:solidFill>
                    <a:latin typeface="Cambria Math" pitchFamily="18" charset="0"/>
                    <a:ea typeface="Cambria Math" pitchFamily="18" charset="0"/>
                  </a:rPr>
                  <a:t>regionS</a:t>
                </a:r>
                <a:r>
                  <a:rPr lang="en-US" sz="2000" b="1" dirty="0">
                    <a:solidFill>
                      <a:schemeClr val="tx1">
                        <a:lumMod val="75000"/>
                        <a:lumOff val="25000"/>
                      </a:schemeClr>
                    </a:solidFill>
                    <a:latin typeface="Cambria Math" pitchFamily="18" charset="0"/>
                    <a:ea typeface="Cambria Math" pitchFamily="18" charset="0"/>
                  </a:rPr>
                  <a:t>) + </a:t>
                </a:r>
                <a:r>
                  <a:rPr lang="en-US" sz="2000" b="1" dirty="0">
                    <a:solidFill>
                      <a:schemeClr val="accent5">
                        <a:lumMod val="60000"/>
                        <a:lumOff val="40000"/>
                      </a:schemeClr>
                    </a:solidFill>
                    <a:latin typeface="Cambria Math" pitchFamily="18" charset="0"/>
                    <a:ea typeface="Cambria Math" pitchFamily="18" charset="0"/>
                  </a:rPr>
                  <a:t>b</a:t>
                </a:r>
                <a:r>
                  <a:rPr lang="en-US" sz="2000" b="1" baseline="-25000" dirty="0">
                    <a:solidFill>
                      <a:schemeClr val="accent5">
                        <a:lumMod val="60000"/>
                        <a:lumOff val="40000"/>
                      </a:schemeClr>
                    </a:solidFill>
                    <a:latin typeface="Cambria Math" pitchFamily="18" charset="0"/>
                    <a:ea typeface="Cambria Math" pitchFamily="18" charset="0"/>
                  </a:rPr>
                  <a:t>3 </a:t>
                </a:r>
                <a:r>
                  <a:rPr lang="en-US" sz="2000" b="1" dirty="0">
                    <a:solidFill>
                      <a:schemeClr val="tx1">
                        <a:lumMod val="75000"/>
                        <a:lumOff val="25000"/>
                      </a:schemeClr>
                    </a:solidFill>
                    <a:latin typeface="Cambria Math" pitchFamily="18" charset="0"/>
                    <a:ea typeface="Cambria Math" pitchFamily="18" charset="0"/>
                  </a:rPr>
                  <a:t>(</a:t>
                </a:r>
                <a:r>
                  <a:rPr lang="en-US" sz="2000" b="1" dirty="0" err="1">
                    <a:solidFill>
                      <a:schemeClr val="tx1">
                        <a:lumMod val="75000"/>
                        <a:lumOff val="25000"/>
                      </a:schemeClr>
                    </a:solidFill>
                    <a:latin typeface="Cambria Math" pitchFamily="18" charset="0"/>
                    <a:ea typeface="Cambria Math" pitchFamily="18" charset="0"/>
                  </a:rPr>
                  <a:t>regionW</a:t>
                </a:r>
                <a:r>
                  <a:rPr lang="en-US" sz="2000" b="1" dirty="0">
                    <a:solidFill>
                      <a:schemeClr val="tx1">
                        <a:lumMod val="75000"/>
                        <a:lumOff val="25000"/>
                      </a:schemeClr>
                    </a:solidFill>
                    <a:latin typeface="Cambria Math" pitchFamily="18" charset="0"/>
                    <a:ea typeface="Cambria Math" pitchFamily="18" charset="0"/>
                  </a:rPr>
                  <a:t>) </a:t>
                </a:r>
              </a:p>
              <a:p>
                <a:pPr algn="ctr" fontAlgn="base">
                  <a:lnSpc>
                    <a:spcPct val="150000"/>
                  </a:lnSpc>
                  <a:spcBef>
                    <a:spcPct val="0"/>
                  </a:spcBef>
                  <a:spcAft>
                    <a:spcPct val="0"/>
                  </a:spcAft>
                </a:pPr>
                <a:r>
                  <a:rPr lang="en-US" sz="2000" b="1" dirty="0">
                    <a:solidFill>
                      <a:schemeClr val="tx1">
                        <a:lumMod val="75000"/>
                        <a:lumOff val="25000"/>
                      </a:schemeClr>
                    </a:solidFill>
                    <a:latin typeface="Cambria Math" pitchFamily="18" charset="0"/>
                    <a:ea typeface="Cambria Math" pitchFamily="18" charset="0"/>
                  </a:rPr>
                  <a:t>+ </a:t>
                </a:r>
                <a:r>
                  <a:rPr lang="en-US" sz="2000" b="1" dirty="0">
                    <a:solidFill>
                      <a:schemeClr val="accent5">
                        <a:lumMod val="60000"/>
                        <a:lumOff val="40000"/>
                      </a:schemeClr>
                    </a:solidFill>
                    <a:latin typeface="Cambria Math" pitchFamily="18" charset="0"/>
                    <a:ea typeface="Cambria Math" pitchFamily="18" charset="0"/>
                  </a:rPr>
                  <a:t>b</a:t>
                </a:r>
                <a:r>
                  <a:rPr lang="en-US" sz="2000" b="1" baseline="-25000" dirty="0">
                    <a:solidFill>
                      <a:schemeClr val="accent5">
                        <a:lumMod val="60000"/>
                        <a:lumOff val="40000"/>
                      </a:schemeClr>
                    </a:solidFill>
                    <a:latin typeface="Cambria Math" pitchFamily="18" charset="0"/>
                    <a:ea typeface="Cambria Math" pitchFamily="18" charset="0"/>
                  </a:rPr>
                  <a:t>4 </a:t>
                </a:r>
                <a:r>
                  <a:rPr lang="en-US" sz="2000" b="1" dirty="0">
                    <a:solidFill>
                      <a:schemeClr val="tx1">
                        <a:lumMod val="75000"/>
                        <a:lumOff val="25000"/>
                      </a:schemeClr>
                    </a:solidFill>
                    <a:latin typeface="Cambria Math" pitchFamily="18" charset="0"/>
                    <a:ea typeface="Cambria Math" pitchFamily="18" charset="0"/>
                  </a:rPr>
                  <a:t>(</a:t>
                </a:r>
                <a:r>
                  <a:rPr lang="en-US" sz="2000" b="1" dirty="0" err="1">
                    <a:solidFill>
                      <a:schemeClr val="tx1">
                        <a:lumMod val="75000"/>
                        <a:lumOff val="25000"/>
                      </a:schemeClr>
                    </a:solidFill>
                    <a:latin typeface="Cambria Math" pitchFamily="18" charset="0"/>
                    <a:ea typeface="Cambria Math" pitchFamily="18" charset="0"/>
                  </a:rPr>
                  <a:t>tierplatinum</a:t>
                </a:r>
                <a:r>
                  <a:rPr lang="en-US" sz="2000" b="1" dirty="0">
                    <a:solidFill>
                      <a:schemeClr val="tx1">
                        <a:lumMod val="75000"/>
                        <a:lumOff val="25000"/>
                      </a:schemeClr>
                    </a:solidFill>
                    <a:latin typeface="Cambria Math" pitchFamily="18" charset="0"/>
                    <a:ea typeface="Cambria Math" pitchFamily="18" charset="0"/>
                  </a:rPr>
                  <a:t>) + </a:t>
                </a:r>
                <a:r>
                  <a:rPr lang="en-US" sz="2000" b="1" dirty="0">
                    <a:solidFill>
                      <a:schemeClr val="accent5">
                        <a:lumMod val="60000"/>
                        <a:lumOff val="40000"/>
                      </a:schemeClr>
                    </a:solidFill>
                    <a:latin typeface="Cambria Math" pitchFamily="18" charset="0"/>
                    <a:ea typeface="Cambria Math" pitchFamily="18" charset="0"/>
                  </a:rPr>
                  <a:t>b</a:t>
                </a:r>
                <a:r>
                  <a:rPr lang="en-US" sz="2000" b="1" baseline="-25000" dirty="0">
                    <a:solidFill>
                      <a:schemeClr val="accent5">
                        <a:lumMod val="60000"/>
                        <a:lumOff val="40000"/>
                      </a:schemeClr>
                    </a:solidFill>
                    <a:latin typeface="Cambria Math" pitchFamily="18" charset="0"/>
                    <a:ea typeface="Cambria Math" pitchFamily="18" charset="0"/>
                  </a:rPr>
                  <a:t>5 </a:t>
                </a:r>
                <a:r>
                  <a:rPr lang="en-US" sz="2000" b="1" dirty="0">
                    <a:solidFill>
                      <a:schemeClr val="tx1">
                        <a:lumMod val="75000"/>
                        <a:lumOff val="25000"/>
                      </a:schemeClr>
                    </a:solidFill>
                    <a:latin typeface="Cambria Math" pitchFamily="18" charset="0"/>
                    <a:ea typeface="Cambria Math" pitchFamily="18" charset="0"/>
                  </a:rPr>
                  <a:t>(</a:t>
                </a:r>
                <a:r>
                  <a:rPr lang="en-US" sz="2000" b="1" dirty="0" err="1">
                    <a:solidFill>
                      <a:schemeClr val="tx1">
                        <a:lumMod val="75000"/>
                        <a:lumOff val="25000"/>
                      </a:schemeClr>
                    </a:solidFill>
                    <a:latin typeface="Cambria Math" pitchFamily="18" charset="0"/>
                    <a:ea typeface="Cambria Math" pitchFamily="18" charset="0"/>
                  </a:rPr>
                  <a:t>tiersilver</a:t>
                </a:r>
                <a:r>
                  <a:rPr lang="en-US" sz="2000" b="1" dirty="0">
                    <a:solidFill>
                      <a:schemeClr val="tx1">
                        <a:lumMod val="75000"/>
                        <a:lumOff val="25000"/>
                      </a:schemeClr>
                    </a:solidFill>
                    <a:latin typeface="Cambria Math" pitchFamily="18" charset="0"/>
                    <a:ea typeface="Cambria Math" pitchFamily="18" charset="0"/>
                  </a:rPr>
                  <a:t>) + </a:t>
                </a:r>
                <a:r>
                  <a:rPr lang="en-US" sz="2000" b="1" dirty="0">
                    <a:solidFill>
                      <a:schemeClr val="accent5">
                        <a:lumMod val="60000"/>
                        <a:lumOff val="40000"/>
                      </a:schemeClr>
                    </a:solidFill>
                    <a:latin typeface="Cambria Math" pitchFamily="18" charset="0"/>
                    <a:ea typeface="Cambria Math" pitchFamily="18" charset="0"/>
                  </a:rPr>
                  <a:t>b</a:t>
                </a:r>
                <a:r>
                  <a:rPr lang="en-US" sz="2000" b="1" baseline="-25000" dirty="0">
                    <a:solidFill>
                      <a:schemeClr val="accent5">
                        <a:lumMod val="60000"/>
                        <a:lumOff val="40000"/>
                      </a:schemeClr>
                    </a:solidFill>
                    <a:latin typeface="Cambria Math" pitchFamily="18" charset="0"/>
                    <a:ea typeface="Cambria Math" pitchFamily="18" charset="0"/>
                  </a:rPr>
                  <a:t>6 </a:t>
                </a:r>
                <a:r>
                  <a:rPr lang="en-US" sz="2000" b="1" dirty="0">
                    <a:solidFill>
                      <a:schemeClr val="tx1">
                        <a:lumMod val="75000"/>
                        <a:lumOff val="25000"/>
                      </a:schemeClr>
                    </a:solidFill>
                    <a:latin typeface="Cambria Math" pitchFamily="18" charset="0"/>
                    <a:ea typeface="Cambria Math" pitchFamily="18" charset="0"/>
                  </a:rPr>
                  <a:t>(agemore2) </a:t>
                </a:r>
              </a:p>
            </p:txBody>
          </p:sp>
        </mc:Choice>
        <mc:Fallback>
          <p:sp>
            <p:nvSpPr>
              <p:cNvPr id="29" name="Rectangle 28"/>
              <p:cNvSpPr>
                <a:spLocks noRot="1" noChangeAspect="1" noMove="1" noResize="1" noEditPoints="1" noAdjustHandles="1" noChangeArrowheads="1" noChangeShapeType="1" noTextEdit="1"/>
              </p:cNvSpPr>
              <p:nvPr>
                <p:custDataLst>
                  <p:tags r:id="rId2"/>
                </p:custDataLst>
              </p:nvPr>
            </p:nvSpPr>
            <p:spPr>
              <a:xfrm>
                <a:off x="2002091" y="3784650"/>
                <a:ext cx="8187818" cy="1005840"/>
              </a:xfrm>
              <a:prstGeom prst="rect">
                <a:avLst/>
              </a:prstGeom>
              <a:blipFill>
                <a:blip r:embed="rId9"/>
                <a:stretch>
                  <a:fillRect b="-7500"/>
                </a:stretch>
              </a:blipFill>
              <a:ln w="25400" cap="flat" cmpd="sng" algn="ctr">
                <a:noFill/>
                <a:prstDash val="solid"/>
              </a:ln>
              <a:effectLst/>
              <a:extLst>
                <a:ext uri="{909E8E84-426E-40DD-AFC4-6F175D3DCCD1}">
                  <a14:hiddenFill xmlns:a14="http://schemas.microsoft.com/office/drawing/2010/main">
                    <a:solidFill>
                      <a:schemeClr val="accent1"/>
                    </a:solidFill>
                  </a14:hiddenFill>
                </a:ext>
              </a:extLst>
            </p:spPr>
            <p:txBody>
              <a:bodyPr/>
              <a:lstStyle/>
              <a:p>
                <a:r>
                  <a:rPr lang="en-US">
                    <a:noFill/>
                  </a:rPr>
                  <a:t> </a:t>
                </a:r>
              </a:p>
            </p:txBody>
          </p:sp>
        </mc:Fallback>
      </mc:AlternateContent>
    </p:spTree>
    <p:extLst>
      <p:ext uri="{BB962C8B-B14F-4D97-AF65-F5344CB8AC3E}">
        <p14:creationId xmlns:p14="http://schemas.microsoft.com/office/powerpoint/2010/main" val="366242804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Table 32"/>
          <p:cNvGraphicFramePr>
            <a:graphicFrameLocks noGrp="1"/>
          </p:cNvGraphicFramePr>
          <p:nvPr>
            <p:extLst/>
          </p:nvPr>
        </p:nvGraphicFramePr>
        <p:xfrm>
          <a:off x="2074025" y="2740392"/>
          <a:ext cx="8033374" cy="2042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513820">
                <a:tc>
                  <a:txBody>
                    <a:bodyPr/>
                    <a:lstStyle/>
                    <a:p>
                      <a:r>
                        <a:rPr lang="en-US" sz="1600" dirty="0" err="1">
                          <a:solidFill>
                            <a:schemeClr val="accent1"/>
                          </a:solidFill>
                          <a:latin typeface="Consolas" pitchFamily="49" charset="0"/>
                        </a:rPr>
                        <a:t>compmodel</a:t>
                      </a:r>
                      <a:r>
                        <a:rPr lang="en-US" sz="1600" dirty="0">
                          <a:solidFill>
                            <a:schemeClr val="accent1"/>
                          </a:solidFill>
                          <a:latin typeface="Consolas" pitchFamily="49" charset="0"/>
                        </a:rPr>
                        <a:t>&lt;-</a:t>
                      </a:r>
                      <a:r>
                        <a:rPr lang="en-US" sz="1600" b="1" dirty="0" err="1">
                          <a:solidFill>
                            <a:schemeClr val="accent1"/>
                          </a:solidFill>
                          <a:latin typeface="Consolas" pitchFamily="49" charset="0"/>
                        </a:rPr>
                        <a:t>glm</a:t>
                      </a:r>
                      <a:r>
                        <a:rPr lang="en-US" sz="1600" dirty="0">
                          <a:solidFill>
                            <a:schemeClr val="accent1"/>
                          </a:solidFill>
                          <a:latin typeface="Consolas" pitchFamily="49" charset="0"/>
                        </a:rPr>
                        <a:t>(</a:t>
                      </a:r>
                      <a:r>
                        <a:rPr lang="en-US" sz="1600" b="1" dirty="0">
                          <a:solidFill>
                            <a:schemeClr val="accent1"/>
                          </a:solidFill>
                          <a:latin typeface="Consolas" pitchFamily="49" charset="0"/>
                        </a:rPr>
                        <a:t>formula=</a:t>
                      </a:r>
                      <a:r>
                        <a:rPr lang="en-US" sz="1600" dirty="0" err="1">
                          <a:solidFill>
                            <a:schemeClr val="accent1"/>
                          </a:solidFill>
                          <a:latin typeface="Consolas" pitchFamily="49" charset="0"/>
                        </a:rPr>
                        <a:t>ncomp~region+tier+age,</a:t>
                      </a:r>
                      <a:r>
                        <a:rPr lang="en-US" sz="1600" b="1" dirty="0" err="1">
                          <a:solidFill>
                            <a:schemeClr val="accent1"/>
                          </a:solidFill>
                          <a:latin typeface="Consolas" pitchFamily="49" charset="0"/>
                        </a:rPr>
                        <a:t>data</a:t>
                      </a:r>
                      <a:r>
                        <a:rPr lang="en-US" sz="1600" b="1" dirty="0">
                          <a:solidFill>
                            <a:schemeClr val="accent1"/>
                          </a:solidFill>
                          <a:latin typeface="Consolas" pitchFamily="49" charset="0"/>
                        </a:rPr>
                        <a:t>=</a:t>
                      </a:r>
                      <a:r>
                        <a:rPr lang="en-US" sz="1600" dirty="0" err="1">
                          <a:solidFill>
                            <a:schemeClr val="accent1"/>
                          </a:solidFill>
                          <a:latin typeface="Consolas" pitchFamily="49" charset="0"/>
                        </a:rPr>
                        <a:t>calldata</a:t>
                      </a:r>
                      <a:r>
                        <a:rPr lang="en-US" sz="1600" dirty="0">
                          <a:solidFill>
                            <a:schemeClr val="accent1"/>
                          </a:solidFill>
                          <a:latin typeface="Consolas" pitchFamily="49" charset="0"/>
                        </a:rPr>
                        <a:t>, </a:t>
                      </a:r>
                    </a:p>
                    <a:p>
                      <a:r>
                        <a:rPr lang="en-US" sz="1600" dirty="0">
                          <a:solidFill>
                            <a:schemeClr val="accent1"/>
                          </a:solidFill>
                          <a:latin typeface="Consolas" pitchFamily="49" charset="0"/>
                        </a:rPr>
                        <a:t>               </a:t>
                      </a:r>
                      <a:r>
                        <a:rPr lang="en-US" sz="1600" b="1" dirty="0">
                          <a:solidFill>
                            <a:schemeClr val="accent1"/>
                          </a:solidFill>
                          <a:latin typeface="Consolas" pitchFamily="49" charset="0"/>
                        </a:rPr>
                        <a:t>family=</a:t>
                      </a:r>
                      <a:r>
                        <a:rPr lang="en-US" sz="1600" dirty="0">
                          <a:solidFill>
                            <a:schemeClr val="accent1"/>
                          </a:solidFill>
                          <a:latin typeface="Consolas" pitchFamily="49" charset="0"/>
                        </a:rPr>
                        <a:t>'</a:t>
                      </a:r>
                      <a:r>
                        <a:rPr lang="en-US" sz="1600" dirty="0" err="1">
                          <a:solidFill>
                            <a:schemeClr val="accent1"/>
                          </a:solidFill>
                          <a:latin typeface="Consolas" pitchFamily="49" charset="0"/>
                        </a:rPr>
                        <a:t>poisson</a:t>
                      </a:r>
                      <a:r>
                        <a:rPr lang="en-US" sz="1600" dirty="0">
                          <a:solidFill>
                            <a:schemeClr val="accent1"/>
                          </a:solidFill>
                          <a:latin typeface="Consolas" pitchFamily="49" charset="0"/>
                        </a:rPr>
                        <a:t>')</a:t>
                      </a:r>
                    </a:p>
                    <a:p>
                      <a:endParaRPr lang="en-US" sz="1600" dirty="0">
                        <a:solidFill>
                          <a:srgbClr val="0070C0"/>
                        </a:solidFill>
                        <a:latin typeface="Consolas" pitchFamily="49" charset="0"/>
                      </a:endParaRPr>
                    </a:p>
                    <a:p>
                      <a:endParaRPr lang="en-US" sz="1600" dirty="0">
                        <a:solidFill>
                          <a:srgbClr val="0070C0"/>
                        </a:solidFill>
                        <a:latin typeface="Consolas" pitchFamily="49" charset="0"/>
                      </a:endParaRPr>
                    </a:p>
                    <a:p>
                      <a:endParaRPr lang="en-US" sz="1600" dirty="0">
                        <a:solidFill>
                          <a:srgbClr val="0070C0"/>
                        </a:solidFill>
                        <a:latin typeface="Consolas" pitchFamily="49" charset="0"/>
                      </a:endParaRPr>
                    </a:p>
                    <a:p>
                      <a:endParaRPr lang="en-US" sz="1600" dirty="0">
                        <a:solidFill>
                          <a:srgbClr val="0070C0"/>
                        </a:solidFill>
                        <a:latin typeface="Consolas" pitchFamily="49" charset="0"/>
                      </a:endParaRPr>
                    </a:p>
                    <a:p>
                      <a:endParaRPr lang="en-US" sz="1600" dirty="0">
                        <a:solidFill>
                          <a:srgbClr val="0070C0"/>
                        </a:solidFill>
                        <a:latin typeface="Consolas" pitchFamily="49" charset="0"/>
                      </a:endParaRPr>
                    </a:p>
                    <a:p>
                      <a:r>
                        <a:rPr lang="en-US" sz="1600" b="1" dirty="0">
                          <a:solidFill>
                            <a:schemeClr val="accent1"/>
                          </a:solidFill>
                          <a:latin typeface="Consolas" pitchFamily="49" charset="0"/>
                        </a:rPr>
                        <a:t>summary</a:t>
                      </a:r>
                      <a:r>
                        <a:rPr lang="en-US" sz="1600" dirty="0">
                          <a:solidFill>
                            <a:schemeClr val="accent1"/>
                          </a:solidFill>
                          <a:latin typeface="Consolas" pitchFamily="49" charset="0"/>
                        </a:rPr>
                        <a:t>(</a:t>
                      </a:r>
                      <a:r>
                        <a:rPr lang="en-US" sz="1600" dirty="0" err="1">
                          <a:solidFill>
                            <a:schemeClr val="accent1"/>
                          </a:solidFill>
                          <a:latin typeface="Consolas" pitchFamily="49" charset="0"/>
                        </a:rPr>
                        <a:t>compmodel</a:t>
                      </a:r>
                      <a:r>
                        <a:rPr lang="en-US" sz="160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nvPr>
        </p:nvGraphicFramePr>
        <p:xfrm>
          <a:off x="2079313" y="1915180"/>
          <a:ext cx="8033374" cy="35955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59550">
                <a:tc>
                  <a:txBody>
                    <a:bodyPr/>
                    <a:lstStyle/>
                    <a:p>
                      <a:r>
                        <a:rPr lang="en-US" sz="1600" dirty="0" err="1">
                          <a:solidFill>
                            <a:schemeClr val="accent1"/>
                          </a:solidFill>
                          <a:latin typeface="Consolas" pitchFamily="49" charset="0"/>
                        </a:rPr>
                        <a:t>calldata</a:t>
                      </a:r>
                      <a:r>
                        <a:rPr lang="en-US" sz="1600" dirty="0">
                          <a:solidFill>
                            <a:schemeClr val="accent1"/>
                          </a:solidFill>
                          <a:latin typeface="Consolas" pitchFamily="49" charset="0"/>
                        </a:rPr>
                        <a:t>&lt;-</a:t>
                      </a:r>
                      <a:r>
                        <a:rPr lang="en-US" sz="1600" b="1" dirty="0">
                          <a:solidFill>
                            <a:schemeClr val="accent1"/>
                          </a:solidFill>
                          <a:latin typeface="Consolas" pitchFamily="49" charset="0"/>
                        </a:rPr>
                        <a:t>read.csv</a:t>
                      </a:r>
                      <a:r>
                        <a:rPr lang="en-US" sz="1600" dirty="0">
                          <a:solidFill>
                            <a:schemeClr val="accent1"/>
                          </a:solidFill>
                          <a:latin typeface="Consolas" pitchFamily="49" charset="0"/>
                        </a:rPr>
                        <a:t>("</a:t>
                      </a:r>
                      <a:r>
                        <a:rPr lang="en-US" sz="1600" dirty="0" err="1">
                          <a:solidFill>
                            <a:schemeClr val="accent1"/>
                          </a:solidFill>
                          <a:latin typeface="Consolas" pitchFamily="49" charset="0"/>
                        </a:rPr>
                        <a:t>Complaints.csv",</a:t>
                      </a:r>
                      <a:r>
                        <a:rPr lang="en-US" sz="1600" b="1" dirty="0" err="1">
                          <a:solidFill>
                            <a:schemeClr val="accent1"/>
                          </a:solidFill>
                          <a:latin typeface="Consolas" pitchFamily="49" charset="0"/>
                        </a:rPr>
                        <a:t>header</a:t>
                      </a:r>
                      <a:r>
                        <a:rPr lang="en-US" sz="1600" b="1" dirty="0">
                          <a:solidFill>
                            <a:schemeClr val="accent1"/>
                          </a:solidFill>
                          <a:latin typeface="Consolas" pitchFamily="49" charset="0"/>
                        </a:rPr>
                        <a:t>=</a:t>
                      </a:r>
                      <a:r>
                        <a:rPr lang="en-US" sz="1600" b="0" dirty="0">
                          <a:solidFill>
                            <a:schemeClr val="accent1"/>
                          </a:solidFill>
                          <a:latin typeface="Consolas" pitchFamily="49" charset="0"/>
                        </a:rPr>
                        <a:t>TRUE</a:t>
                      </a:r>
                      <a:r>
                        <a:rPr lang="en-US" sz="160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Model Fitting in R</a:t>
            </a: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grpSp>
        <p:nvGrpSpPr>
          <p:cNvPr id="4" name="Group 3"/>
          <p:cNvGrpSpPr/>
          <p:nvPr/>
        </p:nvGrpSpPr>
        <p:grpSpPr>
          <a:xfrm>
            <a:off x="3657600" y="3112046"/>
            <a:ext cx="6686872" cy="1453091"/>
            <a:chOff x="2343150" y="3472227"/>
            <a:chExt cx="6686872" cy="1453091"/>
          </a:xfrm>
          <a:solidFill>
            <a:schemeClr val="bg1"/>
          </a:solidFill>
        </p:grpSpPr>
        <p:sp>
          <p:nvSpPr>
            <p:cNvPr id="15" name="Rectangle 14"/>
            <p:cNvSpPr/>
            <p:nvPr/>
          </p:nvSpPr>
          <p:spPr>
            <a:xfrm>
              <a:off x="2696688" y="3848100"/>
              <a:ext cx="6333334" cy="1077218"/>
            </a:xfrm>
            <a:prstGeom prst="rect">
              <a:avLst/>
            </a:prstGeom>
            <a:grpFill/>
            <a:ln w="3175">
              <a:solidFill>
                <a:schemeClr val="accent3"/>
              </a:solidFill>
            </a:ln>
          </p:spPr>
          <p:txBody>
            <a:bodyPr wrap="square">
              <a:spAutoFit/>
            </a:bodyPr>
            <a:lstStyle/>
            <a:p>
              <a:pPr>
                <a:buSzPct val="60000"/>
                <a:buFont typeface="Wingdings" pitchFamily="2" charset="2"/>
                <a:buChar char="q"/>
              </a:pPr>
              <a:r>
                <a:rPr lang="en-US" b="1" dirty="0">
                  <a:solidFill>
                    <a:schemeClr val="tx1">
                      <a:lumMod val="75000"/>
                      <a:lumOff val="25000"/>
                    </a:schemeClr>
                  </a:solidFill>
                  <a:latin typeface="Vijaya" pitchFamily="34" charset="0"/>
                  <a:cs typeface="Vijaya" pitchFamily="34" charset="0"/>
                </a:rPr>
                <a:t>   </a:t>
              </a:r>
              <a:r>
                <a:rPr lang="en-US" sz="2000" b="1" dirty="0" err="1">
                  <a:solidFill>
                    <a:schemeClr val="tx1">
                      <a:lumMod val="75000"/>
                      <a:lumOff val="25000"/>
                    </a:schemeClr>
                  </a:solidFill>
                  <a:latin typeface="Vijaya" pitchFamily="34" charset="0"/>
                  <a:cs typeface="Vijaya" pitchFamily="34" charset="0"/>
                </a:rPr>
                <a:t>glm</a:t>
              </a:r>
              <a:r>
                <a:rPr lang="en-US" sz="2000" b="1" dirty="0">
                  <a:solidFill>
                    <a:schemeClr val="tx1">
                      <a:lumMod val="75000"/>
                      <a:lumOff val="25000"/>
                    </a:schemeClr>
                  </a:solidFill>
                  <a:latin typeface="Vijaya" pitchFamily="34" charset="0"/>
                  <a:cs typeface="Vijaya" pitchFamily="34" charset="0"/>
                </a:rPr>
                <a:t>()</a:t>
              </a:r>
              <a:r>
                <a:rPr lang="en-US" sz="2000" dirty="0">
                  <a:solidFill>
                    <a:schemeClr val="tx1">
                      <a:lumMod val="75000"/>
                      <a:lumOff val="25000"/>
                    </a:schemeClr>
                  </a:solidFill>
                  <a:latin typeface="Vijaya" pitchFamily="34" charset="0"/>
                  <a:cs typeface="Vijaya" pitchFamily="34" charset="0"/>
                </a:rPr>
                <a:t> fits a </a:t>
              </a:r>
              <a:r>
                <a:rPr lang="en-US" sz="2000" dirty="0" err="1">
                  <a:solidFill>
                    <a:schemeClr val="tx1">
                      <a:lumMod val="75000"/>
                      <a:lumOff val="25000"/>
                    </a:schemeClr>
                  </a:solidFill>
                  <a:latin typeface="Vijaya" pitchFamily="34" charset="0"/>
                  <a:cs typeface="Vijaya" pitchFamily="34" charset="0"/>
                </a:rPr>
                <a:t>generalised</a:t>
              </a:r>
              <a:r>
                <a:rPr lang="en-US" sz="2000" dirty="0">
                  <a:solidFill>
                    <a:schemeClr val="tx1">
                      <a:lumMod val="75000"/>
                      <a:lumOff val="25000"/>
                    </a:schemeClr>
                  </a:solidFill>
                  <a:latin typeface="Vijaya" pitchFamily="34" charset="0"/>
                  <a:cs typeface="Vijaya" pitchFamily="34" charset="0"/>
                </a:rPr>
                <a:t> linear model.</a:t>
              </a: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sz="2000" b="1" dirty="0">
                  <a:solidFill>
                    <a:schemeClr val="tx1">
                      <a:lumMod val="75000"/>
                      <a:lumOff val="25000"/>
                    </a:schemeClr>
                  </a:solidFill>
                  <a:latin typeface="Vijaya" pitchFamily="34" charset="0"/>
                  <a:cs typeface="Vijaya" pitchFamily="34" charset="0"/>
                </a:rPr>
                <a:t>family=</a:t>
              </a:r>
              <a:r>
                <a:rPr lang="en-US" sz="2000" b="1" dirty="0" err="1">
                  <a:solidFill>
                    <a:schemeClr val="tx1">
                      <a:lumMod val="75000"/>
                      <a:lumOff val="25000"/>
                    </a:schemeClr>
                  </a:solidFill>
                  <a:latin typeface="Vijaya" pitchFamily="34" charset="0"/>
                  <a:cs typeface="Vijaya" pitchFamily="34" charset="0"/>
                </a:rPr>
                <a:t>poisson</a:t>
              </a:r>
              <a:r>
                <a:rPr lang="en-US" sz="2000" dirty="0">
                  <a:solidFill>
                    <a:schemeClr val="tx1">
                      <a:lumMod val="75000"/>
                      <a:lumOff val="25000"/>
                    </a:schemeClr>
                  </a:solidFill>
                  <a:latin typeface="Vijaya" pitchFamily="34" charset="0"/>
                  <a:cs typeface="Vijaya" pitchFamily="34" charset="0"/>
                </a:rPr>
                <a:t> ensures that a Poisson regression is used.</a:t>
              </a:r>
              <a:endParaRPr lang="en-US" sz="2000" dirty="0">
                <a:latin typeface="Vijaya" pitchFamily="34" charset="0"/>
                <a:cs typeface="Vijaya" pitchFamily="34" charset="0"/>
              </a:endParaRPr>
            </a:p>
          </p:txBody>
        </p:sp>
        <p:cxnSp>
          <p:nvCxnSpPr>
            <p:cNvPr id="20" name="Straight Arrow Connector 19"/>
            <p:cNvCxnSpPr/>
            <p:nvPr/>
          </p:nvCxnSpPr>
          <p:spPr>
            <a:xfrm flipV="1">
              <a:off x="2343150" y="3472227"/>
              <a:ext cx="1" cy="655733"/>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2364764" y="4114800"/>
              <a:ext cx="337773" cy="0"/>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2074025" y="1583575"/>
            <a:ext cx="2316660" cy="338554"/>
          </a:xfrm>
          <a:prstGeom prst="rect">
            <a:avLst/>
          </a:prstGeom>
        </p:spPr>
        <p:txBody>
          <a:bodyPr wrap="none">
            <a:spAutoFit/>
          </a:bodyPr>
          <a:lstStyle/>
          <a:p>
            <a:r>
              <a:rPr lang="en-US" sz="1600" dirty="0">
                <a:latin typeface="Consolas" pitchFamily="49" charset="0"/>
              </a:rPr>
              <a:t>#Importing the Data</a:t>
            </a:r>
          </a:p>
        </p:txBody>
      </p:sp>
      <p:grpSp>
        <p:nvGrpSpPr>
          <p:cNvPr id="6" name="Group 29"/>
          <p:cNvGrpSpPr/>
          <p:nvPr/>
        </p:nvGrpSpPr>
        <p:grpSpPr>
          <a:xfrm>
            <a:off x="4367808" y="4500200"/>
            <a:ext cx="4320480" cy="400110"/>
            <a:chOff x="4495800" y="2457450"/>
            <a:chExt cx="3689975" cy="400110"/>
          </a:xfrm>
          <a:solidFill>
            <a:schemeClr val="bg1"/>
          </a:solidFill>
        </p:grpSpPr>
        <p:sp>
          <p:nvSpPr>
            <p:cNvPr id="31" name="Rectangle 30"/>
            <p:cNvSpPr/>
            <p:nvPr/>
          </p:nvSpPr>
          <p:spPr>
            <a:xfrm>
              <a:off x="4833072" y="2457450"/>
              <a:ext cx="3352703" cy="400110"/>
            </a:xfrm>
            <a:prstGeom prst="rect">
              <a:avLst/>
            </a:prstGeom>
            <a:grp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summary()</a:t>
              </a:r>
              <a:r>
                <a:rPr lang="en-US" sz="2000" dirty="0">
                  <a:solidFill>
                    <a:schemeClr val="tx1">
                      <a:lumMod val="75000"/>
                      <a:lumOff val="25000"/>
                    </a:schemeClr>
                  </a:solidFill>
                  <a:latin typeface="Vijaya" pitchFamily="34" charset="0"/>
                  <a:cs typeface="Vijaya" pitchFamily="34" charset="0"/>
                </a:rPr>
                <a:t> yields model summary.</a:t>
              </a:r>
            </a:p>
          </p:txBody>
        </p:sp>
        <p:cxnSp>
          <p:nvCxnSpPr>
            <p:cNvPr id="32" name="Straight Arrow Connector 31"/>
            <p:cNvCxnSpPr/>
            <p:nvPr/>
          </p:nvCxnSpPr>
          <p:spPr>
            <a:xfrm flipH="1">
              <a:off x="4495800" y="2650927"/>
              <a:ext cx="337773" cy="0"/>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4" name="Rectangle 33"/>
          <p:cNvSpPr/>
          <p:nvPr/>
        </p:nvSpPr>
        <p:spPr>
          <a:xfrm>
            <a:off x="2086316" y="2420888"/>
            <a:ext cx="1755609" cy="338554"/>
          </a:xfrm>
          <a:prstGeom prst="rect">
            <a:avLst/>
          </a:prstGeom>
        </p:spPr>
        <p:txBody>
          <a:bodyPr wrap="none">
            <a:spAutoFit/>
          </a:bodyPr>
          <a:lstStyle/>
          <a:p>
            <a:r>
              <a:rPr lang="en-US" sz="1600" dirty="0">
                <a:latin typeface="Consolas" pitchFamily="49" charset="0"/>
              </a:rPr>
              <a:t>#Model Fitting</a:t>
            </a:r>
          </a:p>
        </p:txBody>
      </p:sp>
    </p:spTree>
    <p:extLst>
      <p:ext uri="{BB962C8B-B14F-4D97-AF65-F5344CB8AC3E}">
        <p14:creationId xmlns:p14="http://schemas.microsoft.com/office/powerpoint/2010/main" val="351027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Model Fitting in R</a:t>
            </a: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pic>
        <p:nvPicPr>
          <p:cNvPr id="1026" name="Picture 2"/>
          <p:cNvPicPr>
            <a:picLocks noChangeAspect="1" noChangeArrowheads="1"/>
          </p:cNvPicPr>
          <p:nvPr/>
        </p:nvPicPr>
        <p:blipFill>
          <a:blip r:embed="rId7" cstate="print"/>
          <a:srcRect l="56808" t="40625" r="5124" b="19792"/>
          <a:stretch>
            <a:fillRect/>
          </a:stretch>
        </p:blipFill>
        <p:spPr bwMode="auto">
          <a:xfrm>
            <a:off x="2199076" y="1713875"/>
            <a:ext cx="5878125" cy="3237228"/>
          </a:xfrm>
          <a:prstGeom prst="rect">
            <a:avLst/>
          </a:prstGeom>
          <a:noFill/>
          <a:ln w="9525">
            <a:solidFill>
              <a:schemeClr val="accent1"/>
            </a:solidFill>
            <a:miter lim="800000"/>
            <a:headEnd/>
            <a:tailEnd/>
          </a:ln>
        </p:spPr>
      </p:pic>
      <p:sp>
        <p:nvSpPr>
          <p:cNvPr id="9" name="Rectangle 8"/>
          <p:cNvSpPr/>
          <p:nvPr/>
        </p:nvSpPr>
        <p:spPr>
          <a:xfrm>
            <a:off x="2074025" y="1295400"/>
            <a:ext cx="1082348" cy="338554"/>
          </a:xfrm>
          <a:prstGeom prst="rect">
            <a:avLst/>
          </a:prstGeom>
        </p:spPr>
        <p:txBody>
          <a:bodyPr wrap="none">
            <a:spAutoFit/>
          </a:bodyPr>
          <a:lstStyle/>
          <a:p>
            <a:r>
              <a:rPr lang="en-US" sz="1600" dirty="0">
                <a:latin typeface="Consolas" pitchFamily="49" charset="0"/>
              </a:rPr>
              <a:t># Output</a:t>
            </a:r>
          </a:p>
        </p:txBody>
      </p:sp>
      <p:sp>
        <p:nvSpPr>
          <p:cNvPr id="10" name="Rectangle 9"/>
          <p:cNvSpPr/>
          <p:nvPr/>
        </p:nvSpPr>
        <p:spPr>
          <a:xfrm>
            <a:off x="2199076" y="5036984"/>
            <a:ext cx="7654716" cy="1200329"/>
          </a:xfrm>
          <a:prstGeom prst="rect">
            <a:avLst/>
          </a:prstGeom>
          <a:solidFill>
            <a:schemeClr val="bg1"/>
          </a:solidFill>
          <a:ln w="3175">
            <a:solidFill>
              <a:schemeClr val="accent3"/>
            </a:solidFill>
          </a:ln>
        </p:spPr>
        <p:txBody>
          <a:bodyPr wrap="square">
            <a:spAutoFit/>
          </a:bodyPr>
          <a:lstStyle/>
          <a:p>
            <a:r>
              <a:rPr lang="en-US" b="1" dirty="0">
                <a:solidFill>
                  <a:schemeClr val="tx1">
                    <a:lumMod val="75000"/>
                    <a:lumOff val="25000"/>
                  </a:schemeClr>
                </a:solidFill>
                <a:latin typeface="Vijaya" pitchFamily="34" charset="0"/>
                <a:cs typeface="Vijaya" pitchFamily="34" charset="0"/>
              </a:rPr>
              <a:t>Interpretation:</a:t>
            </a:r>
          </a:p>
          <a:p>
            <a:r>
              <a:rPr lang="en-US" dirty="0">
                <a:solidFill>
                  <a:schemeClr val="tx1">
                    <a:lumMod val="75000"/>
                    <a:lumOff val="25000"/>
                  </a:schemeClr>
                </a:solidFill>
                <a:latin typeface="Vijaya" pitchFamily="34" charset="0"/>
                <a:cs typeface="Vijaya" pitchFamily="34" charset="0"/>
              </a:rPr>
              <a:t>The </a:t>
            </a:r>
            <a:r>
              <a:rPr lang="en-US" b="1" dirty="0">
                <a:solidFill>
                  <a:schemeClr val="tx1">
                    <a:lumMod val="75000"/>
                    <a:lumOff val="25000"/>
                  </a:schemeClr>
                </a:solidFill>
                <a:latin typeface="Vijaya" pitchFamily="34" charset="0"/>
                <a:cs typeface="Vijaya" pitchFamily="34" charset="0"/>
              </a:rPr>
              <a:t>Estimate</a:t>
            </a:r>
            <a:r>
              <a:rPr lang="en-US" dirty="0">
                <a:solidFill>
                  <a:schemeClr val="tx1">
                    <a:lumMod val="75000"/>
                    <a:lumOff val="25000"/>
                  </a:schemeClr>
                </a:solidFill>
                <a:latin typeface="Vijaya" pitchFamily="34" charset="0"/>
                <a:cs typeface="Vijaya" pitchFamily="34" charset="0"/>
              </a:rPr>
              <a:t> column gives the estimates of  coefficients of the independent variables in the model. </a:t>
            </a:r>
            <a:r>
              <a:rPr lang="en-US" b="1" dirty="0">
                <a:solidFill>
                  <a:schemeClr val="tx1">
                    <a:lumMod val="75000"/>
                    <a:lumOff val="25000"/>
                  </a:schemeClr>
                </a:solidFill>
                <a:latin typeface="Vijaya" pitchFamily="34" charset="0"/>
                <a:cs typeface="Vijaya" pitchFamily="34" charset="0"/>
              </a:rPr>
              <a:t> </a:t>
            </a:r>
          </a:p>
        </p:txBody>
      </p:sp>
    </p:spTree>
    <p:extLst>
      <p:ext uri="{BB962C8B-B14F-4D97-AF65-F5344CB8AC3E}">
        <p14:creationId xmlns:p14="http://schemas.microsoft.com/office/powerpoint/2010/main" val="1649917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Individual Testing in R </a:t>
            </a: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pic>
        <p:nvPicPr>
          <p:cNvPr id="1026" name="Picture 2"/>
          <p:cNvPicPr>
            <a:picLocks noChangeAspect="1" noChangeArrowheads="1"/>
          </p:cNvPicPr>
          <p:nvPr/>
        </p:nvPicPr>
        <p:blipFill>
          <a:blip r:embed="rId7" cstate="print"/>
          <a:srcRect l="56808" t="40625" r="5124" b="19792"/>
          <a:stretch>
            <a:fillRect/>
          </a:stretch>
        </p:blipFill>
        <p:spPr bwMode="auto">
          <a:xfrm>
            <a:off x="2207569" y="2280004"/>
            <a:ext cx="5878125" cy="3237228"/>
          </a:xfrm>
          <a:prstGeom prst="rect">
            <a:avLst/>
          </a:prstGeom>
          <a:noFill/>
          <a:ln w="9525">
            <a:solidFill>
              <a:schemeClr val="accent1"/>
            </a:solidFill>
            <a:miter lim="800000"/>
            <a:headEnd/>
            <a:tailEnd/>
          </a:ln>
        </p:spPr>
      </p:pic>
      <p:sp>
        <p:nvSpPr>
          <p:cNvPr id="9" name="Rectangle 8"/>
          <p:cNvSpPr/>
          <p:nvPr/>
        </p:nvSpPr>
        <p:spPr>
          <a:xfrm>
            <a:off x="2074025" y="1916832"/>
            <a:ext cx="1082348" cy="338554"/>
          </a:xfrm>
          <a:prstGeom prst="rect">
            <a:avLst/>
          </a:prstGeom>
        </p:spPr>
        <p:txBody>
          <a:bodyPr wrap="none">
            <a:spAutoFit/>
          </a:bodyPr>
          <a:lstStyle/>
          <a:p>
            <a:r>
              <a:rPr lang="en-US" sz="1600" dirty="0">
                <a:latin typeface="Consolas" pitchFamily="49" charset="0"/>
              </a:rPr>
              <a:t># Output</a:t>
            </a:r>
          </a:p>
        </p:txBody>
      </p:sp>
      <p:sp>
        <p:nvSpPr>
          <p:cNvPr id="10" name="Rectangle 9"/>
          <p:cNvSpPr/>
          <p:nvPr/>
        </p:nvSpPr>
        <p:spPr>
          <a:xfrm>
            <a:off x="2207568" y="4566607"/>
            <a:ext cx="7560840" cy="1938992"/>
          </a:xfrm>
          <a:prstGeom prst="rect">
            <a:avLst/>
          </a:prstGeom>
          <a:solidFill>
            <a:schemeClr val="bg1"/>
          </a:solidFill>
          <a:ln w="3175">
            <a:solidFill>
              <a:schemeClr val="accent3"/>
            </a:solidFill>
          </a:ln>
        </p:spPr>
        <p:txBody>
          <a:bodyPr wrap="square">
            <a:spAutoFit/>
          </a:bodyPr>
          <a:lstStyle/>
          <a:p>
            <a:r>
              <a:rPr lang="en-US" sz="2000" b="1" dirty="0">
                <a:solidFill>
                  <a:schemeClr val="tx1">
                    <a:lumMod val="75000"/>
                    <a:lumOff val="25000"/>
                  </a:schemeClr>
                </a:solidFill>
                <a:latin typeface="Vijaya" pitchFamily="34" charset="0"/>
                <a:cs typeface="Vijaya" pitchFamily="34" charset="0"/>
              </a:rPr>
              <a:t>Interpretation:</a:t>
            </a:r>
          </a:p>
          <a:p>
            <a:pPr>
              <a:buSzPct val="60000"/>
              <a:buFont typeface="Wingdings" pitchFamily="2" charset="2"/>
              <a:buChar char="Ø"/>
            </a:pPr>
            <a:r>
              <a:rPr lang="en-US" sz="2000" dirty="0">
                <a:solidFill>
                  <a:schemeClr val="tx1">
                    <a:lumMod val="75000"/>
                    <a:lumOff val="25000"/>
                  </a:schemeClr>
                </a:solidFill>
                <a:latin typeface="Vijaya" pitchFamily="34" charset="0"/>
                <a:cs typeface="Vijaya" pitchFamily="34" charset="0"/>
              </a:rPr>
              <a:t>   </a:t>
            </a:r>
            <a:r>
              <a:rPr lang="en-US" sz="1600" dirty="0">
                <a:solidFill>
                  <a:schemeClr val="tx1">
                    <a:lumMod val="75000"/>
                    <a:lumOff val="25000"/>
                  </a:schemeClr>
                </a:solidFill>
                <a:latin typeface="Vijaya" pitchFamily="34" charset="0"/>
                <a:cs typeface="Vijaya" pitchFamily="34" charset="0"/>
              </a:rPr>
              <a:t>The p-values for </a:t>
            </a:r>
            <a:r>
              <a:rPr lang="pt-BR" sz="1600" b="1" dirty="0">
                <a:solidFill>
                  <a:schemeClr val="tx1">
                    <a:lumMod val="75000"/>
                    <a:lumOff val="25000"/>
                  </a:schemeClr>
                </a:solidFill>
                <a:latin typeface="Vijaya" pitchFamily="34" charset="0"/>
                <a:cs typeface="Vijaya" pitchFamily="34" charset="0"/>
              </a:rPr>
              <a:t>regionW, tierplatinum,  tiersilver  are &lt;0.05</a:t>
            </a:r>
          </a:p>
          <a:p>
            <a:pPr marL="285750" indent="-285750">
              <a:buSzPct val="60000"/>
              <a:buFont typeface="Wingdings" pitchFamily="2" charset="2"/>
              <a:buChar char="Ø"/>
            </a:pPr>
            <a:r>
              <a:rPr lang="en-US" sz="1600" b="1" dirty="0" err="1">
                <a:solidFill>
                  <a:schemeClr val="tx1">
                    <a:lumMod val="75000"/>
                    <a:lumOff val="25000"/>
                  </a:schemeClr>
                </a:solidFill>
                <a:latin typeface="Vijaya" pitchFamily="34" charset="0"/>
                <a:cs typeface="Vijaya" pitchFamily="34" charset="0"/>
              </a:rPr>
              <a:t>regionW</a:t>
            </a:r>
            <a:r>
              <a:rPr lang="en-US" sz="1600" dirty="0">
                <a:solidFill>
                  <a:schemeClr val="tx1">
                    <a:lumMod val="75000"/>
                    <a:lumOff val="25000"/>
                  </a:schemeClr>
                </a:solidFill>
                <a:latin typeface="Vijaya" pitchFamily="34" charset="0"/>
                <a:cs typeface="Vijaya" pitchFamily="34" charset="0"/>
              </a:rPr>
              <a:t> is significant, with a negative coefficient </a:t>
            </a:r>
            <a:r>
              <a:rPr lang="en-US" sz="1600" dirty="0">
                <a:solidFill>
                  <a:schemeClr val="tx1">
                    <a:lumMod val="75000"/>
                    <a:lumOff val="25000"/>
                  </a:schemeClr>
                </a:solidFill>
                <a:latin typeface="Vijaya" pitchFamily="34" charset="0"/>
                <a:cs typeface="Vijaya" pitchFamily="34" charset="0"/>
                <a:sym typeface="Wingdings" pitchFamily="2" charset="2"/>
              </a:rPr>
              <a:t>: likelihood of complaints coming from West region is lower compared to complaints from East region</a:t>
            </a:r>
          </a:p>
          <a:p>
            <a:pPr marL="285750" indent="-285750">
              <a:buSzPct val="60000"/>
              <a:buFont typeface="Wingdings" pitchFamily="2" charset="2"/>
              <a:buChar char="Ø"/>
            </a:pPr>
            <a:r>
              <a:rPr lang="en-US" sz="1600" b="1" dirty="0" err="1">
                <a:solidFill>
                  <a:schemeClr val="tx1">
                    <a:lumMod val="75000"/>
                    <a:lumOff val="25000"/>
                  </a:schemeClr>
                </a:solidFill>
                <a:latin typeface="Vijaya" pitchFamily="34" charset="0"/>
                <a:cs typeface="Vijaya" pitchFamily="34" charset="0"/>
                <a:sym typeface="Wingdings" pitchFamily="2" charset="2"/>
              </a:rPr>
              <a:t>tierplatinum</a:t>
            </a:r>
            <a:r>
              <a:rPr lang="en-US" sz="1600" dirty="0">
                <a:solidFill>
                  <a:schemeClr val="tx1">
                    <a:lumMod val="75000"/>
                    <a:lumOff val="25000"/>
                  </a:schemeClr>
                </a:solidFill>
                <a:latin typeface="Vijaya" pitchFamily="34" charset="0"/>
                <a:cs typeface="Vijaya" pitchFamily="34" charset="0"/>
                <a:sym typeface="Wingdings" pitchFamily="2" charset="2"/>
              </a:rPr>
              <a:t> and </a:t>
            </a:r>
            <a:r>
              <a:rPr lang="en-US" sz="1600" b="1" dirty="0" err="1">
                <a:solidFill>
                  <a:schemeClr val="tx1">
                    <a:lumMod val="75000"/>
                    <a:lumOff val="25000"/>
                  </a:schemeClr>
                </a:solidFill>
                <a:latin typeface="Vijaya" pitchFamily="34" charset="0"/>
                <a:cs typeface="Vijaya" pitchFamily="34" charset="0"/>
                <a:sym typeface="Wingdings" pitchFamily="2" charset="2"/>
              </a:rPr>
              <a:t>tiersilver</a:t>
            </a:r>
            <a:r>
              <a:rPr lang="en-US" sz="1600" dirty="0">
                <a:solidFill>
                  <a:schemeClr val="tx1">
                    <a:lumMod val="75000"/>
                    <a:lumOff val="25000"/>
                  </a:schemeClr>
                </a:solidFill>
                <a:latin typeface="Vijaya" pitchFamily="34" charset="0"/>
                <a:cs typeface="Vijaya" pitchFamily="34" charset="0"/>
                <a:sym typeface="Wingdings" pitchFamily="2" charset="2"/>
              </a:rPr>
              <a:t> are</a:t>
            </a:r>
            <a:r>
              <a:rPr lang="en-US" sz="1600" dirty="0">
                <a:solidFill>
                  <a:schemeClr val="tx1">
                    <a:lumMod val="75000"/>
                    <a:lumOff val="25000"/>
                  </a:schemeClr>
                </a:solidFill>
                <a:latin typeface="Vijaya" pitchFamily="34" charset="0"/>
                <a:cs typeface="Vijaya" pitchFamily="34" charset="0"/>
              </a:rPr>
              <a:t> significant, with a negative and positive coefficients respectively </a:t>
            </a:r>
            <a:r>
              <a:rPr lang="en-US" sz="1600" dirty="0">
                <a:solidFill>
                  <a:schemeClr val="tx1">
                    <a:lumMod val="75000"/>
                    <a:lumOff val="25000"/>
                  </a:schemeClr>
                </a:solidFill>
                <a:latin typeface="Vijaya" pitchFamily="34" charset="0"/>
                <a:cs typeface="Vijaya" pitchFamily="34" charset="0"/>
                <a:sym typeface="Wingdings" pitchFamily="2" charset="2"/>
              </a:rPr>
              <a:t>: compared to the base tier Gold, customers from Silver category tend to complain more whereas complaints from Platinum customers are the least</a:t>
            </a:r>
          </a:p>
        </p:txBody>
      </p:sp>
      <p:graphicFrame>
        <p:nvGraphicFramePr>
          <p:cNvPr id="11" name="Table 10">
            <a:extLst>
              <a:ext uri="{FF2B5EF4-FFF2-40B4-BE49-F238E27FC236}">
                <a16:creationId xmlns:a16="http://schemas.microsoft.com/office/drawing/2014/main" id="{600419EA-7278-4C8D-8569-BB9098043C8B}"/>
              </a:ext>
            </a:extLst>
          </p:cNvPr>
          <p:cNvGraphicFramePr>
            <a:graphicFrameLocks noGrp="1"/>
          </p:cNvGraphicFramePr>
          <p:nvPr/>
        </p:nvGraphicFramePr>
        <p:xfrm>
          <a:off x="2079313" y="1578278"/>
          <a:ext cx="8033374" cy="338555"/>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38555">
                <a:tc>
                  <a:txBody>
                    <a:bodyPr/>
                    <a:lstStyle/>
                    <a:p>
                      <a:r>
                        <a:rPr lang="en-US" sz="1600" b="1" dirty="0">
                          <a:solidFill>
                            <a:schemeClr val="accent1"/>
                          </a:solidFill>
                          <a:latin typeface="Consolas" pitchFamily="49" charset="0"/>
                        </a:rPr>
                        <a:t>summary</a:t>
                      </a:r>
                      <a:r>
                        <a:rPr lang="en-US" sz="1600" dirty="0">
                          <a:solidFill>
                            <a:schemeClr val="accent1"/>
                          </a:solidFill>
                          <a:latin typeface="Consolas" pitchFamily="49" charset="0"/>
                        </a:rPr>
                        <a:t>(</a:t>
                      </a:r>
                      <a:r>
                        <a:rPr lang="en-US" sz="1600" dirty="0" err="1">
                          <a:solidFill>
                            <a:schemeClr val="accent1"/>
                          </a:solidFill>
                          <a:latin typeface="Consolas" pitchFamily="49" charset="0"/>
                        </a:rPr>
                        <a:t>compmodel</a:t>
                      </a:r>
                      <a:r>
                        <a:rPr lang="en-US" sz="160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2" name="Rectangle 11">
            <a:extLst>
              <a:ext uri="{FF2B5EF4-FFF2-40B4-BE49-F238E27FC236}">
                <a16:creationId xmlns:a16="http://schemas.microsoft.com/office/drawing/2014/main" id="{4D152729-2D9C-4D60-AEF7-61B697F682C7}"/>
              </a:ext>
            </a:extLst>
          </p:cNvPr>
          <p:cNvSpPr/>
          <p:nvPr/>
        </p:nvSpPr>
        <p:spPr>
          <a:xfrm>
            <a:off x="2133333" y="1268760"/>
            <a:ext cx="4112023" cy="338554"/>
          </a:xfrm>
          <a:prstGeom prst="rect">
            <a:avLst/>
          </a:prstGeom>
        </p:spPr>
        <p:txBody>
          <a:bodyPr wrap="none">
            <a:spAutoFit/>
          </a:bodyPr>
          <a:lstStyle/>
          <a:p>
            <a:r>
              <a:rPr lang="en-US" sz="1600" dirty="0">
                <a:latin typeface="Consolas" pitchFamily="49" charset="0"/>
              </a:rPr>
              <a:t># Identifying significant variables</a:t>
            </a:r>
          </a:p>
        </p:txBody>
      </p:sp>
    </p:spTree>
    <p:extLst>
      <p:ext uri="{BB962C8B-B14F-4D97-AF65-F5344CB8AC3E}">
        <p14:creationId xmlns:p14="http://schemas.microsoft.com/office/powerpoint/2010/main" val="92892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b="1" dirty="0">
                <a:latin typeface="+mj-lt"/>
              </a:rPr>
              <a:t>Goodness of Fit</a:t>
            </a:r>
            <a:endParaRPr lang="en-US" b="1" dirty="0">
              <a:latin typeface="+mj-lt"/>
            </a:endParaRP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Rectangle 20"/>
          <p:cNvSpPr/>
          <p:nvPr>
            <p:custDataLst>
              <p:tags r:id="rId2"/>
            </p:custDataLst>
          </p:nvPr>
        </p:nvSpPr>
        <p:spPr>
          <a:xfrm>
            <a:off x="2999657" y="2348881"/>
            <a:ext cx="6151629" cy="1008112"/>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dirty="0">
                <a:solidFill>
                  <a:schemeClr val="tx1">
                    <a:lumMod val="75000"/>
                    <a:lumOff val="25000"/>
                  </a:schemeClr>
                </a:solidFill>
                <a:latin typeface="Cambria Math" pitchFamily="18" charset="0"/>
                <a:ea typeface="Cambria Math" pitchFamily="18" charset="0"/>
              </a:rPr>
              <a:t>Null Hypothesis (H</a:t>
            </a:r>
            <a:r>
              <a:rPr lang="en-US" sz="1600" baseline="-20000" dirty="0">
                <a:solidFill>
                  <a:schemeClr val="tx1">
                    <a:lumMod val="75000"/>
                    <a:lumOff val="25000"/>
                  </a:schemeClr>
                </a:solidFill>
                <a:latin typeface="Cambria Math" pitchFamily="18" charset="0"/>
                <a:ea typeface="Cambria Math" pitchFamily="18" charset="0"/>
              </a:rPr>
              <a:t>0</a:t>
            </a:r>
            <a:r>
              <a:rPr lang="en-US" sz="1600" dirty="0">
                <a:solidFill>
                  <a:schemeClr val="tx1">
                    <a:lumMod val="75000"/>
                    <a:lumOff val="25000"/>
                  </a:schemeClr>
                </a:solidFill>
                <a:latin typeface="Cambria Math" pitchFamily="18" charset="0"/>
                <a:ea typeface="Cambria Math" pitchFamily="18" charset="0"/>
              </a:rPr>
              <a:t>): Model is a good fit </a:t>
            </a:r>
          </a:p>
          <a:p>
            <a:pPr algn="ctr" fontAlgn="base">
              <a:lnSpc>
                <a:spcPct val="150000"/>
              </a:lnSpc>
              <a:spcBef>
                <a:spcPct val="0"/>
              </a:spcBef>
              <a:spcAft>
                <a:spcPct val="0"/>
              </a:spcAft>
            </a:pPr>
            <a:r>
              <a:rPr lang="en-US" sz="1600" dirty="0">
                <a:solidFill>
                  <a:schemeClr val="tx1">
                    <a:lumMod val="75000"/>
                    <a:lumOff val="25000"/>
                  </a:schemeClr>
                </a:solidFill>
                <a:latin typeface="Cambria Math" pitchFamily="18" charset="0"/>
                <a:ea typeface="Cambria Math" pitchFamily="18" charset="0"/>
              </a:rPr>
              <a:t>Alternate Hypothesis (H</a:t>
            </a:r>
            <a:r>
              <a:rPr lang="en-US" sz="1600" baseline="-20000" dirty="0">
                <a:solidFill>
                  <a:schemeClr val="tx1">
                    <a:lumMod val="75000"/>
                    <a:lumOff val="25000"/>
                  </a:schemeClr>
                </a:solidFill>
                <a:latin typeface="Cambria Math" pitchFamily="18" charset="0"/>
                <a:ea typeface="Cambria Math" pitchFamily="18" charset="0"/>
              </a:rPr>
              <a:t>1</a:t>
            </a:r>
            <a:r>
              <a:rPr lang="en-US" sz="1600" dirty="0">
                <a:solidFill>
                  <a:schemeClr val="tx1">
                    <a:lumMod val="75000"/>
                    <a:lumOff val="25000"/>
                  </a:schemeClr>
                </a:solidFill>
                <a:latin typeface="Cambria Math" pitchFamily="18" charset="0"/>
                <a:ea typeface="Cambria Math" pitchFamily="18" charset="0"/>
              </a:rPr>
              <a:t>): There is significant lack of fit</a:t>
            </a:r>
          </a:p>
        </p:txBody>
      </p:sp>
      <p:graphicFrame>
        <p:nvGraphicFramePr>
          <p:cNvPr id="14" name="Content Placeholder 9"/>
          <p:cNvGraphicFramePr>
            <a:graphicFrameLocks noGrp="1"/>
          </p:cNvGraphicFramePr>
          <p:nvPr>
            <p:ph idx="1"/>
          </p:nvPr>
        </p:nvGraphicFramePr>
        <p:xfrm>
          <a:off x="2423592" y="1700808"/>
          <a:ext cx="7467600" cy="419354"/>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0840">
                <a:tc>
                  <a:txBody>
                    <a:bodyPr/>
                    <a:lstStyle/>
                    <a:p>
                      <a:r>
                        <a:rPr lang="en-US" sz="1600" b="1" dirty="0">
                          <a:solidFill>
                            <a:schemeClr val="tx1">
                              <a:lumMod val="75000"/>
                              <a:lumOff val="25000"/>
                            </a:schemeClr>
                          </a:solidFill>
                        </a:rPr>
                        <a:t>Objective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rPr>
                        <a:t>To test the </a:t>
                      </a:r>
                      <a:r>
                        <a:rPr kumimoji="0" lang="en-US" sz="1600" b="1" i="0" u="none" strike="noStrike" kern="0" cap="none" spc="0" normalizeH="0" baseline="0" noProof="0" dirty="0">
                          <a:ln>
                            <a:noFill/>
                          </a:ln>
                          <a:solidFill>
                            <a:schemeClr val="tx1">
                              <a:lumMod val="75000"/>
                              <a:lumOff val="25000"/>
                            </a:schemeClr>
                          </a:solidFill>
                          <a:effectLst/>
                          <a:uLnTx/>
                          <a:uFillTx/>
                        </a:rPr>
                        <a:t>null hypothesis </a:t>
                      </a:r>
                      <a:r>
                        <a:rPr kumimoji="0" lang="en-US" sz="1600" b="0" i="0" u="none" strike="noStrike" kern="0" cap="none" spc="0" normalizeH="0" baseline="0" noProof="0" dirty="0">
                          <a:ln>
                            <a:noFill/>
                          </a:ln>
                          <a:solidFill>
                            <a:schemeClr val="tx1">
                              <a:lumMod val="75000"/>
                              <a:lumOff val="25000"/>
                            </a:schemeClr>
                          </a:solidFill>
                          <a:effectLst/>
                          <a:uLnTx/>
                          <a:uFillTx/>
                        </a:rPr>
                        <a:t>that</a:t>
                      </a:r>
                      <a:r>
                        <a:rPr kumimoji="0" lang="en-US" sz="1600" b="1" i="0" u="none" strike="noStrike" kern="0" cap="none" spc="0" normalizeH="0" baseline="0" noProof="0" dirty="0">
                          <a:ln>
                            <a:noFill/>
                          </a:ln>
                          <a:solidFill>
                            <a:schemeClr val="tx1">
                              <a:lumMod val="75000"/>
                              <a:lumOff val="25000"/>
                            </a:schemeClr>
                          </a:solidFill>
                          <a:effectLst/>
                          <a:uLnTx/>
                          <a:uFillTx/>
                        </a:rPr>
                        <a:t> the model is a good fit</a:t>
                      </a:r>
                    </a:p>
                  </a:txBody>
                  <a:tcPr anchor="ctr">
                    <a:lnL w="127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5" name="Content Placeholder 9"/>
          <p:cNvGraphicFramePr>
            <a:graphicFrameLocks/>
          </p:cNvGraphicFramePr>
          <p:nvPr/>
        </p:nvGraphicFramePr>
        <p:xfrm>
          <a:off x="2423592" y="3645025"/>
          <a:ext cx="7467600" cy="2153265"/>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1368151">
                <a:tc>
                  <a:txBody>
                    <a:bodyPr/>
                    <a:lstStyle/>
                    <a:p>
                      <a:pPr algn="l">
                        <a:lnSpc>
                          <a:spcPct val="150000"/>
                        </a:lnSpc>
                      </a:pPr>
                      <a:r>
                        <a:rPr lang="en-US" sz="1600" b="1" dirty="0">
                          <a:solidFill>
                            <a:schemeClr val="tx1">
                              <a:lumMod val="75000"/>
                              <a:lumOff val="25000"/>
                            </a:schemeClr>
                          </a:solidFill>
                        </a:rPr>
                        <a:t>Test Statistic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1200" cap="none" spc="0" normalizeH="0" baseline="-25000" noProof="0" dirty="0">
                          <a:ln>
                            <a:noFill/>
                          </a:ln>
                          <a:solidFill>
                            <a:schemeClr val="tx1">
                              <a:lumMod val="75000"/>
                              <a:lumOff val="25000"/>
                            </a:schemeClr>
                          </a:solidFill>
                          <a:effectLst/>
                          <a:uLnTx/>
                          <a:uFillTx/>
                          <a:latin typeface="+mn-lt"/>
                          <a:ea typeface="+mn-ea"/>
                          <a:cs typeface="+mn-cs"/>
                        </a:rPr>
                        <a:t>                                                                                                         </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714119">
                <a:tc>
                  <a:txBody>
                    <a:bodyPr/>
                    <a:lstStyle/>
                    <a:p>
                      <a:pPr algn="l">
                        <a:lnSpc>
                          <a:spcPct val="150000"/>
                        </a:lnSpc>
                      </a:pPr>
                      <a:r>
                        <a:rPr lang="en-US" sz="1600" b="1" dirty="0">
                          <a:solidFill>
                            <a:schemeClr val="tx1">
                              <a:lumMod val="75000"/>
                              <a:lumOff val="25000"/>
                            </a:schemeClr>
                          </a:solidFill>
                        </a:rPr>
                        <a:t>Decision Criteria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 typeface="Wingdings" pitchFamily="2" charset="2"/>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n-lt"/>
                          <a:ea typeface="+mn-ea"/>
                          <a:cs typeface="+mn-cs"/>
                        </a:rPr>
                        <a:t>Reject the null hypothesis </a:t>
                      </a:r>
                      <a:r>
                        <a:rPr kumimoji="0" lang="en-US" sz="1600" b="1" i="0" u="none" strike="noStrike" kern="1200" cap="none" spc="0" normalizeH="0" baseline="0" noProof="0" dirty="0">
                          <a:ln>
                            <a:noFill/>
                          </a:ln>
                          <a:solidFill>
                            <a:schemeClr val="tx1">
                              <a:lumMod val="75000"/>
                              <a:lumOff val="25000"/>
                            </a:schemeClr>
                          </a:solidFill>
                          <a:effectLst/>
                          <a:uLnTx/>
                          <a:uFillTx/>
                          <a:latin typeface="+mn-lt"/>
                          <a:ea typeface="+mn-ea"/>
                          <a:cs typeface="+mn-cs"/>
                        </a:rPr>
                        <a:t>if p-value &lt; 0.05</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06500" name="Rectangle 4"/>
          <p:cNvSpPr>
            <a:spLocks noChangeArrowheads="1"/>
          </p:cNvSpPr>
          <p:nvPr/>
        </p:nvSpPr>
        <p:spPr bwMode="auto">
          <a:xfrm>
            <a:off x="1524001"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6499" name="Picture 3"/>
          <p:cNvPicPr>
            <a:picLocks noChangeAspect="1" noChangeArrowheads="1"/>
          </p:cNvPicPr>
          <p:nvPr/>
        </p:nvPicPr>
        <p:blipFill>
          <a:blip r:embed="rId8" cstate="print">
            <a:clrChange>
              <a:clrFrom>
                <a:srgbClr val="FFFFFF"/>
              </a:clrFrom>
              <a:clrTo>
                <a:srgbClr val="FFFFFF">
                  <a:alpha val="0"/>
                </a:srgbClr>
              </a:clrTo>
            </a:clrChange>
          </a:blip>
          <a:srcRect/>
          <a:stretch>
            <a:fillRect/>
          </a:stretch>
        </p:blipFill>
        <p:spPr bwMode="auto">
          <a:xfrm>
            <a:off x="4151784" y="4365104"/>
            <a:ext cx="3219450" cy="609600"/>
          </a:xfrm>
          <a:prstGeom prst="rect">
            <a:avLst/>
          </a:prstGeom>
          <a:noFill/>
        </p:spPr>
      </p:pic>
      <p:sp>
        <p:nvSpPr>
          <p:cNvPr id="106502" name="Rectangle 6"/>
          <p:cNvSpPr>
            <a:spLocks noChangeArrowheads="1"/>
          </p:cNvSpPr>
          <p:nvPr/>
        </p:nvSpPr>
        <p:spPr bwMode="auto">
          <a:xfrm>
            <a:off x="1524001" y="-22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6501" name="Picture 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7752184" y="4509121"/>
            <a:ext cx="792088" cy="371291"/>
          </a:xfrm>
          <a:prstGeom prst="rect">
            <a:avLst/>
          </a:prstGeom>
          <a:noFill/>
        </p:spPr>
      </p:pic>
      <p:sp>
        <p:nvSpPr>
          <p:cNvPr id="106503" name="Rectangle 7"/>
          <p:cNvSpPr>
            <a:spLocks noChangeArrowheads="1"/>
          </p:cNvSpPr>
          <p:nvPr/>
        </p:nvSpPr>
        <p:spPr bwMode="auto">
          <a:xfrm>
            <a:off x="1524001" y="55828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pPr>
            <a:endParaRPr lang="en-US" sz="1800">
              <a:latin typeface="Arial" pitchFamily="34" charset="0"/>
              <a:cs typeface="Arial" pitchFamily="34" charset="0"/>
            </a:endParaRPr>
          </a:p>
        </p:txBody>
      </p:sp>
      <p:sp>
        <p:nvSpPr>
          <p:cNvPr id="106505" name="Rectangle 9"/>
          <p:cNvSpPr>
            <a:spLocks noChangeArrowheads="1"/>
          </p:cNvSpPr>
          <p:nvPr/>
        </p:nvSpPr>
        <p:spPr bwMode="auto">
          <a:xfrm>
            <a:off x="1524001"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106504" name="Picture 8"/>
          <p:cNvPicPr>
            <a:picLocks noChangeAspect="1" noChangeArrowheads="1"/>
          </p:cNvPicPr>
          <p:nvPr/>
        </p:nvPicPr>
        <p:blipFill>
          <a:blip r:embed="rId10" cstate="print">
            <a:clrChange>
              <a:clrFrom>
                <a:srgbClr val="FFFFFF"/>
              </a:clrFrom>
              <a:clrTo>
                <a:srgbClr val="FFFFFF">
                  <a:alpha val="0"/>
                </a:srgbClr>
              </a:clrTo>
            </a:clrChange>
          </a:blip>
          <a:srcRect/>
          <a:stretch>
            <a:fillRect/>
          </a:stretch>
        </p:blipFill>
        <p:spPr bwMode="auto">
          <a:xfrm>
            <a:off x="4223793" y="3645025"/>
            <a:ext cx="2847975" cy="619125"/>
          </a:xfrm>
          <a:prstGeom prst="rect">
            <a:avLst/>
          </a:prstGeom>
          <a:noFill/>
        </p:spPr>
      </p:pic>
      <p:pic>
        <p:nvPicPr>
          <p:cNvPr id="20" name="Picture 5"/>
          <p:cNvPicPr>
            <a:picLocks noChangeAspect="1" noChangeArrowheads="1"/>
          </p:cNvPicPr>
          <p:nvPr/>
        </p:nvPicPr>
        <p:blipFill>
          <a:blip r:embed="rId9" cstate="print">
            <a:clrChange>
              <a:clrFrom>
                <a:srgbClr val="FFFFFF"/>
              </a:clrFrom>
              <a:clrTo>
                <a:srgbClr val="FFFFFF">
                  <a:alpha val="0"/>
                </a:srgbClr>
              </a:clrTo>
            </a:clrChange>
          </a:blip>
          <a:srcRect/>
          <a:stretch>
            <a:fillRect/>
          </a:stretch>
        </p:blipFill>
        <p:spPr bwMode="auto">
          <a:xfrm>
            <a:off x="7608168" y="3861049"/>
            <a:ext cx="792088" cy="371291"/>
          </a:xfrm>
          <a:prstGeom prst="rect">
            <a:avLst/>
          </a:prstGeom>
          <a:noFill/>
        </p:spPr>
      </p:pic>
      <p:sp>
        <p:nvSpPr>
          <p:cNvPr id="25" name="TextBox 24"/>
          <p:cNvSpPr txBox="1"/>
          <p:nvPr/>
        </p:nvSpPr>
        <p:spPr>
          <a:xfrm>
            <a:off x="4007768" y="4149080"/>
            <a:ext cx="576064" cy="338554"/>
          </a:xfrm>
          <a:prstGeom prst="rect">
            <a:avLst/>
          </a:prstGeom>
          <a:noFill/>
        </p:spPr>
        <p:txBody>
          <a:bodyPr wrap="square" rtlCol="0">
            <a:spAutoFit/>
          </a:bodyPr>
          <a:lstStyle/>
          <a:p>
            <a:r>
              <a:rPr lang="en-IN" sz="1600" b="1" dirty="0"/>
              <a:t>or</a:t>
            </a:r>
          </a:p>
        </p:txBody>
      </p:sp>
    </p:spTree>
    <p:extLst>
      <p:ext uri="{BB962C8B-B14F-4D97-AF65-F5344CB8AC3E}">
        <p14:creationId xmlns:p14="http://schemas.microsoft.com/office/powerpoint/2010/main" val="67148519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2F524D6-8F1B-48E4-94A0-F29E1C19FBAA}"/>
              </a:ext>
            </a:extLst>
          </p:cNvPr>
          <p:cNvSpPr/>
          <p:nvPr/>
        </p:nvSpPr>
        <p:spPr>
          <a:xfrm>
            <a:off x="2222257" y="4602614"/>
            <a:ext cx="1082348" cy="338554"/>
          </a:xfrm>
          <a:prstGeom prst="rect">
            <a:avLst/>
          </a:prstGeom>
        </p:spPr>
        <p:txBody>
          <a:bodyPr wrap="none">
            <a:spAutoFit/>
          </a:bodyPr>
          <a:lstStyle/>
          <a:p>
            <a:r>
              <a:rPr lang="en-US" sz="1600" dirty="0">
                <a:latin typeface="Consolas" pitchFamily="49" charset="0"/>
              </a:rPr>
              <a:t># Output</a:t>
            </a:r>
          </a:p>
        </p:txBody>
      </p:sp>
      <p:sp>
        <p:nvSpPr>
          <p:cNvPr id="106498" name="Rectangle 2"/>
          <p:cNvSpPr>
            <a:spLocks noGrp="1" noChangeArrowheads="1"/>
          </p:cNvSpPr>
          <p:nvPr>
            <p:ph type="title"/>
            <p:custDataLst>
              <p:tags r:id="rId1"/>
            </p:custDataLst>
          </p:nvPr>
        </p:nvSpPr>
        <p:spPr>
          <a:xfrm>
            <a:off x="2355274" y="274049"/>
            <a:ext cx="7481455" cy="810805"/>
          </a:xfrm>
        </p:spPr>
        <p:txBody>
          <a:bodyPr/>
          <a:lstStyle/>
          <a:p>
            <a:r>
              <a:rPr lang="en-US" b="1" dirty="0">
                <a:latin typeface="+mj-lt"/>
              </a:rPr>
              <a:t> Goodness of fit in R</a:t>
            </a: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graphicFrame>
        <p:nvGraphicFramePr>
          <p:cNvPr id="26" name="Table 25"/>
          <p:cNvGraphicFramePr>
            <a:graphicFrameLocks noGrp="1"/>
          </p:cNvGraphicFramePr>
          <p:nvPr/>
        </p:nvGraphicFramePr>
        <p:xfrm>
          <a:off x="2135560" y="1772816"/>
          <a:ext cx="8033374" cy="13106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75620">
                <a:tc>
                  <a:txBody>
                    <a:bodyPr/>
                    <a:lstStyle/>
                    <a:p>
                      <a:r>
                        <a:rPr lang="en-US" sz="1600" dirty="0">
                          <a:solidFill>
                            <a:schemeClr val="accent1"/>
                          </a:solidFill>
                          <a:latin typeface="Consolas" pitchFamily="49" charset="0"/>
                        </a:rPr>
                        <a:t>s1&lt;-</a:t>
                      </a:r>
                      <a:r>
                        <a:rPr lang="en-US" sz="1600" b="1" dirty="0">
                          <a:solidFill>
                            <a:schemeClr val="accent1"/>
                          </a:solidFill>
                          <a:latin typeface="Consolas" pitchFamily="49" charset="0"/>
                        </a:rPr>
                        <a:t>summary</a:t>
                      </a:r>
                      <a:r>
                        <a:rPr lang="en-US" sz="1600" dirty="0">
                          <a:solidFill>
                            <a:schemeClr val="accent1"/>
                          </a:solidFill>
                          <a:latin typeface="Consolas" pitchFamily="49" charset="0"/>
                        </a:rPr>
                        <a:t>(</a:t>
                      </a:r>
                      <a:r>
                        <a:rPr lang="en-US" sz="1600" dirty="0" err="1">
                          <a:solidFill>
                            <a:schemeClr val="accent1"/>
                          </a:solidFill>
                          <a:latin typeface="Consolas" pitchFamily="49" charset="0"/>
                        </a:rPr>
                        <a:t>compmodel</a:t>
                      </a:r>
                      <a:r>
                        <a:rPr lang="en-US" sz="1600" dirty="0">
                          <a:solidFill>
                            <a:schemeClr val="accent1"/>
                          </a:solidFill>
                          <a:latin typeface="Consolas" pitchFamily="49" charset="0"/>
                        </a:rPr>
                        <a:t>)</a:t>
                      </a:r>
                    </a:p>
                    <a:p>
                      <a:r>
                        <a:rPr lang="en-US" sz="1600" dirty="0" err="1">
                          <a:solidFill>
                            <a:schemeClr val="accent1"/>
                          </a:solidFill>
                          <a:latin typeface="Consolas" pitchFamily="49" charset="0"/>
                        </a:rPr>
                        <a:t>res_deviance</a:t>
                      </a:r>
                      <a:r>
                        <a:rPr lang="en-US" sz="1600" dirty="0">
                          <a:solidFill>
                            <a:schemeClr val="accent1"/>
                          </a:solidFill>
                          <a:latin typeface="Consolas" pitchFamily="49" charset="0"/>
                        </a:rPr>
                        <a:t>&lt;-s1$deviance</a:t>
                      </a:r>
                    </a:p>
                    <a:p>
                      <a:r>
                        <a:rPr lang="en-US" sz="1600" dirty="0" err="1">
                          <a:solidFill>
                            <a:schemeClr val="accent1"/>
                          </a:solidFill>
                          <a:latin typeface="Consolas" pitchFamily="49" charset="0"/>
                        </a:rPr>
                        <a:t>df</a:t>
                      </a:r>
                      <a:r>
                        <a:rPr lang="en-US" sz="1600" dirty="0">
                          <a:solidFill>
                            <a:schemeClr val="accent1"/>
                          </a:solidFill>
                          <a:latin typeface="Consolas" pitchFamily="49" charset="0"/>
                        </a:rPr>
                        <a:t>&lt;-s1$df.residual</a:t>
                      </a:r>
                    </a:p>
                    <a:p>
                      <a:r>
                        <a:rPr lang="en-US" sz="1600" dirty="0" err="1">
                          <a:solidFill>
                            <a:schemeClr val="accent1"/>
                          </a:solidFill>
                          <a:latin typeface="Consolas" pitchFamily="49" charset="0"/>
                        </a:rPr>
                        <a:t>pvalue</a:t>
                      </a:r>
                      <a:r>
                        <a:rPr lang="en-US" sz="1600" dirty="0">
                          <a:solidFill>
                            <a:schemeClr val="accent1"/>
                          </a:solidFill>
                          <a:latin typeface="Consolas" pitchFamily="49" charset="0"/>
                        </a:rPr>
                        <a:t>&lt;-1-</a:t>
                      </a:r>
                      <a:r>
                        <a:rPr lang="en-US" sz="1600" b="1" dirty="0">
                          <a:solidFill>
                            <a:schemeClr val="accent1"/>
                          </a:solidFill>
                          <a:latin typeface="Consolas" pitchFamily="49" charset="0"/>
                        </a:rPr>
                        <a:t>pchisq</a:t>
                      </a:r>
                      <a:r>
                        <a:rPr lang="en-US" sz="1600" dirty="0">
                          <a:solidFill>
                            <a:schemeClr val="accent1"/>
                          </a:solidFill>
                          <a:latin typeface="Consolas" pitchFamily="49" charset="0"/>
                        </a:rPr>
                        <a:t>(</a:t>
                      </a:r>
                      <a:r>
                        <a:rPr lang="en-US" sz="1600" dirty="0" err="1">
                          <a:solidFill>
                            <a:schemeClr val="accent1"/>
                          </a:solidFill>
                          <a:latin typeface="Consolas" pitchFamily="49" charset="0"/>
                        </a:rPr>
                        <a:t>res_deviance,df</a:t>
                      </a:r>
                      <a:r>
                        <a:rPr lang="en-US" sz="1600" dirty="0">
                          <a:solidFill>
                            <a:schemeClr val="accent1"/>
                          </a:solidFill>
                          <a:latin typeface="Consolas" pitchFamily="49" charset="0"/>
                        </a:rPr>
                        <a:t>)</a:t>
                      </a:r>
                    </a:p>
                    <a:p>
                      <a:r>
                        <a:rPr lang="en-US" sz="1600" dirty="0" err="1">
                          <a:solidFill>
                            <a:schemeClr val="accent1"/>
                          </a:solidFill>
                          <a:latin typeface="Consolas" pitchFamily="49" charset="0"/>
                        </a:rPr>
                        <a:t>pvalue</a:t>
                      </a:r>
                      <a:endParaRPr lang="en-US" sz="160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27" name="Rectangle 26"/>
          <p:cNvSpPr/>
          <p:nvPr/>
        </p:nvSpPr>
        <p:spPr>
          <a:xfrm>
            <a:off x="2135561" y="1434262"/>
            <a:ext cx="1980029" cy="338554"/>
          </a:xfrm>
          <a:prstGeom prst="rect">
            <a:avLst/>
          </a:prstGeom>
        </p:spPr>
        <p:txBody>
          <a:bodyPr wrap="none">
            <a:spAutoFit/>
          </a:bodyPr>
          <a:lstStyle/>
          <a:p>
            <a:r>
              <a:rPr lang="en-US" sz="1600" dirty="0">
                <a:latin typeface="Consolas" pitchFamily="49" charset="0"/>
              </a:rPr>
              <a:t>#Goodness of Fit</a:t>
            </a:r>
          </a:p>
        </p:txBody>
      </p:sp>
      <p:sp>
        <p:nvSpPr>
          <p:cNvPr id="29" name="Rectangle 28"/>
          <p:cNvSpPr/>
          <p:nvPr/>
        </p:nvSpPr>
        <p:spPr>
          <a:xfrm>
            <a:off x="3575720" y="2924945"/>
            <a:ext cx="7200800" cy="1692771"/>
          </a:xfrm>
          <a:prstGeom prst="rect">
            <a:avLst/>
          </a:prstGeom>
          <a:solidFill>
            <a:schemeClr val="bg1"/>
          </a:solidFill>
          <a:ln w="3175">
            <a:solidFill>
              <a:schemeClr val="accent3"/>
            </a:solidFill>
          </a:ln>
        </p:spPr>
        <p:txBody>
          <a:bodyPr wrap="square">
            <a:spAutoFit/>
          </a:bodyPr>
          <a:lstStyle/>
          <a:p>
            <a:pPr>
              <a:buSzPct val="60000"/>
              <a:buFont typeface="Wingdings" pitchFamily="2" charset="2"/>
              <a:buChar char="q"/>
            </a:pPr>
            <a:r>
              <a:rPr lang="en-US" dirty="0">
                <a:solidFill>
                  <a:schemeClr val="tx1">
                    <a:lumMod val="75000"/>
                    <a:lumOff val="25000"/>
                  </a:schemeClr>
                </a:solidFill>
                <a:latin typeface="Vijaya" pitchFamily="34" charset="0"/>
                <a:cs typeface="Vijaya" pitchFamily="34" charset="0"/>
              </a:rPr>
              <a:t>  </a:t>
            </a:r>
            <a:r>
              <a:rPr lang="en-US" sz="2000" dirty="0">
                <a:solidFill>
                  <a:schemeClr val="tx1">
                    <a:lumMod val="75000"/>
                    <a:lumOff val="25000"/>
                  </a:schemeClr>
                </a:solidFill>
                <a:latin typeface="Vijaya" pitchFamily="34" charset="0"/>
                <a:cs typeface="Vijaya" pitchFamily="34" charset="0"/>
              </a:rPr>
              <a:t>creating an object s1 to store summary of  </a:t>
            </a:r>
            <a:r>
              <a:rPr lang="en-US" sz="2000" b="1" dirty="0" err="1">
                <a:solidFill>
                  <a:schemeClr val="tx1">
                    <a:lumMod val="75000"/>
                    <a:lumOff val="25000"/>
                  </a:schemeClr>
                </a:solidFill>
                <a:latin typeface="Vijaya" pitchFamily="34" charset="0"/>
                <a:cs typeface="Vijaya" pitchFamily="34" charset="0"/>
              </a:rPr>
              <a:t>compmodel</a:t>
            </a:r>
            <a:endParaRPr lang="en-US" sz="2000" b="1" dirty="0">
              <a:solidFill>
                <a:schemeClr val="tx1">
                  <a:lumMod val="75000"/>
                  <a:lumOff val="25000"/>
                </a:schemeClr>
              </a:solidFill>
              <a:latin typeface="Vijaya" pitchFamily="34" charset="0"/>
              <a:cs typeface="Vijaya" pitchFamily="34" charset="0"/>
            </a:endParaRP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storing residual deviance in </a:t>
            </a:r>
            <a:r>
              <a:rPr lang="en-US" sz="2000" b="1" dirty="0" err="1">
                <a:solidFill>
                  <a:schemeClr val="tx1">
                    <a:lumMod val="75000"/>
                    <a:lumOff val="25000"/>
                  </a:schemeClr>
                </a:solidFill>
                <a:latin typeface="Vijaya" pitchFamily="34" charset="0"/>
                <a:cs typeface="Vijaya" pitchFamily="34" charset="0"/>
              </a:rPr>
              <a:t>res_deviance</a:t>
            </a:r>
            <a:endParaRPr lang="en-US" sz="2000" b="1" dirty="0">
              <a:solidFill>
                <a:schemeClr val="tx1">
                  <a:lumMod val="75000"/>
                  <a:lumOff val="25000"/>
                </a:schemeClr>
              </a:solidFill>
              <a:latin typeface="Vijaya" pitchFamily="34" charset="0"/>
              <a:cs typeface="Vijaya" pitchFamily="34" charset="0"/>
            </a:endParaRP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storing the corresponding degrees of freedom in </a:t>
            </a:r>
            <a:r>
              <a:rPr lang="en-US" sz="2000" b="1" dirty="0" err="1">
                <a:solidFill>
                  <a:schemeClr val="tx1">
                    <a:lumMod val="75000"/>
                    <a:lumOff val="25000"/>
                  </a:schemeClr>
                </a:solidFill>
                <a:latin typeface="Vijaya" pitchFamily="34" charset="0"/>
                <a:cs typeface="Vijaya" pitchFamily="34" charset="0"/>
              </a:rPr>
              <a:t>df</a:t>
            </a:r>
            <a:endParaRPr lang="en-US" sz="2000" b="1" dirty="0">
              <a:solidFill>
                <a:schemeClr val="tx1">
                  <a:lumMod val="75000"/>
                  <a:lumOff val="25000"/>
                </a:schemeClr>
              </a:solidFill>
              <a:latin typeface="Vijaya" pitchFamily="34" charset="0"/>
              <a:cs typeface="Vijaya" pitchFamily="34" charset="0"/>
            </a:endParaRPr>
          </a:p>
          <a:p>
            <a:pPr>
              <a:buSzPct val="60000"/>
              <a:buFont typeface="Wingdings" pitchFamily="2" charset="2"/>
              <a:buChar char="q"/>
            </a:pPr>
            <a:r>
              <a:rPr lang="en-US" sz="2000" dirty="0">
                <a:solidFill>
                  <a:schemeClr val="tx1">
                    <a:lumMod val="75000"/>
                    <a:lumOff val="25000"/>
                  </a:schemeClr>
                </a:solidFill>
                <a:latin typeface="Vijaya" pitchFamily="34" charset="0"/>
                <a:cs typeface="Vijaya" pitchFamily="34" charset="0"/>
              </a:rPr>
              <a:t>   </a:t>
            </a:r>
            <a:r>
              <a:rPr lang="en-US" sz="2000" b="1" dirty="0" err="1">
                <a:solidFill>
                  <a:schemeClr val="tx1">
                    <a:lumMod val="75000"/>
                    <a:lumOff val="25000"/>
                  </a:schemeClr>
                </a:solidFill>
                <a:latin typeface="Vijaya" pitchFamily="34" charset="0"/>
                <a:cs typeface="Vijaya" pitchFamily="34" charset="0"/>
              </a:rPr>
              <a:t>pchisq</a:t>
            </a:r>
            <a:r>
              <a:rPr lang="en-US" sz="2000" b="1" dirty="0">
                <a:solidFill>
                  <a:schemeClr val="tx1">
                    <a:lumMod val="75000"/>
                    <a:lumOff val="25000"/>
                  </a:schemeClr>
                </a:solidFill>
                <a:latin typeface="Vijaya" pitchFamily="34" charset="0"/>
                <a:cs typeface="Vijaya" pitchFamily="34" charset="0"/>
              </a:rPr>
              <a:t>() </a:t>
            </a:r>
            <a:r>
              <a:rPr lang="en-US" sz="2000" dirty="0">
                <a:solidFill>
                  <a:schemeClr val="tx1">
                    <a:lumMod val="75000"/>
                    <a:lumOff val="25000"/>
                  </a:schemeClr>
                </a:solidFill>
                <a:latin typeface="Vijaya" pitchFamily="34" charset="0"/>
                <a:cs typeface="Vijaya" pitchFamily="34" charset="0"/>
              </a:rPr>
              <a:t>calculates Chi-square value by using (</a:t>
            </a:r>
            <a:r>
              <a:rPr lang="en-US" sz="2000" b="1" dirty="0">
                <a:solidFill>
                  <a:schemeClr val="tx1">
                    <a:lumMod val="75000"/>
                    <a:lumOff val="25000"/>
                  </a:schemeClr>
                </a:solidFill>
                <a:latin typeface="Vijaya" pitchFamily="34" charset="0"/>
                <a:cs typeface="Vijaya" pitchFamily="34" charset="0"/>
              </a:rPr>
              <a:t>Residual</a:t>
            </a:r>
            <a:r>
              <a:rPr lang="en-US" sz="2000" dirty="0">
                <a:solidFill>
                  <a:schemeClr val="tx1">
                    <a:lumMod val="75000"/>
                    <a:lumOff val="25000"/>
                  </a:schemeClr>
                </a:solidFill>
                <a:latin typeface="Vijaya" pitchFamily="34" charset="0"/>
                <a:cs typeface="Vijaya" pitchFamily="34" charset="0"/>
              </a:rPr>
              <a:t>,</a:t>
            </a:r>
          </a:p>
          <a:p>
            <a:pPr>
              <a:buSzPct val="60000"/>
            </a:pPr>
            <a:r>
              <a:rPr lang="en-US" sz="2000" dirty="0">
                <a:solidFill>
                  <a:schemeClr val="tx1">
                    <a:lumMod val="75000"/>
                    <a:lumOff val="25000"/>
                  </a:schemeClr>
                </a:solidFill>
                <a:latin typeface="Vijaya" pitchFamily="34" charset="0"/>
                <a:cs typeface="Vijaya" pitchFamily="34" charset="0"/>
              </a:rPr>
              <a:t>     </a:t>
            </a:r>
            <a:r>
              <a:rPr lang="en-US" sz="2000" b="1" dirty="0">
                <a:solidFill>
                  <a:schemeClr val="tx1">
                    <a:lumMod val="75000"/>
                    <a:lumOff val="25000"/>
                  </a:schemeClr>
                </a:solidFill>
                <a:latin typeface="Vijaya" pitchFamily="34" charset="0"/>
                <a:cs typeface="Vijaya" pitchFamily="34" charset="0"/>
              </a:rPr>
              <a:t>degrees of freedom</a:t>
            </a:r>
            <a:r>
              <a:rPr lang="en-US" sz="2000" dirty="0">
                <a:solidFill>
                  <a:schemeClr val="tx1">
                    <a:lumMod val="75000"/>
                    <a:lumOff val="25000"/>
                  </a:schemeClr>
                </a:solidFill>
                <a:latin typeface="Vijaya" pitchFamily="34" charset="0"/>
                <a:cs typeface="Vijaya" pitchFamily="34" charset="0"/>
              </a:rPr>
              <a:t>) as the arguments</a:t>
            </a:r>
          </a:p>
        </p:txBody>
      </p:sp>
      <p:sp>
        <p:nvSpPr>
          <p:cNvPr id="25" name="Rectangle 24">
            <a:extLst>
              <a:ext uri="{FF2B5EF4-FFF2-40B4-BE49-F238E27FC236}">
                <a16:creationId xmlns:a16="http://schemas.microsoft.com/office/drawing/2014/main" id="{0251DB61-0BC9-41EF-9662-9FD5A44870EE}"/>
              </a:ext>
            </a:extLst>
          </p:cNvPr>
          <p:cNvSpPr/>
          <p:nvPr/>
        </p:nvSpPr>
        <p:spPr>
          <a:xfrm>
            <a:off x="2279576" y="5432510"/>
            <a:ext cx="4824536" cy="1323439"/>
          </a:xfrm>
          <a:prstGeom prst="rect">
            <a:avLst/>
          </a:prstGeom>
          <a:solidFill>
            <a:schemeClr val="bg1"/>
          </a:solidFill>
          <a:ln w="3175">
            <a:solidFill>
              <a:schemeClr val="accent3"/>
            </a:solidFill>
          </a:ln>
        </p:spPr>
        <p:txBody>
          <a:bodyPr wrap="square">
            <a:spAutoFit/>
          </a:bodyPr>
          <a:lstStyle/>
          <a:p>
            <a:r>
              <a:rPr lang="pt-BR" sz="2000" b="1" dirty="0">
                <a:solidFill>
                  <a:schemeClr val="tx1">
                    <a:lumMod val="75000"/>
                    <a:lumOff val="25000"/>
                  </a:schemeClr>
                </a:solidFill>
                <a:latin typeface="Vijaya" pitchFamily="34" charset="0"/>
                <a:cs typeface="Vijaya" pitchFamily="34" charset="0"/>
              </a:rPr>
              <a:t>Interpretation</a:t>
            </a:r>
            <a:r>
              <a:rPr lang="pt-BR" sz="2000" dirty="0">
                <a:solidFill>
                  <a:schemeClr val="tx1">
                    <a:lumMod val="75000"/>
                    <a:lumOff val="25000"/>
                  </a:schemeClr>
                </a:solidFill>
                <a:latin typeface="Vijaya" pitchFamily="34" charset="0"/>
                <a:cs typeface="Vijaya" pitchFamily="34" charset="0"/>
              </a:rPr>
              <a:t>:</a:t>
            </a:r>
          </a:p>
          <a:p>
            <a:r>
              <a:rPr lang="pt-BR" sz="2000" dirty="0">
                <a:solidFill>
                  <a:schemeClr val="tx1">
                    <a:lumMod val="75000"/>
                    <a:lumOff val="25000"/>
                  </a:schemeClr>
                </a:solidFill>
                <a:latin typeface="Vijaya" pitchFamily="34" charset="0"/>
                <a:cs typeface="Vijaya" pitchFamily="34" charset="0"/>
              </a:rPr>
              <a:t>p-value &gt; 0.05, Do not reject H</a:t>
            </a:r>
            <a:r>
              <a:rPr lang="pt-BR" sz="2000" baseline="-25000" dirty="0">
                <a:solidFill>
                  <a:schemeClr val="tx1">
                    <a:lumMod val="75000"/>
                    <a:lumOff val="25000"/>
                  </a:schemeClr>
                </a:solidFill>
                <a:latin typeface="Vijaya" pitchFamily="34" charset="0"/>
                <a:cs typeface="Vijaya" pitchFamily="34" charset="0"/>
              </a:rPr>
              <a:t>0</a:t>
            </a:r>
            <a:r>
              <a:rPr lang="pt-BR" sz="2000" dirty="0">
                <a:solidFill>
                  <a:schemeClr val="tx1">
                    <a:lumMod val="75000"/>
                    <a:lumOff val="25000"/>
                  </a:schemeClr>
                </a:solidFill>
                <a:latin typeface="Vijaya" pitchFamily="34" charset="0"/>
                <a:cs typeface="Vijaya" pitchFamily="34" charset="0"/>
              </a:rPr>
              <a:t>.</a:t>
            </a:r>
          </a:p>
          <a:p>
            <a:r>
              <a:rPr lang="pt-BR" sz="2000" dirty="0">
                <a:solidFill>
                  <a:schemeClr val="tx1">
                    <a:lumMod val="75000"/>
                    <a:lumOff val="25000"/>
                  </a:schemeClr>
                </a:solidFill>
                <a:latin typeface="Vijaya" pitchFamily="34" charset="0"/>
                <a:cs typeface="Vijaya" pitchFamily="34" charset="0"/>
              </a:rPr>
              <a:t>The model can be considered to be a good fit .</a:t>
            </a:r>
            <a:endParaRPr lang="en-US" sz="2000" dirty="0">
              <a:solidFill>
                <a:schemeClr val="tx1">
                  <a:lumMod val="75000"/>
                  <a:lumOff val="25000"/>
                </a:schemeClr>
              </a:solidFill>
              <a:latin typeface="Vijaya" pitchFamily="34" charset="0"/>
              <a:cs typeface="Vijaya" pitchFamily="34" charset="0"/>
            </a:endParaRPr>
          </a:p>
        </p:txBody>
      </p:sp>
      <p:pic>
        <p:nvPicPr>
          <p:cNvPr id="28" name="Picture 2">
            <a:extLst>
              <a:ext uri="{FF2B5EF4-FFF2-40B4-BE49-F238E27FC236}">
                <a16:creationId xmlns:a16="http://schemas.microsoft.com/office/drawing/2014/main" id="{FE570845-345B-45EE-B5E6-F4AC98E7D5F2}"/>
              </a:ext>
            </a:extLst>
          </p:cNvPr>
          <p:cNvPicPr>
            <a:picLocks noChangeAspect="1" noChangeArrowheads="1"/>
          </p:cNvPicPr>
          <p:nvPr/>
        </p:nvPicPr>
        <p:blipFill>
          <a:blip r:embed="rId7" cstate="print"/>
          <a:srcRect l="56696" t="84280" r="32762" b="13751"/>
          <a:stretch>
            <a:fillRect/>
          </a:stretch>
        </p:blipFill>
        <p:spPr bwMode="auto">
          <a:xfrm>
            <a:off x="2279576" y="5000461"/>
            <a:ext cx="2880320" cy="302434"/>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05609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2355274" y="274049"/>
            <a:ext cx="7481455" cy="810805"/>
          </a:xfrm>
        </p:spPr>
        <p:txBody>
          <a:bodyPr/>
          <a:lstStyle/>
          <a:p>
            <a:r>
              <a:rPr lang="en-US" b="1" dirty="0">
                <a:latin typeface="+mj-lt"/>
              </a:rPr>
              <a:t>Predictions in R</a:t>
            </a: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sp>
        <p:nvSpPr>
          <p:cNvPr id="16" name="Rectangle 15"/>
          <p:cNvSpPr/>
          <p:nvPr/>
        </p:nvSpPr>
        <p:spPr>
          <a:xfrm>
            <a:off x="2207568" y="1412776"/>
            <a:ext cx="1531188" cy="338554"/>
          </a:xfrm>
          <a:prstGeom prst="rect">
            <a:avLst/>
          </a:prstGeom>
        </p:spPr>
        <p:txBody>
          <a:bodyPr wrap="none">
            <a:spAutoFit/>
          </a:bodyPr>
          <a:lstStyle/>
          <a:p>
            <a:r>
              <a:rPr lang="en-US" sz="1600" dirty="0">
                <a:latin typeface="Consolas" pitchFamily="49" charset="0"/>
              </a:rPr>
              <a:t>#Predictions</a:t>
            </a:r>
          </a:p>
        </p:txBody>
      </p:sp>
      <p:graphicFrame>
        <p:nvGraphicFramePr>
          <p:cNvPr id="20" name="Table 19"/>
          <p:cNvGraphicFramePr>
            <a:graphicFrameLocks noGrp="1"/>
          </p:cNvGraphicFramePr>
          <p:nvPr/>
        </p:nvGraphicFramePr>
        <p:xfrm>
          <a:off x="2207568" y="1758980"/>
          <a:ext cx="8033374" cy="615237"/>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15237">
                <a:tc>
                  <a:txBody>
                    <a:bodyPr/>
                    <a:lstStyle/>
                    <a:p>
                      <a:r>
                        <a:rPr lang="en-US" sz="1600" dirty="0" err="1">
                          <a:solidFill>
                            <a:schemeClr val="accent1"/>
                          </a:solidFill>
                          <a:latin typeface="Consolas" pitchFamily="49" charset="0"/>
                        </a:rPr>
                        <a:t>calldata$ncomppred</a:t>
                      </a:r>
                      <a:r>
                        <a:rPr lang="en-US" sz="1600" dirty="0">
                          <a:solidFill>
                            <a:schemeClr val="accent1"/>
                          </a:solidFill>
                          <a:latin typeface="Consolas" pitchFamily="49" charset="0"/>
                        </a:rPr>
                        <a:t>&lt;-</a:t>
                      </a:r>
                      <a:r>
                        <a:rPr lang="en-US" sz="1600" b="1" dirty="0">
                          <a:solidFill>
                            <a:schemeClr val="accent1"/>
                          </a:solidFill>
                          <a:latin typeface="Consolas" pitchFamily="49" charset="0"/>
                        </a:rPr>
                        <a:t>round</a:t>
                      </a:r>
                      <a:r>
                        <a:rPr lang="en-US" sz="1600" dirty="0">
                          <a:solidFill>
                            <a:schemeClr val="accent1"/>
                          </a:solidFill>
                          <a:latin typeface="Consolas" pitchFamily="49" charset="0"/>
                        </a:rPr>
                        <a:t>(</a:t>
                      </a:r>
                      <a:r>
                        <a:rPr lang="en-US" sz="1600" b="1" dirty="0">
                          <a:solidFill>
                            <a:schemeClr val="accent1"/>
                          </a:solidFill>
                          <a:latin typeface="Consolas" pitchFamily="49" charset="0"/>
                        </a:rPr>
                        <a:t>predict</a:t>
                      </a:r>
                      <a:r>
                        <a:rPr lang="en-US" sz="1600" dirty="0">
                          <a:solidFill>
                            <a:schemeClr val="accent1"/>
                          </a:solidFill>
                          <a:latin typeface="Consolas" pitchFamily="49" charset="0"/>
                        </a:rPr>
                        <a:t>(</a:t>
                      </a:r>
                      <a:r>
                        <a:rPr lang="en-US" sz="1600" dirty="0" err="1">
                          <a:solidFill>
                            <a:schemeClr val="accent1"/>
                          </a:solidFill>
                          <a:latin typeface="Consolas" pitchFamily="49" charset="0"/>
                        </a:rPr>
                        <a:t>compmodel,calldata,</a:t>
                      </a:r>
                      <a:r>
                        <a:rPr lang="en-US" sz="1600" b="1" dirty="0" err="1">
                          <a:solidFill>
                            <a:schemeClr val="accent1"/>
                          </a:solidFill>
                          <a:latin typeface="Consolas" pitchFamily="49" charset="0"/>
                        </a:rPr>
                        <a:t>type</a:t>
                      </a:r>
                      <a:r>
                        <a:rPr lang="en-US" sz="1600" b="1" dirty="0">
                          <a:solidFill>
                            <a:schemeClr val="accent1"/>
                          </a:solidFill>
                          <a:latin typeface="Consolas" pitchFamily="49" charset="0"/>
                        </a:rPr>
                        <a:t>=</a:t>
                      </a:r>
                      <a:r>
                        <a:rPr lang="en-US" sz="1600" dirty="0">
                          <a:solidFill>
                            <a:schemeClr val="accent1"/>
                          </a:solidFill>
                          <a:latin typeface="Consolas" pitchFamily="49" charset="0"/>
                        </a:rPr>
                        <a:t>'response'))</a:t>
                      </a:r>
                    </a:p>
                    <a:p>
                      <a:r>
                        <a:rPr lang="en-US" sz="1600" b="1" dirty="0">
                          <a:solidFill>
                            <a:schemeClr val="accent1"/>
                          </a:solidFill>
                          <a:latin typeface="Consolas" pitchFamily="49" charset="0"/>
                        </a:rPr>
                        <a:t>head</a:t>
                      </a:r>
                      <a:r>
                        <a:rPr lang="en-US" sz="1600" dirty="0">
                          <a:solidFill>
                            <a:schemeClr val="accent1"/>
                          </a:solidFill>
                          <a:latin typeface="Consolas" pitchFamily="49" charset="0"/>
                        </a:rPr>
                        <a:t>(</a:t>
                      </a:r>
                      <a:r>
                        <a:rPr lang="en-US" sz="1600" dirty="0" err="1">
                          <a:solidFill>
                            <a:schemeClr val="accent1"/>
                          </a:solidFill>
                          <a:latin typeface="Consolas" pitchFamily="49" charset="0"/>
                        </a:rPr>
                        <a:t>calldata</a:t>
                      </a:r>
                      <a:r>
                        <a:rPr lang="en-US" sz="160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grpSp>
        <p:nvGrpSpPr>
          <p:cNvPr id="21" name="Group 42"/>
          <p:cNvGrpSpPr/>
          <p:nvPr/>
        </p:nvGrpSpPr>
        <p:grpSpPr>
          <a:xfrm>
            <a:off x="4655840" y="2047012"/>
            <a:ext cx="5400600" cy="1278623"/>
            <a:chOff x="2696689" y="3482135"/>
            <a:chExt cx="4652300" cy="1278623"/>
          </a:xfrm>
          <a:solidFill>
            <a:schemeClr val="bg1"/>
          </a:solidFill>
        </p:grpSpPr>
        <p:sp>
          <p:nvSpPr>
            <p:cNvPr id="22" name="Rectangle 21"/>
            <p:cNvSpPr/>
            <p:nvPr/>
          </p:nvSpPr>
          <p:spPr>
            <a:xfrm>
              <a:off x="2696689" y="3745095"/>
              <a:ext cx="4652300" cy="1015663"/>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schemeClr val="tx1">
                      <a:lumMod val="75000"/>
                      <a:lumOff val="25000"/>
                    </a:schemeClr>
                  </a:solidFill>
                  <a:latin typeface="Vijaya" pitchFamily="34" charset="0"/>
                  <a:cs typeface="Vijaya" pitchFamily="34" charset="0"/>
                </a:rPr>
                <a:t>predict()</a:t>
              </a:r>
              <a:r>
                <a:rPr lang="en-US" sz="2000" dirty="0">
                  <a:solidFill>
                    <a:schemeClr val="tx1">
                      <a:lumMod val="75000"/>
                      <a:lumOff val="25000"/>
                    </a:schemeClr>
                  </a:solidFill>
                  <a:latin typeface="Vijaya" pitchFamily="34" charset="0"/>
                  <a:cs typeface="Vijaya" pitchFamily="34" charset="0"/>
                </a:rPr>
                <a:t> requires model object, data and type</a:t>
              </a:r>
              <a:r>
                <a:rPr lang="en-US" sz="2000" dirty="0">
                  <a:solidFill>
                    <a:schemeClr val="tx1">
                      <a:lumMod val="75000"/>
                      <a:lumOff val="25000"/>
                    </a:schemeClr>
                  </a:solidFill>
                </a:rPr>
                <a:t>.</a:t>
              </a:r>
            </a:p>
            <a:p>
              <a:pPr marL="342900" indent="-342900">
                <a:buSzPct val="60000"/>
                <a:buFont typeface="Wingdings" panose="05000000000000000000" pitchFamily="2" charset="2"/>
                <a:buChar char="q"/>
              </a:pPr>
              <a:r>
                <a:rPr lang="en-US" sz="2000" b="1" dirty="0">
                  <a:solidFill>
                    <a:schemeClr val="tx1">
                      <a:lumMod val="75000"/>
                      <a:lumOff val="25000"/>
                    </a:schemeClr>
                  </a:solidFill>
                  <a:latin typeface="Vijaya" pitchFamily="34" charset="0"/>
                  <a:cs typeface="Vijaya" pitchFamily="34" charset="0"/>
                </a:rPr>
                <a:t>type=‘response</a:t>
              </a:r>
              <a:r>
                <a:rPr lang="en-US" sz="2000" dirty="0">
                  <a:solidFill>
                    <a:schemeClr val="tx1">
                      <a:lumMod val="75000"/>
                      <a:lumOff val="25000"/>
                    </a:schemeClr>
                  </a:solidFill>
                  <a:latin typeface="Vijaya" pitchFamily="34" charset="0"/>
                  <a:cs typeface="Vijaya" pitchFamily="34" charset="0"/>
                </a:rPr>
                <a:t>’ gives the predicted probabilities</a:t>
              </a:r>
            </a:p>
          </p:txBody>
        </p:sp>
        <p:cxnSp>
          <p:nvCxnSpPr>
            <p:cNvPr id="23" name="Straight Arrow Connector 22"/>
            <p:cNvCxnSpPr/>
            <p:nvPr/>
          </p:nvCxnSpPr>
          <p:spPr>
            <a:xfrm flipV="1">
              <a:off x="3289924" y="3482135"/>
              <a:ext cx="1" cy="25281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4" name="Rectangle 23">
            <a:extLst>
              <a:ext uri="{FF2B5EF4-FFF2-40B4-BE49-F238E27FC236}">
                <a16:creationId xmlns:a16="http://schemas.microsoft.com/office/drawing/2014/main" id="{0D3DCBD3-26DF-4102-9F88-FFA5E478D713}"/>
              </a:ext>
            </a:extLst>
          </p:cNvPr>
          <p:cNvSpPr/>
          <p:nvPr/>
        </p:nvSpPr>
        <p:spPr>
          <a:xfrm>
            <a:off x="2207568" y="3306470"/>
            <a:ext cx="1082348" cy="338554"/>
          </a:xfrm>
          <a:prstGeom prst="rect">
            <a:avLst/>
          </a:prstGeom>
        </p:spPr>
        <p:txBody>
          <a:bodyPr wrap="none">
            <a:spAutoFit/>
          </a:bodyPr>
          <a:lstStyle/>
          <a:p>
            <a:r>
              <a:rPr lang="en-US" sz="1600" dirty="0">
                <a:latin typeface="Consolas" pitchFamily="49" charset="0"/>
              </a:rPr>
              <a:t># Output</a:t>
            </a:r>
          </a:p>
        </p:txBody>
      </p:sp>
      <p:pic>
        <p:nvPicPr>
          <p:cNvPr id="25" name="Picture 2">
            <a:extLst>
              <a:ext uri="{FF2B5EF4-FFF2-40B4-BE49-F238E27FC236}">
                <a16:creationId xmlns:a16="http://schemas.microsoft.com/office/drawing/2014/main" id="{803D6FE8-4C6F-488C-8290-D51C9B05910B}"/>
              </a:ext>
            </a:extLst>
          </p:cNvPr>
          <p:cNvPicPr>
            <a:picLocks noChangeAspect="1" noChangeArrowheads="1"/>
          </p:cNvPicPr>
          <p:nvPr/>
        </p:nvPicPr>
        <p:blipFill>
          <a:blip r:embed="rId7" cstate="print"/>
          <a:srcRect l="56723" t="72843" r="14499" b="14080"/>
          <a:stretch>
            <a:fillRect/>
          </a:stretch>
        </p:blipFill>
        <p:spPr bwMode="auto">
          <a:xfrm>
            <a:off x="2207568" y="3725870"/>
            <a:ext cx="5637198" cy="1440160"/>
          </a:xfrm>
          <a:prstGeom prst="rect">
            <a:avLst/>
          </a:prstGeom>
          <a:noFill/>
          <a:ln w="9525">
            <a:solidFill>
              <a:schemeClr val="accent1"/>
            </a:solidFill>
            <a:miter lim="800000"/>
            <a:headEnd/>
            <a:tailEnd/>
          </a:ln>
        </p:spPr>
      </p:pic>
      <p:grpSp>
        <p:nvGrpSpPr>
          <p:cNvPr id="28" name="Group 21">
            <a:extLst>
              <a:ext uri="{FF2B5EF4-FFF2-40B4-BE49-F238E27FC236}">
                <a16:creationId xmlns:a16="http://schemas.microsoft.com/office/drawing/2014/main" id="{0B62DC6D-CE4B-4510-83CD-05B09CAAC9B2}"/>
              </a:ext>
            </a:extLst>
          </p:cNvPr>
          <p:cNvGrpSpPr/>
          <p:nvPr/>
        </p:nvGrpSpPr>
        <p:grpSpPr>
          <a:xfrm>
            <a:off x="4386319" y="5231270"/>
            <a:ext cx="4824536" cy="1231687"/>
            <a:chOff x="3563888" y="3501008"/>
            <a:chExt cx="4824536" cy="1231687"/>
          </a:xfrm>
        </p:grpSpPr>
        <p:sp>
          <p:nvSpPr>
            <p:cNvPr id="30" name="Rectangle 29">
              <a:extLst>
                <a:ext uri="{FF2B5EF4-FFF2-40B4-BE49-F238E27FC236}">
                  <a16:creationId xmlns:a16="http://schemas.microsoft.com/office/drawing/2014/main" id="{0C4926CC-A154-4270-B7E9-A24EE9D5E756}"/>
                </a:ext>
              </a:extLst>
            </p:cNvPr>
            <p:cNvSpPr/>
            <p:nvPr/>
          </p:nvSpPr>
          <p:spPr>
            <a:xfrm>
              <a:off x="3563888" y="3717032"/>
              <a:ext cx="4824536" cy="1015663"/>
            </a:xfrm>
            <a:prstGeom prst="rect">
              <a:avLst/>
            </a:prstGeom>
            <a:solidFill>
              <a:schemeClr val="bg1"/>
            </a:solidFill>
            <a:ln w="3175">
              <a:solidFill>
                <a:schemeClr val="accent3"/>
              </a:solidFill>
            </a:ln>
          </p:spPr>
          <p:txBody>
            <a:bodyPr wrap="square">
              <a:spAutoFit/>
            </a:bodyPr>
            <a:lstStyle/>
            <a:p>
              <a:r>
                <a:rPr lang="pt-BR" sz="2000" b="1" dirty="0">
                  <a:solidFill>
                    <a:schemeClr val="tx1">
                      <a:lumMod val="75000"/>
                      <a:lumOff val="25000"/>
                    </a:schemeClr>
                  </a:solidFill>
                  <a:latin typeface="Vijaya" pitchFamily="34" charset="0"/>
                  <a:cs typeface="Vijaya" pitchFamily="34" charset="0"/>
                </a:rPr>
                <a:t>Interpretation</a:t>
              </a:r>
              <a:r>
                <a:rPr lang="pt-BR" sz="2000" dirty="0">
                  <a:solidFill>
                    <a:schemeClr val="tx1">
                      <a:lumMod val="75000"/>
                      <a:lumOff val="25000"/>
                    </a:schemeClr>
                  </a:solidFill>
                  <a:latin typeface="Vijaya" pitchFamily="34" charset="0"/>
                  <a:cs typeface="Vijaya" pitchFamily="34" charset="0"/>
                </a:rPr>
                <a:t>:</a:t>
              </a:r>
            </a:p>
            <a:p>
              <a:r>
                <a:rPr lang="pt-BR" sz="2000" dirty="0">
                  <a:solidFill>
                    <a:schemeClr val="tx1">
                      <a:lumMod val="75000"/>
                      <a:lumOff val="25000"/>
                    </a:schemeClr>
                  </a:solidFill>
                  <a:latin typeface="Vijaya" pitchFamily="34" charset="0"/>
                  <a:cs typeface="Vijaya" pitchFamily="34" charset="0"/>
                </a:rPr>
                <a:t>The </a:t>
              </a:r>
              <a:r>
                <a:rPr lang="pt-BR" sz="2000" dirty="0" err="1">
                  <a:solidFill>
                    <a:schemeClr val="tx1">
                      <a:lumMod val="75000"/>
                      <a:lumOff val="25000"/>
                    </a:schemeClr>
                  </a:solidFill>
                  <a:latin typeface="Vijaya" pitchFamily="34" charset="0"/>
                  <a:cs typeface="Vijaya" pitchFamily="34" charset="0"/>
                </a:rPr>
                <a:t>last</a:t>
              </a:r>
              <a:r>
                <a:rPr lang="pt-BR" sz="2000" dirty="0">
                  <a:solidFill>
                    <a:schemeClr val="tx1">
                      <a:lumMod val="75000"/>
                      <a:lumOff val="25000"/>
                    </a:schemeClr>
                  </a:solidFill>
                  <a:latin typeface="Vijaya" pitchFamily="34" charset="0"/>
                  <a:cs typeface="Vijaya" pitchFamily="34" charset="0"/>
                </a:rPr>
                <a:t> two columns are </a:t>
              </a:r>
              <a:r>
                <a:rPr lang="pt-BR" sz="2000" dirty="0" err="1">
                  <a:solidFill>
                    <a:schemeClr val="tx1">
                      <a:lumMod val="75000"/>
                      <a:lumOff val="25000"/>
                    </a:schemeClr>
                  </a:solidFill>
                  <a:latin typeface="Vijaya" pitchFamily="34" charset="0"/>
                  <a:cs typeface="Vijaya" pitchFamily="34" charset="0"/>
                </a:rPr>
                <a:t>observed</a:t>
              </a:r>
              <a:r>
                <a:rPr lang="pt-BR" sz="2000" dirty="0">
                  <a:solidFill>
                    <a:schemeClr val="tx1">
                      <a:lumMod val="75000"/>
                      <a:lumOff val="25000"/>
                    </a:schemeClr>
                  </a:solidFill>
                  <a:latin typeface="Vijaya" pitchFamily="34" charset="0"/>
                  <a:cs typeface="Vijaya" pitchFamily="34" charset="0"/>
                </a:rPr>
                <a:t> </a:t>
              </a:r>
              <a:r>
                <a:rPr lang="pt-BR" sz="2000" dirty="0" err="1">
                  <a:solidFill>
                    <a:schemeClr val="tx1">
                      <a:lumMod val="75000"/>
                      <a:lumOff val="25000"/>
                    </a:schemeClr>
                  </a:solidFill>
                  <a:latin typeface="Vijaya" pitchFamily="34" charset="0"/>
                  <a:cs typeface="Vijaya" pitchFamily="34" charset="0"/>
                </a:rPr>
                <a:t>and</a:t>
              </a:r>
              <a:r>
                <a:rPr lang="pt-BR" sz="2000" dirty="0">
                  <a:solidFill>
                    <a:schemeClr val="tx1">
                      <a:lumMod val="75000"/>
                      <a:lumOff val="25000"/>
                    </a:schemeClr>
                  </a:solidFill>
                  <a:latin typeface="Vijaya" pitchFamily="34" charset="0"/>
                  <a:cs typeface="Vijaya" pitchFamily="34" charset="0"/>
                </a:rPr>
                <a:t> </a:t>
              </a:r>
              <a:r>
                <a:rPr lang="pt-BR" sz="2000" dirty="0" err="1">
                  <a:solidFill>
                    <a:schemeClr val="tx1">
                      <a:lumMod val="75000"/>
                      <a:lumOff val="25000"/>
                    </a:schemeClr>
                  </a:solidFill>
                  <a:latin typeface="Vijaya" pitchFamily="34" charset="0"/>
                  <a:cs typeface="Vijaya" pitchFamily="34" charset="0"/>
                </a:rPr>
                <a:t>predicted</a:t>
              </a:r>
              <a:r>
                <a:rPr lang="pt-BR" sz="2000" dirty="0">
                  <a:solidFill>
                    <a:schemeClr val="tx1">
                      <a:lumMod val="75000"/>
                      <a:lumOff val="25000"/>
                    </a:schemeClr>
                  </a:solidFill>
                  <a:latin typeface="Vijaya" pitchFamily="34" charset="0"/>
                  <a:cs typeface="Vijaya" pitchFamily="34" charset="0"/>
                </a:rPr>
                <a:t> vales </a:t>
              </a:r>
              <a:r>
                <a:rPr lang="pt-BR" sz="2000" dirty="0" err="1">
                  <a:solidFill>
                    <a:schemeClr val="tx1">
                      <a:lumMod val="75000"/>
                      <a:lumOff val="25000"/>
                    </a:schemeClr>
                  </a:solidFill>
                  <a:latin typeface="Vijaya" pitchFamily="34" charset="0"/>
                  <a:cs typeface="Vijaya" pitchFamily="34" charset="0"/>
                </a:rPr>
                <a:t>of</a:t>
              </a:r>
              <a:r>
                <a:rPr lang="pt-BR" sz="2000" dirty="0">
                  <a:solidFill>
                    <a:schemeClr val="tx1">
                      <a:lumMod val="75000"/>
                      <a:lumOff val="25000"/>
                    </a:schemeClr>
                  </a:solidFill>
                  <a:latin typeface="Vijaya" pitchFamily="34" charset="0"/>
                  <a:cs typeface="Vijaya" pitchFamily="34" charset="0"/>
                </a:rPr>
                <a:t> “</a:t>
              </a:r>
              <a:r>
                <a:rPr lang="pt-BR" sz="2000" dirty="0" err="1">
                  <a:solidFill>
                    <a:schemeClr val="tx1">
                      <a:lumMod val="75000"/>
                      <a:lumOff val="25000"/>
                    </a:schemeClr>
                  </a:solidFill>
                  <a:latin typeface="Vijaya" pitchFamily="34" charset="0"/>
                  <a:cs typeface="Vijaya" pitchFamily="34" charset="0"/>
                </a:rPr>
                <a:t>ncomp</a:t>
              </a:r>
              <a:r>
                <a:rPr lang="pt-BR" sz="2000" dirty="0">
                  <a:solidFill>
                    <a:schemeClr val="tx1">
                      <a:lumMod val="75000"/>
                      <a:lumOff val="25000"/>
                    </a:schemeClr>
                  </a:solidFill>
                  <a:latin typeface="Vijaya" pitchFamily="34" charset="0"/>
                  <a:cs typeface="Vijaya" pitchFamily="34" charset="0"/>
                </a:rPr>
                <a:t>”</a:t>
              </a:r>
              <a:endParaRPr lang="en-US" sz="2000" dirty="0">
                <a:solidFill>
                  <a:schemeClr val="tx1">
                    <a:lumMod val="75000"/>
                    <a:lumOff val="25000"/>
                  </a:schemeClr>
                </a:solidFill>
                <a:latin typeface="Vijaya" pitchFamily="34" charset="0"/>
                <a:cs typeface="Vijaya" pitchFamily="34" charset="0"/>
              </a:endParaRPr>
            </a:p>
          </p:txBody>
        </p:sp>
        <p:cxnSp>
          <p:nvCxnSpPr>
            <p:cNvPr id="31" name="Straight Arrow Connector 30">
              <a:extLst>
                <a:ext uri="{FF2B5EF4-FFF2-40B4-BE49-F238E27FC236}">
                  <a16:creationId xmlns:a16="http://schemas.microsoft.com/office/drawing/2014/main" id="{9EBD6A78-32EB-43D1-AC64-188E05DD8BB2}"/>
                </a:ext>
              </a:extLst>
            </p:cNvPr>
            <p:cNvCxnSpPr/>
            <p:nvPr/>
          </p:nvCxnSpPr>
          <p:spPr>
            <a:xfrm flipV="1">
              <a:off x="6228184" y="3501008"/>
              <a:ext cx="1" cy="216024"/>
            </a:xfrm>
            <a:prstGeom prst="straightConnector1">
              <a:avLst/>
            </a:prstGeom>
            <a:solidFill>
              <a:schemeClr val="bg1"/>
            </a:solid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44772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1991544" y="260648"/>
            <a:ext cx="8229600" cy="1010222"/>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Introduction to Zero-Inflated Poisson Regression</a:t>
            </a:r>
          </a:p>
        </p:txBody>
      </p:sp>
      <p:grpSp>
        <p:nvGrpSpPr>
          <p:cNvPr id="4" name="Group 7"/>
          <p:cNvGrpSpPr/>
          <p:nvPr/>
        </p:nvGrpSpPr>
        <p:grpSpPr>
          <a:xfrm>
            <a:off x="3503713" y="1484785"/>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135561" y="1687448"/>
            <a:ext cx="7967659" cy="2677656"/>
          </a:xfrm>
          <a:prstGeom prst="rect">
            <a:avLst/>
          </a:prstGeom>
        </p:spPr>
        <p:txBody>
          <a:bodyPr wrap="square">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One common cause of over-dispersion is excess zeros, which in turn are generated by an additional data generating process.  In this situation, </a:t>
            </a:r>
            <a:r>
              <a:rPr lang="en-US" sz="1600" b="1" dirty="0">
                <a:solidFill>
                  <a:schemeClr val="tx1">
                    <a:lumMod val="75000"/>
                    <a:lumOff val="25000"/>
                  </a:schemeClr>
                </a:solidFill>
              </a:rPr>
              <a:t>zero-inflated </a:t>
            </a:r>
            <a:r>
              <a:rPr lang="en-US" sz="1600" b="1" dirty="0" err="1">
                <a:solidFill>
                  <a:schemeClr val="tx1">
                    <a:lumMod val="75000"/>
                    <a:lumOff val="25000"/>
                  </a:schemeClr>
                </a:solidFill>
              </a:rPr>
              <a:t>poisson</a:t>
            </a:r>
            <a:r>
              <a:rPr lang="en-US" sz="1600" b="1" dirty="0">
                <a:solidFill>
                  <a:schemeClr val="tx1">
                    <a:lumMod val="75000"/>
                    <a:lumOff val="25000"/>
                  </a:schemeClr>
                </a:solidFill>
              </a:rPr>
              <a:t> regression</a:t>
            </a:r>
            <a:r>
              <a:rPr lang="en-US" sz="1600" dirty="0">
                <a:solidFill>
                  <a:schemeClr val="tx1">
                    <a:lumMod val="75000"/>
                    <a:lumOff val="25000"/>
                  </a:schemeClr>
                </a:solidFill>
              </a:rPr>
              <a:t> should be considered</a:t>
            </a:r>
          </a:p>
          <a:p>
            <a:pPr marL="285750" indent="-285750">
              <a:lnSpc>
                <a:spcPct val="150000"/>
              </a:lnSpc>
              <a:buFont typeface="Arial" pitchFamily="34" charset="0"/>
              <a:buChar char="•"/>
            </a:pPr>
            <a:r>
              <a:rPr lang="en-US" sz="1600" dirty="0">
                <a:solidFill>
                  <a:schemeClr val="tx1">
                    <a:lumMod val="75000"/>
                    <a:lumOff val="25000"/>
                  </a:schemeClr>
                </a:solidFill>
              </a:rPr>
              <a:t>Zero-inflated models attempt to account for excess zeros.  In other words, two kinds of zeros are thought to exist in the data, "true zeros" and "excess zeros".  Zero-inflated models estimate two equations simultaneously, one for the count model and one for the excess zeros.</a:t>
            </a:r>
          </a:p>
        </p:txBody>
      </p:sp>
      <p:graphicFrame>
        <p:nvGraphicFramePr>
          <p:cNvPr id="12" name="Table 11"/>
          <p:cNvGraphicFramePr>
            <a:graphicFrameLocks noGrp="1"/>
          </p:cNvGraphicFramePr>
          <p:nvPr/>
        </p:nvGraphicFramePr>
        <p:xfrm>
          <a:off x="2423593" y="4871040"/>
          <a:ext cx="7344816" cy="1798320"/>
        </p:xfrm>
        <a:graphic>
          <a:graphicData uri="http://schemas.openxmlformats.org/drawingml/2006/table">
            <a:tbl>
              <a:tblPr bandRow="1">
                <a:tableStyleId>{9D7B26C5-4107-4FEC-AEDC-1716B250A1EF}</a:tableStyleId>
              </a:tblPr>
              <a:tblGrid>
                <a:gridCol w="7344816">
                  <a:extLst>
                    <a:ext uri="{9D8B030D-6E8A-4147-A177-3AD203B41FA5}">
                      <a16:colId xmlns:a16="http://schemas.microsoft.com/office/drawing/2014/main" val="20000"/>
                    </a:ext>
                  </a:extLst>
                </a:gridCol>
              </a:tblGrid>
              <a:tr h="675620">
                <a:tc>
                  <a:txBody>
                    <a:bodyPr/>
                    <a:lstStyle/>
                    <a:p>
                      <a:r>
                        <a:rPr lang="en-US" sz="1600" b="1" dirty="0" err="1">
                          <a:solidFill>
                            <a:schemeClr val="accent1"/>
                          </a:solidFill>
                          <a:latin typeface="Consolas" pitchFamily="49" charset="0"/>
                        </a:rPr>
                        <a:t>install.packages</a:t>
                      </a:r>
                      <a:r>
                        <a:rPr lang="en-US" sz="1600" b="1" dirty="0">
                          <a:solidFill>
                            <a:schemeClr val="accent1"/>
                          </a:solidFill>
                          <a:latin typeface="Consolas" pitchFamily="49" charset="0"/>
                        </a:rPr>
                        <a:t>("</a:t>
                      </a:r>
                      <a:r>
                        <a:rPr lang="en-US" sz="1600" b="0" dirty="0" err="1">
                          <a:solidFill>
                            <a:schemeClr val="accent1"/>
                          </a:solidFill>
                          <a:latin typeface="Consolas" pitchFamily="49" charset="0"/>
                        </a:rPr>
                        <a:t>pscl</a:t>
                      </a:r>
                      <a:r>
                        <a:rPr lang="en-US" sz="1600" b="1" dirty="0">
                          <a:solidFill>
                            <a:schemeClr val="accent1"/>
                          </a:solidFill>
                          <a:latin typeface="Consolas" pitchFamily="49" charset="0"/>
                        </a:rPr>
                        <a:t>")</a:t>
                      </a:r>
                    </a:p>
                    <a:p>
                      <a:r>
                        <a:rPr lang="en-US" sz="1600" b="1" dirty="0">
                          <a:solidFill>
                            <a:schemeClr val="accent1"/>
                          </a:solidFill>
                          <a:latin typeface="Consolas" pitchFamily="49" charset="0"/>
                        </a:rPr>
                        <a:t>library(</a:t>
                      </a:r>
                      <a:r>
                        <a:rPr lang="en-US" sz="1600" b="0" dirty="0" err="1">
                          <a:solidFill>
                            <a:schemeClr val="accent1"/>
                          </a:solidFill>
                          <a:latin typeface="Consolas" pitchFamily="49" charset="0"/>
                        </a:rPr>
                        <a:t>pscl</a:t>
                      </a:r>
                      <a:r>
                        <a:rPr lang="en-US" sz="1600" b="1" dirty="0">
                          <a:solidFill>
                            <a:schemeClr val="accent1"/>
                          </a:solidFill>
                          <a:latin typeface="Consolas" pitchFamily="49" charset="0"/>
                        </a:rPr>
                        <a:t>)</a:t>
                      </a:r>
                    </a:p>
                    <a:p>
                      <a:endParaRPr lang="en-US" sz="1600" b="1" dirty="0">
                        <a:solidFill>
                          <a:schemeClr val="accent1"/>
                        </a:solidFill>
                        <a:latin typeface="Consolas" pitchFamily="49" charset="0"/>
                      </a:endParaRPr>
                    </a:p>
                    <a:p>
                      <a:r>
                        <a:rPr lang="en-US" sz="1600" dirty="0" err="1">
                          <a:solidFill>
                            <a:schemeClr val="accent1"/>
                          </a:solidFill>
                          <a:latin typeface="Consolas" pitchFamily="49" charset="0"/>
                        </a:rPr>
                        <a:t>zip_model</a:t>
                      </a:r>
                      <a:r>
                        <a:rPr lang="en-US" sz="1600" dirty="0">
                          <a:solidFill>
                            <a:schemeClr val="accent1"/>
                          </a:solidFill>
                          <a:latin typeface="Consolas" pitchFamily="49" charset="0"/>
                        </a:rPr>
                        <a:t>&lt;-</a:t>
                      </a:r>
                      <a:r>
                        <a:rPr lang="en-US" sz="1600" b="1" dirty="0" err="1">
                          <a:solidFill>
                            <a:schemeClr val="accent1"/>
                          </a:solidFill>
                          <a:latin typeface="Consolas" pitchFamily="49" charset="0"/>
                        </a:rPr>
                        <a:t>zeroinfl</a:t>
                      </a:r>
                      <a:r>
                        <a:rPr lang="en-US" sz="1600" dirty="0">
                          <a:solidFill>
                            <a:schemeClr val="accent1"/>
                          </a:solidFill>
                          <a:latin typeface="Consolas" pitchFamily="49" charset="0"/>
                        </a:rPr>
                        <a:t>(</a:t>
                      </a:r>
                      <a:r>
                        <a:rPr lang="en-US" sz="1600" b="1" dirty="0">
                          <a:solidFill>
                            <a:schemeClr val="accent1"/>
                          </a:solidFill>
                          <a:latin typeface="Consolas" pitchFamily="49" charset="0"/>
                        </a:rPr>
                        <a:t>formula</a:t>
                      </a:r>
                      <a:r>
                        <a:rPr lang="en-US" sz="1600" dirty="0">
                          <a:solidFill>
                            <a:schemeClr val="accent1"/>
                          </a:solidFill>
                          <a:latin typeface="Consolas" pitchFamily="49" charset="0"/>
                        </a:rPr>
                        <a:t>= dependent</a:t>
                      </a:r>
                      <a:r>
                        <a:rPr lang="en-US" sz="1600" baseline="0" dirty="0">
                          <a:solidFill>
                            <a:schemeClr val="accent1"/>
                          </a:solidFill>
                          <a:latin typeface="Consolas" pitchFamily="49" charset="0"/>
                        </a:rPr>
                        <a:t> </a:t>
                      </a:r>
                      <a:r>
                        <a:rPr lang="en-US" sz="1600" dirty="0">
                          <a:solidFill>
                            <a:schemeClr val="accent1"/>
                          </a:solidFill>
                          <a:latin typeface="Consolas" pitchFamily="49" charset="0"/>
                        </a:rPr>
                        <a:t>variable~ independent variables| variable</a:t>
                      </a:r>
                      <a:r>
                        <a:rPr lang="en-US" sz="1600" baseline="0" dirty="0">
                          <a:solidFill>
                            <a:schemeClr val="accent1"/>
                          </a:solidFill>
                          <a:latin typeface="Consolas" pitchFamily="49" charset="0"/>
                        </a:rPr>
                        <a:t> causing zero inflation</a:t>
                      </a:r>
                      <a:r>
                        <a:rPr lang="en-US" sz="1600" dirty="0">
                          <a:solidFill>
                            <a:schemeClr val="accent1"/>
                          </a:solidFill>
                          <a:latin typeface="Consolas" pitchFamily="49" charset="0"/>
                        </a:rPr>
                        <a:t>, </a:t>
                      </a:r>
                      <a:r>
                        <a:rPr lang="en-US" sz="1600" b="1" dirty="0">
                          <a:solidFill>
                            <a:schemeClr val="accent1"/>
                          </a:solidFill>
                          <a:latin typeface="Consolas" pitchFamily="49" charset="0"/>
                        </a:rPr>
                        <a:t>data</a:t>
                      </a:r>
                      <a:r>
                        <a:rPr lang="en-US" sz="1600" dirty="0">
                          <a:solidFill>
                            <a:schemeClr val="accent1"/>
                          </a:solidFill>
                          <a:latin typeface="Consolas" pitchFamily="49" charset="0"/>
                        </a:rPr>
                        <a:t>= </a:t>
                      </a:r>
                      <a:r>
                        <a:rPr lang="en-US" sz="1600" baseline="0" dirty="0">
                          <a:solidFill>
                            <a:schemeClr val="accent1"/>
                          </a:solidFill>
                          <a:latin typeface="Consolas" pitchFamily="49" charset="0"/>
                        </a:rPr>
                        <a:t>data)</a:t>
                      </a:r>
                    </a:p>
                    <a:p>
                      <a:endParaRPr lang="en-US" sz="1600" baseline="0" dirty="0">
                        <a:solidFill>
                          <a:schemeClr val="accent1"/>
                        </a:solidFill>
                        <a:latin typeface="Consolas" pitchFamily="49" charset="0"/>
                      </a:endParaRPr>
                    </a:p>
                    <a:p>
                      <a:r>
                        <a:rPr lang="en-US" sz="1600" b="1" baseline="0" dirty="0">
                          <a:solidFill>
                            <a:schemeClr val="accent1"/>
                          </a:solidFill>
                          <a:latin typeface="Consolas" pitchFamily="49" charset="0"/>
                        </a:rPr>
                        <a:t>summary</a:t>
                      </a:r>
                      <a:r>
                        <a:rPr lang="en-US" sz="1600" baseline="0" dirty="0">
                          <a:solidFill>
                            <a:schemeClr val="accent1"/>
                          </a:solidFill>
                          <a:latin typeface="Consolas" pitchFamily="49" charset="0"/>
                        </a:rPr>
                        <a:t>(</a:t>
                      </a:r>
                      <a:r>
                        <a:rPr lang="en-US" sz="1600" baseline="0" dirty="0" err="1">
                          <a:solidFill>
                            <a:schemeClr val="accent1"/>
                          </a:solidFill>
                          <a:latin typeface="Consolas" pitchFamily="49" charset="0"/>
                        </a:rPr>
                        <a:t>zip_model</a:t>
                      </a:r>
                      <a:r>
                        <a:rPr lang="en-US" sz="1600" baseline="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6A6A6">
                        <a:alpha val="20000"/>
                      </a:srgbClr>
                    </a:solidFill>
                  </a:tcPr>
                </a:tc>
                <a:extLst>
                  <a:ext uri="{0D108BD9-81ED-4DB2-BD59-A6C34878D82A}">
                    <a16:rowId xmlns:a16="http://schemas.microsoft.com/office/drawing/2014/main" val="10000"/>
                  </a:ext>
                </a:extLst>
              </a:tr>
            </a:tbl>
          </a:graphicData>
        </a:graphic>
      </p:graphicFrame>
      <p:sp>
        <p:nvSpPr>
          <p:cNvPr id="13" name="Rectangle 12"/>
          <p:cNvSpPr/>
          <p:nvPr/>
        </p:nvSpPr>
        <p:spPr>
          <a:xfrm>
            <a:off x="2423592" y="4509120"/>
            <a:ext cx="5551156" cy="338554"/>
          </a:xfrm>
          <a:prstGeom prst="rect">
            <a:avLst/>
          </a:prstGeom>
        </p:spPr>
        <p:txBody>
          <a:bodyPr wrap="square">
            <a:spAutoFit/>
          </a:bodyPr>
          <a:lstStyle/>
          <a:p>
            <a:r>
              <a:rPr lang="en-US" sz="1600" dirty="0">
                <a:latin typeface="Consolas" pitchFamily="49" charset="0"/>
              </a:rPr>
              <a:t># Zero-Inflated Poisson Regression</a:t>
            </a:r>
          </a:p>
        </p:txBody>
      </p:sp>
    </p:spTree>
    <p:extLst>
      <p:ext uri="{BB962C8B-B14F-4D97-AF65-F5344CB8AC3E}">
        <p14:creationId xmlns:p14="http://schemas.microsoft.com/office/powerpoint/2010/main" val="2523866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Offset Variable in Poisson Regression</a:t>
            </a:r>
            <a:endParaRPr lang="en-US" b="1" dirty="0">
              <a:latin typeface="+mj-lt"/>
            </a:endParaRP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0" name="Rectangle 3"/>
          <p:cNvSpPr txBox="1">
            <a:spLocks noChangeArrowheads="1"/>
          </p:cNvSpPr>
          <p:nvPr>
            <p:custDataLst>
              <p:tags r:id="rId2"/>
            </p:custDataLst>
          </p:nvPr>
        </p:nvSpPr>
        <p:spPr bwMode="auto">
          <a:xfrm>
            <a:off x="2030731" y="1600201"/>
            <a:ext cx="7953702" cy="464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nSpc>
                <a:spcPct val="150000"/>
              </a:lnSpc>
            </a:pPr>
            <a:endParaRPr lang="en-US" sz="1600" dirty="0">
              <a:solidFill>
                <a:schemeClr val="tx1">
                  <a:lumMod val="75000"/>
                  <a:lumOff val="25000"/>
                </a:schemeClr>
              </a:solidFill>
              <a:latin typeface="Ebrima"/>
            </a:endParaRPr>
          </a:p>
          <a:p>
            <a:pPr marL="0" indent="0">
              <a:lnSpc>
                <a:spcPct val="150000"/>
              </a:lnSpc>
              <a:buNone/>
            </a:pPr>
            <a:endParaRPr lang="en-US" sz="1600" dirty="0">
              <a:solidFill>
                <a:schemeClr val="tx1">
                  <a:lumMod val="75000"/>
                  <a:lumOff val="25000"/>
                </a:schemeClr>
              </a:solidFill>
              <a:latin typeface="Ebrima"/>
            </a:endParaRPr>
          </a:p>
          <a:p>
            <a:pPr>
              <a:lnSpc>
                <a:spcPct val="150000"/>
              </a:lnSpc>
            </a:pPr>
            <a:r>
              <a:rPr lang="en-US" sz="1600" dirty="0">
                <a:solidFill>
                  <a:schemeClr val="tx1">
                    <a:lumMod val="75000"/>
                    <a:lumOff val="25000"/>
                  </a:schemeClr>
                </a:solidFill>
                <a:latin typeface="Ebrima"/>
              </a:rPr>
              <a:t>Poisson regression can be used to analyze </a:t>
            </a:r>
            <a:r>
              <a:rPr lang="en-US" sz="1600" b="1" dirty="0">
                <a:solidFill>
                  <a:schemeClr val="tx1">
                    <a:lumMod val="75000"/>
                    <a:lumOff val="25000"/>
                  </a:schemeClr>
                </a:solidFill>
                <a:latin typeface="Ebrima"/>
              </a:rPr>
              <a:t>not only the count data but also the rate data</a:t>
            </a:r>
          </a:p>
          <a:p>
            <a:pPr>
              <a:lnSpc>
                <a:spcPct val="150000"/>
              </a:lnSpc>
            </a:pPr>
            <a:r>
              <a:rPr lang="en-US" sz="1600" b="1" dirty="0">
                <a:solidFill>
                  <a:schemeClr val="tx1">
                    <a:lumMod val="75000"/>
                    <a:lumOff val="25000"/>
                  </a:schemeClr>
                </a:solidFill>
                <a:latin typeface="Ebrima"/>
              </a:rPr>
              <a:t>Rates are simply counts divided by a measure like total count  or time</a:t>
            </a:r>
            <a:r>
              <a:rPr lang="en-US" sz="1600" dirty="0">
                <a:solidFill>
                  <a:schemeClr val="tx1">
                    <a:lumMod val="75000"/>
                    <a:lumOff val="25000"/>
                  </a:schemeClr>
                </a:solidFill>
                <a:latin typeface="Ebrima"/>
              </a:rPr>
              <a:t>. For ex. Insurance claim rate is measured as number of claims  divided by the total number of the policy-holders (say N)</a:t>
            </a:r>
          </a:p>
          <a:p>
            <a:pPr>
              <a:lnSpc>
                <a:spcPct val="150000"/>
              </a:lnSpc>
            </a:pPr>
            <a:r>
              <a:rPr lang="en-US" sz="1600" dirty="0">
                <a:solidFill>
                  <a:schemeClr val="tx1">
                    <a:lumMod val="75000"/>
                    <a:lumOff val="25000"/>
                  </a:schemeClr>
                </a:solidFill>
                <a:latin typeface="Ebrima"/>
              </a:rPr>
              <a:t>The</a:t>
            </a:r>
            <a:r>
              <a:rPr lang="en-US" sz="1600" b="1" dirty="0">
                <a:solidFill>
                  <a:schemeClr val="tx1">
                    <a:lumMod val="75000"/>
                    <a:lumOff val="25000"/>
                  </a:schemeClr>
                </a:solidFill>
                <a:latin typeface="Ebrima"/>
              </a:rPr>
              <a:t> log transformed regression variable </a:t>
            </a:r>
            <a:r>
              <a:rPr lang="en-US" sz="1600" dirty="0">
                <a:solidFill>
                  <a:schemeClr val="tx1">
                    <a:lumMod val="75000"/>
                    <a:lumOff val="25000"/>
                  </a:schemeClr>
                </a:solidFill>
                <a:latin typeface="Ebrima"/>
              </a:rPr>
              <a:t>with the</a:t>
            </a:r>
            <a:r>
              <a:rPr lang="en-US" sz="1600" b="1" dirty="0">
                <a:solidFill>
                  <a:schemeClr val="tx1">
                    <a:lumMod val="75000"/>
                    <a:lumOff val="25000"/>
                  </a:schemeClr>
                </a:solidFill>
                <a:latin typeface="Ebrima"/>
              </a:rPr>
              <a:t> constant coefficient of 1 </a:t>
            </a:r>
            <a:r>
              <a:rPr lang="en-US" sz="1600" dirty="0">
                <a:solidFill>
                  <a:schemeClr val="tx1">
                    <a:lumMod val="75000"/>
                    <a:lumOff val="25000"/>
                  </a:schemeClr>
                </a:solidFill>
                <a:latin typeface="Ebrima"/>
              </a:rPr>
              <a:t>for each observation is known as</a:t>
            </a:r>
            <a:r>
              <a:rPr lang="en-US" sz="1600" b="1" dirty="0">
                <a:solidFill>
                  <a:schemeClr val="tx1">
                    <a:lumMod val="75000"/>
                    <a:lumOff val="25000"/>
                  </a:schemeClr>
                </a:solidFill>
                <a:latin typeface="Ebrima"/>
              </a:rPr>
              <a:t> ‘Offset’</a:t>
            </a:r>
          </a:p>
          <a:p>
            <a:pPr>
              <a:lnSpc>
                <a:spcPct val="150000"/>
              </a:lnSpc>
            </a:pPr>
            <a:r>
              <a:rPr lang="en-US" sz="1600" dirty="0">
                <a:solidFill>
                  <a:schemeClr val="tx1">
                    <a:lumMod val="75000"/>
                    <a:lumOff val="25000"/>
                  </a:schemeClr>
                </a:solidFill>
                <a:latin typeface="Ebrima"/>
              </a:rPr>
              <a:t>The Poisson model is fit to the counts &amp;</a:t>
            </a:r>
            <a:r>
              <a:rPr lang="en-US" sz="1600" b="1" dirty="0">
                <a:solidFill>
                  <a:schemeClr val="tx1">
                    <a:lumMod val="75000"/>
                    <a:lumOff val="25000"/>
                  </a:schemeClr>
                </a:solidFill>
                <a:latin typeface="Ebrima"/>
              </a:rPr>
              <a:t> uses the log of the denominator </a:t>
            </a:r>
            <a:r>
              <a:rPr lang="en-US" sz="1600" dirty="0">
                <a:solidFill>
                  <a:schemeClr val="tx1">
                    <a:lumMod val="75000"/>
                    <a:lumOff val="25000"/>
                  </a:schemeClr>
                </a:solidFill>
                <a:latin typeface="Ebrima"/>
              </a:rPr>
              <a:t>(usually N)  </a:t>
            </a:r>
            <a:r>
              <a:rPr lang="en-US" sz="1600" b="1" dirty="0">
                <a:solidFill>
                  <a:schemeClr val="tx1">
                    <a:lumMod val="75000"/>
                    <a:lumOff val="25000"/>
                  </a:schemeClr>
                </a:solidFill>
                <a:latin typeface="Ebrima"/>
              </a:rPr>
              <a:t>as an offset variable</a:t>
            </a:r>
          </a:p>
          <a:p>
            <a:pPr>
              <a:lnSpc>
                <a:spcPct val="150000"/>
              </a:lnSpc>
            </a:pPr>
            <a:r>
              <a:rPr lang="en-US" sz="1600" b="1" dirty="0">
                <a:solidFill>
                  <a:schemeClr val="tx1">
                    <a:lumMod val="75000"/>
                    <a:lumOff val="25000"/>
                  </a:schemeClr>
                </a:solidFill>
                <a:latin typeface="Ebrima"/>
              </a:rPr>
              <a:t>Model in R using offset variable ( C is number of claims, CAR is vehicle type ,AGE is vehicle age and N is number of policies)</a:t>
            </a:r>
          </a:p>
          <a:p>
            <a:endParaRPr lang="en-US" sz="1600" b="1" dirty="0">
              <a:solidFill>
                <a:schemeClr val="accent1"/>
              </a:solidFill>
              <a:latin typeface="Consolas" panose="020B0609020204030204" pitchFamily="49" charset="0"/>
            </a:endParaRPr>
          </a:p>
          <a:p>
            <a:r>
              <a:rPr lang="en-US" sz="1600" b="1" dirty="0" err="1">
                <a:solidFill>
                  <a:schemeClr val="accent1"/>
                </a:solidFill>
                <a:latin typeface="Consolas" panose="020B0609020204030204" pitchFamily="49" charset="0"/>
              </a:rPr>
              <a:t>claimmodel</a:t>
            </a:r>
            <a:r>
              <a:rPr lang="en-US" sz="1600" b="1" dirty="0">
                <a:solidFill>
                  <a:schemeClr val="accent1"/>
                </a:solidFill>
                <a:latin typeface="Consolas" panose="020B0609020204030204" pitchFamily="49" charset="0"/>
              </a:rPr>
              <a:t>&lt;-glm(formula=C~offset(log(N))+CAR+AGE,data=claimdata,</a:t>
            </a:r>
            <a:endParaRPr lang="en-IN" sz="1600" b="1" dirty="0">
              <a:solidFill>
                <a:schemeClr val="accent1"/>
              </a:solidFill>
              <a:latin typeface="Consolas" panose="020B0609020204030204" pitchFamily="49" charset="0"/>
            </a:endParaRPr>
          </a:p>
          <a:p>
            <a:pPr marL="0" indent="0">
              <a:buNone/>
            </a:pPr>
            <a:r>
              <a:rPr lang="en-US" sz="1600" b="1" dirty="0">
                <a:solidFill>
                  <a:schemeClr val="accent1"/>
                </a:solidFill>
                <a:latin typeface="Consolas" panose="020B0609020204030204" pitchFamily="49" charset="0"/>
              </a:rPr>
              <a:t>      family=poisson)</a:t>
            </a:r>
            <a:endParaRPr lang="en-IN" sz="1600" b="1" dirty="0">
              <a:solidFill>
                <a:schemeClr val="accent1"/>
              </a:solidFill>
              <a:latin typeface="Consolas" panose="020B0609020204030204" pitchFamily="49" charset="0"/>
            </a:endParaRPr>
          </a:p>
          <a:p>
            <a:pPr>
              <a:lnSpc>
                <a:spcPct val="150000"/>
              </a:lnSpc>
            </a:pPr>
            <a:endParaRPr lang="en-US" sz="1600" b="1" dirty="0">
              <a:solidFill>
                <a:schemeClr val="tx1">
                  <a:lumMod val="75000"/>
                  <a:lumOff val="25000"/>
                </a:schemeClr>
              </a:solidFill>
              <a:latin typeface="Ebrima"/>
            </a:endParaRPr>
          </a:p>
          <a:p>
            <a:pPr>
              <a:lnSpc>
                <a:spcPct val="150000"/>
              </a:lnSpc>
            </a:pPr>
            <a:endParaRPr lang="en-US" sz="1600" b="1" dirty="0">
              <a:solidFill>
                <a:schemeClr val="tx1">
                  <a:lumMod val="75000"/>
                  <a:lumOff val="25000"/>
                </a:schemeClr>
              </a:solidFill>
              <a:latin typeface="Ebrima"/>
            </a:endParaRPr>
          </a:p>
        </p:txBody>
      </p:sp>
    </p:spTree>
    <p:extLst>
      <p:ext uri="{BB962C8B-B14F-4D97-AF65-F5344CB8AC3E}">
        <p14:creationId xmlns:p14="http://schemas.microsoft.com/office/powerpoint/2010/main" val="265092489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Contents</a:t>
            </a:r>
          </a:p>
        </p:txBody>
      </p:sp>
      <p:grpSp>
        <p:nvGrpSpPr>
          <p:cNvPr id="4"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Content Placeholder 1"/>
          <p:cNvSpPr>
            <a:spLocks noGrp="1"/>
          </p:cNvSpPr>
          <p:nvPr>
            <p:ph idx="1"/>
            <p:custDataLst>
              <p:tags r:id="rId2"/>
            </p:custDataLst>
          </p:nvPr>
        </p:nvSpPr>
        <p:spPr>
          <a:xfrm>
            <a:off x="1981200" y="1828801"/>
            <a:ext cx="8229600" cy="4297363"/>
          </a:xfrm>
        </p:spPr>
        <p:txBody>
          <a:bodyPr anchor="t"/>
          <a:lstStyle/>
          <a:p>
            <a:pPr marL="457200" indent="-457200">
              <a:buFont typeface="+mj-lt"/>
              <a:buAutoNum type="arabicPeriod"/>
            </a:pPr>
            <a:r>
              <a:rPr lang="en-US" b="1" dirty="0">
                <a:solidFill>
                  <a:schemeClr val="tx1">
                    <a:lumMod val="50000"/>
                    <a:lumOff val="50000"/>
                  </a:schemeClr>
                </a:solidFill>
                <a:latin typeface="+mn-lt"/>
              </a:rPr>
              <a:t>Understanding Poisson Distribution</a:t>
            </a:r>
          </a:p>
          <a:p>
            <a:pPr marL="457200" indent="-457200">
              <a:buFont typeface="+mj-lt"/>
              <a:buAutoNum type="arabicPeriod"/>
            </a:pPr>
            <a:r>
              <a:rPr lang="en-US" b="1" dirty="0">
                <a:solidFill>
                  <a:schemeClr val="tx1">
                    <a:lumMod val="50000"/>
                    <a:lumOff val="50000"/>
                  </a:schemeClr>
                </a:solidFill>
                <a:latin typeface="+mn-lt"/>
              </a:rPr>
              <a:t>Poisson Regression – Concept and Applications</a:t>
            </a:r>
          </a:p>
          <a:p>
            <a:pPr marL="457200" indent="-457200">
              <a:buFont typeface="+mj-lt"/>
              <a:buAutoNum type="arabicPeriod"/>
            </a:pPr>
            <a:r>
              <a:rPr lang="en-US" b="1" dirty="0">
                <a:solidFill>
                  <a:schemeClr val="tx1">
                    <a:lumMod val="50000"/>
                    <a:lumOff val="50000"/>
                  </a:schemeClr>
                </a:solidFill>
                <a:latin typeface="+mn-lt"/>
              </a:rPr>
              <a:t>Statistical Model </a:t>
            </a:r>
          </a:p>
          <a:p>
            <a:pPr marL="457200" indent="-457200">
              <a:buFont typeface="+mj-lt"/>
              <a:buAutoNum type="arabicPeriod"/>
            </a:pPr>
            <a:r>
              <a:rPr lang="en-US" b="1" dirty="0">
                <a:solidFill>
                  <a:schemeClr val="tx1">
                    <a:lumMod val="50000"/>
                    <a:lumOff val="50000"/>
                  </a:schemeClr>
                </a:solidFill>
                <a:latin typeface="+mn-lt"/>
              </a:rPr>
              <a:t>Case Study</a:t>
            </a:r>
          </a:p>
          <a:p>
            <a:pPr marL="457200" indent="-457200">
              <a:buFont typeface="+mj-lt"/>
              <a:buAutoNum type="arabicPeriod"/>
            </a:pPr>
            <a:r>
              <a:rPr lang="en-US" b="1" dirty="0">
                <a:solidFill>
                  <a:schemeClr val="tx1">
                    <a:lumMod val="50000"/>
                    <a:lumOff val="50000"/>
                  </a:schemeClr>
                </a:solidFill>
                <a:latin typeface="+mn-lt"/>
              </a:rPr>
              <a:t>Model Fitting in R</a:t>
            </a:r>
          </a:p>
          <a:p>
            <a:pPr marL="457200" indent="-457200">
              <a:buFont typeface="+mj-lt"/>
              <a:buAutoNum type="arabicPeriod"/>
            </a:pPr>
            <a:r>
              <a:rPr lang="en-US" b="1" dirty="0">
                <a:solidFill>
                  <a:schemeClr val="tx1">
                    <a:lumMod val="50000"/>
                    <a:lumOff val="50000"/>
                  </a:schemeClr>
                </a:solidFill>
                <a:latin typeface="+mn-lt"/>
              </a:rPr>
              <a:t>Measure of Goodness of Fit and Predictions</a:t>
            </a:r>
          </a:p>
          <a:p>
            <a:pPr marL="457200" indent="-457200">
              <a:buFont typeface="+mj-lt"/>
              <a:buAutoNum type="arabicPeriod"/>
            </a:pPr>
            <a:r>
              <a:rPr lang="en-US" b="1" dirty="0">
                <a:solidFill>
                  <a:schemeClr val="tx1">
                    <a:lumMod val="50000"/>
                    <a:lumOff val="50000"/>
                  </a:schemeClr>
                </a:solidFill>
                <a:latin typeface="+mn-lt"/>
              </a:rPr>
              <a:t>Zero-Inflated Poisson Regression</a:t>
            </a:r>
          </a:p>
          <a:p>
            <a:pPr marL="457200" indent="-457200">
              <a:buFont typeface="+mj-lt"/>
              <a:buAutoNum type="arabicPeriod"/>
            </a:pPr>
            <a:r>
              <a:rPr lang="en-US" b="1" dirty="0">
                <a:solidFill>
                  <a:schemeClr val="tx1">
                    <a:lumMod val="50000"/>
                    <a:lumOff val="50000"/>
                  </a:schemeClr>
                </a:solidFill>
                <a:latin typeface="+mn-lt"/>
              </a:rPr>
              <a:t>Offset Variable in Poisson Regression</a:t>
            </a:r>
          </a:p>
        </p:txBody>
      </p:sp>
    </p:spTree>
    <p:extLst>
      <p:ext uri="{BB962C8B-B14F-4D97-AF65-F5344CB8AC3E}">
        <p14:creationId xmlns:p14="http://schemas.microsoft.com/office/powerpoint/2010/main" val="2688166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1991544" y="352261"/>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3" name="Group 7"/>
          <p:cNvGrpSpPr/>
          <p:nvPr/>
        </p:nvGrpSpPr>
        <p:grpSpPr>
          <a:xfrm>
            <a:off x="3503713" y="1144350"/>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1" name="TextBox 20"/>
          <p:cNvSpPr txBox="1"/>
          <p:nvPr/>
        </p:nvSpPr>
        <p:spPr>
          <a:xfrm>
            <a:off x="2063553" y="1429006"/>
            <a:ext cx="8077199" cy="423449"/>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In this session, we learnt the basics of Poisson regression. </a:t>
            </a:r>
          </a:p>
        </p:txBody>
      </p:sp>
      <p:grpSp>
        <p:nvGrpSpPr>
          <p:cNvPr id="6" name="Group 5">
            <a:extLst>
              <a:ext uri="{FF2B5EF4-FFF2-40B4-BE49-F238E27FC236}">
                <a16:creationId xmlns:a16="http://schemas.microsoft.com/office/drawing/2014/main" id="{7164B3C8-C6E6-4B37-80E4-B19F3285D525}"/>
              </a:ext>
            </a:extLst>
          </p:cNvPr>
          <p:cNvGrpSpPr/>
          <p:nvPr/>
        </p:nvGrpSpPr>
        <p:grpSpPr>
          <a:xfrm>
            <a:off x="2207569" y="1995475"/>
            <a:ext cx="6937814" cy="3276625"/>
            <a:chOff x="683569" y="1995474"/>
            <a:chExt cx="6937814" cy="3276625"/>
          </a:xfrm>
        </p:grpSpPr>
        <p:grpSp>
          <p:nvGrpSpPr>
            <p:cNvPr id="5" name="Group 4">
              <a:extLst>
                <a:ext uri="{FF2B5EF4-FFF2-40B4-BE49-F238E27FC236}">
                  <a16:creationId xmlns:a16="http://schemas.microsoft.com/office/drawing/2014/main" id="{9C2BCA6A-FA89-4275-A719-D3BB77176F5E}"/>
                </a:ext>
              </a:extLst>
            </p:cNvPr>
            <p:cNvGrpSpPr/>
            <p:nvPr/>
          </p:nvGrpSpPr>
          <p:grpSpPr>
            <a:xfrm>
              <a:off x="683569" y="1995474"/>
              <a:ext cx="6937814" cy="2520279"/>
              <a:chOff x="1259632" y="1556792"/>
              <a:chExt cx="6937814" cy="1849063"/>
            </a:xfrm>
          </p:grpSpPr>
          <p:grpSp>
            <p:nvGrpSpPr>
              <p:cNvPr id="4" name="Group 11"/>
              <p:cNvGrpSpPr/>
              <p:nvPr/>
            </p:nvGrpSpPr>
            <p:grpSpPr>
              <a:xfrm>
                <a:off x="1260344" y="2127781"/>
                <a:ext cx="6922548" cy="1278074"/>
                <a:chOff x="1525193" y="992753"/>
                <a:chExt cx="6717586" cy="1196878"/>
              </a:xfrm>
            </p:grpSpPr>
            <p:sp>
              <p:nvSpPr>
                <p:cNvPr id="13" name="Freeform 12"/>
                <p:cNvSpPr/>
                <p:nvPr/>
              </p:nvSpPr>
              <p:spPr>
                <a:xfrm>
                  <a:off x="3341277" y="992755"/>
                  <a:ext cx="4901501" cy="652662"/>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dirty="0" err="1">
                      <a:solidFill>
                        <a:schemeClr val="tx1">
                          <a:lumMod val="75000"/>
                          <a:lumOff val="25000"/>
                        </a:schemeClr>
                      </a:solidFill>
                    </a:rPr>
                    <a:t>glm</a:t>
                  </a:r>
                  <a:r>
                    <a:rPr lang="en-US" sz="1600" dirty="0">
                      <a:solidFill>
                        <a:schemeClr val="tx1">
                          <a:lumMod val="75000"/>
                          <a:lumOff val="25000"/>
                        </a:schemeClr>
                      </a:solidFill>
                    </a:rPr>
                    <a:t> function is used to perform Poisson Regression</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Family=“</a:t>
                  </a:r>
                  <a:r>
                    <a:rPr lang="en-US" sz="1600" dirty="0" err="1">
                      <a:solidFill>
                        <a:schemeClr val="tx1">
                          <a:lumMod val="75000"/>
                          <a:lumOff val="25000"/>
                        </a:schemeClr>
                      </a:solidFill>
                    </a:rPr>
                    <a:t>poisson</a:t>
                  </a:r>
                  <a:r>
                    <a:rPr lang="en-US" sz="1600" dirty="0">
                      <a:solidFill>
                        <a:schemeClr val="tx1">
                          <a:lumMod val="75000"/>
                          <a:lumOff val="25000"/>
                        </a:schemeClr>
                      </a:solidFill>
                    </a:rPr>
                    <a:t>” is used inside </a:t>
                  </a:r>
                  <a:r>
                    <a:rPr lang="en-US" sz="1600" dirty="0" err="1">
                      <a:solidFill>
                        <a:schemeClr val="tx1">
                          <a:lumMod val="75000"/>
                          <a:lumOff val="25000"/>
                        </a:schemeClr>
                      </a:solidFill>
                    </a:rPr>
                    <a:t>glm</a:t>
                  </a:r>
                  <a:r>
                    <a:rPr lang="en-US" sz="1600" dirty="0">
                      <a:solidFill>
                        <a:schemeClr val="tx1">
                          <a:lumMod val="75000"/>
                          <a:lumOff val="25000"/>
                        </a:schemeClr>
                      </a:solidFill>
                    </a:rPr>
                    <a:t> function</a:t>
                  </a:r>
                </a:p>
              </p:txBody>
            </p:sp>
            <p:sp>
              <p:nvSpPr>
                <p:cNvPr id="14" name="Freeform 13"/>
                <p:cNvSpPr/>
                <p:nvPr/>
              </p:nvSpPr>
              <p:spPr>
                <a:xfrm>
                  <a:off x="1526634" y="992753"/>
                  <a:ext cx="1901760" cy="652661"/>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Model Building</a:t>
                  </a:r>
                </a:p>
              </p:txBody>
            </p:sp>
            <p:sp>
              <p:nvSpPr>
                <p:cNvPr id="15" name="Freeform 14"/>
                <p:cNvSpPr/>
                <p:nvPr/>
              </p:nvSpPr>
              <p:spPr>
                <a:xfrm>
                  <a:off x="3411154" y="1724336"/>
                  <a:ext cx="4831625" cy="428809"/>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Parameters are estimated by maximum likelihood estimation method</a:t>
                  </a:r>
                </a:p>
              </p:txBody>
            </p:sp>
            <p:sp>
              <p:nvSpPr>
                <p:cNvPr id="16" name="Freeform 15"/>
                <p:cNvSpPr/>
                <p:nvPr/>
              </p:nvSpPr>
              <p:spPr>
                <a:xfrm>
                  <a:off x="1525193" y="1721312"/>
                  <a:ext cx="1919294" cy="468319"/>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Parameter estimation</a:t>
                  </a:r>
                </a:p>
              </p:txBody>
            </p:sp>
          </p:grpSp>
          <p:sp>
            <p:nvSpPr>
              <p:cNvPr id="25" name="Freeform 24"/>
              <p:cNvSpPr/>
              <p:nvPr/>
            </p:nvSpPr>
            <p:spPr>
              <a:xfrm>
                <a:off x="3156886" y="1572525"/>
                <a:ext cx="5040560" cy="461436"/>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Is used to model count of a rare event</a:t>
                </a:r>
              </a:p>
            </p:txBody>
          </p:sp>
          <p:sp>
            <p:nvSpPr>
              <p:cNvPr id="26" name="Freeform 25"/>
              <p:cNvSpPr/>
              <p:nvPr/>
            </p:nvSpPr>
            <p:spPr>
              <a:xfrm>
                <a:off x="1259632" y="1556792"/>
                <a:ext cx="1978566" cy="500089"/>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Poisson Regression</a:t>
                </a:r>
              </a:p>
            </p:txBody>
          </p:sp>
        </p:grpSp>
        <p:sp>
          <p:nvSpPr>
            <p:cNvPr id="17" name="Freeform 16">
              <a:extLst>
                <a:ext uri="{FF2B5EF4-FFF2-40B4-BE49-F238E27FC236}">
                  <a16:creationId xmlns:a16="http://schemas.microsoft.com/office/drawing/2014/main" id="{650B8A95-7FD5-4F72-8A34-2B238587063D}"/>
                </a:ext>
              </a:extLst>
            </p:cNvPr>
            <p:cNvSpPr/>
            <p:nvPr/>
          </p:nvSpPr>
          <p:spPr>
            <a:xfrm>
              <a:off x="2627784" y="4581127"/>
              <a:ext cx="4979044" cy="690971"/>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Hypothesis Testing</a:t>
              </a:r>
            </a:p>
          </p:txBody>
        </p:sp>
        <p:sp>
          <p:nvSpPr>
            <p:cNvPr id="18" name="Freeform 17">
              <a:extLst>
                <a:ext uri="{FF2B5EF4-FFF2-40B4-BE49-F238E27FC236}">
                  <a16:creationId xmlns:a16="http://schemas.microsoft.com/office/drawing/2014/main" id="{C6258D7B-A99C-45AB-8B5E-FB94E3FD1BB1}"/>
                </a:ext>
              </a:extLst>
            </p:cNvPr>
            <p:cNvSpPr/>
            <p:nvPr/>
          </p:nvSpPr>
          <p:spPr>
            <a:xfrm>
              <a:off x="683569" y="4581128"/>
              <a:ext cx="1944215" cy="690971"/>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Check Variable Significance</a:t>
              </a:r>
            </a:p>
          </p:txBody>
        </p:sp>
      </p:grpSp>
    </p:spTree>
    <p:extLst>
      <p:ext uri="{BB962C8B-B14F-4D97-AF65-F5344CB8AC3E}">
        <p14:creationId xmlns:p14="http://schemas.microsoft.com/office/powerpoint/2010/main" val="743144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1991544" y="382650"/>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3" name="Group 7"/>
          <p:cNvGrpSpPr/>
          <p:nvPr/>
        </p:nvGrpSpPr>
        <p:grpSpPr>
          <a:xfrm>
            <a:off x="3503713" y="1144350"/>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5" name="Group 4">
            <a:extLst>
              <a:ext uri="{FF2B5EF4-FFF2-40B4-BE49-F238E27FC236}">
                <a16:creationId xmlns:a16="http://schemas.microsoft.com/office/drawing/2014/main" id="{9C2BCA6A-FA89-4275-A719-D3BB77176F5E}"/>
              </a:ext>
            </a:extLst>
          </p:cNvPr>
          <p:cNvGrpSpPr/>
          <p:nvPr/>
        </p:nvGrpSpPr>
        <p:grpSpPr>
          <a:xfrm>
            <a:off x="2221293" y="1772816"/>
            <a:ext cx="7526545" cy="2834842"/>
            <a:chOff x="1272318" y="3954200"/>
            <a:chExt cx="6958505" cy="2188565"/>
          </a:xfrm>
        </p:grpSpPr>
        <p:sp>
          <p:nvSpPr>
            <p:cNvPr id="29" name="Freeform 28"/>
            <p:cNvSpPr/>
            <p:nvPr/>
          </p:nvSpPr>
          <p:spPr>
            <a:xfrm>
              <a:off x="3238199" y="5567694"/>
              <a:ext cx="4992624" cy="575071"/>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Is used when there are excess zeros in the count which  are generated by an additional data generating process</a:t>
              </a:r>
            </a:p>
          </p:txBody>
        </p:sp>
        <p:grpSp>
          <p:nvGrpSpPr>
            <p:cNvPr id="4" name="Group 11"/>
            <p:cNvGrpSpPr/>
            <p:nvPr/>
          </p:nvGrpSpPr>
          <p:grpSpPr>
            <a:xfrm>
              <a:off x="1272319" y="3954200"/>
              <a:ext cx="6958502" cy="1516135"/>
              <a:chOff x="1536814" y="2703137"/>
              <a:chExt cx="6752476" cy="1419814"/>
            </a:xfrm>
          </p:grpSpPr>
          <p:sp>
            <p:nvSpPr>
              <p:cNvPr id="19" name="Freeform 18"/>
              <p:cNvSpPr/>
              <p:nvPr/>
            </p:nvSpPr>
            <p:spPr>
              <a:xfrm>
                <a:off x="3397969" y="2706848"/>
                <a:ext cx="4891321" cy="1416100"/>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13007634"/>
                  <a:satOff val="-6496"/>
                  <a:lumOff val="306"/>
                  <a:alphaOff val="0"/>
                </a:schemeClr>
              </a:lnRef>
              <a:fillRef idx="1">
                <a:schemeClr val="accent5">
                  <a:tint val="40000"/>
                  <a:alpha val="90000"/>
                  <a:hueOff val="13007634"/>
                  <a:satOff val="-6496"/>
                  <a:lumOff val="306"/>
                  <a:alphaOff val="0"/>
                </a:schemeClr>
              </a:fillRef>
              <a:effectRef idx="0">
                <a:schemeClr val="accent5">
                  <a:tint val="40000"/>
                  <a:alpha val="90000"/>
                  <a:hueOff val="13007634"/>
                  <a:satOff val="-6496"/>
                  <a:lumOff val="306"/>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endParaRPr lang="en-US" sz="1600" dirty="0">
                  <a:solidFill>
                    <a:schemeClr val="tx1">
                      <a:lumMod val="75000"/>
                      <a:lumOff val="25000"/>
                    </a:schemeClr>
                  </a:solidFill>
                </a:endParaRP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Check Residual Deviance and Degrees of Freedom as a measure of goodness of fit</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Deviance follows a chi-squared distribution, with degrees of freedom equal to the difference in the number of parameters</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Predict the count using the estimated model parameters</a:t>
                </a:r>
              </a:p>
              <a:p>
                <a:pPr marL="171450" lvl="1" indent="-171450" defTabSz="711200">
                  <a:lnSpc>
                    <a:spcPct val="90000"/>
                  </a:lnSpc>
                  <a:spcBef>
                    <a:spcPct val="0"/>
                  </a:spcBef>
                  <a:spcAft>
                    <a:spcPct val="15000"/>
                  </a:spcAft>
                  <a:buChar char="••"/>
                </a:pPr>
                <a:endParaRPr lang="en-US" sz="1600" dirty="0">
                  <a:solidFill>
                    <a:schemeClr val="tx1">
                      <a:lumMod val="75000"/>
                      <a:lumOff val="25000"/>
                    </a:schemeClr>
                  </a:solidFill>
                </a:endParaRPr>
              </a:p>
            </p:txBody>
          </p:sp>
          <p:sp>
            <p:nvSpPr>
              <p:cNvPr id="20" name="Freeform 19"/>
              <p:cNvSpPr/>
              <p:nvPr/>
            </p:nvSpPr>
            <p:spPr>
              <a:xfrm>
                <a:off x="1536814" y="2703137"/>
                <a:ext cx="1944216" cy="1419814"/>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11883694"/>
                  <a:satOff val="-60520"/>
                  <a:lumOff val="11175"/>
                  <a:alphaOff val="0"/>
                </a:schemeClr>
              </a:fillRef>
              <a:effectRef idx="0">
                <a:schemeClr val="accent5">
                  <a:hueOff val="11883694"/>
                  <a:satOff val="-60520"/>
                  <a:lumOff val="1117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Measure Goodness of Fit and Predictions</a:t>
                </a:r>
              </a:p>
            </p:txBody>
          </p:sp>
        </p:grpSp>
        <p:sp>
          <p:nvSpPr>
            <p:cNvPr id="28" name="Freeform 27"/>
            <p:cNvSpPr/>
            <p:nvPr/>
          </p:nvSpPr>
          <p:spPr>
            <a:xfrm>
              <a:off x="1272318" y="5567694"/>
              <a:ext cx="1991561" cy="575071"/>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Zero-Inflated Poisson Regression</a:t>
              </a:r>
            </a:p>
          </p:txBody>
        </p:sp>
      </p:grpSp>
    </p:spTree>
    <p:extLst>
      <p:ext uri="{BB962C8B-B14F-4D97-AF65-F5344CB8AC3E}">
        <p14:creationId xmlns:p14="http://schemas.microsoft.com/office/powerpoint/2010/main" val="178136819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51140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Understanding Poisson Distribution</a:t>
            </a:r>
            <a:endParaRPr lang="en-US" b="1" dirty="0">
              <a:latin typeface="+mj-lt"/>
            </a:endParaRPr>
          </a:p>
        </p:txBody>
      </p:sp>
      <p:grpSp>
        <p:nvGrpSpPr>
          <p:cNvPr id="2"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TextBox 2"/>
          <p:cNvSpPr txBox="1"/>
          <p:nvPr/>
        </p:nvSpPr>
        <p:spPr>
          <a:xfrm>
            <a:off x="1981200" y="1295401"/>
            <a:ext cx="8229600" cy="3747501"/>
          </a:xfrm>
          <a:prstGeom prst="rect">
            <a:avLst/>
          </a:prstGeom>
          <a:noFill/>
        </p:spPr>
        <p:txBody>
          <a:bodyPr wrap="square" rtlCol="0">
            <a:spAutoFit/>
          </a:bodyPr>
          <a:lstStyle/>
          <a:p>
            <a:pPr marL="285750" indent="-285750">
              <a:lnSpc>
                <a:spcPct val="150000"/>
              </a:lnSpc>
              <a:buFont typeface="Arial" pitchFamily="34" charset="0"/>
              <a:buChar char="•"/>
            </a:pPr>
            <a:r>
              <a:rPr lang="en-US" sz="1600" dirty="0">
                <a:solidFill>
                  <a:schemeClr val="tx1">
                    <a:lumMod val="75000"/>
                    <a:lumOff val="25000"/>
                  </a:schemeClr>
                </a:solidFill>
              </a:rPr>
              <a:t>Suppose we wish to study the number of accidents taking place on a busy highway in a year. Number of accidents is a count variable and the event ‘accident’ is considered as rare event</a:t>
            </a:r>
            <a:endParaRPr lang="en-US" sz="1600" b="1"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There are several phenomena where variable is a ‘count’ and is observed in a specific time period; such as,</a:t>
            </a:r>
          </a:p>
          <a:p>
            <a:pPr marL="742950" lvl="1" indent="-285750">
              <a:lnSpc>
                <a:spcPct val="150000"/>
              </a:lnSpc>
              <a:buFont typeface="Ebrima" pitchFamily="2" charset="0"/>
              <a:buChar char="‒"/>
            </a:pPr>
            <a:r>
              <a:rPr lang="en-US" sz="1600" dirty="0">
                <a:solidFill>
                  <a:schemeClr val="tx1">
                    <a:lumMod val="75000"/>
                    <a:lumOff val="25000"/>
                  </a:schemeClr>
                </a:solidFill>
              </a:rPr>
              <a:t>Number of deaths caused by lightening in six months</a:t>
            </a:r>
          </a:p>
          <a:p>
            <a:pPr marL="742950" lvl="1" indent="-285750">
              <a:lnSpc>
                <a:spcPct val="150000"/>
              </a:lnSpc>
              <a:buFont typeface="Ebrima" pitchFamily="2" charset="0"/>
              <a:buChar char="‒"/>
            </a:pPr>
            <a:r>
              <a:rPr lang="en-US" sz="1600" dirty="0">
                <a:solidFill>
                  <a:schemeClr val="tx1">
                    <a:lumMod val="75000"/>
                    <a:lumOff val="25000"/>
                  </a:schemeClr>
                </a:solidFill>
              </a:rPr>
              <a:t>Number of visits to a dentist per year</a:t>
            </a:r>
          </a:p>
          <a:p>
            <a:pPr marL="285750" indent="-285750">
              <a:lnSpc>
                <a:spcPct val="150000"/>
              </a:lnSpc>
              <a:buFont typeface="Arial" pitchFamily="34" charset="0"/>
              <a:buChar char="•"/>
            </a:pPr>
            <a:r>
              <a:rPr lang="en-US" sz="1600" b="1" dirty="0">
                <a:solidFill>
                  <a:schemeClr val="tx1">
                    <a:lumMod val="75000"/>
                    <a:lumOff val="25000"/>
                  </a:schemeClr>
                </a:solidFill>
              </a:rPr>
              <a:t>Such random variables do not follow Normal distribution </a:t>
            </a:r>
            <a:r>
              <a:rPr lang="en-US" sz="1600" dirty="0">
                <a:solidFill>
                  <a:schemeClr val="tx1">
                    <a:lumMod val="75000"/>
                    <a:lumOff val="25000"/>
                  </a:schemeClr>
                </a:solidFill>
              </a:rPr>
              <a:t>and hence cannot be modeled using multiple linear regression</a:t>
            </a:r>
          </a:p>
          <a:p>
            <a:pPr marL="285750" indent="-285750">
              <a:lnSpc>
                <a:spcPct val="150000"/>
              </a:lnSpc>
              <a:buFont typeface="Arial" pitchFamily="34" charset="0"/>
              <a:buChar char="•"/>
            </a:pPr>
            <a:r>
              <a:rPr lang="en-US" sz="1600" dirty="0">
                <a:solidFill>
                  <a:schemeClr val="tx1">
                    <a:lumMod val="75000"/>
                    <a:lumOff val="25000"/>
                  </a:schemeClr>
                </a:solidFill>
              </a:rPr>
              <a:t>The probability distribution best suited for such data is </a:t>
            </a:r>
            <a:r>
              <a:rPr lang="en-US" sz="1600" b="1" dirty="0">
                <a:solidFill>
                  <a:schemeClr val="tx1">
                    <a:lumMod val="75000"/>
                    <a:lumOff val="25000"/>
                  </a:schemeClr>
                </a:solidFill>
              </a:rPr>
              <a:t>Poisson distribution </a:t>
            </a:r>
            <a:r>
              <a:rPr lang="en-US" sz="1600" dirty="0">
                <a:solidFill>
                  <a:schemeClr val="tx1">
                    <a:lumMod val="75000"/>
                    <a:lumOff val="25000"/>
                  </a:schemeClr>
                </a:solidFill>
              </a:rPr>
              <a:t>and the regression model is </a:t>
            </a:r>
            <a:r>
              <a:rPr lang="en-US" sz="1600" b="1" dirty="0">
                <a:solidFill>
                  <a:schemeClr val="tx1">
                    <a:lumMod val="75000"/>
                    <a:lumOff val="25000"/>
                  </a:schemeClr>
                </a:solidFill>
              </a:rPr>
              <a:t>Poisson regression</a:t>
            </a:r>
          </a:p>
        </p:txBody>
      </p:sp>
      <p:grpSp>
        <p:nvGrpSpPr>
          <p:cNvPr id="4" name="Group 10"/>
          <p:cNvGrpSpPr/>
          <p:nvPr/>
        </p:nvGrpSpPr>
        <p:grpSpPr>
          <a:xfrm>
            <a:off x="2733473" y="6217318"/>
            <a:ext cx="6725057" cy="469233"/>
            <a:chOff x="1733143" y="5486400"/>
            <a:chExt cx="6725057" cy="914400"/>
          </a:xfrm>
        </p:grpSpPr>
        <p:sp>
          <p:nvSpPr>
            <p:cNvPr id="12" name="Rectangle 11"/>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The distribution is named after French mathematician </a:t>
              </a:r>
              <a:r>
                <a:rPr lang="en-US" sz="1200" b="1" dirty="0" err="1">
                  <a:solidFill>
                    <a:schemeClr val="accent6"/>
                  </a:solidFill>
                </a:rPr>
                <a:t>Siméon</a:t>
              </a:r>
              <a:r>
                <a:rPr lang="en-US" sz="1200" b="1" dirty="0">
                  <a:solidFill>
                    <a:schemeClr val="accent6"/>
                  </a:solidFill>
                </a:rPr>
                <a:t> Denis Poisson</a:t>
              </a:r>
            </a:p>
          </p:txBody>
        </p:sp>
        <p:sp>
          <p:nvSpPr>
            <p:cNvPr id="13" name="Rectangle 12"/>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200" b="1" dirty="0"/>
                <a:t>*</a:t>
              </a:r>
              <a:endParaRPr lang="en-US" b="1" dirty="0"/>
            </a:p>
          </p:txBody>
        </p:sp>
      </p:grpSp>
    </p:spTree>
    <p:extLst>
      <p:ext uri="{BB962C8B-B14F-4D97-AF65-F5344CB8AC3E}">
        <p14:creationId xmlns:p14="http://schemas.microsoft.com/office/powerpoint/2010/main" val="237458532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91544" y="188641"/>
            <a:ext cx="8229600" cy="810805"/>
          </a:xfrm>
        </p:spPr>
        <p:txBody>
          <a:bodyPr/>
          <a:lstStyle/>
          <a:p>
            <a:r>
              <a:rPr b="1" dirty="0">
                <a:latin typeface="+mj-lt"/>
              </a:rPr>
              <a:t>Understanding Poisson Distribution</a:t>
            </a:r>
            <a:endParaRPr lang="en-US" b="1" dirty="0">
              <a:latin typeface="+mj-lt"/>
            </a:endParaRPr>
          </a:p>
        </p:txBody>
      </p:sp>
      <p:grpSp>
        <p:nvGrpSpPr>
          <p:cNvPr id="4" name="Group 15"/>
          <p:cNvGrpSpPr/>
          <p:nvPr/>
        </p:nvGrpSpPr>
        <p:grpSpPr>
          <a:xfrm>
            <a:off x="3431705" y="90872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sp>
        <p:nvSpPr>
          <p:cNvPr id="3" name="TextBox 2"/>
          <p:cNvSpPr txBox="1"/>
          <p:nvPr/>
        </p:nvSpPr>
        <p:spPr>
          <a:xfrm>
            <a:off x="1991544" y="1124744"/>
            <a:ext cx="8229600" cy="4486100"/>
          </a:xfrm>
          <a:prstGeom prst="rect">
            <a:avLst/>
          </a:prstGeom>
          <a:noFill/>
        </p:spPr>
        <p:txBody>
          <a:bodyPr wrap="square" rtlCol="0">
            <a:spAutoFit/>
          </a:bodyPr>
          <a:lstStyle/>
          <a:p>
            <a:pPr>
              <a:lnSpc>
                <a:spcPct val="150000"/>
              </a:lnSpc>
            </a:pPr>
            <a:r>
              <a:rPr lang="en-US" sz="1600" dirty="0">
                <a:solidFill>
                  <a:schemeClr val="tx1">
                    <a:lumMod val="75000"/>
                    <a:lumOff val="25000"/>
                  </a:schemeClr>
                </a:solidFill>
              </a:rPr>
              <a:t>Poisson distribution is a limiting case of Binomial distribution where</a:t>
            </a:r>
          </a:p>
          <a:p>
            <a:pPr marL="285750" indent="-285750">
              <a:lnSpc>
                <a:spcPct val="150000"/>
              </a:lnSpc>
              <a:buFont typeface="Arial" pitchFamily="34" charset="0"/>
              <a:buChar char="•"/>
            </a:pPr>
            <a:r>
              <a:rPr lang="en-US" sz="1600" dirty="0">
                <a:solidFill>
                  <a:schemeClr val="tx1">
                    <a:lumMod val="75000"/>
                    <a:lumOff val="25000"/>
                  </a:schemeClr>
                </a:solidFill>
              </a:rPr>
              <a:t>n (Number of trials) is very large  ( n </a:t>
            </a:r>
            <a:r>
              <a:rPr lang="en-US" sz="1600" dirty="0">
                <a:solidFill>
                  <a:schemeClr val="tx1">
                    <a:lumMod val="75000"/>
                    <a:lumOff val="25000"/>
                  </a:schemeClr>
                </a:solidFill>
                <a:latin typeface="Cambria Math"/>
                <a:ea typeface="Cambria Math"/>
              </a:rPr>
              <a:t>→∞ ) and </a:t>
            </a: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p (Probability of success) is very small ( p </a:t>
            </a:r>
            <a:r>
              <a:rPr lang="en-US" sz="1600" dirty="0">
                <a:solidFill>
                  <a:schemeClr val="tx1">
                    <a:lumMod val="75000"/>
                    <a:lumOff val="25000"/>
                  </a:schemeClr>
                </a:solidFill>
                <a:latin typeface="Cambria Math"/>
                <a:ea typeface="Cambria Math"/>
              </a:rPr>
              <a:t>→0 ) </a:t>
            </a:r>
            <a:r>
              <a:rPr lang="en-US" sz="1600" dirty="0">
                <a:solidFill>
                  <a:schemeClr val="tx1">
                    <a:lumMod val="75000"/>
                    <a:lumOff val="25000"/>
                  </a:schemeClr>
                </a:solidFill>
                <a:ea typeface="Cambria Math"/>
              </a:rPr>
              <a:t>such that</a:t>
            </a:r>
            <a:r>
              <a:rPr lang="en-US" sz="1600" dirty="0">
                <a:solidFill>
                  <a:schemeClr val="tx1">
                    <a:lumMod val="75000"/>
                    <a:lumOff val="25000"/>
                  </a:schemeClr>
                </a:solidFill>
              </a:rPr>
              <a:t> </a:t>
            </a:r>
          </a:p>
          <a:p>
            <a:pPr marL="285750" indent="-285750">
              <a:lnSpc>
                <a:spcPct val="150000"/>
              </a:lnSpc>
              <a:buFont typeface="Arial" pitchFamily="34" charset="0"/>
              <a:buChar char="•"/>
            </a:pPr>
            <a:r>
              <a:rPr lang="en-US" sz="1600" dirty="0">
                <a:solidFill>
                  <a:schemeClr val="tx1">
                    <a:lumMod val="75000"/>
                    <a:lumOff val="25000"/>
                  </a:schemeClr>
                </a:solidFill>
              </a:rPr>
              <a:t>np is finite ( say </a:t>
            </a:r>
            <a:r>
              <a:rPr lang="el-GR" sz="1600" dirty="0">
                <a:solidFill>
                  <a:schemeClr val="tx1">
                    <a:lumMod val="75000"/>
                    <a:lumOff val="25000"/>
                  </a:schemeClr>
                </a:solidFill>
              </a:rPr>
              <a:t>λ</a:t>
            </a:r>
            <a:r>
              <a:rPr lang="en-IN" sz="1600" dirty="0">
                <a:solidFill>
                  <a:schemeClr val="tx1">
                    <a:lumMod val="75000"/>
                    <a:lumOff val="25000"/>
                  </a:schemeClr>
                </a:solidFill>
              </a:rPr>
              <a:t> )</a:t>
            </a:r>
            <a:endParaRPr lang="en-US" sz="1600" dirty="0">
              <a:solidFill>
                <a:schemeClr val="tx1">
                  <a:lumMod val="75000"/>
                  <a:lumOff val="25000"/>
                </a:schemeClr>
              </a:solidFill>
            </a:endParaRPr>
          </a:p>
          <a:p>
            <a:pPr>
              <a:lnSpc>
                <a:spcPct val="150000"/>
              </a:lnSpc>
            </a:pPr>
            <a:r>
              <a:rPr lang="en-US" sz="1600" dirty="0">
                <a:solidFill>
                  <a:schemeClr val="tx1">
                    <a:lumMod val="75000"/>
                    <a:lumOff val="25000"/>
                  </a:schemeClr>
                </a:solidFill>
              </a:rPr>
              <a:t>In other words, </a:t>
            </a:r>
            <a:r>
              <a:rPr lang="en-US" sz="1600" b="1" dirty="0">
                <a:solidFill>
                  <a:schemeClr val="tx1">
                    <a:lumMod val="75000"/>
                    <a:lumOff val="25000"/>
                  </a:schemeClr>
                </a:solidFill>
              </a:rPr>
              <a:t>chance of a success is very small and trial is repeated large number of times</a:t>
            </a:r>
          </a:p>
          <a:p>
            <a:pPr>
              <a:lnSpc>
                <a:spcPct val="150000"/>
              </a:lnSpc>
            </a:pPr>
            <a:r>
              <a:rPr lang="en-IN" sz="1600" dirty="0">
                <a:solidFill>
                  <a:schemeClr val="tx1">
                    <a:lumMod val="75000"/>
                    <a:lumOff val="25000"/>
                  </a:schemeClr>
                </a:solidFill>
              </a:rPr>
              <a:t>The Probability Mass Function is :</a:t>
            </a:r>
          </a:p>
          <a:p>
            <a:pPr>
              <a:lnSpc>
                <a:spcPct val="150000"/>
              </a:lnSpc>
            </a:pPr>
            <a:endParaRPr lang="en-US" sz="1600" dirty="0">
              <a:solidFill>
                <a:schemeClr val="tx1">
                  <a:lumMod val="75000"/>
                  <a:lumOff val="25000"/>
                </a:schemeClr>
              </a:solidFill>
            </a:endParaRPr>
          </a:p>
          <a:p>
            <a:pPr>
              <a:lnSpc>
                <a:spcPct val="150000"/>
              </a:lnSpc>
            </a:pPr>
            <a:endParaRPr lang="en-US" sz="1600" dirty="0"/>
          </a:p>
          <a:p>
            <a:pPr lvl="0" algn="ctr">
              <a:lnSpc>
                <a:spcPct val="150000"/>
              </a:lnSpc>
            </a:pPr>
            <a:endParaRPr lang="en-US" sz="1600" b="1" dirty="0">
              <a:solidFill>
                <a:schemeClr val="accent4"/>
              </a:solidFill>
            </a:endParaRPr>
          </a:p>
          <a:p>
            <a:pPr lvl="0">
              <a:lnSpc>
                <a:spcPct val="150000"/>
              </a:lnSpc>
            </a:pPr>
            <a:endParaRPr lang="en-IN" sz="1600" dirty="0">
              <a:solidFill>
                <a:schemeClr val="tx1">
                  <a:lumMod val="75000"/>
                  <a:lumOff val="25000"/>
                </a:schemeClr>
              </a:solidFill>
            </a:endParaRPr>
          </a:p>
          <a:p>
            <a:pPr lvl="0">
              <a:lnSpc>
                <a:spcPct val="150000"/>
              </a:lnSpc>
            </a:pPr>
            <a:r>
              <a:rPr lang="en-IN" sz="1600" dirty="0">
                <a:solidFill>
                  <a:schemeClr val="tx1">
                    <a:lumMod val="75000"/>
                    <a:lumOff val="25000"/>
                  </a:schemeClr>
                </a:solidFill>
              </a:rPr>
              <a:t>Poisson distribution is specified with a single parameter </a:t>
            </a:r>
            <a:r>
              <a:rPr lang="el-GR" sz="1600" dirty="0"/>
              <a:t>λ</a:t>
            </a:r>
            <a:r>
              <a:rPr lang="en-IN" sz="1600" dirty="0"/>
              <a:t> .</a:t>
            </a:r>
          </a:p>
          <a:p>
            <a:pPr lvl="0">
              <a:lnSpc>
                <a:spcPct val="150000"/>
              </a:lnSpc>
            </a:pPr>
            <a:r>
              <a:rPr lang="en-IN" sz="1600" dirty="0"/>
              <a:t> </a:t>
            </a:r>
            <a:endParaRPr lang="en-US" sz="1600" dirty="0">
              <a:solidFill>
                <a:schemeClr val="tx1">
                  <a:lumMod val="75000"/>
                  <a:lumOff val="25000"/>
                </a:schemeClr>
              </a:solidFill>
            </a:endParaRPr>
          </a:p>
        </p:txBody>
      </p:sp>
      <p:sp>
        <p:nvSpPr>
          <p:cNvPr id="11" name="Rectangle 10">
            <a:extLst>
              <a:ext uri="{FF2B5EF4-FFF2-40B4-BE49-F238E27FC236}">
                <a16:creationId xmlns:a16="http://schemas.microsoft.com/office/drawing/2014/main" id="{49E641B0-3B45-4CF5-B9F9-E0681ABE1904}"/>
              </a:ext>
            </a:extLst>
          </p:cNvPr>
          <p:cNvSpPr/>
          <p:nvPr/>
        </p:nvSpPr>
        <p:spPr>
          <a:xfrm>
            <a:off x="3647729" y="3789040"/>
            <a:ext cx="4608511" cy="864096"/>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889000">
              <a:lnSpc>
                <a:spcPct val="90000"/>
              </a:lnSpc>
              <a:spcBef>
                <a:spcPct val="0"/>
              </a:spcBef>
              <a:spcAft>
                <a:spcPct val="35000"/>
              </a:spcAft>
            </a:pPr>
            <a:endParaRPr lang="en-US" sz="1600" b="1" dirty="0">
              <a:solidFill>
                <a:schemeClr val="tx1">
                  <a:lumMod val="75000"/>
                  <a:lumOff val="25000"/>
                </a:schemeClr>
              </a:solidFill>
            </a:endParaRPr>
          </a:p>
        </p:txBody>
      </p:sp>
      <p:sp>
        <p:nvSpPr>
          <p:cNvPr id="66562" name="Rectangle 2"/>
          <p:cNvSpPr>
            <a:spLocks noChangeArrowheads="1"/>
          </p:cNvSpPr>
          <p:nvPr/>
        </p:nvSpPr>
        <p:spPr bwMode="auto">
          <a:xfrm>
            <a:off x="1524001"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sp>
        <p:nvSpPr>
          <p:cNvPr id="46082" name="Rectangle 2"/>
          <p:cNvSpPr>
            <a:spLocks noChangeArrowheads="1"/>
          </p:cNvSpPr>
          <p:nvPr/>
        </p:nvSpPr>
        <p:spPr bwMode="auto">
          <a:xfrm>
            <a:off x="1524001" y="-230832"/>
            <a:ext cx="184731"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IN"/>
          </a:p>
        </p:txBody>
      </p:sp>
      <p:pic>
        <p:nvPicPr>
          <p:cNvPr id="46081" name="Picture 1"/>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4151784" y="3928096"/>
            <a:ext cx="3528392" cy="581025"/>
          </a:xfrm>
          <a:prstGeom prst="rect">
            <a:avLst/>
          </a:prstGeom>
          <a:noFill/>
        </p:spPr>
      </p:pic>
      <p:sp>
        <p:nvSpPr>
          <p:cNvPr id="13" name="Rectangle 12"/>
          <p:cNvSpPr/>
          <p:nvPr/>
        </p:nvSpPr>
        <p:spPr>
          <a:xfrm>
            <a:off x="3071663" y="5657277"/>
            <a:ext cx="5184576" cy="423449"/>
          </a:xfrm>
          <a:prstGeom prst="rect">
            <a:avLst/>
          </a:prstGeom>
        </p:spPr>
        <p:txBody>
          <a:bodyPr wrap="square">
            <a:spAutoFit/>
          </a:bodyPr>
          <a:lstStyle/>
          <a:p>
            <a:pPr lvl="0" algn="ctr">
              <a:lnSpc>
                <a:spcPct val="150000"/>
              </a:lnSpc>
            </a:pPr>
            <a:r>
              <a:rPr lang="en-US" sz="1600" b="1" dirty="0">
                <a:solidFill>
                  <a:schemeClr val="tx1">
                    <a:lumMod val="75000"/>
                    <a:lumOff val="25000"/>
                  </a:schemeClr>
                </a:solidFill>
              </a:rPr>
              <a:t>For Poisson distribution  Mean = Variance = </a:t>
            </a:r>
            <a:r>
              <a:rPr lang="el-GR" sz="1600" b="1" dirty="0">
                <a:solidFill>
                  <a:schemeClr val="tx1">
                    <a:lumMod val="75000"/>
                    <a:lumOff val="25000"/>
                  </a:schemeClr>
                </a:solidFill>
              </a:rPr>
              <a:t>λ</a:t>
            </a:r>
            <a:r>
              <a:rPr lang="en-US" sz="1600" b="1" dirty="0">
                <a:solidFill>
                  <a:schemeClr val="tx1">
                    <a:lumMod val="75000"/>
                    <a:lumOff val="25000"/>
                  </a:schemeClr>
                </a:solidFill>
              </a:rPr>
              <a:t> </a:t>
            </a:r>
            <a:endParaRPr lang="en-US" sz="1600" dirty="0">
              <a:solidFill>
                <a:schemeClr val="tx1">
                  <a:lumMod val="75000"/>
                  <a:lumOff val="25000"/>
                </a:schemeClr>
              </a:solidFill>
            </a:endParaRPr>
          </a:p>
        </p:txBody>
      </p:sp>
    </p:spTree>
    <p:extLst>
      <p:ext uri="{BB962C8B-B14F-4D97-AF65-F5344CB8AC3E}">
        <p14:creationId xmlns:p14="http://schemas.microsoft.com/office/powerpoint/2010/main" val="210957724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lang="en-US" sz="3100" b="1" dirty="0">
                <a:latin typeface="+mj-lt"/>
              </a:rPr>
              <a:t>Poisson Regression</a:t>
            </a: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6"/>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7"/>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8"/>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9" name="Rectangle 3"/>
          <p:cNvSpPr txBox="1">
            <a:spLocks noChangeArrowheads="1"/>
          </p:cNvSpPr>
          <p:nvPr>
            <p:custDataLst>
              <p:tags r:id="rId2"/>
            </p:custDataLst>
          </p:nvPr>
        </p:nvSpPr>
        <p:spPr bwMode="auto">
          <a:xfrm>
            <a:off x="2536006" y="1676401"/>
            <a:ext cx="2881865" cy="56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buNone/>
            </a:pPr>
            <a:r>
              <a:rPr lang="en-US" b="1" dirty="0">
                <a:solidFill>
                  <a:schemeClr val="accent5">
                    <a:lumMod val="60000"/>
                    <a:lumOff val="40000"/>
                  </a:schemeClr>
                </a:solidFill>
                <a:latin typeface="Ebrima"/>
              </a:rPr>
              <a:t>DEPENDENT</a:t>
            </a:r>
            <a:r>
              <a:rPr lang="en-US" b="1" dirty="0">
                <a:solidFill>
                  <a:prstClr val="black">
                    <a:lumMod val="75000"/>
                    <a:lumOff val="25000"/>
                  </a:prstClr>
                </a:solidFill>
                <a:latin typeface="Ebrima"/>
              </a:rPr>
              <a:t> </a:t>
            </a:r>
            <a:r>
              <a:rPr lang="en-US" dirty="0">
                <a:solidFill>
                  <a:prstClr val="black">
                    <a:lumMod val="75000"/>
                    <a:lumOff val="25000"/>
                  </a:prstClr>
                </a:solidFill>
                <a:latin typeface="Ebrima"/>
              </a:rPr>
              <a:t>VARIABLE</a:t>
            </a:r>
          </a:p>
        </p:txBody>
      </p:sp>
      <p:sp>
        <p:nvSpPr>
          <p:cNvPr id="10" name="Rectangle 3"/>
          <p:cNvSpPr txBox="1">
            <a:spLocks noChangeArrowheads="1"/>
          </p:cNvSpPr>
          <p:nvPr>
            <p:custDataLst>
              <p:tags r:id="rId3"/>
            </p:custDataLst>
          </p:nvPr>
        </p:nvSpPr>
        <p:spPr bwMode="auto">
          <a:xfrm>
            <a:off x="6111939" y="1676401"/>
            <a:ext cx="3487057" cy="567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fontAlgn="auto">
              <a:spcBef>
                <a:spcPts val="0"/>
              </a:spcBef>
              <a:spcAft>
                <a:spcPts val="0"/>
              </a:spcAft>
              <a:buNone/>
            </a:pPr>
            <a:r>
              <a:rPr lang="en-US" b="1" dirty="0">
                <a:solidFill>
                  <a:schemeClr val="accent4"/>
                </a:solidFill>
                <a:latin typeface="Ebrima"/>
              </a:rPr>
              <a:t>INDEPENDENT</a:t>
            </a:r>
            <a:r>
              <a:rPr lang="en-US" b="1" dirty="0">
                <a:solidFill>
                  <a:prstClr val="black">
                    <a:lumMod val="75000"/>
                    <a:lumOff val="25000"/>
                  </a:prstClr>
                </a:solidFill>
                <a:latin typeface="Ebrima"/>
              </a:rPr>
              <a:t> </a:t>
            </a:r>
            <a:r>
              <a:rPr lang="en-US" dirty="0">
                <a:solidFill>
                  <a:prstClr val="black">
                    <a:lumMod val="75000"/>
                    <a:lumOff val="25000"/>
                  </a:prstClr>
                </a:solidFill>
                <a:latin typeface="Ebrima"/>
              </a:rPr>
              <a:t>VARIABLE</a:t>
            </a:r>
          </a:p>
        </p:txBody>
      </p:sp>
      <p:cxnSp>
        <p:nvCxnSpPr>
          <p:cNvPr id="11" name="Straight Arrow Connector 10"/>
          <p:cNvCxnSpPr/>
          <p:nvPr/>
        </p:nvCxnSpPr>
        <p:spPr>
          <a:xfrm rot="5400000">
            <a:off x="3770993" y="2511778"/>
            <a:ext cx="382814" cy="0"/>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7657193" y="2513164"/>
            <a:ext cx="382814" cy="0"/>
          </a:xfrm>
          <a:prstGeom prst="straightConnector1">
            <a:avLst/>
          </a:prstGeom>
          <a:ln>
            <a:solidFill>
              <a:schemeClr val="accent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ectangle 3"/>
          <p:cNvSpPr txBox="1">
            <a:spLocks noChangeArrowheads="1"/>
          </p:cNvSpPr>
          <p:nvPr>
            <p:custDataLst>
              <p:tags r:id="rId4"/>
            </p:custDataLst>
          </p:nvPr>
        </p:nvSpPr>
        <p:spPr bwMode="auto">
          <a:xfrm>
            <a:off x="2531226" y="2628371"/>
            <a:ext cx="2881865" cy="1960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lnSpc>
                <a:spcPct val="150000"/>
              </a:lnSpc>
              <a:buNone/>
            </a:pPr>
            <a:r>
              <a:rPr lang="en-US" sz="1600" b="1" dirty="0">
                <a:solidFill>
                  <a:schemeClr val="tx1">
                    <a:lumMod val="75000"/>
                    <a:lumOff val="25000"/>
                  </a:schemeClr>
                </a:solidFill>
                <a:latin typeface="+mn-lt"/>
              </a:rPr>
              <a:t>Count </a:t>
            </a:r>
          </a:p>
          <a:p>
            <a:pPr marL="0" indent="0" algn="ctr">
              <a:lnSpc>
                <a:spcPct val="150000"/>
              </a:lnSpc>
              <a:buNone/>
            </a:pPr>
            <a:r>
              <a:rPr lang="en-US" sz="1600" dirty="0">
                <a:solidFill>
                  <a:schemeClr val="tx1">
                    <a:lumMod val="75000"/>
                    <a:lumOff val="25000"/>
                  </a:schemeClr>
                </a:solidFill>
                <a:latin typeface="+mn-lt"/>
              </a:rPr>
              <a:t>Often it is the count of the rare event. Counts are all positive integers</a:t>
            </a:r>
          </a:p>
        </p:txBody>
      </p:sp>
      <p:sp>
        <p:nvSpPr>
          <p:cNvPr id="21" name="Rectangle 3"/>
          <p:cNvSpPr txBox="1">
            <a:spLocks noChangeArrowheads="1"/>
          </p:cNvSpPr>
          <p:nvPr>
            <p:custDataLst>
              <p:tags r:id="rId5"/>
            </p:custDataLst>
          </p:nvPr>
        </p:nvSpPr>
        <p:spPr bwMode="auto">
          <a:xfrm>
            <a:off x="6960761" y="2701371"/>
            <a:ext cx="1789411" cy="110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0" indent="0" algn="ctr">
              <a:lnSpc>
                <a:spcPct val="150000"/>
              </a:lnSpc>
              <a:buNone/>
            </a:pPr>
            <a:r>
              <a:rPr lang="en-US" sz="1600" b="1" dirty="0">
                <a:solidFill>
                  <a:schemeClr val="tx1">
                    <a:lumMod val="75000"/>
                    <a:lumOff val="25000"/>
                  </a:schemeClr>
                </a:solidFill>
                <a:latin typeface="+mn-lt"/>
              </a:rPr>
              <a:t>Categorical or Continuous</a:t>
            </a:r>
            <a:endParaRPr lang="en-US" sz="1600" dirty="0">
              <a:solidFill>
                <a:schemeClr val="tx1">
                  <a:lumMod val="75000"/>
                  <a:lumOff val="25000"/>
                </a:schemeClr>
              </a:solidFill>
              <a:latin typeface="+mn-lt"/>
            </a:endParaRPr>
          </a:p>
        </p:txBody>
      </p:sp>
      <p:sp>
        <p:nvSpPr>
          <p:cNvPr id="23" name="TextBox 22"/>
          <p:cNvSpPr txBox="1"/>
          <p:nvPr/>
        </p:nvSpPr>
        <p:spPr>
          <a:xfrm>
            <a:off x="2415045" y="4648200"/>
            <a:ext cx="7424531" cy="1525354"/>
          </a:xfrm>
          <a:prstGeom prst="rect">
            <a:avLst/>
          </a:prstGeom>
          <a:noFill/>
        </p:spPr>
        <p:txBody>
          <a:bodyPr wrap="square" rtlCol="0">
            <a:spAutoFit/>
          </a:bodyPr>
          <a:lstStyle/>
          <a:p>
            <a:pPr algn="ctr">
              <a:lnSpc>
                <a:spcPct val="150000"/>
              </a:lnSpc>
            </a:pPr>
            <a:r>
              <a:rPr lang="en-US" sz="1600" dirty="0">
                <a:solidFill>
                  <a:schemeClr val="tx1">
                    <a:lumMod val="75000"/>
                    <a:lumOff val="25000"/>
                  </a:schemeClr>
                </a:solidFill>
              </a:rPr>
              <a:t>Poisson regression is </a:t>
            </a:r>
            <a:r>
              <a:rPr lang="en-US" sz="1600" b="1" dirty="0">
                <a:solidFill>
                  <a:schemeClr val="tx1">
                    <a:lumMod val="75000"/>
                    <a:lumOff val="25000"/>
                  </a:schemeClr>
                </a:solidFill>
              </a:rPr>
              <a:t>most suitable in the case of rare events</a:t>
            </a:r>
          </a:p>
          <a:p>
            <a:pPr algn="ctr">
              <a:lnSpc>
                <a:spcPct val="150000"/>
              </a:lnSpc>
            </a:pPr>
            <a:endParaRPr lang="en-US" sz="1600" b="1" dirty="0">
              <a:solidFill>
                <a:schemeClr val="tx1">
                  <a:lumMod val="75000"/>
                  <a:lumOff val="25000"/>
                </a:schemeClr>
              </a:solidFill>
            </a:endParaRPr>
          </a:p>
          <a:p>
            <a:pPr algn="ctr">
              <a:lnSpc>
                <a:spcPct val="150000"/>
              </a:lnSpc>
            </a:pPr>
            <a:r>
              <a:rPr lang="en-US" sz="1600" b="1" dirty="0">
                <a:solidFill>
                  <a:schemeClr val="tx1">
                    <a:lumMod val="75000"/>
                    <a:lumOff val="25000"/>
                  </a:schemeClr>
                </a:solidFill>
              </a:rPr>
              <a:t>Poisson regression is a type of Generalised Linear Model, where the link function is a logarithm and the underlying distribution is Poisson</a:t>
            </a:r>
          </a:p>
        </p:txBody>
      </p:sp>
    </p:spTree>
    <p:extLst>
      <p:ext uri="{BB962C8B-B14F-4D97-AF65-F5344CB8AC3E}">
        <p14:creationId xmlns:p14="http://schemas.microsoft.com/office/powerpoint/2010/main" val="239749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Application Areas</a:t>
            </a:r>
            <a:endParaRPr lang="en-US" b="1" dirty="0">
              <a:latin typeface="+mj-lt"/>
            </a:endParaRPr>
          </a:p>
        </p:txBody>
      </p:sp>
      <p:grpSp>
        <p:nvGrpSpPr>
          <p:cNvPr id="2"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grpSp>
        <p:nvGrpSpPr>
          <p:cNvPr id="10" name="Group 11"/>
          <p:cNvGrpSpPr/>
          <p:nvPr/>
        </p:nvGrpSpPr>
        <p:grpSpPr>
          <a:xfrm>
            <a:off x="1940446" y="1875562"/>
            <a:ext cx="8311111" cy="3763239"/>
            <a:chOff x="533400" y="1600199"/>
            <a:chExt cx="8311111" cy="3763239"/>
          </a:xfrm>
        </p:grpSpPr>
        <p:grpSp>
          <p:nvGrpSpPr>
            <p:cNvPr id="11" name="Group 1"/>
            <p:cNvGrpSpPr/>
            <p:nvPr/>
          </p:nvGrpSpPr>
          <p:grpSpPr>
            <a:xfrm>
              <a:off x="533400" y="2163038"/>
              <a:ext cx="6882130" cy="3200400"/>
              <a:chOff x="762000" y="1870056"/>
              <a:chExt cx="7570343" cy="3200400"/>
            </a:xfrm>
          </p:grpSpPr>
          <p:sp>
            <p:nvSpPr>
              <p:cNvPr id="3" name="Freeform 2"/>
              <p:cNvSpPr/>
              <p:nvPr/>
            </p:nvSpPr>
            <p:spPr>
              <a:xfrm>
                <a:off x="4912487" y="3059283"/>
                <a:ext cx="3419856" cy="848427"/>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114300" lvl="1" indent="-114300" defTabSz="622300">
                  <a:lnSpc>
                    <a:spcPct val="90000"/>
                  </a:lnSpc>
                  <a:spcBef>
                    <a:spcPct val="0"/>
                  </a:spcBef>
                  <a:spcAft>
                    <a:spcPct val="15000"/>
                  </a:spcAft>
                  <a:buChar char="••"/>
                </a:pPr>
                <a:r>
                  <a:rPr lang="en-US" sz="1400" b="1" dirty="0"/>
                  <a:t>Demographics of Student/Employee, Features of the Institute/Company</a:t>
                </a:r>
              </a:p>
            </p:txBody>
          </p:sp>
          <p:sp>
            <p:nvSpPr>
              <p:cNvPr id="4" name="Freeform 3"/>
              <p:cNvSpPr/>
              <p:nvPr/>
            </p:nvSpPr>
            <p:spPr>
              <a:xfrm>
                <a:off x="762000" y="3001434"/>
                <a:ext cx="1995054" cy="964122"/>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Education or HR</a:t>
                </a:r>
              </a:p>
            </p:txBody>
          </p:sp>
          <p:sp>
            <p:nvSpPr>
              <p:cNvPr id="6" name="Freeform 5"/>
              <p:cNvSpPr/>
              <p:nvPr/>
            </p:nvSpPr>
            <p:spPr>
              <a:xfrm>
                <a:off x="4912487" y="1927905"/>
                <a:ext cx="3419856" cy="848427"/>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114300" lvl="1" indent="-114300" defTabSz="622300">
                  <a:lnSpc>
                    <a:spcPct val="90000"/>
                  </a:lnSpc>
                  <a:spcBef>
                    <a:spcPct val="0"/>
                  </a:spcBef>
                  <a:spcAft>
                    <a:spcPct val="15000"/>
                  </a:spcAft>
                  <a:buChar char="••"/>
                </a:pPr>
                <a:r>
                  <a:rPr lang="en-US" sz="1400" b="1" dirty="0"/>
                  <a:t>Details of the Policy Holder, Characteristics of the Risk</a:t>
                </a:r>
              </a:p>
            </p:txBody>
          </p:sp>
          <p:sp>
            <p:nvSpPr>
              <p:cNvPr id="7" name="Freeform 6"/>
              <p:cNvSpPr/>
              <p:nvPr/>
            </p:nvSpPr>
            <p:spPr>
              <a:xfrm>
                <a:off x="762000" y="1870056"/>
                <a:ext cx="1995054" cy="964122"/>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Insurance Analytics</a:t>
                </a:r>
              </a:p>
            </p:txBody>
          </p:sp>
          <p:sp>
            <p:nvSpPr>
              <p:cNvPr id="8" name="Freeform 7"/>
              <p:cNvSpPr/>
              <p:nvPr/>
            </p:nvSpPr>
            <p:spPr>
              <a:xfrm>
                <a:off x="4912487" y="4164182"/>
                <a:ext cx="3419856" cy="848428"/>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2" rIns="289066" bIns="165243" numCol="1" spcCol="1270" anchor="ctr" anchorCtr="0">
                <a:noAutofit/>
              </a:bodyPr>
              <a:lstStyle/>
              <a:p>
                <a:pPr marL="114300" lvl="1" indent="-114300" defTabSz="622300">
                  <a:lnSpc>
                    <a:spcPct val="90000"/>
                  </a:lnSpc>
                  <a:spcBef>
                    <a:spcPct val="0"/>
                  </a:spcBef>
                  <a:spcAft>
                    <a:spcPct val="15000"/>
                  </a:spcAft>
                  <a:buChar char="••"/>
                </a:pPr>
                <a:r>
                  <a:rPr lang="en-US" sz="1400" b="1" dirty="0"/>
                  <a:t>Dosage of the Medicine, Patient History, External Conditions, Patient Demographics</a:t>
                </a:r>
              </a:p>
            </p:txBody>
          </p:sp>
          <p:sp>
            <p:nvSpPr>
              <p:cNvPr id="9" name="Freeform 8"/>
              <p:cNvSpPr/>
              <p:nvPr/>
            </p:nvSpPr>
            <p:spPr>
              <a:xfrm>
                <a:off x="762000" y="4106334"/>
                <a:ext cx="1995054" cy="964122"/>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Clinical Research</a:t>
                </a:r>
                <a:endParaRPr lang="en-US" sz="1400" b="1" dirty="0"/>
              </a:p>
            </p:txBody>
          </p:sp>
          <p:sp>
            <p:nvSpPr>
              <p:cNvPr id="20" name="Freeform 19"/>
              <p:cNvSpPr/>
              <p:nvPr/>
            </p:nvSpPr>
            <p:spPr>
              <a:xfrm>
                <a:off x="2923389" y="3059283"/>
                <a:ext cx="1783080" cy="848427"/>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0" lvl="1" defTabSz="622300">
                  <a:lnSpc>
                    <a:spcPct val="90000"/>
                  </a:lnSpc>
                  <a:spcBef>
                    <a:spcPct val="0"/>
                  </a:spcBef>
                  <a:spcAft>
                    <a:spcPct val="15000"/>
                  </a:spcAft>
                </a:pPr>
                <a:r>
                  <a:rPr lang="en-US" sz="1400" b="1" dirty="0"/>
                  <a:t>Absenteeism</a:t>
                </a:r>
              </a:p>
            </p:txBody>
          </p:sp>
          <p:sp>
            <p:nvSpPr>
              <p:cNvPr id="21" name="Freeform 20"/>
              <p:cNvSpPr/>
              <p:nvPr/>
            </p:nvSpPr>
            <p:spPr>
              <a:xfrm>
                <a:off x="2923389" y="1933946"/>
                <a:ext cx="1783080" cy="848427"/>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1" rIns="289066" bIns="165243" numCol="1" spcCol="1270" anchor="ctr" anchorCtr="0">
                <a:noAutofit/>
              </a:bodyPr>
              <a:lstStyle/>
              <a:p>
                <a:pPr marL="0" lvl="1" defTabSz="622300">
                  <a:lnSpc>
                    <a:spcPct val="90000"/>
                  </a:lnSpc>
                  <a:spcBef>
                    <a:spcPct val="0"/>
                  </a:spcBef>
                  <a:spcAft>
                    <a:spcPct val="15000"/>
                  </a:spcAft>
                </a:pPr>
                <a:r>
                  <a:rPr lang="en-US" sz="1400" b="1" dirty="0"/>
                  <a:t>Insurance Claims</a:t>
                </a:r>
              </a:p>
            </p:txBody>
          </p:sp>
          <p:sp>
            <p:nvSpPr>
              <p:cNvPr id="22" name="Freeform 21"/>
              <p:cNvSpPr/>
              <p:nvPr/>
            </p:nvSpPr>
            <p:spPr>
              <a:xfrm>
                <a:off x="2923389" y="4170223"/>
                <a:ext cx="1783080" cy="848428"/>
              </a:xfrm>
              <a:custGeom>
                <a:avLst/>
                <a:gdLst>
                  <a:gd name="connsiteX0" fmla="*/ 141407 w 848427"/>
                  <a:gd name="connsiteY0" fmla="*/ 0 h 3546763"/>
                  <a:gd name="connsiteX1" fmla="*/ 707020 w 848427"/>
                  <a:gd name="connsiteY1" fmla="*/ 0 h 3546763"/>
                  <a:gd name="connsiteX2" fmla="*/ 848427 w 848427"/>
                  <a:gd name="connsiteY2" fmla="*/ 141407 h 3546763"/>
                  <a:gd name="connsiteX3" fmla="*/ 848427 w 848427"/>
                  <a:gd name="connsiteY3" fmla="*/ 3546763 h 3546763"/>
                  <a:gd name="connsiteX4" fmla="*/ 848427 w 848427"/>
                  <a:gd name="connsiteY4" fmla="*/ 3546763 h 3546763"/>
                  <a:gd name="connsiteX5" fmla="*/ 0 w 848427"/>
                  <a:gd name="connsiteY5" fmla="*/ 3546763 h 3546763"/>
                  <a:gd name="connsiteX6" fmla="*/ 0 w 848427"/>
                  <a:gd name="connsiteY6" fmla="*/ 3546763 h 3546763"/>
                  <a:gd name="connsiteX7" fmla="*/ 0 w 848427"/>
                  <a:gd name="connsiteY7" fmla="*/ 141407 h 3546763"/>
                  <a:gd name="connsiteX8" fmla="*/ 141407 w 848427"/>
                  <a:gd name="connsiteY8" fmla="*/ 0 h 3546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48427" h="3546763">
                    <a:moveTo>
                      <a:pt x="848427" y="591138"/>
                    </a:moveTo>
                    <a:lnTo>
                      <a:pt x="848427" y="2955625"/>
                    </a:lnTo>
                    <a:cubicBezTo>
                      <a:pt x="848427" y="3282102"/>
                      <a:pt x="833283" y="3546763"/>
                      <a:pt x="814601" y="3546763"/>
                    </a:cubicBezTo>
                    <a:lnTo>
                      <a:pt x="0" y="3546763"/>
                    </a:lnTo>
                    <a:lnTo>
                      <a:pt x="0" y="3546763"/>
                    </a:lnTo>
                    <a:lnTo>
                      <a:pt x="0" y="0"/>
                    </a:lnTo>
                    <a:lnTo>
                      <a:pt x="0" y="0"/>
                    </a:lnTo>
                    <a:lnTo>
                      <a:pt x="814601" y="0"/>
                    </a:lnTo>
                    <a:cubicBezTo>
                      <a:pt x="833283" y="0"/>
                      <a:pt x="848427" y="264661"/>
                      <a:pt x="848427" y="591138"/>
                    </a:cubicBezTo>
                    <a:close/>
                  </a:path>
                </a:pathLst>
              </a:custGeom>
              <a:solidFill>
                <a:schemeClr val="bg1">
                  <a:alpha val="90000"/>
                </a:schemeClr>
              </a:solidFill>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5242" rIns="289066" bIns="165243" numCol="1" spcCol="1270" anchor="ctr" anchorCtr="0">
                <a:noAutofit/>
              </a:bodyPr>
              <a:lstStyle/>
              <a:p>
                <a:pPr marL="0" lvl="1" defTabSz="622300">
                  <a:lnSpc>
                    <a:spcPct val="90000"/>
                  </a:lnSpc>
                  <a:spcBef>
                    <a:spcPct val="0"/>
                  </a:spcBef>
                  <a:spcAft>
                    <a:spcPct val="15000"/>
                  </a:spcAft>
                </a:pPr>
                <a:r>
                  <a:rPr lang="en-US" sz="1400" b="1" dirty="0"/>
                  <a:t>Adverse Events During a Clinical Trial</a:t>
                </a:r>
              </a:p>
            </p:txBody>
          </p:sp>
        </p:grpSp>
        <p:sp>
          <p:nvSpPr>
            <p:cNvPr id="24" name="Down Arrow Callout 23"/>
            <p:cNvSpPr/>
            <p:nvPr/>
          </p:nvSpPr>
          <p:spPr>
            <a:xfrm>
              <a:off x="4306570" y="1600199"/>
              <a:ext cx="3108960" cy="494747"/>
            </a:xfrm>
            <a:prstGeom prst="downArrowCallout">
              <a:avLst/>
            </a:prstGeom>
            <a:ln w="3175"/>
          </p:spPr>
          <p:style>
            <a:lnRef idx="2">
              <a:schemeClr val="dk1"/>
            </a:lnRef>
            <a:fillRef idx="1">
              <a:schemeClr val="lt1"/>
            </a:fillRef>
            <a:effectRef idx="0">
              <a:schemeClr val="dk1"/>
            </a:effectRef>
            <a:fontRef idx="minor">
              <a:schemeClr val="dk1"/>
            </a:fontRef>
          </p:style>
          <p:txBody>
            <a:bodyPr spcFirstLastPara="0" vert="horz" wrap="square" lIns="247651" tIns="165241" rIns="289066" bIns="165243" numCol="1" spcCol="1270" anchor="ctr" anchorCtr="0">
              <a:noAutofit/>
            </a:bodyPr>
            <a:lstStyle/>
            <a:p>
              <a:pPr marL="0" lvl="1" defTabSz="622300">
                <a:lnSpc>
                  <a:spcPct val="90000"/>
                </a:lnSpc>
                <a:spcBef>
                  <a:spcPct val="0"/>
                </a:spcBef>
                <a:spcAft>
                  <a:spcPct val="15000"/>
                </a:spcAft>
              </a:pPr>
              <a:r>
                <a:rPr lang="en-US" sz="1400" b="1" u="sng" dirty="0"/>
                <a:t>Based on Information such as:</a:t>
              </a:r>
            </a:p>
          </p:txBody>
        </p:sp>
        <p:sp>
          <p:nvSpPr>
            <p:cNvPr id="25" name="Down Arrow Callout 24"/>
            <p:cNvSpPr/>
            <p:nvPr/>
          </p:nvSpPr>
          <p:spPr>
            <a:xfrm>
              <a:off x="533400" y="1600200"/>
              <a:ext cx="1813685" cy="494747"/>
            </a:xfrm>
            <a:prstGeom prst="downArrowCallout">
              <a:avLst/>
            </a:prstGeom>
            <a:ln w="3175"/>
          </p:spPr>
          <p:style>
            <a:lnRef idx="2">
              <a:schemeClr val="dk1"/>
            </a:lnRef>
            <a:fillRef idx="1">
              <a:schemeClr val="lt1"/>
            </a:fillRef>
            <a:effectRef idx="0">
              <a:schemeClr val="dk1"/>
            </a:effectRef>
            <a:fontRef idx="minor">
              <a:schemeClr val="dk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u="sng" dirty="0">
                  <a:ea typeface="ＭＳ Ｐゴシック" pitchFamily="34" charset="-128"/>
                </a:rPr>
                <a:t>Industry/Function</a:t>
              </a:r>
            </a:p>
          </p:txBody>
        </p:sp>
        <p:sp>
          <p:nvSpPr>
            <p:cNvPr id="26" name="Down Arrow Callout 25"/>
            <p:cNvSpPr/>
            <p:nvPr/>
          </p:nvSpPr>
          <p:spPr>
            <a:xfrm>
              <a:off x="2402955" y="1600199"/>
              <a:ext cx="1783080" cy="494747"/>
            </a:xfrm>
            <a:prstGeom prst="downArrowCallout">
              <a:avLst/>
            </a:prstGeom>
            <a:ln w="3175"/>
          </p:spPr>
          <p:style>
            <a:lnRef idx="2">
              <a:schemeClr val="dk1"/>
            </a:lnRef>
            <a:fillRef idx="1">
              <a:schemeClr val="lt1"/>
            </a:fillRef>
            <a:effectRef idx="0">
              <a:schemeClr val="dk1"/>
            </a:effectRef>
            <a:fontRef idx="minor">
              <a:schemeClr val="dk1"/>
            </a:fontRef>
          </p:style>
          <p:txBody>
            <a:bodyPr spcFirstLastPara="0" vert="horz" wrap="square" lIns="247651" tIns="165241" rIns="289066" bIns="165243" numCol="1" spcCol="1270" anchor="ctr" anchorCtr="0">
              <a:noAutofit/>
            </a:bodyPr>
            <a:lstStyle/>
            <a:p>
              <a:pPr marL="0" lvl="1" defTabSz="622300">
                <a:lnSpc>
                  <a:spcPct val="90000"/>
                </a:lnSpc>
                <a:spcBef>
                  <a:spcPct val="0"/>
                </a:spcBef>
                <a:spcAft>
                  <a:spcPct val="15000"/>
                </a:spcAft>
              </a:pPr>
              <a:r>
                <a:rPr lang="en-US" sz="1400" b="1" u="sng" dirty="0"/>
                <a:t>Model/Predict</a:t>
              </a:r>
            </a:p>
          </p:txBody>
        </p:sp>
        <p:sp>
          <p:nvSpPr>
            <p:cNvPr id="27" name="Down Arrow Callout 26"/>
            <p:cNvSpPr/>
            <p:nvPr/>
          </p:nvSpPr>
          <p:spPr>
            <a:xfrm>
              <a:off x="7481862" y="1600201"/>
              <a:ext cx="1362649" cy="494746"/>
            </a:xfrm>
            <a:prstGeom prst="downArrowCallout">
              <a:avLst/>
            </a:prstGeom>
            <a:ln w="3175"/>
          </p:spPr>
          <p:style>
            <a:lnRef idx="2">
              <a:schemeClr val="dk1"/>
            </a:lnRef>
            <a:fillRef idx="1">
              <a:schemeClr val="lt1"/>
            </a:fillRef>
            <a:effectRef idx="0">
              <a:schemeClr val="dk1"/>
            </a:effectRef>
            <a:fontRef idx="minor">
              <a:schemeClr val="dk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u="sng" dirty="0">
                  <a:ea typeface="ＭＳ Ｐゴシック" pitchFamily="34" charset="-128"/>
                </a:rPr>
                <a:t>Purpose</a:t>
              </a:r>
            </a:p>
          </p:txBody>
        </p:sp>
        <p:sp>
          <p:nvSpPr>
            <p:cNvPr id="28" name="Freeform 27"/>
            <p:cNvSpPr/>
            <p:nvPr/>
          </p:nvSpPr>
          <p:spPr>
            <a:xfrm>
              <a:off x="7481862" y="4640045"/>
              <a:ext cx="1362649" cy="494747"/>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Prediction </a:t>
              </a:r>
            </a:p>
          </p:txBody>
        </p:sp>
        <p:sp>
          <p:nvSpPr>
            <p:cNvPr id="30" name="Freeform 29"/>
            <p:cNvSpPr/>
            <p:nvPr/>
          </p:nvSpPr>
          <p:spPr>
            <a:xfrm>
              <a:off x="7481862" y="3520441"/>
              <a:ext cx="1362649" cy="494747"/>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Prediction / Optimisation</a:t>
              </a:r>
            </a:p>
          </p:txBody>
        </p:sp>
        <p:sp>
          <p:nvSpPr>
            <p:cNvPr id="31" name="Freeform 30"/>
            <p:cNvSpPr/>
            <p:nvPr/>
          </p:nvSpPr>
          <p:spPr>
            <a:xfrm>
              <a:off x="7481862" y="2406388"/>
              <a:ext cx="1362649" cy="494747"/>
            </a:xfrm>
            <a:custGeom>
              <a:avLst/>
              <a:gdLst>
                <a:gd name="connsiteX0" fmla="*/ 0 w 1995054"/>
                <a:gd name="connsiteY0" fmla="*/ 176759 h 1060534"/>
                <a:gd name="connsiteX1" fmla="*/ 176759 w 1995054"/>
                <a:gd name="connsiteY1" fmla="*/ 0 h 1060534"/>
                <a:gd name="connsiteX2" fmla="*/ 1818295 w 1995054"/>
                <a:gd name="connsiteY2" fmla="*/ 0 h 1060534"/>
                <a:gd name="connsiteX3" fmla="*/ 1995054 w 1995054"/>
                <a:gd name="connsiteY3" fmla="*/ 176759 h 1060534"/>
                <a:gd name="connsiteX4" fmla="*/ 1995054 w 1995054"/>
                <a:gd name="connsiteY4" fmla="*/ 883775 h 1060534"/>
                <a:gd name="connsiteX5" fmla="*/ 1818295 w 1995054"/>
                <a:gd name="connsiteY5" fmla="*/ 1060534 h 1060534"/>
                <a:gd name="connsiteX6" fmla="*/ 176759 w 1995054"/>
                <a:gd name="connsiteY6" fmla="*/ 1060534 h 1060534"/>
                <a:gd name="connsiteX7" fmla="*/ 0 w 1995054"/>
                <a:gd name="connsiteY7" fmla="*/ 883775 h 1060534"/>
                <a:gd name="connsiteX8" fmla="*/ 0 w 1995054"/>
                <a:gd name="connsiteY8" fmla="*/ 176759 h 106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95054" h="1060534">
                  <a:moveTo>
                    <a:pt x="0" y="176759"/>
                  </a:moveTo>
                  <a:cubicBezTo>
                    <a:pt x="0" y="79138"/>
                    <a:pt x="79138" y="0"/>
                    <a:pt x="176759" y="0"/>
                  </a:cubicBezTo>
                  <a:lnTo>
                    <a:pt x="1818295" y="0"/>
                  </a:lnTo>
                  <a:cubicBezTo>
                    <a:pt x="1915916" y="0"/>
                    <a:pt x="1995054" y="79138"/>
                    <a:pt x="1995054" y="176759"/>
                  </a:cubicBezTo>
                  <a:lnTo>
                    <a:pt x="1995054" y="883775"/>
                  </a:lnTo>
                  <a:cubicBezTo>
                    <a:pt x="1995054" y="981396"/>
                    <a:pt x="1915916" y="1060534"/>
                    <a:pt x="1818295" y="1060534"/>
                  </a:cubicBezTo>
                  <a:lnTo>
                    <a:pt x="176759" y="1060534"/>
                  </a:lnTo>
                  <a:cubicBezTo>
                    <a:pt x="79138" y="1060534"/>
                    <a:pt x="0" y="981396"/>
                    <a:pt x="0" y="883775"/>
                  </a:cubicBezTo>
                  <a:lnTo>
                    <a:pt x="0" y="176759"/>
                  </a:lnTo>
                  <a:close/>
                </a:path>
              </a:pathLst>
            </a:cu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5111" tIns="78441" rIns="105111" bIns="78441" numCol="1" spcCol="1270" anchor="ctr" anchorCtr="0">
              <a:noAutofit/>
            </a:bodyPr>
            <a:lstStyle/>
            <a:p>
              <a:pPr algn="ctr" defTabSz="622300">
                <a:lnSpc>
                  <a:spcPct val="90000"/>
                </a:lnSpc>
                <a:spcBef>
                  <a:spcPct val="0"/>
                </a:spcBef>
                <a:spcAft>
                  <a:spcPct val="35000"/>
                </a:spcAft>
              </a:pPr>
              <a:r>
                <a:rPr lang="en-US" sz="1400" b="1" dirty="0">
                  <a:ea typeface="ＭＳ Ｐゴシック" pitchFamily="34" charset="-128"/>
                </a:rPr>
                <a:t>Prediction </a:t>
              </a:r>
            </a:p>
          </p:txBody>
        </p:sp>
      </p:grpSp>
    </p:spTree>
    <p:extLst>
      <p:ext uri="{BB962C8B-B14F-4D97-AF65-F5344CB8AC3E}">
        <p14:creationId xmlns:p14="http://schemas.microsoft.com/office/powerpoint/2010/main" val="367568409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Statistical Model</a:t>
            </a:r>
            <a:endParaRPr lang="en-US" b="1" dirty="0">
              <a:latin typeface="+mj-lt"/>
            </a:endParaRP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cxnSp>
        <p:nvCxnSpPr>
          <p:cNvPr id="51" name="Straight Arrow Connector 50"/>
          <p:cNvCxnSpPr/>
          <p:nvPr/>
        </p:nvCxnSpPr>
        <p:spPr>
          <a:xfrm>
            <a:off x="4476750" y="1981200"/>
            <a:ext cx="0" cy="374582"/>
          </a:xfrm>
          <a:prstGeom prst="straightConnector1">
            <a:avLst/>
          </a:prstGeom>
          <a:ln w="3175">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135561" y="3140968"/>
            <a:ext cx="8099577" cy="3008772"/>
          </a:xfrm>
          <a:prstGeom prst="rect">
            <a:avLst/>
          </a:prstGeom>
        </p:spPr>
        <p:txBody>
          <a:bodyPr>
            <a:spAutoFit/>
          </a:bodyPr>
          <a:lstStyle/>
          <a:p>
            <a:pPr marL="285750" indent="-285750">
              <a:lnSpc>
                <a:spcPct val="150000"/>
              </a:lnSpc>
            </a:pPr>
            <a:endParaRPr lang="en-US" sz="1600" dirty="0">
              <a:solidFill>
                <a:schemeClr val="tx1">
                  <a:lumMod val="75000"/>
                  <a:lumOff val="25000"/>
                </a:schemeClr>
              </a:solidFill>
            </a:endParaRPr>
          </a:p>
          <a:p>
            <a:pPr marL="285750" indent="-285750">
              <a:lnSpc>
                <a:spcPct val="150000"/>
              </a:lnSpc>
              <a:buFont typeface="Arial" pitchFamily="34" charset="0"/>
              <a:buChar char="•"/>
            </a:pPr>
            <a:r>
              <a:rPr lang="en-US" sz="1600" dirty="0">
                <a:solidFill>
                  <a:schemeClr val="tx1">
                    <a:lumMod val="75000"/>
                    <a:lumOff val="25000"/>
                  </a:schemeClr>
                </a:solidFill>
              </a:rPr>
              <a:t>Here ordinary least square method used in multiple linear regression is not appropriate as Y is discrete and RHS is continuous</a:t>
            </a:r>
          </a:p>
          <a:p>
            <a:pPr marL="285750" indent="-285750">
              <a:lnSpc>
                <a:spcPct val="150000"/>
              </a:lnSpc>
              <a:buFont typeface="Arial" pitchFamily="34" charset="0"/>
              <a:buChar char="•"/>
            </a:pPr>
            <a:r>
              <a:rPr lang="en-US" sz="1600" dirty="0">
                <a:solidFill>
                  <a:schemeClr val="tx1">
                    <a:lumMod val="75000"/>
                    <a:lumOff val="25000"/>
                  </a:schemeClr>
                </a:solidFill>
              </a:rPr>
              <a:t>log(λ) is the link function used in Poisson Regression which establishes link between 'Y' and linear combination of X's</a:t>
            </a:r>
          </a:p>
          <a:p>
            <a:pPr marL="285750" indent="-285750">
              <a:lnSpc>
                <a:spcPct val="150000"/>
              </a:lnSpc>
              <a:buFont typeface="Arial" pitchFamily="34" charset="0"/>
              <a:buChar char="•"/>
            </a:pPr>
            <a:r>
              <a:rPr lang="en-US" sz="1600" dirty="0">
                <a:solidFill>
                  <a:schemeClr val="tx1">
                    <a:lumMod val="75000"/>
                    <a:lumOff val="25000"/>
                  </a:schemeClr>
                </a:solidFill>
              </a:rPr>
              <a:t>Note that λ is greater than zero and its log will be negative if it lies between 0 and 1</a:t>
            </a:r>
          </a:p>
          <a:p>
            <a:pPr marL="285750" indent="-285750">
              <a:lnSpc>
                <a:spcPct val="150000"/>
              </a:lnSpc>
              <a:buFont typeface="Arial" pitchFamily="34" charset="0"/>
              <a:buChar char="•"/>
            </a:pPr>
            <a:r>
              <a:rPr lang="en-IN" sz="1600" dirty="0">
                <a:solidFill>
                  <a:schemeClr val="tx1">
                    <a:lumMod val="75000"/>
                    <a:lumOff val="25000"/>
                  </a:schemeClr>
                </a:solidFill>
              </a:rPr>
              <a:t>The regression coefficients are estimated using the method of maximum likelihood</a:t>
            </a:r>
            <a:endParaRPr lang="en-US" sz="1600" dirty="0">
              <a:solidFill>
                <a:schemeClr val="tx1">
                  <a:lumMod val="75000"/>
                  <a:lumOff val="25000"/>
                </a:schemeClr>
              </a:solidFill>
            </a:endParaRPr>
          </a:p>
          <a:p>
            <a:pPr marL="285750" indent="-285750">
              <a:lnSpc>
                <a:spcPct val="150000"/>
              </a:lnSpc>
              <a:buFont typeface="Arial" pitchFamily="34" charset="0"/>
              <a:buChar char="•"/>
            </a:pPr>
            <a:endParaRPr lang="en-US" sz="1600" dirty="0">
              <a:solidFill>
                <a:schemeClr val="tx1">
                  <a:lumMod val="75000"/>
                  <a:lumOff val="25000"/>
                </a:schemeClr>
              </a:solidFill>
            </a:endParaRPr>
          </a:p>
        </p:txBody>
      </p:sp>
      <p:sp>
        <p:nvSpPr>
          <p:cNvPr id="12" name="Rectangle 11">
            <a:extLst>
              <a:ext uri="{FF2B5EF4-FFF2-40B4-BE49-F238E27FC236}">
                <a16:creationId xmlns:a16="http://schemas.microsoft.com/office/drawing/2014/main" id="{49E641B0-3B45-4CF5-B9F9-E0681ABE1904}"/>
              </a:ext>
            </a:extLst>
          </p:cNvPr>
          <p:cNvSpPr/>
          <p:nvPr/>
        </p:nvSpPr>
        <p:spPr>
          <a:xfrm>
            <a:off x="3503713" y="1700808"/>
            <a:ext cx="4608511" cy="1152128"/>
          </a:xfrm>
          <a:prstGeom prst="rect">
            <a:avLst/>
          </a:prstGeom>
          <a:solidFill>
            <a:srgbClr val="F7FBEF"/>
          </a:solidFill>
          <a:ln w="3175" cap="flat" cmpd="sng" algn="ctr">
            <a:solidFill>
              <a:schemeClr val="accent2"/>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solidFill>
                  <a:schemeClr val="tx1">
                    <a:lumMod val="75000"/>
                    <a:lumOff val="25000"/>
                  </a:schemeClr>
                </a:solidFill>
                <a:latin typeface="Cambria Math" pitchFamily="18" charset="0"/>
                <a:ea typeface="Cambria Math" pitchFamily="18" charset="0"/>
              </a:rPr>
              <a:t>log(λ)= b</a:t>
            </a:r>
            <a:r>
              <a:rPr lang="en-US" baseline="-25000" dirty="0">
                <a:solidFill>
                  <a:schemeClr val="tx1">
                    <a:lumMod val="75000"/>
                    <a:lumOff val="25000"/>
                  </a:schemeClr>
                </a:solidFill>
                <a:latin typeface="Cambria Math" pitchFamily="18" charset="0"/>
                <a:ea typeface="Cambria Math" pitchFamily="18" charset="0"/>
              </a:rPr>
              <a:t>0</a:t>
            </a:r>
            <a:r>
              <a:rPr lang="en-US" dirty="0">
                <a:solidFill>
                  <a:schemeClr val="tx1">
                    <a:lumMod val="75000"/>
                    <a:lumOff val="25000"/>
                  </a:schemeClr>
                </a:solidFill>
                <a:latin typeface="Cambria Math" pitchFamily="18" charset="0"/>
                <a:ea typeface="Cambria Math" pitchFamily="18" charset="0"/>
              </a:rPr>
              <a:t> + b</a:t>
            </a:r>
            <a:r>
              <a:rPr lang="en-US" baseline="-25000" dirty="0">
                <a:solidFill>
                  <a:schemeClr val="tx1">
                    <a:lumMod val="75000"/>
                    <a:lumOff val="25000"/>
                  </a:schemeClr>
                </a:solidFill>
                <a:latin typeface="Cambria Math" pitchFamily="18" charset="0"/>
                <a:ea typeface="Cambria Math" pitchFamily="18" charset="0"/>
              </a:rPr>
              <a:t>1</a:t>
            </a:r>
            <a:r>
              <a:rPr lang="en-US" dirty="0">
                <a:solidFill>
                  <a:schemeClr val="tx1">
                    <a:lumMod val="75000"/>
                    <a:lumOff val="25000"/>
                  </a:schemeClr>
                </a:solidFill>
                <a:latin typeface="Cambria Math" pitchFamily="18" charset="0"/>
                <a:ea typeface="Cambria Math" pitchFamily="18" charset="0"/>
              </a:rPr>
              <a:t>x</a:t>
            </a:r>
            <a:r>
              <a:rPr lang="en-US" baseline="-25000" dirty="0">
                <a:solidFill>
                  <a:schemeClr val="tx1">
                    <a:lumMod val="75000"/>
                    <a:lumOff val="25000"/>
                  </a:schemeClr>
                </a:solidFill>
                <a:latin typeface="Cambria Math" pitchFamily="18" charset="0"/>
                <a:ea typeface="Cambria Math" pitchFamily="18" charset="0"/>
              </a:rPr>
              <a:t>1</a:t>
            </a:r>
            <a:r>
              <a:rPr lang="en-US" dirty="0">
                <a:solidFill>
                  <a:schemeClr val="tx1">
                    <a:lumMod val="75000"/>
                    <a:lumOff val="25000"/>
                  </a:schemeClr>
                </a:solidFill>
                <a:latin typeface="Cambria Math" pitchFamily="18" charset="0"/>
                <a:ea typeface="Cambria Math" pitchFamily="18" charset="0"/>
              </a:rPr>
              <a:t> + b</a:t>
            </a:r>
            <a:r>
              <a:rPr lang="en-US" baseline="-25000" dirty="0">
                <a:solidFill>
                  <a:schemeClr val="tx1">
                    <a:lumMod val="75000"/>
                    <a:lumOff val="25000"/>
                  </a:schemeClr>
                </a:solidFill>
                <a:latin typeface="Cambria Math" pitchFamily="18" charset="0"/>
                <a:ea typeface="Cambria Math" pitchFamily="18" charset="0"/>
              </a:rPr>
              <a:t>2</a:t>
            </a:r>
            <a:r>
              <a:rPr lang="en-US" dirty="0">
                <a:solidFill>
                  <a:schemeClr val="tx1">
                    <a:lumMod val="75000"/>
                    <a:lumOff val="25000"/>
                  </a:schemeClr>
                </a:solidFill>
                <a:latin typeface="Cambria Math" pitchFamily="18" charset="0"/>
                <a:ea typeface="Cambria Math" pitchFamily="18" charset="0"/>
              </a:rPr>
              <a:t>x</a:t>
            </a:r>
            <a:r>
              <a:rPr lang="en-US" baseline="-25000" dirty="0">
                <a:solidFill>
                  <a:schemeClr val="tx1">
                    <a:lumMod val="75000"/>
                    <a:lumOff val="25000"/>
                  </a:schemeClr>
                </a:solidFill>
                <a:latin typeface="Cambria Math" pitchFamily="18" charset="0"/>
                <a:ea typeface="Cambria Math" pitchFamily="18" charset="0"/>
              </a:rPr>
              <a:t>2</a:t>
            </a:r>
            <a:r>
              <a:rPr lang="en-US" dirty="0">
                <a:solidFill>
                  <a:schemeClr val="tx1">
                    <a:lumMod val="75000"/>
                    <a:lumOff val="25000"/>
                  </a:schemeClr>
                </a:solidFill>
                <a:latin typeface="Cambria Math" pitchFamily="18" charset="0"/>
                <a:ea typeface="Cambria Math" pitchFamily="18" charset="0"/>
              </a:rPr>
              <a:t> + ….. + </a:t>
            </a:r>
            <a:r>
              <a:rPr lang="en-US" dirty="0" err="1">
                <a:solidFill>
                  <a:schemeClr val="tx1">
                    <a:lumMod val="75000"/>
                    <a:lumOff val="25000"/>
                  </a:schemeClr>
                </a:solidFill>
                <a:latin typeface="Cambria Math" pitchFamily="18" charset="0"/>
                <a:ea typeface="Cambria Math" pitchFamily="18" charset="0"/>
              </a:rPr>
              <a:t>b</a:t>
            </a:r>
            <a:r>
              <a:rPr lang="en-US" baseline="-25000" dirty="0" err="1">
                <a:solidFill>
                  <a:schemeClr val="tx1">
                    <a:lumMod val="75000"/>
                    <a:lumOff val="25000"/>
                  </a:schemeClr>
                </a:solidFill>
                <a:latin typeface="Cambria Math" pitchFamily="18" charset="0"/>
                <a:ea typeface="Cambria Math" pitchFamily="18" charset="0"/>
              </a:rPr>
              <a:t>k</a:t>
            </a:r>
            <a:r>
              <a:rPr lang="en-US" dirty="0" err="1">
                <a:solidFill>
                  <a:schemeClr val="tx1">
                    <a:lumMod val="75000"/>
                    <a:lumOff val="25000"/>
                  </a:schemeClr>
                </a:solidFill>
                <a:latin typeface="Cambria Math" pitchFamily="18" charset="0"/>
                <a:ea typeface="Cambria Math" pitchFamily="18" charset="0"/>
              </a:rPr>
              <a:t>x</a:t>
            </a:r>
            <a:r>
              <a:rPr lang="en-US" baseline="-25000" dirty="0" err="1">
                <a:solidFill>
                  <a:schemeClr val="tx1">
                    <a:lumMod val="75000"/>
                    <a:lumOff val="25000"/>
                  </a:schemeClr>
                </a:solidFill>
                <a:latin typeface="Cambria Math" pitchFamily="18" charset="0"/>
                <a:ea typeface="Cambria Math" pitchFamily="18" charset="0"/>
              </a:rPr>
              <a:t>k</a:t>
            </a:r>
            <a:r>
              <a:rPr lang="en-US" dirty="0">
                <a:solidFill>
                  <a:schemeClr val="tx1">
                    <a:lumMod val="75000"/>
                    <a:lumOff val="25000"/>
                  </a:schemeClr>
                </a:solidFill>
                <a:latin typeface="Cambria Math" pitchFamily="18" charset="0"/>
                <a:ea typeface="Cambria Math" pitchFamily="18" charset="0"/>
              </a:rPr>
              <a:t> </a:t>
            </a:r>
          </a:p>
          <a:p>
            <a:pPr algn="ctr"/>
            <a:endParaRPr lang="en-US" sz="1600" dirty="0">
              <a:solidFill>
                <a:schemeClr val="tx1">
                  <a:lumMod val="75000"/>
                  <a:lumOff val="25000"/>
                </a:schemeClr>
              </a:solidFill>
              <a:ea typeface="Cambria Math" pitchFamily="18" charset="0"/>
            </a:endParaRPr>
          </a:p>
          <a:p>
            <a:pPr algn="ctr"/>
            <a:r>
              <a:rPr lang="en-US" sz="1600" dirty="0">
                <a:solidFill>
                  <a:schemeClr val="tx1">
                    <a:lumMod val="75000"/>
                    <a:lumOff val="25000"/>
                  </a:schemeClr>
                </a:solidFill>
                <a:ea typeface="Cambria Math" pitchFamily="18" charset="0"/>
              </a:rPr>
              <a:t>Where,  λ is the conditional mean of Y given X</a:t>
            </a:r>
          </a:p>
        </p:txBody>
      </p:sp>
    </p:spTree>
    <p:extLst>
      <p:ext uri="{BB962C8B-B14F-4D97-AF65-F5344CB8AC3E}">
        <p14:creationId xmlns:p14="http://schemas.microsoft.com/office/powerpoint/2010/main" val="336252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sz="3100" b="1" dirty="0">
                <a:latin typeface="+mj-lt"/>
              </a:rPr>
              <a:t>Case Study </a:t>
            </a:r>
            <a:r>
              <a:rPr lang="en-US" sz="3100" b="1" dirty="0">
                <a:latin typeface="+mj-lt"/>
              </a:rPr>
              <a:t>–</a:t>
            </a:r>
            <a:r>
              <a:rPr sz="3100" b="1" dirty="0">
                <a:latin typeface="+mj-lt"/>
              </a:rPr>
              <a:t> Modeling Number of Complaints</a:t>
            </a:r>
            <a:endParaRPr lang="en-US" sz="3100" b="1" dirty="0">
              <a:latin typeface="+mj-lt"/>
            </a:endParaRPr>
          </a:p>
        </p:txBody>
      </p:sp>
      <p:grpSp>
        <p:nvGrpSpPr>
          <p:cNvPr id="3"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5" name="Diagram 4"/>
          <p:cNvGraphicFramePr/>
          <p:nvPr>
            <p:extLst/>
          </p:nvPr>
        </p:nvGraphicFramePr>
        <p:xfrm>
          <a:off x="2514600" y="1524000"/>
          <a:ext cx="7239000" cy="487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4501044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91544" y="1"/>
            <a:ext cx="8229600" cy="810805"/>
          </a:xfrm>
        </p:spPr>
        <p:txBody>
          <a:bodyPr/>
          <a:lstStyle/>
          <a:p>
            <a:r>
              <a:rPr b="1" dirty="0">
                <a:latin typeface="+mj-lt"/>
              </a:rPr>
              <a:t>Data Snapshot</a:t>
            </a:r>
            <a:endParaRPr lang="en-US" b="1" dirty="0">
              <a:latin typeface="+mj-lt"/>
            </a:endParaRPr>
          </a:p>
        </p:txBody>
      </p:sp>
      <p:grpSp>
        <p:nvGrpSpPr>
          <p:cNvPr id="2" name="Group 15"/>
          <p:cNvGrpSpPr/>
          <p:nvPr/>
        </p:nvGrpSpPr>
        <p:grpSpPr>
          <a:xfrm>
            <a:off x="3503713" y="764705"/>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5" name="TextBox 24"/>
          <p:cNvSpPr txBox="1"/>
          <p:nvPr/>
        </p:nvSpPr>
        <p:spPr>
          <a:xfrm>
            <a:off x="5512208" y="980728"/>
            <a:ext cx="1142942" cy="338554"/>
          </a:xfrm>
          <a:prstGeom prst="rect">
            <a:avLst/>
          </a:prstGeom>
          <a:noFill/>
        </p:spPr>
        <p:txBody>
          <a:bodyPr wrap="none" rtlCol="0">
            <a:spAutoFit/>
          </a:bodyPr>
          <a:lstStyle/>
          <a:p>
            <a:pPr algn="ctr"/>
            <a:r>
              <a:rPr lang="en-US" sz="1600" b="1" dirty="0">
                <a:solidFill>
                  <a:schemeClr val="tx1">
                    <a:lumMod val="75000"/>
                    <a:lumOff val="25000"/>
                  </a:schemeClr>
                </a:solidFill>
              </a:rPr>
              <a:t>Complaints</a:t>
            </a:r>
          </a:p>
        </p:txBody>
      </p:sp>
      <p:pic>
        <p:nvPicPr>
          <p:cNvPr id="105475" name="Picture 3"/>
          <p:cNvPicPr>
            <a:picLocks noChangeAspect="1" noChangeArrowheads="1"/>
          </p:cNvPicPr>
          <p:nvPr/>
        </p:nvPicPr>
        <p:blipFill>
          <a:blip r:embed="rId7" cstate="print"/>
          <a:srcRect l="1851" t="24609" r="74904" b="28750"/>
          <a:stretch>
            <a:fillRect/>
          </a:stretch>
        </p:blipFill>
        <p:spPr bwMode="auto">
          <a:xfrm>
            <a:off x="4295800" y="2115914"/>
            <a:ext cx="3888432" cy="4193406"/>
          </a:xfrm>
          <a:prstGeom prst="rect">
            <a:avLst/>
          </a:prstGeom>
          <a:noFill/>
          <a:ln w="9525">
            <a:solidFill>
              <a:schemeClr val="accent1"/>
            </a:solidFill>
            <a:miter lim="800000"/>
            <a:headEnd/>
            <a:tailEnd/>
          </a:ln>
        </p:spPr>
      </p:pic>
      <p:sp>
        <p:nvSpPr>
          <p:cNvPr id="15" name="TextBox 14"/>
          <p:cNvSpPr txBox="1"/>
          <p:nvPr/>
        </p:nvSpPr>
        <p:spPr>
          <a:xfrm>
            <a:off x="7104112" y="1340768"/>
            <a:ext cx="1368152" cy="523220"/>
          </a:xfrm>
          <a:prstGeom prst="rect">
            <a:avLst/>
          </a:prstGeom>
          <a:noFill/>
        </p:spPr>
        <p:txBody>
          <a:bodyPr wrap="square" rtlCol="0">
            <a:spAutoFit/>
          </a:bodyPr>
          <a:lstStyle/>
          <a:p>
            <a:pPr algn="ctr"/>
            <a:r>
              <a:rPr lang="en-IN" sz="1400" b="1" dirty="0"/>
              <a:t>Dependent variable </a:t>
            </a:r>
          </a:p>
        </p:txBody>
      </p:sp>
      <p:sp>
        <p:nvSpPr>
          <p:cNvPr id="22" name="TextBox 21"/>
          <p:cNvSpPr txBox="1"/>
          <p:nvPr/>
        </p:nvSpPr>
        <p:spPr>
          <a:xfrm>
            <a:off x="5375920" y="1340768"/>
            <a:ext cx="1800200" cy="523220"/>
          </a:xfrm>
          <a:prstGeom prst="rect">
            <a:avLst/>
          </a:prstGeom>
          <a:noFill/>
        </p:spPr>
        <p:txBody>
          <a:bodyPr wrap="square" rtlCol="0">
            <a:spAutoFit/>
          </a:bodyPr>
          <a:lstStyle/>
          <a:p>
            <a:pPr algn="ctr"/>
            <a:r>
              <a:rPr lang="en-IN" sz="1400" b="1" dirty="0"/>
              <a:t>Independent variables </a:t>
            </a:r>
          </a:p>
        </p:txBody>
      </p:sp>
      <p:sp>
        <p:nvSpPr>
          <p:cNvPr id="23" name="Left Brace 22"/>
          <p:cNvSpPr/>
          <p:nvPr/>
        </p:nvSpPr>
        <p:spPr>
          <a:xfrm>
            <a:off x="5519937" y="1484784"/>
            <a:ext cx="45719" cy="5040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4" name="Right Brace 23"/>
          <p:cNvSpPr/>
          <p:nvPr/>
        </p:nvSpPr>
        <p:spPr>
          <a:xfrm>
            <a:off x="7104112" y="1484784"/>
            <a:ext cx="72008" cy="50405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6" name="Down Arrow 25"/>
          <p:cNvSpPr/>
          <p:nvPr/>
        </p:nvSpPr>
        <p:spPr>
          <a:xfrm>
            <a:off x="6240017" y="1844824"/>
            <a:ext cx="45719"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Down Arrow 27"/>
          <p:cNvSpPr/>
          <p:nvPr/>
        </p:nvSpPr>
        <p:spPr>
          <a:xfrm>
            <a:off x="7752185" y="1844824"/>
            <a:ext cx="45719" cy="144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Left Brace 29"/>
          <p:cNvSpPr/>
          <p:nvPr/>
        </p:nvSpPr>
        <p:spPr>
          <a:xfrm>
            <a:off x="3935760" y="2708920"/>
            <a:ext cx="288032" cy="273630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2" name="TextBox 31"/>
          <p:cNvSpPr txBox="1"/>
          <p:nvPr/>
        </p:nvSpPr>
        <p:spPr>
          <a:xfrm>
            <a:off x="3431705" y="3356992"/>
            <a:ext cx="430887" cy="1512168"/>
          </a:xfrm>
          <a:prstGeom prst="rect">
            <a:avLst/>
          </a:prstGeom>
          <a:noFill/>
        </p:spPr>
        <p:txBody>
          <a:bodyPr vert="vert270" wrap="square" rtlCol="0">
            <a:spAutoFit/>
          </a:bodyPr>
          <a:lstStyle/>
          <a:p>
            <a:pPr algn="ctr"/>
            <a:r>
              <a:rPr lang="en-IN" sz="1600" dirty="0"/>
              <a:t>observations</a:t>
            </a:r>
          </a:p>
        </p:txBody>
      </p:sp>
      <p:graphicFrame>
        <p:nvGraphicFramePr>
          <p:cNvPr id="33" name="Table 32"/>
          <p:cNvGraphicFramePr>
            <a:graphicFrameLocks noGrp="1"/>
          </p:cNvGraphicFramePr>
          <p:nvPr>
            <p:extLst/>
          </p:nvPr>
        </p:nvGraphicFramePr>
        <p:xfrm>
          <a:off x="2639616" y="3212976"/>
          <a:ext cx="7038264" cy="3178920"/>
        </p:xfrm>
        <a:graphic>
          <a:graphicData uri="http://schemas.openxmlformats.org/drawingml/2006/table">
            <a:tbl>
              <a:tblPr firstRow="1">
                <a:tableStyleId>{9DCAF9ED-07DC-4A11-8D7F-57B35C25682E}</a:tableStyleId>
              </a:tblPr>
              <a:tblGrid>
                <a:gridCol w="1269924">
                  <a:extLst>
                    <a:ext uri="{9D8B030D-6E8A-4147-A177-3AD203B41FA5}">
                      <a16:colId xmlns:a16="http://schemas.microsoft.com/office/drawing/2014/main" val="20000"/>
                    </a:ext>
                  </a:extLst>
                </a:gridCol>
                <a:gridCol w="1958340">
                  <a:extLst>
                    <a:ext uri="{9D8B030D-6E8A-4147-A177-3AD203B41FA5}">
                      <a16:colId xmlns:a16="http://schemas.microsoft.com/office/drawing/2014/main" val="20001"/>
                    </a:ext>
                  </a:extLst>
                </a:gridCol>
                <a:gridCol w="1308240">
                  <a:extLst>
                    <a:ext uri="{9D8B030D-6E8A-4147-A177-3AD203B41FA5}">
                      <a16:colId xmlns:a16="http://schemas.microsoft.com/office/drawing/2014/main" val="20002"/>
                    </a:ext>
                  </a:extLst>
                </a:gridCol>
                <a:gridCol w="1368152">
                  <a:extLst>
                    <a:ext uri="{9D8B030D-6E8A-4147-A177-3AD203B41FA5}">
                      <a16:colId xmlns:a16="http://schemas.microsoft.com/office/drawing/2014/main" val="20003"/>
                    </a:ext>
                  </a:extLst>
                </a:gridCol>
                <a:gridCol w="1133608">
                  <a:extLst>
                    <a:ext uri="{9D8B030D-6E8A-4147-A177-3AD203B41FA5}">
                      <a16:colId xmlns:a16="http://schemas.microsoft.com/office/drawing/2014/main" val="20004"/>
                    </a:ext>
                  </a:extLst>
                </a:gridCol>
              </a:tblGrid>
              <a:tr h="465181">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a:effectLst/>
                        </a:rPr>
                        <a:t>Type</a:t>
                      </a:r>
                      <a:endParaRPr lang="en-US" sz="1600" b="0" i="0" u="none" strike="noStrike">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a:effectLst/>
                        </a:rPr>
                        <a:t>Possible values</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449055">
                <a:tc>
                  <a:txBody>
                    <a:bodyPr/>
                    <a:lstStyle/>
                    <a:p>
                      <a:pPr algn="ctr" fontAlgn="b"/>
                      <a:r>
                        <a:rPr lang="en-US" sz="1600" b="0" i="0" u="none" strike="noStrike" dirty="0" err="1">
                          <a:solidFill>
                            <a:srgbClr val="000000"/>
                          </a:solidFill>
                          <a:effectLst/>
                          <a:latin typeface="+mn-lt"/>
                        </a:rPr>
                        <a:t>custid</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Customer ID</a:t>
                      </a:r>
                    </a:p>
                  </a:txBody>
                  <a:tcPr marL="9525" marR="9525" marT="9525" marB="0" anchor="ctr"/>
                </a:tc>
                <a:tc>
                  <a:txBody>
                    <a:bodyPr/>
                    <a:lstStyle/>
                    <a:p>
                      <a:pPr algn="ctr" fontAlgn="b"/>
                      <a:r>
                        <a:rPr lang="en-US" sz="1600" b="0" i="0" u="none" strike="noStrike" dirty="0">
                          <a:solidFill>
                            <a:srgbClr val="000000"/>
                          </a:solidFill>
                          <a:effectLst/>
                          <a:latin typeface="+mn-lt"/>
                        </a:rPr>
                        <a:t>character</a:t>
                      </a: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a:effectLst/>
                        </a:rPr>
                        <a:t>-</a:t>
                      </a:r>
                      <a:endParaRPr lang="en-US" sz="1600" b="0" i="0" u="none" strike="noStrike">
                        <a:solidFill>
                          <a:srgbClr val="000000"/>
                        </a:solidFill>
                        <a:effectLst/>
                        <a:latin typeface="+mn-lt"/>
                      </a:endParaRPr>
                    </a:p>
                  </a:txBody>
                  <a:tcPr marL="9525" marR="9525" marT="9525" marB="0" anchor="ctr"/>
                </a:tc>
                <a:extLst>
                  <a:ext uri="{0D108BD9-81ED-4DB2-BD59-A6C34878D82A}">
                    <a16:rowId xmlns:a16="http://schemas.microsoft.com/office/drawing/2014/main" val="10001"/>
                  </a:ext>
                </a:extLst>
              </a:tr>
              <a:tr h="449055">
                <a:tc>
                  <a:txBody>
                    <a:bodyPr/>
                    <a:lstStyle/>
                    <a:p>
                      <a:pPr algn="ctr" fontAlgn="b"/>
                      <a:r>
                        <a:rPr lang="en-US" sz="1600" b="0" i="0" u="none" strike="noStrike" dirty="0">
                          <a:solidFill>
                            <a:srgbClr val="000000"/>
                          </a:solidFill>
                          <a:effectLst/>
                          <a:latin typeface="+mn-lt"/>
                        </a:rPr>
                        <a:t>region</a:t>
                      </a:r>
                    </a:p>
                  </a:txBody>
                  <a:tcPr marL="9525" marR="9525" marT="9525" marB="0" anchor="ctr"/>
                </a:tc>
                <a:tc>
                  <a:txBody>
                    <a:bodyPr/>
                    <a:lstStyle/>
                    <a:p>
                      <a:pPr algn="ctr" fontAlgn="b"/>
                      <a:r>
                        <a:rPr lang="en-US" sz="1600" b="0" i="0" u="none" strike="noStrike" dirty="0">
                          <a:solidFill>
                            <a:srgbClr val="000000"/>
                          </a:solidFill>
                          <a:effectLst/>
                          <a:latin typeface="+mn-lt"/>
                        </a:rPr>
                        <a:t>Region to which the customer belongs </a:t>
                      </a:r>
                    </a:p>
                  </a:txBody>
                  <a:tcPr marL="9525" marR="9525" marT="9525" marB="0" anchor="ctr"/>
                </a:tc>
                <a:tc>
                  <a:txBody>
                    <a:bodyPr/>
                    <a:lstStyle/>
                    <a:p>
                      <a:pPr algn="ctr" fontAlgn="b"/>
                      <a:r>
                        <a:rPr lang="en-US" sz="1600" u="none" strike="noStrike" dirty="0">
                          <a:effectLst/>
                        </a:rPr>
                        <a:t>categorical</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b="0" i="0" u="none" strike="noStrike" dirty="0">
                          <a:solidFill>
                            <a:srgbClr val="000000"/>
                          </a:solidFill>
                          <a:effectLst/>
                          <a:latin typeface="+mn-lt"/>
                        </a:rPr>
                        <a:t>E,W,N,S</a:t>
                      </a:r>
                    </a:p>
                  </a:txBody>
                  <a:tcPr marL="9525" marR="9525" marT="9525" marB="0" anchor="ctr"/>
                </a:tc>
                <a:tc>
                  <a:txBody>
                    <a:bodyPr/>
                    <a:lstStyle/>
                    <a:p>
                      <a:pPr algn="ctr" fontAlgn="ctr"/>
                      <a:r>
                        <a:rPr lang="en-US" sz="1600" b="0" i="0" u="none" strike="noStrike" dirty="0">
                          <a:solidFill>
                            <a:srgbClr val="000000"/>
                          </a:solidFill>
                          <a:effectLst/>
                          <a:latin typeface="+mn-lt"/>
                        </a:rPr>
                        <a:t>4</a:t>
                      </a:r>
                    </a:p>
                  </a:txBody>
                  <a:tcPr marL="9525" marR="9525" marT="9525" marB="0" anchor="ctr"/>
                </a:tc>
                <a:extLst>
                  <a:ext uri="{0D108BD9-81ED-4DB2-BD59-A6C34878D82A}">
                    <a16:rowId xmlns:a16="http://schemas.microsoft.com/office/drawing/2014/main" val="10002"/>
                  </a:ext>
                </a:extLst>
              </a:tr>
              <a:tr h="449055">
                <a:tc>
                  <a:txBody>
                    <a:bodyPr/>
                    <a:lstStyle/>
                    <a:p>
                      <a:pPr algn="ctr" fontAlgn="b"/>
                      <a:r>
                        <a:rPr lang="en-US" sz="1600" b="0" i="0" u="none" strike="noStrike" dirty="0">
                          <a:solidFill>
                            <a:srgbClr val="000000"/>
                          </a:solidFill>
                          <a:effectLst/>
                          <a:latin typeface="+mn-lt"/>
                        </a:rPr>
                        <a:t>tier</a:t>
                      </a:r>
                    </a:p>
                  </a:txBody>
                  <a:tcPr marL="9525" marR="9525" marT="9525" marB="0" anchor="ctr"/>
                </a:tc>
                <a:tc>
                  <a:txBody>
                    <a:bodyPr/>
                    <a:lstStyle/>
                    <a:p>
                      <a:pPr algn="ctr" fontAlgn="b"/>
                      <a:r>
                        <a:rPr lang="en-US" sz="1600" b="0" i="0" u="none" strike="noStrike" dirty="0">
                          <a:solidFill>
                            <a:srgbClr val="000000"/>
                          </a:solidFill>
                          <a:effectLst/>
                          <a:latin typeface="+mn-lt"/>
                        </a:rPr>
                        <a:t>Loyalty program tier of the customer</a:t>
                      </a:r>
                    </a:p>
                  </a:txBody>
                  <a:tcPr marL="9525" marR="9525" marT="9525" marB="0" anchor="ctr"/>
                </a:tc>
                <a:tc>
                  <a:txBody>
                    <a:bodyPr/>
                    <a:lstStyle/>
                    <a:p>
                      <a:pPr algn="ctr" fontAlgn="b"/>
                      <a:r>
                        <a:rPr lang="en-US" sz="1600" u="none" strike="noStrike" dirty="0">
                          <a:effectLst/>
                        </a:rPr>
                        <a:t>categorical</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platinum, gold, silver</a:t>
                      </a:r>
                    </a:p>
                  </a:txBody>
                  <a:tcPr marL="9525" marR="9525" marT="9525" marB="0" anchor="ctr"/>
                </a:tc>
                <a:tc>
                  <a:txBody>
                    <a:bodyPr/>
                    <a:lstStyle/>
                    <a:p>
                      <a:pPr algn="ctr" fontAlgn="b"/>
                      <a:r>
                        <a:rPr lang="en-US" sz="1600" b="0" i="0" u="none" strike="noStrike" dirty="0">
                          <a:solidFill>
                            <a:srgbClr val="000000"/>
                          </a:solidFill>
                          <a:effectLst/>
                          <a:latin typeface="+mn-lt"/>
                        </a:rPr>
                        <a:t>3</a:t>
                      </a:r>
                    </a:p>
                  </a:txBody>
                  <a:tcPr marL="9525" marR="9525" marT="9525" marB="0" anchor="ctr"/>
                </a:tc>
                <a:extLst>
                  <a:ext uri="{0D108BD9-81ED-4DB2-BD59-A6C34878D82A}">
                    <a16:rowId xmlns:a16="http://schemas.microsoft.com/office/drawing/2014/main" val="10003"/>
                  </a:ext>
                </a:extLst>
              </a:tr>
              <a:tr h="449055">
                <a:tc>
                  <a:txBody>
                    <a:bodyPr/>
                    <a:lstStyle/>
                    <a:p>
                      <a:pPr algn="ctr" fontAlgn="b"/>
                      <a:r>
                        <a:rPr lang="en-US" sz="1600" b="0" i="0" u="none" strike="noStrike" baseline="0" dirty="0">
                          <a:solidFill>
                            <a:srgbClr val="000000"/>
                          </a:solidFill>
                          <a:effectLst/>
                          <a:latin typeface="+mn-lt"/>
                        </a:rPr>
                        <a:t>age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Representing customer’s association with the company</a:t>
                      </a:r>
                    </a:p>
                  </a:txBody>
                  <a:tcPr marL="9525" marR="9525" marT="9525" marB="0" anchor="ctr"/>
                </a:tc>
                <a:tc>
                  <a:txBody>
                    <a:bodyPr/>
                    <a:lstStyle/>
                    <a:p>
                      <a:pPr algn="ctr" fontAlgn="b"/>
                      <a:r>
                        <a:rPr lang="en-US" sz="1600" u="none" strike="noStrike" dirty="0">
                          <a:effectLst/>
                        </a:rPr>
                        <a:t>categorical</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less2, more2</a:t>
                      </a:r>
                    </a:p>
                  </a:txBody>
                  <a:tcPr marL="9525" marR="9525" marT="9525" marB="0" anchor="ctr"/>
                </a:tc>
                <a:tc>
                  <a:txBody>
                    <a:bodyPr/>
                    <a:lstStyle/>
                    <a:p>
                      <a:pPr algn="ctr" fontAlgn="b"/>
                      <a:r>
                        <a:rPr lang="en-US" sz="16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10004"/>
                  </a:ext>
                </a:extLst>
              </a:tr>
              <a:tr h="449055">
                <a:tc>
                  <a:txBody>
                    <a:bodyPr/>
                    <a:lstStyle/>
                    <a:p>
                      <a:pPr algn="ctr" fontAlgn="b"/>
                      <a:r>
                        <a:rPr lang="en-US" sz="1600" b="0" i="0" u="none" strike="noStrike" dirty="0" err="1">
                          <a:solidFill>
                            <a:srgbClr val="000000"/>
                          </a:solidFill>
                          <a:effectLst/>
                          <a:latin typeface="+mn-lt"/>
                        </a:rPr>
                        <a:t>ncomp</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Number of complaints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chemeClr val="dk1"/>
                          </a:solidFill>
                          <a:effectLst/>
                          <a:latin typeface="+mn-lt"/>
                        </a:rPr>
                        <a:t>Integer(count)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a:t>
                      </a:r>
                    </a:p>
                  </a:txBody>
                  <a:tcPr marL="9525" marR="9525" marT="9525" marB="0" anchor="ctr"/>
                </a:tc>
                <a:tc>
                  <a:txBody>
                    <a:bodyPr/>
                    <a:lstStyle/>
                    <a:p>
                      <a:pPr algn="ctr" fontAlgn="b"/>
                      <a:r>
                        <a:rPr lang="en-US" sz="1600" u="none" strike="noStrike" dirty="0">
                          <a:effectLst/>
                        </a:rPr>
                        <a:t>positive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0130813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AC066017-525F-4616-9226-76FDF83C49F9}&quot;/&gt;&lt;isInvalidForFieldText val=&quot;0&quot;/&gt;&lt;Image&gt;&lt;filename val=&quot;C:\Users\Dell\AppData\Local\Temp\CP1156608419281Session\CPTrustFolder1156608419296\PPTImport1156618459906\data\asimages\{AC066017-525F-4616-9226-76FDF83C49F9}_5.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87AEC884-008F-47C6-972D-9934358B38B2}&quot;/&gt;&lt;isInvalidForFieldText val=&quot;0&quot;/&gt;&lt;Image&gt;&lt;filename val=&quot;C:\Users\Dell\AppData\Local\Temp\CP1156608419281Session\CPTrustFolder1156608419296\PPTImport1156618459906\data\asimages\{87AEC884-008F-47C6-972D-9934358B38B2}_5.png&quot;/&gt;&lt;left val=&quot;120&quot;/&gt;&lt;top val=&quot;232&quot;/&gt;&lt;width val=&quot;276&quot;/&gt;&lt;height val=&quot;64&quot;/&gt;&lt;hasText val=&quot;1&quot;/&gt;&lt;/Image&gt;&lt;/ThreeDShape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9&quot;/&gt;&lt;/TableIndex&gt;&lt;/ShapeTextInfo&gt;"/>
  <p:tag name="HTML_SHAPEINFO" val="&lt;ThreeDShapeInfo&gt;&lt;uuid val=&quot;{32B00BFA-862A-4516-A72D-3D6128AF6C4D}&quot;/&gt;&lt;isInvalidForFieldText val=&quot;0&quot;/&gt;&lt;Image&gt;&lt;filename val=&quot;C:\Users\Dell\AppData\Local\Temp\CP1156608419281Session\CPTrustFolder1156608419296\PPTImport1156618459906\data\asimages\{32B00BFA-862A-4516-A72D-3D6128AF6C4D}_5.png&quot;/&gt;&lt;left val=&quot;476&quot;/&gt;&lt;top val=&quot;232&quot;/&gt;&lt;width val=&quot;386&quot;/&gt;&lt;height val=&quot;64&quot;/&gt;&lt;hasText val=&quot;1&quot;/&gt;&lt;/Image&gt;&lt;/ThreeDShape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87AEC884-008F-47C6-972D-9934358B38B2}&quot;/&gt;&lt;isInvalidForFieldText val=&quot;0&quot;/&gt;&lt;Image&gt;&lt;filename val=&quot;C:\Users\Dell\AppData\Local\Temp\CP1156608419281Session\CPTrustFolder1156608419296\PPTImport1156618459906\data\asimages\{87AEC884-008F-47C6-972D-9934358B38B2}_5.png&quot;/&gt;&lt;left val=&quot;120&quot;/&gt;&lt;top val=&quot;232&quot;/&gt;&lt;width val=&quot;276&quot;/&gt;&lt;height val=&quot;64&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HTML_SHAPEINFO" val="&lt;ThreeDShapeInfo&gt;&lt;uuid val=&quot;{87AEC884-008F-47C6-972D-9934358B38B2}&quot;/&gt;&lt;isInvalidForFieldText val=&quot;0&quot;/&gt;&lt;Image&gt;&lt;filename val=&quot;C:\Users\Dell\AppData\Local\Temp\CP1156608419281Session\CPTrustFolder1156608419296\PPTImport1156618459906\data\asimages\{87AEC884-008F-47C6-972D-9934358B38B2}_5.png&quot;/&gt;&lt;left val=&quot;120&quot;/&gt;&lt;top val=&quot;232&quot;/&gt;&lt;width val=&quot;276&quot;/&gt;&lt;height val=&quot;64&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AC066017-525F-4616-9226-76FDF83C49F9}&quot;/&gt;&lt;isInvalidForFieldText val=&quot;0&quot;/&gt;&lt;Image&gt;&lt;filename val=&quot;C:\Users\Dell\AppData\Local\Temp\CP1156608419281Session\CPTrustFolder1156608419296\PPTImport1156618459906\data\asimages\{AC066017-525F-4616-9226-76FDF83C49F9}_5.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TableIndex row=&quot;1&quot; col=&quot;2&quot;&gt;&lt;linesCount val=&quot;1&quot;/&gt;&lt;lineCharCount val=&quot;12&quot;/&gt;&lt;/TableIndex&gt;&lt;TableIndex row=&quot;2&quot; col=&quot;1&quot;&gt;&lt;linesCount val=&quot;1&quot;/&gt;&lt;lineCharCount val=&quot;9&quot;/&gt;&lt;/TableIndex&gt;&lt;TableIndex row=&quot;2&quot; col=&quot;2&quot;&gt;&lt;linesCount val=&quot;1&quot;/&gt;&lt;lineCharCount val=&quot;8&quot;/&gt;&lt;/TableIndex&gt;&lt;TableIndex row=&quot;3&quot; col=&quot;1&quot;&gt;&lt;linesCount val=&quot;1&quot;/&gt;&lt;lineCharCount val=&quot;8&quot;/&gt;&lt;/TableIndex&gt;&lt;TableIndex row=&quot;3&quot; col=&quot;2&quot;&gt;&lt;linesCount val=&quot;1&quot;/&gt;&lt;lineCharCount val=&quot;6&quot;/&gt;&lt;/TableIndex&gt;&lt;TableIndex row=&quot;4&quot; col=&quot;1&quot;&gt;&lt;linesCount val=&quot;1&quot;/&gt;&lt;lineCharCount val=&quot;3&quot;/&gt;&lt;/TableIndex&gt;&lt;TableIndex row=&quot;4&quot; col=&quot;2&quot;&gt;&lt;linesCount val=&quot;1&quot;/&gt;&lt;lineCharCount val=&quot;6&quot;/&gt;&lt;/TableIndex&gt;&lt;TableIndex row=&quot;5&quot; col=&quot;1&quot;&gt;&lt;linesCount val=&quot;1&quot;/&gt;&lt;lineCharCount val=&quot;10&quot;/&gt;&lt;/TableIndex&gt;&lt;TableIndex row=&quot;5&quot; col=&quot;2&quot;&gt;&lt;linesCount val=&quot;1&quot;/&gt;&lt;lineCharCount val=&quot;6&quot;/&gt;&lt;/TableIndex&gt;&lt;TableIndex row=&quot;6&quot; col=&quot;1&quot;&gt;&lt;linesCount val=&quot;1&quot;/&gt;&lt;lineCharCount val=&quot;7&quot;/&gt;&lt;/TableIndex&gt;&lt;TableIndex row=&quot;6&quot; col=&quot;2&quot;&gt;&lt;linesCount val=&quot;1&quot;/&gt;&lt;lineCharCount val=&quot;6&quot;/&gt;&lt;/TableIndex&gt;&lt;/ShapeTextInfo&gt;"/>
  <p:tag name="PRESENTER_SHAPEINFO" val="&lt;ThreeDShapeInfo&gt;&lt;uuid val=&quot;{5375972E-1A95-42AB-8B68-00931FA2C762}&quot;/&gt;&lt;isInvalidForFieldText val=&quot;0&quot;/&gt;&lt;Image&gt;&lt;filename val=&quot;C:\Users\Dell\AppData\Local\Temp\CP1156608419281Session\CPTrustFolder1156608419296\PPTImport1156618459906\data\asimages\{5375972E-1A95-42AB-8B68-00931FA2C762}_15.png&quot;/&gt;&lt;left val=&quot;160&quot;/&gt;&lt;top val=&quot;196&quot;/&gt;&lt;width val=&quot;641&quot;/&gt;&lt;height val=&quot;245&quot;/&gt;&lt;hasText val=&quot;1&quot;/&gt;&lt;/Image&gt;&lt;/ThreeDShape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HTML_SHAPEINFO" val="&lt;ThreeDShapeInfo&gt;&lt;uuid val=&quot;{364EBC8E-D719-4608-AFBC-A88B0DB83027}&quot;/&gt;&lt;isInvalidForFieldText val=&quot;0&quot;/&gt;&lt;Image&gt;&lt;filename val=&quot;C:\Users\Dell\AppData\Local\Temp\CP1156608419281Session\CPTrustFolder1156608419296\PPTImport1156618459906\data\asimages\{364EBC8E-D719-4608-AFBC-A88B0DB83027}_12.png&quot;/&gt;&lt;left val=&quot;48&quot;/&gt;&lt;top val=&quot;28&quot;/&gt;&lt;width val=&quot;865&quot;/&gt;&lt;height val=&quot;95&quot;/&gt;&lt;hasText val=&quot;1&quot;/&gt;&lt;/Image&gt;&lt;/ThreeDShape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67&quot;/&gt;&lt;/TableIndex&gt;&lt;/ShapeTextInfo&gt;"/>
  <p:tag name="HTML_SHAPEINFO" val="&lt;ThreeDShapeInfo&gt;&lt;uuid val=&quot;{F26D3D37-4B1F-4E5F-8732-CC08D464FB12}&quot;/&gt;&lt;isInvalidForFieldText val=&quot;0&quot;/&gt;&lt;Image&gt;&lt;filename val=&quot;C:\Users\Dell\AppData\Local\Temp\CP1156608419281Session\CPTrustFolder1156608419296\PPTImport1156618459906\data\asimages\{F26D3D37-4B1F-4E5F-8732-CC08D464FB12}_12.png&quot;/&gt;&lt;left val=&quot;88&quot;/&gt;&lt;top val=&quot;334&quot;/&gt;&lt;width val=&quot;788&quot;/&gt;&lt;height val=&quot;73&quot;/&gt;&lt;hasText val=&quot;1&quot;/&gt;&lt;/Image&gt;&lt;/ThreeDShape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HTML_SHAPEINFO" val="&lt;ThreeDShapeInfo&gt;&lt;uuid val=&quot;{AC066017-525F-4616-9226-76FDF83C49F9}&quot;/&gt;&lt;isInvalidForFieldText val=&quot;0&quot;/&gt;&lt;Image&gt;&lt;filename val=&quot;C:\Users\Dell\AppData\Local\Temp\CP1156608419281Session\CPTrustFolder1156608419296\PPTImport1156618459906\data\asimages\{AC066017-525F-4616-9226-76FDF83C49F9}_5.png&quot;/&gt;&lt;left val=&quot;48&quot;/&gt;&lt;top val=&quot;28&quot;/&gt;&lt;width val=&quot;865&quot;/&gt;&lt;height val=&quot;95&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40&quot;/&gt;&lt;/TableIndex&gt;&lt;/ShapeTextInfo&gt;"/>
  <p:tag name="HTML_SHAPEINFO" val="&lt;ThreeDShapeInfo&gt;&lt;uuid val=&quot;{C391DE22-EF2B-456D-9569-4CE2E469A450}&quot;/&gt;&lt;isInvalidForFieldText val=&quot;0&quot;/&gt;&lt;Image&gt;&lt;filename val=&quot;C:\Users\Dell\AppData\Local\Temp\CP1156608419281Session\CPTrustFolder1156608419296\PPTImport1156618459906\data\asimages\{C391DE22-EF2B-456D-9569-4CE2E469A450}_16.png&quot;/&gt;&lt;left val=&quot;186&quot;/&gt;&lt;top val=&quot;451&quot;/&gt;&lt;width val=&quot;589&quot;/&gt;&lt;height val=&quot;129&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2&quot;/&gt;&lt;/TableIndex&gt;&lt;/ShapeTextInfo&gt;"/>
  <p:tag name="HTML_SHAPEINFO" val="&lt;TextEffect&gt;&lt;Image&gt;&lt;filename val=&quot;C:\Users\Dell\AppData\Local\Temp\CP1156608419281Session\CPTrustFolder1156608419296\PPTImport1156618459906\data\asimages\{8BA5931E-C3AE-42CE-B426-39007D233463}_1.png_crop.png&quot;/&gt;&lt;left val=&quot;170&quot;/&gt;&lt;top val=&quot;205&quot;/&gt;&lt;width val=&quot;619&quot;/&gt;&lt;height val=&quot;27&quot;/&gt;&lt;hasText val=&quot;1&quot;/&gt;&lt;paraId val=&quot;1&quot;/&gt;&lt;/Image&gt;&lt;/TextEffect&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1297</TotalTime>
  <Words>1655</Words>
  <Application>Microsoft Macintosh PowerPoint</Application>
  <PresentationFormat>Widescreen</PresentationFormat>
  <Paragraphs>258</Paragraphs>
  <Slides>22</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22</vt:i4>
      </vt:variant>
    </vt:vector>
  </HeadingPairs>
  <TitlesOfParts>
    <vt:vector size="34" baseType="lpstr">
      <vt:lpstr>ＭＳ Ｐゴシック</vt:lpstr>
      <vt:lpstr>Arial</vt:lpstr>
      <vt:lpstr>Calibri</vt:lpstr>
      <vt:lpstr>Cambria Math</vt:lpstr>
      <vt:lpstr>Consolas</vt:lpstr>
      <vt:lpstr>Ebrima</vt:lpstr>
      <vt:lpstr>Eras Demi ITC</vt:lpstr>
      <vt:lpstr>Open Sans</vt:lpstr>
      <vt:lpstr>Open Sans Light</vt:lpstr>
      <vt:lpstr>Vijaya</vt:lpstr>
      <vt:lpstr>Wingdings</vt:lpstr>
      <vt:lpstr>Edappy Insitute</vt:lpstr>
      <vt:lpstr> POISSON REGRESSION  </vt:lpstr>
      <vt:lpstr>Contents</vt:lpstr>
      <vt:lpstr>Understanding Poisson Distribution</vt:lpstr>
      <vt:lpstr>Understanding Poisson Distribution</vt:lpstr>
      <vt:lpstr>Poisson Regression</vt:lpstr>
      <vt:lpstr>Application Areas</vt:lpstr>
      <vt:lpstr>Statistical Model</vt:lpstr>
      <vt:lpstr>Case Study – Modeling Number of Complaints</vt:lpstr>
      <vt:lpstr>Data Snapshot</vt:lpstr>
      <vt:lpstr>Model for the Case Study</vt:lpstr>
      <vt:lpstr>Model for the Case Study</vt:lpstr>
      <vt:lpstr>Model Fitting in R</vt:lpstr>
      <vt:lpstr>Model Fitting in R</vt:lpstr>
      <vt:lpstr>Individual Testing in R </vt:lpstr>
      <vt:lpstr>Goodness of Fit</vt:lpstr>
      <vt:lpstr> Goodness of fit in R</vt:lpstr>
      <vt:lpstr>Predictions in R</vt:lpstr>
      <vt:lpstr>PowerPoint Presentation</vt:lpstr>
      <vt:lpstr>Offset Variable in Poisson Regression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Vinayak Deshpande</cp:lastModifiedBy>
  <cp:revision>103</cp:revision>
  <dcterms:created xsi:type="dcterms:W3CDTF">2020-05-29T15:06:42Z</dcterms:created>
  <dcterms:modified xsi:type="dcterms:W3CDTF">2024-02-15T02:54:21Z</dcterms:modified>
  <cp:category/>
</cp:coreProperties>
</file>