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4.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6.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9.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1.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3.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notesSlides/notesSlide1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1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notesSlides/notesSlide16.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7.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18.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19.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0.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notesSlides/notesSlide21.xml" ContentType="application/vnd.openxmlformats-officedocument.presentationml.notesSlid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notesSlides/notesSlide22.xml" ContentType="application/vnd.openxmlformats-officedocument.presentationml.notesSlid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34"/>
  </p:notesMasterIdLst>
  <p:sldIdLst>
    <p:sldId id="274" r:id="rId2"/>
    <p:sldId id="555" r:id="rId3"/>
    <p:sldId id="556" r:id="rId4"/>
    <p:sldId id="557" r:id="rId5"/>
    <p:sldId id="558" r:id="rId6"/>
    <p:sldId id="559" r:id="rId7"/>
    <p:sldId id="562" r:id="rId8"/>
    <p:sldId id="326" r:id="rId9"/>
    <p:sldId id="327" r:id="rId10"/>
    <p:sldId id="339" r:id="rId11"/>
    <p:sldId id="301" r:id="rId12"/>
    <p:sldId id="307" r:id="rId13"/>
    <p:sldId id="334" r:id="rId14"/>
    <p:sldId id="309" r:id="rId15"/>
    <p:sldId id="303" r:id="rId16"/>
    <p:sldId id="330" r:id="rId17"/>
    <p:sldId id="350" r:id="rId18"/>
    <p:sldId id="348" r:id="rId19"/>
    <p:sldId id="349" r:id="rId20"/>
    <p:sldId id="341" r:id="rId21"/>
    <p:sldId id="342" r:id="rId22"/>
    <p:sldId id="343" r:id="rId23"/>
    <p:sldId id="344" r:id="rId24"/>
    <p:sldId id="346" r:id="rId25"/>
    <p:sldId id="347" r:id="rId26"/>
    <p:sldId id="351" r:id="rId27"/>
    <p:sldId id="631" r:id="rId28"/>
    <p:sldId id="632" r:id="rId29"/>
    <p:sldId id="352" r:id="rId30"/>
    <p:sldId id="317" r:id="rId31"/>
    <p:sldId id="318" r:id="rId32"/>
    <p:sldId id="633" r:id="rId33"/>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s Text" id="{855A0964-8D6B-42F4-A505-710E96D9C74C}">
          <p14:sldIdLst>
            <p14:sldId id="274"/>
            <p14:sldId id="555"/>
            <p14:sldId id="556"/>
            <p14:sldId id="557"/>
            <p14:sldId id="558"/>
            <p14:sldId id="559"/>
            <p14:sldId id="562"/>
            <p14:sldId id="326"/>
            <p14:sldId id="327"/>
            <p14:sldId id="339"/>
            <p14:sldId id="301"/>
            <p14:sldId id="307"/>
            <p14:sldId id="334"/>
            <p14:sldId id="309"/>
            <p14:sldId id="303"/>
            <p14:sldId id="330"/>
            <p14:sldId id="350"/>
            <p14:sldId id="348"/>
            <p14:sldId id="349"/>
            <p14:sldId id="341"/>
            <p14:sldId id="342"/>
            <p14:sldId id="343"/>
            <p14:sldId id="344"/>
            <p14:sldId id="346"/>
            <p14:sldId id="347"/>
            <p14:sldId id="351"/>
            <p14:sldId id="631"/>
            <p14:sldId id="632"/>
            <p14:sldId id="352"/>
            <p14:sldId id="317"/>
            <p14:sldId id="318"/>
            <p14:sldId id="633"/>
          </p14:sldIdLst>
        </p14:section>
      </p14:sectionLst>
    </p:ex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B2B2B2"/>
    <a:srgbClr val="FFFFFF"/>
    <a:srgbClr val="808080"/>
    <a:srgbClr val="5F5F5F"/>
    <a:srgbClr val="000000"/>
    <a:srgbClr val="C0C0C0"/>
    <a:srgbClr val="7F7F7F"/>
    <a:srgbClr val="328682"/>
    <a:srgbClr val="327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1" autoAdjust="0"/>
    <p:restoredTop sz="96327" autoAdjust="0"/>
  </p:normalViewPr>
  <p:slideViewPr>
    <p:cSldViewPr snapToObjects="1">
      <p:cViewPr varScale="1">
        <p:scale>
          <a:sx n="109" d="100"/>
          <a:sy n="109" d="100"/>
        </p:scale>
        <p:origin x="824" y="192"/>
      </p:cViewPr>
      <p:guideLst>
        <p:guide orient="horz" pos="1570"/>
        <p:guide pos="3984"/>
        <p:guide orient="horz" pos="1094"/>
        <p:guide pos="3320"/>
      </p:guideLst>
    </p:cSldViewPr>
  </p:slideViewPr>
  <p:notesTextViewPr>
    <p:cViewPr>
      <p:scale>
        <a:sx n="1" d="1"/>
        <a:sy n="1" d="1"/>
      </p:scale>
      <p:origin x="0" y="0"/>
    </p:cViewPr>
  </p:notesTextViewPr>
  <p:sorterViewPr>
    <p:cViewPr>
      <p:scale>
        <a:sx n="75" d="100"/>
        <a:sy n="75" d="100"/>
      </p:scale>
      <p:origin x="0" y="-99534"/>
    </p:cViewPr>
  </p:sorterViewPr>
  <p:notesViewPr>
    <p:cSldViewPr snapToObjects="1">
      <p:cViewPr varScale="1">
        <p:scale>
          <a:sx n="73" d="100"/>
          <a:sy n="73" d="100"/>
        </p:scale>
        <p:origin x="-379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hya analytics" userId="ed14a70c1c7792be" providerId="LiveId" clId="{EAC0067F-4533-482E-B52F-A177FD4BB07C}"/>
    <pc:docChg chg="custSel modSld">
      <pc:chgData name="sankhya analytics" userId="ed14a70c1c7792be" providerId="LiveId" clId="{EAC0067F-4533-482E-B52F-A177FD4BB07C}" dt="2023-11-16T09:11:47.971" v="120" actId="20577"/>
      <pc:docMkLst>
        <pc:docMk/>
      </pc:docMkLst>
      <pc:sldChg chg="modSp mod">
        <pc:chgData name="sankhya analytics" userId="ed14a70c1c7792be" providerId="LiveId" clId="{EAC0067F-4533-482E-B52F-A177FD4BB07C}" dt="2023-11-16T09:03:11.294" v="5" actId="108"/>
        <pc:sldMkLst>
          <pc:docMk/>
          <pc:sldMk cId="3145799450" sldId="386"/>
        </pc:sldMkLst>
        <pc:spChg chg="mod">
          <ac:chgData name="sankhya analytics" userId="ed14a70c1c7792be" providerId="LiveId" clId="{EAC0067F-4533-482E-B52F-A177FD4BB07C}" dt="2023-11-16T09:03:11.294" v="5" actId="108"/>
          <ac:spMkLst>
            <pc:docMk/>
            <pc:sldMk cId="3145799450" sldId="386"/>
            <ac:spMk id="106499" creationId="{00000000-0000-0000-0000-000000000000}"/>
          </ac:spMkLst>
        </pc:spChg>
      </pc:sldChg>
      <pc:sldChg chg="modSp mod">
        <pc:chgData name="sankhya analytics" userId="ed14a70c1c7792be" providerId="LiveId" clId="{EAC0067F-4533-482E-B52F-A177FD4BB07C}" dt="2023-11-16T09:03:48.277" v="10" actId="1076"/>
        <pc:sldMkLst>
          <pc:docMk/>
          <pc:sldMk cId="4056845900" sldId="388"/>
        </pc:sldMkLst>
        <pc:spChg chg="mod">
          <ac:chgData name="sankhya analytics" userId="ed14a70c1c7792be" providerId="LiveId" clId="{EAC0067F-4533-482E-B52F-A177FD4BB07C}" dt="2023-11-16T09:03:40.611" v="9" actId="108"/>
          <ac:spMkLst>
            <pc:docMk/>
            <pc:sldMk cId="4056845900" sldId="388"/>
            <ac:spMk id="106499" creationId="{00000000-0000-0000-0000-000000000000}"/>
          </ac:spMkLst>
        </pc:spChg>
        <pc:picChg chg="mod">
          <ac:chgData name="sankhya analytics" userId="ed14a70c1c7792be" providerId="LiveId" clId="{EAC0067F-4533-482E-B52F-A177FD4BB07C}" dt="2023-11-16T09:03:48.277" v="10" actId="1076"/>
          <ac:picMkLst>
            <pc:docMk/>
            <pc:sldMk cId="4056845900" sldId="388"/>
            <ac:picMk id="4" creationId="{4F9C44DA-3768-5463-F31D-F66BE37A730C}"/>
          </ac:picMkLst>
        </pc:picChg>
      </pc:sldChg>
      <pc:sldChg chg="modSp mod">
        <pc:chgData name="sankhya analytics" userId="ed14a70c1c7792be" providerId="LiveId" clId="{EAC0067F-4533-482E-B52F-A177FD4BB07C}" dt="2023-11-16T09:10:56.590" v="73" actId="20577"/>
        <pc:sldMkLst>
          <pc:docMk/>
          <pc:sldMk cId="2553542824" sldId="390"/>
        </pc:sldMkLst>
        <pc:spChg chg="mod">
          <ac:chgData name="sankhya analytics" userId="ed14a70c1c7792be" providerId="LiveId" clId="{EAC0067F-4533-482E-B52F-A177FD4BB07C}" dt="2023-11-16T09:10:56.590" v="73" actId="20577"/>
          <ac:spMkLst>
            <pc:docMk/>
            <pc:sldMk cId="2553542824" sldId="390"/>
            <ac:spMk id="106498" creationId="{00000000-0000-0000-0000-000000000000}"/>
          </ac:spMkLst>
        </pc:spChg>
        <pc:spChg chg="mod">
          <ac:chgData name="sankhya analytics" userId="ed14a70c1c7792be" providerId="LiveId" clId="{EAC0067F-4533-482E-B52F-A177FD4BB07C}" dt="2023-11-16T09:05:57.916" v="39" actId="20577"/>
          <ac:spMkLst>
            <pc:docMk/>
            <pc:sldMk cId="2553542824" sldId="390"/>
            <ac:spMk id="106499" creationId="{00000000-0000-0000-0000-000000000000}"/>
          </ac:spMkLst>
        </pc:spChg>
      </pc:sldChg>
      <pc:sldChg chg="modSp mod">
        <pc:chgData name="sankhya analytics" userId="ed14a70c1c7792be" providerId="LiveId" clId="{EAC0067F-4533-482E-B52F-A177FD4BB07C}" dt="2023-11-16T09:03:20.385" v="6" actId="404"/>
        <pc:sldMkLst>
          <pc:docMk/>
          <pc:sldMk cId="1659776192" sldId="391"/>
        </pc:sldMkLst>
        <pc:spChg chg="mod">
          <ac:chgData name="sankhya analytics" userId="ed14a70c1c7792be" providerId="LiveId" clId="{EAC0067F-4533-482E-B52F-A177FD4BB07C}" dt="2023-11-16T09:03:20.385" v="6" actId="404"/>
          <ac:spMkLst>
            <pc:docMk/>
            <pc:sldMk cId="1659776192" sldId="391"/>
            <ac:spMk id="106499" creationId="{00000000-0000-0000-0000-000000000000}"/>
          </ac:spMkLst>
        </pc:spChg>
      </pc:sldChg>
      <pc:sldChg chg="modSp mod">
        <pc:chgData name="sankhya analytics" userId="ed14a70c1c7792be" providerId="LiveId" clId="{EAC0067F-4533-482E-B52F-A177FD4BB07C}" dt="2023-11-16T09:11:03.534" v="85" actId="20577"/>
        <pc:sldMkLst>
          <pc:docMk/>
          <pc:sldMk cId="2295578755" sldId="392"/>
        </pc:sldMkLst>
        <pc:spChg chg="mod">
          <ac:chgData name="sankhya analytics" userId="ed14a70c1c7792be" providerId="LiveId" clId="{EAC0067F-4533-482E-B52F-A177FD4BB07C}" dt="2023-11-16T09:11:03.534" v="85" actId="20577"/>
          <ac:spMkLst>
            <pc:docMk/>
            <pc:sldMk cId="2295578755" sldId="392"/>
            <ac:spMk id="106498" creationId="{00000000-0000-0000-0000-000000000000}"/>
          </ac:spMkLst>
        </pc:spChg>
        <pc:spChg chg="mod">
          <ac:chgData name="sankhya analytics" userId="ed14a70c1c7792be" providerId="LiveId" clId="{EAC0067F-4533-482E-B52F-A177FD4BB07C}" dt="2023-11-16T09:08:16.744" v="53" actId="403"/>
          <ac:spMkLst>
            <pc:docMk/>
            <pc:sldMk cId="2295578755" sldId="392"/>
            <ac:spMk id="106499" creationId="{00000000-0000-0000-0000-000000000000}"/>
          </ac:spMkLst>
        </pc:spChg>
      </pc:sldChg>
      <pc:sldChg chg="modSp mod">
        <pc:chgData name="sankhya analytics" userId="ed14a70c1c7792be" providerId="LiveId" clId="{EAC0067F-4533-482E-B52F-A177FD4BB07C}" dt="2023-11-16T09:11:10.690" v="92" actId="20577"/>
        <pc:sldMkLst>
          <pc:docMk/>
          <pc:sldMk cId="4036468766" sldId="394"/>
        </pc:sldMkLst>
        <pc:spChg chg="mod">
          <ac:chgData name="sankhya analytics" userId="ed14a70c1c7792be" providerId="LiveId" clId="{EAC0067F-4533-482E-B52F-A177FD4BB07C}" dt="2023-11-16T09:11:10.690" v="92" actId="20577"/>
          <ac:spMkLst>
            <pc:docMk/>
            <pc:sldMk cId="4036468766" sldId="394"/>
            <ac:spMk id="106498" creationId="{00000000-0000-0000-0000-000000000000}"/>
          </ac:spMkLst>
        </pc:spChg>
      </pc:sldChg>
      <pc:sldChg chg="modSp mod">
        <pc:chgData name="sankhya analytics" userId="ed14a70c1c7792be" providerId="LiveId" clId="{EAC0067F-4533-482E-B52F-A177FD4BB07C}" dt="2023-11-16T09:11:17.270" v="99" actId="20577"/>
        <pc:sldMkLst>
          <pc:docMk/>
          <pc:sldMk cId="4250346852" sldId="395"/>
        </pc:sldMkLst>
        <pc:spChg chg="mod">
          <ac:chgData name="sankhya analytics" userId="ed14a70c1c7792be" providerId="LiveId" clId="{EAC0067F-4533-482E-B52F-A177FD4BB07C}" dt="2023-11-16T09:11:17.270" v="99" actId="20577"/>
          <ac:spMkLst>
            <pc:docMk/>
            <pc:sldMk cId="4250346852" sldId="395"/>
            <ac:spMk id="106498" creationId="{00000000-0000-0000-0000-000000000000}"/>
          </ac:spMkLst>
        </pc:spChg>
        <pc:spChg chg="mod">
          <ac:chgData name="sankhya analytics" userId="ed14a70c1c7792be" providerId="LiveId" clId="{EAC0067F-4533-482E-B52F-A177FD4BB07C}" dt="2023-11-16T09:09:41.013" v="66" actId="403"/>
          <ac:spMkLst>
            <pc:docMk/>
            <pc:sldMk cId="4250346852" sldId="395"/>
            <ac:spMk id="106499" creationId="{00000000-0000-0000-0000-000000000000}"/>
          </ac:spMkLst>
        </pc:spChg>
      </pc:sldChg>
      <pc:sldChg chg="modSp mod">
        <pc:chgData name="sankhya analytics" userId="ed14a70c1c7792be" providerId="LiveId" clId="{EAC0067F-4533-482E-B52F-A177FD4BB07C}" dt="2023-11-16T09:11:29.464" v="106" actId="20577"/>
        <pc:sldMkLst>
          <pc:docMk/>
          <pc:sldMk cId="2463588799" sldId="397"/>
        </pc:sldMkLst>
        <pc:spChg chg="mod">
          <ac:chgData name="sankhya analytics" userId="ed14a70c1c7792be" providerId="LiveId" clId="{EAC0067F-4533-482E-B52F-A177FD4BB07C}" dt="2023-11-16T09:11:29.464" v="106" actId="20577"/>
          <ac:spMkLst>
            <pc:docMk/>
            <pc:sldMk cId="2463588799" sldId="397"/>
            <ac:spMk id="106498" creationId="{00000000-0000-0000-0000-000000000000}"/>
          </ac:spMkLst>
        </pc:spChg>
      </pc:sldChg>
      <pc:sldChg chg="modSp mod">
        <pc:chgData name="sankhya analytics" userId="ed14a70c1c7792be" providerId="LiveId" clId="{EAC0067F-4533-482E-B52F-A177FD4BB07C}" dt="2023-11-16T09:11:47.971" v="120" actId="20577"/>
        <pc:sldMkLst>
          <pc:docMk/>
          <pc:sldMk cId="2363765895" sldId="400"/>
        </pc:sldMkLst>
        <pc:spChg chg="mod">
          <ac:chgData name="sankhya analytics" userId="ed14a70c1c7792be" providerId="LiveId" clId="{EAC0067F-4533-482E-B52F-A177FD4BB07C}" dt="2023-11-16T09:11:47.971" v="120" actId="20577"/>
          <ac:spMkLst>
            <pc:docMk/>
            <pc:sldMk cId="2363765895" sldId="400"/>
            <ac:spMk id="106498" creationId="{00000000-0000-0000-0000-000000000000}"/>
          </ac:spMkLst>
        </pc:spChg>
      </pc:sldChg>
      <pc:sldChg chg="modSp mod">
        <pc:chgData name="sankhya analytics" userId="ed14a70c1c7792be" providerId="LiveId" clId="{EAC0067F-4533-482E-B52F-A177FD4BB07C}" dt="2023-11-16T09:11:38.837" v="113" actId="20577"/>
        <pc:sldMkLst>
          <pc:docMk/>
          <pc:sldMk cId="2653244131" sldId="455"/>
        </pc:sldMkLst>
        <pc:spChg chg="mod">
          <ac:chgData name="sankhya analytics" userId="ed14a70c1c7792be" providerId="LiveId" clId="{EAC0067F-4533-482E-B52F-A177FD4BB07C}" dt="2023-11-16T09:11:38.837" v="113" actId="20577"/>
          <ac:spMkLst>
            <pc:docMk/>
            <pc:sldMk cId="2653244131" sldId="455"/>
            <ac:spMk id="10649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06CC1-918F-46E8-B031-9FC091FDB7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EA7ED5-AABA-442A-8B3A-5850D5C54A8E}">
      <dgm:prSet phldrT="[Text]" custT="1"/>
      <dgm:spPr/>
      <dgm:t>
        <a:bodyPr/>
        <a:lstStyle/>
        <a:p>
          <a:r>
            <a:rPr lang="en-US" sz="1600" b="1" dirty="0"/>
            <a:t>Background</a:t>
          </a:r>
        </a:p>
      </dgm:t>
    </dgm:pt>
    <dgm:pt modelId="{8C15848D-5B74-4DA8-B9D0-35A56D27A224}" type="parTrans" cxnId="{A795EF52-7547-4A79-9CBB-8A83EA300F2F}">
      <dgm:prSet/>
      <dgm:spPr/>
      <dgm:t>
        <a:bodyPr/>
        <a:lstStyle/>
        <a:p>
          <a:endParaRPr lang="en-US" sz="1600"/>
        </a:p>
      </dgm:t>
    </dgm:pt>
    <dgm:pt modelId="{A99019A5-F0D6-4249-B601-1C6FE5BE11D5}" type="sibTrans" cxnId="{A795EF52-7547-4A79-9CBB-8A83EA300F2F}">
      <dgm:prSet/>
      <dgm:spPr/>
      <dgm:t>
        <a:bodyPr/>
        <a:lstStyle/>
        <a:p>
          <a:endParaRPr lang="en-US" sz="1600"/>
        </a:p>
      </dgm:t>
    </dgm:pt>
    <dgm:pt modelId="{83E300A9-059E-4699-B169-FEECE8DF2D96}">
      <dgm:prSet phldrT="[Text]" custT="1"/>
      <dgm:spPr/>
      <dgm:t>
        <a:bodyPr/>
        <a:lstStyle/>
        <a:p>
          <a:r>
            <a:rPr lang="en-US" sz="1600" b="1" dirty="0"/>
            <a:t>Objective</a:t>
          </a:r>
        </a:p>
      </dgm:t>
    </dgm:pt>
    <dgm:pt modelId="{1B4CACC5-8511-48D4-AE5A-46BC722FABED}" type="parTrans" cxnId="{25B4A5E2-5E93-4ED0-82B3-CA7CBF98F2F1}">
      <dgm:prSet/>
      <dgm:spPr/>
      <dgm:t>
        <a:bodyPr/>
        <a:lstStyle/>
        <a:p>
          <a:endParaRPr lang="en-US" sz="1600"/>
        </a:p>
      </dgm:t>
    </dgm:pt>
    <dgm:pt modelId="{034345BA-E63F-4E83-A68D-4C585402B8F1}" type="sibTrans" cxnId="{25B4A5E2-5E93-4ED0-82B3-CA7CBF98F2F1}">
      <dgm:prSet/>
      <dgm:spPr/>
      <dgm:t>
        <a:bodyPr/>
        <a:lstStyle/>
        <a:p>
          <a:endParaRPr lang="en-US" sz="1600"/>
        </a:p>
      </dgm:t>
    </dgm:pt>
    <dgm:pt modelId="{CF75EA4F-3BC8-4061-B0A3-050B572C5FE8}">
      <dgm:prSet phldrT="[Text]" custT="1"/>
      <dgm:spPr/>
      <dgm:t>
        <a:bodyPr/>
        <a:lstStyle/>
        <a:p>
          <a:r>
            <a:rPr lang="en-US" sz="1600" b="1" dirty="0"/>
            <a:t>Available Information</a:t>
          </a:r>
        </a:p>
      </dgm:t>
    </dgm:pt>
    <dgm:pt modelId="{73500329-016A-4382-BDED-BEBD2536272E}" type="parTrans" cxnId="{13EF10C6-7E5C-4166-B313-091387BAE928}">
      <dgm:prSet/>
      <dgm:spPr/>
      <dgm:t>
        <a:bodyPr/>
        <a:lstStyle/>
        <a:p>
          <a:endParaRPr lang="en-US" sz="1600"/>
        </a:p>
      </dgm:t>
    </dgm:pt>
    <dgm:pt modelId="{48D13409-3654-4147-BFE9-1E9F65AF59B7}" type="sibTrans" cxnId="{13EF10C6-7E5C-4166-B313-091387BAE928}">
      <dgm:prSet/>
      <dgm:spPr/>
      <dgm:t>
        <a:bodyPr/>
        <a:lstStyle/>
        <a:p>
          <a:endParaRPr lang="en-US" sz="1600"/>
        </a:p>
      </dgm:t>
    </dgm:pt>
    <dgm:pt modelId="{81CE6530-7F48-4D85-A90C-AB70806F2713}">
      <dgm:prSet phldrT="[Text]" custT="1"/>
      <dgm:spPr/>
      <dgm:t>
        <a:bodyPr/>
        <a:lstStyle/>
        <a:p>
          <a:r>
            <a:rPr lang="en-IN" sz="1600" dirty="0">
              <a:solidFill>
                <a:schemeClr val="tx1">
                  <a:lumMod val="75000"/>
                  <a:lumOff val="25000"/>
                </a:schemeClr>
              </a:solidFill>
              <a:latin typeface="+mn-lt"/>
            </a:rPr>
            <a:t>A bank possesses demographic and transactional data of its loan customers. If the bank has a model to predict defaulters it can help in loan disbursal decision making. </a:t>
          </a:r>
          <a:endParaRPr lang="en-US" sz="1600" dirty="0">
            <a:solidFill>
              <a:schemeClr val="tx1">
                <a:lumMod val="75000"/>
                <a:lumOff val="25000"/>
              </a:schemeClr>
            </a:solidFill>
            <a:latin typeface="+mn-lt"/>
          </a:endParaRPr>
        </a:p>
      </dgm:t>
    </dgm:pt>
    <dgm:pt modelId="{2BA011DA-3C8C-4E43-8209-DCAB62C70684}" type="parTrans" cxnId="{86235B56-AD1C-4941-9471-00842A876E25}">
      <dgm:prSet/>
      <dgm:spPr/>
      <dgm:t>
        <a:bodyPr/>
        <a:lstStyle/>
        <a:p>
          <a:endParaRPr lang="en-US" sz="1600"/>
        </a:p>
      </dgm:t>
    </dgm:pt>
    <dgm:pt modelId="{73853B8C-4589-479F-BD27-896FF7BF1B72}" type="sibTrans" cxnId="{86235B56-AD1C-4941-9471-00842A876E25}">
      <dgm:prSet/>
      <dgm:spPr/>
      <dgm:t>
        <a:bodyPr/>
        <a:lstStyle/>
        <a:p>
          <a:endParaRPr lang="en-US" sz="1600"/>
        </a:p>
      </dgm:t>
    </dgm:pt>
    <dgm:pt modelId="{4EE5EDE8-EF01-4ABD-8046-C2EC266BA8D9}">
      <dgm:prSet phldrT="[Text]" custT="1"/>
      <dgm:spPr/>
      <dgm:t>
        <a:bodyPr/>
        <a:lstStyle/>
        <a:p>
          <a:r>
            <a:rPr lang="en-IN" sz="1600" dirty="0">
              <a:solidFill>
                <a:schemeClr val="tx1">
                  <a:lumMod val="75000"/>
                  <a:lumOff val="25000"/>
                </a:schemeClr>
              </a:solidFill>
            </a:rPr>
            <a:t>To predict whether the customer applying for the loan will be a defaulter or not.</a:t>
          </a:r>
          <a:endParaRPr lang="en-US" sz="1600" dirty="0">
            <a:solidFill>
              <a:schemeClr val="tx1">
                <a:lumMod val="75000"/>
                <a:lumOff val="25000"/>
              </a:schemeClr>
            </a:solidFill>
            <a:latin typeface="+mn-lt"/>
          </a:endParaRPr>
        </a:p>
      </dgm:t>
    </dgm:pt>
    <dgm:pt modelId="{34FC5C99-DEAB-4730-9141-F95FF38F64B4}" type="parTrans" cxnId="{C251BCF4-95CE-46AD-8C84-797A1F361D69}">
      <dgm:prSet/>
      <dgm:spPr/>
      <dgm:t>
        <a:bodyPr/>
        <a:lstStyle/>
        <a:p>
          <a:endParaRPr lang="en-US" sz="1600"/>
        </a:p>
      </dgm:t>
    </dgm:pt>
    <dgm:pt modelId="{3437C92F-142C-4D34-8C3C-22AEF935DEF2}" type="sibTrans" cxnId="{C251BCF4-95CE-46AD-8C84-797A1F361D69}">
      <dgm:prSet/>
      <dgm:spPr/>
      <dgm:t>
        <a:bodyPr/>
        <a:lstStyle/>
        <a:p>
          <a:endParaRPr lang="en-US" sz="1600"/>
        </a:p>
      </dgm:t>
    </dgm:pt>
    <dgm:pt modelId="{0A7A71E0-34A9-45B9-9F53-6010EE2629E4}">
      <dgm:prSet phldrT="[Text]" custT="1"/>
      <dgm:spPr/>
      <dgm:t>
        <a:bodyPr/>
        <a:lstStyle/>
        <a:p>
          <a:r>
            <a:rPr lang="en-US" sz="1600" b="1" dirty="0">
              <a:solidFill>
                <a:schemeClr val="tx1">
                  <a:lumMod val="75000"/>
                  <a:lumOff val="25000"/>
                </a:schemeClr>
              </a:solidFill>
              <a:latin typeface="+mn-lt"/>
            </a:rPr>
            <a:t>Independent Variables</a:t>
          </a:r>
          <a:r>
            <a:rPr lang="en-US" sz="1600" dirty="0">
              <a:solidFill>
                <a:schemeClr val="tx1">
                  <a:lumMod val="75000"/>
                  <a:lumOff val="25000"/>
                </a:schemeClr>
              </a:solidFill>
              <a:latin typeface="+mn-lt"/>
            </a:rPr>
            <a:t>: </a:t>
          </a:r>
          <a:r>
            <a:rPr lang="en-IN" sz="1600" dirty="0">
              <a:solidFill>
                <a:schemeClr val="tx1">
                  <a:lumMod val="75000"/>
                  <a:lumOff val="25000"/>
                </a:schemeClr>
              </a:solidFill>
              <a:latin typeface="+mn-lt"/>
            </a:rPr>
            <a:t>Age group, Years at current address, Years at current employer, Debt to Income Ratio, Credit Card Debts, Other Debts. The information on predictors was collected at the time of loan application process.</a:t>
          </a:r>
          <a:endParaRPr lang="en-US" sz="1600" b="1" dirty="0">
            <a:solidFill>
              <a:schemeClr val="tx1">
                <a:lumMod val="75000"/>
                <a:lumOff val="25000"/>
              </a:schemeClr>
            </a:solidFill>
            <a:latin typeface="+mn-lt"/>
          </a:endParaRPr>
        </a:p>
      </dgm:t>
    </dgm:pt>
    <dgm:pt modelId="{277786D7-CD6C-4370-B649-AEAA08735182}" type="parTrans" cxnId="{61B18872-8351-4C8E-A5E4-4EA4E20DAE5D}">
      <dgm:prSet/>
      <dgm:spPr/>
      <dgm:t>
        <a:bodyPr/>
        <a:lstStyle/>
        <a:p>
          <a:endParaRPr lang="en-US" sz="1600"/>
        </a:p>
      </dgm:t>
    </dgm:pt>
    <dgm:pt modelId="{2C91B7D2-5C07-42B8-B930-DF881623F227}" type="sibTrans" cxnId="{61B18872-8351-4C8E-A5E4-4EA4E20DAE5D}">
      <dgm:prSet/>
      <dgm:spPr/>
      <dgm:t>
        <a:bodyPr/>
        <a:lstStyle/>
        <a:p>
          <a:endParaRPr lang="en-US" sz="1600"/>
        </a:p>
      </dgm:t>
    </dgm:pt>
    <dgm:pt modelId="{83154F69-6DAE-4A1D-9B41-61E63E626EED}">
      <dgm:prSet phldrT="[Text]" custT="1"/>
      <dgm:spPr/>
      <dgm:t>
        <a:bodyPr/>
        <a:lstStyle/>
        <a:p>
          <a:r>
            <a:rPr lang="en-US" sz="1600" b="1" dirty="0">
              <a:solidFill>
                <a:schemeClr val="tx1">
                  <a:lumMod val="75000"/>
                  <a:lumOff val="25000"/>
                </a:schemeClr>
              </a:solidFill>
              <a:latin typeface="+mn-lt"/>
            </a:rPr>
            <a:t>Sample size is 700</a:t>
          </a:r>
        </a:p>
      </dgm:t>
    </dgm:pt>
    <dgm:pt modelId="{6F2279DD-0942-4B87-8A55-3EDD624A4AE0}" type="parTrans" cxnId="{20BF09DE-AD9F-481C-98CA-3C7D6800C339}">
      <dgm:prSet/>
      <dgm:spPr/>
      <dgm:t>
        <a:bodyPr/>
        <a:lstStyle/>
        <a:p>
          <a:endParaRPr lang="en-US" sz="1600"/>
        </a:p>
      </dgm:t>
    </dgm:pt>
    <dgm:pt modelId="{9DB4326F-8E5F-4AB2-94A1-872DBD282AE7}" type="sibTrans" cxnId="{20BF09DE-AD9F-481C-98CA-3C7D6800C339}">
      <dgm:prSet/>
      <dgm:spPr/>
      <dgm:t>
        <a:bodyPr/>
        <a:lstStyle/>
        <a:p>
          <a:endParaRPr lang="en-US" sz="1600"/>
        </a:p>
      </dgm:t>
    </dgm:pt>
    <dgm:pt modelId="{547AF2D5-B535-45AC-910C-B003FB3E3C4D}">
      <dgm:prSet custT="1"/>
      <dgm:spPr/>
      <dgm:t>
        <a:bodyPr/>
        <a:lstStyle/>
        <a:p>
          <a:r>
            <a:rPr lang="en-US" sz="1600" b="1" dirty="0">
              <a:solidFill>
                <a:schemeClr val="tx1">
                  <a:lumMod val="75000"/>
                  <a:lumOff val="25000"/>
                </a:schemeClr>
              </a:solidFill>
              <a:latin typeface="+mn-lt"/>
            </a:rPr>
            <a:t>Dependent Variable</a:t>
          </a:r>
          <a:r>
            <a:rPr lang="en-US" sz="1600" b="0" dirty="0">
              <a:solidFill>
                <a:schemeClr val="tx1">
                  <a:lumMod val="75000"/>
                  <a:lumOff val="25000"/>
                </a:schemeClr>
              </a:solidFill>
              <a:latin typeface="+mn-lt"/>
            </a:rPr>
            <a:t>: </a:t>
          </a:r>
          <a:r>
            <a:rPr lang="en-IN" sz="1600" b="0" dirty="0">
              <a:solidFill>
                <a:schemeClr val="tx1">
                  <a:lumMod val="75000"/>
                  <a:lumOff val="25000"/>
                </a:schemeClr>
              </a:solidFill>
              <a:latin typeface="+mn-lt"/>
            </a:rPr>
            <a:t>Defaulter (=1 if defaulter ,0 otherwise). The status is observed after loan is disbursed.</a:t>
          </a:r>
          <a:endParaRPr lang="en-IN" sz="1600" dirty="0">
            <a:solidFill>
              <a:schemeClr val="tx1">
                <a:lumMod val="75000"/>
                <a:lumOff val="25000"/>
              </a:schemeClr>
            </a:solidFill>
            <a:latin typeface="+mn-lt"/>
          </a:endParaRPr>
        </a:p>
      </dgm:t>
    </dgm:pt>
    <dgm:pt modelId="{7D20FCD1-1BB9-42A1-99A5-5019E118574B}" type="parTrans" cxnId="{6C02C18B-43A5-4376-ADA0-37A0FB71C6CC}">
      <dgm:prSet/>
      <dgm:spPr/>
      <dgm:t>
        <a:bodyPr/>
        <a:lstStyle/>
        <a:p>
          <a:endParaRPr lang="en-IN"/>
        </a:p>
      </dgm:t>
    </dgm:pt>
    <dgm:pt modelId="{1C3E6581-168D-4D98-84D2-BE1C47757C15}" type="sibTrans" cxnId="{6C02C18B-43A5-4376-ADA0-37A0FB71C6CC}">
      <dgm:prSet/>
      <dgm:spPr/>
      <dgm:t>
        <a:bodyPr/>
        <a:lstStyle/>
        <a:p>
          <a:endParaRPr lang="en-IN"/>
        </a:p>
      </dgm:t>
    </dgm:pt>
    <dgm:pt modelId="{E22D02C9-CAD7-4C26-976C-7F9C3D7FAA12}" type="pres">
      <dgm:prSet presAssocID="{76206CC1-918F-46E8-B031-9FC091FDB70E}" presName="linear" presStyleCnt="0">
        <dgm:presLayoutVars>
          <dgm:dir/>
          <dgm:animLvl val="lvl"/>
          <dgm:resizeHandles val="exact"/>
        </dgm:presLayoutVars>
      </dgm:prSet>
      <dgm:spPr/>
    </dgm:pt>
    <dgm:pt modelId="{9B880F8F-1058-4CD2-B20D-650A178A86B0}" type="pres">
      <dgm:prSet presAssocID="{0CEA7ED5-AABA-442A-8B3A-5850D5C54A8E}" presName="parentLin" presStyleCnt="0"/>
      <dgm:spPr/>
    </dgm:pt>
    <dgm:pt modelId="{583B3969-11FD-4684-ACBA-422AC2B53A7A}" type="pres">
      <dgm:prSet presAssocID="{0CEA7ED5-AABA-442A-8B3A-5850D5C54A8E}" presName="parentLeftMargin" presStyleLbl="node1" presStyleIdx="0" presStyleCnt="3"/>
      <dgm:spPr/>
    </dgm:pt>
    <dgm:pt modelId="{8DAC3478-3003-4361-B79A-A6299EE2FF11}" type="pres">
      <dgm:prSet presAssocID="{0CEA7ED5-AABA-442A-8B3A-5850D5C54A8E}" presName="parentText" presStyleLbl="node1" presStyleIdx="0" presStyleCnt="3" custScaleX="68302">
        <dgm:presLayoutVars>
          <dgm:chMax val="0"/>
          <dgm:bulletEnabled val="1"/>
        </dgm:presLayoutVars>
      </dgm:prSet>
      <dgm:spPr/>
    </dgm:pt>
    <dgm:pt modelId="{59004E18-985D-4C03-8427-4AF3A8F9619C}" type="pres">
      <dgm:prSet presAssocID="{0CEA7ED5-AABA-442A-8B3A-5850D5C54A8E}" presName="negativeSpace" presStyleCnt="0"/>
      <dgm:spPr/>
    </dgm:pt>
    <dgm:pt modelId="{4E95708D-2D46-43E8-898E-C37C89092838}" type="pres">
      <dgm:prSet presAssocID="{0CEA7ED5-AABA-442A-8B3A-5850D5C54A8E}" presName="childText" presStyleLbl="conFgAcc1" presStyleIdx="0" presStyleCnt="3">
        <dgm:presLayoutVars>
          <dgm:bulletEnabled val="1"/>
        </dgm:presLayoutVars>
      </dgm:prSet>
      <dgm:spPr/>
    </dgm:pt>
    <dgm:pt modelId="{AE2CC641-B3D9-4C30-82D4-60031A31761A}" type="pres">
      <dgm:prSet presAssocID="{A99019A5-F0D6-4249-B601-1C6FE5BE11D5}" presName="spaceBetweenRectangles" presStyleCnt="0"/>
      <dgm:spPr/>
    </dgm:pt>
    <dgm:pt modelId="{EDB1C299-0C7B-4DAA-91AB-4E38E465CBEA}" type="pres">
      <dgm:prSet presAssocID="{83E300A9-059E-4699-B169-FEECE8DF2D96}" presName="parentLin" presStyleCnt="0"/>
      <dgm:spPr/>
    </dgm:pt>
    <dgm:pt modelId="{3474DB8A-EBD8-46EC-AAB7-FE9BE2CFA8D9}" type="pres">
      <dgm:prSet presAssocID="{83E300A9-059E-4699-B169-FEECE8DF2D96}" presName="parentLeftMargin" presStyleLbl="node1" presStyleIdx="0" presStyleCnt="3"/>
      <dgm:spPr/>
    </dgm:pt>
    <dgm:pt modelId="{75BB025E-9CB5-4C61-B1F0-A1523F6C16D8}" type="pres">
      <dgm:prSet presAssocID="{83E300A9-059E-4699-B169-FEECE8DF2D96}" presName="parentText" presStyleLbl="node1" presStyleIdx="1" presStyleCnt="3" custScaleX="68302">
        <dgm:presLayoutVars>
          <dgm:chMax val="0"/>
          <dgm:bulletEnabled val="1"/>
        </dgm:presLayoutVars>
      </dgm:prSet>
      <dgm:spPr/>
    </dgm:pt>
    <dgm:pt modelId="{AD90FF33-7FD7-4076-B162-F1E0FE76D94C}" type="pres">
      <dgm:prSet presAssocID="{83E300A9-059E-4699-B169-FEECE8DF2D96}" presName="negativeSpace" presStyleCnt="0"/>
      <dgm:spPr/>
    </dgm:pt>
    <dgm:pt modelId="{5225D984-C2B9-4FAB-B6D8-231E1B13CD6C}" type="pres">
      <dgm:prSet presAssocID="{83E300A9-059E-4699-B169-FEECE8DF2D96}" presName="childText" presStyleLbl="conFgAcc1" presStyleIdx="1" presStyleCnt="3">
        <dgm:presLayoutVars>
          <dgm:bulletEnabled val="1"/>
        </dgm:presLayoutVars>
      </dgm:prSet>
      <dgm:spPr/>
    </dgm:pt>
    <dgm:pt modelId="{FF1CC903-80FA-4491-88AB-D3CC8B9ADF3A}" type="pres">
      <dgm:prSet presAssocID="{034345BA-E63F-4E83-A68D-4C585402B8F1}" presName="spaceBetweenRectangles" presStyleCnt="0"/>
      <dgm:spPr/>
    </dgm:pt>
    <dgm:pt modelId="{C80B7E03-A3F6-466C-9E49-AFB82C5C4887}" type="pres">
      <dgm:prSet presAssocID="{CF75EA4F-3BC8-4061-B0A3-050B572C5FE8}" presName="parentLin" presStyleCnt="0"/>
      <dgm:spPr/>
    </dgm:pt>
    <dgm:pt modelId="{E67F6A8F-B37E-4A64-BD29-966D55D5027A}" type="pres">
      <dgm:prSet presAssocID="{CF75EA4F-3BC8-4061-B0A3-050B572C5FE8}" presName="parentLeftMargin" presStyleLbl="node1" presStyleIdx="1" presStyleCnt="3"/>
      <dgm:spPr/>
    </dgm:pt>
    <dgm:pt modelId="{B8F30B94-A26D-4B73-B7CB-D459F6BF739F}" type="pres">
      <dgm:prSet presAssocID="{CF75EA4F-3BC8-4061-B0A3-050B572C5FE8}" presName="parentText" presStyleLbl="node1" presStyleIdx="2" presStyleCnt="3" custScaleX="68302">
        <dgm:presLayoutVars>
          <dgm:chMax val="0"/>
          <dgm:bulletEnabled val="1"/>
        </dgm:presLayoutVars>
      </dgm:prSet>
      <dgm:spPr/>
    </dgm:pt>
    <dgm:pt modelId="{9E874675-220F-4B77-8013-1BA315901257}" type="pres">
      <dgm:prSet presAssocID="{CF75EA4F-3BC8-4061-B0A3-050B572C5FE8}" presName="negativeSpace" presStyleCnt="0"/>
      <dgm:spPr/>
    </dgm:pt>
    <dgm:pt modelId="{3753D266-28F0-4CB6-87FB-9C46871B9038}" type="pres">
      <dgm:prSet presAssocID="{CF75EA4F-3BC8-4061-B0A3-050B572C5FE8}" presName="childText" presStyleLbl="conFgAcc1" presStyleIdx="2" presStyleCnt="3">
        <dgm:presLayoutVars>
          <dgm:bulletEnabled val="1"/>
        </dgm:presLayoutVars>
      </dgm:prSet>
      <dgm:spPr/>
    </dgm:pt>
  </dgm:ptLst>
  <dgm:cxnLst>
    <dgm:cxn modelId="{AB06200D-6D1A-4B84-AA31-EBE34063A1F4}" type="presOf" srcId="{83E300A9-059E-4699-B169-FEECE8DF2D96}" destId="{3474DB8A-EBD8-46EC-AAB7-FE9BE2CFA8D9}" srcOrd="0" destOrd="0" presId="urn:microsoft.com/office/officeart/2005/8/layout/list1"/>
    <dgm:cxn modelId="{9C21BF23-72CA-4F6B-A0E7-46A85DE73C08}" type="presOf" srcId="{0A7A71E0-34A9-45B9-9F53-6010EE2629E4}" destId="{3753D266-28F0-4CB6-87FB-9C46871B9038}" srcOrd="0" destOrd="1" presId="urn:microsoft.com/office/officeart/2005/8/layout/list1"/>
    <dgm:cxn modelId="{D4797530-5C7F-43F2-AA9F-06C958046CBE}" type="presOf" srcId="{81CE6530-7F48-4D85-A90C-AB70806F2713}" destId="{4E95708D-2D46-43E8-898E-C37C89092838}" srcOrd="0" destOrd="0" presId="urn:microsoft.com/office/officeart/2005/8/layout/list1"/>
    <dgm:cxn modelId="{C5D2B94D-53CD-415E-918A-E60BA9EAD5D1}" type="presOf" srcId="{76206CC1-918F-46E8-B031-9FC091FDB70E}" destId="{E22D02C9-CAD7-4C26-976C-7F9C3D7FAA12}" srcOrd="0" destOrd="0" presId="urn:microsoft.com/office/officeart/2005/8/layout/list1"/>
    <dgm:cxn modelId="{A795EF52-7547-4A79-9CBB-8A83EA300F2F}" srcId="{76206CC1-918F-46E8-B031-9FC091FDB70E}" destId="{0CEA7ED5-AABA-442A-8B3A-5850D5C54A8E}" srcOrd="0" destOrd="0" parTransId="{8C15848D-5B74-4DA8-B9D0-35A56D27A224}" sibTransId="{A99019A5-F0D6-4249-B601-1C6FE5BE11D5}"/>
    <dgm:cxn modelId="{EAB52355-0537-4667-A7F5-5229635B33E1}" type="presOf" srcId="{83154F69-6DAE-4A1D-9B41-61E63E626EED}" destId="{3753D266-28F0-4CB6-87FB-9C46871B9038}" srcOrd="0" destOrd="0" presId="urn:microsoft.com/office/officeart/2005/8/layout/list1"/>
    <dgm:cxn modelId="{86235B56-AD1C-4941-9471-00842A876E25}" srcId="{0CEA7ED5-AABA-442A-8B3A-5850D5C54A8E}" destId="{81CE6530-7F48-4D85-A90C-AB70806F2713}" srcOrd="0" destOrd="0" parTransId="{2BA011DA-3C8C-4E43-8209-DCAB62C70684}" sibTransId="{73853B8C-4589-479F-BD27-896FF7BF1B72}"/>
    <dgm:cxn modelId="{61B18872-8351-4C8E-A5E4-4EA4E20DAE5D}" srcId="{CF75EA4F-3BC8-4061-B0A3-050B572C5FE8}" destId="{0A7A71E0-34A9-45B9-9F53-6010EE2629E4}" srcOrd="1" destOrd="0" parTransId="{277786D7-CD6C-4370-B649-AEAA08735182}" sibTransId="{2C91B7D2-5C07-42B8-B930-DF881623F227}"/>
    <dgm:cxn modelId="{54E8647F-E60B-42A1-B278-F6B8F30F84A4}" type="presOf" srcId="{547AF2D5-B535-45AC-910C-B003FB3E3C4D}" destId="{3753D266-28F0-4CB6-87FB-9C46871B9038}" srcOrd="0" destOrd="2" presId="urn:microsoft.com/office/officeart/2005/8/layout/list1"/>
    <dgm:cxn modelId="{A7AA6B85-FEEB-4B7F-9F1A-90CBB7D0D2DB}" type="presOf" srcId="{CF75EA4F-3BC8-4061-B0A3-050B572C5FE8}" destId="{E67F6A8F-B37E-4A64-BD29-966D55D5027A}" srcOrd="0" destOrd="0" presId="urn:microsoft.com/office/officeart/2005/8/layout/list1"/>
    <dgm:cxn modelId="{ECE4AE87-9A8C-471E-A6FD-544D82D25A55}" type="presOf" srcId="{0CEA7ED5-AABA-442A-8B3A-5850D5C54A8E}" destId="{583B3969-11FD-4684-ACBA-422AC2B53A7A}" srcOrd="0" destOrd="0" presId="urn:microsoft.com/office/officeart/2005/8/layout/list1"/>
    <dgm:cxn modelId="{6C02C18B-43A5-4376-ADA0-37A0FB71C6CC}" srcId="{CF75EA4F-3BC8-4061-B0A3-050B572C5FE8}" destId="{547AF2D5-B535-45AC-910C-B003FB3E3C4D}" srcOrd="2" destOrd="0" parTransId="{7D20FCD1-1BB9-42A1-99A5-5019E118574B}" sibTransId="{1C3E6581-168D-4D98-84D2-BE1C47757C15}"/>
    <dgm:cxn modelId="{13EF10C6-7E5C-4166-B313-091387BAE928}" srcId="{76206CC1-918F-46E8-B031-9FC091FDB70E}" destId="{CF75EA4F-3BC8-4061-B0A3-050B572C5FE8}" srcOrd="2" destOrd="0" parTransId="{73500329-016A-4382-BDED-BEBD2536272E}" sibTransId="{48D13409-3654-4147-BFE9-1E9F65AF59B7}"/>
    <dgm:cxn modelId="{36C6ECD9-EC03-4975-84D8-3F847A237D02}" type="presOf" srcId="{0CEA7ED5-AABA-442A-8B3A-5850D5C54A8E}" destId="{8DAC3478-3003-4361-B79A-A6299EE2FF11}" srcOrd="1" destOrd="0" presId="urn:microsoft.com/office/officeart/2005/8/layout/list1"/>
    <dgm:cxn modelId="{20BF09DE-AD9F-481C-98CA-3C7D6800C339}" srcId="{CF75EA4F-3BC8-4061-B0A3-050B572C5FE8}" destId="{83154F69-6DAE-4A1D-9B41-61E63E626EED}" srcOrd="0" destOrd="0" parTransId="{6F2279DD-0942-4B87-8A55-3EDD624A4AE0}" sibTransId="{9DB4326F-8E5F-4AB2-94A1-872DBD282AE7}"/>
    <dgm:cxn modelId="{25B4A5E2-5E93-4ED0-82B3-CA7CBF98F2F1}" srcId="{76206CC1-918F-46E8-B031-9FC091FDB70E}" destId="{83E300A9-059E-4699-B169-FEECE8DF2D96}" srcOrd="1" destOrd="0" parTransId="{1B4CACC5-8511-48D4-AE5A-46BC722FABED}" sibTransId="{034345BA-E63F-4E83-A68D-4C585402B8F1}"/>
    <dgm:cxn modelId="{8E50D8E2-A018-407A-9112-DCA20314A5B1}" type="presOf" srcId="{4EE5EDE8-EF01-4ABD-8046-C2EC266BA8D9}" destId="{5225D984-C2B9-4FAB-B6D8-231E1B13CD6C}" srcOrd="0" destOrd="0" presId="urn:microsoft.com/office/officeart/2005/8/layout/list1"/>
    <dgm:cxn modelId="{356687F3-28CA-4D87-B286-0D87EF21D70A}" type="presOf" srcId="{83E300A9-059E-4699-B169-FEECE8DF2D96}" destId="{75BB025E-9CB5-4C61-B1F0-A1523F6C16D8}" srcOrd="1" destOrd="0" presId="urn:microsoft.com/office/officeart/2005/8/layout/list1"/>
    <dgm:cxn modelId="{C251BCF4-95CE-46AD-8C84-797A1F361D69}" srcId="{83E300A9-059E-4699-B169-FEECE8DF2D96}" destId="{4EE5EDE8-EF01-4ABD-8046-C2EC266BA8D9}" srcOrd="0" destOrd="0" parTransId="{34FC5C99-DEAB-4730-9141-F95FF38F64B4}" sibTransId="{3437C92F-142C-4D34-8C3C-22AEF935DEF2}"/>
    <dgm:cxn modelId="{15CF0BF7-F82F-4C0B-A903-3A63D925F1BF}" type="presOf" srcId="{CF75EA4F-3BC8-4061-B0A3-050B572C5FE8}" destId="{B8F30B94-A26D-4B73-B7CB-D459F6BF739F}" srcOrd="1" destOrd="0" presId="urn:microsoft.com/office/officeart/2005/8/layout/list1"/>
    <dgm:cxn modelId="{F1142013-C821-41B1-A616-3B0F5F28AF15}" type="presParOf" srcId="{E22D02C9-CAD7-4C26-976C-7F9C3D7FAA12}" destId="{9B880F8F-1058-4CD2-B20D-650A178A86B0}" srcOrd="0" destOrd="0" presId="urn:microsoft.com/office/officeart/2005/8/layout/list1"/>
    <dgm:cxn modelId="{584D1553-85E9-45C6-A79C-A6EAF95E9AE9}" type="presParOf" srcId="{9B880F8F-1058-4CD2-B20D-650A178A86B0}" destId="{583B3969-11FD-4684-ACBA-422AC2B53A7A}" srcOrd="0" destOrd="0" presId="urn:microsoft.com/office/officeart/2005/8/layout/list1"/>
    <dgm:cxn modelId="{A9D95542-68D8-4BA2-98B1-6049E6B1D8B3}" type="presParOf" srcId="{9B880F8F-1058-4CD2-B20D-650A178A86B0}" destId="{8DAC3478-3003-4361-B79A-A6299EE2FF11}" srcOrd="1" destOrd="0" presId="urn:microsoft.com/office/officeart/2005/8/layout/list1"/>
    <dgm:cxn modelId="{B1C39862-E682-4DC3-A446-0371D45FBEB5}" type="presParOf" srcId="{E22D02C9-CAD7-4C26-976C-7F9C3D7FAA12}" destId="{59004E18-985D-4C03-8427-4AF3A8F9619C}" srcOrd="1" destOrd="0" presId="urn:microsoft.com/office/officeart/2005/8/layout/list1"/>
    <dgm:cxn modelId="{93EA4398-C5EA-4260-BA96-E9AD41F5C006}" type="presParOf" srcId="{E22D02C9-CAD7-4C26-976C-7F9C3D7FAA12}" destId="{4E95708D-2D46-43E8-898E-C37C89092838}" srcOrd="2" destOrd="0" presId="urn:microsoft.com/office/officeart/2005/8/layout/list1"/>
    <dgm:cxn modelId="{117EA6BE-1861-4D9D-ADA8-98455284224E}" type="presParOf" srcId="{E22D02C9-CAD7-4C26-976C-7F9C3D7FAA12}" destId="{AE2CC641-B3D9-4C30-82D4-60031A31761A}" srcOrd="3" destOrd="0" presId="urn:microsoft.com/office/officeart/2005/8/layout/list1"/>
    <dgm:cxn modelId="{8ACE689D-D010-4C24-9ACE-766B6A51F483}" type="presParOf" srcId="{E22D02C9-CAD7-4C26-976C-7F9C3D7FAA12}" destId="{EDB1C299-0C7B-4DAA-91AB-4E38E465CBEA}" srcOrd="4" destOrd="0" presId="urn:microsoft.com/office/officeart/2005/8/layout/list1"/>
    <dgm:cxn modelId="{382C5741-9B1F-4007-A811-FB77C6F74068}" type="presParOf" srcId="{EDB1C299-0C7B-4DAA-91AB-4E38E465CBEA}" destId="{3474DB8A-EBD8-46EC-AAB7-FE9BE2CFA8D9}" srcOrd="0" destOrd="0" presId="urn:microsoft.com/office/officeart/2005/8/layout/list1"/>
    <dgm:cxn modelId="{7A52564C-FFCE-4119-9F7F-D6A3F5AB76B0}" type="presParOf" srcId="{EDB1C299-0C7B-4DAA-91AB-4E38E465CBEA}" destId="{75BB025E-9CB5-4C61-B1F0-A1523F6C16D8}" srcOrd="1" destOrd="0" presId="urn:microsoft.com/office/officeart/2005/8/layout/list1"/>
    <dgm:cxn modelId="{1BA15F5A-2A31-426C-81B3-18B4BA25379F}" type="presParOf" srcId="{E22D02C9-CAD7-4C26-976C-7F9C3D7FAA12}" destId="{AD90FF33-7FD7-4076-B162-F1E0FE76D94C}" srcOrd="5" destOrd="0" presId="urn:microsoft.com/office/officeart/2005/8/layout/list1"/>
    <dgm:cxn modelId="{E214CB5B-68B7-40E2-A7FB-A1B76D982E03}" type="presParOf" srcId="{E22D02C9-CAD7-4C26-976C-7F9C3D7FAA12}" destId="{5225D984-C2B9-4FAB-B6D8-231E1B13CD6C}" srcOrd="6" destOrd="0" presId="urn:microsoft.com/office/officeart/2005/8/layout/list1"/>
    <dgm:cxn modelId="{95365D82-7433-4789-8DE0-7ADA78E8C25E}" type="presParOf" srcId="{E22D02C9-CAD7-4C26-976C-7F9C3D7FAA12}" destId="{FF1CC903-80FA-4491-88AB-D3CC8B9ADF3A}" srcOrd="7" destOrd="0" presId="urn:microsoft.com/office/officeart/2005/8/layout/list1"/>
    <dgm:cxn modelId="{9989EBE3-0430-443A-A23F-1EF90855A1E2}" type="presParOf" srcId="{E22D02C9-CAD7-4C26-976C-7F9C3D7FAA12}" destId="{C80B7E03-A3F6-466C-9E49-AFB82C5C4887}" srcOrd="8" destOrd="0" presId="urn:microsoft.com/office/officeart/2005/8/layout/list1"/>
    <dgm:cxn modelId="{04578776-56D9-41AD-980B-13ACC10A1245}" type="presParOf" srcId="{C80B7E03-A3F6-466C-9E49-AFB82C5C4887}" destId="{E67F6A8F-B37E-4A64-BD29-966D55D5027A}" srcOrd="0" destOrd="0" presId="urn:microsoft.com/office/officeart/2005/8/layout/list1"/>
    <dgm:cxn modelId="{B054AF03-01B8-4E30-9CDB-D24F6CFE5321}" type="presParOf" srcId="{C80B7E03-A3F6-466C-9E49-AFB82C5C4887}" destId="{B8F30B94-A26D-4B73-B7CB-D459F6BF739F}" srcOrd="1" destOrd="0" presId="urn:microsoft.com/office/officeart/2005/8/layout/list1"/>
    <dgm:cxn modelId="{06627D23-1692-43C5-82B9-D529D3667968}" type="presParOf" srcId="{E22D02C9-CAD7-4C26-976C-7F9C3D7FAA12}" destId="{9E874675-220F-4B77-8013-1BA315901257}" srcOrd="9" destOrd="0" presId="urn:microsoft.com/office/officeart/2005/8/layout/list1"/>
    <dgm:cxn modelId="{CFA2DA21-5382-4640-BC23-162DD5D19C17}" type="presParOf" srcId="{E22D02C9-CAD7-4C26-976C-7F9C3D7FAA12}" destId="{3753D266-28F0-4CB6-87FB-9C46871B903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206CC1-918F-46E8-B031-9FC091FDB7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EA7ED5-AABA-442A-8B3A-5850D5C54A8E}">
      <dgm:prSet phldrT="[Text]" custT="1"/>
      <dgm:spPr/>
      <dgm:t>
        <a:bodyPr/>
        <a:lstStyle/>
        <a:p>
          <a:r>
            <a:rPr lang="en-US" sz="1600" b="1" dirty="0"/>
            <a:t>Background</a:t>
          </a:r>
        </a:p>
      </dgm:t>
    </dgm:pt>
    <dgm:pt modelId="{8C15848D-5B74-4DA8-B9D0-35A56D27A224}" type="parTrans" cxnId="{A795EF52-7547-4A79-9CBB-8A83EA300F2F}">
      <dgm:prSet/>
      <dgm:spPr/>
      <dgm:t>
        <a:bodyPr/>
        <a:lstStyle/>
        <a:p>
          <a:endParaRPr lang="en-US" sz="1600"/>
        </a:p>
      </dgm:t>
    </dgm:pt>
    <dgm:pt modelId="{A99019A5-F0D6-4249-B601-1C6FE5BE11D5}" type="sibTrans" cxnId="{A795EF52-7547-4A79-9CBB-8A83EA300F2F}">
      <dgm:prSet/>
      <dgm:spPr/>
      <dgm:t>
        <a:bodyPr/>
        <a:lstStyle/>
        <a:p>
          <a:endParaRPr lang="en-US" sz="1600"/>
        </a:p>
      </dgm:t>
    </dgm:pt>
    <dgm:pt modelId="{83E300A9-059E-4699-B169-FEECE8DF2D96}">
      <dgm:prSet phldrT="[Text]" custT="1"/>
      <dgm:spPr/>
      <dgm:t>
        <a:bodyPr/>
        <a:lstStyle/>
        <a:p>
          <a:r>
            <a:rPr lang="en-US" sz="1600" b="1" dirty="0"/>
            <a:t>Objective</a:t>
          </a:r>
        </a:p>
      </dgm:t>
    </dgm:pt>
    <dgm:pt modelId="{1B4CACC5-8511-48D4-AE5A-46BC722FABED}" type="parTrans" cxnId="{25B4A5E2-5E93-4ED0-82B3-CA7CBF98F2F1}">
      <dgm:prSet/>
      <dgm:spPr/>
      <dgm:t>
        <a:bodyPr/>
        <a:lstStyle/>
        <a:p>
          <a:endParaRPr lang="en-US" sz="1600"/>
        </a:p>
      </dgm:t>
    </dgm:pt>
    <dgm:pt modelId="{034345BA-E63F-4E83-A68D-4C585402B8F1}" type="sibTrans" cxnId="{25B4A5E2-5E93-4ED0-82B3-CA7CBF98F2F1}">
      <dgm:prSet/>
      <dgm:spPr/>
      <dgm:t>
        <a:bodyPr/>
        <a:lstStyle/>
        <a:p>
          <a:endParaRPr lang="en-US" sz="1600"/>
        </a:p>
      </dgm:t>
    </dgm:pt>
    <dgm:pt modelId="{CF75EA4F-3BC8-4061-B0A3-050B572C5FE8}">
      <dgm:prSet phldrT="[Text]" custT="1"/>
      <dgm:spPr/>
      <dgm:t>
        <a:bodyPr/>
        <a:lstStyle/>
        <a:p>
          <a:r>
            <a:rPr lang="en-US" sz="1600" b="1" dirty="0"/>
            <a:t>Available Information</a:t>
          </a:r>
        </a:p>
      </dgm:t>
    </dgm:pt>
    <dgm:pt modelId="{73500329-016A-4382-BDED-BEBD2536272E}" type="parTrans" cxnId="{13EF10C6-7E5C-4166-B313-091387BAE928}">
      <dgm:prSet/>
      <dgm:spPr/>
      <dgm:t>
        <a:bodyPr/>
        <a:lstStyle/>
        <a:p>
          <a:endParaRPr lang="en-US" sz="1600"/>
        </a:p>
      </dgm:t>
    </dgm:pt>
    <dgm:pt modelId="{48D13409-3654-4147-BFE9-1E9F65AF59B7}" type="sibTrans" cxnId="{13EF10C6-7E5C-4166-B313-091387BAE928}">
      <dgm:prSet/>
      <dgm:spPr/>
      <dgm:t>
        <a:bodyPr/>
        <a:lstStyle/>
        <a:p>
          <a:endParaRPr lang="en-US" sz="1600"/>
        </a:p>
      </dgm:t>
    </dgm:pt>
    <dgm:pt modelId="{81CE6530-7F48-4D85-A90C-AB70806F2713}">
      <dgm:prSet phldrT="[Text]" custT="1"/>
      <dgm:spPr/>
      <dgm:t>
        <a:bodyPr/>
        <a:lstStyle/>
        <a:p>
          <a:r>
            <a:rPr lang="en-US" sz="1600" dirty="0">
              <a:solidFill>
                <a:schemeClr val="tx1">
                  <a:lumMod val="75000"/>
                  <a:lumOff val="25000"/>
                </a:schemeClr>
              </a:solidFill>
              <a:latin typeface="+mn-lt"/>
            </a:rPr>
            <a:t>A company has comprehensive database of its past and present workforce, with information on their demographics, education, experience and hiring background as well as their work profile. The management wishes to see if this data can be used for predictive analysis, to control attrition levels.</a:t>
          </a:r>
        </a:p>
      </dgm:t>
    </dgm:pt>
    <dgm:pt modelId="{2BA011DA-3C8C-4E43-8209-DCAB62C70684}" type="parTrans" cxnId="{86235B56-AD1C-4941-9471-00842A876E25}">
      <dgm:prSet/>
      <dgm:spPr/>
      <dgm:t>
        <a:bodyPr/>
        <a:lstStyle/>
        <a:p>
          <a:endParaRPr lang="en-US" sz="1600"/>
        </a:p>
      </dgm:t>
    </dgm:pt>
    <dgm:pt modelId="{73853B8C-4589-479F-BD27-896FF7BF1B72}" type="sibTrans" cxnId="{86235B56-AD1C-4941-9471-00842A876E25}">
      <dgm:prSet/>
      <dgm:spPr/>
      <dgm:t>
        <a:bodyPr/>
        <a:lstStyle/>
        <a:p>
          <a:endParaRPr lang="en-US" sz="1600"/>
        </a:p>
      </dgm:t>
    </dgm:pt>
    <dgm:pt modelId="{4EE5EDE8-EF01-4ABD-8046-C2EC266BA8D9}">
      <dgm:prSet phldrT="[Text]" custT="1"/>
      <dgm:spPr/>
      <dgm:t>
        <a:bodyPr/>
        <a:lstStyle/>
        <a:p>
          <a:r>
            <a:rPr lang="en-US" sz="1600" dirty="0">
              <a:solidFill>
                <a:schemeClr val="tx1">
                  <a:lumMod val="75000"/>
                  <a:lumOff val="25000"/>
                </a:schemeClr>
              </a:solidFill>
            </a:rPr>
            <a:t>To develop an Employee Churn model via Naive Bayes </a:t>
          </a:r>
        </a:p>
      </dgm:t>
    </dgm:pt>
    <dgm:pt modelId="{34FC5C99-DEAB-4730-9141-F95FF38F64B4}" type="parTrans" cxnId="{C251BCF4-95CE-46AD-8C84-797A1F361D69}">
      <dgm:prSet/>
      <dgm:spPr/>
      <dgm:t>
        <a:bodyPr/>
        <a:lstStyle/>
        <a:p>
          <a:endParaRPr lang="en-US" sz="1600"/>
        </a:p>
      </dgm:t>
    </dgm:pt>
    <dgm:pt modelId="{3437C92F-142C-4D34-8C3C-22AEF935DEF2}" type="sibTrans" cxnId="{C251BCF4-95CE-46AD-8C84-797A1F361D69}">
      <dgm:prSet/>
      <dgm:spPr/>
      <dgm:t>
        <a:bodyPr/>
        <a:lstStyle/>
        <a:p>
          <a:endParaRPr lang="en-US" sz="1600"/>
        </a:p>
      </dgm:t>
    </dgm:pt>
    <dgm:pt modelId="{83154F69-6DAE-4A1D-9B41-61E63E626EED}">
      <dgm:prSet phldrT="[Text]" custT="1"/>
      <dgm:spPr/>
      <dgm:t>
        <a:bodyPr/>
        <a:lstStyle/>
        <a:p>
          <a:r>
            <a:rPr lang="en-US" sz="1600" b="1" dirty="0">
              <a:solidFill>
                <a:schemeClr val="tx1">
                  <a:lumMod val="75000"/>
                  <a:lumOff val="25000"/>
                </a:schemeClr>
              </a:solidFill>
            </a:rPr>
            <a:t>Gender, Experience Level </a:t>
          </a:r>
          <a:r>
            <a:rPr lang="en-US" sz="1600" b="0" dirty="0">
              <a:solidFill>
                <a:schemeClr val="tx1">
                  <a:lumMod val="75000"/>
                  <a:lumOff val="25000"/>
                </a:schemeClr>
              </a:solidFill>
            </a:rPr>
            <a:t>(&lt;3, 3-5 and &gt;5 years),</a:t>
          </a:r>
          <a:r>
            <a:rPr lang="en-US" sz="1600" b="1" dirty="0">
              <a:solidFill>
                <a:schemeClr val="tx1">
                  <a:lumMod val="75000"/>
                  <a:lumOff val="25000"/>
                </a:schemeClr>
              </a:solidFill>
            </a:rPr>
            <a:t> Function </a:t>
          </a:r>
          <a:r>
            <a:rPr lang="en-US" sz="1600" b="0" dirty="0">
              <a:solidFill>
                <a:schemeClr val="tx1">
                  <a:lumMod val="75000"/>
                  <a:lumOff val="25000"/>
                </a:schemeClr>
              </a:solidFill>
            </a:rPr>
            <a:t>(Marketing, Finance, Client Servicing (CS))</a:t>
          </a:r>
          <a:r>
            <a:rPr lang="en-US" sz="1600" b="1" dirty="0">
              <a:solidFill>
                <a:schemeClr val="tx1">
                  <a:lumMod val="75000"/>
                  <a:lumOff val="25000"/>
                </a:schemeClr>
              </a:solidFill>
            </a:rPr>
            <a:t> and Source </a:t>
          </a:r>
          <a:r>
            <a:rPr lang="en-US" sz="1600" b="0" dirty="0">
              <a:solidFill>
                <a:schemeClr val="tx1">
                  <a:lumMod val="75000"/>
                  <a:lumOff val="25000"/>
                </a:schemeClr>
              </a:solidFill>
            </a:rPr>
            <a:t>(Internal or External)</a:t>
          </a:r>
          <a:r>
            <a:rPr lang="en-US" sz="1600" b="1" dirty="0">
              <a:solidFill>
                <a:schemeClr val="tx1">
                  <a:lumMod val="75000"/>
                  <a:lumOff val="25000"/>
                </a:schemeClr>
              </a:solidFill>
            </a:rPr>
            <a:t> </a:t>
          </a:r>
          <a:r>
            <a:rPr lang="en-US" sz="1600" b="0" dirty="0">
              <a:solidFill>
                <a:schemeClr val="tx1">
                  <a:lumMod val="75000"/>
                  <a:lumOff val="25000"/>
                </a:schemeClr>
              </a:solidFill>
            </a:rPr>
            <a:t>are independent variables</a:t>
          </a:r>
        </a:p>
      </dgm:t>
    </dgm:pt>
    <dgm:pt modelId="{6F2279DD-0942-4B87-8A55-3EDD624A4AE0}" type="parTrans" cxnId="{20BF09DE-AD9F-481C-98CA-3C7D6800C339}">
      <dgm:prSet/>
      <dgm:spPr/>
      <dgm:t>
        <a:bodyPr/>
        <a:lstStyle/>
        <a:p>
          <a:endParaRPr lang="en-US" sz="1600"/>
        </a:p>
      </dgm:t>
    </dgm:pt>
    <dgm:pt modelId="{9DB4326F-8E5F-4AB2-94A1-872DBD282AE7}" type="sibTrans" cxnId="{20BF09DE-AD9F-481C-98CA-3C7D6800C339}">
      <dgm:prSet/>
      <dgm:spPr/>
      <dgm:t>
        <a:bodyPr/>
        <a:lstStyle/>
        <a:p>
          <a:endParaRPr lang="en-US" sz="1600"/>
        </a:p>
      </dgm:t>
    </dgm:pt>
    <dgm:pt modelId="{F0ACE259-5AF7-4089-8C0E-B234C9BB0662}">
      <dgm:prSet custT="1"/>
      <dgm:spPr/>
      <dgm:t>
        <a:bodyPr/>
        <a:lstStyle/>
        <a:p>
          <a:r>
            <a:rPr lang="en-US" sz="1600" b="1" dirty="0">
              <a:solidFill>
                <a:schemeClr val="tx1">
                  <a:lumMod val="75000"/>
                  <a:lumOff val="25000"/>
                </a:schemeClr>
              </a:solidFill>
            </a:rPr>
            <a:t>Status </a:t>
          </a:r>
          <a:r>
            <a:rPr lang="en-US" sz="1600" b="0" dirty="0">
              <a:solidFill>
                <a:schemeClr val="tx1">
                  <a:lumMod val="75000"/>
                  <a:lumOff val="25000"/>
                </a:schemeClr>
              </a:solidFill>
            </a:rPr>
            <a:t>is the dependent variable (=1 if employee left within 18 months from joining date)</a:t>
          </a:r>
        </a:p>
      </dgm:t>
    </dgm:pt>
    <dgm:pt modelId="{4879E391-1673-4434-AD7D-96A8FF576376}" type="parTrans" cxnId="{EF5053D6-6332-4481-B380-D2CDDF2AE132}">
      <dgm:prSet/>
      <dgm:spPr/>
      <dgm:t>
        <a:bodyPr/>
        <a:lstStyle/>
        <a:p>
          <a:endParaRPr lang="en-US"/>
        </a:p>
      </dgm:t>
    </dgm:pt>
    <dgm:pt modelId="{63794EA9-0CB7-41AC-A805-6096361DDECD}" type="sibTrans" cxnId="{EF5053D6-6332-4481-B380-D2CDDF2AE132}">
      <dgm:prSet/>
      <dgm:spPr/>
      <dgm:t>
        <a:bodyPr/>
        <a:lstStyle/>
        <a:p>
          <a:endParaRPr lang="en-US"/>
        </a:p>
      </dgm:t>
    </dgm:pt>
    <dgm:pt modelId="{D50988A9-E0FB-49A4-87FF-27DA7BC03FA7}">
      <dgm:prSet phldrT="[Text]" custT="1"/>
      <dgm:spPr/>
      <dgm:t>
        <a:bodyPr/>
        <a:lstStyle/>
        <a:p>
          <a:r>
            <a:rPr lang="en-US" sz="1600" b="1" dirty="0">
              <a:solidFill>
                <a:schemeClr val="tx1">
                  <a:lumMod val="75000"/>
                  <a:lumOff val="25000"/>
                </a:schemeClr>
              </a:solidFill>
            </a:rPr>
            <a:t>Sample size is 83</a:t>
          </a:r>
        </a:p>
      </dgm:t>
    </dgm:pt>
    <dgm:pt modelId="{2F4FA932-DD5B-405C-839B-0FFCFA8EE1FD}" type="parTrans" cxnId="{04F5D5BD-BCCD-4D27-B6B8-A37AAD5DD6AB}">
      <dgm:prSet/>
      <dgm:spPr/>
      <dgm:t>
        <a:bodyPr/>
        <a:lstStyle/>
        <a:p>
          <a:endParaRPr lang="en-US"/>
        </a:p>
      </dgm:t>
    </dgm:pt>
    <dgm:pt modelId="{D975F25D-AB7C-4F42-8670-BDD274AAB3E4}" type="sibTrans" cxnId="{04F5D5BD-BCCD-4D27-B6B8-A37AAD5DD6AB}">
      <dgm:prSet/>
      <dgm:spPr/>
      <dgm:t>
        <a:bodyPr/>
        <a:lstStyle/>
        <a:p>
          <a:endParaRPr lang="en-US"/>
        </a:p>
      </dgm:t>
    </dgm:pt>
    <dgm:pt modelId="{E22D02C9-CAD7-4C26-976C-7F9C3D7FAA12}" type="pres">
      <dgm:prSet presAssocID="{76206CC1-918F-46E8-B031-9FC091FDB70E}" presName="linear" presStyleCnt="0">
        <dgm:presLayoutVars>
          <dgm:dir/>
          <dgm:animLvl val="lvl"/>
          <dgm:resizeHandles val="exact"/>
        </dgm:presLayoutVars>
      </dgm:prSet>
      <dgm:spPr/>
    </dgm:pt>
    <dgm:pt modelId="{9B880F8F-1058-4CD2-B20D-650A178A86B0}" type="pres">
      <dgm:prSet presAssocID="{0CEA7ED5-AABA-442A-8B3A-5850D5C54A8E}" presName="parentLin" presStyleCnt="0"/>
      <dgm:spPr/>
    </dgm:pt>
    <dgm:pt modelId="{583B3969-11FD-4684-ACBA-422AC2B53A7A}" type="pres">
      <dgm:prSet presAssocID="{0CEA7ED5-AABA-442A-8B3A-5850D5C54A8E}" presName="parentLeftMargin" presStyleLbl="node1" presStyleIdx="0" presStyleCnt="3"/>
      <dgm:spPr/>
    </dgm:pt>
    <dgm:pt modelId="{8DAC3478-3003-4361-B79A-A6299EE2FF11}" type="pres">
      <dgm:prSet presAssocID="{0CEA7ED5-AABA-442A-8B3A-5850D5C54A8E}" presName="parentText" presStyleLbl="node1" presStyleIdx="0" presStyleCnt="3" custScaleX="68302">
        <dgm:presLayoutVars>
          <dgm:chMax val="0"/>
          <dgm:bulletEnabled val="1"/>
        </dgm:presLayoutVars>
      </dgm:prSet>
      <dgm:spPr/>
    </dgm:pt>
    <dgm:pt modelId="{59004E18-985D-4C03-8427-4AF3A8F9619C}" type="pres">
      <dgm:prSet presAssocID="{0CEA7ED5-AABA-442A-8B3A-5850D5C54A8E}" presName="negativeSpace" presStyleCnt="0"/>
      <dgm:spPr/>
    </dgm:pt>
    <dgm:pt modelId="{4E95708D-2D46-43E8-898E-C37C89092838}" type="pres">
      <dgm:prSet presAssocID="{0CEA7ED5-AABA-442A-8B3A-5850D5C54A8E}" presName="childText" presStyleLbl="conFgAcc1" presStyleIdx="0" presStyleCnt="3">
        <dgm:presLayoutVars>
          <dgm:bulletEnabled val="1"/>
        </dgm:presLayoutVars>
      </dgm:prSet>
      <dgm:spPr/>
    </dgm:pt>
    <dgm:pt modelId="{AE2CC641-B3D9-4C30-82D4-60031A31761A}" type="pres">
      <dgm:prSet presAssocID="{A99019A5-F0D6-4249-B601-1C6FE5BE11D5}" presName="spaceBetweenRectangles" presStyleCnt="0"/>
      <dgm:spPr/>
    </dgm:pt>
    <dgm:pt modelId="{EDB1C299-0C7B-4DAA-91AB-4E38E465CBEA}" type="pres">
      <dgm:prSet presAssocID="{83E300A9-059E-4699-B169-FEECE8DF2D96}" presName="parentLin" presStyleCnt="0"/>
      <dgm:spPr/>
    </dgm:pt>
    <dgm:pt modelId="{3474DB8A-EBD8-46EC-AAB7-FE9BE2CFA8D9}" type="pres">
      <dgm:prSet presAssocID="{83E300A9-059E-4699-B169-FEECE8DF2D96}" presName="parentLeftMargin" presStyleLbl="node1" presStyleIdx="0" presStyleCnt="3"/>
      <dgm:spPr/>
    </dgm:pt>
    <dgm:pt modelId="{75BB025E-9CB5-4C61-B1F0-A1523F6C16D8}" type="pres">
      <dgm:prSet presAssocID="{83E300A9-059E-4699-B169-FEECE8DF2D96}" presName="parentText" presStyleLbl="node1" presStyleIdx="1" presStyleCnt="3" custScaleX="68302">
        <dgm:presLayoutVars>
          <dgm:chMax val="0"/>
          <dgm:bulletEnabled val="1"/>
        </dgm:presLayoutVars>
      </dgm:prSet>
      <dgm:spPr/>
    </dgm:pt>
    <dgm:pt modelId="{AD90FF33-7FD7-4076-B162-F1E0FE76D94C}" type="pres">
      <dgm:prSet presAssocID="{83E300A9-059E-4699-B169-FEECE8DF2D96}" presName="negativeSpace" presStyleCnt="0"/>
      <dgm:spPr/>
    </dgm:pt>
    <dgm:pt modelId="{5225D984-C2B9-4FAB-B6D8-231E1B13CD6C}" type="pres">
      <dgm:prSet presAssocID="{83E300A9-059E-4699-B169-FEECE8DF2D96}" presName="childText" presStyleLbl="conFgAcc1" presStyleIdx="1" presStyleCnt="3">
        <dgm:presLayoutVars>
          <dgm:bulletEnabled val="1"/>
        </dgm:presLayoutVars>
      </dgm:prSet>
      <dgm:spPr/>
    </dgm:pt>
    <dgm:pt modelId="{FF1CC903-80FA-4491-88AB-D3CC8B9ADF3A}" type="pres">
      <dgm:prSet presAssocID="{034345BA-E63F-4E83-A68D-4C585402B8F1}" presName="spaceBetweenRectangles" presStyleCnt="0"/>
      <dgm:spPr/>
    </dgm:pt>
    <dgm:pt modelId="{C80B7E03-A3F6-466C-9E49-AFB82C5C4887}" type="pres">
      <dgm:prSet presAssocID="{CF75EA4F-3BC8-4061-B0A3-050B572C5FE8}" presName="parentLin" presStyleCnt="0"/>
      <dgm:spPr/>
    </dgm:pt>
    <dgm:pt modelId="{E67F6A8F-B37E-4A64-BD29-966D55D5027A}" type="pres">
      <dgm:prSet presAssocID="{CF75EA4F-3BC8-4061-B0A3-050B572C5FE8}" presName="parentLeftMargin" presStyleLbl="node1" presStyleIdx="1" presStyleCnt="3"/>
      <dgm:spPr/>
    </dgm:pt>
    <dgm:pt modelId="{B8F30B94-A26D-4B73-B7CB-D459F6BF739F}" type="pres">
      <dgm:prSet presAssocID="{CF75EA4F-3BC8-4061-B0A3-050B572C5FE8}" presName="parentText" presStyleLbl="node1" presStyleIdx="2" presStyleCnt="3" custScaleX="68302">
        <dgm:presLayoutVars>
          <dgm:chMax val="0"/>
          <dgm:bulletEnabled val="1"/>
        </dgm:presLayoutVars>
      </dgm:prSet>
      <dgm:spPr/>
    </dgm:pt>
    <dgm:pt modelId="{9E874675-220F-4B77-8013-1BA315901257}" type="pres">
      <dgm:prSet presAssocID="{CF75EA4F-3BC8-4061-B0A3-050B572C5FE8}" presName="negativeSpace" presStyleCnt="0"/>
      <dgm:spPr/>
    </dgm:pt>
    <dgm:pt modelId="{3753D266-28F0-4CB6-87FB-9C46871B9038}" type="pres">
      <dgm:prSet presAssocID="{CF75EA4F-3BC8-4061-B0A3-050B572C5FE8}" presName="childText" presStyleLbl="conFgAcc1" presStyleIdx="2" presStyleCnt="3">
        <dgm:presLayoutVars>
          <dgm:bulletEnabled val="1"/>
        </dgm:presLayoutVars>
      </dgm:prSet>
      <dgm:spPr/>
    </dgm:pt>
  </dgm:ptLst>
  <dgm:cxnLst>
    <dgm:cxn modelId="{F1BD7E13-9C86-46F8-96AF-0A029727C5B8}" type="presOf" srcId="{83E300A9-059E-4699-B169-FEECE8DF2D96}" destId="{3474DB8A-EBD8-46EC-AAB7-FE9BE2CFA8D9}" srcOrd="0" destOrd="0" presId="urn:microsoft.com/office/officeart/2005/8/layout/list1"/>
    <dgm:cxn modelId="{A5602531-1C81-4834-9070-A18EF9FADBB6}" type="presOf" srcId="{81CE6530-7F48-4D85-A90C-AB70806F2713}" destId="{4E95708D-2D46-43E8-898E-C37C89092838}" srcOrd="0" destOrd="0" presId="urn:microsoft.com/office/officeart/2005/8/layout/list1"/>
    <dgm:cxn modelId="{A302EB49-CE80-4905-9FA2-D6A60497FD2C}" type="presOf" srcId="{0CEA7ED5-AABA-442A-8B3A-5850D5C54A8E}" destId="{8DAC3478-3003-4361-B79A-A6299EE2FF11}" srcOrd="1" destOrd="0" presId="urn:microsoft.com/office/officeart/2005/8/layout/list1"/>
    <dgm:cxn modelId="{4CA2624E-E3C4-4AC4-8957-5B9948C0E43C}" type="presOf" srcId="{CF75EA4F-3BC8-4061-B0A3-050B572C5FE8}" destId="{B8F30B94-A26D-4B73-B7CB-D459F6BF739F}" srcOrd="1" destOrd="0" presId="urn:microsoft.com/office/officeart/2005/8/layout/list1"/>
    <dgm:cxn modelId="{40C85850-019B-4205-ADAE-BA058D311840}" type="presOf" srcId="{F0ACE259-5AF7-4089-8C0E-B234C9BB0662}" destId="{3753D266-28F0-4CB6-87FB-9C46871B9038}" srcOrd="0" destOrd="2" presId="urn:microsoft.com/office/officeart/2005/8/layout/list1"/>
    <dgm:cxn modelId="{A795EF52-7547-4A79-9CBB-8A83EA300F2F}" srcId="{76206CC1-918F-46E8-B031-9FC091FDB70E}" destId="{0CEA7ED5-AABA-442A-8B3A-5850D5C54A8E}" srcOrd="0" destOrd="0" parTransId="{8C15848D-5B74-4DA8-B9D0-35A56D27A224}" sibTransId="{A99019A5-F0D6-4249-B601-1C6FE5BE11D5}"/>
    <dgm:cxn modelId="{86235B56-AD1C-4941-9471-00842A876E25}" srcId="{0CEA7ED5-AABA-442A-8B3A-5850D5C54A8E}" destId="{81CE6530-7F48-4D85-A90C-AB70806F2713}" srcOrd="0" destOrd="0" parTransId="{2BA011DA-3C8C-4E43-8209-DCAB62C70684}" sibTransId="{73853B8C-4589-479F-BD27-896FF7BF1B72}"/>
    <dgm:cxn modelId="{3C986D6E-BD8E-4D98-9681-914DBE78A5C2}" type="presOf" srcId="{0CEA7ED5-AABA-442A-8B3A-5850D5C54A8E}" destId="{583B3969-11FD-4684-ACBA-422AC2B53A7A}" srcOrd="0" destOrd="0" presId="urn:microsoft.com/office/officeart/2005/8/layout/list1"/>
    <dgm:cxn modelId="{E6E17DAD-8ECD-4811-9506-96FE3735BF88}" type="presOf" srcId="{76206CC1-918F-46E8-B031-9FC091FDB70E}" destId="{E22D02C9-CAD7-4C26-976C-7F9C3D7FAA12}" srcOrd="0" destOrd="0" presId="urn:microsoft.com/office/officeart/2005/8/layout/list1"/>
    <dgm:cxn modelId="{04F5D5BD-BCCD-4D27-B6B8-A37AAD5DD6AB}" srcId="{CF75EA4F-3BC8-4061-B0A3-050B572C5FE8}" destId="{D50988A9-E0FB-49A4-87FF-27DA7BC03FA7}" srcOrd="0" destOrd="0" parTransId="{2F4FA932-DD5B-405C-839B-0FFCFA8EE1FD}" sibTransId="{D975F25D-AB7C-4F42-8670-BDD274AAB3E4}"/>
    <dgm:cxn modelId="{C01A76C2-74F2-49FB-8053-141F78971463}" type="presOf" srcId="{83154F69-6DAE-4A1D-9B41-61E63E626EED}" destId="{3753D266-28F0-4CB6-87FB-9C46871B9038}" srcOrd="0" destOrd="1" presId="urn:microsoft.com/office/officeart/2005/8/layout/list1"/>
    <dgm:cxn modelId="{13EF10C6-7E5C-4166-B313-091387BAE928}" srcId="{76206CC1-918F-46E8-B031-9FC091FDB70E}" destId="{CF75EA4F-3BC8-4061-B0A3-050B572C5FE8}" srcOrd="2" destOrd="0" parTransId="{73500329-016A-4382-BDED-BEBD2536272E}" sibTransId="{48D13409-3654-4147-BFE9-1E9F65AF59B7}"/>
    <dgm:cxn modelId="{21F35FCE-1D64-4985-B752-CFA91F6AD9E9}" type="presOf" srcId="{CF75EA4F-3BC8-4061-B0A3-050B572C5FE8}" destId="{E67F6A8F-B37E-4A64-BD29-966D55D5027A}" srcOrd="0" destOrd="0" presId="urn:microsoft.com/office/officeart/2005/8/layout/list1"/>
    <dgm:cxn modelId="{EF5053D6-6332-4481-B380-D2CDDF2AE132}" srcId="{CF75EA4F-3BC8-4061-B0A3-050B572C5FE8}" destId="{F0ACE259-5AF7-4089-8C0E-B234C9BB0662}" srcOrd="2" destOrd="0" parTransId="{4879E391-1673-4434-AD7D-96A8FF576376}" sibTransId="{63794EA9-0CB7-41AC-A805-6096361DDECD}"/>
    <dgm:cxn modelId="{20BF09DE-AD9F-481C-98CA-3C7D6800C339}" srcId="{CF75EA4F-3BC8-4061-B0A3-050B572C5FE8}" destId="{83154F69-6DAE-4A1D-9B41-61E63E626EED}" srcOrd="1" destOrd="0" parTransId="{6F2279DD-0942-4B87-8A55-3EDD624A4AE0}" sibTransId="{9DB4326F-8E5F-4AB2-94A1-872DBD282AE7}"/>
    <dgm:cxn modelId="{25B4A5E2-5E93-4ED0-82B3-CA7CBF98F2F1}" srcId="{76206CC1-918F-46E8-B031-9FC091FDB70E}" destId="{83E300A9-059E-4699-B169-FEECE8DF2D96}" srcOrd="1" destOrd="0" parTransId="{1B4CACC5-8511-48D4-AE5A-46BC722FABED}" sibTransId="{034345BA-E63F-4E83-A68D-4C585402B8F1}"/>
    <dgm:cxn modelId="{D42617EE-DF59-47F9-B18A-1B465B5246A5}" type="presOf" srcId="{4EE5EDE8-EF01-4ABD-8046-C2EC266BA8D9}" destId="{5225D984-C2B9-4FAB-B6D8-231E1B13CD6C}" srcOrd="0" destOrd="0" presId="urn:microsoft.com/office/officeart/2005/8/layout/list1"/>
    <dgm:cxn modelId="{C251BCF4-95CE-46AD-8C84-797A1F361D69}" srcId="{83E300A9-059E-4699-B169-FEECE8DF2D96}" destId="{4EE5EDE8-EF01-4ABD-8046-C2EC266BA8D9}" srcOrd="0" destOrd="0" parTransId="{34FC5C99-DEAB-4730-9141-F95FF38F64B4}" sibTransId="{3437C92F-142C-4D34-8C3C-22AEF935DEF2}"/>
    <dgm:cxn modelId="{C53145F6-3041-4C26-9503-B42FDA095CEF}" type="presOf" srcId="{83E300A9-059E-4699-B169-FEECE8DF2D96}" destId="{75BB025E-9CB5-4C61-B1F0-A1523F6C16D8}" srcOrd="1" destOrd="0" presId="urn:microsoft.com/office/officeart/2005/8/layout/list1"/>
    <dgm:cxn modelId="{E181EBF8-09A7-4B1D-9D77-E5AF4483FE85}" type="presOf" srcId="{D50988A9-E0FB-49A4-87FF-27DA7BC03FA7}" destId="{3753D266-28F0-4CB6-87FB-9C46871B9038}" srcOrd="0" destOrd="0" presId="urn:microsoft.com/office/officeart/2005/8/layout/list1"/>
    <dgm:cxn modelId="{20FBBADB-D1EE-4850-BC62-3AD7B0B8A01D}" type="presParOf" srcId="{E22D02C9-CAD7-4C26-976C-7F9C3D7FAA12}" destId="{9B880F8F-1058-4CD2-B20D-650A178A86B0}" srcOrd="0" destOrd="0" presId="urn:microsoft.com/office/officeart/2005/8/layout/list1"/>
    <dgm:cxn modelId="{675BE14E-DF86-40D4-B00B-E33E9DDD16B6}" type="presParOf" srcId="{9B880F8F-1058-4CD2-B20D-650A178A86B0}" destId="{583B3969-11FD-4684-ACBA-422AC2B53A7A}" srcOrd="0" destOrd="0" presId="urn:microsoft.com/office/officeart/2005/8/layout/list1"/>
    <dgm:cxn modelId="{3488A94E-5AE9-4D8A-89DF-DB50517E74DD}" type="presParOf" srcId="{9B880F8F-1058-4CD2-B20D-650A178A86B0}" destId="{8DAC3478-3003-4361-B79A-A6299EE2FF11}" srcOrd="1" destOrd="0" presId="urn:microsoft.com/office/officeart/2005/8/layout/list1"/>
    <dgm:cxn modelId="{2714E872-4CF2-4BE4-B578-F978E6091B19}" type="presParOf" srcId="{E22D02C9-CAD7-4C26-976C-7F9C3D7FAA12}" destId="{59004E18-985D-4C03-8427-4AF3A8F9619C}" srcOrd="1" destOrd="0" presId="urn:microsoft.com/office/officeart/2005/8/layout/list1"/>
    <dgm:cxn modelId="{799B48C9-C225-4EBF-85C4-AF684EC52DC6}" type="presParOf" srcId="{E22D02C9-CAD7-4C26-976C-7F9C3D7FAA12}" destId="{4E95708D-2D46-43E8-898E-C37C89092838}" srcOrd="2" destOrd="0" presId="urn:microsoft.com/office/officeart/2005/8/layout/list1"/>
    <dgm:cxn modelId="{20F664BB-9EE0-4C41-B527-5ECD1E6B4751}" type="presParOf" srcId="{E22D02C9-CAD7-4C26-976C-7F9C3D7FAA12}" destId="{AE2CC641-B3D9-4C30-82D4-60031A31761A}" srcOrd="3" destOrd="0" presId="urn:microsoft.com/office/officeart/2005/8/layout/list1"/>
    <dgm:cxn modelId="{7CA30F62-61FC-42CC-89FE-9D48465EB74A}" type="presParOf" srcId="{E22D02C9-CAD7-4C26-976C-7F9C3D7FAA12}" destId="{EDB1C299-0C7B-4DAA-91AB-4E38E465CBEA}" srcOrd="4" destOrd="0" presId="urn:microsoft.com/office/officeart/2005/8/layout/list1"/>
    <dgm:cxn modelId="{9C8777DF-A5DB-4BBB-BD61-A994C58D63AC}" type="presParOf" srcId="{EDB1C299-0C7B-4DAA-91AB-4E38E465CBEA}" destId="{3474DB8A-EBD8-46EC-AAB7-FE9BE2CFA8D9}" srcOrd="0" destOrd="0" presId="urn:microsoft.com/office/officeart/2005/8/layout/list1"/>
    <dgm:cxn modelId="{8E8E4B7C-946D-4BB4-8144-DC8EF839D32B}" type="presParOf" srcId="{EDB1C299-0C7B-4DAA-91AB-4E38E465CBEA}" destId="{75BB025E-9CB5-4C61-B1F0-A1523F6C16D8}" srcOrd="1" destOrd="0" presId="urn:microsoft.com/office/officeart/2005/8/layout/list1"/>
    <dgm:cxn modelId="{DAF0E1AF-F0D5-479B-BD90-006E0449A0A6}" type="presParOf" srcId="{E22D02C9-CAD7-4C26-976C-7F9C3D7FAA12}" destId="{AD90FF33-7FD7-4076-B162-F1E0FE76D94C}" srcOrd="5" destOrd="0" presId="urn:microsoft.com/office/officeart/2005/8/layout/list1"/>
    <dgm:cxn modelId="{EBEC1117-8A82-4F43-B01F-995BCA29F06C}" type="presParOf" srcId="{E22D02C9-CAD7-4C26-976C-7F9C3D7FAA12}" destId="{5225D984-C2B9-4FAB-B6D8-231E1B13CD6C}" srcOrd="6" destOrd="0" presId="urn:microsoft.com/office/officeart/2005/8/layout/list1"/>
    <dgm:cxn modelId="{C94EF6F2-1DEB-4B71-8ADA-F7F034EE532B}" type="presParOf" srcId="{E22D02C9-CAD7-4C26-976C-7F9C3D7FAA12}" destId="{FF1CC903-80FA-4491-88AB-D3CC8B9ADF3A}" srcOrd="7" destOrd="0" presId="urn:microsoft.com/office/officeart/2005/8/layout/list1"/>
    <dgm:cxn modelId="{F842AA80-C8D2-428B-9F2C-14EF088B3159}" type="presParOf" srcId="{E22D02C9-CAD7-4C26-976C-7F9C3D7FAA12}" destId="{C80B7E03-A3F6-466C-9E49-AFB82C5C4887}" srcOrd="8" destOrd="0" presId="urn:microsoft.com/office/officeart/2005/8/layout/list1"/>
    <dgm:cxn modelId="{1D793030-6960-4EF3-B328-FBFEC2328FC0}" type="presParOf" srcId="{C80B7E03-A3F6-466C-9E49-AFB82C5C4887}" destId="{E67F6A8F-B37E-4A64-BD29-966D55D5027A}" srcOrd="0" destOrd="0" presId="urn:microsoft.com/office/officeart/2005/8/layout/list1"/>
    <dgm:cxn modelId="{CB31BA7E-576B-4E43-846F-961A266EB208}" type="presParOf" srcId="{C80B7E03-A3F6-466C-9E49-AFB82C5C4887}" destId="{B8F30B94-A26D-4B73-B7CB-D459F6BF739F}" srcOrd="1" destOrd="0" presId="urn:microsoft.com/office/officeart/2005/8/layout/list1"/>
    <dgm:cxn modelId="{3AF8E474-70AF-4B3C-86A4-5773B09FA704}" type="presParOf" srcId="{E22D02C9-CAD7-4C26-976C-7F9C3D7FAA12}" destId="{9E874675-220F-4B77-8013-1BA315901257}" srcOrd="9" destOrd="0" presId="urn:microsoft.com/office/officeart/2005/8/layout/list1"/>
    <dgm:cxn modelId="{34788F21-7142-4450-B1E4-03D17EBC0836}" type="presParOf" srcId="{E22D02C9-CAD7-4C26-976C-7F9C3D7FAA12}" destId="{3753D266-28F0-4CB6-87FB-9C46871B903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708D-2D46-43E8-898E-C37C89092838}">
      <dsp:nvSpPr>
        <dsp:cNvPr id="0" name=""/>
        <dsp:cNvSpPr/>
      </dsp:nvSpPr>
      <dsp:spPr>
        <a:xfrm>
          <a:off x="0" y="291149"/>
          <a:ext cx="7315200" cy="111037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12420" rIns="567741"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solidFill>
                <a:schemeClr val="tx1">
                  <a:lumMod val="75000"/>
                  <a:lumOff val="25000"/>
                </a:schemeClr>
              </a:solidFill>
              <a:latin typeface="+mn-lt"/>
            </a:rPr>
            <a:t>A bank possesses demographic and transactional data of its loan customers. If the bank has a model to predict defaulters it can help in loan disbursal decision making. </a:t>
          </a:r>
          <a:endParaRPr lang="en-US" sz="1600" kern="1200" dirty="0">
            <a:solidFill>
              <a:schemeClr val="tx1">
                <a:lumMod val="75000"/>
                <a:lumOff val="25000"/>
              </a:schemeClr>
            </a:solidFill>
            <a:latin typeface="+mn-lt"/>
          </a:endParaRPr>
        </a:p>
      </dsp:txBody>
      <dsp:txXfrm>
        <a:off x="0" y="291149"/>
        <a:ext cx="7315200" cy="1110375"/>
      </dsp:txXfrm>
    </dsp:sp>
    <dsp:sp modelId="{8DAC3478-3003-4361-B79A-A6299EE2FF11}">
      <dsp:nvSpPr>
        <dsp:cNvPr id="0" name=""/>
        <dsp:cNvSpPr/>
      </dsp:nvSpPr>
      <dsp:spPr>
        <a:xfrm>
          <a:off x="365760" y="69749"/>
          <a:ext cx="3497499"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Background</a:t>
          </a:r>
        </a:p>
      </dsp:txBody>
      <dsp:txXfrm>
        <a:off x="387376" y="91365"/>
        <a:ext cx="3454267" cy="399568"/>
      </dsp:txXfrm>
    </dsp:sp>
    <dsp:sp modelId="{5225D984-C2B9-4FAB-B6D8-231E1B13CD6C}">
      <dsp:nvSpPr>
        <dsp:cNvPr id="0" name=""/>
        <dsp:cNvSpPr/>
      </dsp:nvSpPr>
      <dsp:spPr>
        <a:xfrm>
          <a:off x="0" y="1703924"/>
          <a:ext cx="7315200" cy="8741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12420" rIns="567741" bIns="113792" numCol="1" spcCol="1270" anchor="t" anchorCtr="0">
          <a:noAutofit/>
        </a:bodyPr>
        <a:lstStyle/>
        <a:p>
          <a:pPr marL="171450" lvl="1" indent="-171450" algn="l" defTabSz="711200">
            <a:lnSpc>
              <a:spcPct val="90000"/>
            </a:lnSpc>
            <a:spcBef>
              <a:spcPct val="0"/>
            </a:spcBef>
            <a:spcAft>
              <a:spcPct val="15000"/>
            </a:spcAft>
            <a:buChar char="•"/>
          </a:pPr>
          <a:r>
            <a:rPr lang="en-IN" sz="1600" kern="1200" dirty="0">
              <a:solidFill>
                <a:schemeClr val="tx1">
                  <a:lumMod val="75000"/>
                  <a:lumOff val="25000"/>
                </a:schemeClr>
              </a:solidFill>
            </a:rPr>
            <a:t>To predict whether the customer applying for the loan will be a defaulter or not.</a:t>
          </a:r>
          <a:endParaRPr lang="en-US" sz="1600" kern="1200" dirty="0">
            <a:solidFill>
              <a:schemeClr val="tx1">
                <a:lumMod val="75000"/>
                <a:lumOff val="25000"/>
              </a:schemeClr>
            </a:solidFill>
            <a:latin typeface="+mn-lt"/>
          </a:endParaRPr>
        </a:p>
      </dsp:txBody>
      <dsp:txXfrm>
        <a:off x="0" y="1703924"/>
        <a:ext cx="7315200" cy="874125"/>
      </dsp:txXfrm>
    </dsp:sp>
    <dsp:sp modelId="{75BB025E-9CB5-4C61-B1F0-A1523F6C16D8}">
      <dsp:nvSpPr>
        <dsp:cNvPr id="0" name=""/>
        <dsp:cNvSpPr/>
      </dsp:nvSpPr>
      <dsp:spPr>
        <a:xfrm>
          <a:off x="365760" y="1482524"/>
          <a:ext cx="3497499"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Objective</a:t>
          </a:r>
        </a:p>
      </dsp:txBody>
      <dsp:txXfrm>
        <a:off x="387376" y="1504140"/>
        <a:ext cx="3454267" cy="399568"/>
      </dsp:txXfrm>
    </dsp:sp>
    <dsp:sp modelId="{3753D266-28F0-4CB6-87FB-9C46871B9038}">
      <dsp:nvSpPr>
        <dsp:cNvPr id="0" name=""/>
        <dsp:cNvSpPr/>
      </dsp:nvSpPr>
      <dsp:spPr>
        <a:xfrm>
          <a:off x="0" y="2880449"/>
          <a:ext cx="7315200" cy="2079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12420"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latin typeface="+mn-lt"/>
            </a:rPr>
            <a:t>Sample size is 700</a:t>
          </a: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latin typeface="+mn-lt"/>
            </a:rPr>
            <a:t>Independent Variables</a:t>
          </a:r>
          <a:r>
            <a:rPr lang="en-US" sz="1600" kern="1200" dirty="0">
              <a:solidFill>
                <a:schemeClr val="tx1">
                  <a:lumMod val="75000"/>
                  <a:lumOff val="25000"/>
                </a:schemeClr>
              </a:solidFill>
              <a:latin typeface="+mn-lt"/>
            </a:rPr>
            <a:t>: </a:t>
          </a:r>
          <a:r>
            <a:rPr lang="en-IN" sz="1600" kern="1200" dirty="0">
              <a:solidFill>
                <a:schemeClr val="tx1">
                  <a:lumMod val="75000"/>
                  <a:lumOff val="25000"/>
                </a:schemeClr>
              </a:solidFill>
              <a:latin typeface="+mn-lt"/>
            </a:rPr>
            <a:t>Age group, Years at current address, Years at current employer, Debt to Income Ratio, Credit Card Debts, Other Debts. The information on predictors was collected at the time of loan application process.</a:t>
          </a:r>
          <a:endParaRPr lang="en-US" sz="1600" b="1" kern="1200" dirty="0">
            <a:solidFill>
              <a:schemeClr val="tx1">
                <a:lumMod val="75000"/>
                <a:lumOff val="25000"/>
              </a:schemeClr>
            </a:solidFill>
            <a:latin typeface="+mn-lt"/>
          </a:endParaRP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latin typeface="+mn-lt"/>
            </a:rPr>
            <a:t>Dependent Variable</a:t>
          </a:r>
          <a:r>
            <a:rPr lang="en-US" sz="1600" b="0" kern="1200" dirty="0">
              <a:solidFill>
                <a:schemeClr val="tx1">
                  <a:lumMod val="75000"/>
                  <a:lumOff val="25000"/>
                </a:schemeClr>
              </a:solidFill>
              <a:latin typeface="+mn-lt"/>
            </a:rPr>
            <a:t>: </a:t>
          </a:r>
          <a:r>
            <a:rPr lang="en-IN" sz="1600" b="0" kern="1200" dirty="0">
              <a:solidFill>
                <a:schemeClr val="tx1">
                  <a:lumMod val="75000"/>
                  <a:lumOff val="25000"/>
                </a:schemeClr>
              </a:solidFill>
              <a:latin typeface="+mn-lt"/>
            </a:rPr>
            <a:t>Defaulter (=1 if defaulter ,0 otherwise). The status is observed after loan is disbursed.</a:t>
          </a:r>
          <a:endParaRPr lang="en-IN" sz="1600" kern="1200" dirty="0">
            <a:solidFill>
              <a:schemeClr val="tx1">
                <a:lumMod val="75000"/>
                <a:lumOff val="25000"/>
              </a:schemeClr>
            </a:solidFill>
            <a:latin typeface="+mn-lt"/>
          </a:endParaRPr>
        </a:p>
      </dsp:txBody>
      <dsp:txXfrm>
        <a:off x="0" y="2880449"/>
        <a:ext cx="7315200" cy="2079000"/>
      </dsp:txXfrm>
    </dsp:sp>
    <dsp:sp modelId="{B8F30B94-A26D-4B73-B7CB-D459F6BF739F}">
      <dsp:nvSpPr>
        <dsp:cNvPr id="0" name=""/>
        <dsp:cNvSpPr/>
      </dsp:nvSpPr>
      <dsp:spPr>
        <a:xfrm>
          <a:off x="365760" y="2659050"/>
          <a:ext cx="3497499" cy="4428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Available Information</a:t>
          </a:r>
        </a:p>
      </dsp:txBody>
      <dsp:txXfrm>
        <a:off x="387376" y="2680666"/>
        <a:ext cx="3454267" cy="3995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708D-2D46-43E8-898E-C37C89092838}">
      <dsp:nvSpPr>
        <dsp:cNvPr id="0" name=""/>
        <dsp:cNvSpPr/>
      </dsp:nvSpPr>
      <dsp:spPr>
        <a:xfrm>
          <a:off x="0" y="243719"/>
          <a:ext cx="7315200" cy="158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33248"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n-lt"/>
            </a:rPr>
            <a:t>A company has comprehensive database of its past and present workforce, with information on their demographics, education, experience and hiring background as well as their work profile. The management wishes to see if this data can be used for predictive analysis, to control attrition levels.</a:t>
          </a:r>
        </a:p>
      </dsp:txBody>
      <dsp:txXfrm>
        <a:off x="0" y="243719"/>
        <a:ext cx="7315200" cy="1587600"/>
      </dsp:txXfrm>
    </dsp:sp>
    <dsp:sp modelId="{8DAC3478-3003-4361-B79A-A6299EE2FF11}">
      <dsp:nvSpPr>
        <dsp:cNvPr id="0" name=""/>
        <dsp:cNvSpPr/>
      </dsp:nvSpPr>
      <dsp:spPr>
        <a:xfrm>
          <a:off x="365760" y="7559"/>
          <a:ext cx="3497499"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Background</a:t>
          </a:r>
        </a:p>
      </dsp:txBody>
      <dsp:txXfrm>
        <a:off x="388817" y="30616"/>
        <a:ext cx="3451385" cy="426206"/>
      </dsp:txXfrm>
    </dsp:sp>
    <dsp:sp modelId="{5225D984-C2B9-4FAB-B6D8-231E1B13CD6C}">
      <dsp:nvSpPr>
        <dsp:cNvPr id="0" name=""/>
        <dsp:cNvSpPr/>
      </dsp:nvSpPr>
      <dsp:spPr>
        <a:xfrm>
          <a:off x="0" y="2153879"/>
          <a:ext cx="73152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33248"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rPr>
            <a:t>To develop an Employee Churn model via Naive Bayes </a:t>
          </a:r>
        </a:p>
      </dsp:txBody>
      <dsp:txXfrm>
        <a:off x="0" y="2153879"/>
        <a:ext cx="7315200" cy="680400"/>
      </dsp:txXfrm>
    </dsp:sp>
    <dsp:sp modelId="{75BB025E-9CB5-4C61-B1F0-A1523F6C16D8}">
      <dsp:nvSpPr>
        <dsp:cNvPr id="0" name=""/>
        <dsp:cNvSpPr/>
      </dsp:nvSpPr>
      <dsp:spPr>
        <a:xfrm>
          <a:off x="365760" y="1917719"/>
          <a:ext cx="3497499"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Objective</a:t>
          </a:r>
        </a:p>
      </dsp:txBody>
      <dsp:txXfrm>
        <a:off x="388817" y="1940776"/>
        <a:ext cx="3451385" cy="426206"/>
      </dsp:txXfrm>
    </dsp:sp>
    <dsp:sp modelId="{3753D266-28F0-4CB6-87FB-9C46871B9038}">
      <dsp:nvSpPr>
        <dsp:cNvPr id="0" name=""/>
        <dsp:cNvSpPr/>
      </dsp:nvSpPr>
      <dsp:spPr>
        <a:xfrm>
          <a:off x="0" y="3156840"/>
          <a:ext cx="7315200" cy="1864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33248"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Sample size is 83</a:t>
          </a: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Gender, Experience Level </a:t>
          </a:r>
          <a:r>
            <a:rPr lang="en-US" sz="1600" b="0" kern="1200" dirty="0">
              <a:solidFill>
                <a:schemeClr val="tx1">
                  <a:lumMod val="75000"/>
                  <a:lumOff val="25000"/>
                </a:schemeClr>
              </a:solidFill>
            </a:rPr>
            <a:t>(&lt;3, 3-5 and &gt;5 years),</a:t>
          </a:r>
          <a:r>
            <a:rPr lang="en-US" sz="1600" b="1" kern="1200" dirty="0">
              <a:solidFill>
                <a:schemeClr val="tx1">
                  <a:lumMod val="75000"/>
                  <a:lumOff val="25000"/>
                </a:schemeClr>
              </a:solidFill>
            </a:rPr>
            <a:t> Function </a:t>
          </a:r>
          <a:r>
            <a:rPr lang="en-US" sz="1600" b="0" kern="1200" dirty="0">
              <a:solidFill>
                <a:schemeClr val="tx1">
                  <a:lumMod val="75000"/>
                  <a:lumOff val="25000"/>
                </a:schemeClr>
              </a:solidFill>
            </a:rPr>
            <a:t>(Marketing, Finance, Client Servicing (CS))</a:t>
          </a:r>
          <a:r>
            <a:rPr lang="en-US" sz="1600" b="1" kern="1200" dirty="0">
              <a:solidFill>
                <a:schemeClr val="tx1">
                  <a:lumMod val="75000"/>
                  <a:lumOff val="25000"/>
                </a:schemeClr>
              </a:solidFill>
            </a:rPr>
            <a:t> and Source </a:t>
          </a:r>
          <a:r>
            <a:rPr lang="en-US" sz="1600" b="0" kern="1200" dirty="0">
              <a:solidFill>
                <a:schemeClr val="tx1">
                  <a:lumMod val="75000"/>
                  <a:lumOff val="25000"/>
                </a:schemeClr>
              </a:solidFill>
            </a:rPr>
            <a:t>(Internal or External)</a:t>
          </a:r>
          <a:r>
            <a:rPr lang="en-US" sz="1600" b="1" kern="1200" dirty="0">
              <a:solidFill>
                <a:schemeClr val="tx1">
                  <a:lumMod val="75000"/>
                  <a:lumOff val="25000"/>
                </a:schemeClr>
              </a:solidFill>
            </a:rPr>
            <a:t> </a:t>
          </a:r>
          <a:r>
            <a:rPr lang="en-US" sz="1600" b="0" kern="1200" dirty="0">
              <a:solidFill>
                <a:schemeClr val="tx1">
                  <a:lumMod val="75000"/>
                  <a:lumOff val="25000"/>
                </a:schemeClr>
              </a:solidFill>
            </a:rPr>
            <a:t>are independent variables</a:t>
          </a: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Status </a:t>
          </a:r>
          <a:r>
            <a:rPr lang="en-US" sz="1600" b="0" kern="1200" dirty="0">
              <a:solidFill>
                <a:schemeClr val="tx1">
                  <a:lumMod val="75000"/>
                  <a:lumOff val="25000"/>
                </a:schemeClr>
              </a:solidFill>
            </a:rPr>
            <a:t>is the dependent variable (=1 if employee left within 18 months from joining date)</a:t>
          </a:r>
        </a:p>
      </dsp:txBody>
      <dsp:txXfrm>
        <a:off x="0" y="3156840"/>
        <a:ext cx="7315200" cy="1864800"/>
      </dsp:txXfrm>
    </dsp:sp>
    <dsp:sp modelId="{B8F30B94-A26D-4B73-B7CB-D459F6BF739F}">
      <dsp:nvSpPr>
        <dsp:cNvPr id="0" name=""/>
        <dsp:cNvSpPr/>
      </dsp:nvSpPr>
      <dsp:spPr>
        <a:xfrm>
          <a:off x="365760" y="2920680"/>
          <a:ext cx="3497499"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Available Information</a:t>
          </a:r>
        </a:p>
      </dsp:txBody>
      <dsp:txXfrm>
        <a:off x="388817" y="2943737"/>
        <a:ext cx="3451385"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4/22/24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dirty="0"/>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D2D86914-8E55-4C21-B382-1FC004BDB350}" type="slidenum">
              <a:rPr lang="en-US" smtClean="0"/>
              <a:pPr/>
              <a:t>2</a:t>
            </a:fld>
            <a:endParaRPr lang="en-US"/>
          </a:p>
        </p:txBody>
      </p:sp>
    </p:spTree>
    <p:extLst>
      <p:ext uri="{BB962C8B-B14F-4D97-AF65-F5344CB8AC3E}">
        <p14:creationId xmlns:p14="http://schemas.microsoft.com/office/powerpoint/2010/main" val="3057047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31526923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5423101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1060192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2025845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latin typeface="+mn-lt"/>
                <a:ea typeface="+mn-ea"/>
                <a:cs typeface="+mn-cs"/>
              </a:rPr>
              <a:t> </a:t>
            </a: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17240448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latin typeface="+mn-lt"/>
                <a:ea typeface="+mn-ea"/>
                <a:cs typeface="+mn-cs"/>
              </a:rPr>
              <a:t> </a:t>
            </a: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768217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8443499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3893074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572998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806954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pPr/>
              <a:t>8</a:t>
            </a:fld>
            <a:endParaRPr lang="en-US" dirty="0"/>
          </a:p>
        </p:txBody>
      </p:sp>
    </p:spTree>
    <p:extLst>
      <p:ext uri="{BB962C8B-B14F-4D97-AF65-F5344CB8AC3E}">
        <p14:creationId xmlns:p14="http://schemas.microsoft.com/office/powerpoint/2010/main" val="2899600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22032264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de-DE" sz="2400" b="1" i="1" spc="300" dirty="0">
              <a:solidFill>
                <a:prstClr val="black">
                  <a:lumMod val="65000"/>
                  <a:lumOff val="35000"/>
                </a:prstClr>
              </a:solidFill>
              <a:latin typeface="Cambria Math" pitchFamily="18" charset="0"/>
              <a:ea typeface="Cambria Math" pitchFamily="18" charset="0"/>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25228315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30</a:t>
            </a:fld>
            <a:endParaRPr lang="en-US" dirty="0"/>
          </a:p>
        </p:txBody>
      </p:sp>
    </p:spTree>
    <p:extLst>
      <p:ext uri="{BB962C8B-B14F-4D97-AF65-F5344CB8AC3E}">
        <p14:creationId xmlns:p14="http://schemas.microsoft.com/office/powerpoint/2010/main" val="839444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7717636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2635590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lumMod val="75000"/>
                    <a:lumOff val="25000"/>
                  </a:schemeClr>
                </a:solidFill>
                <a:latin typeface="+mn-lt"/>
                <a:ea typeface="+mn-ea"/>
                <a:cs typeface="+mn-cs"/>
              </a:rPr>
              <a:t> </a:t>
            </a: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1834781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4008091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11734911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2331657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628757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53240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634267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95153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8934631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346550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3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9580654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527592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71405653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2877477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86852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4938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25445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22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900858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3763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75276"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12914"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41657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64320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7218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869820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14279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74329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solidFill>
                  <a:schemeClr val="accent1"/>
                </a:solidFill>
                <a:latin typeface="Open Sans" panose="020B0606030504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0254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59322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6849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1265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1654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24577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091842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69862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189288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97932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993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336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028938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076583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704505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723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962305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941341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61058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60650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5364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297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76239" indent="-24764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402440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68904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6284679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83970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449469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05914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041536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740504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5972226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375528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64574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57189" indent="-22859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8193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52357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8588781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756156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667869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327241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225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5854108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032615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666314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799479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713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9552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7633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18751697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4678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8442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2205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3726821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0787955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740880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856189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255432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9692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0603593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845766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980607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6337529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9120295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114343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894197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71182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841372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0462443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4886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219200"/>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560285"/>
            <a:ext cx="5082117"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219200"/>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560285"/>
            <a:ext cx="5084232"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491086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15527442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779206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4895580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34750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9141938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473444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2868299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126611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74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415983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462284"/>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803370"/>
            <a:ext cx="5082117"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462284"/>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803370"/>
            <a:ext cx="5084232"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608842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2066454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33868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489603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714069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096703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52174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3507876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331709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137934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95349657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8.png"/><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image" Target="../media/image3.png"/><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image" Target="../media/image4.png"/><Relationship Id="rId118" Type="http://schemas.openxmlformats.org/officeDocument/2006/relationships/image" Target="../media/image9.png"/><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image" Target="../media/image5.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theme" Target="../theme/theme1.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image" Target="../media/image1.png"/><Relationship Id="rId115" Type="http://schemas.openxmlformats.org/officeDocument/2006/relationships/image" Target="../media/image6.png"/><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7.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image" Target="../media/image2.png"/><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79961"/>
            <a:ext cx="10363200"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14400" y="1219200"/>
            <a:ext cx="10363200"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A12EC1AF-7803-BFD6-EB7E-230A17B08A0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D0F1918F-0FD3-A807-8902-F0A12EDDC415}"/>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27549086-B9BF-38B8-739E-3028A1992EB1}"/>
                </a:ext>
              </a:extLst>
            </p:cNvPr>
            <p:cNvPicPr/>
            <p:nvPr/>
          </p:nvPicPr>
          <p:blipFill>
            <a:blip r:embed="rId110"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CF3D8ADA-8727-7585-9476-FEF07A7E1051}"/>
                </a:ext>
              </a:extLst>
            </p:cNvPr>
            <p:cNvPicPr/>
            <p:nvPr/>
          </p:nvPicPr>
          <p:blipFill>
            <a:blip r:embed="rId111"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C1EB2E0F-F88B-1BCD-489F-4E2E2CE69242}"/>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8BBA37D8-9E86-5784-8567-8391091CFEF4}"/>
                </a:ext>
              </a:extLst>
            </p:cNvPr>
            <p:cNvPicPr/>
            <p:nvPr/>
          </p:nvPicPr>
          <p:blipFill>
            <a:blip r:embed="rId112"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D32521D-5193-E658-1C0D-EAB054B49F73}"/>
                </a:ext>
              </a:extLst>
            </p:cNvPr>
            <p:cNvPicPr/>
            <p:nvPr/>
          </p:nvPicPr>
          <p:blipFill>
            <a:blip r:embed="rId113"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B1ECC896-3BBC-96DD-B2E7-4485106A76E1}"/>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FA3C1958-19EC-74B3-7A47-DE34DAA8D27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551050B7-6A58-1474-4CEE-82702F7896D6}"/>
                </a:ext>
              </a:extLst>
            </p:cNvPr>
            <p:cNvPicPr/>
            <p:nvPr/>
          </p:nvPicPr>
          <p:blipFill>
            <a:blip r:embed="rId114"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D9A96A84-646F-1E85-6370-96BCCA2EC14B}"/>
                </a:ext>
              </a:extLst>
            </p:cNvPr>
            <p:cNvPicPr/>
            <p:nvPr/>
          </p:nvPicPr>
          <p:blipFill>
            <a:blip r:embed="rId115"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238AE35-D949-3621-620C-6A92DD507E18}"/>
                </a:ext>
              </a:extLst>
            </p:cNvPr>
            <p:cNvPicPr/>
            <p:nvPr/>
          </p:nvPicPr>
          <p:blipFill>
            <a:blip r:embed="rId116"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D6BF460F-FFD1-C922-4D89-7A4A7EFB5168}"/>
                </a:ext>
              </a:extLst>
            </p:cNvPr>
            <p:cNvPicPr/>
            <p:nvPr/>
          </p:nvPicPr>
          <p:blipFill>
            <a:blip r:embed="rId117"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69625086-1DC2-955F-F251-D2EB70421640}"/>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EDAB9641-731C-18E9-28D6-01BB806AE83C}"/>
                </a:ext>
              </a:extLst>
            </p:cNvPr>
            <p:cNvPicPr/>
            <p:nvPr/>
          </p:nvPicPr>
          <p:blipFill>
            <a:blip r:embed="rId118"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4625892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 id="2147483747" r:id="rId54"/>
    <p:sldLayoutId id="2147483748" r:id="rId55"/>
    <p:sldLayoutId id="2147483749" r:id="rId56"/>
    <p:sldLayoutId id="2147483750" r:id="rId57"/>
    <p:sldLayoutId id="2147483751" r:id="rId58"/>
    <p:sldLayoutId id="2147483752" r:id="rId59"/>
    <p:sldLayoutId id="2147483753" r:id="rId60"/>
    <p:sldLayoutId id="2147483754" r:id="rId61"/>
    <p:sldLayoutId id="2147483755" r:id="rId62"/>
    <p:sldLayoutId id="2147483763" r:id="rId63"/>
    <p:sldLayoutId id="2147483764" r:id="rId64"/>
    <p:sldLayoutId id="2147483765" r:id="rId65"/>
    <p:sldLayoutId id="2147483766" r:id="rId66"/>
    <p:sldLayoutId id="2147483767" r:id="rId67"/>
    <p:sldLayoutId id="2147483768" r:id="rId68"/>
    <p:sldLayoutId id="2147483769" r:id="rId69"/>
    <p:sldLayoutId id="2147483770" r:id="rId70"/>
    <p:sldLayoutId id="2147483771" r:id="rId71"/>
    <p:sldLayoutId id="2147483772" r:id="rId72"/>
    <p:sldLayoutId id="2147483773" r:id="rId73"/>
    <p:sldLayoutId id="2147483774" r:id="rId74"/>
    <p:sldLayoutId id="2147483775" r:id="rId75"/>
    <p:sldLayoutId id="2147483776" r:id="rId76"/>
    <p:sldLayoutId id="2147483777" r:id="rId77"/>
    <p:sldLayoutId id="2147483778" r:id="rId78"/>
    <p:sldLayoutId id="2147483779" r:id="rId79"/>
    <p:sldLayoutId id="2147483780" r:id="rId80"/>
    <p:sldLayoutId id="2147483781" r:id="rId81"/>
    <p:sldLayoutId id="2147483782" r:id="rId82"/>
    <p:sldLayoutId id="2147483783" r:id="rId83"/>
    <p:sldLayoutId id="2147483784" r:id="rId84"/>
    <p:sldLayoutId id="2147483785" r:id="rId85"/>
    <p:sldLayoutId id="2147483786" r:id="rId86"/>
    <p:sldLayoutId id="2147483787" r:id="rId87"/>
    <p:sldLayoutId id="2147483788" r:id="rId88"/>
    <p:sldLayoutId id="2147483789" r:id="rId89"/>
    <p:sldLayoutId id="2147483790" r:id="rId90"/>
    <p:sldLayoutId id="2147483791" r:id="rId91"/>
    <p:sldLayoutId id="2147483792" r:id="rId92"/>
    <p:sldLayoutId id="2147483793" r:id="rId93"/>
    <p:sldLayoutId id="2147483794" r:id="rId94"/>
    <p:sldLayoutId id="2147483795" r:id="rId95"/>
    <p:sldLayoutId id="2147483796" r:id="rId96"/>
    <p:sldLayoutId id="2147483797" r:id="rId97"/>
    <p:sldLayoutId id="2147483798" r:id="rId98"/>
    <p:sldLayoutId id="2147483799" r:id="rId99"/>
    <p:sldLayoutId id="2147483800" r:id="rId100"/>
    <p:sldLayoutId id="2147483801" r:id="rId101"/>
    <p:sldLayoutId id="2147483802" r:id="rId102"/>
    <p:sldLayoutId id="2147483803" r:id="rId103"/>
    <p:sldLayoutId id="2147483804" r:id="rId104"/>
    <p:sldLayoutId id="2147483805" r:id="rId105"/>
    <p:sldLayoutId id="2147483806" r:id="rId106"/>
    <p:sldLayoutId id="2147483807" r:id="rId107"/>
    <p:sldLayoutId id="2147483808" r:id="rId108"/>
  </p:sldLayoutIdLst>
  <p:hf sldNum="0" hdr="0" ftr="0" dt="0"/>
  <p:txStyles>
    <p:titleStyle>
      <a:lvl1pPr algn="ctr" defTabSz="1219170" rtl="0" eaLnBrk="1" latinLnBrk="0" hangingPunct="1">
        <a:lnSpc>
          <a:spcPct val="86000"/>
        </a:lnSpc>
        <a:spcBef>
          <a:spcPct val="0"/>
        </a:spcBef>
        <a:buNone/>
        <a:defRPr sz="2800" kern="800" spc="-53" baseline="0">
          <a:solidFill>
            <a:srgbClr val="00B0F0"/>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tags" Target="../tags/tag15.xml"/><Relationship Id="rId7" Type="http://schemas.openxmlformats.org/officeDocument/2006/relationships/image" Target="../media/image13.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16.xml"/></Relationships>
</file>

<file path=ppt/slides/_rels/slide12.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13.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image" Target="../media/image14.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4.xml"/></Relationships>
</file>

<file path=ppt/slides/_rels/slide14.xml.rels><?xml version="1.0" encoding="UTF-8" standalone="yes"?>
<Relationships xmlns="http://schemas.openxmlformats.org/package/2006/relationships"><Relationship Id="rId3" Type="http://schemas.openxmlformats.org/officeDocument/2006/relationships/tags" Target="../tags/tag27.xml"/><Relationship Id="rId7" Type="http://schemas.openxmlformats.org/officeDocument/2006/relationships/image" Target="../media/image15.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28.xml"/></Relationships>
</file>

<file path=ppt/slides/_rels/slide15.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2.xml"/></Relationships>
</file>

<file path=ppt/slides/_rels/slide16.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17.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image" Target="../media/image16.png"/><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40.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tags" Target="../tags/tag43.xml"/><Relationship Id="rId7" Type="http://schemas.openxmlformats.org/officeDocument/2006/relationships/diagramData" Target="../diagrams/data2.xml"/><Relationship Id="rId2" Type="http://schemas.openxmlformats.org/officeDocument/2006/relationships/tags" Target="../tags/tag42.xml"/><Relationship Id="rId1" Type="http://schemas.openxmlformats.org/officeDocument/2006/relationships/tags" Target="../tags/tag41.xml"/><Relationship Id="rId6" Type="http://schemas.openxmlformats.org/officeDocument/2006/relationships/notesSlide" Target="../notesSlides/notesSlide12.xml"/><Relationship Id="rId11" Type="http://schemas.microsoft.com/office/2007/relationships/diagramDrawing" Target="../diagrams/drawing2.xml"/><Relationship Id="rId5" Type="http://schemas.openxmlformats.org/officeDocument/2006/relationships/slideLayout" Target="../slideLayouts/slideLayout2.xml"/><Relationship Id="rId10" Type="http://schemas.openxmlformats.org/officeDocument/2006/relationships/diagramColors" Target="../diagrams/colors2.xml"/><Relationship Id="rId4" Type="http://schemas.openxmlformats.org/officeDocument/2006/relationships/tags" Target="../tags/tag44.xml"/><Relationship Id="rId9"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image" Target="../media/image17.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image" Target="../media/image18.png"/><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52.xml"/></Relationships>
</file>

<file path=ppt/slides/_rels/slide21.xml.rels><?xml version="1.0" encoding="UTF-8" standalone="yes"?>
<Relationships xmlns="http://schemas.openxmlformats.org/package/2006/relationships"><Relationship Id="rId3" Type="http://schemas.openxmlformats.org/officeDocument/2006/relationships/tags" Target="../tags/tag55.xml"/><Relationship Id="rId7" Type="http://schemas.openxmlformats.org/officeDocument/2006/relationships/image" Target="../media/image19.png"/><Relationship Id="rId2" Type="http://schemas.openxmlformats.org/officeDocument/2006/relationships/tags" Target="../tags/tag54.xml"/><Relationship Id="rId1" Type="http://schemas.openxmlformats.org/officeDocument/2006/relationships/tags" Target="../tags/tag53.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56.xml"/></Relationships>
</file>

<file path=ppt/slides/_rels/slide22.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60.xml"/></Relationships>
</file>

<file path=ppt/slides/_rels/slide23.xml.rels><?xml version="1.0" encoding="UTF-8" standalone="yes"?>
<Relationships xmlns="http://schemas.openxmlformats.org/package/2006/relationships"><Relationship Id="rId3" Type="http://schemas.openxmlformats.org/officeDocument/2006/relationships/tags" Target="../tags/tag63.xml"/><Relationship Id="rId7" Type="http://schemas.openxmlformats.org/officeDocument/2006/relationships/image" Target="../media/image20.png"/><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64.xml"/></Relationships>
</file>

<file path=ppt/slides/_rels/slide24.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25.xml.rels><?xml version="1.0" encoding="UTF-8" standalone="yes"?>
<Relationships xmlns="http://schemas.openxmlformats.org/package/2006/relationships"><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72.xml"/></Relationships>
</file>

<file path=ppt/slides/_rels/slide26.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image" Target="../media/image21.png"/><Relationship Id="rId2" Type="http://schemas.openxmlformats.org/officeDocument/2006/relationships/tags" Target="../tags/tag74.xml"/><Relationship Id="rId1" Type="http://schemas.openxmlformats.org/officeDocument/2006/relationships/tags" Target="../tags/tag73.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76.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tags" Target="../tags/tag79.xml"/><Relationship Id="rId7" Type="http://schemas.openxmlformats.org/officeDocument/2006/relationships/image" Target="../media/image24.png"/><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80.xml"/></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notesSlide" Target="../notesSlides/notesSlide22.xml"/><Relationship Id="rId5" Type="http://schemas.openxmlformats.org/officeDocument/2006/relationships/slideLayout" Target="../slideLayouts/slideLayout12.xml"/><Relationship Id="rId4" Type="http://schemas.openxmlformats.org/officeDocument/2006/relationships/tags" Target="../tags/tag84.xml"/></Relationships>
</file>

<file path=ppt/slides/_rels/slide31.xml.rels><?xml version="1.0" encoding="UTF-8" standalone="yes"?>
<Relationships xmlns="http://schemas.openxmlformats.org/package/2006/relationships"><Relationship Id="rId3" Type="http://schemas.openxmlformats.org/officeDocument/2006/relationships/tags" Target="../tags/tag87.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slideLayout" Target="../slideLayouts/slideLayout2.xml"/><Relationship Id="rId4" Type="http://schemas.openxmlformats.org/officeDocument/2006/relationships/tags" Target="../tags/tag8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3.xml"/><Relationship Id="rId7" Type="http://schemas.openxmlformats.org/officeDocument/2006/relationships/diagramData" Target="../diagrams/data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2.xml"/><Relationship Id="rId11" Type="http://schemas.microsoft.com/office/2007/relationships/diagramDrawing" Target="../diagrams/drawing1.xml"/><Relationship Id="rId5" Type="http://schemas.openxmlformats.org/officeDocument/2006/relationships/slideLayout" Target="../slideLayouts/slideLayout2.xml"/><Relationship Id="rId10" Type="http://schemas.openxmlformats.org/officeDocument/2006/relationships/diagramColors" Target="../diagrams/colors1.xml"/><Relationship Id="rId4" Type="http://schemas.openxmlformats.org/officeDocument/2006/relationships/tags" Target="../tags/tag4.xml"/><Relationship Id="rId9"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2.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dirty="0">
                <a:solidFill>
                  <a:schemeClr val="accent1"/>
                </a:solidFill>
                <a:ea typeface="Open Sans" panose="020B0606030504020204" pitchFamily="34" charset="0"/>
                <a:cs typeface="Open Sans" panose="020B0606030504020204" pitchFamily="34" charset="0"/>
              </a:rPr>
            </a:br>
            <a:r>
              <a:rPr lang="en-CA" dirty="0">
                <a:solidFill>
                  <a:schemeClr val="accent1"/>
                </a:solidFill>
                <a:ea typeface="Open Sans" panose="020B0606030504020204" pitchFamily="34" charset="0"/>
                <a:cs typeface="Open Sans" panose="020B0606030504020204" pitchFamily="34" charset="0"/>
              </a:rPr>
              <a:t>Naïve Bayes Classifier</a:t>
            </a:r>
            <a:br>
              <a:rPr lang="en-CA" dirty="0">
                <a:solidFill>
                  <a:schemeClr val="accent1"/>
                </a:solidFill>
                <a:ea typeface="Open Sans" panose="020B0606030504020204" pitchFamily="34" charset="0"/>
                <a:cs typeface="Open Sans" panose="020B0606030504020204" pitchFamily="34" charset="0"/>
              </a:rPr>
            </a:br>
            <a:r>
              <a:rPr lang="en-CA" dirty="0">
                <a:solidFill>
                  <a:schemeClr val="accent1"/>
                </a:solidFill>
              </a:rPr>
              <a:t>ML ALGORITHM</a:t>
            </a:r>
            <a:br>
              <a:rPr lang="en-CA" dirty="0">
                <a:solidFill>
                  <a:schemeClr val="accent1"/>
                </a:solidFill>
              </a:rPr>
            </a:br>
            <a:r>
              <a:rPr lang="en-CA" dirty="0">
                <a:solidFill>
                  <a:schemeClr val="accent1"/>
                </a:solidFill>
              </a:rPr>
              <a:t>Python</a:t>
            </a:r>
            <a:br>
              <a:rPr lang="en-US" sz="3200" dirty="0">
                <a:solidFill>
                  <a:schemeClr val="accent1"/>
                </a:solidFill>
                <a:latin typeface="Eras Demi ITC" pitchFamily="34" charset="0"/>
              </a:rPr>
            </a:br>
            <a:endParaRPr lang="en-US" dirty="0">
              <a:solidFill>
                <a:schemeClr val="accent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68550670"/>
      </p:ext>
    </p:extLst>
  </p:cSld>
  <p:clrMapOvr>
    <a:masterClrMapping/>
  </p:clrMapOvr>
  <mc:AlternateContent xmlns:mc="http://schemas.openxmlformats.org/markup-compatibility/2006" xmlns:p14="http://schemas.microsoft.com/office/powerpoint/2010/main">
    <mc:Choice Requires="p14">
      <p:transition spd="med" p14:dur="700" advTm="6669">
        <p:fade/>
      </p:transition>
    </mc:Choice>
    <mc:Fallback xmlns="">
      <p:transition spd="med" advTm="666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nvPr>
        </p:nvGraphicFramePr>
        <p:xfrm>
          <a:off x="2079313" y="1779404"/>
          <a:ext cx="8033374" cy="277368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0">
                <a:tc>
                  <a:txBody>
                    <a:bodyPr/>
                    <a:lstStyle/>
                    <a:p>
                      <a:r>
                        <a:rPr lang="en-US" sz="1600" b="1" dirty="0">
                          <a:solidFill>
                            <a:schemeClr val="accent1"/>
                          </a:solidFill>
                          <a:latin typeface="Consolas" pitchFamily="49" charset="0"/>
                        </a:rPr>
                        <a:t>import pandas as pd</a:t>
                      </a:r>
                    </a:p>
                    <a:p>
                      <a:r>
                        <a:rPr lang="en-US" sz="1600" b="1" dirty="0">
                          <a:solidFill>
                            <a:schemeClr val="accent1"/>
                          </a:solidFill>
                          <a:latin typeface="Consolas" pitchFamily="49" charset="0"/>
                        </a:rPr>
                        <a:t>import numpy as np</a:t>
                      </a:r>
                    </a:p>
                    <a:p>
                      <a:r>
                        <a:rPr lang="en-US" sz="1600" b="1" dirty="0">
                          <a:solidFill>
                            <a:schemeClr val="accent1"/>
                          </a:solidFill>
                          <a:latin typeface="Consolas" pitchFamily="49" charset="0"/>
                        </a:rPr>
                        <a:t>import matplotlib.pyplot as plt</a:t>
                      </a:r>
                    </a:p>
                    <a:p>
                      <a:endParaRPr lang="en-US" sz="1600" dirty="0">
                        <a:solidFill>
                          <a:schemeClr val="accent1"/>
                        </a:solidFill>
                        <a:latin typeface="Consolas" pitchFamily="49" charset="0"/>
                      </a:endParaRPr>
                    </a:p>
                    <a:p>
                      <a:r>
                        <a:rPr lang="en-US" sz="1600" b="1" dirty="0">
                          <a:solidFill>
                            <a:schemeClr val="accent1"/>
                          </a:solidFill>
                          <a:latin typeface="Consolas" pitchFamily="49" charset="0"/>
                        </a:rPr>
                        <a:t>from sklearn.model_selection import train_test_split</a:t>
                      </a:r>
                    </a:p>
                    <a:p>
                      <a:r>
                        <a:rPr lang="en-US" sz="1600" b="1" dirty="0">
                          <a:solidFill>
                            <a:schemeClr val="accent1"/>
                          </a:solidFill>
                          <a:latin typeface="Consolas" pitchFamily="49" charset="0"/>
                        </a:rPr>
                        <a:t>from sklearn.preprocessing import StandardScaler</a:t>
                      </a:r>
                    </a:p>
                    <a:p>
                      <a:r>
                        <a:rPr lang="en-US" sz="1600" b="1" dirty="0">
                          <a:solidFill>
                            <a:schemeClr val="accent1"/>
                          </a:solidFill>
                          <a:latin typeface="Consolas" pitchFamily="49" charset="0"/>
                        </a:rPr>
                        <a:t>from sklearn.naive_bayes import GaussianNB, MultinomialNB</a:t>
                      </a:r>
                    </a:p>
                    <a:p>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from sklearn.metrics import confusion_matrix, f1_score, precision_score, recall_score, accuracy_score,</a:t>
                      </a:r>
                    </a:p>
                    <a:p>
                      <a:r>
                        <a:rPr lang="en-US" sz="1600" b="1" dirty="0">
                          <a:solidFill>
                            <a:schemeClr val="accent1"/>
                          </a:solidFill>
                          <a:latin typeface="Consolas" pitchFamily="49" charset="0"/>
                        </a:rPr>
                        <a:t>roc_curve, roc_auc_score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dirty="0">
                <a:solidFill>
                  <a:schemeClr val="accent1"/>
                </a:solidFill>
              </a:rPr>
              <a:t>Naive Bayes Method in Python</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2074025" y="1447800"/>
            <a:ext cx="3550972" cy="338554"/>
          </a:xfrm>
          <a:prstGeom prst="rect">
            <a:avLst/>
          </a:prstGeom>
        </p:spPr>
        <p:txBody>
          <a:bodyPr wrap="none">
            <a:spAutoFit/>
          </a:bodyPr>
          <a:lstStyle/>
          <a:p>
            <a:r>
              <a:rPr lang="en-US" sz="1600" dirty="0">
                <a:latin typeface="Consolas" pitchFamily="49" charset="0"/>
              </a:rPr>
              <a:t># Importing required Libraries</a:t>
            </a:r>
          </a:p>
        </p:txBody>
      </p:sp>
      <p:sp>
        <p:nvSpPr>
          <p:cNvPr id="11" name="Rectangle 10">
            <a:extLst>
              <a:ext uri="{FF2B5EF4-FFF2-40B4-BE49-F238E27FC236}">
                <a16:creationId xmlns:a16="http://schemas.microsoft.com/office/drawing/2014/main" id="{A9D533E5-E7DE-474D-BA3A-099DE03BFD38}"/>
              </a:ext>
            </a:extLst>
          </p:cNvPr>
          <p:cNvSpPr/>
          <p:nvPr/>
        </p:nvSpPr>
        <p:spPr>
          <a:xfrm>
            <a:off x="2082047" y="4721424"/>
            <a:ext cx="8030641" cy="1077218"/>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tx1">
                    <a:lumMod val="75000"/>
                    <a:lumOff val="25000"/>
                  </a:schemeClr>
                </a:solidFill>
              </a:rPr>
              <a:t>Naive Bayes methods differ based on the type of predictors- continuous or categorical</a:t>
            </a:r>
          </a:p>
          <a:p>
            <a:r>
              <a:rPr lang="en-US" sz="1600" dirty="0">
                <a:solidFill>
                  <a:schemeClr val="tx1">
                    <a:lumMod val="75000"/>
                    <a:lumOff val="25000"/>
                  </a:schemeClr>
                </a:solidFill>
              </a:rPr>
              <a:t>       </a:t>
            </a:r>
          </a:p>
          <a:p>
            <a:pPr marL="285750" indent="-285750">
              <a:buFont typeface="Arial" panose="020B0604020202020204" pitchFamily="34" charset="0"/>
              <a:buChar char="•"/>
            </a:pPr>
            <a:r>
              <a:rPr lang="en-US" sz="1600" dirty="0">
                <a:solidFill>
                  <a:schemeClr val="tx1">
                    <a:lumMod val="75000"/>
                    <a:lumOff val="25000"/>
                  </a:schemeClr>
                </a:solidFill>
              </a:rPr>
              <a:t>Python’s sklearn has various methods available and the two methods explored hereon are Gaussian Naive Bayes and Multinomial Naive Bayes. </a:t>
            </a:r>
          </a:p>
        </p:txBody>
      </p:sp>
    </p:spTree>
    <p:extLst>
      <p:ext uri="{BB962C8B-B14F-4D97-AF65-F5344CB8AC3E}">
        <p14:creationId xmlns:p14="http://schemas.microsoft.com/office/powerpoint/2010/main" val="2915578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nvPr>
        </p:nvGraphicFramePr>
        <p:xfrm>
          <a:off x="2079313" y="1747139"/>
          <a:ext cx="8033374" cy="8229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794770">
                <a:tc>
                  <a:txBody>
                    <a:bodyPr/>
                    <a:lstStyle/>
                    <a:p>
                      <a:r>
                        <a:rPr lang="en-US" sz="1600" dirty="0">
                          <a:solidFill>
                            <a:schemeClr val="accent1"/>
                          </a:solidFill>
                          <a:latin typeface="Consolas" pitchFamily="49" charset="0"/>
                        </a:rPr>
                        <a:t>bankloan = </a:t>
                      </a:r>
                      <a:r>
                        <a:rPr lang="en-US" sz="1600" b="1" dirty="0">
                          <a:solidFill>
                            <a:schemeClr val="accent1"/>
                          </a:solidFill>
                          <a:latin typeface="Consolas" pitchFamily="49" charset="0"/>
                        </a:rPr>
                        <a:t>pd.read_csv</a:t>
                      </a:r>
                      <a:r>
                        <a:rPr lang="en-US" sz="1600" dirty="0">
                          <a:solidFill>
                            <a:schemeClr val="accent1"/>
                          </a:solidFill>
                          <a:latin typeface="Consolas" pitchFamily="49" charset="0"/>
                        </a:rPr>
                        <a:t>("BANK LOAN.csv")</a:t>
                      </a:r>
                    </a:p>
                    <a:p>
                      <a:r>
                        <a:rPr lang="en-US" sz="1600" dirty="0">
                          <a:solidFill>
                            <a:schemeClr val="accent1"/>
                          </a:solidFill>
                          <a:latin typeface="Consolas" pitchFamily="49" charset="0"/>
                        </a:rPr>
                        <a:t>bankloan1 = bankloan.</a:t>
                      </a:r>
                      <a:r>
                        <a:rPr lang="en-US" sz="1600" b="1" dirty="0">
                          <a:solidFill>
                            <a:schemeClr val="accent1"/>
                          </a:solidFill>
                          <a:latin typeface="Consolas" pitchFamily="49" charset="0"/>
                        </a:rPr>
                        <a:t>drop</a:t>
                      </a:r>
                      <a:r>
                        <a:rPr lang="en-US" sz="1600" dirty="0">
                          <a:solidFill>
                            <a:schemeClr val="accent1"/>
                          </a:solidFill>
                          <a:latin typeface="Consolas" pitchFamily="49" charset="0"/>
                        </a:rPr>
                        <a:t>(['SN','AGE'], </a:t>
                      </a:r>
                      <a:r>
                        <a:rPr lang="en-US" sz="1600" b="1" dirty="0">
                          <a:solidFill>
                            <a:schemeClr val="accent1"/>
                          </a:solidFill>
                          <a:latin typeface="Consolas" pitchFamily="49" charset="0"/>
                        </a:rPr>
                        <a:t>axis = 1</a:t>
                      </a:r>
                      <a:r>
                        <a:rPr lang="en-US" sz="1600" dirty="0">
                          <a:solidFill>
                            <a:schemeClr val="accent1"/>
                          </a:solidFill>
                          <a:latin typeface="Consolas" pitchFamily="49" charset="0"/>
                        </a:rPr>
                        <a:t>)</a:t>
                      </a:r>
                    </a:p>
                    <a:p>
                      <a:r>
                        <a:rPr lang="en-US" sz="1600" dirty="0">
                          <a:solidFill>
                            <a:schemeClr val="accent1"/>
                          </a:solidFill>
                          <a:latin typeface="Consolas" pitchFamily="49" charset="0"/>
                        </a:rPr>
                        <a:t>bankloan1.</a:t>
                      </a:r>
                      <a:r>
                        <a:rPr lang="en-US" sz="1600" b="1" dirty="0">
                          <a:solidFill>
                            <a:schemeClr val="accent1"/>
                          </a:solidFill>
                          <a:latin typeface="Consolas" pitchFamily="49" charset="0"/>
                        </a:rPr>
                        <a:t>head</a:t>
                      </a:r>
                      <a:r>
                        <a:rPr lang="en-US" sz="1600"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Continuous Predictors </a:t>
            </a:r>
            <a:endParaRPr lang="en-US" sz="2800"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2074026" y="1415534"/>
            <a:ext cx="5346335" cy="338554"/>
          </a:xfrm>
          <a:prstGeom prst="rect">
            <a:avLst/>
          </a:prstGeom>
        </p:spPr>
        <p:txBody>
          <a:bodyPr wrap="none">
            <a:spAutoFit/>
          </a:bodyPr>
          <a:lstStyle/>
          <a:p>
            <a:r>
              <a:rPr lang="en-US" sz="1600" dirty="0">
                <a:latin typeface="Consolas" pitchFamily="49" charset="0"/>
              </a:rPr>
              <a:t># Importing and Readying the Data for Modeling</a:t>
            </a:r>
          </a:p>
        </p:txBody>
      </p:sp>
      <p:sp>
        <p:nvSpPr>
          <p:cNvPr id="30" name="Rectangle 29">
            <a:extLst>
              <a:ext uri="{FF2B5EF4-FFF2-40B4-BE49-F238E27FC236}">
                <a16:creationId xmlns:a16="http://schemas.microsoft.com/office/drawing/2014/main" id="{A1CD77B6-E359-49FE-922C-796EECC0622A}"/>
              </a:ext>
            </a:extLst>
          </p:cNvPr>
          <p:cNvSpPr/>
          <p:nvPr/>
        </p:nvSpPr>
        <p:spPr>
          <a:xfrm>
            <a:off x="2194252" y="4233446"/>
            <a:ext cx="1082348" cy="338554"/>
          </a:xfrm>
          <a:prstGeom prst="rect">
            <a:avLst/>
          </a:prstGeom>
        </p:spPr>
        <p:txBody>
          <a:bodyPr wrap="none">
            <a:spAutoFit/>
          </a:bodyPr>
          <a:lstStyle/>
          <a:p>
            <a:r>
              <a:rPr lang="en-US" sz="1600" dirty="0">
                <a:latin typeface="Consolas" pitchFamily="49" charset="0"/>
              </a:rPr>
              <a:t># Output</a:t>
            </a:r>
          </a:p>
        </p:txBody>
      </p:sp>
      <p:grpSp>
        <p:nvGrpSpPr>
          <p:cNvPr id="21" name="Group 20">
            <a:extLst>
              <a:ext uri="{FF2B5EF4-FFF2-40B4-BE49-F238E27FC236}">
                <a16:creationId xmlns:a16="http://schemas.microsoft.com/office/drawing/2014/main" id="{91B19DC3-3F2C-9A47-9B75-F835B69302C5}"/>
              </a:ext>
            </a:extLst>
          </p:cNvPr>
          <p:cNvGrpSpPr/>
          <p:nvPr/>
        </p:nvGrpSpPr>
        <p:grpSpPr>
          <a:xfrm>
            <a:off x="2295178" y="2316027"/>
            <a:ext cx="7446560" cy="1636166"/>
            <a:chOff x="1281786" y="4297302"/>
            <a:chExt cx="7446560" cy="1636166"/>
          </a:xfrm>
          <a:solidFill>
            <a:schemeClr val="bg1"/>
          </a:solidFill>
        </p:grpSpPr>
        <p:sp>
          <p:nvSpPr>
            <p:cNvPr id="25" name="Rectangle 24">
              <a:extLst>
                <a:ext uri="{FF2B5EF4-FFF2-40B4-BE49-F238E27FC236}">
                  <a16:creationId xmlns:a16="http://schemas.microsoft.com/office/drawing/2014/main" id="{C8264095-8DFF-2641-9B74-6D85B286C461}"/>
                </a:ext>
              </a:extLst>
            </p:cNvPr>
            <p:cNvSpPr/>
            <p:nvPr/>
          </p:nvSpPr>
          <p:spPr>
            <a:xfrm>
              <a:off x="1281786" y="4733139"/>
              <a:ext cx="7446560" cy="1200329"/>
            </a:xfrm>
            <a:prstGeom prst="rect">
              <a:avLst/>
            </a:prstGeom>
            <a:grp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b="1" dirty="0">
                  <a:solidFill>
                    <a:prstClr val="black">
                      <a:lumMod val="75000"/>
                      <a:lumOff val="25000"/>
                    </a:prstClr>
                  </a:solidFill>
                  <a:latin typeface="Vijaya" panose="02020604020202020204" pitchFamily="18" charset="0"/>
                  <a:cs typeface="Vijaya" panose="02020604020202020204" pitchFamily="18" charset="0"/>
                </a:rPr>
                <a:t>drop()</a:t>
              </a:r>
              <a:r>
                <a:rPr lang="en-US" dirty="0">
                  <a:solidFill>
                    <a:prstClr val="black">
                      <a:lumMod val="75000"/>
                      <a:lumOff val="25000"/>
                    </a:prstClr>
                  </a:solidFill>
                  <a:latin typeface="Vijaya" panose="02020604020202020204" pitchFamily="18" charset="0"/>
                  <a:cs typeface="Vijaya" panose="02020604020202020204" pitchFamily="18" charset="0"/>
                </a:rPr>
                <a:t> is used to remove unwanted variables. AGE is removed because it is a categorical variable. </a:t>
              </a:r>
            </a:p>
            <a:p>
              <a:pPr marL="342900" indent="-342900">
                <a:buSzPct val="60000"/>
                <a:buFont typeface="Wingdings" panose="05000000000000000000" pitchFamily="2" charset="2"/>
                <a:buChar char="q"/>
              </a:pPr>
              <a:r>
                <a:rPr lang="en-US" b="1" dirty="0">
                  <a:solidFill>
                    <a:prstClr val="black">
                      <a:lumMod val="75000"/>
                      <a:lumOff val="25000"/>
                    </a:prstClr>
                  </a:solidFill>
                  <a:latin typeface="Vijaya" panose="02020604020202020204" pitchFamily="18" charset="0"/>
                  <a:cs typeface="Vijaya" panose="02020604020202020204" pitchFamily="18" charset="0"/>
                </a:rPr>
                <a:t>axis = 1</a:t>
              </a:r>
              <a:r>
                <a:rPr lang="en-US" dirty="0">
                  <a:solidFill>
                    <a:prstClr val="black">
                      <a:lumMod val="75000"/>
                      <a:lumOff val="25000"/>
                    </a:prstClr>
                  </a:solidFill>
                  <a:latin typeface="Vijaya" panose="02020604020202020204" pitchFamily="18" charset="0"/>
                  <a:cs typeface="Vijaya" panose="02020604020202020204" pitchFamily="18" charset="0"/>
                </a:rPr>
                <a:t> drops columns.</a:t>
              </a:r>
            </a:p>
          </p:txBody>
        </p:sp>
        <p:cxnSp>
          <p:nvCxnSpPr>
            <p:cNvPr id="26" name="Straight Arrow Connector 25">
              <a:extLst>
                <a:ext uri="{FF2B5EF4-FFF2-40B4-BE49-F238E27FC236}">
                  <a16:creationId xmlns:a16="http://schemas.microsoft.com/office/drawing/2014/main" id="{8E331C06-4C4A-EA4A-A693-5056C218653D}"/>
                </a:ext>
              </a:extLst>
            </p:cNvPr>
            <p:cNvCxnSpPr>
              <a:cxnSpLocks/>
            </p:cNvCxnSpPr>
            <p:nvPr/>
          </p:nvCxnSpPr>
          <p:spPr>
            <a:xfrm flipV="1">
              <a:off x="3733800" y="4297302"/>
              <a:ext cx="0" cy="435837"/>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4" name="Picture 3">
            <a:extLst>
              <a:ext uri="{FF2B5EF4-FFF2-40B4-BE49-F238E27FC236}">
                <a16:creationId xmlns:a16="http://schemas.microsoft.com/office/drawing/2014/main" id="{EA1F2E27-5F83-45E9-AEC7-92EA6A7786CE}"/>
              </a:ext>
            </a:extLst>
          </p:cNvPr>
          <p:cNvPicPr>
            <a:picLocks noChangeAspect="1"/>
          </p:cNvPicPr>
          <p:nvPr/>
        </p:nvPicPr>
        <p:blipFill>
          <a:blip r:embed="rId7"/>
          <a:stretch>
            <a:fillRect/>
          </a:stretch>
        </p:blipFill>
        <p:spPr>
          <a:xfrm>
            <a:off x="2199786" y="4594832"/>
            <a:ext cx="6791814" cy="1577369"/>
          </a:xfrm>
          <a:prstGeom prst="rect">
            <a:avLst/>
          </a:prstGeom>
          <a:ln>
            <a:solidFill>
              <a:schemeClr val="accent1"/>
            </a:solidFill>
          </a:ln>
        </p:spPr>
      </p:pic>
    </p:spTree>
    <p:extLst>
      <p:ext uri="{BB962C8B-B14F-4D97-AF65-F5344CB8AC3E}">
        <p14:creationId xmlns:p14="http://schemas.microsoft.com/office/powerpoint/2010/main" val="71605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nvPr>
        </p:nvGraphicFramePr>
        <p:xfrm>
          <a:off x="2079313" y="1676400"/>
          <a:ext cx="8033374" cy="155448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828021">
                <a:tc>
                  <a:txBody>
                    <a:bodyPr/>
                    <a:lstStyle/>
                    <a:p>
                      <a:r>
                        <a:rPr lang="en-US" sz="1600" b="0" dirty="0">
                          <a:solidFill>
                            <a:schemeClr val="accent1"/>
                          </a:solidFill>
                          <a:latin typeface="Consolas" pitchFamily="49" charset="0"/>
                        </a:rPr>
                        <a:t>X = bankloan1</a:t>
                      </a:r>
                      <a:r>
                        <a:rPr lang="en-US" sz="1600" b="1" dirty="0">
                          <a:solidFill>
                            <a:schemeClr val="accent1"/>
                          </a:solidFill>
                          <a:latin typeface="Consolas" pitchFamily="49" charset="0"/>
                        </a:rPr>
                        <a:t>.loc</a:t>
                      </a:r>
                      <a:r>
                        <a:rPr lang="en-US" sz="1600" b="0" dirty="0">
                          <a:solidFill>
                            <a:schemeClr val="accent1"/>
                          </a:solidFill>
                          <a:latin typeface="Consolas" pitchFamily="49" charset="0"/>
                        </a:rPr>
                        <a:t>[:,bankloan1.</a:t>
                      </a:r>
                      <a:r>
                        <a:rPr lang="en-US" sz="1600" b="1" dirty="0">
                          <a:solidFill>
                            <a:schemeClr val="accent1"/>
                          </a:solidFill>
                          <a:latin typeface="Consolas" pitchFamily="49" charset="0"/>
                        </a:rPr>
                        <a:t>columns</a:t>
                      </a:r>
                      <a:r>
                        <a:rPr lang="en-US" sz="1600" b="0" dirty="0">
                          <a:solidFill>
                            <a:schemeClr val="accent1"/>
                          </a:solidFill>
                          <a:latin typeface="Consolas" pitchFamily="49" charset="0"/>
                        </a:rPr>
                        <a:t> != 'DEFAULTER']</a:t>
                      </a:r>
                    </a:p>
                    <a:p>
                      <a:r>
                        <a:rPr lang="en-US" sz="1600" b="0" dirty="0">
                          <a:solidFill>
                            <a:schemeClr val="accent1"/>
                          </a:solidFill>
                          <a:latin typeface="Consolas" pitchFamily="49" charset="0"/>
                        </a:rPr>
                        <a:t>y = bankloan1</a:t>
                      </a:r>
                      <a:r>
                        <a:rPr lang="en-US" sz="1600" b="1" dirty="0">
                          <a:solidFill>
                            <a:schemeClr val="accent1"/>
                          </a:solidFill>
                          <a:latin typeface="Consolas" pitchFamily="49" charset="0"/>
                        </a:rPr>
                        <a:t>.loc</a:t>
                      </a:r>
                      <a:r>
                        <a:rPr lang="en-US" sz="1600" b="0" dirty="0">
                          <a:solidFill>
                            <a:schemeClr val="accent1"/>
                          </a:solidFill>
                          <a:latin typeface="Consolas" pitchFamily="49" charset="0"/>
                        </a:rPr>
                        <a:t>[:, 'DEFAULTER']</a:t>
                      </a:r>
                    </a:p>
                    <a:p>
                      <a:endParaRPr lang="en-US" sz="1600" b="0" dirty="0">
                        <a:solidFill>
                          <a:schemeClr val="accent1"/>
                        </a:solidFill>
                        <a:latin typeface="Consolas" pitchFamily="49" charset="0"/>
                      </a:endParaRPr>
                    </a:p>
                    <a:p>
                      <a:r>
                        <a:rPr lang="en-US" sz="1600" b="0" dirty="0">
                          <a:solidFill>
                            <a:schemeClr val="accent1"/>
                          </a:solidFill>
                          <a:latin typeface="Consolas" pitchFamily="49" charset="0"/>
                        </a:rPr>
                        <a:t>X_train, X_test, y_train, y_test = </a:t>
                      </a:r>
                      <a:r>
                        <a:rPr lang="en-US" sz="1600" b="1" dirty="0">
                          <a:solidFill>
                            <a:schemeClr val="accent1"/>
                          </a:solidFill>
                          <a:latin typeface="Consolas" pitchFamily="49" charset="0"/>
                        </a:rPr>
                        <a:t>train_test_split</a:t>
                      </a:r>
                      <a:r>
                        <a:rPr lang="en-US" sz="1600" b="0" dirty="0">
                          <a:solidFill>
                            <a:schemeClr val="accent1"/>
                          </a:solidFill>
                          <a:latin typeface="Consolas" pitchFamily="49" charset="0"/>
                        </a:rPr>
                        <a:t>(X, y, </a:t>
                      </a:r>
                    </a:p>
                    <a:p>
                      <a:r>
                        <a:rPr lang="en-US" sz="1600" b="0" dirty="0">
                          <a:solidFill>
                            <a:schemeClr val="accent1"/>
                          </a:solidFill>
                          <a:latin typeface="Consolas" pitchFamily="49" charset="0"/>
                        </a:rPr>
                        <a:t>                                                   </a:t>
                      </a:r>
                      <a:r>
                        <a:rPr lang="en-US" sz="1600" b="1" dirty="0">
                          <a:solidFill>
                            <a:schemeClr val="accent1"/>
                          </a:solidFill>
                          <a:latin typeface="Consolas" pitchFamily="49" charset="0"/>
                        </a:rPr>
                        <a:t>test_size</a:t>
                      </a:r>
                      <a:r>
                        <a:rPr lang="en-US" sz="1600" b="0" dirty="0">
                          <a:solidFill>
                            <a:schemeClr val="accent1"/>
                          </a:solidFill>
                          <a:latin typeface="Consolas" pitchFamily="49" charset="0"/>
                        </a:rPr>
                        <a:t>=0.30, </a:t>
                      </a:r>
                    </a:p>
                    <a:p>
                      <a:r>
                        <a:rPr lang="en-US" sz="1600" b="0" dirty="0">
                          <a:solidFill>
                            <a:schemeClr val="accent1"/>
                          </a:solidFill>
                          <a:latin typeface="Consolas" pitchFamily="49" charset="0"/>
                        </a:rPr>
                        <a:t>                                                   </a:t>
                      </a:r>
                      <a:r>
                        <a:rPr lang="en-US" sz="1600" b="1" dirty="0">
                          <a:solidFill>
                            <a:schemeClr val="accent1"/>
                          </a:solidFill>
                          <a:latin typeface="Consolas" pitchFamily="49" charset="0"/>
                        </a:rPr>
                        <a:t>random_state</a:t>
                      </a:r>
                      <a:r>
                        <a:rPr lang="en-US" sz="1600" b="0" dirty="0">
                          <a:solidFill>
                            <a:schemeClr val="accent1"/>
                          </a:solidFill>
                          <a:latin typeface="Consolas" pitchFamily="49" charset="0"/>
                        </a:rPr>
                        <a:t> = 999)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Continuous Predictors </a:t>
            </a:r>
            <a:endParaRPr lang="en-US" sz="2800"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2074026" y="1295400"/>
            <a:ext cx="4112023" cy="338554"/>
          </a:xfrm>
          <a:prstGeom prst="rect">
            <a:avLst/>
          </a:prstGeom>
        </p:spPr>
        <p:txBody>
          <a:bodyPr wrap="none">
            <a:spAutoFit/>
          </a:bodyPr>
          <a:lstStyle/>
          <a:p>
            <a:r>
              <a:rPr lang="en-US" sz="1600" dirty="0">
                <a:latin typeface="Consolas" pitchFamily="49" charset="0"/>
              </a:rPr>
              <a:t># Creating Train and Test Data Sets</a:t>
            </a:r>
          </a:p>
        </p:txBody>
      </p:sp>
      <p:sp>
        <p:nvSpPr>
          <p:cNvPr id="23" name="Rectangle 22">
            <a:extLst>
              <a:ext uri="{FF2B5EF4-FFF2-40B4-BE49-F238E27FC236}">
                <a16:creationId xmlns:a16="http://schemas.microsoft.com/office/drawing/2014/main" id="{B14504CD-9635-2148-8D2E-105900BAF293}"/>
              </a:ext>
            </a:extLst>
          </p:cNvPr>
          <p:cNvSpPr/>
          <p:nvPr/>
        </p:nvSpPr>
        <p:spPr>
          <a:xfrm>
            <a:off x="2081739" y="3559076"/>
            <a:ext cx="8033374" cy="2308324"/>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b="1" dirty="0">
                <a:solidFill>
                  <a:prstClr val="black">
                    <a:lumMod val="75000"/>
                    <a:lumOff val="25000"/>
                  </a:prstClr>
                </a:solidFill>
                <a:latin typeface="Vijaya" panose="02020604020202020204" pitchFamily="18" charset="0"/>
                <a:cs typeface="Vijaya" panose="02020604020202020204" pitchFamily="18" charset="0"/>
              </a:rPr>
              <a:t>train_test_split()</a:t>
            </a:r>
            <a:r>
              <a:rPr lang="en-US" dirty="0">
                <a:solidFill>
                  <a:prstClr val="black">
                    <a:lumMod val="75000"/>
                    <a:lumOff val="25000"/>
                  </a:prstClr>
                </a:solidFill>
                <a:latin typeface="Vijaya" panose="02020604020202020204" pitchFamily="18" charset="0"/>
                <a:cs typeface="Vijaya" panose="02020604020202020204" pitchFamily="18" charset="0"/>
              </a:rPr>
              <a:t> from sklearn.model_selection is used to split dataset into random train and test sets. </a:t>
            </a:r>
          </a:p>
          <a:p>
            <a:pPr marL="342900" indent="-342900">
              <a:buSzPct val="60000"/>
              <a:buFont typeface="Wingdings" panose="05000000000000000000" pitchFamily="2" charset="2"/>
              <a:buChar char="q"/>
            </a:pPr>
            <a:r>
              <a:rPr lang="en-US" b="1" dirty="0">
                <a:solidFill>
                  <a:prstClr val="black">
                    <a:lumMod val="75000"/>
                    <a:lumOff val="25000"/>
                  </a:prstClr>
                </a:solidFill>
                <a:latin typeface="Vijaya" panose="02020604020202020204" pitchFamily="18" charset="0"/>
                <a:cs typeface="Vijaya" panose="02020604020202020204" pitchFamily="18" charset="0"/>
              </a:rPr>
              <a:t>test_size </a:t>
            </a:r>
            <a:r>
              <a:rPr lang="en-US" dirty="0">
                <a:solidFill>
                  <a:prstClr val="black">
                    <a:lumMod val="75000"/>
                    <a:lumOff val="25000"/>
                  </a:prstClr>
                </a:solidFill>
                <a:latin typeface="Vijaya" panose="02020604020202020204" pitchFamily="18" charset="0"/>
                <a:cs typeface="Vijaya" panose="02020604020202020204" pitchFamily="18" charset="0"/>
              </a:rPr>
              <a:t>represents the proportion of dataset to be included in the test set.</a:t>
            </a:r>
          </a:p>
          <a:p>
            <a:pPr marL="342900" indent="-342900">
              <a:buSzPct val="60000"/>
              <a:buFont typeface="Wingdings" panose="05000000000000000000" pitchFamily="2" charset="2"/>
              <a:buChar char="q"/>
            </a:pPr>
            <a:r>
              <a:rPr lang="en-US" b="1" dirty="0">
                <a:solidFill>
                  <a:prstClr val="black">
                    <a:lumMod val="75000"/>
                    <a:lumOff val="25000"/>
                  </a:prstClr>
                </a:solidFill>
                <a:latin typeface="Vijaya" panose="02020604020202020204" pitchFamily="18" charset="0"/>
                <a:cs typeface="Vijaya" panose="02020604020202020204" pitchFamily="18" charset="0"/>
              </a:rPr>
              <a:t>random_state</a:t>
            </a:r>
            <a:r>
              <a:rPr lang="en-US" dirty="0">
                <a:solidFill>
                  <a:prstClr val="black">
                    <a:lumMod val="75000"/>
                    <a:lumOff val="25000"/>
                  </a:prstClr>
                </a:solidFill>
                <a:latin typeface="Vijaya" panose="02020604020202020204" pitchFamily="18" charset="0"/>
                <a:cs typeface="Vijaya" panose="02020604020202020204" pitchFamily="18" charset="0"/>
              </a:rPr>
              <a:t> sets the seed for the random number generator.</a:t>
            </a:r>
          </a:p>
        </p:txBody>
      </p:sp>
    </p:spTree>
    <p:extLst>
      <p:ext uri="{BB962C8B-B14F-4D97-AF65-F5344CB8AC3E}">
        <p14:creationId xmlns:p14="http://schemas.microsoft.com/office/powerpoint/2010/main" val="304312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nvPr>
        </p:nvGraphicFramePr>
        <p:xfrm>
          <a:off x="2079313" y="1676401"/>
          <a:ext cx="8033374" cy="828021"/>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828021">
                <a:tc>
                  <a:txBody>
                    <a:bodyPr/>
                    <a:lstStyle/>
                    <a:p>
                      <a:r>
                        <a:rPr lang="en-US" sz="1600" b="0" dirty="0">
                          <a:solidFill>
                            <a:schemeClr val="accent1"/>
                          </a:solidFill>
                          <a:latin typeface="Consolas" pitchFamily="49" charset="0"/>
                        </a:rPr>
                        <a:t>NBmodel = </a:t>
                      </a:r>
                      <a:r>
                        <a:rPr lang="en-US" sz="1600" b="1" dirty="0">
                          <a:solidFill>
                            <a:schemeClr val="accent1"/>
                          </a:solidFill>
                          <a:latin typeface="Consolas" pitchFamily="49" charset="0"/>
                        </a:rPr>
                        <a:t>GaussianNB</a:t>
                      </a:r>
                      <a:r>
                        <a:rPr lang="en-US" sz="1600" b="0" dirty="0">
                          <a:solidFill>
                            <a:schemeClr val="accent1"/>
                          </a:solidFill>
                          <a:latin typeface="Consolas" pitchFamily="49" charset="0"/>
                        </a:rPr>
                        <a:t>()</a:t>
                      </a:r>
                    </a:p>
                    <a:p>
                      <a:endParaRPr lang="en-US" sz="1600" b="0" dirty="0">
                        <a:solidFill>
                          <a:schemeClr val="accent1"/>
                        </a:solidFill>
                        <a:latin typeface="Consolas" pitchFamily="49" charset="0"/>
                      </a:endParaRPr>
                    </a:p>
                    <a:p>
                      <a:r>
                        <a:rPr lang="en-US" sz="1600" b="0" dirty="0">
                          <a:solidFill>
                            <a:schemeClr val="accent1"/>
                          </a:solidFill>
                          <a:latin typeface="Consolas" pitchFamily="49" charset="0"/>
                        </a:rPr>
                        <a:t>NBmodel.</a:t>
                      </a:r>
                      <a:r>
                        <a:rPr lang="en-US" sz="1600" b="1" dirty="0">
                          <a:solidFill>
                            <a:schemeClr val="accent1"/>
                          </a:solidFill>
                          <a:latin typeface="Consolas" pitchFamily="49" charset="0"/>
                        </a:rPr>
                        <a:t>fit</a:t>
                      </a:r>
                      <a:r>
                        <a:rPr lang="en-US" sz="1600" b="0" dirty="0">
                          <a:solidFill>
                            <a:schemeClr val="accent1"/>
                          </a:solidFill>
                          <a:latin typeface="Consolas" pitchFamily="49" charset="0"/>
                        </a:rPr>
                        <a:t>(X_train, y_train)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Continuous Predictors </a:t>
            </a:r>
            <a:endParaRPr lang="en-US" sz="2800"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2074026" y="1295400"/>
            <a:ext cx="1867819" cy="338554"/>
          </a:xfrm>
          <a:prstGeom prst="rect">
            <a:avLst/>
          </a:prstGeom>
        </p:spPr>
        <p:txBody>
          <a:bodyPr wrap="none">
            <a:spAutoFit/>
          </a:bodyPr>
          <a:lstStyle/>
          <a:p>
            <a:r>
              <a:rPr lang="en-US" sz="1600" dirty="0">
                <a:latin typeface="Consolas" pitchFamily="49" charset="0"/>
              </a:rPr>
              <a:t># Model Fitting</a:t>
            </a:r>
          </a:p>
        </p:txBody>
      </p:sp>
      <p:sp>
        <p:nvSpPr>
          <p:cNvPr id="23" name="Rectangle 22">
            <a:extLst>
              <a:ext uri="{FF2B5EF4-FFF2-40B4-BE49-F238E27FC236}">
                <a16:creationId xmlns:a16="http://schemas.microsoft.com/office/drawing/2014/main" id="{B14504CD-9635-2148-8D2E-105900BAF293}"/>
              </a:ext>
            </a:extLst>
          </p:cNvPr>
          <p:cNvSpPr/>
          <p:nvPr/>
        </p:nvSpPr>
        <p:spPr>
          <a:xfrm>
            <a:off x="5638800" y="1524000"/>
            <a:ext cx="4476312" cy="1631216"/>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000" b="1" dirty="0">
                <a:solidFill>
                  <a:prstClr val="black">
                    <a:lumMod val="75000"/>
                    <a:lumOff val="25000"/>
                  </a:prstClr>
                </a:solidFill>
                <a:latin typeface="Vijaya" panose="02020604020202020204" pitchFamily="18" charset="0"/>
                <a:cs typeface="Vijaya" panose="02020604020202020204" pitchFamily="18" charset="0"/>
              </a:rPr>
              <a:t>GaussianNB() </a:t>
            </a:r>
            <a:r>
              <a:rPr lang="en-US" sz="2000" dirty="0">
                <a:solidFill>
                  <a:prstClr val="black">
                    <a:lumMod val="75000"/>
                    <a:lumOff val="25000"/>
                  </a:prstClr>
                </a:solidFill>
                <a:latin typeface="Vijaya" panose="02020604020202020204" pitchFamily="18" charset="0"/>
                <a:cs typeface="Vijaya" panose="02020604020202020204" pitchFamily="18" charset="0"/>
              </a:rPr>
              <a:t>fits a Gaussian Naive Bayes algorithm for classification. </a:t>
            </a:r>
          </a:p>
          <a:p>
            <a:pPr marL="342900" indent="-342900">
              <a:buSzPct val="60000"/>
              <a:buFont typeface="Wingdings" panose="05000000000000000000" pitchFamily="2" charset="2"/>
              <a:buChar char="q"/>
            </a:pPr>
            <a:r>
              <a:rPr lang="en-US" sz="2000" dirty="0">
                <a:solidFill>
                  <a:prstClr val="black">
                    <a:lumMod val="75000"/>
                    <a:lumOff val="25000"/>
                  </a:prstClr>
                </a:solidFill>
                <a:latin typeface="Vijaya" panose="02020604020202020204" pitchFamily="18" charset="0"/>
                <a:cs typeface="Vijaya" panose="02020604020202020204" pitchFamily="18" charset="0"/>
              </a:rPr>
              <a:t>This model is suitable for continuous predictors and assumes the likelihood of predictors to be normal. </a:t>
            </a:r>
          </a:p>
        </p:txBody>
      </p:sp>
      <p:graphicFrame>
        <p:nvGraphicFramePr>
          <p:cNvPr id="22" name="Table 21">
            <a:extLst>
              <a:ext uri="{FF2B5EF4-FFF2-40B4-BE49-F238E27FC236}">
                <a16:creationId xmlns:a16="http://schemas.microsoft.com/office/drawing/2014/main" id="{734AF595-E3D4-9A46-9F33-41A068127D15}"/>
              </a:ext>
            </a:extLst>
          </p:cNvPr>
          <p:cNvGraphicFramePr>
            <a:graphicFrameLocks noGrp="1"/>
          </p:cNvGraphicFramePr>
          <p:nvPr>
            <p:extLst/>
          </p:nvPr>
        </p:nvGraphicFramePr>
        <p:xfrm>
          <a:off x="2079314" y="3608205"/>
          <a:ext cx="7674287" cy="828021"/>
        </p:xfrm>
        <a:graphic>
          <a:graphicData uri="http://schemas.openxmlformats.org/drawingml/2006/table">
            <a:tbl>
              <a:tblPr bandRow="1">
                <a:tableStyleId>{9D7B26C5-4107-4FEC-AEDC-1716B250A1EF}</a:tableStyleId>
              </a:tblPr>
              <a:tblGrid>
                <a:gridCol w="7674287">
                  <a:extLst>
                    <a:ext uri="{9D8B030D-6E8A-4147-A177-3AD203B41FA5}">
                      <a16:colId xmlns:a16="http://schemas.microsoft.com/office/drawing/2014/main" val="20000"/>
                    </a:ext>
                  </a:extLst>
                </a:gridCol>
              </a:tblGrid>
              <a:tr h="828021">
                <a:tc>
                  <a:txBody>
                    <a:bodyPr/>
                    <a:lstStyle/>
                    <a:p>
                      <a:r>
                        <a:rPr lang="en-US" sz="1600" b="0" dirty="0">
                          <a:solidFill>
                            <a:schemeClr val="accent1"/>
                          </a:solidFill>
                          <a:latin typeface="Consolas" pitchFamily="49" charset="0"/>
                        </a:rPr>
                        <a:t>predprob_test = NBmodel.</a:t>
                      </a:r>
                      <a:r>
                        <a:rPr lang="en-US" sz="1600" b="1" dirty="0">
                          <a:solidFill>
                            <a:schemeClr val="accent1"/>
                          </a:solidFill>
                          <a:latin typeface="Consolas" pitchFamily="49" charset="0"/>
                        </a:rPr>
                        <a:t>predict_proba</a:t>
                      </a:r>
                      <a:r>
                        <a:rPr lang="en-US" sz="1600" b="0" dirty="0">
                          <a:solidFill>
                            <a:schemeClr val="accent1"/>
                          </a:solidFill>
                          <a:latin typeface="Consolas" pitchFamily="49" charset="0"/>
                        </a:rPr>
                        <a:t>(X_test)</a:t>
                      </a:r>
                    </a:p>
                    <a:p>
                      <a:r>
                        <a:rPr lang="en-US" sz="1600" b="0" dirty="0">
                          <a:solidFill>
                            <a:schemeClr val="accent1"/>
                          </a:solidFill>
                          <a:latin typeface="Consolas" pitchFamily="49" charset="0"/>
                        </a:rPr>
                        <a:t>predprob_test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24" name="Rectangle 23">
            <a:extLst>
              <a:ext uri="{FF2B5EF4-FFF2-40B4-BE49-F238E27FC236}">
                <a16:creationId xmlns:a16="http://schemas.microsoft.com/office/drawing/2014/main" id="{54D750C7-F939-0B4A-A2BD-C78EB48B5178}"/>
              </a:ext>
            </a:extLst>
          </p:cNvPr>
          <p:cNvSpPr/>
          <p:nvPr/>
        </p:nvSpPr>
        <p:spPr>
          <a:xfrm>
            <a:off x="2074026" y="3276600"/>
            <a:ext cx="2989921" cy="338554"/>
          </a:xfrm>
          <a:prstGeom prst="rect">
            <a:avLst/>
          </a:prstGeom>
        </p:spPr>
        <p:txBody>
          <a:bodyPr wrap="none">
            <a:spAutoFit/>
          </a:bodyPr>
          <a:lstStyle/>
          <a:p>
            <a:r>
              <a:rPr lang="en-US" sz="1600" dirty="0">
                <a:latin typeface="Consolas" pitchFamily="49" charset="0"/>
              </a:rPr>
              <a:t># Predicted Probabilities</a:t>
            </a:r>
          </a:p>
        </p:txBody>
      </p:sp>
      <p:sp>
        <p:nvSpPr>
          <p:cNvPr id="29" name="Rectangle 28">
            <a:extLst>
              <a:ext uri="{FF2B5EF4-FFF2-40B4-BE49-F238E27FC236}">
                <a16:creationId xmlns:a16="http://schemas.microsoft.com/office/drawing/2014/main" id="{2C39FF0F-A337-D142-BE76-C9B29A3E011E}"/>
              </a:ext>
            </a:extLst>
          </p:cNvPr>
          <p:cNvSpPr/>
          <p:nvPr/>
        </p:nvSpPr>
        <p:spPr>
          <a:xfrm>
            <a:off x="6705601" y="3968525"/>
            <a:ext cx="3407087" cy="1015663"/>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000" b="1" dirty="0">
                <a:solidFill>
                  <a:schemeClr val="tx1">
                    <a:lumMod val="75000"/>
                    <a:lumOff val="25000"/>
                  </a:schemeClr>
                </a:solidFill>
                <a:latin typeface="Vijaya" panose="02020604020202020204" pitchFamily="18" charset="0"/>
                <a:cs typeface="Vijaya" panose="02020604020202020204" pitchFamily="18" charset="0"/>
              </a:rPr>
              <a:t>predict_proba()</a:t>
            </a:r>
            <a:r>
              <a:rPr lang="en-US" sz="2000" dirty="0">
                <a:solidFill>
                  <a:schemeClr val="tx1">
                    <a:lumMod val="75000"/>
                    <a:lumOff val="25000"/>
                  </a:schemeClr>
                </a:solidFill>
                <a:latin typeface="Vijaya" panose="02020604020202020204" pitchFamily="18" charset="0"/>
                <a:cs typeface="Vijaya" panose="02020604020202020204" pitchFamily="18" charset="0"/>
              </a:rPr>
              <a:t> returns predicted probabilities for the test data. </a:t>
            </a:r>
          </a:p>
        </p:txBody>
      </p:sp>
      <p:pic>
        <p:nvPicPr>
          <p:cNvPr id="6" name="Picture 5">
            <a:extLst>
              <a:ext uri="{FF2B5EF4-FFF2-40B4-BE49-F238E27FC236}">
                <a16:creationId xmlns:a16="http://schemas.microsoft.com/office/drawing/2014/main" id="{08DC2E9D-A2A0-E24A-A679-7FC1ABD7B8C2}"/>
              </a:ext>
            </a:extLst>
          </p:cNvPr>
          <p:cNvPicPr>
            <a:picLocks noChangeAspect="1"/>
          </p:cNvPicPr>
          <p:nvPr/>
        </p:nvPicPr>
        <p:blipFill>
          <a:blip r:embed="rId7"/>
          <a:stretch>
            <a:fillRect/>
          </a:stretch>
        </p:blipFill>
        <p:spPr>
          <a:xfrm>
            <a:off x="2159000" y="4927600"/>
            <a:ext cx="3937000" cy="1580547"/>
          </a:xfrm>
          <a:prstGeom prst="rect">
            <a:avLst/>
          </a:prstGeom>
          <a:ln>
            <a:solidFill>
              <a:schemeClr val="accent1"/>
            </a:solidFill>
          </a:ln>
        </p:spPr>
      </p:pic>
      <p:sp>
        <p:nvSpPr>
          <p:cNvPr id="31" name="Rectangle 30">
            <a:extLst>
              <a:ext uri="{FF2B5EF4-FFF2-40B4-BE49-F238E27FC236}">
                <a16:creationId xmlns:a16="http://schemas.microsoft.com/office/drawing/2014/main" id="{ABA60F84-DDBD-1F40-A711-63529AAFE62E}"/>
              </a:ext>
            </a:extLst>
          </p:cNvPr>
          <p:cNvSpPr/>
          <p:nvPr/>
        </p:nvSpPr>
        <p:spPr>
          <a:xfrm>
            <a:off x="2057400" y="4572000"/>
            <a:ext cx="1082348" cy="338554"/>
          </a:xfrm>
          <a:prstGeom prst="rect">
            <a:avLst/>
          </a:prstGeom>
        </p:spPr>
        <p:txBody>
          <a:bodyPr wrap="none">
            <a:spAutoFit/>
          </a:bodyPr>
          <a:lstStyle/>
          <a:p>
            <a:r>
              <a:rPr lang="en-US" sz="1600" dirty="0">
                <a:latin typeface="Consolas" pitchFamily="49" charset="0"/>
              </a:rPr>
              <a:t># Output</a:t>
            </a:r>
          </a:p>
        </p:txBody>
      </p:sp>
    </p:spTree>
    <p:extLst>
      <p:ext uri="{BB962C8B-B14F-4D97-AF65-F5344CB8AC3E}">
        <p14:creationId xmlns:p14="http://schemas.microsoft.com/office/powerpoint/2010/main" val="418942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F5C2F20-E725-1C4C-B2CD-2800F2C906F8}"/>
              </a:ext>
            </a:extLst>
          </p:cNvPr>
          <p:cNvPicPr>
            <a:picLocks noChangeAspect="1"/>
          </p:cNvPicPr>
          <p:nvPr/>
        </p:nvPicPr>
        <p:blipFill>
          <a:blip r:embed="rId7"/>
          <a:stretch>
            <a:fillRect/>
          </a:stretch>
        </p:blipFill>
        <p:spPr>
          <a:xfrm>
            <a:off x="2335216" y="3951750"/>
            <a:ext cx="7299323" cy="2133827"/>
          </a:xfrm>
          <a:prstGeom prst="rect">
            <a:avLst/>
          </a:prstGeom>
          <a:ln>
            <a:solidFill>
              <a:schemeClr val="accent1"/>
            </a:solidFill>
          </a:ln>
        </p:spPr>
      </p:pic>
      <p:graphicFrame>
        <p:nvGraphicFramePr>
          <p:cNvPr id="14" name="Table 13"/>
          <p:cNvGraphicFramePr>
            <a:graphicFrameLocks noGrp="1"/>
          </p:cNvGraphicFramePr>
          <p:nvPr>
            <p:extLst/>
          </p:nvPr>
        </p:nvGraphicFramePr>
        <p:xfrm>
          <a:off x="2079314" y="1627005"/>
          <a:ext cx="7674287" cy="828021"/>
        </p:xfrm>
        <a:graphic>
          <a:graphicData uri="http://schemas.openxmlformats.org/drawingml/2006/table">
            <a:tbl>
              <a:tblPr bandRow="1">
                <a:tableStyleId>{9D7B26C5-4107-4FEC-AEDC-1716B250A1EF}</a:tableStyleId>
              </a:tblPr>
              <a:tblGrid>
                <a:gridCol w="7674287">
                  <a:extLst>
                    <a:ext uri="{9D8B030D-6E8A-4147-A177-3AD203B41FA5}">
                      <a16:colId xmlns:a16="http://schemas.microsoft.com/office/drawing/2014/main" val="20000"/>
                    </a:ext>
                  </a:extLst>
                </a:gridCol>
              </a:tblGrid>
              <a:tr h="828021">
                <a:tc>
                  <a:txBody>
                    <a:bodyPr/>
                    <a:lstStyle/>
                    <a:p>
                      <a:r>
                        <a:rPr lang="en-US" sz="1600" b="0" dirty="0">
                          <a:solidFill>
                            <a:schemeClr val="accent1"/>
                          </a:solidFill>
                          <a:latin typeface="Consolas" pitchFamily="49" charset="0"/>
                        </a:rPr>
                        <a:t>cutoff = 0.3</a:t>
                      </a:r>
                    </a:p>
                    <a:p>
                      <a:r>
                        <a:rPr lang="en-US" sz="1600" b="0" dirty="0">
                          <a:solidFill>
                            <a:schemeClr val="accent1"/>
                          </a:solidFill>
                          <a:latin typeface="Consolas" pitchFamily="49" charset="0"/>
                        </a:rPr>
                        <a:t>pred_test = np.</a:t>
                      </a:r>
                      <a:r>
                        <a:rPr lang="en-US" sz="1600" b="1" dirty="0">
                          <a:solidFill>
                            <a:schemeClr val="accent1"/>
                          </a:solidFill>
                          <a:latin typeface="Consolas" pitchFamily="49" charset="0"/>
                        </a:rPr>
                        <a:t>where</a:t>
                      </a:r>
                      <a:r>
                        <a:rPr lang="en-US" sz="1600" b="0" dirty="0">
                          <a:solidFill>
                            <a:schemeClr val="accent1"/>
                          </a:solidFill>
                          <a:latin typeface="Consolas" pitchFamily="49" charset="0"/>
                        </a:rPr>
                        <a:t>(predprob_test[:,1] &gt; cutoff, 1, 0)</a:t>
                      </a:r>
                    </a:p>
                    <a:p>
                      <a:r>
                        <a:rPr lang="en-US" sz="1600" b="0" dirty="0">
                          <a:solidFill>
                            <a:schemeClr val="accent1"/>
                          </a:solidFill>
                          <a:latin typeface="Consolas" pitchFamily="49" charset="0"/>
                        </a:rPr>
                        <a:t>pred_test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2074026" y="1295400"/>
            <a:ext cx="5009705" cy="338554"/>
          </a:xfrm>
          <a:prstGeom prst="rect">
            <a:avLst/>
          </a:prstGeom>
        </p:spPr>
        <p:txBody>
          <a:bodyPr wrap="none">
            <a:spAutoFit/>
          </a:bodyPr>
          <a:lstStyle/>
          <a:p>
            <a:r>
              <a:rPr lang="en-US" sz="1600" dirty="0">
                <a:latin typeface="Consolas" pitchFamily="49" charset="0"/>
              </a:rPr>
              <a:t># Custom Cutoff Value for Prediction Labels</a:t>
            </a:r>
          </a:p>
        </p:txBody>
      </p:sp>
      <p:grpSp>
        <p:nvGrpSpPr>
          <p:cNvPr id="4" name="Group 3"/>
          <p:cNvGrpSpPr/>
          <p:nvPr/>
        </p:nvGrpSpPr>
        <p:grpSpPr>
          <a:xfrm>
            <a:off x="3429001" y="2514601"/>
            <a:ext cx="6248399" cy="467789"/>
            <a:chOff x="2049762" y="5033256"/>
            <a:chExt cx="6248399" cy="467789"/>
          </a:xfrm>
        </p:grpSpPr>
        <p:grpSp>
          <p:nvGrpSpPr>
            <p:cNvPr id="22" name="Group 21"/>
            <p:cNvGrpSpPr/>
            <p:nvPr/>
          </p:nvGrpSpPr>
          <p:grpSpPr>
            <a:xfrm>
              <a:off x="2057400" y="5033256"/>
              <a:ext cx="6240761" cy="467789"/>
              <a:chOff x="2057400" y="3726307"/>
              <a:chExt cx="6240761" cy="467789"/>
            </a:xfrm>
            <a:solidFill>
              <a:schemeClr val="bg1"/>
            </a:solidFill>
          </p:grpSpPr>
          <p:sp>
            <p:nvSpPr>
              <p:cNvPr id="24" name="Rectangle 23"/>
              <p:cNvSpPr/>
              <p:nvPr/>
            </p:nvSpPr>
            <p:spPr>
              <a:xfrm>
                <a:off x="2696688" y="3732431"/>
                <a:ext cx="5601473" cy="461665"/>
              </a:xfrm>
              <a:prstGeom prst="rect">
                <a:avLst/>
              </a:prstGeom>
              <a:grp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b="1" dirty="0">
                    <a:solidFill>
                      <a:schemeClr val="tx1">
                        <a:lumMod val="75000"/>
                        <a:lumOff val="25000"/>
                      </a:schemeClr>
                    </a:solidFill>
                    <a:latin typeface="Vijaya" panose="02020604020202020204" pitchFamily="18" charset="0"/>
                    <a:cs typeface="Vijaya" panose="02020604020202020204" pitchFamily="18" charset="0"/>
                  </a:rPr>
                  <a:t> </a:t>
                </a:r>
                <a:r>
                  <a:rPr lang="en-US" dirty="0">
                    <a:solidFill>
                      <a:schemeClr val="tx1">
                        <a:lumMod val="75000"/>
                        <a:lumOff val="25000"/>
                      </a:schemeClr>
                    </a:solidFill>
                    <a:latin typeface="Vijaya" panose="02020604020202020204" pitchFamily="18" charset="0"/>
                    <a:cs typeface="Vijaya" panose="02020604020202020204" pitchFamily="18" charset="0"/>
                  </a:rPr>
                  <a:t>The output is an array of binary labels. </a:t>
                </a:r>
              </a:p>
            </p:txBody>
          </p:sp>
          <p:cxnSp>
            <p:nvCxnSpPr>
              <p:cNvPr id="29" name="Straight Arrow Connector 28"/>
              <p:cNvCxnSpPr/>
              <p:nvPr/>
            </p:nvCxnSpPr>
            <p:spPr>
              <a:xfrm flipV="1">
                <a:off x="2057400" y="3726307"/>
                <a:ext cx="0" cy="284119"/>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flipH="1">
              <a:off x="2049762" y="5314950"/>
              <a:ext cx="624681" cy="0"/>
            </a:xfrm>
            <a:prstGeom prst="straightConnector1">
              <a:avLst/>
            </a:prstGeom>
            <a:solidFill>
              <a:schemeClr val="bg1"/>
            </a:solid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2D899D39-7792-45E8-BC36-67766B036992}"/>
              </a:ext>
            </a:extLst>
          </p:cNvPr>
          <p:cNvSpPr/>
          <p:nvPr/>
        </p:nvSpPr>
        <p:spPr>
          <a:xfrm>
            <a:off x="2057400" y="3518877"/>
            <a:ext cx="1082348" cy="338554"/>
          </a:xfrm>
          <a:prstGeom prst="rect">
            <a:avLst/>
          </a:prstGeom>
        </p:spPr>
        <p:txBody>
          <a:bodyPr wrap="none">
            <a:spAutoFit/>
          </a:bodyPr>
          <a:lstStyle/>
          <a:p>
            <a:r>
              <a:rPr lang="en-US" sz="1600" dirty="0">
                <a:latin typeface="Consolas" pitchFamily="49" charset="0"/>
              </a:rPr>
              <a:t># Output</a:t>
            </a:r>
          </a:p>
        </p:txBody>
      </p:sp>
      <p:sp>
        <p:nvSpPr>
          <p:cNvPr id="21" name="Rectangle 2">
            <a:extLst>
              <a:ext uri="{FF2B5EF4-FFF2-40B4-BE49-F238E27FC236}">
                <a16:creationId xmlns:a16="http://schemas.microsoft.com/office/drawing/2014/main" id="{AA79C8B3-1519-6045-B8AE-977568D48A93}"/>
              </a:ext>
            </a:extLst>
          </p:cNvPr>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Continuous Predictors </a:t>
            </a:r>
            <a:endParaRPr lang="en-US" sz="2800" b="1" dirty="0">
              <a:latin typeface="+mj-lt"/>
            </a:endParaRPr>
          </a:p>
        </p:txBody>
      </p:sp>
    </p:spTree>
    <p:extLst>
      <p:ext uri="{BB962C8B-B14F-4D97-AF65-F5344CB8AC3E}">
        <p14:creationId xmlns:p14="http://schemas.microsoft.com/office/powerpoint/2010/main" val="235016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Continuous Predictors </a:t>
            </a:r>
            <a:endParaRPr lang="en-US" sz="2800"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aphicFrame>
        <p:nvGraphicFramePr>
          <p:cNvPr id="20" name="Table 19">
            <a:extLst>
              <a:ext uri="{FF2B5EF4-FFF2-40B4-BE49-F238E27FC236}">
                <a16:creationId xmlns:a16="http://schemas.microsoft.com/office/drawing/2014/main" id="{E8D86782-7133-4047-861A-4BF23C37D4AC}"/>
              </a:ext>
            </a:extLst>
          </p:cNvPr>
          <p:cNvGraphicFramePr>
            <a:graphicFrameLocks noGrp="1"/>
          </p:cNvGraphicFramePr>
          <p:nvPr>
            <p:extLst/>
          </p:nvPr>
        </p:nvGraphicFramePr>
        <p:xfrm>
          <a:off x="2081738" y="1600200"/>
          <a:ext cx="8033374" cy="28041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65126">
                <a:tc>
                  <a:txBody>
                    <a:bodyPr/>
                    <a:lstStyle/>
                    <a:p>
                      <a:r>
                        <a:rPr lang="en-US" sz="1600" b="1" dirty="0">
                          <a:solidFill>
                            <a:schemeClr val="accent1"/>
                          </a:solidFill>
                          <a:latin typeface="Consolas" pitchFamily="49" charset="0"/>
                        </a:rPr>
                        <a:t>confusion_matrix</a:t>
                      </a:r>
                      <a:r>
                        <a:rPr lang="en-US" sz="1600" b="0" dirty="0">
                          <a:solidFill>
                            <a:schemeClr val="accent1"/>
                          </a:solidFill>
                          <a:latin typeface="Consolas" pitchFamily="49" charset="0"/>
                        </a:rPr>
                        <a:t>(y_test, pred_test, </a:t>
                      </a:r>
                      <a:r>
                        <a:rPr lang="en-US" sz="1600" b="1" dirty="0">
                          <a:solidFill>
                            <a:schemeClr val="accent1"/>
                          </a:solidFill>
                          <a:latin typeface="Consolas" pitchFamily="49" charset="0"/>
                        </a:rPr>
                        <a:t>labels</a:t>
                      </a:r>
                      <a:r>
                        <a:rPr lang="en-US" sz="1600" b="0" dirty="0">
                          <a:solidFill>
                            <a:schemeClr val="accent1"/>
                          </a:solidFill>
                          <a:latin typeface="Consolas" pitchFamily="49" charset="0"/>
                        </a:rPr>
                        <a:t>=[0, 1])</a:t>
                      </a:r>
                    </a:p>
                    <a:p>
                      <a:endParaRPr lang="en-US" sz="1600" b="0" dirty="0">
                        <a:solidFill>
                          <a:schemeClr val="tx1"/>
                        </a:solidFill>
                        <a:latin typeface="Consolas" pitchFamily="49" charset="0"/>
                      </a:endParaRPr>
                    </a:p>
                    <a:p>
                      <a:r>
                        <a:rPr lang="en-US" sz="1600" b="0" dirty="0">
                          <a:solidFill>
                            <a:schemeClr val="tx1"/>
                          </a:solidFill>
                          <a:latin typeface="Consolas" pitchFamily="49" charset="0"/>
                        </a:rPr>
                        <a:t>array([[135, 22], </a:t>
                      </a:r>
                    </a:p>
                    <a:p>
                      <a:r>
                        <a:rPr lang="en-US" sz="1600" b="0" dirty="0">
                          <a:solidFill>
                            <a:schemeClr val="tx1"/>
                          </a:solidFill>
                          <a:latin typeface="Consolas" pitchFamily="49" charset="0"/>
                        </a:rPr>
                        <a:t>       [ 26, 27]])</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r h="365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rPr>
                        <a:t>accuracy_score</a:t>
                      </a:r>
                      <a:r>
                        <a:rPr lang="en-US" sz="1600" b="0" dirty="0">
                          <a:solidFill>
                            <a:schemeClr val="accent1"/>
                          </a:solidFill>
                          <a:latin typeface="Consolas" pitchFamily="49" charset="0"/>
                        </a:rPr>
                        <a:t>(y_test,</a:t>
                      </a:r>
                      <a:r>
                        <a:rPr lang="en-US" sz="1600" b="1" dirty="0">
                          <a:solidFill>
                            <a:schemeClr val="accent1"/>
                          </a:solidFill>
                          <a:latin typeface="Consolas" pitchFamily="49" charset="0"/>
                        </a:rPr>
                        <a:t> </a:t>
                      </a:r>
                      <a:r>
                        <a:rPr lang="en-US" sz="1600" b="0" dirty="0">
                          <a:solidFill>
                            <a:schemeClr val="accent1"/>
                          </a:solidFill>
                          <a:latin typeface="Consolas" pitchFamily="49" charset="0"/>
                        </a:rPr>
                        <a:t>pred_test)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onsolas" pitchFamily="49" charset="0"/>
                        </a:rPr>
                        <a:t>0.7714285714285715</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2738512626"/>
                  </a:ext>
                </a:extLst>
              </a:tr>
              <a:tr h="365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rPr>
                        <a:t>precision_score</a:t>
                      </a:r>
                      <a:r>
                        <a:rPr lang="en-US" sz="1600" b="0" dirty="0">
                          <a:solidFill>
                            <a:schemeClr val="accent1"/>
                          </a:solidFill>
                          <a:latin typeface="Consolas" pitchFamily="49" charset="0"/>
                        </a:rPr>
                        <a:t>(y_test, pred_test)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onsolas" pitchFamily="49" charset="0"/>
                        </a:rPr>
                        <a:t>0.5510204081632653</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339998306"/>
                  </a:ext>
                </a:extLst>
              </a:tr>
              <a:tr h="365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rPr>
                        <a:t>recall_score</a:t>
                      </a:r>
                      <a:r>
                        <a:rPr lang="en-US" sz="1600" b="0" dirty="0">
                          <a:solidFill>
                            <a:schemeClr val="accent1"/>
                          </a:solidFill>
                          <a:latin typeface="Consolas" pitchFamily="49" charset="0"/>
                        </a:rPr>
                        <a:t>(y_test, pred_test)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onsolas" pitchFamily="49" charset="0"/>
                        </a:rPr>
                        <a:t>0.5094339622641509</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2192256160"/>
                  </a:ext>
                </a:extLst>
              </a:tr>
            </a:tbl>
          </a:graphicData>
        </a:graphic>
      </p:graphicFrame>
      <p:sp>
        <p:nvSpPr>
          <p:cNvPr id="21" name="Rectangle 20">
            <a:extLst>
              <a:ext uri="{FF2B5EF4-FFF2-40B4-BE49-F238E27FC236}">
                <a16:creationId xmlns:a16="http://schemas.microsoft.com/office/drawing/2014/main" id="{17486CE6-0CFE-42D9-A4DE-EE093A104A82}"/>
              </a:ext>
            </a:extLst>
          </p:cNvPr>
          <p:cNvSpPr/>
          <p:nvPr/>
        </p:nvSpPr>
        <p:spPr>
          <a:xfrm>
            <a:off x="2074025" y="1295400"/>
            <a:ext cx="2204450" cy="338554"/>
          </a:xfrm>
          <a:prstGeom prst="rect">
            <a:avLst/>
          </a:prstGeom>
        </p:spPr>
        <p:txBody>
          <a:bodyPr wrap="none">
            <a:spAutoFit/>
          </a:bodyPr>
          <a:lstStyle/>
          <a:p>
            <a:r>
              <a:rPr lang="en-US" sz="1600" dirty="0">
                <a:latin typeface="Consolas" pitchFamily="49" charset="0"/>
              </a:rPr>
              <a:t># Confusion Matrix</a:t>
            </a:r>
          </a:p>
        </p:txBody>
      </p:sp>
      <p:grpSp>
        <p:nvGrpSpPr>
          <p:cNvPr id="22" name="Group 21">
            <a:extLst>
              <a:ext uri="{FF2B5EF4-FFF2-40B4-BE49-F238E27FC236}">
                <a16:creationId xmlns:a16="http://schemas.microsoft.com/office/drawing/2014/main" id="{F9587F44-D7C5-48FB-8F84-6F379E1DD8EC}"/>
              </a:ext>
            </a:extLst>
          </p:cNvPr>
          <p:cNvGrpSpPr/>
          <p:nvPr/>
        </p:nvGrpSpPr>
        <p:grpSpPr>
          <a:xfrm>
            <a:off x="2209800" y="6324600"/>
            <a:ext cx="7696200" cy="395780"/>
            <a:chOff x="1733143" y="5486400"/>
            <a:chExt cx="6725057" cy="914400"/>
          </a:xfrm>
        </p:grpSpPr>
        <p:sp>
          <p:nvSpPr>
            <p:cNvPr id="23" name="Rectangle 22">
              <a:extLst>
                <a:ext uri="{FF2B5EF4-FFF2-40B4-BE49-F238E27FC236}">
                  <a16:creationId xmlns:a16="http://schemas.microsoft.com/office/drawing/2014/main" id="{B37F3ED6-D216-4D9B-A3F5-19BD63CEDDC1}"/>
                </a:ext>
              </a:extLst>
            </p:cNvPr>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Note : Output will be slightly different as observations are randomly assigned to train-test data.</a:t>
              </a:r>
            </a:p>
          </p:txBody>
        </p:sp>
        <p:sp>
          <p:nvSpPr>
            <p:cNvPr id="24" name="Rectangle 23">
              <a:extLst>
                <a:ext uri="{FF2B5EF4-FFF2-40B4-BE49-F238E27FC236}">
                  <a16:creationId xmlns:a16="http://schemas.microsoft.com/office/drawing/2014/main" id="{378E6EB3-7EED-4A4A-A341-713282A7DA31}"/>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t>*</a:t>
              </a:r>
            </a:p>
          </p:txBody>
        </p:sp>
      </p:grpSp>
      <p:sp>
        <p:nvSpPr>
          <p:cNvPr id="26" name="Rectangle 25">
            <a:extLst>
              <a:ext uri="{FF2B5EF4-FFF2-40B4-BE49-F238E27FC236}">
                <a16:creationId xmlns:a16="http://schemas.microsoft.com/office/drawing/2014/main" id="{81C4C254-A844-7A42-A75A-9D04A6267D6B}"/>
              </a:ext>
            </a:extLst>
          </p:cNvPr>
          <p:cNvSpPr/>
          <p:nvPr/>
        </p:nvSpPr>
        <p:spPr>
          <a:xfrm>
            <a:off x="5955769" y="1998279"/>
            <a:ext cx="4242862" cy="2554545"/>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000" b="1" dirty="0">
                <a:solidFill>
                  <a:prstClr val="black">
                    <a:lumMod val="75000"/>
                    <a:lumOff val="25000"/>
                  </a:prstClr>
                </a:solidFill>
                <a:latin typeface="Vijaya" panose="02020604020202020204" pitchFamily="18" charset="0"/>
                <a:cs typeface="Vijaya" panose="02020604020202020204" pitchFamily="18" charset="0"/>
              </a:rPr>
              <a:t>accuracy_score() = </a:t>
            </a:r>
            <a:r>
              <a:rPr lang="en-US" sz="2000" dirty="0">
                <a:solidFill>
                  <a:prstClr val="black">
                    <a:lumMod val="75000"/>
                    <a:lumOff val="25000"/>
                  </a:prstClr>
                </a:solidFill>
                <a:latin typeface="Vijaya" panose="02020604020202020204" pitchFamily="18" charset="0"/>
                <a:cs typeface="Vijaya" panose="02020604020202020204" pitchFamily="18" charset="0"/>
              </a:rPr>
              <a:t>number of correct predictions out of total predictions</a:t>
            </a:r>
          </a:p>
          <a:p>
            <a:pPr marL="342900" indent="-342900">
              <a:buSzPct val="60000"/>
              <a:buFont typeface="Wingdings" panose="05000000000000000000" pitchFamily="2" charset="2"/>
              <a:buChar char="q"/>
            </a:pPr>
            <a:r>
              <a:rPr lang="en-US" sz="2000" b="1" dirty="0">
                <a:solidFill>
                  <a:prstClr val="black">
                    <a:lumMod val="75000"/>
                    <a:lumOff val="25000"/>
                  </a:prstClr>
                </a:solidFill>
                <a:latin typeface="Vijaya" panose="02020604020202020204" pitchFamily="18" charset="0"/>
                <a:cs typeface="Vijaya" panose="02020604020202020204" pitchFamily="18" charset="0"/>
              </a:rPr>
              <a:t>precision_score()</a:t>
            </a:r>
            <a:r>
              <a:rPr lang="en-US" sz="2000" dirty="0">
                <a:solidFill>
                  <a:prstClr val="black">
                    <a:lumMod val="75000"/>
                    <a:lumOff val="25000"/>
                  </a:prstClr>
                </a:solidFill>
                <a:latin typeface="Vijaya" panose="02020604020202020204" pitchFamily="18" charset="0"/>
                <a:cs typeface="Vijaya" panose="02020604020202020204" pitchFamily="18" charset="0"/>
              </a:rPr>
              <a:t> = true positives / (true positives + false positives)</a:t>
            </a:r>
          </a:p>
          <a:p>
            <a:pPr marL="342900" indent="-342900">
              <a:buSzPct val="60000"/>
              <a:buFont typeface="Wingdings" panose="05000000000000000000" pitchFamily="2" charset="2"/>
              <a:buChar char="q"/>
            </a:pPr>
            <a:r>
              <a:rPr lang="en-US" sz="2000" b="1" dirty="0">
                <a:solidFill>
                  <a:prstClr val="black">
                    <a:lumMod val="75000"/>
                    <a:lumOff val="25000"/>
                  </a:prstClr>
                </a:solidFill>
                <a:latin typeface="Vijaya" panose="02020604020202020204" pitchFamily="18" charset="0"/>
                <a:cs typeface="Vijaya" panose="02020604020202020204" pitchFamily="18" charset="0"/>
              </a:rPr>
              <a:t>recall_score() </a:t>
            </a:r>
            <a:r>
              <a:rPr lang="en-US" sz="2000" dirty="0">
                <a:solidFill>
                  <a:prstClr val="black">
                    <a:lumMod val="75000"/>
                    <a:lumOff val="25000"/>
                  </a:prstClr>
                </a:solidFill>
                <a:latin typeface="Vijaya" panose="02020604020202020204" pitchFamily="18" charset="0"/>
                <a:cs typeface="Vijaya" panose="02020604020202020204" pitchFamily="18" charset="0"/>
              </a:rPr>
              <a:t>also known as ‘Sensitivity’ = true positives / (true positives + false negatives)</a:t>
            </a:r>
          </a:p>
        </p:txBody>
      </p:sp>
      <p:graphicFrame>
        <p:nvGraphicFramePr>
          <p:cNvPr id="27" name="Table 26">
            <a:extLst>
              <a:ext uri="{FF2B5EF4-FFF2-40B4-BE49-F238E27FC236}">
                <a16:creationId xmlns:a16="http://schemas.microsoft.com/office/drawing/2014/main" id="{258515CB-789E-C34B-87D6-7CBEE25E1ABF}"/>
              </a:ext>
            </a:extLst>
          </p:cNvPr>
          <p:cNvGraphicFramePr>
            <a:graphicFrameLocks noGrp="1"/>
          </p:cNvGraphicFramePr>
          <p:nvPr>
            <p:extLst/>
          </p:nvPr>
        </p:nvGraphicFramePr>
        <p:xfrm>
          <a:off x="2062688" y="5120640"/>
          <a:ext cx="7690912" cy="822960"/>
        </p:xfrm>
        <a:graphic>
          <a:graphicData uri="http://schemas.openxmlformats.org/drawingml/2006/table">
            <a:tbl>
              <a:tblPr bandRow="1">
                <a:tableStyleId>{9D7B26C5-4107-4FEC-AEDC-1716B250A1EF}</a:tableStyleId>
              </a:tblPr>
              <a:tblGrid>
                <a:gridCol w="7690912">
                  <a:extLst>
                    <a:ext uri="{9D8B030D-6E8A-4147-A177-3AD203B41FA5}">
                      <a16:colId xmlns:a16="http://schemas.microsoft.com/office/drawing/2014/main" val="20000"/>
                    </a:ext>
                  </a:extLst>
                </a:gridCol>
              </a:tblGrid>
              <a:tr h="609600">
                <a:tc>
                  <a:txBody>
                    <a:bodyPr/>
                    <a:lstStyle/>
                    <a:p>
                      <a:r>
                        <a:rPr lang="en-US" sz="1600" b="0" dirty="0">
                          <a:solidFill>
                            <a:schemeClr val="accent1"/>
                          </a:solidFill>
                          <a:latin typeface="Consolas" pitchFamily="49" charset="0"/>
                        </a:rPr>
                        <a:t>auc = </a:t>
                      </a:r>
                      <a:r>
                        <a:rPr lang="en-US" sz="1600" b="1" dirty="0">
                          <a:solidFill>
                            <a:schemeClr val="accent1"/>
                          </a:solidFill>
                          <a:latin typeface="Consolas" pitchFamily="49" charset="0"/>
                        </a:rPr>
                        <a:t>roc_auc_score</a:t>
                      </a:r>
                      <a:r>
                        <a:rPr lang="en-US" sz="1600" b="0" dirty="0">
                          <a:solidFill>
                            <a:schemeClr val="accent1"/>
                          </a:solidFill>
                          <a:latin typeface="Consolas" pitchFamily="49" charset="0"/>
                        </a:rPr>
                        <a:t>(y_test, predprob_test[:,1])</a:t>
                      </a:r>
                    </a:p>
                    <a:p>
                      <a:r>
                        <a:rPr lang="en-US" sz="1600" b="1" dirty="0">
                          <a:solidFill>
                            <a:schemeClr val="accent1"/>
                          </a:solidFill>
                          <a:latin typeface="Consolas" pitchFamily="49" charset="0"/>
                        </a:rPr>
                        <a:t>print</a:t>
                      </a:r>
                      <a:r>
                        <a:rPr lang="en-US" sz="1600" b="0" dirty="0">
                          <a:solidFill>
                            <a:schemeClr val="accent1"/>
                          </a:solidFill>
                          <a:latin typeface="Consolas" pitchFamily="49" charset="0"/>
                        </a:rPr>
                        <a:t>('AUC: %.3f' % auc)</a:t>
                      </a:r>
                    </a:p>
                    <a:p>
                      <a:r>
                        <a:rPr lang="en-US" sz="1600" b="0" dirty="0">
                          <a:solidFill>
                            <a:schemeClr val="tx1"/>
                          </a:solidFill>
                          <a:latin typeface="Consolas" pitchFamily="49" charset="0"/>
                        </a:rPr>
                        <a:t>AUC: 0.816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28" name="Rectangle 27">
            <a:extLst>
              <a:ext uri="{FF2B5EF4-FFF2-40B4-BE49-F238E27FC236}">
                <a16:creationId xmlns:a16="http://schemas.microsoft.com/office/drawing/2014/main" id="{25810D43-789E-9949-949B-67B3CBC7E3BA}"/>
              </a:ext>
            </a:extLst>
          </p:cNvPr>
          <p:cNvSpPr/>
          <p:nvPr/>
        </p:nvSpPr>
        <p:spPr>
          <a:xfrm>
            <a:off x="2057400" y="4815840"/>
            <a:ext cx="2653290" cy="338554"/>
          </a:xfrm>
          <a:prstGeom prst="rect">
            <a:avLst/>
          </a:prstGeom>
        </p:spPr>
        <p:txBody>
          <a:bodyPr wrap="none">
            <a:spAutoFit/>
          </a:bodyPr>
          <a:lstStyle/>
          <a:p>
            <a:r>
              <a:rPr lang="en-US" sz="1600" dirty="0">
                <a:latin typeface="Consolas" pitchFamily="49" charset="0"/>
              </a:rPr>
              <a:t># Area Under ROC Curve</a:t>
            </a:r>
          </a:p>
        </p:txBody>
      </p:sp>
      <p:sp>
        <p:nvSpPr>
          <p:cNvPr id="25" name="Rectangle 24">
            <a:extLst>
              <a:ext uri="{FF2B5EF4-FFF2-40B4-BE49-F238E27FC236}">
                <a16:creationId xmlns:a16="http://schemas.microsoft.com/office/drawing/2014/main" id="{FF323ACB-606D-4734-B494-1E17FD5385BD}"/>
              </a:ext>
            </a:extLst>
          </p:cNvPr>
          <p:cNvSpPr/>
          <p:nvPr/>
        </p:nvSpPr>
        <p:spPr>
          <a:xfrm>
            <a:off x="4953000" y="5474432"/>
            <a:ext cx="5385862" cy="707886"/>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000" b="1" dirty="0" err="1">
                <a:solidFill>
                  <a:prstClr val="black">
                    <a:lumMod val="75000"/>
                    <a:lumOff val="25000"/>
                  </a:prstClr>
                </a:solidFill>
                <a:latin typeface="Vijaya" panose="02020604020202020204" pitchFamily="18" charset="0"/>
                <a:cs typeface="Vijaya" panose="02020604020202020204" pitchFamily="18" charset="0"/>
              </a:rPr>
              <a:t>roc_auc_score</a:t>
            </a:r>
            <a:r>
              <a:rPr lang="en-US" sz="2000" b="1" dirty="0">
                <a:solidFill>
                  <a:prstClr val="black">
                    <a:lumMod val="75000"/>
                    <a:lumOff val="25000"/>
                  </a:prstClr>
                </a:solidFill>
                <a:latin typeface="Vijaya" panose="02020604020202020204" pitchFamily="18" charset="0"/>
                <a:cs typeface="Vijaya" panose="02020604020202020204" pitchFamily="18" charset="0"/>
              </a:rPr>
              <a:t> </a:t>
            </a:r>
            <a:r>
              <a:rPr lang="en-IN" sz="2000" dirty="0">
                <a:solidFill>
                  <a:prstClr val="black">
                    <a:lumMod val="75000"/>
                    <a:lumOff val="25000"/>
                  </a:prstClr>
                </a:solidFill>
                <a:latin typeface="Vijaya" panose="02020604020202020204" pitchFamily="18" charset="0"/>
                <a:cs typeface="Vijaya" panose="02020604020202020204" pitchFamily="18" charset="0"/>
              </a:rPr>
              <a:t>computes Area Under the ROC curve.</a:t>
            </a:r>
            <a:endParaRPr lang="en-US" sz="2000" dirty="0">
              <a:solidFill>
                <a:prstClr val="black">
                  <a:lumMod val="75000"/>
                  <a:lumOff val="25000"/>
                </a:prstClr>
              </a:solidFill>
              <a:latin typeface="Vijaya" panose="02020604020202020204" pitchFamily="18" charset="0"/>
              <a:cs typeface="Vijaya" panose="02020604020202020204" pitchFamily="18" charset="0"/>
            </a:endParaRPr>
          </a:p>
        </p:txBody>
      </p:sp>
    </p:spTree>
    <p:extLst>
      <p:ext uri="{BB962C8B-B14F-4D97-AF65-F5344CB8AC3E}">
        <p14:creationId xmlns:p14="http://schemas.microsoft.com/office/powerpoint/2010/main" val="16288605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Continuous Predictors </a:t>
            </a:r>
            <a:endParaRPr lang="en-US" sz="2800" b="1" dirty="0">
              <a:latin typeface="+mj-lt"/>
            </a:endParaRPr>
          </a:p>
        </p:txBody>
      </p:sp>
      <p:graphicFrame>
        <p:nvGraphicFramePr>
          <p:cNvPr id="15" name="Table 14"/>
          <p:cNvGraphicFramePr>
            <a:graphicFrameLocks noGrp="1"/>
          </p:cNvGraphicFramePr>
          <p:nvPr>
            <p:extLst/>
          </p:nvPr>
        </p:nvGraphicFramePr>
        <p:xfrm>
          <a:off x="2062688" y="1676400"/>
          <a:ext cx="8033374" cy="32613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828021">
                <a:tc>
                  <a:txBody>
                    <a:bodyPr/>
                    <a:lstStyle/>
                    <a:p>
                      <a:r>
                        <a:rPr lang="en-US" sz="1600" b="0" dirty="0">
                          <a:solidFill>
                            <a:schemeClr val="accent1"/>
                          </a:solidFill>
                          <a:latin typeface="Consolas" pitchFamily="49" charset="0"/>
                        </a:rPr>
                        <a:t>NBfpr, NBtpr, thresholds = </a:t>
                      </a:r>
                      <a:r>
                        <a:rPr lang="en-US" sz="1600" b="1" dirty="0">
                          <a:solidFill>
                            <a:schemeClr val="accent1"/>
                          </a:solidFill>
                          <a:latin typeface="Consolas" pitchFamily="49" charset="0"/>
                        </a:rPr>
                        <a:t>roc_curve</a:t>
                      </a:r>
                      <a:r>
                        <a:rPr lang="en-US" sz="1600" b="0" dirty="0">
                          <a:solidFill>
                            <a:schemeClr val="accent1"/>
                          </a:solidFill>
                          <a:latin typeface="Consolas" pitchFamily="49" charset="0"/>
                        </a:rPr>
                        <a:t>(y_test, predprob_test[:,1])</a:t>
                      </a:r>
                    </a:p>
                    <a:p>
                      <a:endParaRPr lang="en-US" sz="1600" b="0" dirty="0">
                        <a:solidFill>
                          <a:schemeClr val="accent1"/>
                        </a:solidFill>
                        <a:latin typeface="Consolas" pitchFamily="49" charset="0"/>
                      </a:endParaRPr>
                    </a:p>
                    <a:p>
                      <a:r>
                        <a:rPr lang="en-US" sz="1600" b="0" dirty="0">
                          <a:solidFill>
                            <a:schemeClr val="accent1"/>
                          </a:solidFill>
                          <a:latin typeface="Consolas" pitchFamily="49" charset="0"/>
                        </a:rPr>
                        <a:t># plot the roc curve for the model</a:t>
                      </a:r>
                    </a:p>
                    <a:p>
                      <a:r>
                        <a:rPr lang="en-US" sz="1600" b="0" dirty="0" err="1">
                          <a:solidFill>
                            <a:schemeClr val="accent1"/>
                          </a:solidFill>
                          <a:latin typeface="Consolas" pitchFamily="49" charset="0"/>
                        </a:rPr>
                        <a:t>plt</a:t>
                      </a:r>
                      <a:r>
                        <a:rPr lang="en-US" sz="1600" b="1" dirty="0" err="1">
                          <a:solidFill>
                            <a:schemeClr val="accent1"/>
                          </a:solidFill>
                          <a:latin typeface="Consolas" pitchFamily="49" charset="0"/>
                        </a:rPr>
                        <a:t>.figure</a:t>
                      </a:r>
                      <a:r>
                        <a:rPr lang="en-US" sz="1600" b="1" dirty="0">
                          <a:solidFill>
                            <a:schemeClr val="accent1"/>
                          </a:solidFill>
                          <a:latin typeface="Consolas" pitchFamily="49" charset="0"/>
                        </a:rPr>
                        <a:t>()</a:t>
                      </a:r>
                    </a:p>
                    <a:p>
                      <a:r>
                        <a:rPr lang="en-US" sz="1600" b="0" dirty="0" err="1">
                          <a:solidFill>
                            <a:schemeClr val="accent1"/>
                          </a:solidFill>
                          <a:latin typeface="Consolas" pitchFamily="49" charset="0"/>
                        </a:rPr>
                        <a:t>lw</a:t>
                      </a:r>
                      <a:r>
                        <a:rPr lang="en-US" sz="1600" b="0" dirty="0">
                          <a:solidFill>
                            <a:schemeClr val="accent1"/>
                          </a:solidFill>
                          <a:latin typeface="Consolas" pitchFamily="49" charset="0"/>
                        </a:rPr>
                        <a:t> = 2</a:t>
                      </a:r>
                    </a:p>
                    <a:p>
                      <a:r>
                        <a:rPr lang="en-US" sz="1600" b="0" dirty="0" err="1">
                          <a:solidFill>
                            <a:schemeClr val="accent1"/>
                          </a:solidFill>
                          <a:latin typeface="Consolas" pitchFamily="49" charset="0"/>
                        </a:rPr>
                        <a:t>plt</a:t>
                      </a:r>
                      <a:r>
                        <a:rPr lang="en-US" sz="1600" b="1" dirty="0" err="1">
                          <a:solidFill>
                            <a:schemeClr val="accent1"/>
                          </a:solidFill>
                          <a:latin typeface="Consolas" pitchFamily="49" charset="0"/>
                        </a:rPr>
                        <a:t>.plot</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NBfpr</a:t>
                      </a:r>
                      <a:r>
                        <a:rPr lang="en-US" sz="1600" b="0" dirty="0">
                          <a:solidFill>
                            <a:schemeClr val="accent1"/>
                          </a:solidFill>
                          <a:latin typeface="Consolas" pitchFamily="49" charset="0"/>
                        </a:rPr>
                        <a:t>, </a:t>
                      </a:r>
                      <a:r>
                        <a:rPr lang="en-US" sz="1600" b="0" dirty="0" err="1">
                          <a:solidFill>
                            <a:schemeClr val="accent1"/>
                          </a:solidFill>
                          <a:latin typeface="Consolas" pitchFamily="49" charset="0"/>
                        </a:rPr>
                        <a:t>NBtpr</a:t>
                      </a:r>
                      <a:r>
                        <a:rPr lang="en-US" sz="1600" b="0" dirty="0">
                          <a:solidFill>
                            <a:schemeClr val="accent1"/>
                          </a:solidFill>
                          <a:latin typeface="Consolas" pitchFamily="49" charset="0"/>
                        </a:rPr>
                        <a:t>, </a:t>
                      </a:r>
                      <a:r>
                        <a:rPr lang="en-US" sz="1600" b="1" dirty="0">
                          <a:solidFill>
                            <a:schemeClr val="accent1"/>
                          </a:solidFill>
                          <a:latin typeface="Consolas" pitchFamily="49" charset="0"/>
                        </a:rPr>
                        <a:t>color</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darkorange</a:t>
                      </a:r>
                      <a:r>
                        <a:rPr lang="en-US" sz="1600" b="0" dirty="0">
                          <a:solidFill>
                            <a:schemeClr val="accent1"/>
                          </a:solidFill>
                          <a:latin typeface="Consolas" pitchFamily="49" charset="0"/>
                        </a:rPr>
                        <a:t>',</a:t>
                      </a:r>
                      <a:r>
                        <a:rPr lang="en-US" sz="1600" b="1" dirty="0" err="1">
                          <a:solidFill>
                            <a:schemeClr val="accent1"/>
                          </a:solidFill>
                          <a:latin typeface="Consolas" pitchFamily="49" charset="0"/>
                        </a:rPr>
                        <a:t>lw</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lw</a:t>
                      </a:r>
                      <a:r>
                        <a:rPr lang="en-US" sz="1600" b="0" dirty="0">
                          <a:solidFill>
                            <a:schemeClr val="accent1"/>
                          </a:solidFill>
                          <a:latin typeface="Consolas" pitchFamily="49" charset="0"/>
                        </a:rPr>
                        <a:t>, </a:t>
                      </a:r>
                      <a:r>
                        <a:rPr lang="en-US" sz="1600" b="1" dirty="0">
                          <a:solidFill>
                            <a:schemeClr val="accent1"/>
                          </a:solidFill>
                          <a:latin typeface="Consolas" pitchFamily="49" charset="0"/>
                        </a:rPr>
                        <a:t>label</a:t>
                      </a:r>
                      <a:r>
                        <a:rPr lang="en-US" sz="1600" b="0" dirty="0">
                          <a:solidFill>
                            <a:schemeClr val="accent1"/>
                          </a:solidFill>
                          <a:latin typeface="Consolas" pitchFamily="49" charset="0"/>
                        </a:rPr>
                        <a:t>='ROC curve (area = %0.3f)' % </a:t>
                      </a:r>
                      <a:r>
                        <a:rPr lang="en-US" sz="1600" b="0" dirty="0" err="1">
                          <a:solidFill>
                            <a:schemeClr val="accent1"/>
                          </a:solidFill>
                          <a:latin typeface="Consolas" pitchFamily="49" charset="0"/>
                        </a:rPr>
                        <a:t>auc</a:t>
                      </a:r>
                      <a:r>
                        <a:rPr lang="en-US" sz="1600" b="0" dirty="0">
                          <a:solidFill>
                            <a:schemeClr val="accent1"/>
                          </a:solidFill>
                          <a:latin typeface="Consolas" pitchFamily="49" charset="0"/>
                        </a:rPr>
                        <a:t>)</a:t>
                      </a:r>
                    </a:p>
                    <a:p>
                      <a:r>
                        <a:rPr lang="en-US" sz="1600" b="0" dirty="0" err="1">
                          <a:solidFill>
                            <a:schemeClr val="accent1"/>
                          </a:solidFill>
                          <a:latin typeface="Consolas" pitchFamily="49" charset="0"/>
                        </a:rPr>
                        <a:t>plt</a:t>
                      </a:r>
                      <a:r>
                        <a:rPr lang="en-US" sz="1600" b="1" dirty="0" err="1">
                          <a:solidFill>
                            <a:schemeClr val="accent1"/>
                          </a:solidFill>
                          <a:latin typeface="Consolas" pitchFamily="49" charset="0"/>
                        </a:rPr>
                        <a:t>.plot</a:t>
                      </a:r>
                      <a:r>
                        <a:rPr lang="en-US" sz="1600" b="0" dirty="0">
                          <a:solidFill>
                            <a:schemeClr val="accent1"/>
                          </a:solidFill>
                          <a:latin typeface="Consolas" pitchFamily="49" charset="0"/>
                        </a:rPr>
                        <a:t>([0, 1], [0, 1], </a:t>
                      </a:r>
                      <a:r>
                        <a:rPr lang="en-US" sz="1600" b="1" dirty="0">
                          <a:solidFill>
                            <a:schemeClr val="accent1"/>
                          </a:solidFill>
                          <a:latin typeface="Consolas" pitchFamily="49" charset="0"/>
                        </a:rPr>
                        <a:t>color</a:t>
                      </a:r>
                      <a:r>
                        <a:rPr lang="en-US" sz="1600" b="0" dirty="0">
                          <a:solidFill>
                            <a:schemeClr val="accent1"/>
                          </a:solidFill>
                          <a:latin typeface="Consolas" pitchFamily="49" charset="0"/>
                        </a:rPr>
                        <a:t>='navy', </a:t>
                      </a:r>
                      <a:r>
                        <a:rPr lang="en-US" sz="1600" b="1" dirty="0" err="1">
                          <a:solidFill>
                            <a:schemeClr val="accent1"/>
                          </a:solidFill>
                          <a:latin typeface="Consolas" pitchFamily="49" charset="0"/>
                        </a:rPr>
                        <a:t>lw</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lw</a:t>
                      </a:r>
                      <a:r>
                        <a:rPr lang="en-US" sz="1600" b="0" dirty="0">
                          <a:solidFill>
                            <a:schemeClr val="accent1"/>
                          </a:solidFill>
                          <a:latin typeface="Consolas" pitchFamily="49" charset="0"/>
                        </a:rPr>
                        <a:t>, </a:t>
                      </a:r>
                      <a:r>
                        <a:rPr lang="en-US" sz="1600" b="1" dirty="0" err="1">
                          <a:solidFill>
                            <a:schemeClr val="accent1"/>
                          </a:solidFill>
                          <a:latin typeface="Consolas" pitchFamily="49" charset="0"/>
                        </a:rPr>
                        <a:t>linestyle</a:t>
                      </a:r>
                      <a:r>
                        <a:rPr lang="en-US" sz="1600" b="0" dirty="0">
                          <a:solidFill>
                            <a:schemeClr val="accent1"/>
                          </a:solidFill>
                          <a:latin typeface="Consolas" pitchFamily="49" charset="0"/>
                        </a:rPr>
                        <a:t>='--')</a:t>
                      </a:r>
                    </a:p>
                    <a:p>
                      <a:r>
                        <a:rPr lang="en-US" sz="1600" b="0" dirty="0" err="1">
                          <a:solidFill>
                            <a:schemeClr val="accent1"/>
                          </a:solidFill>
                          <a:latin typeface="Consolas" pitchFamily="49" charset="0"/>
                        </a:rPr>
                        <a:t>plt</a:t>
                      </a:r>
                      <a:r>
                        <a:rPr lang="en-US" sz="1600" b="1" dirty="0" err="1">
                          <a:solidFill>
                            <a:schemeClr val="accent1"/>
                          </a:solidFill>
                          <a:latin typeface="Consolas" pitchFamily="49" charset="0"/>
                        </a:rPr>
                        <a:t>.axis</a:t>
                      </a:r>
                      <a:r>
                        <a:rPr lang="en-US" sz="1600" b="0" dirty="0">
                          <a:solidFill>
                            <a:schemeClr val="accent1"/>
                          </a:solidFill>
                          <a:latin typeface="Consolas" pitchFamily="49" charset="0"/>
                        </a:rPr>
                        <a:t>('tight')</a:t>
                      </a:r>
                    </a:p>
                    <a:p>
                      <a:r>
                        <a:rPr lang="en-US" sz="1600" b="0" dirty="0" err="1">
                          <a:solidFill>
                            <a:schemeClr val="accent1"/>
                          </a:solidFill>
                          <a:latin typeface="Consolas" pitchFamily="49" charset="0"/>
                        </a:rPr>
                        <a:t>plt</a:t>
                      </a:r>
                      <a:r>
                        <a:rPr lang="en-US" sz="1600" b="1" dirty="0" err="1">
                          <a:solidFill>
                            <a:schemeClr val="accent1"/>
                          </a:solidFill>
                          <a:latin typeface="Consolas" pitchFamily="49" charset="0"/>
                        </a:rPr>
                        <a:t>.xlabel</a:t>
                      </a:r>
                      <a:r>
                        <a:rPr lang="en-US" sz="1600" b="0" dirty="0">
                          <a:solidFill>
                            <a:schemeClr val="accent1"/>
                          </a:solidFill>
                          <a:latin typeface="Consolas" pitchFamily="49" charset="0"/>
                        </a:rPr>
                        <a:t>('False Positive Rate');</a:t>
                      </a:r>
                      <a:r>
                        <a:rPr lang="en-US" sz="1600" b="0" dirty="0" err="1">
                          <a:solidFill>
                            <a:schemeClr val="accent1"/>
                          </a:solidFill>
                          <a:latin typeface="Consolas" pitchFamily="49" charset="0"/>
                        </a:rPr>
                        <a:t>plt</a:t>
                      </a:r>
                      <a:r>
                        <a:rPr lang="en-US" sz="1600" b="1" dirty="0" err="1">
                          <a:solidFill>
                            <a:schemeClr val="accent1"/>
                          </a:solidFill>
                          <a:latin typeface="Consolas" pitchFamily="49" charset="0"/>
                        </a:rPr>
                        <a:t>.ylabel</a:t>
                      </a:r>
                      <a:r>
                        <a:rPr lang="en-US" sz="1600" b="0" dirty="0">
                          <a:solidFill>
                            <a:schemeClr val="accent1"/>
                          </a:solidFill>
                          <a:latin typeface="Consolas" pitchFamily="49" charset="0"/>
                        </a:rPr>
                        <a:t>('True Positive Rate')</a:t>
                      </a:r>
                    </a:p>
                    <a:p>
                      <a:r>
                        <a:rPr lang="en-US" sz="1600" b="0" dirty="0" err="1">
                          <a:solidFill>
                            <a:schemeClr val="accent1"/>
                          </a:solidFill>
                          <a:latin typeface="Consolas" pitchFamily="49" charset="0"/>
                        </a:rPr>
                        <a:t>plt</a:t>
                      </a:r>
                      <a:r>
                        <a:rPr lang="en-US" sz="1600" b="1" dirty="0" err="1">
                          <a:solidFill>
                            <a:schemeClr val="accent1"/>
                          </a:solidFill>
                          <a:latin typeface="Consolas" pitchFamily="49" charset="0"/>
                        </a:rPr>
                        <a:t>.title</a:t>
                      </a:r>
                      <a:r>
                        <a:rPr lang="en-US" sz="1600" b="0" dirty="0">
                          <a:solidFill>
                            <a:schemeClr val="accent1"/>
                          </a:solidFill>
                          <a:latin typeface="Consolas" pitchFamily="49" charset="0"/>
                        </a:rPr>
                        <a:t>('Receiver operating characteristic’)</a:t>
                      </a:r>
                    </a:p>
                    <a:p>
                      <a:r>
                        <a:rPr lang="en-US" sz="1600" b="0" dirty="0" err="1">
                          <a:solidFill>
                            <a:schemeClr val="accent1"/>
                          </a:solidFill>
                          <a:latin typeface="Consolas" pitchFamily="49" charset="0"/>
                        </a:rPr>
                        <a:t>plt</a:t>
                      </a:r>
                      <a:r>
                        <a:rPr lang="en-US" sz="1600" b="1" dirty="0" err="1">
                          <a:solidFill>
                            <a:schemeClr val="accent1"/>
                          </a:solidFill>
                          <a:latin typeface="Consolas" pitchFamily="49" charset="0"/>
                        </a:rPr>
                        <a:t>.legend</a:t>
                      </a:r>
                      <a:r>
                        <a:rPr lang="en-US" sz="1600" b="0" dirty="0">
                          <a:solidFill>
                            <a:schemeClr val="accent1"/>
                          </a:solidFill>
                          <a:latin typeface="Consolas" pitchFamily="49" charset="0"/>
                        </a:rPr>
                        <a:t>(</a:t>
                      </a:r>
                      <a:r>
                        <a:rPr lang="en-US" sz="1600" b="1" dirty="0">
                          <a:solidFill>
                            <a:schemeClr val="accent1"/>
                          </a:solidFill>
                          <a:latin typeface="Consolas" pitchFamily="49" charset="0"/>
                        </a:rPr>
                        <a:t>loc</a:t>
                      </a:r>
                      <a:r>
                        <a:rPr lang="en-US" sz="1600" b="0" dirty="0">
                          <a:solidFill>
                            <a:schemeClr val="accent1"/>
                          </a:solidFill>
                          <a:latin typeface="Consolas" pitchFamily="49" charset="0"/>
                        </a:rPr>
                        <a:t>="lower right")</a:t>
                      </a:r>
                    </a:p>
                    <a:p>
                      <a:r>
                        <a:rPr lang="en-US" sz="1600" b="0" dirty="0" err="1">
                          <a:solidFill>
                            <a:schemeClr val="accent1"/>
                          </a:solidFill>
                          <a:latin typeface="Consolas" pitchFamily="49" charset="0"/>
                        </a:rPr>
                        <a:t>plt</a:t>
                      </a:r>
                      <a:r>
                        <a:rPr lang="en-US" sz="1600" b="1" dirty="0" err="1">
                          <a:solidFill>
                            <a:schemeClr val="accent1"/>
                          </a:solidFill>
                          <a:latin typeface="Consolas" pitchFamily="49" charset="0"/>
                        </a:rPr>
                        <a:t>.show</a:t>
                      </a:r>
                      <a:r>
                        <a:rPr lang="en-US" sz="1600" b="1"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grpSp>
        <p:nvGrpSpPr>
          <p:cNvPr id="22" name="Group 21">
            <a:extLst>
              <a:ext uri="{FF2B5EF4-FFF2-40B4-BE49-F238E27FC236}">
                <a16:creationId xmlns:a16="http://schemas.microsoft.com/office/drawing/2014/main" id="{4EC6088B-4B20-7F4B-A239-5C1E2A6C2615}"/>
              </a:ext>
            </a:extLst>
          </p:cNvPr>
          <p:cNvGrpSpPr/>
          <p:nvPr/>
        </p:nvGrpSpPr>
        <p:grpSpPr>
          <a:xfrm>
            <a:off x="3515226" y="1155161"/>
            <a:ext cx="5161551" cy="52403"/>
            <a:chOff x="1991225" y="1155160"/>
            <a:chExt cx="5161551" cy="52403"/>
          </a:xfrm>
        </p:grpSpPr>
        <p:sp>
          <p:nvSpPr>
            <p:cNvPr id="24" name="Rectangle 23">
              <a:extLst>
                <a:ext uri="{FF2B5EF4-FFF2-40B4-BE49-F238E27FC236}">
                  <a16:creationId xmlns:a16="http://schemas.microsoft.com/office/drawing/2014/main" id="{58E01030-4865-424F-8319-89B5352FAE7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Rectangle 25">
              <a:extLst>
                <a:ext uri="{FF2B5EF4-FFF2-40B4-BE49-F238E27FC236}">
                  <a16:creationId xmlns:a16="http://schemas.microsoft.com/office/drawing/2014/main" id="{17FE3290-97A8-BD4E-A932-CFDEC01869A6}"/>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 name="Rectangle 26">
              <a:extLst>
                <a:ext uri="{FF2B5EF4-FFF2-40B4-BE49-F238E27FC236}">
                  <a16:creationId xmlns:a16="http://schemas.microsoft.com/office/drawing/2014/main" id="{1F82C223-4022-B04A-AC75-60049DD84CED}"/>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9" name="Rectangle 28">
            <a:extLst>
              <a:ext uri="{FF2B5EF4-FFF2-40B4-BE49-F238E27FC236}">
                <a16:creationId xmlns:a16="http://schemas.microsoft.com/office/drawing/2014/main" id="{76C1D787-7B68-B64D-BEF0-A33DB23632C9}"/>
              </a:ext>
            </a:extLst>
          </p:cNvPr>
          <p:cNvSpPr/>
          <p:nvPr/>
        </p:nvSpPr>
        <p:spPr>
          <a:xfrm>
            <a:off x="2074025" y="1295400"/>
            <a:ext cx="1418978" cy="338554"/>
          </a:xfrm>
          <a:prstGeom prst="rect">
            <a:avLst/>
          </a:prstGeom>
        </p:spPr>
        <p:txBody>
          <a:bodyPr wrap="none">
            <a:spAutoFit/>
          </a:bodyPr>
          <a:lstStyle/>
          <a:p>
            <a:r>
              <a:rPr lang="en-US" sz="1600" dirty="0">
                <a:latin typeface="Consolas" pitchFamily="49" charset="0"/>
              </a:rPr>
              <a:t># ROC Curve</a:t>
            </a:r>
          </a:p>
        </p:txBody>
      </p:sp>
      <p:sp>
        <p:nvSpPr>
          <p:cNvPr id="2" name="Rectangle 1">
            <a:extLst>
              <a:ext uri="{FF2B5EF4-FFF2-40B4-BE49-F238E27FC236}">
                <a16:creationId xmlns:a16="http://schemas.microsoft.com/office/drawing/2014/main" id="{3785DBB6-F616-4425-A2DF-FE86BCAE85D3}"/>
              </a:ext>
            </a:extLst>
          </p:cNvPr>
          <p:cNvSpPr/>
          <p:nvPr/>
        </p:nvSpPr>
        <p:spPr>
          <a:xfrm>
            <a:off x="6172200" y="2057400"/>
            <a:ext cx="4419600" cy="707886"/>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000" b="1" dirty="0">
                <a:solidFill>
                  <a:prstClr val="black">
                    <a:lumMod val="75000"/>
                    <a:lumOff val="25000"/>
                  </a:prstClr>
                </a:solidFill>
                <a:latin typeface="Vijaya" panose="02020604020202020204" pitchFamily="18" charset="0"/>
                <a:cs typeface="Vijaya" panose="02020604020202020204" pitchFamily="18" charset="0"/>
              </a:rPr>
              <a:t>roc_curve </a:t>
            </a:r>
            <a:r>
              <a:rPr lang="en-US" sz="2000" dirty="0">
                <a:solidFill>
                  <a:prstClr val="black">
                    <a:lumMod val="75000"/>
                    <a:lumOff val="25000"/>
                  </a:prstClr>
                </a:solidFill>
                <a:latin typeface="Vijaya" panose="02020604020202020204" pitchFamily="18" charset="0"/>
                <a:cs typeface="Vijaya" panose="02020604020202020204" pitchFamily="18" charset="0"/>
              </a:rPr>
              <a:t>is used to </a:t>
            </a:r>
            <a:r>
              <a:rPr lang="en-IN" sz="2000" dirty="0">
                <a:solidFill>
                  <a:prstClr val="black">
                    <a:lumMod val="75000"/>
                    <a:lumOff val="25000"/>
                  </a:prstClr>
                </a:solidFill>
                <a:latin typeface="Vijaya" panose="02020604020202020204" pitchFamily="18" charset="0"/>
                <a:cs typeface="Vijaya" panose="02020604020202020204" pitchFamily="18" charset="0"/>
              </a:rPr>
              <a:t>Compute Receiver operating characteristic.</a:t>
            </a:r>
          </a:p>
        </p:txBody>
      </p:sp>
    </p:spTree>
    <p:extLst>
      <p:ext uri="{BB962C8B-B14F-4D97-AF65-F5344CB8AC3E}">
        <p14:creationId xmlns:p14="http://schemas.microsoft.com/office/powerpoint/2010/main" val="4214554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Continuous Predictors</a:t>
            </a:r>
            <a:endParaRPr lang="en-US" sz="2800" b="1" dirty="0">
              <a:latin typeface="+mj-lt"/>
            </a:endParaRPr>
          </a:p>
        </p:txBody>
      </p:sp>
      <p:grpSp>
        <p:nvGrpSpPr>
          <p:cNvPr id="22" name="Group 21">
            <a:extLst>
              <a:ext uri="{FF2B5EF4-FFF2-40B4-BE49-F238E27FC236}">
                <a16:creationId xmlns:a16="http://schemas.microsoft.com/office/drawing/2014/main" id="{4EC6088B-4B20-7F4B-A239-5C1E2A6C2615}"/>
              </a:ext>
            </a:extLst>
          </p:cNvPr>
          <p:cNvGrpSpPr/>
          <p:nvPr/>
        </p:nvGrpSpPr>
        <p:grpSpPr>
          <a:xfrm>
            <a:off x="3515226" y="1155161"/>
            <a:ext cx="5161551" cy="52403"/>
            <a:chOff x="1991225" y="1155160"/>
            <a:chExt cx="5161551" cy="52403"/>
          </a:xfrm>
        </p:grpSpPr>
        <p:sp>
          <p:nvSpPr>
            <p:cNvPr id="24" name="Rectangle 23">
              <a:extLst>
                <a:ext uri="{FF2B5EF4-FFF2-40B4-BE49-F238E27FC236}">
                  <a16:creationId xmlns:a16="http://schemas.microsoft.com/office/drawing/2014/main" id="{58E01030-4865-424F-8319-89B5352FAE7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Rectangle 25">
              <a:extLst>
                <a:ext uri="{FF2B5EF4-FFF2-40B4-BE49-F238E27FC236}">
                  <a16:creationId xmlns:a16="http://schemas.microsoft.com/office/drawing/2014/main" id="{17FE3290-97A8-BD4E-A932-CFDEC01869A6}"/>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 name="Rectangle 26">
              <a:extLst>
                <a:ext uri="{FF2B5EF4-FFF2-40B4-BE49-F238E27FC236}">
                  <a16:creationId xmlns:a16="http://schemas.microsoft.com/office/drawing/2014/main" id="{1F82C223-4022-B04A-AC75-60049DD84CED}"/>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9" name="Rectangle 28">
            <a:extLst>
              <a:ext uri="{FF2B5EF4-FFF2-40B4-BE49-F238E27FC236}">
                <a16:creationId xmlns:a16="http://schemas.microsoft.com/office/drawing/2014/main" id="{76C1D787-7B68-B64D-BEF0-A33DB23632C9}"/>
              </a:ext>
            </a:extLst>
          </p:cNvPr>
          <p:cNvSpPr/>
          <p:nvPr/>
        </p:nvSpPr>
        <p:spPr>
          <a:xfrm>
            <a:off x="2074025" y="1295400"/>
            <a:ext cx="1194558" cy="338554"/>
          </a:xfrm>
          <a:prstGeom prst="rect">
            <a:avLst/>
          </a:prstGeom>
        </p:spPr>
        <p:txBody>
          <a:bodyPr wrap="none">
            <a:spAutoFit/>
          </a:bodyPr>
          <a:lstStyle/>
          <a:p>
            <a:r>
              <a:rPr lang="en-US" sz="1600" dirty="0">
                <a:latin typeface="Consolas" pitchFamily="49" charset="0"/>
              </a:rPr>
              <a:t># Output:</a:t>
            </a:r>
          </a:p>
        </p:txBody>
      </p:sp>
      <p:pic>
        <p:nvPicPr>
          <p:cNvPr id="9" name="Picture 8">
            <a:extLst>
              <a:ext uri="{FF2B5EF4-FFF2-40B4-BE49-F238E27FC236}">
                <a16:creationId xmlns:a16="http://schemas.microsoft.com/office/drawing/2014/main" id="{9805F90A-E36E-4BD6-9EA8-230753EF946B}"/>
              </a:ext>
            </a:extLst>
          </p:cNvPr>
          <p:cNvPicPr>
            <a:picLocks noChangeAspect="1"/>
          </p:cNvPicPr>
          <p:nvPr/>
        </p:nvPicPr>
        <p:blipFill>
          <a:blip r:embed="rId7"/>
          <a:stretch>
            <a:fillRect/>
          </a:stretch>
        </p:blipFill>
        <p:spPr>
          <a:xfrm>
            <a:off x="2074026" y="1844502"/>
            <a:ext cx="5850775" cy="4213771"/>
          </a:xfrm>
          <a:prstGeom prst="rect">
            <a:avLst/>
          </a:prstGeom>
          <a:ln>
            <a:solidFill>
              <a:schemeClr val="accent1"/>
            </a:solidFill>
          </a:ln>
        </p:spPr>
      </p:pic>
    </p:spTree>
    <p:extLst>
      <p:ext uri="{BB962C8B-B14F-4D97-AF65-F5344CB8AC3E}">
        <p14:creationId xmlns:p14="http://schemas.microsoft.com/office/powerpoint/2010/main" val="2049449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dirty="0">
                <a:solidFill>
                  <a:schemeClr val="accent1"/>
                </a:solidFill>
              </a:rPr>
              <a:t>Case Study – Employee Churn Model</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10" name="Diagram 9"/>
          <p:cNvGraphicFramePr/>
          <p:nvPr>
            <p:extLst/>
          </p:nvPr>
        </p:nvGraphicFramePr>
        <p:xfrm>
          <a:off x="2438400" y="1371600"/>
          <a:ext cx="7315200" cy="5029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20331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dirty="0">
                <a:solidFill>
                  <a:schemeClr val="accent1"/>
                </a:solidFill>
              </a:rPr>
              <a:t>Data Snapshot</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13" name="TextBox 12"/>
          <p:cNvSpPr txBox="1"/>
          <p:nvPr/>
        </p:nvSpPr>
        <p:spPr>
          <a:xfrm>
            <a:off x="4952431" y="1219200"/>
            <a:ext cx="2255105" cy="338554"/>
          </a:xfrm>
          <a:prstGeom prst="rect">
            <a:avLst/>
          </a:prstGeom>
          <a:noFill/>
        </p:spPr>
        <p:txBody>
          <a:bodyPr wrap="none" rtlCol="0">
            <a:spAutoFit/>
          </a:bodyPr>
          <a:lstStyle/>
          <a:p>
            <a:pPr algn="ctr"/>
            <a:r>
              <a:rPr lang="en-US" sz="1600" b="1" dirty="0">
                <a:solidFill>
                  <a:prstClr val="black">
                    <a:lumMod val="75000"/>
                    <a:lumOff val="25000"/>
                  </a:prstClr>
                </a:solidFill>
              </a:rPr>
              <a:t>EMPLOYEE CHURN DATA</a:t>
            </a:r>
          </a:p>
        </p:txBody>
      </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1608554"/>
            <a:ext cx="4749800" cy="459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Table 13">
            <a:extLst>
              <a:ext uri="{FF2B5EF4-FFF2-40B4-BE49-F238E27FC236}">
                <a16:creationId xmlns:a16="http://schemas.microsoft.com/office/drawing/2014/main" id="{3E04BD1F-DCDB-457F-AEEA-A07FBEC053AB}"/>
              </a:ext>
            </a:extLst>
          </p:cNvPr>
          <p:cNvGraphicFramePr>
            <a:graphicFrameLocks noGrp="1"/>
          </p:cNvGraphicFramePr>
          <p:nvPr>
            <p:extLst/>
          </p:nvPr>
        </p:nvGraphicFramePr>
        <p:xfrm>
          <a:off x="2181936" y="2912340"/>
          <a:ext cx="7647865" cy="3419762"/>
        </p:xfrm>
        <a:graphic>
          <a:graphicData uri="http://schemas.openxmlformats.org/drawingml/2006/table">
            <a:tbl>
              <a:tblPr firstRow="1">
                <a:tableStyleId>{9DCAF9ED-07DC-4A11-8D7F-57B35C25682E}</a:tableStyleId>
              </a:tblPr>
              <a:tblGrid>
                <a:gridCol w="1355075">
                  <a:extLst>
                    <a:ext uri="{9D8B030D-6E8A-4147-A177-3AD203B41FA5}">
                      <a16:colId xmlns:a16="http://schemas.microsoft.com/office/drawing/2014/main" val="20000"/>
                    </a:ext>
                  </a:extLst>
                </a:gridCol>
                <a:gridCol w="2152796">
                  <a:extLst>
                    <a:ext uri="{9D8B030D-6E8A-4147-A177-3AD203B41FA5}">
                      <a16:colId xmlns:a16="http://schemas.microsoft.com/office/drawing/2014/main" val="20001"/>
                    </a:ext>
                  </a:extLst>
                </a:gridCol>
                <a:gridCol w="1159198">
                  <a:extLst>
                    <a:ext uri="{9D8B030D-6E8A-4147-A177-3AD203B41FA5}">
                      <a16:colId xmlns:a16="http://schemas.microsoft.com/office/drawing/2014/main" val="20002"/>
                    </a:ext>
                  </a:extLst>
                </a:gridCol>
                <a:gridCol w="1490398">
                  <a:extLst>
                    <a:ext uri="{9D8B030D-6E8A-4147-A177-3AD203B41FA5}">
                      <a16:colId xmlns:a16="http://schemas.microsoft.com/office/drawing/2014/main" val="20003"/>
                    </a:ext>
                  </a:extLst>
                </a:gridCol>
                <a:gridCol w="1490398">
                  <a:extLst>
                    <a:ext uri="{9D8B030D-6E8A-4147-A177-3AD203B41FA5}">
                      <a16:colId xmlns:a16="http://schemas.microsoft.com/office/drawing/2014/main" val="20004"/>
                    </a:ext>
                  </a:extLst>
                </a:gridCol>
              </a:tblGrid>
              <a:tr h="322586">
                <a:tc>
                  <a:txBody>
                    <a:bodyPr/>
                    <a:lstStyle/>
                    <a:p>
                      <a:pPr algn="ctr" fontAlgn="b"/>
                      <a:r>
                        <a:rPr lang="en-US" sz="1600" u="none" strike="noStrike" dirty="0">
                          <a:effectLst/>
                        </a:rPr>
                        <a:t>Columns</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Description</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Type</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Measurement</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Possible values</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291347">
                <a:tc>
                  <a:txBody>
                    <a:bodyPr/>
                    <a:lstStyle/>
                    <a:p>
                      <a:pPr algn="ctr" fontAlgn="b"/>
                      <a:r>
                        <a:rPr lang="en-US" sz="1600" b="0" i="0" u="none" strike="noStrike" dirty="0">
                          <a:solidFill>
                            <a:srgbClr val="000000"/>
                          </a:solidFill>
                          <a:effectLst/>
                          <a:latin typeface="+mn-lt"/>
                        </a:rPr>
                        <a:t>sn</a:t>
                      </a:r>
                    </a:p>
                  </a:txBody>
                  <a:tcPr marL="9525" marR="9525" marT="9525" marB="0" anchor="ctr"/>
                </a:tc>
                <a:tc>
                  <a:txBody>
                    <a:bodyPr/>
                    <a:lstStyle/>
                    <a:p>
                      <a:pPr algn="ctr" fontAlgn="b"/>
                      <a:r>
                        <a:rPr lang="en-US" sz="1600" u="none" strike="noStrike" dirty="0">
                          <a:effectLst/>
                        </a:rPr>
                        <a:t>Serial Number</a:t>
                      </a:r>
                    </a:p>
                  </a:txBody>
                  <a:tcPr marL="9525" marR="9525" marT="9525" marB="0" anchor="ctr"/>
                </a:tc>
                <a:tc>
                  <a:txBody>
                    <a:bodyPr/>
                    <a:lstStyle/>
                    <a:p>
                      <a:pPr algn="ctr" fontAlgn="b"/>
                      <a:r>
                        <a:rPr lang="en-US" sz="1600" b="0" i="0" u="none" strike="noStrike" dirty="0">
                          <a:solidFill>
                            <a:srgbClr val="000000"/>
                          </a:solidFill>
                          <a:effectLst/>
                          <a:latin typeface="+mn-lt"/>
                        </a:rPr>
                        <a:t>Integer</a:t>
                      </a:r>
                    </a:p>
                  </a:txBody>
                  <a:tcPr marL="9525" marR="9525" marT="9525"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u="none" strike="noStrike" dirty="0">
                          <a:effectLst/>
                        </a:rPr>
                        <a:t>-</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1"/>
                  </a:ext>
                </a:extLst>
              </a:tr>
              <a:tr h="291347">
                <a:tc>
                  <a:txBody>
                    <a:bodyPr/>
                    <a:lstStyle/>
                    <a:p>
                      <a:pPr algn="ctr" fontAlgn="b"/>
                      <a:r>
                        <a:rPr lang="en-US" sz="1600" u="none" strike="noStrike" dirty="0">
                          <a:effectLst/>
                        </a:rPr>
                        <a:t>status</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 1 If the Employee Left Within 18 Months of Joining</a:t>
                      </a:r>
                    </a:p>
                    <a:p>
                      <a:pPr algn="ctr" fontAlgn="b"/>
                      <a:r>
                        <a:rPr lang="en-US" sz="1600" u="none" strike="noStrike" dirty="0">
                          <a:effectLst/>
                        </a:rPr>
                        <a:t>= 0 Otherwise</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b="0" i="0" u="none" strike="noStrike" dirty="0">
                          <a:solidFill>
                            <a:srgbClr val="000000"/>
                          </a:solidFill>
                          <a:effectLst/>
                          <a:latin typeface="+mn-lt"/>
                        </a:rPr>
                        <a:t>Integer</a:t>
                      </a:r>
                    </a:p>
                  </a:txBody>
                  <a:tcPr marL="9525" marR="9525" marT="9525" marB="0" anchor="ctr"/>
                </a:tc>
                <a:tc>
                  <a:txBody>
                    <a:bodyPr/>
                    <a:lstStyle/>
                    <a:p>
                      <a:pPr algn="ctr" fontAlgn="ctr"/>
                      <a:r>
                        <a:rPr lang="en-US" sz="1600" u="none" strike="noStrike" dirty="0">
                          <a:effectLst/>
                        </a:rPr>
                        <a:t>1,0</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b="0" i="0" u="none" strike="noStrike" dirty="0">
                          <a:solidFill>
                            <a:srgbClr val="000000"/>
                          </a:solidFill>
                          <a:effectLst/>
                          <a:latin typeface="+mn-lt"/>
                        </a:rPr>
                        <a:t>2</a:t>
                      </a:r>
                    </a:p>
                  </a:txBody>
                  <a:tcPr marL="9525" marR="9525" marT="9525" marB="0" anchor="ctr"/>
                </a:tc>
                <a:extLst>
                  <a:ext uri="{0D108BD9-81ED-4DB2-BD59-A6C34878D82A}">
                    <a16:rowId xmlns:a16="http://schemas.microsoft.com/office/drawing/2014/main" val="10002"/>
                  </a:ext>
                </a:extLst>
              </a:tr>
              <a:tr h="291347">
                <a:tc>
                  <a:txBody>
                    <a:bodyPr/>
                    <a:lstStyle/>
                    <a:p>
                      <a:pPr algn="ctr" fontAlgn="b"/>
                      <a:r>
                        <a:rPr lang="en-US" sz="1600" u="none" strike="noStrike" dirty="0">
                          <a:effectLst/>
                        </a:rPr>
                        <a:t>function</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Employee Job Profile</a:t>
                      </a:r>
                    </a:p>
                  </a:txBody>
                  <a:tcPr marL="9525" marR="9525" marT="9525" marB="0" anchor="ctr"/>
                </a:tc>
                <a:tc>
                  <a:txBody>
                    <a:bodyPr/>
                    <a:lstStyle/>
                    <a:p>
                      <a:pPr algn="ctr" fontAlgn="b"/>
                      <a:r>
                        <a:rPr lang="en-US" sz="1600" b="0" i="0" u="none" strike="noStrike" dirty="0">
                          <a:solidFill>
                            <a:srgbClr val="000000"/>
                          </a:solidFill>
                          <a:effectLst/>
                          <a:latin typeface="+mn-lt"/>
                        </a:rPr>
                        <a:t>Character</a:t>
                      </a:r>
                    </a:p>
                  </a:txBody>
                  <a:tcPr marL="9525" marR="9525" marT="9525" marB="0" anchor="ctr"/>
                </a:tc>
                <a:tc>
                  <a:txBody>
                    <a:bodyPr/>
                    <a:lstStyle/>
                    <a:p>
                      <a:pPr algn="ctr" fontAlgn="ctr"/>
                      <a:r>
                        <a:rPr lang="en-US" sz="1600" b="0" i="0" u="none" strike="noStrike" dirty="0">
                          <a:solidFill>
                            <a:srgbClr val="000000"/>
                          </a:solidFill>
                          <a:effectLst/>
                          <a:latin typeface="+mn-lt"/>
                        </a:rPr>
                        <a:t>CS, FINANCE, MARKETING</a:t>
                      </a:r>
                    </a:p>
                  </a:txBody>
                  <a:tcPr marL="9525" marR="9525" marT="9525" marB="0" anchor="ctr"/>
                </a:tc>
                <a:tc>
                  <a:txBody>
                    <a:bodyPr/>
                    <a:lstStyle/>
                    <a:p>
                      <a:pPr algn="ctr" fontAlgn="ctr"/>
                      <a:r>
                        <a:rPr lang="en-US" sz="1600" b="0" i="0" u="none" strike="noStrike" dirty="0">
                          <a:solidFill>
                            <a:srgbClr val="000000"/>
                          </a:solidFill>
                          <a:effectLst/>
                          <a:latin typeface="+mn-lt"/>
                        </a:rPr>
                        <a:t>3</a:t>
                      </a:r>
                    </a:p>
                  </a:txBody>
                  <a:tcPr marL="9525" marR="9525" marT="9525" marB="0" anchor="ctr"/>
                </a:tc>
                <a:extLst>
                  <a:ext uri="{0D108BD9-81ED-4DB2-BD59-A6C34878D82A}">
                    <a16:rowId xmlns:a16="http://schemas.microsoft.com/office/drawing/2014/main" val="10003"/>
                  </a:ext>
                </a:extLst>
              </a:tr>
              <a:tr h="291347">
                <a:tc>
                  <a:txBody>
                    <a:bodyPr/>
                    <a:lstStyle/>
                    <a:p>
                      <a:pPr algn="ctr" fontAlgn="b"/>
                      <a:r>
                        <a:rPr lang="en-US" sz="1600" u="none" strike="noStrike" dirty="0">
                          <a:effectLst/>
                        </a:rPr>
                        <a:t>exp</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Experience in Years</a:t>
                      </a:r>
                    </a:p>
                  </a:txBody>
                  <a:tcPr marL="9525" marR="9525" marT="9525" marB="0" anchor="ctr"/>
                </a:tc>
                <a:tc>
                  <a:txBody>
                    <a:bodyPr/>
                    <a:lstStyle/>
                    <a:p>
                      <a:pPr algn="ctr" fontAlgn="b"/>
                      <a:r>
                        <a:rPr lang="en-US" sz="1600" b="0" i="0" u="none" strike="noStrike" dirty="0">
                          <a:solidFill>
                            <a:srgbClr val="000000"/>
                          </a:solidFill>
                          <a:effectLst/>
                          <a:latin typeface="+mn-lt"/>
                        </a:rPr>
                        <a:t>Character</a:t>
                      </a:r>
                    </a:p>
                  </a:txBody>
                  <a:tcPr marL="9525" marR="9525" marT="9525" marB="0" anchor="ctr"/>
                </a:tc>
                <a:tc>
                  <a:txBody>
                    <a:bodyPr/>
                    <a:lstStyle/>
                    <a:p>
                      <a:pPr algn="ctr" fontAlgn="ctr"/>
                      <a:r>
                        <a:rPr lang="en-US" sz="1600" b="0" i="0" u="none" strike="noStrike" dirty="0">
                          <a:solidFill>
                            <a:srgbClr val="000000"/>
                          </a:solidFill>
                          <a:effectLst/>
                          <a:latin typeface="+mn-lt"/>
                        </a:rPr>
                        <a:t>&lt;3,3-5,&gt;5</a:t>
                      </a:r>
                    </a:p>
                  </a:txBody>
                  <a:tcPr marL="9525" marR="9525" marT="9525" marB="0" anchor="ctr"/>
                </a:tc>
                <a:tc>
                  <a:txBody>
                    <a:bodyPr/>
                    <a:lstStyle/>
                    <a:p>
                      <a:pPr algn="ctr" fontAlgn="ctr"/>
                      <a:r>
                        <a:rPr lang="en-US" sz="1600" b="0" i="0" u="none" strike="noStrike" dirty="0">
                          <a:solidFill>
                            <a:srgbClr val="000000"/>
                          </a:solidFill>
                          <a:effectLst/>
                          <a:latin typeface="+mn-lt"/>
                        </a:rPr>
                        <a:t>3</a:t>
                      </a:r>
                    </a:p>
                  </a:txBody>
                  <a:tcPr marL="9525" marR="9525" marT="9525" marB="0" anchor="ctr"/>
                </a:tc>
                <a:extLst>
                  <a:ext uri="{0D108BD9-81ED-4DB2-BD59-A6C34878D82A}">
                    <a16:rowId xmlns:a16="http://schemas.microsoft.com/office/drawing/2014/main" val="10004"/>
                  </a:ext>
                </a:extLst>
              </a:tr>
              <a:tr h="291347">
                <a:tc>
                  <a:txBody>
                    <a:bodyPr/>
                    <a:lstStyle/>
                    <a:p>
                      <a:pPr algn="ctr" fontAlgn="b"/>
                      <a:r>
                        <a:rPr lang="en-US" sz="1600" u="none" strike="noStrike" dirty="0">
                          <a:effectLst/>
                        </a:rPr>
                        <a:t>gender</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Gender of the Employee</a:t>
                      </a:r>
                    </a:p>
                  </a:txBody>
                  <a:tcPr marL="9525" marR="9525" marT="9525" marB="0" anchor="ctr"/>
                </a:tc>
                <a:tc>
                  <a:txBody>
                    <a:bodyPr/>
                    <a:lstStyle/>
                    <a:p>
                      <a:pPr algn="ctr" fontAlgn="b"/>
                      <a:r>
                        <a:rPr lang="en-US" sz="1600" b="0" i="0" u="none" strike="noStrike" dirty="0">
                          <a:solidFill>
                            <a:srgbClr val="000000"/>
                          </a:solidFill>
                          <a:effectLst/>
                          <a:latin typeface="+mn-lt"/>
                        </a:rPr>
                        <a:t>Character</a:t>
                      </a:r>
                    </a:p>
                  </a:txBody>
                  <a:tcPr marL="9525" marR="9525" marT="9525" marB="0" anchor="ctr"/>
                </a:tc>
                <a:tc>
                  <a:txBody>
                    <a:bodyPr/>
                    <a:lstStyle/>
                    <a:p>
                      <a:pPr algn="ctr" fontAlgn="b"/>
                      <a:r>
                        <a:rPr lang="en-US" sz="1600" b="0" i="0" u="none" strike="noStrike" dirty="0">
                          <a:solidFill>
                            <a:srgbClr val="000000"/>
                          </a:solidFill>
                          <a:effectLst/>
                          <a:latin typeface="+mn-lt"/>
                        </a:rPr>
                        <a:t>M,F</a:t>
                      </a:r>
                    </a:p>
                  </a:txBody>
                  <a:tcPr marL="9525" marR="9525" marT="9525" marB="0" anchor="ctr"/>
                </a:tc>
                <a:tc>
                  <a:txBody>
                    <a:bodyPr/>
                    <a:lstStyle/>
                    <a:p>
                      <a:pPr algn="ctr" fontAlgn="b"/>
                      <a:r>
                        <a:rPr lang="en-US" sz="1600" b="0" i="0" u="none" strike="noStrike" dirty="0">
                          <a:solidFill>
                            <a:srgbClr val="000000"/>
                          </a:solidFill>
                          <a:effectLst/>
                          <a:latin typeface="+mn-lt"/>
                        </a:rPr>
                        <a:t>2</a:t>
                      </a:r>
                    </a:p>
                  </a:txBody>
                  <a:tcPr marL="9525" marR="9525" marT="9525" marB="0" anchor="ctr"/>
                </a:tc>
                <a:extLst>
                  <a:ext uri="{0D108BD9-81ED-4DB2-BD59-A6C34878D82A}">
                    <a16:rowId xmlns:a16="http://schemas.microsoft.com/office/drawing/2014/main" val="10005"/>
                  </a:ext>
                </a:extLst>
              </a:tr>
              <a:tr h="322586">
                <a:tc>
                  <a:txBody>
                    <a:bodyPr/>
                    <a:lstStyle/>
                    <a:p>
                      <a:pPr algn="ctr" fontAlgn="b"/>
                      <a:r>
                        <a:rPr lang="en-US" sz="1600" b="0" i="0" u="none" strike="noStrike" dirty="0">
                          <a:solidFill>
                            <a:srgbClr val="000000"/>
                          </a:solidFill>
                          <a:effectLst/>
                          <a:latin typeface="+mn-lt"/>
                        </a:rPr>
                        <a:t>source</a:t>
                      </a:r>
                    </a:p>
                  </a:txBody>
                  <a:tcPr marL="9525" marR="9525" marT="9525" marB="0" anchor="ctr"/>
                </a:tc>
                <a:tc>
                  <a:txBody>
                    <a:bodyPr/>
                    <a:lstStyle/>
                    <a:p>
                      <a:pPr algn="ctr" fontAlgn="b"/>
                      <a:r>
                        <a:rPr lang="en-US" sz="1600" u="none" strike="noStrike" dirty="0">
                          <a:effectLst/>
                        </a:rPr>
                        <a:t>Whether the Employee was Appointed via Internal or External Links</a:t>
                      </a:r>
                    </a:p>
                  </a:txBody>
                  <a:tcPr marL="9525" marR="9525" marT="9525" marB="0" anchor="ctr"/>
                </a:tc>
                <a:tc>
                  <a:txBody>
                    <a:bodyPr/>
                    <a:lstStyle/>
                    <a:p>
                      <a:pPr algn="ctr" fontAlgn="b"/>
                      <a:r>
                        <a:rPr lang="en-US" sz="1600" b="0" i="0" u="none" strike="noStrike" dirty="0">
                          <a:solidFill>
                            <a:srgbClr val="000000"/>
                          </a:solidFill>
                          <a:effectLst/>
                          <a:latin typeface="+mn-lt"/>
                        </a:rPr>
                        <a:t>Character</a:t>
                      </a:r>
                    </a:p>
                  </a:txBody>
                  <a:tcPr marL="9525" marR="9525" marT="9525" marB="0" anchor="ctr"/>
                </a:tc>
                <a:tc>
                  <a:txBody>
                    <a:bodyPr/>
                    <a:lstStyle/>
                    <a:p>
                      <a:pPr algn="ctr" fontAlgn="b"/>
                      <a:r>
                        <a:rPr lang="en-US" sz="1600" b="0" i="0" u="none" strike="noStrike" dirty="0">
                          <a:solidFill>
                            <a:srgbClr val="000000"/>
                          </a:solidFill>
                          <a:effectLst/>
                          <a:latin typeface="+mn-lt"/>
                        </a:rPr>
                        <a:t>external, internal</a:t>
                      </a:r>
                    </a:p>
                  </a:txBody>
                  <a:tcPr marL="9525" marR="9525" marT="9525" marB="0" anchor="ctr"/>
                </a:tc>
                <a:tc>
                  <a:txBody>
                    <a:bodyPr/>
                    <a:lstStyle/>
                    <a:p>
                      <a:pPr algn="ctr" fontAlgn="b"/>
                      <a:r>
                        <a:rPr lang="en-US" sz="1600" b="0" i="0" u="none" strike="noStrike" dirty="0">
                          <a:solidFill>
                            <a:srgbClr val="000000"/>
                          </a:solidFill>
                          <a:effectLst/>
                          <a:latin typeface="+mn-lt"/>
                        </a:rPr>
                        <a:t>2</a:t>
                      </a:r>
                    </a:p>
                  </a:txBody>
                  <a:tcPr marL="9525" marR="9525" marT="9525"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73788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a:spLocks noGrp="1"/>
          </p:cNvSpPr>
          <p:nvPr>
            <p:ph idx="1"/>
          </p:nvPr>
        </p:nvSpPr>
        <p:spPr/>
        <p:txBody>
          <a:bodyPr>
            <a:normAutofit/>
          </a:bodyPr>
          <a:lstStyle/>
          <a:p>
            <a:r>
              <a:rPr lang="en-US" sz="2400" dirty="0"/>
              <a:t>A </a:t>
            </a:r>
            <a:r>
              <a:rPr lang="en-US" sz="2400" b="1" dirty="0"/>
              <a:t>naive Bayes classifier</a:t>
            </a:r>
            <a:r>
              <a:rPr lang="en-US" sz="2400" dirty="0"/>
              <a:t> is a simple probabilistic classifier based on Bayes' theorem.  </a:t>
            </a:r>
          </a:p>
          <a:p>
            <a:endParaRPr lang="en-US" sz="2400" dirty="0"/>
          </a:p>
          <a:p>
            <a:r>
              <a:rPr lang="en-US" sz="2400" dirty="0"/>
              <a:t>It can be used as an alternative method to Logistic Regression </a:t>
            </a:r>
          </a:p>
          <a:p>
            <a:pPr>
              <a:buNone/>
            </a:pPr>
            <a:endParaRPr lang="en-US" sz="2400" dirty="0"/>
          </a:p>
          <a:p>
            <a:r>
              <a:rPr sz="2400" b="1" dirty="0">
                <a:solidFill>
                  <a:schemeClr val="accent1"/>
                </a:solidFill>
              </a:rPr>
              <a:t>It is particularly suited when the dimensionality of the inputs is high</a:t>
            </a:r>
            <a:r>
              <a:rPr sz="2400" b="1" dirty="0">
                <a:solidFill>
                  <a:srgbClr val="000099"/>
                </a:solidFill>
              </a:rPr>
              <a:t>.</a:t>
            </a:r>
            <a:r>
              <a:rPr sz="2400" dirty="0"/>
              <a:t> Despite its simplicity, Naive Bayes can often outperform more sophisticated classification methods.</a:t>
            </a:r>
            <a:endParaRPr lang="en-US" sz="2400" dirty="0"/>
          </a:p>
        </p:txBody>
      </p:sp>
      <p:sp>
        <p:nvSpPr>
          <p:cNvPr id="5" name="Title 1"/>
          <p:cNvSpPr txBox="1">
            <a:spLocks/>
          </p:cNvSpPr>
          <p:nvPr/>
        </p:nvSpPr>
        <p:spPr bwMode="auto">
          <a:xfrm>
            <a:off x="1981200" y="228601"/>
            <a:ext cx="8229600" cy="8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IN" sz="3200" dirty="0">
                <a:solidFill>
                  <a:schemeClr val="accent1"/>
                </a:solidFill>
              </a:rPr>
              <a:t>Naive Bayes Classifier</a:t>
            </a:r>
          </a:p>
        </p:txBody>
      </p:sp>
    </p:spTree>
    <p:extLst>
      <p:ext uri="{BB962C8B-B14F-4D97-AF65-F5344CB8AC3E}">
        <p14:creationId xmlns:p14="http://schemas.microsoft.com/office/powerpoint/2010/main" val="10505159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nvPr>
        </p:nvGraphicFramePr>
        <p:xfrm>
          <a:off x="2079313" y="1747139"/>
          <a:ext cx="8033374" cy="8229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794770">
                <a:tc>
                  <a:txBody>
                    <a:bodyPr/>
                    <a:lstStyle/>
                    <a:p>
                      <a:r>
                        <a:rPr lang="en-US" sz="1600" dirty="0">
                          <a:solidFill>
                            <a:schemeClr val="accent1"/>
                          </a:solidFill>
                          <a:latin typeface="Consolas" pitchFamily="49" charset="0"/>
                        </a:rPr>
                        <a:t>empdata = </a:t>
                      </a:r>
                      <a:r>
                        <a:rPr lang="en-US" sz="1600" b="1" dirty="0">
                          <a:solidFill>
                            <a:schemeClr val="accent1"/>
                          </a:solidFill>
                          <a:latin typeface="Consolas" pitchFamily="49" charset="0"/>
                        </a:rPr>
                        <a:t>pd.read_csv</a:t>
                      </a:r>
                      <a:r>
                        <a:rPr lang="en-US" sz="1600" dirty="0">
                          <a:solidFill>
                            <a:schemeClr val="accent1"/>
                          </a:solidFill>
                          <a:latin typeface="Consolas" pitchFamily="49" charset="0"/>
                        </a:rPr>
                        <a:t>("EMPLOYEE CHURN DATA.csv")</a:t>
                      </a:r>
                    </a:p>
                    <a:p>
                      <a:r>
                        <a:rPr lang="en-US" sz="1600" dirty="0">
                          <a:solidFill>
                            <a:schemeClr val="accent1"/>
                          </a:solidFill>
                          <a:latin typeface="Consolas" pitchFamily="49" charset="0"/>
                        </a:rPr>
                        <a:t>empdata1 = empdata.</a:t>
                      </a:r>
                      <a:r>
                        <a:rPr lang="en-US" sz="1600" b="1" dirty="0">
                          <a:solidFill>
                            <a:schemeClr val="accent1"/>
                          </a:solidFill>
                          <a:latin typeface="Consolas" pitchFamily="49" charset="0"/>
                        </a:rPr>
                        <a:t>loc</a:t>
                      </a:r>
                      <a:r>
                        <a:rPr lang="en-US" sz="1600" dirty="0">
                          <a:solidFill>
                            <a:schemeClr val="accent1"/>
                          </a:solidFill>
                          <a:latin typeface="Consolas" pitchFamily="49" charset="0"/>
                        </a:rPr>
                        <a:t>[:, empdata.</a:t>
                      </a:r>
                      <a:r>
                        <a:rPr lang="en-US" sz="1600" b="1" dirty="0">
                          <a:solidFill>
                            <a:schemeClr val="accent1"/>
                          </a:solidFill>
                          <a:latin typeface="Consolas" pitchFamily="49" charset="0"/>
                        </a:rPr>
                        <a:t>columns</a:t>
                      </a:r>
                      <a:r>
                        <a:rPr lang="en-US" sz="1600" dirty="0">
                          <a:solidFill>
                            <a:schemeClr val="accent1"/>
                          </a:solidFill>
                          <a:latin typeface="Consolas" pitchFamily="49" charset="0"/>
                        </a:rPr>
                        <a:t> != 'sn']</a:t>
                      </a:r>
                    </a:p>
                    <a:p>
                      <a:r>
                        <a:rPr lang="en-US" sz="1600" dirty="0">
                          <a:solidFill>
                            <a:schemeClr val="accent1"/>
                          </a:solidFill>
                          <a:latin typeface="Consolas" pitchFamily="49" charset="0"/>
                        </a:rPr>
                        <a:t>empdata1.</a:t>
                      </a:r>
                      <a:r>
                        <a:rPr lang="en-US" sz="1600" b="1" dirty="0">
                          <a:solidFill>
                            <a:schemeClr val="accent1"/>
                          </a:solidFill>
                          <a:latin typeface="Consolas" pitchFamily="49" charset="0"/>
                        </a:rPr>
                        <a:t>head</a:t>
                      </a:r>
                      <a:r>
                        <a:rPr lang="en-US" sz="1600"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Categorical Predictors </a:t>
            </a:r>
            <a:endParaRPr lang="en-US" sz="2800"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2079313" y="1429668"/>
            <a:ext cx="7029488" cy="338554"/>
          </a:xfrm>
          <a:prstGeom prst="rect">
            <a:avLst/>
          </a:prstGeom>
        </p:spPr>
        <p:txBody>
          <a:bodyPr wrap="none">
            <a:spAutoFit/>
          </a:bodyPr>
          <a:lstStyle/>
          <a:p>
            <a:r>
              <a:rPr lang="en-US" sz="1600" dirty="0">
                <a:latin typeface="Consolas" pitchFamily="49" charset="0"/>
              </a:rPr>
              <a:t># Importing and Readying the Data for Modeling, Model Fitting</a:t>
            </a:r>
          </a:p>
        </p:txBody>
      </p:sp>
      <p:sp>
        <p:nvSpPr>
          <p:cNvPr id="30" name="Rectangle 29">
            <a:extLst>
              <a:ext uri="{FF2B5EF4-FFF2-40B4-BE49-F238E27FC236}">
                <a16:creationId xmlns:a16="http://schemas.microsoft.com/office/drawing/2014/main" id="{A1CD77B6-E359-49FE-922C-796EECC0622A}"/>
              </a:ext>
            </a:extLst>
          </p:cNvPr>
          <p:cNvSpPr/>
          <p:nvPr/>
        </p:nvSpPr>
        <p:spPr>
          <a:xfrm>
            <a:off x="2084416" y="3661347"/>
            <a:ext cx="1082348" cy="338554"/>
          </a:xfrm>
          <a:prstGeom prst="rect">
            <a:avLst/>
          </a:prstGeom>
        </p:spPr>
        <p:txBody>
          <a:bodyPr wrap="none">
            <a:spAutoFit/>
          </a:bodyPr>
          <a:lstStyle/>
          <a:p>
            <a:r>
              <a:rPr lang="en-US" sz="1600" dirty="0">
                <a:latin typeface="Consolas" pitchFamily="49" charset="0"/>
              </a:rPr>
              <a:t># Output</a:t>
            </a:r>
          </a:p>
        </p:txBody>
      </p:sp>
      <p:sp>
        <p:nvSpPr>
          <p:cNvPr id="25" name="Rectangle 24">
            <a:extLst>
              <a:ext uri="{FF2B5EF4-FFF2-40B4-BE49-F238E27FC236}">
                <a16:creationId xmlns:a16="http://schemas.microsoft.com/office/drawing/2014/main" id="{C8264095-8DFF-2641-9B74-6D85B286C461}"/>
              </a:ext>
            </a:extLst>
          </p:cNvPr>
          <p:cNvSpPr/>
          <p:nvPr/>
        </p:nvSpPr>
        <p:spPr>
          <a:xfrm>
            <a:off x="2084417" y="2665750"/>
            <a:ext cx="8028271" cy="830997"/>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b="1" dirty="0">
                <a:solidFill>
                  <a:prstClr val="black">
                    <a:lumMod val="75000"/>
                    <a:lumOff val="25000"/>
                  </a:prstClr>
                </a:solidFill>
                <a:latin typeface="Vijaya" panose="02020604020202020204" pitchFamily="18" charset="0"/>
                <a:cs typeface="Vijaya" panose="02020604020202020204" pitchFamily="18" charset="0"/>
              </a:rPr>
              <a:t>loc()</a:t>
            </a:r>
            <a:r>
              <a:rPr lang="en-US" dirty="0">
                <a:solidFill>
                  <a:prstClr val="black">
                    <a:lumMod val="75000"/>
                    <a:lumOff val="25000"/>
                  </a:prstClr>
                </a:solidFill>
                <a:latin typeface="Vijaya" panose="02020604020202020204" pitchFamily="18" charset="0"/>
                <a:cs typeface="Vijaya" panose="02020604020202020204" pitchFamily="18" charset="0"/>
              </a:rPr>
              <a:t> is used to create a subset of the data frame using column name. Removing column with serial numbers. </a:t>
            </a:r>
          </a:p>
        </p:txBody>
      </p:sp>
      <p:pic>
        <p:nvPicPr>
          <p:cNvPr id="3" name="Picture 2">
            <a:extLst>
              <a:ext uri="{FF2B5EF4-FFF2-40B4-BE49-F238E27FC236}">
                <a16:creationId xmlns:a16="http://schemas.microsoft.com/office/drawing/2014/main" id="{BA116DFC-95EB-4437-B640-25D1C1BE031A}"/>
              </a:ext>
            </a:extLst>
          </p:cNvPr>
          <p:cNvPicPr>
            <a:picLocks noChangeAspect="1"/>
          </p:cNvPicPr>
          <p:nvPr/>
        </p:nvPicPr>
        <p:blipFill>
          <a:blip r:embed="rId7"/>
          <a:stretch>
            <a:fillRect/>
          </a:stretch>
        </p:blipFill>
        <p:spPr>
          <a:xfrm>
            <a:off x="2057400" y="4091316"/>
            <a:ext cx="5628932" cy="1610078"/>
          </a:xfrm>
          <a:prstGeom prst="rect">
            <a:avLst/>
          </a:prstGeom>
          <a:ln>
            <a:solidFill>
              <a:schemeClr val="accent1"/>
            </a:solidFill>
          </a:ln>
        </p:spPr>
      </p:pic>
    </p:spTree>
    <p:extLst>
      <p:ext uri="{BB962C8B-B14F-4D97-AF65-F5344CB8AC3E}">
        <p14:creationId xmlns:p14="http://schemas.microsoft.com/office/powerpoint/2010/main" val="177362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nvPr>
        </p:nvGraphicFramePr>
        <p:xfrm>
          <a:off x="2079313" y="1747139"/>
          <a:ext cx="8033374" cy="79477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794770">
                <a:tc>
                  <a:txBody>
                    <a:bodyPr/>
                    <a:lstStyle/>
                    <a:p>
                      <a:r>
                        <a:rPr lang="en-US" sz="1600" dirty="0">
                          <a:solidFill>
                            <a:schemeClr val="accent1"/>
                          </a:solidFill>
                          <a:latin typeface="Consolas" pitchFamily="49" charset="0"/>
                        </a:rPr>
                        <a:t>empdata2 = pd.</a:t>
                      </a:r>
                      <a:r>
                        <a:rPr lang="en-US" sz="1600" b="1" dirty="0">
                          <a:solidFill>
                            <a:schemeClr val="accent1"/>
                          </a:solidFill>
                          <a:latin typeface="Consolas" pitchFamily="49" charset="0"/>
                        </a:rPr>
                        <a:t>get_dummies</a:t>
                      </a:r>
                      <a:r>
                        <a:rPr lang="en-US" sz="1600" dirty="0">
                          <a:solidFill>
                            <a:schemeClr val="accent1"/>
                          </a:solidFill>
                          <a:latin typeface="Consolas" pitchFamily="49" charset="0"/>
                        </a:rPr>
                        <a:t>(empdata1)</a:t>
                      </a:r>
                    </a:p>
                    <a:p>
                      <a:r>
                        <a:rPr lang="en-US" sz="1600" dirty="0">
                          <a:solidFill>
                            <a:schemeClr val="accent1"/>
                          </a:solidFill>
                          <a:latin typeface="Consolas" pitchFamily="49" charset="0"/>
                        </a:rPr>
                        <a:t>empdata2.</a:t>
                      </a:r>
                      <a:r>
                        <a:rPr lang="en-US" sz="1600" b="1" dirty="0">
                          <a:solidFill>
                            <a:schemeClr val="accent1"/>
                          </a:solidFill>
                          <a:latin typeface="Consolas" pitchFamily="49" charset="0"/>
                        </a:rPr>
                        <a:t>head</a:t>
                      </a:r>
                      <a:r>
                        <a:rPr lang="en-US" sz="1600"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Categorical Predictors </a:t>
            </a:r>
            <a:endParaRPr lang="en-US" sz="2800"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2074026" y="1371600"/>
            <a:ext cx="3102131" cy="338554"/>
          </a:xfrm>
          <a:prstGeom prst="rect">
            <a:avLst/>
          </a:prstGeom>
        </p:spPr>
        <p:txBody>
          <a:bodyPr wrap="none">
            <a:spAutoFit/>
          </a:bodyPr>
          <a:lstStyle/>
          <a:p>
            <a:r>
              <a:rPr lang="en-US" sz="1600" dirty="0">
                <a:latin typeface="Consolas" pitchFamily="49" charset="0"/>
              </a:rPr>
              <a:t># Creating Dummy Variables</a:t>
            </a:r>
          </a:p>
        </p:txBody>
      </p:sp>
      <p:sp>
        <p:nvSpPr>
          <p:cNvPr id="30" name="Rectangle 29">
            <a:extLst>
              <a:ext uri="{FF2B5EF4-FFF2-40B4-BE49-F238E27FC236}">
                <a16:creationId xmlns:a16="http://schemas.microsoft.com/office/drawing/2014/main" id="{A1CD77B6-E359-49FE-922C-796EECC0622A}"/>
              </a:ext>
            </a:extLst>
          </p:cNvPr>
          <p:cNvSpPr/>
          <p:nvPr/>
        </p:nvSpPr>
        <p:spPr>
          <a:xfrm>
            <a:off x="2057400" y="4081046"/>
            <a:ext cx="1082348" cy="338554"/>
          </a:xfrm>
          <a:prstGeom prst="rect">
            <a:avLst/>
          </a:prstGeom>
        </p:spPr>
        <p:txBody>
          <a:bodyPr wrap="none">
            <a:spAutoFit/>
          </a:bodyPr>
          <a:lstStyle/>
          <a:p>
            <a:r>
              <a:rPr lang="en-US" sz="1600" dirty="0">
                <a:latin typeface="Consolas" pitchFamily="49" charset="0"/>
              </a:rPr>
              <a:t># Output</a:t>
            </a:r>
          </a:p>
        </p:txBody>
      </p:sp>
      <p:sp>
        <p:nvSpPr>
          <p:cNvPr id="25" name="Rectangle 24">
            <a:extLst>
              <a:ext uri="{FF2B5EF4-FFF2-40B4-BE49-F238E27FC236}">
                <a16:creationId xmlns:a16="http://schemas.microsoft.com/office/drawing/2014/main" id="{C8264095-8DFF-2641-9B74-6D85B286C461}"/>
              </a:ext>
            </a:extLst>
          </p:cNvPr>
          <p:cNvSpPr/>
          <p:nvPr/>
        </p:nvSpPr>
        <p:spPr>
          <a:xfrm>
            <a:off x="2074026" y="2670885"/>
            <a:ext cx="8136775" cy="1200329"/>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b="1" dirty="0">
                <a:solidFill>
                  <a:prstClr val="black">
                    <a:lumMod val="75000"/>
                    <a:lumOff val="25000"/>
                  </a:prstClr>
                </a:solidFill>
                <a:latin typeface="Vijaya" panose="02020604020202020204" pitchFamily="18" charset="0"/>
                <a:cs typeface="Vijaya" panose="02020604020202020204" pitchFamily="18" charset="0"/>
              </a:rPr>
              <a:t>pd.get_dummies()</a:t>
            </a:r>
            <a:r>
              <a:rPr lang="en-US" dirty="0">
                <a:solidFill>
                  <a:prstClr val="black">
                    <a:lumMod val="75000"/>
                    <a:lumOff val="25000"/>
                  </a:prstClr>
                </a:solidFill>
                <a:latin typeface="Vijaya" panose="02020604020202020204" pitchFamily="18" charset="0"/>
                <a:cs typeface="Vijaya" panose="02020604020202020204" pitchFamily="18" charset="0"/>
              </a:rPr>
              <a:t> converts categorical variables into dummy variables. This step is crucial because the naive Bayes function used for categorical variables requires this format. </a:t>
            </a:r>
          </a:p>
        </p:txBody>
      </p:sp>
      <p:pic>
        <p:nvPicPr>
          <p:cNvPr id="3" name="Picture 2">
            <a:extLst>
              <a:ext uri="{FF2B5EF4-FFF2-40B4-BE49-F238E27FC236}">
                <a16:creationId xmlns:a16="http://schemas.microsoft.com/office/drawing/2014/main" id="{ECB93A83-4844-4DF7-9A9A-CF6A0F3A26EA}"/>
              </a:ext>
            </a:extLst>
          </p:cNvPr>
          <p:cNvPicPr>
            <a:picLocks noChangeAspect="1"/>
          </p:cNvPicPr>
          <p:nvPr/>
        </p:nvPicPr>
        <p:blipFill>
          <a:blip r:embed="rId7"/>
          <a:stretch>
            <a:fillRect/>
          </a:stretch>
        </p:blipFill>
        <p:spPr>
          <a:xfrm>
            <a:off x="2081645" y="4597882"/>
            <a:ext cx="6488716" cy="1498283"/>
          </a:xfrm>
          <a:prstGeom prst="rect">
            <a:avLst/>
          </a:prstGeom>
          <a:ln>
            <a:solidFill>
              <a:schemeClr val="accent1"/>
            </a:solidFill>
          </a:ln>
        </p:spPr>
      </p:pic>
    </p:spTree>
    <p:extLst>
      <p:ext uri="{BB962C8B-B14F-4D97-AF65-F5344CB8AC3E}">
        <p14:creationId xmlns:p14="http://schemas.microsoft.com/office/powerpoint/2010/main" val="310946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nvPr>
        </p:nvGraphicFramePr>
        <p:xfrm>
          <a:off x="2079313" y="1676400"/>
          <a:ext cx="8033374" cy="60960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609600">
                <a:tc>
                  <a:txBody>
                    <a:bodyPr/>
                    <a:lstStyle/>
                    <a:p>
                      <a:r>
                        <a:rPr lang="en-US" sz="1600" b="0" dirty="0">
                          <a:solidFill>
                            <a:schemeClr val="accent1"/>
                          </a:solidFill>
                          <a:latin typeface="Consolas" pitchFamily="49" charset="0"/>
                        </a:rPr>
                        <a:t>X_emp = empdata2.</a:t>
                      </a:r>
                      <a:r>
                        <a:rPr lang="en-US" sz="1600" b="1" dirty="0">
                          <a:solidFill>
                            <a:schemeClr val="accent1"/>
                          </a:solidFill>
                          <a:latin typeface="Consolas" pitchFamily="49" charset="0"/>
                        </a:rPr>
                        <a:t>loc</a:t>
                      </a:r>
                      <a:r>
                        <a:rPr lang="en-US" sz="1600" b="0" dirty="0">
                          <a:solidFill>
                            <a:schemeClr val="accent1"/>
                          </a:solidFill>
                          <a:latin typeface="Consolas" pitchFamily="49" charset="0"/>
                        </a:rPr>
                        <a:t>[:,empdata2.</a:t>
                      </a:r>
                      <a:r>
                        <a:rPr lang="en-US" sz="1600" b="1" dirty="0">
                          <a:solidFill>
                            <a:schemeClr val="accent1"/>
                          </a:solidFill>
                          <a:latin typeface="Consolas" pitchFamily="49" charset="0"/>
                        </a:rPr>
                        <a:t>columns</a:t>
                      </a:r>
                      <a:r>
                        <a:rPr lang="en-US" sz="1600" b="0" dirty="0">
                          <a:solidFill>
                            <a:schemeClr val="accent1"/>
                          </a:solidFill>
                          <a:latin typeface="Consolas" pitchFamily="49" charset="0"/>
                        </a:rPr>
                        <a:t> != 'status']</a:t>
                      </a:r>
                    </a:p>
                    <a:p>
                      <a:r>
                        <a:rPr lang="en-US" sz="1600" b="0" dirty="0">
                          <a:solidFill>
                            <a:schemeClr val="accent1"/>
                          </a:solidFill>
                          <a:latin typeface="Consolas" pitchFamily="49" charset="0"/>
                        </a:rPr>
                        <a:t>y_emp = empdata2.</a:t>
                      </a:r>
                      <a:r>
                        <a:rPr lang="en-US" sz="1600" b="1" dirty="0">
                          <a:solidFill>
                            <a:schemeClr val="accent1"/>
                          </a:solidFill>
                          <a:latin typeface="Consolas" pitchFamily="49" charset="0"/>
                        </a:rPr>
                        <a:t>loc</a:t>
                      </a:r>
                      <a:r>
                        <a:rPr lang="en-US" sz="1600" b="0" dirty="0">
                          <a:solidFill>
                            <a:schemeClr val="accent1"/>
                          </a:solidFill>
                          <a:latin typeface="Consolas" pitchFamily="49" charset="0"/>
                        </a:rPr>
                        <a:t>[:, 'status']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Categorical Predictors </a:t>
            </a:r>
            <a:endParaRPr lang="en-US" sz="2800"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2074026" y="1295400"/>
            <a:ext cx="3102131" cy="338554"/>
          </a:xfrm>
          <a:prstGeom prst="rect">
            <a:avLst/>
          </a:prstGeom>
        </p:spPr>
        <p:txBody>
          <a:bodyPr wrap="none">
            <a:spAutoFit/>
          </a:bodyPr>
          <a:lstStyle/>
          <a:p>
            <a:r>
              <a:rPr lang="en-US" sz="1600" dirty="0">
                <a:latin typeface="Consolas" pitchFamily="49" charset="0"/>
              </a:rPr>
              <a:t># Creating Data Partitions</a:t>
            </a:r>
          </a:p>
        </p:txBody>
      </p:sp>
      <p:graphicFrame>
        <p:nvGraphicFramePr>
          <p:cNvPr id="22" name="Table 21">
            <a:extLst>
              <a:ext uri="{FF2B5EF4-FFF2-40B4-BE49-F238E27FC236}">
                <a16:creationId xmlns:a16="http://schemas.microsoft.com/office/drawing/2014/main" id="{2B5387AF-8D64-CD4A-BE6E-8200DA61009A}"/>
              </a:ext>
            </a:extLst>
          </p:cNvPr>
          <p:cNvGraphicFramePr>
            <a:graphicFrameLocks noGrp="1"/>
          </p:cNvGraphicFramePr>
          <p:nvPr>
            <p:extLst/>
          </p:nvPr>
        </p:nvGraphicFramePr>
        <p:xfrm>
          <a:off x="2079313" y="2949477"/>
          <a:ext cx="8033374" cy="828021"/>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828021">
                <a:tc>
                  <a:txBody>
                    <a:bodyPr/>
                    <a:lstStyle/>
                    <a:p>
                      <a:r>
                        <a:rPr lang="en-US" sz="1600" b="0" dirty="0">
                          <a:solidFill>
                            <a:schemeClr val="accent1"/>
                          </a:solidFill>
                          <a:latin typeface="Consolas" pitchFamily="49" charset="0"/>
                        </a:rPr>
                        <a:t>MNBmodel = </a:t>
                      </a:r>
                      <a:r>
                        <a:rPr lang="en-US" sz="1600" b="1" dirty="0">
                          <a:solidFill>
                            <a:schemeClr val="accent1"/>
                          </a:solidFill>
                          <a:latin typeface="Consolas" pitchFamily="49" charset="0"/>
                        </a:rPr>
                        <a:t>MultinomialNB</a:t>
                      </a:r>
                      <a:r>
                        <a:rPr lang="en-US" sz="1600" b="0" dirty="0">
                          <a:solidFill>
                            <a:schemeClr val="accent1"/>
                          </a:solidFill>
                          <a:latin typeface="Consolas" pitchFamily="49" charset="0"/>
                        </a:rPr>
                        <a:t>(</a:t>
                      </a:r>
                      <a:r>
                        <a:rPr lang="en-US" sz="1600" b="1" dirty="0">
                          <a:solidFill>
                            <a:schemeClr val="accent1"/>
                          </a:solidFill>
                          <a:latin typeface="Consolas" pitchFamily="49" charset="0"/>
                        </a:rPr>
                        <a:t>alpha</a:t>
                      </a:r>
                      <a:r>
                        <a:rPr lang="en-US" sz="1600" b="0" dirty="0">
                          <a:solidFill>
                            <a:schemeClr val="accent1"/>
                          </a:solidFill>
                          <a:latin typeface="Consolas" pitchFamily="49" charset="0"/>
                        </a:rPr>
                        <a:t> = 0)</a:t>
                      </a:r>
                    </a:p>
                    <a:p>
                      <a:endParaRPr lang="en-US" sz="1600" b="0" dirty="0">
                        <a:solidFill>
                          <a:schemeClr val="accent1"/>
                        </a:solidFill>
                        <a:latin typeface="Consolas" pitchFamily="49" charset="0"/>
                      </a:endParaRPr>
                    </a:p>
                    <a:p>
                      <a:r>
                        <a:rPr lang="en-US" sz="1600" b="0" dirty="0">
                          <a:solidFill>
                            <a:schemeClr val="accent1"/>
                          </a:solidFill>
                          <a:latin typeface="Consolas" pitchFamily="49" charset="0"/>
                        </a:rPr>
                        <a:t>MNBmodel.</a:t>
                      </a:r>
                      <a:r>
                        <a:rPr lang="en-US" sz="1600" b="1" dirty="0">
                          <a:solidFill>
                            <a:schemeClr val="accent1"/>
                          </a:solidFill>
                          <a:latin typeface="Consolas" pitchFamily="49" charset="0"/>
                        </a:rPr>
                        <a:t>fit</a:t>
                      </a:r>
                      <a:r>
                        <a:rPr lang="en-US" sz="1600" b="0" dirty="0">
                          <a:solidFill>
                            <a:schemeClr val="accent1"/>
                          </a:solidFill>
                          <a:latin typeface="Consolas" pitchFamily="49" charset="0"/>
                        </a:rPr>
                        <a:t>(X_emp, y_emp)</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24" name="Rectangle 23">
            <a:extLst>
              <a:ext uri="{FF2B5EF4-FFF2-40B4-BE49-F238E27FC236}">
                <a16:creationId xmlns:a16="http://schemas.microsoft.com/office/drawing/2014/main" id="{5E26FBFC-8372-494A-9235-CA5FDE6B9C83}"/>
              </a:ext>
            </a:extLst>
          </p:cNvPr>
          <p:cNvSpPr/>
          <p:nvPr/>
        </p:nvSpPr>
        <p:spPr>
          <a:xfrm>
            <a:off x="2074026" y="2568476"/>
            <a:ext cx="1867819" cy="338554"/>
          </a:xfrm>
          <a:prstGeom prst="rect">
            <a:avLst/>
          </a:prstGeom>
        </p:spPr>
        <p:txBody>
          <a:bodyPr wrap="none">
            <a:spAutoFit/>
          </a:bodyPr>
          <a:lstStyle/>
          <a:p>
            <a:r>
              <a:rPr lang="en-US" sz="1600" dirty="0">
                <a:latin typeface="Consolas" pitchFamily="49" charset="0"/>
              </a:rPr>
              <a:t># Model Fitting</a:t>
            </a:r>
          </a:p>
        </p:txBody>
      </p:sp>
      <p:sp>
        <p:nvSpPr>
          <p:cNvPr id="26" name="Rectangle 25">
            <a:extLst>
              <a:ext uri="{FF2B5EF4-FFF2-40B4-BE49-F238E27FC236}">
                <a16:creationId xmlns:a16="http://schemas.microsoft.com/office/drawing/2014/main" id="{0EF67335-ABD0-0743-9F20-38102A2CE8CE}"/>
              </a:ext>
            </a:extLst>
          </p:cNvPr>
          <p:cNvSpPr/>
          <p:nvPr/>
        </p:nvSpPr>
        <p:spPr>
          <a:xfrm>
            <a:off x="2058103" y="4357022"/>
            <a:ext cx="8033374" cy="1015663"/>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000" b="1" dirty="0">
                <a:solidFill>
                  <a:prstClr val="black">
                    <a:lumMod val="75000"/>
                    <a:lumOff val="25000"/>
                  </a:prstClr>
                </a:solidFill>
                <a:latin typeface="Vijaya" panose="02020604020202020204" pitchFamily="18" charset="0"/>
                <a:cs typeface="Vijaya" panose="02020604020202020204" pitchFamily="18" charset="0"/>
              </a:rPr>
              <a:t>MultinomialNB() </a:t>
            </a:r>
            <a:r>
              <a:rPr lang="en-US" sz="2000" dirty="0">
                <a:solidFill>
                  <a:prstClr val="black">
                    <a:lumMod val="75000"/>
                    <a:lumOff val="25000"/>
                  </a:prstClr>
                </a:solidFill>
                <a:latin typeface="Vijaya" panose="02020604020202020204" pitchFamily="18" charset="0"/>
                <a:cs typeface="Vijaya" panose="02020604020202020204" pitchFamily="18" charset="0"/>
              </a:rPr>
              <a:t>fits a Multinomial Naive Bayes algorithm for classification. This model is suitable for categorical predictors. </a:t>
            </a:r>
          </a:p>
          <a:p>
            <a:pPr marL="342900" indent="-342900">
              <a:buSzPct val="60000"/>
              <a:buFont typeface="Wingdings" panose="05000000000000000000" pitchFamily="2" charset="2"/>
              <a:buChar char="q"/>
            </a:pPr>
            <a:r>
              <a:rPr lang="en-US" sz="2000" dirty="0">
                <a:solidFill>
                  <a:prstClr val="black">
                    <a:lumMod val="75000"/>
                    <a:lumOff val="25000"/>
                  </a:prstClr>
                </a:solidFill>
                <a:latin typeface="Vijaya" panose="02020604020202020204" pitchFamily="18" charset="0"/>
                <a:cs typeface="Vijaya" panose="02020604020202020204" pitchFamily="18" charset="0"/>
              </a:rPr>
              <a:t>alpha = 0 ensures the model doesn’t apply any smoothing on the data. </a:t>
            </a:r>
          </a:p>
        </p:txBody>
      </p:sp>
    </p:spTree>
    <p:extLst>
      <p:ext uri="{BB962C8B-B14F-4D97-AF65-F5344CB8AC3E}">
        <p14:creationId xmlns:p14="http://schemas.microsoft.com/office/powerpoint/2010/main" val="2274607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Categorical Predictors </a:t>
            </a:r>
            <a:endParaRPr lang="en-US" sz="2800"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22" name="Table 21">
            <a:extLst>
              <a:ext uri="{FF2B5EF4-FFF2-40B4-BE49-F238E27FC236}">
                <a16:creationId xmlns:a16="http://schemas.microsoft.com/office/drawing/2014/main" id="{734AF595-E3D4-9A46-9F33-41A068127D15}"/>
              </a:ext>
            </a:extLst>
          </p:cNvPr>
          <p:cNvGraphicFramePr>
            <a:graphicFrameLocks noGrp="1"/>
          </p:cNvGraphicFramePr>
          <p:nvPr>
            <p:extLst/>
          </p:nvPr>
        </p:nvGraphicFramePr>
        <p:xfrm>
          <a:off x="2079314" y="1635279"/>
          <a:ext cx="7674287" cy="579120"/>
        </p:xfrm>
        <a:graphic>
          <a:graphicData uri="http://schemas.openxmlformats.org/drawingml/2006/table">
            <a:tbl>
              <a:tblPr bandRow="1">
                <a:tableStyleId>{9D7B26C5-4107-4FEC-AEDC-1716B250A1EF}</a:tableStyleId>
              </a:tblPr>
              <a:tblGrid>
                <a:gridCol w="7674287">
                  <a:extLst>
                    <a:ext uri="{9D8B030D-6E8A-4147-A177-3AD203B41FA5}">
                      <a16:colId xmlns:a16="http://schemas.microsoft.com/office/drawing/2014/main" val="20000"/>
                    </a:ext>
                  </a:extLst>
                </a:gridCol>
              </a:tblGrid>
              <a:tr h="381001">
                <a:tc>
                  <a:txBody>
                    <a:bodyPr/>
                    <a:lstStyle/>
                    <a:p>
                      <a:r>
                        <a:rPr lang="en-US" sz="1600" b="0" dirty="0">
                          <a:solidFill>
                            <a:schemeClr val="accent1"/>
                          </a:solidFill>
                          <a:latin typeface="Consolas" pitchFamily="49" charset="0"/>
                        </a:rPr>
                        <a:t>predprob_MNB = MNBmodel.</a:t>
                      </a:r>
                      <a:r>
                        <a:rPr lang="en-US" sz="1600" b="1" dirty="0">
                          <a:solidFill>
                            <a:schemeClr val="accent1"/>
                          </a:solidFill>
                          <a:latin typeface="Consolas" pitchFamily="49" charset="0"/>
                        </a:rPr>
                        <a:t>predict_proba</a:t>
                      </a:r>
                      <a:r>
                        <a:rPr lang="en-US" sz="1600" b="0" dirty="0">
                          <a:solidFill>
                            <a:schemeClr val="accent1"/>
                          </a:solidFill>
                          <a:latin typeface="Consolas" pitchFamily="49" charset="0"/>
                        </a:rPr>
                        <a:t>(X_emp)</a:t>
                      </a:r>
                    </a:p>
                    <a:p>
                      <a:r>
                        <a:rPr lang="en-US" sz="1600" b="0" dirty="0">
                          <a:solidFill>
                            <a:schemeClr val="accent1"/>
                          </a:solidFill>
                          <a:latin typeface="Consolas" pitchFamily="49" charset="0"/>
                        </a:rPr>
                        <a:t>predprob_MNB</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24" name="Rectangle 23">
            <a:extLst>
              <a:ext uri="{FF2B5EF4-FFF2-40B4-BE49-F238E27FC236}">
                <a16:creationId xmlns:a16="http://schemas.microsoft.com/office/drawing/2014/main" id="{54D750C7-F939-0B4A-A2BD-C78EB48B5178}"/>
              </a:ext>
            </a:extLst>
          </p:cNvPr>
          <p:cNvSpPr/>
          <p:nvPr/>
        </p:nvSpPr>
        <p:spPr>
          <a:xfrm>
            <a:off x="2074026" y="1261646"/>
            <a:ext cx="2989921" cy="338554"/>
          </a:xfrm>
          <a:prstGeom prst="rect">
            <a:avLst/>
          </a:prstGeom>
        </p:spPr>
        <p:txBody>
          <a:bodyPr wrap="none">
            <a:spAutoFit/>
          </a:bodyPr>
          <a:lstStyle/>
          <a:p>
            <a:r>
              <a:rPr lang="en-US" sz="1600" dirty="0">
                <a:latin typeface="Consolas" pitchFamily="49" charset="0"/>
              </a:rPr>
              <a:t># Predicted Probabilities</a:t>
            </a:r>
          </a:p>
        </p:txBody>
      </p:sp>
      <p:sp>
        <p:nvSpPr>
          <p:cNvPr id="31" name="Rectangle 30">
            <a:extLst>
              <a:ext uri="{FF2B5EF4-FFF2-40B4-BE49-F238E27FC236}">
                <a16:creationId xmlns:a16="http://schemas.microsoft.com/office/drawing/2014/main" id="{ABA60F84-DDBD-1F40-A711-63529AAFE62E}"/>
              </a:ext>
            </a:extLst>
          </p:cNvPr>
          <p:cNvSpPr/>
          <p:nvPr/>
        </p:nvSpPr>
        <p:spPr>
          <a:xfrm>
            <a:off x="2057400" y="2244880"/>
            <a:ext cx="1082348" cy="338554"/>
          </a:xfrm>
          <a:prstGeom prst="rect">
            <a:avLst/>
          </a:prstGeom>
        </p:spPr>
        <p:txBody>
          <a:bodyPr wrap="none">
            <a:spAutoFit/>
          </a:bodyPr>
          <a:lstStyle/>
          <a:p>
            <a:r>
              <a:rPr lang="en-US" sz="1600" dirty="0">
                <a:latin typeface="Consolas" pitchFamily="49" charset="0"/>
              </a:rPr>
              <a:t># Output</a:t>
            </a:r>
          </a:p>
        </p:txBody>
      </p:sp>
      <p:pic>
        <p:nvPicPr>
          <p:cNvPr id="4" name="Picture 3">
            <a:extLst>
              <a:ext uri="{FF2B5EF4-FFF2-40B4-BE49-F238E27FC236}">
                <a16:creationId xmlns:a16="http://schemas.microsoft.com/office/drawing/2014/main" id="{2AEE6C0E-08CB-AF48-9354-C0FEF20963E5}"/>
              </a:ext>
            </a:extLst>
          </p:cNvPr>
          <p:cNvPicPr>
            <a:picLocks noChangeAspect="1"/>
          </p:cNvPicPr>
          <p:nvPr/>
        </p:nvPicPr>
        <p:blipFill>
          <a:blip r:embed="rId7"/>
          <a:stretch>
            <a:fillRect/>
          </a:stretch>
        </p:blipFill>
        <p:spPr>
          <a:xfrm>
            <a:off x="2074025" y="2691798"/>
            <a:ext cx="4021975" cy="2075858"/>
          </a:xfrm>
          <a:prstGeom prst="rect">
            <a:avLst/>
          </a:prstGeom>
          <a:ln>
            <a:solidFill>
              <a:schemeClr val="accent1"/>
            </a:solidFill>
          </a:ln>
        </p:spPr>
      </p:pic>
      <p:graphicFrame>
        <p:nvGraphicFramePr>
          <p:cNvPr id="20" name="Table 19">
            <a:extLst>
              <a:ext uri="{FF2B5EF4-FFF2-40B4-BE49-F238E27FC236}">
                <a16:creationId xmlns:a16="http://schemas.microsoft.com/office/drawing/2014/main" id="{08EBDA57-1E21-394C-AE32-ECA968692C9D}"/>
              </a:ext>
            </a:extLst>
          </p:cNvPr>
          <p:cNvGraphicFramePr>
            <a:graphicFrameLocks noGrp="1"/>
          </p:cNvGraphicFramePr>
          <p:nvPr>
            <p:extLst/>
          </p:nvPr>
        </p:nvGraphicFramePr>
        <p:xfrm>
          <a:off x="2079314" y="5344180"/>
          <a:ext cx="7674287" cy="675621"/>
        </p:xfrm>
        <a:graphic>
          <a:graphicData uri="http://schemas.openxmlformats.org/drawingml/2006/table">
            <a:tbl>
              <a:tblPr bandRow="1">
                <a:tableStyleId>{9D7B26C5-4107-4FEC-AEDC-1716B250A1EF}</a:tableStyleId>
              </a:tblPr>
              <a:tblGrid>
                <a:gridCol w="7674287">
                  <a:extLst>
                    <a:ext uri="{9D8B030D-6E8A-4147-A177-3AD203B41FA5}">
                      <a16:colId xmlns:a16="http://schemas.microsoft.com/office/drawing/2014/main" val="20000"/>
                    </a:ext>
                  </a:extLst>
                </a:gridCol>
              </a:tblGrid>
              <a:tr h="675621">
                <a:tc>
                  <a:txBody>
                    <a:bodyPr/>
                    <a:lstStyle/>
                    <a:p>
                      <a:r>
                        <a:rPr lang="en-US" sz="1600" b="0" dirty="0">
                          <a:solidFill>
                            <a:schemeClr val="accent1"/>
                          </a:solidFill>
                          <a:latin typeface="Consolas" pitchFamily="49" charset="0"/>
                        </a:rPr>
                        <a:t>cutoff = 0.3</a:t>
                      </a:r>
                    </a:p>
                    <a:p>
                      <a:r>
                        <a:rPr lang="en-US" sz="1600" b="0" dirty="0">
                          <a:solidFill>
                            <a:schemeClr val="accent1"/>
                          </a:solidFill>
                          <a:latin typeface="Consolas" pitchFamily="49" charset="0"/>
                        </a:rPr>
                        <a:t>pred_test = np.</a:t>
                      </a:r>
                      <a:r>
                        <a:rPr lang="en-US" sz="1600" b="1" dirty="0">
                          <a:solidFill>
                            <a:schemeClr val="accent1"/>
                          </a:solidFill>
                          <a:latin typeface="Consolas" pitchFamily="49" charset="0"/>
                        </a:rPr>
                        <a:t>where</a:t>
                      </a:r>
                      <a:r>
                        <a:rPr lang="en-US" sz="1600" b="0" dirty="0">
                          <a:solidFill>
                            <a:schemeClr val="accent1"/>
                          </a:solidFill>
                          <a:latin typeface="Consolas" pitchFamily="49" charset="0"/>
                        </a:rPr>
                        <a:t>(predprob_MNB[:,1] &gt; cutoff, 1, 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21" name="Rectangle 20">
            <a:extLst>
              <a:ext uri="{FF2B5EF4-FFF2-40B4-BE49-F238E27FC236}">
                <a16:creationId xmlns:a16="http://schemas.microsoft.com/office/drawing/2014/main" id="{30207D30-963C-E945-9B7C-24591DA75B0A}"/>
              </a:ext>
            </a:extLst>
          </p:cNvPr>
          <p:cNvSpPr/>
          <p:nvPr/>
        </p:nvSpPr>
        <p:spPr>
          <a:xfrm>
            <a:off x="2074026" y="5012575"/>
            <a:ext cx="5009705" cy="338554"/>
          </a:xfrm>
          <a:prstGeom prst="rect">
            <a:avLst/>
          </a:prstGeom>
        </p:spPr>
        <p:txBody>
          <a:bodyPr wrap="none">
            <a:spAutoFit/>
          </a:bodyPr>
          <a:lstStyle/>
          <a:p>
            <a:r>
              <a:rPr lang="en-US" sz="1600" dirty="0">
                <a:latin typeface="Consolas" pitchFamily="49" charset="0"/>
              </a:rPr>
              <a:t># Custom Cutoff Value for Prediction Labels</a:t>
            </a:r>
          </a:p>
        </p:txBody>
      </p:sp>
    </p:spTree>
    <p:extLst>
      <p:ext uri="{BB962C8B-B14F-4D97-AF65-F5344CB8AC3E}">
        <p14:creationId xmlns:p14="http://schemas.microsoft.com/office/powerpoint/2010/main" val="1807587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Categorical Predictors </a:t>
            </a:r>
            <a:endParaRPr lang="en-US" sz="2800"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aphicFrame>
        <p:nvGraphicFramePr>
          <p:cNvPr id="20" name="Table 19">
            <a:extLst>
              <a:ext uri="{FF2B5EF4-FFF2-40B4-BE49-F238E27FC236}">
                <a16:creationId xmlns:a16="http://schemas.microsoft.com/office/drawing/2014/main" id="{E8D86782-7133-4047-861A-4BF23C37D4AC}"/>
              </a:ext>
            </a:extLst>
          </p:cNvPr>
          <p:cNvGraphicFramePr>
            <a:graphicFrameLocks noGrp="1"/>
          </p:cNvGraphicFramePr>
          <p:nvPr>
            <p:extLst/>
          </p:nvPr>
        </p:nvGraphicFramePr>
        <p:xfrm>
          <a:off x="2081738" y="1615440"/>
          <a:ext cx="8033374" cy="28041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65126">
                <a:tc>
                  <a:txBody>
                    <a:bodyPr/>
                    <a:lstStyle/>
                    <a:p>
                      <a:r>
                        <a:rPr lang="en-US" sz="1600" b="1" dirty="0">
                          <a:solidFill>
                            <a:schemeClr val="accent1"/>
                          </a:solidFill>
                          <a:latin typeface="Consolas" pitchFamily="49" charset="0"/>
                        </a:rPr>
                        <a:t>confusion_matrix</a:t>
                      </a:r>
                      <a:r>
                        <a:rPr lang="en-US" sz="1600" b="0" dirty="0">
                          <a:solidFill>
                            <a:schemeClr val="accent1"/>
                          </a:solidFill>
                          <a:latin typeface="Consolas" pitchFamily="49" charset="0"/>
                        </a:rPr>
                        <a:t>(y_emp, pred_test, </a:t>
                      </a:r>
                      <a:r>
                        <a:rPr lang="en-US" sz="1600" b="1" dirty="0">
                          <a:solidFill>
                            <a:schemeClr val="accent1"/>
                          </a:solidFill>
                          <a:latin typeface="Consolas" pitchFamily="49" charset="0"/>
                        </a:rPr>
                        <a:t>labels</a:t>
                      </a:r>
                      <a:r>
                        <a:rPr lang="en-US" sz="1600" b="0" dirty="0">
                          <a:solidFill>
                            <a:schemeClr val="accent1"/>
                          </a:solidFill>
                          <a:latin typeface="Consolas" pitchFamily="49" charset="0"/>
                        </a:rPr>
                        <a:t>=[0, 1])</a:t>
                      </a:r>
                    </a:p>
                    <a:p>
                      <a:endParaRPr lang="en-US" sz="1600" b="0" dirty="0">
                        <a:solidFill>
                          <a:schemeClr val="tx1"/>
                        </a:solidFill>
                        <a:latin typeface="Consolas" pitchFamily="49" charset="0"/>
                      </a:endParaRPr>
                    </a:p>
                    <a:p>
                      <a:r>
                        <a:rPr lang="en-US" sz="1600" b="0" dirty="0">
                          <a:solidFill>
                            <a:schemeClr val="tx1"/>
                          </a:solidFill>
                          <a:latin typeface="Consolas" pitchFamily="49" charset="0"/>
                        </a:rPr>
                        <a:t>array([[37, 13], </a:t>
                      </a:r>
                    </a:p>
                    <a:p>
                      <a:r>
                        <a:rPr lang="en-US" sz="1600" b="0" dirty="0">
                          <a:solidFill>
                            <a:schemeClr val="tx1"/>
                          </a:solidFill>
                          <a:latin typeface="Consolas" pitchFamily="49" charset="0"/>
                        </a:rPr>
                        <a:t>       [ 3, 30]])</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r h="365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rPr>
                        <a:t>accuracy_score</a:t>
                      </a:r>
                      <a:r>
                        <a:rPr lang="en-US" sz="1600" b="0" dirty="0">
                          <a:solidFill>
                            <a:schemeClr val="accent1"/>
                          </a:solidFill>
                          <a:latin typeface="Consolas" pitchFamily="49" charset="0"/>
                        </a:rPr>
                        <a:t>(y_emp,</a:t>
                      </a:r>
                      <a:r>
                        <a:rPr lang="en-US" sz="1600" b="1" dirty="0">
                          <a:solidFill>
                            <a:schemeClr val="accent1"/>
                          </a:solidFill>
                          <a:latin typeface="Consolas" pitchFamily="49" charset="0"/>
                        </a:rPr>
                        <a:t> </a:t>
                      </a:r>
                      <a:r>
                        <a:rPr lang="en-US" sz="1600" b="0" dirty="0">
                          <a:solidFill>
                            <a:schemeClr val="accent1"/>
                          </a:solidFill>
                          <a:latin typeface="Consolas" pitchFamily="49" charset="0"/>
                        </a:rPr>
                        <a:t>pred_test)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onsolas" pitchFamily="49" charset="0"/>
                        </a:rPr>
                        <a:t>0.8072289156626506</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2738512626"/>
                  </a:ext>
                </a:extLst>
              </a:tr>
              <a:tr h="365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rPr>
                        <a:t>precision_score</a:t>
                      </a:r>
                      <a:r>
                        <a:rPr lang="en-US" sz="1600" b="0" dirty="0">
                          <a:solidFill>
                            <a:schemeClr val="accent1"/>
                          </a:solidFill>
                          <a:latin typeface="Consolas" pitchFamily="49" charset="0"/>
                        </a:rPr>
                        <a:t>(y_emp, pred_test)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onsolas" pitchFamily="49" charset="0"/>
                        </a:rPr>
                        <a:t>0.6976744186046512</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339998306"/>
                  </a:ext>
                </a:extLst>
              </a:tr>
              <a:tr h="3651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itchFamily="49" charset="0"/>
                        </a:rPr>
                        <a:t>recall_score</a:t>
                      </a:r>
                      <a:r>
                        <a:rPr lang="en-US" sz="1600" b="0" dirty="0">
                          <a:solidFill>
                            <a:schemeClr val="accent1"/>
                          </a:solidFill>
                          <a:latin typeface="Consolas" pitchFamily="49" charset="0"/>
                        </a:rPr>
                        <a:t>(y_emp, pred_test)</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Consolas" pitchFamily="49" charset="0"/>
                        </a:rPr>
                        <a:t>0.9090909090909091</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2192256160"/>
                  </a:ext>
                </a:extLst>
              </a:tr>
            </a:tbl>
          </a:graphicData>
        </a:graphic>
      </p:graphicFrame>
      <p:sp>
        <p:nvSpPr>
          <p:cNvPr id="21" name="Rectangle 20">
            <a:extLst>
              <a:ext uri="{FF2B5EF4-FFF2-40B4-BE49-F238E27FC236}">
                <a16:creationId xmlns:a16="http://schemas.microsoft.com/office/drawing/2014/main" id="{17486CE6-0CFE-42D9-A4DE-EE093A104A82}"/>
              </a:ext>
            </a:extLst>
          </p:cNvPr>
          <p:cNvSpPr/>
          <p:nvPr/>
        </p:nvSpPr>
        <p:spPr>
          <a:xfrm>
            <a:off x="2074025" y="1310640"/>
            <a:ext cx="2204450" cy="338554"/>
          </a:xfrm>
          <a:prstGeom prst="rect">
            <a:avLst/>
          </a:prstGeom>
        </p:spPr>
        <p:txBody>
          <a:bodyPr wrap="none">
            <a:spAutoFit/>
          </a:bodyPr>
          <a:lstStyle/>
          <a:p>
            <a:r>
              <a:rPr lang="en-US" sz="1600" dirty="0">
                <a:latin typeface="Consolas" pitchFamily="49" charset="0"/>
              </a:rPr>
              <a:t># Confusion Matrix</a:t>
            </a:r>
          </a:p>
        </p:txBody>
      </p:sp>
      <p:grpSp>
        <p:nvGrpSpPr>
          <p:cNvPr id="22" name="Group 21">
            <a:extLst>
              <a:ext uri="{FF2B5EF4-FFF2-40B4-BE49-F238E27FC236}">
                <a16:creationId xmlns:a16="http://schemas.microsoft.com/office/drawing/2014/main" id="{F9587F44-D7C5-48FB-8F84-6F379E1DD8EC}"/>
              </a:ext>
            </a:extLst>
          </p:cNvPr>
          <p:cNvGrpSpPr/>
          <p:nvPr/>
        </p:nvGrpSpPr>
        <p:grpSpPr>
          <a:xfrm>
            <a:off x="2209800" y="6324600"/>
            <a:ext cx="7696200" cy="395780"/>
            <a:chOff x="1733143" y="5486400"/>
            <a:chExt cx="6725057" cy="914400"/>
          </a:xfrm>
        </p:grpSpPr>
        <p:sp>
          <p:nvSpPr>
            <p:cNvPr id="23" name="Rectangle 22">
              <a:extLst>
                <a:ext uri="{FF2B5EF4-FFF2-40B4-BE49-F238E27FC236}">
                  <a16:creationId xmlns:a16="http://schemas.microsoft.com/office/drawing/2014/main" id="{B37F3ED6-D216-4D9B-A3F5-19BD63CEDDC1}"/>
                </a:ext>
              </a:extLst>
            </p:cNvPr>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Note : Output might be slightly different as observations are randomly assigned to train-test data.</a:t>
              </a:r>
            </a:p>
          </p:txBody>
        </p:sp>
        <p:sp>
          <p:nvSpPr>
            <p:cNvPr id="24" name="Rectangle 23">
              <a:extLst>
                <a:ext uri="{FF2B5EF4-FFF2-40B4-BE49-F238E27FC236}">
                  <a16:creationId xmlns:a16="http://schemas.microsoft.com/office/drawing/2014/main" id="{378E6EB3-7EED-4A4A-A341-713282A7DA31}"/>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t>*</a:t>
              </a:r>
            </a:p>
          </p:txBody>
        </p:sp>
      </p:grpSp>
      <p:sp>
        <p:nvSpPr>
          <p:cNvPr id="26" name="Rectangle 25">
            <a:extLst>
              <a:ext uri="{FF2B5EF4-FFF2-40B4-BE49-F238E27FC236}">
                <a16:creationId xmlns:a16="http://schemas.microsoft.com/office/drawing/2014/main" id="{81C4C254-A844-7A42-A75A-9D04A6267D6B}"/>
              </a:ext>
            </a:extLst>
          </p:cNvPr>
          <p:cNvSpPr/>
          <p:nvPr/>
        </p:nvSpPr>
        <p:spPr>
          <a:xfrm>
            <a:off x="5908144" y="1981201"/>
            <a:ext cx="4607456" cy="2246769"/>
          </a:xfrm>
          <a:prstGeom prst="rect">
            <a:avLst/>
          </a:prstGeom>
          <a:solidFill>
            <a:schemeClr val="bg1"/>
          </a:solid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2000" b="1" dirty="0">
                <a:solidFill>
                  <a:prstClr val="black">
                    <a:lumMod val="75000"/>
                    <a:lumOff val="25000"/>
                  </a:prstClr>
                </a:solidFill>
                <a:latin typeface="Vijaya" panose="02020604020202020204" pitchFamily="18" charset="0"/>
                <a:cs typeface="Vijaya" panose="02020604020202020204" pitchFamily="18" charset="0"/>
              </a:rPr>
              <a:t>accuracy_score() = </a:t>
            </a:r>
            <a:r>
              <a:rPr lang="en-US" sz="2000" dirty="0">
                <a:solidFill>
                  <a:prstClr val="black">
                    <a:lumMod val="75000"/>
                    <a:lumOff val="25000"/>
                  </a:prstClr>
                </a:solidFill>
                <a:latin typeface="Vijaya" panose="02020604020202020204" pitchFamily="18" charset="0"/>
                <a:cs typeface="Vijaya" panose="02020604020202020204" pitchFamily="18" charset="0"/>
              </a:rPr>
              <a:t>number of correct predictions out of total predictions</a:t>
            </a:r>
          </a:p>
          <a:p>
            <a:pPr marL="342900" indent="-342900">
              <a:buSzPct val="60000"/>
              <a:buFont typeface="Wingdings" panose="05000000000000000000" pitchFamily="2" charset="2"/>
              <a:buChar char="q"/>
            </a:pPr>
            <a:r>
              <a:rPr lang="en-US" sz="2000" b="1" dirty="0">
                <a:solidFill>
                  <a:prstClr val="black">
                    <a:lumMod val="75000"/>
                    <a:lumOff val="25000"/>
                  </a:prstClr>
                </a:solidFill>
                <a:latin typeface="Vijaya" panose="02020604020202020204" pitchFamily="18" charset="0"/>
                <a:cs typeface="Vijaya" panose="02020604020202020204" pitchFamily="18" charset="0"/>
              </a:rPr>
              <a:t>precision_score()</a:t>
            </a:r>
            <a:r>
              <a:rPr lang="en-US" sz="2000" dirty="0">
                <a:solidFill>
                  <a:prstClr val="black">
                    <a:lumMod val="75000"/>
                    <a:lumOff val="25000"/>
                  </a:prstClr>
                </a:solidFill>
                <a:latin typeface="Vijaya" panose="02020604020202020204" pitchFamily="18" charset="0"/>
                <a:cs typeface="Vijaya" panose="02020604020202020204" pitchFamily="18" charset="0"/>
              </a:rPr>
              <a:t> = true positives / (true positives + false positives)</a:t>
            </a:r>
          </a:p>
          <a:p>
            <a:pPr marL="342900" indent="-342900">
              <a:buSzPct val="60000"/>
              <a:buFont typeface="Wingdings" panose="05000000000000000000" pitchFamily="2" charset="2"/>
              <a:buChar char="q"/>
            </a:pPr>
            <a:r>
              <a:rPr lang="en-US" sz="2000" b="1" dirty="0">
                <a:solidFill>
                  <a:prstClr val="black">
                    <a:lumMod val="75000"/>
                    <a:lumOff val="25000"/>
                  </a:prstClr>
                </a:solidFill>
                <a:latin typeface="Vijaya" panose="02020604020202020204" pitchFamily="18" charset="0"/>
                <a:cs typeface="Vijaya" panose="02020604020202020204" pitchFamily="18" charset="0"/>
              </a:rPr>
              <a:t>recall_score() </a:t>
            </a:r>
            <a:r>
              <a:rPr lang="en-US" sz="2000" dirty="0">
                <a:solidFill>
                  <a:prstClr val="black">
                    <a:lumMod val="75000"/>
                    <a:lumOff val="25000"/>
                  </a:prstClr>
                </a:solidFill>
                <a:latin typeface="Vijaya" panose="02020604020202020204" pitchFamily="18" charset="0"/>
                <a:cs typeface="Vijaya" panose="02020604020202020204" pitchFamily="18" charset="0"/>
              </a:rPr>
              <a:t>also known as ‘Sensitivity’ = true positives / (true positives + false negatives)</a:t>
            </a:r>
          </a:p>
        </p:txBody>
      </p:sp>
      <p:graphicFrame>
        <p:nvGraphicFramePr>
          <p:cNvPr id="27" name="Table 26">
            <a:extLst>
              <a:ext uri="{FF2B5EF4-FFF2-40B4-BE49-F238E27FC236}">
                <a16:creationId xmlns:a16="http://schemas.microsoft.com/office/drawing/2014/main" id="{258515CB-789E-C34B-87D6-7CBEE25E1ABF}"/>
              </a:ext>
            </a:extLst>
          </p:cNvPr>
          <p:cNvGraphicFramePr>
            <a:graphicFrameLocks noGrp="1"/>
          </p:cNvGraphicFramePr>
          <p:nvPr>
            <p:extLst/>
          </p:nvPr>
        </p:nvGraphicFramePr>
        <p:xfrm>
          <a:off x="2062688" y="4876800"/>
          <a:ext cx="7690912" cy="822960"/>
        </p:xfrm>
        <a:graphic>
          <a:graphicData uri="http://schemas.openxmlformats.org/drawingml/2006/table">
            <a:tbl>
              <a:tblPr bandRow="1">
                <a:tableStyleId>{9D7B26C5-4107-4FEC-AEDC-1716B250A1EF}</a:tableStyleId>
              </a:tblPr>
              <a:tblGrid>
                <a:gridCol w="7690912">
                  <a:extLst>
                    <a:ext uri="{9D8B030D-6E8A-4147-A177-3AD203B41FA5}">
                      <a16:colId xmlns:a16="http://schemas.microsoft.com/office/drawing/2014/main" val="20000"/>
                    </a:ext>
                  </a:extLst>
                </a:gridCol>
              </a:tblGrid>
              <a:tr h="609600">
                <a:tc>
                  <a:txBody>
                    <a:bodyPr/>
                    <a:lstStyle/>
                    <a:p>
                      <a:r>
                        <a:rPr lang="en-US" sz="1600" b="0" dirty="0">
                          <a:solidFill>
                            <a:schemeClr val="accent1"/>
                          </a:solidFill>
                          <a:latin typeface="Consolas" pitchFamily="49" charset="0"/>
                        </a:rPr>
                        <a:t>auc = </a:t>
                      </a:r>
                      <a:r>
                        <a:rPr lang="en-US" sz="1600" b="1" dirty="0">
                          <a:solidFill>
                            <a:schemeClr val="accent1"/>
                          </a:solidFill>
                          <a:latin typeface="Consolas" pitchFamily="49" charset="0"/>
                        </a:rPr>
                        <a:t>roc_auc_score</a:t>
                      </a:r>
                      <a:r>
                        <a:rPr lang="en-US" sz="1600" b="0" dirty="0">
                          <a:solidFill>
                            <a:schemeClr val="accent1"/>
                          </a:solidFill>
                          <a:latin typeface="Consolas" pitchFamily="49" charset="0"/>
                        </a:rPr>
                        <a:t>(y_emp, predprob_MNB[:,1])</a:t>
                      </a:r>
                    </a:p>
                    <a:p>
                      <a:r>
                        <a:rPr lang="en-US" sz="1600" b="1" dirty="0">
                          <a:solidFill>
                            <a:schemeClr val="accent1"/>
                          </a:solidFill>
                          <a:latin typeface="Consolas" pitchFamily="49" charset="0"/>
                        </a:rPr>
                        <a:t>print</a:t>
                      </a:r>
                      <a:r>
                        <a:rPr lang="en-US" sz="1600" b="0" dirty="0">
                          <a:solidFill>
                            <a:schemeClr val="accent1"/>
                          </a:solidFill>
                          <a:latin typeface="Consolas" pitchFamily="49" charset="0"/>
                        </a:rPr>
                        <a:t>('AUC: %.3f' % auc)</a:t>
                      </a:r>
                    </a:p>
                    <a:p>
                      <a:r>
                        <a:rPr lang="en-US" sz="1600" b="0" dirty="0">
                          <a:solidFill>
                            <a:schemeClr val="tx1"/>
                          </a:solidFill>
                          <a:latin typeface="Consolas" pitchFamily="49" charset="0"/>
                        </a:rPr>
                        <a:t>AUC: 0.871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28" name="Rectangle 27">
            <a:extLst>
              <a:ext uri="{FF2B5EF4-FFF2-40B4-BE49-F238E27FC236}">
                <a16:creationId xmlns:a16="http://schemas.microsoft.com/office/drawing/2014/main" id="{25810D43-789E-9949-949B-67B3CBC7E3BA}"/>
              </a:ext>
            </a:extLst>
          </p:cNvPr>
          <p:cNvSpPr/>
          <p:nvPr/>
        </p:nvSpPr>
        <p:spPr>
          <a:xfrm>
            <a:off x="2057400" y="4572000"/>
            <a:ext cx="2653290" cy="338554"/>
          </a:xfrm>
          <a:prstGeom prst="rect">
            <a:avLst/>
          </a:prstGeom>
        </p:spPr>
        <p:txBody>
          <a:bodyPr wrap="none">
            <a:spAutoFit/>
          </a:bodyPr>
          <a:lstStyle/>
          <a:p>
            <a:r>
              <a:rPr lang="en-US" sz="1600" dirty="0">
                <a:latin typeface="Consolas" pitchFamily="49" charset="0"/>
              </a:rPr>
              <a:t># Area Under ROC Curve</a:t>
            </a:r>
          </a:p>
        </p:txBody>
      </p:sp>
    </p:spTree>
    <p:extLst>
      <p:ext uri="{BB962C8B-B14F-4D97-AF65-F5344CB8AC3E}">
        <p14:creationId xmlns:p14="http://schemas.microsoft.com/office/powerpoint/2010/main" val="361194247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left)">
                                      <p:cBhvr>
                                        <p:cTn id="1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Categorical Predictors </a:t>
            </a:r>
            <a:endParaRPr lang="en-US" sz="2800" b="1" dirty="0">
              <a:latin typeface="+mj-lt"/>
            </a:endParaRPr>
          </a:p>
        </p:txBody>
      </p:sp>
      <p:graphicFrame>
        <p:nvGraphicFramePr>
          <p:cNvPr id="15" name="Table 14"/>
          <p:cNvGraphicFramePr>
            <a:graphicFrameLocks noGrp="1"/>
          </p:cNvGraphicFramePr>
          <p:nvPr>
            <p:extLst/>
          </p:nvPr>
        </p:nvGraphicFramePr>
        <p:xfrm>
          <a:off x="2062688" y="1676400"/>
          <a:ext cx="8033374" cy="326136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828021">
                <a:tc>
                  <a:txBody>
                    <a:bodyPr/>
                    <a:lstStyle/>
                    <a:p>
                      <a:r>
                        <a:rPr lang="en-US" sz="1600" b="0" dirty="0">
                          <a:solidFill>
                            <a:schemeClr val="accent1"/>
                          </a:solidFill>
                          <a:latin typeface="Consolas" pitchFamily="49" charset="0"/>
                        </a:rPr>
                        <a:t>MNBfpr, MNBtpr, thresholds = </a:t>
                      </a:r>
                      <a:r>
                        <a:rPr lang="en-US" sz="1600" b="1" dirty="0">
                          <a:solidFill>
                            <a:schemeClr val="accent1"/>
                          </a:solidFill>
                          <a:latin typeface="Consolas" pitchFamily="49" charset="0"/>
                        </a:rPr>
                        <a:t>roc_curve</a:t>
                      </a:r>
                      <a:r>
                        <a:rPr lang="en-US" sz="1600" b="0" dirty="0">
                          <a:solidFill>
                            <a:schemeClr val="accent1"/>
                          </a:solidFill>
                          <a:latin typeface="Consolas" pitchFamily="49" charset="0"/>
                        </a:rPr>
                        <a:t>(y_emp, predprob_MNB[:,1])</a:t>
                      </a:r>
                    </a:p>
                    <a:p>
                      <a:endParaRPr lang="en-US" sz="1600" b="0" dirty="0">
                        <a:solidFill>
                          <a:schemeClr val="accent1"/>
                        </a:solidFill>
                        <a:latin typeface="Consolas" pitchFamily="49" charset="0"/>
                      </a:endParaRPr>
                    </a:p>
                    <a:p>
                      <a:r>
                        <a:rPr lang="en-US" sz="1600" b="0" dirty="0">
                          <a:solidFill>
                            <a:schemeClr val="tx1"/>
                          </a:solidFill>
                          <a:latin typeface="Consolas" pitchFamily="49" charset="0"/>
                        </a:rPr>
                        <a:t># plot the roc curve for the model</a:t>
                      </a:r>
                    </a:p>
                    <a:p>
                      <a:r>
                        <a:rPr lang="en-US" sz="1600" b="1" dirty="0" err="1">
                          <a:solidFill>
                            <a:schemeClr val="accent1"/>
                          </a:solidFill>
                          <a:latin typeface="Consolas" pitchFamily="49" charset="0"/>
                        </a:rPr>
                        <a:t>plt.figure</a:t>
                      </a:r>
                      <a:r>
                        <a:rPr lang="en-US" sz="1600" b="1" dirty="0">
                          <a:solidFill>
                            <a:schemeClr val="accent1"/>
                          </a:solidFill>
                          <a:latin typeface="Consolas" pitchFamily="49" charset="0"/>
                        </a:rPr>
                        <a:t>()</a:t>
                      </a:r>
                    </a:p>
                    <a:p>
                      <a:r>
                        <a:rPr lang="en-US" sz="1600" b="0" dirty="0" err="1">
                          <a:solidFill>
                            <a:schemeClr val="accent1"/>
                          </a:solidFill>
                          <a:latin typeface="Consolas" pitchFamily="49" charset="0"/>
                        </a:rPr>
                        <a:t>lw</a:t>
                      </a:r>
                      <a:r>
                        <a:rPr lang="en-US" sz="1600" b="0" dirty="0">
                          <a:solidFill>
                            <a:schemeClr val="accent1"/>
                          </a:solidFill>
                          <a:latin typeface="Consolas" pitchFamily="49" charset="0"/>
                        </a:rPr>
                        <a:t> = 2</a:t>
                      </a:r>
                    </a:p>
                    <a:p>
                      <a:r>
                        <a:rPr lang="en-US" sz="1600" b="1" dirty="0" err="1">
                          <a:solidFill>
                            <a:schemeClr val="accent1"/>
                          </a:solidFill>
                          <a:latin typeface="Consolas" pitchFamily="49" charset="0"/>
                        </a:rPr>
                        <a:t>plt.plot</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MNBfpr</a:t>
                      </a:r>
                      <a:r>
                        <a:rPr lang="en-US" sz="1600" b="0" dirty="0">
                          <a:solidFill>
                            <a:schemeClr val="accent1"/>
                          </a:solidFill>
                          <a:latin typeface="Consolas" pitchFamily="49" charset="0"/>
                        </a:rPr>
                        <a:t>, </a:t>
                      </a:r>
                      <a:r>
                        <a:rPr lang="en-US" sz="1600" b="0" dirty="0" err="1">
                          <a:solidFill>
                            <a:schemeClr val="accent1"/>
                          </a:solidFill>
                          <a:latin typeface="Consolas" pitchFamily="49" charset="0"/>
                        </a:rPr>
                        <a:t>MNBtpr</a:t>
                      </a:r>
                      <a:r>
                        <a:rPr lang="en-US" sz="1600" b="0" dirty="0">
                          <a:solidFill>
                            <a:schemeClr val="accent1"/>
                          </a:solidFill>
                          <a:latin typeface="Consolas" pitchFamily="49" charset="0"/>
                        </a:rPr>
                        <a:t>, </a:t>
                      </a:r>
                      <a:r>
                        <a:rPr lang="en-US" sz="1600" b="1" dirty="0">
                          <a:solidFill>
                            <a:schemeClr val="accent1"/>
                          </a:solidFill>
                          <a:latin typeface="Consolas" pitchFamily="49" charset="0"/>
                        </a:rPr>
                        <a:t>color</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darkorange</a:t>
                      </a:r>
                      <a:r>
                        <a:rPr lang="en-US" sz="1600" b="0" dirty="0">
                          <a:solidFill>
                            <a:schemeClr val="accent1"/>
                          </a:solidFill>
                          <a:latin typeface="Consolas" pitchFamily="49" charset="0"/>
                        </a:rPr>
                        <a:t>',</a:t>
                      </a:r>
                      <a:r>
                        <a:rPr lang="en-US" sz="1600" b="1" dirty="0" err="1">
                          <a:solidFill>
                            <a:schemeClr val="accent1"/>
                          </a:solidFill>
                          <a:latin typeface="Consolas" pitchFamily="49" charset="0"/>
                        </a:rPr>
                        <a:t>lw</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lw</a:t>
                      </a:r>
                      <a:r>
                        <a:rPr lang="en-US" sz="1600" b="0" dirty="0">
                          <a:solidFill>
                            <a:schemeClr val="accent1"/>
                          </a:solidFill>
                          <a:latin typeface="Consolas" pitchFamily="49" charset="0"/>
                        </a:rPr>
                        <a:t>, </a:t>
                      </a:r>
                      <a:r>
                        <a:rPr lang="en-US" sz="1600" b="1" dirty="0">
                          <a:solidFill>
                            <a:schemeClr val="accent1"/>
                          </a:solidFill>
                          <a:latin typeface="Consolas" pitchFamily="49" charset="0"/>
                        </a:rPr>
                        <a:t>label</a:t>
                      </a:r>
                      <a:r>
                        <a:rPr lang="en-US" sz="1600" b="0" dirty="0">
                          <a:solidFill>
                            <a:schemeClr val="accent1"/>
                          </a:solidFill>
                          <a:latin typeface="Consolas" pitchFamily="49" charset="0"/>
                        </a:rPr>
                        <a:t>='ROC curve (area = %0.3f)' % </a:t>
                      </a:r>
                      <a:r>
                        <a:rPr lang="en-US" sz="1600" b="0" dirty="0" err="1">
                          <a:solidFill>
                            <a:schemeClr val="accent1"/>
                          </a:solidFill>
                          <a:latin typeface="Consolas" pitchFamily="49" charset="0"/>
                        </a:rPr>
                        <a:t>auc</a:t>
                      </a:r>
                      <a:r>
                        <a:rPr lang="en-US" sz="1600" b="0" dirty="0">
                          <a:solidFill>
                            <a:schemeClr val="accent1"/>
                          </a:solidFill>
                          <a:latin typeface="Consolas" pitchFamily="49" charset="0"/>
                        </a:rPr>
                        <a:t>)</a:t>
                      </a:r>
                    </a:p>
                    <a:p>
                      <a:r>
                        <a:rPr lang="en-US" sz="1600" b="1" dirty="0" err="1">
                          <a:solidFill>
                            <a:schemeClr val="accent1"/>
                          </a:solidFill>
                          <a:latin typeface="Consolas" pitchFamily="49" charset="0"/>
                        </a:rPr>
                        <a:t>plt.plot</a:t>
                      </a:r>
                      <a:r>
                        <a:rPr lang="en-US" sz="1600" b="0" dirty="0">
                          <a:solidFill>
                            <a:schemeClr val="accent1"/>
                          </a:solidFill>
                          <a:latin typeface="Consolas" pitchFamily="49" charset="0"/>
                        </a:rPr>
                        <a:t>([0, 1], [0, 1], </a:t>
                      </a:r>
                      <a:r>
                        <a:rPr lang="en-US" sz="1600" b="1" dirty="0">
                          <a:solidFill>
                            <a:schemeClr val="accent1"/>
                          </a:solidFill>
                          <a:latin typeface="Consolas" pitchFamily="49" charset="0"/>
                        </a:rPr>
                        <a:t>color</a:t>
                      </a:r>
                      <a:r>
                        <a:rPr lang="en-US" sz="1600" b="0" dirty="0">
                          <a:solidFill>
                            <a:schemeClr val="accent1"/>
                          </a:solidFill>
                          <a:latin typeface="Consolas" pitchFamily="49" charset="0"/>
                        </a:rPr>
                        <a:t>='navy', </a:t>
                      </a:r>
                      <a:r>
                        <a:rPr lang="en-US" sz="1600" b="1" dirty="0" err="1">
                          <a:solidFill>
                            <a:schemeClr val="accent1"/>
                          </a:solidFill>
                          <a:latin typeface="Consolas" pitchFamily="49" charset="0"/>
                        </a:rPr>
                        <a:t>lw</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lw</a:t>
                      </a:r>
                      <a:r>
                        <a:rPr lang="en-US" sz="1600" b="0" dirty="0">
                          <a:solidFill>
                            <a:schemeClr val="accent1"/>
                          </a:solidFill>
                          <a:latin typeface="Consolas" pitchFamily="49" charset="0"/>
                        </a:rPr>
                        <a:t>, </a:t>
                      </a:r>
                      <a:r>
                        <a:rPr lang="en-US" sz="1600" b="1" dirty="0" err="1">
                          <a:solidFill>
                            <a:schemeClr val="accent1"/>
                          </a:solidFill>
                          <a:latin typeface="Consolas" pitchFamily="49" charset="0"/>
                        </a:rPr>
                        <a:t>linestyle</a:t>
                      </a:r>
                      <a:r>
                        <a:rPr lang="en-US" sz="1600" b="0" dirty="0">
                          <a:solidFill>
                            <a:schemeClr val="accent1"/>
                          </a:solidFill>
                          <a:latin typeface="Consolas" pitchFamily="49" charset="0"/>
                        </a:rPr>
                        <a:t>='--')</a:t>
                      </a:r>
                    </a:p>
                    <a:p>
                      <a:r>
                        <a:rPr lang="en-US" sz="1600" b="1" dirty="0" err="1">
                          <a:solidFill>
                            <a:schemeClr val="accent1"/>
                          </a:solidFill>
                          <a:latin typeface="Consolas" pitchFamily="49" charset="0"/>
                        </a:rPr>
                        <a:t>plt.axis</a:t>
                      </a:r>
                      <a:r>
                        <a:rPr lang="en-US" sz="1600" b="0" dirty="0">
                          <a:solidFill>
                            <a:schemeClr val="accent1"/>
                          </a:solidFill>
                          <a:latin typeface="Consolas" pitchFamily="49" charset="0"/>
                        </a:rPr>
                        <a:t>('tight')</a:t>
                      </a:r>
                    </a:p>
                    <a:p>
                      <a:r>
                        <a:rPr lang="en-US" sz="1600" b="1" dirty="0" err="1">
                          <a:solidFill>
                            <a:schemeClr val="accent1"/>
                          </a:solidFill>
                          <a:latin typeface="Consolas" pitchFamily="49" charset="0"/>
                        </a:rPr>
                        <a:t>plt.xlabel</a:t>
                      </a:r>
                      <a:r>
                        <a:rPr lang="en-US" sz="1600" b="0" dirty="0">
                          <a:solidFill>
                            <a:schemeClr val="accent1"/>
                          </a:solidFill>
                          <a:latin typeface="Consolas" pitchFamily="49" charset="0"/>
                        </a:rPr>
                        <a:t>('False Positive Rate');</a:t>
                      </a:r>
                      <a:r>
                        <a:rPr lang="en-US" sz="1600" b="1" dirty="0" err="1">
                          <a:solidFill>
                            <a:schemeClr val="accent1"/>
                          </a:solidFill>
                          <a:latin typeface="Consolas" pitchFamily="49" charset="0"/>
                        </a:rPr>
                        <a:t>plt.ylabel</a:t>
                      </a:r>
                      <a:r>
                        <a:rPr lang="en-US" sz="1600" b="0" dirty="0">
                          <a:solidFill>
                            <a:schemeClr val="accent1"/>
                          </a:solidFill>
                          <a:latin typeface="Consolas" pitchFamily="49" charset="0"/>
                        </a:rPr>
                        <a:t>('True Positive Rate')</a:t>
                      </a:r>
                    </a:p>
                    <a:p>
                      <a:r>
                        <a:rPr lang="en-US" sz="1600" b="1" dirty="0" err="1">
                          <a:solidFill>
                            <a:schemeClr val="accent1"/>
                          </a:solidFill>
                          <a:latin typeface="Consolas" pitchFamily="49" charset="0"/>
                        </a:rPr>
                        <a:t>plt.title</a:t>
                      </a:r>
                      <a:r>
                        <a:rPr lang="en-US" sz="1600" b="0" dirty="0">
                          <a:solidFill>
                            <a:schemeClr val="accent1"/>
                          </a:solidFill>
                          <a:latin typeface="Consolas" pitchFamily="49" charset="0"/>
                        </a:rPr>
                        <a:t>('Receiver operating characteristic')</a:t>
                      </a:r>
                    </a:p>
                    <a:p>
                      <a:r>
                        <a:rPr lang="en-US" sz="1600" b="1" dirty="0" err="1">
                          <a:solidFill>
                            <a:schemeClr val="accent1"/>
                          </a:solidFill>
                          <a:latin typeface="Consolas" pitchFamily="49" charset="0"/>
                        </a:rPr>
                        <a:t>plt.legend</a:t>
                      </a:r>
                      <a:r>
                        <a:rPr lang="en-US" sz="1600" b="0" dirty="0">
                          <a:solidFill>
                            <a:schemeClr val="accent1"/>
                          </a:solidFill>
                          <a:latin typeface="Consolas" pitchFamily="49" charset="0"/>
                        </a:rPr>
                        <a:t>(</a:t>
                      </a:r>
                      <a:r>
                        <a:rPr lang="en-US" sz="1600" b="1" dirty="0">
                          <a:solidFill>
                            <a:schemeClr val="accent1"/>
                          </a:solidFill>
                          <a:latin typeface="Consolas" pitchFamily="49" charset="0"/>
                        </a:rPr>
                        <a:t>loc</a:t>
                      </a:r>
                      <a:r>
                        <a:rPr lang="en-US" sz="1600" b="0" dirty="0">
                          <a:solidFill>
                            <a:schemeClr val="accent1"/>
                          </a:solidFill>
                          <a:latin typeface="Consolas" pitchFamily="49" charset="0"/>
                        </a:rPr>
                        <a:t>="lower right")</a:t>
                      </a:r>
                    </a:p>
                    <a:p>
                      <a:r>
                        <a:rPr lang="en-US" sz="1600" b="1" dirty="0" err="1">
                          <a:solidFill>
                            <a:schemeClr val="accent1"/>
                          </a:solidFill>
                          <a:latin typeface="Consolas" pitchFamily="49" charset="0"/>
                        </a:rPr>
                        <a:t>plt.show</a:t>
                      </a:r>
                      <a:r>
                        <a:rPr lang="en-US" sz="1600" b="1"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grpSp>
        <p:nvGrpSpPr>
          <p:cNvPr id="22" name="Group 21">
            <a:extLst>
              <a:ext uri="{FF2B5EF4-FFF2-40B4-BE49-F238E27FC236}">
                <a16:creationId xmlns:a16="http://schemas.microsoft.com/office/drawing/2014/main" id="{4EC6088B-4B20-7F4B-A239-5C1E2A6C2615}"/>
              </a:ext>
            </a:extLst>
          </p:cNvPr>
          <p:cNvGrpSpPr/>
          <p:nvPr/>
        </p:nvGrpSpPr>
        <p:grpSpPr>
          <a:xfrm>
            <a:off x="3515226" y="1155161"/>
            <a:ext cx="5161551" cy="52403"/>
            <a:chOff x="1991225" y="1155160"/>
            <a:chExt cx="5161551" cy="52403"/>
          </a:xfrm>
        </p:grpSpPr>
        <p:sp>
          <p:nvSpPr>
            <p:cNvPr id="24" name="Rectangle 23">
              <a:extLst>
                <a:ext uri="{FF2B5EF4-FFF2-40B4-BE49-F238E27FC236}">
                  <a16:creationId xmlns:a16="http://schemas.microsoft.com/office/drawing/2014/main" id="{58E01030-4865-424F-8319-89B5352FAE7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Rectangle 25">
              <a:extLst>
                <a:ext uri="{FF2B5EF4-FFF2-40B4-BE49-F238E27FC236}">
                  <a16:creationId xmlns:a16="http://schemas.microsoft.com/office/drawing/2014/main" id="{17FE3290-97A8-BD4E-A932-CFDEC01869A6}"/>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 name="Rectangle 26">
              <a:extLst>
                <a:ext uri="{FF2B5EF4-FFF2-40B4-BE49-F238E27FC236}">
                  <a16:creationId xmlns:a16="http://schemas.microsoft.com/office/drawing/2014/main" id="{1F82C223-4022-B04A-AC75-60049DD84CED}"/>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9" name="Rectangle 28">
            <a:extLst>
              <a:ext uri="{FF2B5EF4-FFF2-40B4-BE49-F238E27FC236}">
                <a16:creationId xmlns:a16="http://schemas.microsoft.com/office/drawing/2014/main" id="{76C1D787-7B68-B64D-BEF0-A33DB23632C9}"/>
              </a:ext>
            </a:extLst>
          </p:cNvPr>
          <p:cNvSpPr/>
          <p:nvPr/>
        </p:nvSpPr>
        <p:spPr>
          <a:xfrm>
            <a:off x="2074025" y="1295400"/>
            <a:ext cx="1418978" cy="338554"/>
          </a:xfrm>
          <a:prstGeom prst="rect">
            <a:avLst/>
          </a:prstGeom>
        </p:spPr>
        <p:txBody>
          <a:bodyPr wrap="none">
            <a:spAutoFit/>
          </a:bodyPr>
          <a:lstStyle/>
          <a:p>
            <a:r>
              <a:rPr lang="en-US" sz="1600" dirty="0">
                <a:latin typeface="Consolas" pitchFamily="49" charset="0"/>
              </a:rPr>
              <a:t># ROC Curve</a:t>
            </a:r>
          </a:p>
        </p:txBody>
      </p:sp>
    </p:spTree>
    <p:extLst>
      <p:ext uri="{BB962C8B-B14F-4D97-AF65-F5344CB8AC3E}">
        <p14:creationId xmlns:p14="http://schemas.microsoft.com/office/powerpoint/2010/main" val="23833201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noAutofit/>
          </a:bodyPr>
          <a:lstStyle/>
          <a:p>
            <a:r>
              <a:rPr lang="en-US" sz="2800" dirty="0"/>
              <a:t>Naive Bayes Method in Python </a:t>
            </a:r>
            <a:br>
              <a:rPr lang="en-US" sz="2800" dirty="0"/>
            </a:br>
            <a:r>
              <a:rPr lang="en-US" sz="2800" dirty="0"/>
              <a:t>For Categorical Predictors </a:t>
            </a:r>
            <a:endParaRPr lang="en-US" sz="2800" b="1" dirty="0">
              <a:latin typeface="+mj-lt"/>
            </a:endParaRPr>
          </a:p>
        </p:txBody>
      </p:sp>
      <p:grpSp>
        <p:nvGrpSpPr>
          <p:cNvPr id="22" name="Group 21">
            <a:extLst>
              <a:ext uri="{FF2B5EF4-FFF2-40B4-BE49-F238E27FC236}">
                <a16:creationId xmlns:a16="http://schemas.microsoft.com/office/drawing/2014/main" id="{4EC6088B-4B20-7F4B-A239-5C1E2A6C2615}"/>
              </a:ext>
            </a:extLst>
          </p:cNvPr>
          <p:cNvGrpSpPr/>
          <p:nvPr/>
        </p:nvGrpSpPr>
        <p:grpSpPr>
          <a:xfrm>
            <a:off x="3515226" y="1155161"/>
            <a:ext cx="5161551" cy="52403"/>
            <a:chOff x="1991225" y="1155160"/>
            <a:chExt cx="5161551" cy="52403"/>
          </a:xfrm>
        </p:grpSpPr>
        <p:sp>
          <p:nvSpPr>
            <p:cNvPr id="24" name="Rectangle 23">
              <a:extLst>
                <a:ext uri="{FF2B5EF4-FFF2-40B4-BE49-F238E27FC236}">
                  <a16:creationId xmlns:a16="http://schemas.microsoft.com/office/drawing/2014/main" id="{58E01030-4865-424F-8319-89B5352FAE7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6" name="Rectangle 25">
              <a:extLst>
                <a:ext uri="{FF2B5EF4-FFF2-40B4-BE49-F238E27FC236}">
                  <a16:creationId xmlns:a16="http://schemas.microsoft.com/office/drawing/2014/main" id="{17FE3290-97A8-BD4E-A932-CFDEC01869A6}"/>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7" name="Rectangle 26">
              <a:extLst>
                <a:ext uri="{FF2B5EF4-FFF2-40B4-BE49-F238E27FC236}">
                  <a16:creationId xmlns:a16="http://schemas.microsoft.com/office/drawing/2014/main" id="{1F82C223-4022-B04A-AC75-60049DD84CED}"/>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9" name="Rectangle 28">
            <a:extLst>
              <a:ext uri="{FF2B5EF4-FFF2-40B4-BE49-F238E27FC236}">
                <a16:creationId xmlns:a16="http://schemas.microsoft.com/office/drawing/2014/main" id="{76C1D787-7B68-B64D-BEF0-A33DB23632C9}"/>
              </a:ext>
            </a:extLst>
          </p:cNvPr>
          <p:cNvSpPr/>
          <p:nvPr/>
        </p:nvSpPr>
        <p:spPr>
          <a:xfrm>
            <a:off x="2074025" y="1295400"/>
            <a:ext cx="1082348" cy="338554"/>
          </a:xfrm>
          <a:prstGeom prst="rect">
            <a:avLst/>
          </a:prstGeom>
        </p:spPr>
        <p:txBody>
          <a:bodyPr wrap="none">
            <a:spAutoFit/>
          </a:bodyPr>
          <a:lstStyle/>
          <a:p>
            <a:r>
              <a:rPr lang="en-US" sz="1600" dirty="0">
                <a:latin typeface="Consolas" pitchFamily="49" charset="0"/>
              </a:rPr>
              <a:t># Output</a:t>
            </a:r>
          </a:p>
        </p:txBody>
      </p:sp>
      <p:pic>
        <p:nvPicPr>
          <p:cNvPr id="4" name="Picture 3">
            <a:extLst>
              <a:ext uri="{FF2B5EF4-FFF2-40B4-BE49-F238E27FC236}">
                <a16:creationId xmlns:a16="http://schemas.microsoft.com/office/drawing/2014/main" id="{6F721185-9CDD-4083-8A94-A1AB89FB1080}"/>
              </a:ext>
            </a:extLst>
          </p:cNvPr>
          <p:cNvPicPr>
            <a:picLocks noChangeAspect="1"/>
          </p:cNvPicPr>
          <p:nvPr/>
        </p:nvPicPr>
        <p:blipFill>
          <a:blip r:embed="rId7"/>
          <a:stretch>
            <a:fillRect/>
          </a:stretch>
        </p:blipFill>
        <p:spPr>
          <a:xfrm>
            <a:off x="2074026" y="1869990"/>
            <a:ext cx="6079375" cy="4378411"/>
          </a:xfrm>
          <a:prstGeom prst="rect">
            <a:avLst/>
          </a:prstGeom>
          <a:ln>
            <a:solidFill>
              <a:schemeClr val="accent1"/>
            </a:solidFill>
          </a:ln>
        </p:spPr>
      </p:pic>
    </p:spTree>
    <p:extLst>
      <p:ext uri="{BB962C8B-B14F-4D97-AF65-F5344CB8AC3E}">
        <p14:creationId xmlns:p14="http://schemas.microsoft.com/office/powerpoint/2010/main" val="37138510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88048-88A0-4248-A968-818998499024}"/>
              </a:ext>
            </a:extLst>
          </p:cNvPr>
          <p:cNvSpPr>
            <a:spLocks noGrp="1"/>
          </p:cNvSpPr>
          <p:nvPr>
            <p:ph type="title"/>
          </p:nvPr>
        </p:nvSpPr>
        <p:spPr/>
        <p:txBody>
          <a:bodyPr/>
          <a:lstStyle/>
          <a:p>
            <a:r>
              <a:rPr lang="en-US" b="1" dirty="0"/>
              <a:t>Predicted Probability for 1</a:t>
            </a:r>
            <a:r>
              <a:rPr lang="en-US" b="1" baseline="30000" dirty="0"/>
              <a:t>st</a:t>
            </a:r>
            <a:r>
              <a:rPr lang="en-US" b="1" dirty="0"/>
              <a:t> Case</a:t>
            </a:r>
          </a:p>
        </p:txBody>
      </p:sp>
      <p:pic>
        <p:nvPicPr>
          <p:cNvPr id="6" name="Content Placeholder 5">
            <a:extLst>
              <a:ext uri="{FF2B5EF4-FFF2-40B4-BE49-F238E27FC236}">
                <a16:creationId xmlns:a16="http://schemas.microsoft.com/office/drawing/2014/main" id="{2A03A23E-611E-2D46-8127-290433143C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5646" y="1384688"/>
            <a:ext cx="8960708" cy="5197475"/>
          </a:xfrm>
        </p:spPr>
      </p:pic>
    </p:spTree>
    <p:extLst>
      <p:ext uri="{BB962C8B-B14F-4D97-AF65-F5344CB8AC3E}">
        <p14:creationId xmlns:p14="http://schemas.microsoft.com/office/powerpoint/2010/main" val="1933498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D44165B-281A-5F4F-BD31-BFD09D3196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0201" y="1752601"/>
            <a:ext cx="8915399" cy="4968875"/>
          </a:xfrm>
        </p:spPr>
      </p:pic>
      <p:sp>
        <p:nvSpPr>
          <p:cNvPr id="5" name="Title 1">
            <a:extLst>
              <a:ext uri="{FF2B5EF4-FFF2-40B4-BE49-F238E27FC236}">
                <a16:creationId xmlns:a16="http://schemas.microsoft.com/office/drawing/2014/main" id="{0F78C4CD-0F82-1649-9F0E-3B7DB4122093}"/>
              </a:ext>
            </a:extLst>
          </p:cNvPr>
          <p:cNvSpPr>
            <a:spLocks noGrp="1"/>
          </p:cNvSpPr>
          <p:nvPr>
            <p:ph type="title"/>
          </p:nvPr>
        </p:nvSpPr>
        <p:spPr>
          <a:xfrm>
            <a:off x="1983259" y="228600"/>
            <a:ext cx="8229600" cy="1143000"/>
          </a:xfrm>
        </p:spPr>
        <p:txBody>
          <a:bodyPr/>
          <a:lstStyle/>
          <a:p>
            <a:r>
              <a:rPr lang="en-US" b="1" dirty="0"/>
              <a:t>Predicted Probability for 1</a:t>
            </a:r>
            <a:r>
              <a:rPr lang="en-US" b="1" baseline="30000" dirty="0"/>
              <a:t>st</a:t>
            </a:r>
            <a:r>
              <a:rPr lang="en-US" b="1" dirty="0"/>
              <a:t> Case</a:t>
            </a:r>
          </a:p>
        </p:txBody>
      </p:sp>
    </p:spTree>
    <p:extLst>
      <p:ext uri="{BB962C8B-B14F-4D97-AF65-F5344CB8AC3E}">
        <p14:creationId xmlns:p14="http://schemas.microsoft.com/office/powerpoint/2010/main" val="3103660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Subtitle 5"/>
              <p:cNvSpPr txBox="1">
                <a:spLocks/>
              </p:cNvSpPr>
              <p:nvPr/>
            </p:nvSpPr>
            <p:spPr>
              <a:xfrm>
                <a:off x="1981200" y="1524001"/>
                <a:ext cx="8229600" cy="4800600"/>
              </a:xfrm>
              <a:prstGeom prst="rect">
                <a:avLst/>
              </a:prstGeom>
            </p:spPr>
            <p:txBody>
              <a:bodyPr vert="horz" lIns="91440" tIns="45720" rIns="91440" bIns="45720" rtlCol="0">
                <a:normAutofit/>
              </a:bodyPr>
              <a:lstStyle>
                <a:lvl1pPr marL="342900" indent="-34290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n-US" sz="1800">
                          <a:latin typeface="Cambria Math" panose="02040503050406030204" pitchFamily="18" charset="0"/>
                        </a:rPr>
                        <m:t>P</m:t>
                      </m:r>
                      <m:d>
                        <m:dPr>
                          <m:endChr m:val="|"/>
                          <m:ctrlPr>
                            <a:rPr lang="en-US" sz="1800" i="1">
                              <a:latin typeface="Cambria Math" panose="02040503050406030204" pitchFamily="18" charset="0"/>
                            </a:rPr>
                          </m:ctrlPr>
                        </m:dPr>
                        <m:e>
                          <m:r>
                            <m:rPr>
                              <m:sty m:val="p"/>
                            </m:rPr>
                            <a:rPr lang="en-US" sz="1800">
                              <a:latin typeface="Cambria Math" panose="02040503050406030204" pitchFamily="18" charset="0"/>
                            </a:rPr>
                            <m:t>x</m:t>
                          </m:r>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x</m:t>
                              </m:r>
                            </m:e>
                            <m:sub>
                              <m:r>
                                <m:rPr>
                                  <m:sty m:val="p"/>
                                </m:rPr>
                                <a:rPr lang="en-US" sz="1800">
                                  <a:latin typeface="Cambria Math" panose="02040503050406030204" pitchFamily="18" charset="0"/>
                                </a:rPr>
                                <m:t>i</m:t>
                              </m:r>
                            </m:sub>
                          </m:sSub>
                          <m:r>
                            <a:rPr lang="en-US" sz="1800">
                              <a:latin typeface="Cambria Math" panose="02040503050406030204" pitchFamily="18" charset="0"/>
                            </a:rPr>
                            <m:t> </m:t>
                          </m:r>
                        </m:e>
                      </m:d>
                      <m:r>
                        <a:rPr lang="en-US" sz="1800">
                          <a:latin typeface="Cambria Math" panose="02040503050406030204" pitchFamily="18" charset="0"/>
                        </a:rPr>
                        <m:t> </m:t>
                      </m:r>
                      <m:r>
                        <m:rPr>
                          <m:sty m:val="p"/>
                        </m:rPr>
                        <a:rPr lang="en-US" sz="1800">
                          <a:latin typeface="Cambria Math" panose="02040503050406030204" pitchFamily="18" charset="0"/>
                        </a:rPr>
                        <m:t>y</m:t>
                      </m:r>
                      <m:r>
                        <a:rPr lang="en-US" sz="1800">
                          <a:latin typeface="Cambria Math" panose="02040503050406030204" pitchFamily="18" charset="0"/>
                        </a:rPr>
                        <m:t>=</m:t>
                      </m:r>
                      <m:sSub>
                        <m:sSubPr>
                          <m:ctrlPr>
                            <a:rPr lang="en-US" sz="1800" i="1">
                              <a:latin typeface="Cambria Math" panose="02040503050406030204" pitchFamily="18" charset="0"/>
                            </a:rPr>
                          </m:ctrlPr>
                        </m:sSubPr>
                        <m:e>
                          <m:r>
                            <m:rPr>
                              <m:sty m:val="p"/>
                            </m:rPr>
                            <a:rPr lang="en-US" sz="1800">
                              <a:latin typeface="Cambria Math" panose="02040503050406030204" pitchFamily="18" charset="0"/>
                            </a:rPr>
                            <m:t>y</m:t>
                          </m:r>
                        </m:e>
                        <m:sub>
                          <m:r>
                            <m:rPr>
                              <m:sty m:val="p"/>
                            </m:rPr>
                            <a:rPr lang="en-US" sz="1800">
                              <a:latin typeface="Cambria Math" panose="02040503050406030204" pitchFamily="18" charset="0"/>
                            </a:rPr>
                            <m:t>j</m:t>
                          </m:r>
                        </m:sub>
                      </m:sSub>
                      <m:r>
                        <a:rPr lang="en-US" sz="1800">
                          <a:latin typeface="Cambria Math" panose="02040503050406030204" pitchFamily="18" charset="0"/>
                        </a:rPr>
                        <m:t>)=</m:t>
                      </m:r>
                      <m:f>
                        <m:fPr>
                          <m:type m:val="lin"/>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m:rPr>
                                  <m:sty m:val="p"/>
                                </m:rPr>
                                <a:rPr lang="en-US" sz="1800">
                                  <a:latin typeface="Cambria Math" panose="02040503050406030204" pitchFamily="18" charset="0"/>
                                </a:rPr>
                                <m:t>f</m:t>
                              </m:r>
                            </m:e>
                            <m:sub>
                              <m:r>
                                <m:rPr>
                                  <m:sty m:val="p"/>
                                </m:rPr>
                                <a:rPr lang="en-US" sz="1800">
                                  <a:latin typeface="Cambria Math" panose="02040503050406030204" pitchFamily="18" charset="0"/>
                                </a:rPr>
                                <m:t>i</m:t>
                              </m:r>
                            </m:sub>
                          </m:sSub>
                        </m:num>
                        <m:den>
                          <m:sSub>
                            <m:sSubPr>
                              <m:ctrlPr>
                                <a:rPr lang="en-US" sz="1800" i="1">
                                  <a:latin typeface="Cambria Math" panose="02040503050406030204" pitchFamily="18" charset="0"/>
                                </a:rPr>
                              </m:ctrlPr>
                            </m:sSubPr>
                            <m:e>
                              <m:r>
                                <m:rPr>
                                  <m:sty m:val="p"/>
                                </m:rPr>
                                <a:rPr lang="en-US" sz="1800">
                                  <a:latin typeface="Cambria Math" panose="02040503050406030204" pitchFamily="18" charset="0"/>
                                </a:rPr>
                                <m:t>N</m:t>
                              </m:r>
                            </m:e>
                            <m:sub>
                              <m:r>
                                <m:rPr>
                                  <m:sty m:val="p"/>
                                </m:rPr>
                                <a:rPr lang="en-US" sz="1800">
                                  <a:latin typeface="Cambria Math" panose="02040503050406030204" pitchFamily="18" charset="0"/>
                                </a:rPr>
                                <m:t>j</m:t>
                              </m:r>
                            </m:sub>
                          </m:sSub>
                        </m:den>
                      </m:f>
                    </m:oMath>
                  </m:oMathPara>
                </a14:m>
                <a:endParaRPr lang="en-US" sz="1800" dirty="0">
                  <a:latin typeface="+mn-lt"/>
                </a:endParaRPr>
              </a:p>
              <a:p>
                <a:pPr marL="0" indent="0">
                  <a:buNone/>
                </a:pPr>
                <a:r>
                  <a:rPr lang="en-US" sz="1800" dirty="0">
                    <a:latin typeface="+mn-lt"/>
                  </a:rPr>
                  <a:t>This prob will be 0 if numerator count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f</m:t>
                        </m:r>
                      </m:e>
                      <m:sub>
                        <m:r>
                          <m:rPr>
                            <m:sty m:val="p"/>
                          </m:rPr>
                          <a:rPr lang="en-US" sz="1800">
                            <a:latin typeface="Cambria Math" panose="02040503050406030204" pitchFamily="18" charset="0"/>
                          </a:rPr>
                          <m:t>i</m:t>
                        </m:r>
                      </m:sub>
                    </m:sSub>
                  </m:oMath>
                </a14:m>
                <a:r>
                  <a:rPr lang="en-US" sz="1800" dirty="0">
                    <a:latin typeface="+mn-lt"/>
                  </a:rPr>
                  <a:t>) is 0</a:t>
                </a:r>
              </a:p>
              <a:p>
                <a:pPr marL="0" indent="0">
                  <a:buNone/>
                </a:pPr>
                <a:r>
                  <a:rPr lang="en-US" sz="1800" dirty="0">
                    <a:latin typeface="+mn-lt"/>
                  </a:rPr>
                  <a:t>Laplace smoothing will replace this probability with a value obtained by the formula:</a:t>
                </a:r>
              </a:p>
              <a:p>
                <a:pPr marL="0" indent="0">
                  <a:buNone/>
                </a:pPr>
                <a:endParaRPr lang="en-US" sz="1800" dirty="0">
                  <a:latin typeface="+mn-lt"/>
                  <a:cs typeface="Times New Roman" pitchFamily="18" charset="0"/>
                </a:endParaRPr>
              </a:p>
              <a:p>
                <a:pPr marL="0" indent="0">
                  <a:buNone/>
                </a:pPr>
                <a:endParaRPr lang="en-US" dirty="0">
                  <a:latin typeface="+mn-lt"/>
                  <a:cs typeface="Times New Roman" pitchFamily="18" charset="0"/>
                </a:endParaRPr>
              </a:p>
              <a:p>
                <a:pPr marL="0" indent="0">
                  <a:buNone/>
                </a:pPr>
                <a:endParaRPr lang="en-US" dirty="0">
                  <a:latin typeface="+mn-lt"/>
                  <a:cs typeface="Times New Roman" pitchFamily="18" charset="0"/>
                </a:endParaRPr>
              </a:p>
              <a:p>
                <a:pPr marL="2686050" indent="0">
                  <a:buNone/>
                </a:pPr>
                <a:r>
                  <a:rPr lang="en-US" sz="1800" dirty="0">
                    <a:latin typeface="+mn-lt"/>
                    <a:cs typeface="Times New Roman" pitchFamily="18" charset="0"/>
                  </a:rPr>
                  <a:t>where</a:t>
                </a:r>
              </a:p>
              <a:p>
                <a:pPr marL="2686050" indent="0">
                  <a:buNone/>
                </a:pPr>
                <a14:m>
                  <m:oMath xmlns:m="http://schemas.openxmlformats.org/officeDocument/2006/math">
                    <m:r>
                      <m:rPr>
                        <m:sty m:val="p"/>
                      </m:rPr>
                      <a:rPr lang="en-US" sz="1800">
                        <a:latin typeface="Cambria Math" panose="02040503050406030204" pitchFamily="18" charset="0"/>
                        <a:ea typeface="Cambria Math"/>
                        <a:cs typeface="Times New Roman" pitchFamily="18" charset="0"/>
                      </a:rPr>
                      <m:t>α</m:t>
                    </m:r>
                  </m:oMath>
                </a14:m>
                <a:r>
                  <a:rPr lang="en-US" sz="1800" dirty="0">
                    <a:latin typeface="+mn-lt"/>
                    <a:cs typeface="Times New Roman" pitchFamily="18" charset="0"/>
                  </a:rPr>
                  <a:t>   :     Smoothing Parameter</a:t>
                </a:r>
              </a:p>
              <a:p>
                <a:pPr marL="2686050" indent="0">
                  <a:buNone/>
                </a:pP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N</m:t>
                        </m:r>
                      </m:e>
                      <m:sub>
                        <m:r>
                          <m:rPr>
                            <m:sty m:val="p"/>
                          </m:rPr>
                          <a:rPr lang="en-US" sz="1800">
                            <a:latin typeface="Cambria Math" panose="02040503050406030204" pitchFamily="18" charset="0"/>
                          </a:rPr>
                          <m:t>j</m:t>
                        </m:r>
                      </m:sub>
                    </m:sSub>
                  </m:oMath>
                </a14:m>
                <a:r>
                  <a:rPr lang="en-US" sz="1800" dirty="0">
                    <a:latin typeface="+mn-lt"/>
                  </a:rPr>
                  <a:t>  :     Number of observations for </a:t>
                </a:r>
                <a14:m>
                  <m:oMath xmlns:m="http://schemas.openxmlformats.org/officeDocument/2006/math">
                    <m:sSub>
                      <m:sSubPr>
                        <m:ctrlPr>
                          <a:rPr lang="en-US" sz="1800" i="1">
                            <a:latin typeface="Cambria Math" panose="02040503050406030204" pitchFamily="18" charset="0"/>
                          </a:rPr>
                        </m:ctrlPr>
                      </m:sSubPr>
                      <m:e>
                        <m:r>
                          <m:rPr>
                            <m:sty m:val="p"/>
                          </m:rPr>
                          <a:rPr lang="en-US" sz="1800">
                            <a:latin typeface="Cambria Math" panose="02040503050406030204" pitchFamily="18" charset="0"/>
                          </a:rPr>
                          <m:t>Y</m:t>
                        </m:r>
                        <m:r>
                          <a:rPr lang="en-US" sz="1800">
                            <a:latin typeface="Cambria Math" panose="02040503050406030204" pitchFamily="18" charset="0"/>
                          </a:rPr>
                          <m:t>=</m:t>
                        </m:r>
                        <m:r>
                          <m:rPr>
                            <m:sty m:val="p"/>
                          </m:rPr>
                          <a:rPr lang="en-US" sz="1800">
                            <a:latin typeface="Cambria Math" panose="02040503050406030204" pitchFamily="18" charset="0"/>
                          </a:rPr>
                          <m:t>y</m:t>
                        </m:r>
                      </m:e>
                      <m:sub>
                        <m:r>
                          <m:rPr>
                            <m:sty m:val="p"/>
                          </m:rPr>
                          <a:rPr lang="en-US" sz="1800">
                            <a:latin typeface="Cambria Math" panose="02040503050406030204" pitchFamily="18" charset="0"/>
                          </a:rPr>
                          <m:t>j</m:t>
                        </m:r>
                      </m:sub>
                    </m:sSub>
                  </m:oMath>
                </a14:m>
                <a:endParaRPr lang="en-US" sz="1800" dirty="0">
                  <a:latin typeface="+mn-lt"/>
                </a:endParaRPr>
              </a:p>
              <a:p>
                <a:pPr marL="2686050" indent="0">
                  <a:buNone/>
                </a:pPr>
                <a14:m>
                  <m:oMath xmlns:m="http://schemas.openxmlformats.org/officeDocument/2006/math">
                    <m:sSub>
                      <m:sSubPr>
                        <m:ctrlPr>
                          <a:rPr lang="en-US" sz="1800" i="1">
                            <a:latin typeface="Cambria Math" panose="02040503050406030204" pitchFamily="18" charset="0"/>
                            <a:ea typeface="Cambria Math"/>
                          </a:rPr>
                        </m:ctrlPr>
                      </m:sSubPr>
                      <m:e>
                        <m:r>
                          <m:rPr>
                            <m:sty m:val="p"/>
                          </m:rPr>
                          <a:rPr lang="en-US" sz="1800">
                            <a:latin typeface="Cambria Math" panose="02040503050406030204" pitchFamily="18" charset="0"/>
                            <a:ea typeface="Cambria Math"/>
                          </a:rPr>
                          <m:t>d</m:t>
                        </m:r>
                      </m:e>
                      <m:sub>
                        <m:r>
                          <a:rPr lang="en-IN" sz="1800" i="1">
                            <a:latin typeface="Cambria Math" panose="02040503050406030204" pitchFamily="18" charset="0"/>
                            <a:ea typeface="Cambria Math"/>
                          </a:rPr>
                          <m:t>𝑖</m:t>
                        </m:r>
                      </m:sub>
                    </m:sSub>
                  </m:oMath>
                </a14:m>
                <a:r>
                  <a:rPr lang="en-US" sz="1800" dirty="0">
                    <a:latin typeface="+mn-lt"/>
                  </a:rPr>
                  <a:t> :     Number of classes of</a:t>
                </a:r>
                <a14:m>
                  <m:oMath xmlns:m="http://schemas.openxmlformats.org/officeDocument/2006/math">
                    <m:r>
                      <a:rPr lang="en-US" sz="1800">
                        <a:latin typeface="Cambria Math" panose="02040503050406030204" pitchFamily="18" charset="0"/>
                      </a:rPr>
                      <m:t> </m:t>
                    </m:r>
                    <m:r>
                      <m:rPr>
                        <m:sty m:val="p"/>
                      </m:rPr>
                      <a:rPr lang="en-US" sz="1800">
                        <a:latin typeface="Cambria Math" panose="02040503050406030204" pitchFamily="18" charset="0"/>
                      </a:rPr>
                      <m:t>x</m:t>
                    </m:r>
                  </m:oMath>
                </a14:m>
                <a:endParaRPr lang="en-US" sz="1800" dirty="0">
                  <a:latin typeface="+mn-lt"/>
                </a:endParaRPr>
              </a:p>
            </p:txBody>
          </p:sp>
        </mc:Choice>
        <mc:Fallback xmlns="">
          <p:sp>
            <p:nvSpPr>
              <p:cNvPr id="10" name="Subtitle 5"/>
              <p:cNvSpPr txBox="1">
                <a:spLocks noRot="1" noChangeAspect="1" noMove="1" noResize="1" noEditPoints="1" noAdjustHandles="1" noChangeArrowheads="1" noChangeShapeType="1" noTextEdit="1"/>
              </p:cNvSpPr>
              <p:nvPr/>
            </p:nvSpPr>
            <p:spPr>
              <a:xfrm>
                <a:off x="1981200" y="1524001"/>
                <a:ext cx="8229600" cy="4800600"/>
              </a:xfrm>
              <a:prstGeom prst="rect">
                <a:avLst/>
              </a:prstGeom>
              <a:blipFill>
                <a:blip r:embed="rId7"/>
                <a:stretch>
                  <a:fillRect l="-617" t="-6614"/>
                </a:stretch>
              </a:blipFill>
            </p:spPr>
            <p:txBody>
              <a:bodyPr/>
              <a:lstStyle/>
              <a:p>
                <a:r>
                  <a:rPr lang="en-US">
                    <a:noFill/>
                  </a:rPr>
                  <a:t> </a:t>
                </a:r>
              </a:p>
            </p:txBody>
          </p:sp>
        </mc:Fallback>
      </mc:AlternateContent>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dirty="0">
                <a:solidFill>
                  <a:schemeClr val="accent1"/>
                </a:solidFill>
              </a:rPr>
              <a:t>Laplace Smoothing</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mc:AlternateContent xmlns:mc="http://schemas.openxmlformats.org/markup-compatibility/2006" xmlns:a14="http://schemas.microsoft.com/office/drawing/2010/main">
        <mc:Choice Requires="a14">
          <p:sp>
            <p:nvSpPr>
              <p:cNvPr id="4" name="TextBox 3"/>
              <p:cNvSpPr txBox="1"/>
              <p:nvPr/>
            </p:nvSpPr>
            <p:spPr>
              <a:xfrm>
                <a:off x="5244896" y="3060461"/>
                <a:ext cx="2080346" cy="999281"/>
              </a:xfrm>
              <a:prstGeom prst="roundRect">
                <a:avLst/>
              </a:prstGeom>
              <a:noFill/>
              <a:ln>
                <a:solidFill>
                  <a:schemeClr val="accent1"/>
                </a:solidFill>
              </a:ln>
            </p:spPr>
            <p:txBody>
              <a:bodyPr wrap="none" rtlCol="0" anchor="ctr">
                <a:spAutoFit/>
              </a:bodyPr>
              <a:lstStyle/>
              <a:p>
                <a:pPr/>
                <a14:m>
                  <m:oMathPara xmlns:m="http://schemas.openxmlformats.org/officeDocument/2006/math">
                    <m:oMathParaPr>
                      <m:jc m:val="center"/>
                    </m:oMathParaPr>
                    <m:oMath xmlns:m="http://schemas.openxmlformats.org/officeDocument/2006/math">
                      <m:acc>
                        <m:accPr>
                          <m:chr m:val="̂"/>
                          <m:ctrlPr>
                            <a:rPr lang="en-US" i="1">
                              <a:solidFill>
                                <a:schemeClr val="tx1">
                                  <a:lumMod val="75000"/>
                                  <a:lumOff val="25000"/>
                                </a:schemeClr>
                              </a:solidFill>
                              <a:latin typeface="Cambria Math" panose="02040503050406030204" pitchFamily="18" charset="0"/>
                            </a:rPr>
                          </m:ctrlPr>
                        </m:accPr>
                        <m:e>
                          <m:r>
                            <m:rPr>
                              <m:sty m:val="p"/>
                            </m:rPr>
                            <a:rPr lang="el-GR" i="1">
                              <a:solidFill>
                                <a:schemeClr val="tx1">
                                  <a:lumMod val="75000"/>
                                  <a:lumOff val="25000"/>
                                </a:schemeClr>
                              </a:solidFill>
                              <a:latin typeface="Cambria Math"/>
                              <a:ea typeface="Cambria Math"/>
                            </a:rPr>
                            <m:t>θ</m:t>
                          </m:r>
                        </m:e>
                      </m:acc>
                      <m:r>
                        <m:rPr>
                          <m:sty m:val="p"/>
                        </m:rPr>
                        <a:rPr lang="en-US" baseline="-25000">
                          <a:solidFill>
                            <a:schemeClr val="tx1">
                              <a:lumMod val="75000"/>
                              <a:lumOff val="25000"/>
                            </a:schemeClr>
                          </a:solidFill>
                          <a:latin typeface="Cambria Math"/>
                        </a:rPr>
                        <m:t>i</m:t>
                      </m:r>
                      <m:r>
                        <a:rPr lang="en-US">
                          <a:solidFill>
                            <a:schemeClr val="tx1">
                              <a:lumMod val="75000"/>
                              <a:lumOff val="25000"/>
                            </a:schemeClr>
                          </a:solidFill>
                          <a:latin typeface="Cambria Math"/>
                        </a:rPr>
                        <m:t>=</m:t>
                      </m:r>
                      <m:f>
                        <m:fPr>
                          <m:ctrlPr>
                            <a:rPr lang="en-US" i="1">
                              <a:solidFill>
                                <a:schemeClr val="tx1">
                                  <a:lumMod val="75000"/>
                                  <a:lumOff val="25000"/>
                                </a:schemeClr>
                              </a:solidFill>
                              <a:latin typeface="Cambria Math" panose="02040503050406030204" pitchFamily="18" charset="0"/>
                            </a:rPr>
                          </m:ctrlPr>
                        </m:fPr>
                        <m:num>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panose="02040503050406030204" pitchFamily="18" charset="0"/>
                                </a:rPr>
                                <m:t>f</m:t>
                              </m:r>
                            </m:e>
                            <m:sub>
                              <m:r>
                                <m:rPr>
                                  <m:sty m:val="p"/>
                                </m:rPr>
                                <a:rPr lang="en-US">
                                  <a:solidFill>
                                    <a:schemeClr val="tx1">
                                      <a:lumMod val="75000"/>
                                      <a:lumOff val="25000"/>
                                    </a:schemeClr>
                                  </a:solidFill>
                                  <a:latin typeface="Cambria Math"/>
                                </a:rPr>
                                <m:t>i</m:t>
                              </m:r>
                            </m:sub>
                          </m:sSub>
                          <m:r>
                            <a:rPr lang="en-US">
                              <a:solidFill>
                                <a:schemeClr val="tx1">
                                  <a:lumMod val="75000"/>
                                  <a:lumOff val="25000"/>
                                </a:schemeClr>
                              </a:solidFill>
                              <a:latin typeface="Cambria Math"/>
                            </a:rPr>
                            <m:t>+</m:t>
                          </m:r>
                          <m:r>
                            <m:rPr>
                              <m:sty m:val="p"/>
                            </m:rPr>
                            <a:rPr lang="en-US">
                              <a:solidFill>
                                <a:schemeClr val="tx1">
                                  <a:lumMod val="75000"/>
                                  <a:lumOff val="25000"/>
                                </a:schemeClr>
                              </a:solidFill>
                              <a:latin typeface="Cambria Math"/>
                              <a:ea typeface="Cambria Math"/>
                            </a:rPr>
                            <m:t>α</m:t>
                          </m:r>
                        </m:num>
                        <m:den>
                          <m:sSub>
                            <m:sSubPr>
                              <m:ctrlPr>
                                <a:rPr lang="en-US" i="1">
                                  <a:latin typeface="Cambria Math" panose="02040503050406030204" pitchFamily="18" charset="0"/>
                                </a:rPr>
                              </m:ctrlPr>
                            </m:sSubPr>
                            <m:e>
                              <m:r>
                                <m:rPr>
                                  <m:sty m:val="p"/>
                                </m:rPr>
                                <a:rPr lang="en-US">
                                  <a:latin typeface="Cambria Math" panose="02040503050406030204" pitchFamily="18" charset="0"/>
                                </a:rPr>
                                <m:t>N</m:t>
                              </m:r>
                            </m:e>
                            <m:sub>
                              <m:r>
                                <m:rPr>
                                  <m:sty m:val="p"/>
                                </m:rPr>
                                <a:rPr lang="en-US">
                                  <a:latin typeface="Cambria Math" panose="02040503050406030204" pitchFamily="18" charset="0"/>
                                </a:rPr>
                                <m:t>j</m:t>
                              </m:r>
                            </m:sub>
                          </m:sSub>
                          <m:r>
                            <a:rPr lang="en-US">
                              <a:solidFill>
                                <a:schemeClr val="tx1">
                                  <a:lumMod val="75000"/>
                                  <a:lumOff val="25000"/>
                                </a:schemeClr>
                              </a:solidFill>
                              <a:latin typeface="Cambria Math"/>
                            </a:rPr>
                            <m:t>+</m:t>
                          </m:r>
                          <m:r>
                            <m:rPr>
                              <m:sty m:val="p"/>
                            </m:rPr>
                            <a:rPr lang="en-US">
                              <a:solidFill>
                                <a:schemeClr val="tx1">
                                  <a:lumMod val="75000"/>
                                  <a:lumOff val="25000"/>
                                </a:schemeClr>
                              </a:solidFill>
                              <a:latin typeface="Cambria Math"/>
                              <a:ea typeface="Cambria Math"/>
                            </a:rPr>
                            <m:t>α</m:t>
                          </m:r>
                          <m:sSub>
                            <m:sSubPr>
                              <m:ctrlPr>
                                <a:rPr lang="en-US" i="1">
                                  <a:latin typeface="Cambria Math" panose="02040503050406030204" pitchFamily="18" charset="0"/>
                                  <a:ea typeface="Cambria Math"/>
                                </a:rPr>
                              </m:ctrlPr>
                            </m:sSubPr>
                            <m:e>
                              <m:r>
                                <m:rPr>
                                  <m:sty m:val="p"/>
                                </m:rPr>
                                <a:rPr lang="en-US">
                                  <a:latin typeface="Cambria Math" panose="02040503050406030204" pitchFamily="18" charset="0"/>
                                  <a:ea typeface="Cambria Math"/>
                                </a:rPr>
                                <m:t>d</m:t>
                              </m:r>
                            </m:e>
                            <m:sub>
                              <m:r>
                                <a:rPr lang="en-IN" i="1">
                                  <a:latin typeface="Cambria Math" panose="02040503050406030204" pitchFamily="18" charset="0"/>
                                  <a:ea typeface="Cambria Math"/>
                                </a:rPr>
                                <m:t>𝑖</m:t>
                              </m:r>
                            </m:sub>
                          </m:sSub>
                        </m:den>
                      </m:f>
                    </m:oMath>
                  </m:oMathPara>
                </a14:m>
                <a:endParaRPr lang="en-US" dirty="0">
                  <a:solidFill>
                    <a:schemeClr val="tx1">
                      <a:lumMod val="75000"/>
                      <a:lumOff val="25000"/>
                    </a:schemeClr>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5244896" y="3060461"/>
                <a:ext cx="2080346" cy="999281"/>
              </a:xfrm>
              <a:prstGeom prst="roundRect">
                <a:avLst/>
              </a:prstGeom>
              <a:blipFill>
                <a:blip r:embed="rId8"/>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429484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srcRect/>
          <a:stretch>
            <a:fillRect/>
          </a:stretch>
        </p:blipFill>
        <p:spPr bwMode="auto">
          <a:xfrm>
            <a:off x="3793382" y="1340768"/>
            <a:ext cx="4605236" cy="1447800"/>
          </a:xfrm>
          <a:prstGeom prst="rect">
            <a:avLst/>
          </a:prstGeom>
          <a:noFill/>
          <a:ln w="9525">
            <a:solidFill>
              <a:schemeClr val="tx1"/>
            </a:solidFill>
            <a:miter lim="800000"/>
            <a:headEnd/>
            <a:tailEnd/>
          </a:ln>
          <a:effectLst/>
        </p:spPr>
      </p:pic>
      <p:sp>
        <p:nvSpPr>
          <p:cNvPr id="7" name="Rectangle 6"/>
          <p:cNvSpPr/>
          <p:nvPr/>
        </p:nvSpPr>
        <p:spPr>
          <a:xfrm>
            <a:off x="2514600" y="3429000"/>
            <a:ext cx="6324600" cy="2862322"/>
          </a:xfrm>
          <a:prstGeom prst="rect">
            <a:avLst/>
          </a:prstGeom>
        </p:spPr>
        <p:txBody>
          <a:bodyPr wrap="square">
            <a:spAutoFit/>
          </a:bodyPr>
          <a:lstStyle/>
          <a:p>
            <a:r>
              <a:rPr lang="en-US" sz="2000" dirty="0">
                <a:latin typeface="Eras Demi ITC" pitchFamily="34" charset="0"/>
              </a:rPr>
              <a:t>Where</a:t>
            </a:r>
          </a:p>
          <a:p>
            <a:endParaRPr lang="en-US" sz="2000" dirty="0">
              <a:latin typeface="Eras Demi ITC" pitchFamily="34" charset="0"/>
            </a:endParaRPr>
          </a:p>
          <a:p>
            <a:r>
              <a:rPr lang="en-US" sz="2000" dirty="0">
                <a:latin typeface="Eras Demi ITC" pitchFamily="34" charset="0"/>
              </a:rPr>
              <a:t>P(A) is the prior probability or marginal probability of A.</a:t>
            </a:r>
          </a:p>
          <a:p>
            <a:endParaRPr lang="en-US" sz="2000" dirty="0">
              <a:latin typeface="Eras Demi ITC" pitchFamily="34" charset="0"/>
            </a:endParaRPr>
          </a:p>
          <a:p>
            <a:r>
              <a:rPr lang="en-US" sz="2000" dirty="0">
                <a:latin typeface="Eras Demi ITC" pitchFamily="34" charset="0"/>
              </a:rPr>
              <a:t>P(A|B) is the conditional probability of A, given B. </a:t>
            </a:r>
          </a:p>
          <a:p>
            <a:endParaRPr lang="en-US" sz="2000" dirty="0">
              <a:latin typeface="Eras Demi ITC" pitchFamily="34" charset="0"/>
            </a:endParaRPr>
          </a:p>
          <a:p>
            <a:r>
              <a:rPr lang="en-US" sz="2000" dirty="0">
                <a:latin typeface="Eras Demi ITC" pitchFamily="34" charset="0"/>
              </a:rPr>
              <a:t>P(B|A) is the conditional probability of B  given A. </a:t>
            </a:r>
          </a:p>
          <a:p>
            <a:endParaRPr lang="en-US" sz="2000" dirty="0">
              <a:latin typeface="Eras Demi ITC" pitchFamily="34" charset="0"/>
            </a:endParaRPr>
          </a:p>
          <a:p>
            <a:r>
              <a:rPr lang="en-US" sz="2000" dirty="0">
                <a:latin typeface="Eras Demi ITC" pitchFamily="34" charset="0"/>
              </a:rPr>
              <a:t>P(B) is the prior or marginal probability of B.</a:t>
            </a:r>
          </a:p>
        </p:txBody>
      </p:sp>
      <p:sp>
        <p:nvSpPr>
          <p:cNvPr id="6" name="Title 1"/>
          <p:cNvSpPr txBox="1">
            <a:spLocks/>
          </p:cNvSpPr>
          <p:nvPr/>
        </p:nvSpPr>
        <p:spPr bwMode="auto">
          <a:xfrm>
            <a:off x="1981200" y="228601"/>
            <a:ext cx="8229600" cy="8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IN" sz="3200" dirty="0">
                <a:solidFill>
                  <a:schemeClr val="accent1"/>
                </a:solidFill>
              </a:rPr>
              <a:t>Bayes Theorem </a:t>
            </a:r>
          </a:p>
        </p:txBody>
      </p:sp>
    </p:spTree>
    <p:extLst>
      <p:ext uri="{BB962C8B-B14F-4D97-AF65-F5344CB8AC3E}">
        <p14:creationId xmlns:p14="http://schemas.microsoft.com/office/powerpoint/2010/main" val="36743283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1981200" y="402554"/>
            <a:ext cx="8229600" cy="670086"/>
          </a:xfrm>
          <a:prstGeom prst="rect">
            <a:avLst/>
          </a:prstGeom>
        </p:spPr>
        <p:txBody>
          <a:bodyPr/>
          <a:lstStyle>
            <a:lvl1pPr algn="ctr" rtl="0" fontAlgn="base">
              <a:spcBef>
                <a:spcPct val="0"/>
              </a:spcBef>
              <a:spcAft>
                <a:spcPct val="0"/>
              </a:spcAft>
              <a:defRPr lang="es-ES" sz="4400" dirty="0" smtClean="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a:solidFill>
                  <a:schemeClr val="accent1"/>
                </a:solidFill>
                <a:latin typeface="+mj-lt"/>
              </a:rPr>
              <a:t>Quick Recap</a:t>
            </a:r>
          </a:p>
        </p:txBody>
      </p:sp>
      <p:grpSp>
        <p:nvGrpSpPr>
          <p:cNvPr id="8" name="Group 7"/>
          <p:cNvGrpSpPr/>
          <p:nvPr/>
        </p:nvGrpSpPr>
        <p:grpSpPr>
          <a:xfrm>
            <a:off x="3515226" y="1155161"/>
            <a:ext cx="5161551" cy="52403"/>
            <a:chOff x="1991225" y="1155160"/>
            <a:chExt cx="5161551" cy="52403"/>
          </a:xfrm>
        </p:grpSpPr>
        <p:sp>
          <p:nvSpPr>
            <p:cNvPr id="9" name="Rectangle 8"/>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0" name="Rectangle 9"/>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Rectangle 10"/>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5" name="Group 4">
            <a:extLst>
              <a:ext uri="{FF2B5EF4-FFF2-40B4-BE49-F238E27FC236}">
                <a16:creationId xmlns:a16="http://schemas.microsoft.com/office/drawing/2014/main" id="{5A964FF1-2C31-42B0-9991-49C91EC2878B}"/>
              </a:ext>
            </a:extLst>
          </p:cNvPr>
          <p:cNvGrpSpPr/>
          <p:nvPr/>
        </p:nvGrpSpPr>
        <p:grpSpPr>
          <a:xfrm>
            <a:off x="1981200" y="2286000"/>
            <a:ext cx="8246294" cy="3276600"/>
            <a:chOff x="457200" y="2286000"/>
            <a:chExt cx="8246294" cy="3276600"/>
          </a:xfrm>
        </p:grpSpPr>
        <p:sp>
          <p:nvSpPr>
            <p:cNvPr id="20" name="Freeform 16">
              <a:extLst>
                <a:ext uri="{FF2B5EF4-FFF2-40B4-BE49-F238E27FC236}">
                  <a16:creationId xmlns:a16="http://schemas.microsoft.com/office/drawing/2014/main" id="{DD12A3E9-6627-4151-9ABD-1C3BD01D9067}"/>
                </a:ext>
              </a:extLst>
            </p:cNvPr>
            <p:cNvSpPr/>
            <p:nvPr/>
          </p:nvSpPr>
          <p:spPr>
            <a:xfrm>
              <a:off x="2384487" y="3465725"/>
              <a:ext cx="6319007" cy="2052934"/>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If a given class and feature value never occur together in the training data, then the frequency-based probability estimate will be zero.</a:t>
              </a:r>
            </a:p>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A pseudo-count is incorporated, in all probability estimates such that no probability is ever set to be exactly zero.</a:t>
              </a:r>
            </a:p>
            <a:p>
              <a:pPr marL="171450" lvl="1" indent="-171450" defTabSz="711200">
                <a:lnSpc>
                  <a:spcPct val="90000"/>
                </a:lnSpc>
                <a:spcBef>
                  <a:spcPct val="0"/>
                </a:spcBef>
                <a:spcAft>
                  <a:spcPct val="15000"/>
                </a:spcAft>
                <a:buChar char="••"/>
              </a:pPr>
              <a:r>
                <a:rPr lang="en-US" sz="1600" dirty="0">
                  <a:solidFill>
                    <a:schemeClr val="tx1">
                      <a:lumMod val="75000"/>
                      <a:lumOff val="25000"/>
                    </a:schemeClr>
                  </a:solidFill>
                </a:rPr>
                <a:t>This way of regularizing naive Bayes is called Laplace Smoothing</a:t>
              </a:r>
            </a:p>
          </p:txBody>
        </p:sp>
        <p:sp>
          <p:nvSpPr>
            <p:cNvPr id="21" name="Freeform 17">
              <a:extLst>
                <a:ext uri="{FF2B5EF4-FFF2-40B4-BE49-F238E27FC236}">
                  <a16:creationId xmlns:a16="http://schemas.microsoft.com/office/drawing/2014/main" id="{0E33CFE4-7203-44C4-A40D-E077BA61785F}"/>
                </a:ext>
              </a:extLst>
            </p:cNvPr>
            <p:cNvSpPr/>
            <p:nvPr/>
          </p:nvSpPr>
          <p:spPr>
            <a:xfrm>
              <a:off x="457200" y="3395017"/>
              <a:ext cx="1927287" cy="2167583"/>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Laplace Smoothing</a:t>
              </a:r>
            </a:p>
          </p:txBody>
        </p:sp>
        <p:sp>
          <p:nvSpPr>
            <p:cNvPr id="3" name="Freeform 16">
              <a:extLst>
                <a:ext uri="{FF2B5EF4-FFF2-40B4-BE49-F238E27FC236}">
                  <a16:creationId xmlns:a16="http://schemas.microsoft.com/office/drawing/2014/main" id="{EA1059B9-F193-422D-B918-736891E872B6}"/>
                </a:ext>
              </a:extLst>
            </p:cNvPr>
            <p:cNvSpPr/>
            <p:nvPr/>
          </p:nvSpPr>
          <p:spPr>
            <a:xfrm>
              <a:off x="2384487" y="2296045"/>
              <a:ext cx="6319007" cy="951385"/>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Char char="••"/>
              </a:pPr>
              <a:r>
                <a:rPr lang="en-US" sz="1600" b="1" dirty="0">
                  <a:latin typeface="Consolas" pitchFamily="49" charset="0"/>
                </a:rPr>
                <a:t>GaussianNB </a:t>
              </a:r>
              <a:r>
                <a:rPr lang="en-US" sz="1600" dirty="0"/>
                <a:t>for continuous variables,</a:t>
              </a:r>
              <a:r>
                <a:rPr lang="en-US" sz="1600" b="1" dirty="0">
                  <a:latin typeface="Consolas" pitchFamily="49" charset="0"/>
                </a:rPr>
                <a:t> MultinomialNB</a:t>
              </a:r>
              <a:r>
                <a:rPr lang="en-US" sz="1600" dirty="0"/>
                <a:t> for categorical variables in library </a:t>
              </a:r>
              <a:r>
                <a:rPr lang="en-US" sz="1600" b="1" dirty="0">
                  <a:latin typeface="Consolas" pitchFamily="49" charset="0"/>
                </a:rPr>
                <a:t>sklearn.naive_bayes </a:t>
              </a:r>
            </a:p>
          </p:txBody>
        </p:sp>
        <p:sp>
          <p:nvSpPr>
            <p:cNvPr id="4" name="Freeform 17">
              <a:extLst>
                <a:ext uri="{FF2B5EF4-FFF2-40B4-BE49-F238E27FC236}">
                  <a16:creationId xmlns:a16="http://schemas.microsoft.com/office/drawing/2014/main" id="{3F46DA95-169C-405F-9E0E-F8FFC052F802}"/>
                </a:ext>
              </a:extLst>
            </p:cNvPr>
            <p:cNvSpPr/>
            <p:nvPr/>
          </p:nvSpPr>
          <p:spPr>
            <a:xfrm>
              <a:off x="457200" y="2286000"/>
              <a:ext cx="1927287" cy="961432"/>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rgbClr val="92D050"/>
            </a:solidFill>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Naive Bayes in Python</a:t>
              </a:r>
            </a:p>
          </p:txBody>
        </p:sp>
      </p:grpSp>
    </p:spTree>
    <p:extLst>
      <p:ext uri="{BB962C8B-B14F-4D97-AF65-F5344CB8AC3E}">
        <p14:creationId xmlns:p14="http://schemas.microsoft.com/office/powerpoint/2010/main" val="199515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custDataLst>
              <p:tags r:id="rId1"/>
            </p:custDataLst>
          </p:nvPr>
        </p:nvSpPr>
        <p:spPr bwMode="auto">
          <a:xfrm>
            <a:off x="2209800" y="2130426"/>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b="1" dirty="0">
                <a:solidFill>
                  <a:srgbClr val="3891A7"/>
                </a:solidFill>
                <a:latin typeface="Ebrima"/>
              </a:rPr>
              <a:t>THANK YOU!</a:t>
            </a:r>
          </a:p>
        </p:txBody>
      </p:sp>
      <p:sp>
        <p:nvSpPr>
          <p:cNvPr id="3" name="Rectangle 2"/>
          <p:cNvSpPr/>
          <p:nvPr>
            <p:custDataLst>
              <p:tags r:id="rId2"/>
            </p:custDataLst>
          </p:nvPr>
        </p:nvSpPr>
        <p:spPr>
          <a:xfrm>
            <a:off x="1524000" y="5562600"/>
            <a:ext cx="3156758" cy="469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custDataLst>
              <p:tags r:id="rId3"/>
            </p:custDataLst>
          </p:nvPr>
        </p:nvSpPr>
        <p:spPr>
          <a:xfrm>
            <a:off x="4910142" y="5562600"/>
            <a:ext cx="2371719" cy="4692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custDataLst>
              <p:tags r:id="rId4"/>
            </p:custDataLst>
          </p:nvPr>
        </p:nvSpPr>
        <p:spPr>
          <a:xfrm>
            <a:off x="7511242" y="5562600"/>
            <a:ext cx="3156758" cy="4692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Tree>
    <p:extLst>
      <p:ext uri="{BB962C8B-B14F-4D97-AF65-F5344CB8AC3E}">
        <p14:creationId xmlns:p14="http://schemas.microsoft.com/office/powerpoint/2010/main" val="1560552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209800" y="2130426"/>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dirty="0">
                <a:solidFill>
                  <a:schemeClr val="accent1"/>
                </a:solidFill>
              </a:rPr>
              <a:t>THANK YOU!!</a:t>
            </a:r>
          </a:p>
        </p:txBody>
      </p:sp>
    </p:spTree>
    <p:extLst>
      <p:ext uri="{BB962C8B-B14F-4D97-AF65-F5344CB8AC3E}">
        <p14:creationId xmlns:p14="http://schemas.microsoft.com/office/powerpoint/2010/main" val="2613937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2133600" y="4191000"/>
            <a:ext cx="7924800" cy="2133600"/>
          </a:xfrm>
        </p:spPr>
        <p:txBody>
          <a:bodyPr>
            <a:normAutofit/>
          </a:bodyPr>
          <a:lstStyle/>
          <a:p>
            <a:pPr algn="l"/>
            <a:r>
              <a:rPr lang="en-US" sz="2400" b="1" u="sng" dirty="0">
                <a:solidFill>
                  <a:schemeClr val="tx1"/>
                </a:solidFill>
              </a:rPr>
              <a:t>Objective</a:t>
            </a:r>
            <a:r>
              <a:rPr lang="en-US" dirty="0">
                <a:solidFill>
                  <a:schemeClr val="tx1"/>
                </a:solidFill>
              </a:rPr>
              <a:t>: To estimate Y given the values of X</a:t>
            </a:r>
            <a:r>
              <a:rPr lang="en-US" sz="1400" dirty="0">
                <a:solidFill>
                  <a:schemeClr val="tx1"/>
                </a:solidFill>
              </a:rPr>
              <a:t>i</a:t>
            </a:r>
            <a:r>
              <a:rPr lang="en-US" dirty="0">
                <a:solidFill>
                  <a:schemeClr val="tx1"/>
                </a:solidFill>
              </a:rPr>
              <a:t>’s or </a:t>
            </a:r>
          </a:p>
          <a:p>
            <a:pPr algn="l"/>
            <a:r>
              <a:rPr lang="en-US" dirty="0">
                <a:solidFill>
                  <a:schemeClr val="tx1"/>
                </a:solidFill>
              </a:rPr>
              <a:t>P(Y|X</a:t>
            </a:r>
            <a:r>
              <a:rPr lang="en-US" sz="1400" dirty="0">
                <a:solidFill>
                  <a:schemeClr val="tx1"/>
                </a:solidFill>
              </a:rPr>
              <a:t>1</a:t>
            </a:r>
            <a:r>
              <a:rPr lang="en-US" dirty="0">
                <a:solidFill>
                  <a:schemeClr val="tx1"/>
                </a:solidFill>
              </a:rPr>
              <a:t> X</a:t>
            </a:r>
            <a:r>
              <a:rPr lang="en-US" sz="1400" dirty="0">
                <a:solidFill>
                  <a:schemeClr val="tx1"/>
                </a:solidFill>
              </a:rPr>
              <a:t>2</a:t>
            </a:r>
            <a:r>
              <a:rPr lang="en-US" dirty="0">
                <a:solidFill>
                  <a:schemeClr val="tx1"/>
                </a:solidFill>
              </a:rPr>
              <a:t> ….X</a:t>
            </a:r>
            <a:r>
              <a:rPr lang="en-US" sz="1400" dirty="0">
                <a:solidFill>
                  <a:schemeClr val="tx1"/>
                </a:solidFill>
              </a:rPr>
              <a:t>m</a:t>
            </a:r>
            <a:r>
              <a:rPr lang="en-US" dirty="0">
                <a:solidFill>
                  <a:schemeClr val="tx1"/>
                </a:solidFill>
              </a:rPr>
              <a:t>) using the Naïve Bayes Classifier.</a:t>
            </a:r>
          </a:p>
          <a:p>
            <a:pPr algn="l"/>
            <a:endParaRPr lang="en-US" dirty="0">
              <a:solidFill>
                <a:schemeClr val="tx1"/>
              </a:solidFill>
            </a:endParaRPr>
          </a:p>
          <a:p>
            <a:pPr algn="l"/>
            <a:r>
              <a:rPr lang="en-US" sz="2400" b="1" u="sng" dirty="0">
                <a:solidFill>
                  <a:schemeClr val="tx1"/>
                </a:solidFill>
              </a:rPr>
              <a:t>Assumption</a:t>
            </a:r>
            <a:r>
              <a:rPr lang="en-US" dirty="0">
                <a:solidFill>
                  <a:schemeClr val="tx1"/>
                </a:solidFill>
              </a:rPr>
              <a:t>: All X</a:t>
            </a:r>
            <a:r>
              <a:rPr lang="en-US" sz="1400" dirty="0">
                <a:solidFill>
                  <a:schemeClr val="tx1"/>
                </a:solidFill>
              </a:rPr>
              <a:t>i</a:t>
            </a:r>
            <a:r>
              <a:rPr lang="en-US" dirty="0">
                <a:solidFill>
                  <a:schemeClr val="tx1"/>
                </a:solidFill>
              </a:rPr>
              <a:t>’s are conditionally independent of each other. </a:t>
            </a:r>
          </a:p>
        </p:txBody>
      </p:sp>
      <p:pic>
        <p:nvPicPr>
          <p:cNvPr id="2050" name="Picture 2"/>
          <p:cNvPicPr>
            <a:picLocks noGrp="1" noChangeAspect="1" noChangeArrowheads="1"/>
          </p:cNvPicPr>
          <p:nvPr>
            <p:ph idx="4294967295"/>
          </p:nvPr>
        </p:nvPicPr>
        <p:blipFill>
          <a:blip r:embed="rId2"/>
          <a:srcRect/>
          <a:stretch>
            <a:fillRect/>
          </a:stretch>
        </p:blipFill>
        <p:spPr bwMode="auto">
          <a:xfrm>
            <a:off x="1828800" y="1752600"/>
            <a:ext cx="4191000" cy="2281964"/>
          </a:xfrm>
          <a:prstGeom prst="rect">
            <a:avLst/>
          </a:prstGeom>
          <a:noFill/>
          <a:ln w="9525">
            <a:noFill/>
            <a:miter lim="800000"/>
            <a:headEnd/>
            <a:tailEnd/>
          </a:ln>
          <a:effectLst/>
        </p:spPr>
      </p:pic>
      <p:sp>
        <p:nvSpPr>
          <p:cNvPr id="8" name="TextBox 7"/>
          <p:cNvSpPr txBox="1"/>
          <p:nvPr/>
        </p:nvSpPr>
        <p:spPr>
          <a:xfrm>
            <a:off x="5638800" y="1447801"/>
            <a:ext cx="5065712" cy="156966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tx1"/>
                </a:solidFill>
                <a:latin typeface="Eras Demi ITC" pitchFamily="34" charset="0"/>
              </a:rPr>
              <a:t>Y : Categorical Dependent Variable</a:t>
            </a:r>
          </a:p>
          <a:p>
            <a:r>
              <a:rPr lang="en-US" dirty="0">
                <a:solidFill>
                  <a:schemeClr val="tx1"/>
                </a:solidFill>
                <a:latin typeface="Eras Demi ITC" pitchFamily="34" charset="0"/>
              </a:rPr>
              <a:t>X</a:t>
            </a:r>
            <a:r>
              <a:rPr lang="en-US" sz="1200" dirty="0">
                <a:solidFill>
                  <a:schemeClr val="tx1"/>
                </a:solidFill>
                <a:latin typeface="Eras Demi ITC" pitchFamily="34" charset="0"/>
              </a:rPr>
              <a:t>i</a:t>
            </a:r>
            <a:r>
              <a:rPr lang="en-US" dirty="0">
                <a:solidFill>
                  <a:schemeClr val="tx1"/>
                </a:solidFill>
                <a:latin typeface="Eras Demi ITC" pitchFamily="34" charset="0"/>
              </a:rPr>
              <a:t> : Categorical/Continuous Independent Variable</a:t>
            </a:r>
          </a:p>
        </p:txBody>
      </p:sp>
      <p:sp>
        <p:nvSpPr>
          <p:cNvPr id="7" name="Title 1"/>
          <p:cNvSpPr txBox="1">
            <a:spLocks/>
          </p:cNvSpPr>
          <p:nvPr/>
        </p:nvSpPr>
        <p:spPr bwMode="auto">
          <a:xfrm>
            <a:off x="1981200" y="228601"/>
            <a:ext cx="8229600" cy="8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IN" sz="3200" dirty="0">
                <a:solidFill>
                  <a:schemeClr val="accent1"/>
                </a:solidFill>
              </a:rPr>
              <a:t>Naïve Bayes Framework</a:t>
            </a:r>
          </a:p>
        </p:txBody>
      </p:sp>
    </p:spTree>
    <p:extLst>
      <p:ext uri="{BB962C8B-B14F-4D97-AF65-F5344CB8AC3E}">
        <p14:creationId xmlns:p14="http://schemas.microsoft.com/office/powerpoint/2010/main" val="7452490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9496" y="1087354"/>
            <a:ext cx="9937104" cy="4648200"/>
          </a:xfrm>
        </p:spPr>
        <p:txBody>
          <a:bodyPr>
            <a:noAutofit/>
          </a:bodyPr>
          <a:lstStyle/>
          <a:p>
            <a:pPr>
              <a:buNone/>
            </a:pPr>
            <a:r>
              <a:rPr lang="en-US" sz="1800" dirty="0"/>
              <a:t>Consider a simple example where dependent variable Y is binary variable and there are  2 independent</a:t>
            </a:r>
          </a:p>
          <a:p>
            <a:pPr>
              <a:buNone/>
            </a:pPr>
            <a:r>
              <a:rPr lang="en-US" sz="1800" dirty="0"/>
              <a:t> variables X1 and X2.   </a:t>
            </a:r>
          </a:p>
          <a:p>
            <a:pPr>
              <a:buNone/>
            </a:pPr>
            <a:endParaRPr lang="en-US" sz="1800" dirty="0"/>
          </a:p>
          <a:p>
            <a:pPr>
              <a:buNone/>
            </a:pPr>
            <a:r>
              <a:rPr lang="en-US" sz="1800" dirty="0">
                <a:solidFill>
                  <a:schemeClr val="accent1"/>
                </a:solidFill>
              </a:rPr>
              <a:t>We classify Y = 1 as </a:t>
            </a:r>
            <a:r>
              <a:rPr sz="1800" dirty="0">
                <a:solidFill>
                  <a:schemeClr val="accent1"/>
                </a:solidFill>
              </a:rPr>
              <a:t>potential buyer of a certain product</a:t>
            </a:r>
            <a:endParaRPr lang="en-US" sz="1800" dirty="0">
              <a:solidFill>
                <a:schemeClr val="accent1"/>
              </a:solidFill>
            </a:endParaRPr>
          </a:p>
          <a:p>
            <a:pPr>
              <a:buNone/>
            </a:pPr>
            <a:r>
              <a:rPr lang="en-US" sz="1800" dirty="0">
                <a:solidFill>
                  <a:schemeClr val="accent1"/>
                </a:solidFill>
              </a:rPr>
              <a:t>                      Y = 0  otherwise</a:t>
            </a:r>
          </a:p>
          <a:p>
            <a:pPr>
              <a:buNone/>
            </a:pPr>
            <a:endParaRPr lang="en-US" sz="1800" dirty="0">
              <a:solidFill>
                <a:schemeClr val="accent1"/>
              </a:solidFill>
            </a:endParaRPr>
          </a:p>
          <a:p>
            <a:pPr>
              <a:buNone/>
            </a:pPr>
            <a:r>
              <a:rPr lang="en-US" sz="1800" dirty="0">
                <a:solidFill>
                  <a:schemeClr val="accent1"/>
                </a:solidFill>
              </a:rPr>
              <a:t>Let X1 denote age of the individual</a:t>
            </a:r>
          </a:p>
          <a:p>
            <a:pPr>
              <a:buNone/>
            </a:pPr>
            <a:r>
              <a:rPr lang="en-US" sz="1800" dirty="0"/>
              <a:t>       X1 =  0 for age group 25-30 yrs.</a:t>
            </a:r>
          </a:p>
          <a:p>
            <a:pPr>
              <a:buNone/>
            </a:pPr>
            <a:r>
              <a:rPr lang="en-US" sz="1800" dirty="0"/>
              <a:t>             = 1 for age group 31-40 yrs.</a:t>
            </a:r>
          </a:p>
          <a:p>
            <a:pPr>
              <a:buNone/>
            </a:pPr>
            <a:endParaRPr lang="en-US" sz="1800" dirty="0">
              <a:solidFill>
                <a:srgbClr val="000099"/>
              </a:solidFill>
            </a:endParaRPr>
          </a:p>
          <a:p>
            <a:pPr>
              <a:buNone/>
            </a:pPr>
            <a:r>
              <a:rPr lang="en-US" sz="1800" dirty="0">
                <a:solidFill>
                  <a:schemeClr val="accent1"/>
                </a:solidFill>
              </a:rPr>
              <a:t>Let X2 denote gender</a:t>
            </a:r>
          </a:p>
          <a:p>
            <a:pPr>
              <a:buNone/>
            </a:pPr>
            <a:r>
              <a:rPr lang="en-US" sz="1800" dirty="0"/>
              <a:t>       X2 = 0 if </a:t>
            </a:r>
            <a:r>
              <a:rPr sz="1800" dirty="0"/>
              <a:t>Gender=female</a:t>
            </a:r>
            <a:endParaRPr lang="en-US" sz="1800" dirty="0"/>
          </a:p>
          <a:p>
            <a:pPr>
              <a:buNone/>
            </a:pPr>
            <a:r>
              <a:rPr lang="en-US" sz="1800" dirty="0"/>
              <a:t>            = 1 if </a:t>
            </a:r>
            <a:r>
              <a:rPr sz="1800" dirty="0"/>
              <a:t>Gender=male</a:t>
            </a:r>
            <a:endParaRPr lang="en-US" sz="1800" dirty="0"/>
          </a:p>
          <a:p>
            <a:pPr>
              <a:buNone/>
            </a:pPr>
            <a:r>
              <a:rPr lang="en-US" sz="1800" u="sng" dirty="0"/>
              <a:t> </a:t>
            </a:r>
            <a:endParaRPr lang="en-US" sz="1800" dirty="0"/>
          </a:p>
        </p:txBody>
      </p:sp>
      <p:sp>
        <p:nvSpPr>
          <p:cNvPr id="6" name="Title 1"/>
          <p:cNvSpPr txBox="1">
            <a:spLocks/>
          </p:cNvSpPr>
          <p:nvPr/>
        </p:nvSpPr>
        <p:spPr bwMode="auto">
          <a:xfrm>
            <a:off x="1991544" y="0"/>
            <a:ext cx="8229600" cy="8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IN" sz="3200" dirty="0">
                <a:solidFill>
                  <a:schemeClr val="accent1"/>
                </a:solidFill>
              </a:rPr>
              <a:t>Example</a:t>
            </a:r>
          </a:p>
        </p:txBody>
      </p:sp>
    </p:spTree>
    <p:extLst>
      <p:ext uri="{BB962C8B-B14F-4D97-AF65-F5344CB8AC3E}">
        <p14:creationId xmlns:p14="http://schemas.microsoft.com/office/powerpoint/2010/main" val="195280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66900" y="1524000"/>
            <a:ext cx="8458200" cy="4724400"/>
          </a:xfrm>
        </p:spPr>
        <p:txBody>
          <a:bodyPr>
            <a:normAutofit fontScale="47500" lnSpcReduction="20000"/>
          </a:bodyPr>
          <a:lstStyle/>
          <a:p>
            <a:pPr marL="0" indent="0">
              <a:buNone/>
            </a:pPr>
            <a:r>
              <a:rPr lang="en-US" sz="3800" dirty="0">
                <a:solidFill>
                  <a:schemeClr val="accent1"/>
                </a:solidFill>
              </a:rPr>
              <a:t>For the given values of age(X1)and gender(X2), we want to classify the customer as potential buyer or not. </a:t>
            </a:r>
          </a:p>
          <a:p>
            <a:pPr marL="0" indent="0">
              <a:buNone/>
            </a:pPr>
            <a:endParaRPr lang="en-US" sz="3800" dirty="0">
              <a:solidFill>
                <a:srgbClr val="000099"/>
              </a:solidFill>
            </a:endParaRPr>
          </a:p>
          <a:p>
            <a:pPr marL="0" indent="0">
              <a:buNone/>
            </a:pPr>
            <a:r>
              <a:rPr lang="en-US" sz="3800" dirty="0"/>
              <a:t>Using Naïve Bayes Classifier we estimate following 2 conditional probabilities:</a:t>
            </a:r>
          </a:p>
          <a:p>
            <a:pPr marL="0" indent="0">
              <a:buNone/>
            </a:pPr>
            <a:r>
              <a:rPr lang="en-US" sz="3800" dirty="0"/>
              <a:t>                          </a:t>
            </a:r>
          </a:p>
          <a:p>
            <a:pPr marL="0" indent="0" algn="ctr">
              <a:buNone/>
            </a:pPr>
            <a:r>
              <a:rPr lang="en-US" sz="3800" dirty="0"/>
              <a:t>P(Y=0/X1=a1, X2=a2) and P(Y=1/X1=a1,X2=a2); </a:t>
            </a:r>
          </a:p>
          <a:p>
            <a:pPr marL="0" indent="0">
              <a:buNone/>
            </a:pPr>
            <a:endParaRPr lang="en-US" sz="3800" dirty="0"/>
          </a:p>
          <a:p>
            <a:pPr marL="0" indent="0">
              <a:buNone/>
            </a:pPr>
            <a:r>
              <a:rPr lang="en-US" sz="3800" dirty="0"/>
              <a:t>here a1 and a2 are values of  X1 and X2 for a particular customer.</a:t>
            </a:r>
          </a:p>
          <a:p>
            <a:pPr marL="0" indent="0">
              <a:buNone/>
            </a:pPr>
            <a:endParaRPr lang="en-US" sz="3800" dirty="0"/>
          </a:p>
          <a:p>
            <a:pPr marL="0" indent="0">
              <a:buNone/>
            </a:pPr>
            <a:endParaRPr lang="en-US" sz="3800" dirty="0"/>
          </a:p>
          <a:p>
            <a:pPr marL="0" indent="0">
              <a:buNone/>
            </a:pPr>
            <a:r>
              <a:rPr lang="en-US" sz="3800" dirty="0"/>
              <a:t>We classify  	Y = 0    if P(Y=0/X1=a1, X2=a2) &gt; 0.5 </a:t>
            </a:r>
          </a:p>
          <a:p>
            <a:pPr marL="800100" lvl="2" indent="0">
              <a:buNone/>
            </a:pPr>
            <a:r>
              <a:rPr lang="en-US" sz="3800" dirty="0"/>
              <a:t>OR 	Y = 1    if P(Y=1/X1=a1,X2=a2) &gt; 0.5</a:t>
            </a:r>
          </a:p>
          <a:p>
            <a:pPr marL="0" indent="0">
              <a:buNone/>
            </a:pPr>
            <a:endParaRPr lang="en-US" sz="1800" dirty="0"/>
          </a:p>
          <a:p>
            <a:pPr marL="0" indent="0">
              <a:buNone/>
            </a:pPr>
            <a:r>
              <a:rPr lang="en-US" sz="1800" dirty="0"/>
              <a:t> </a:t>
            </a:r>
          </a:p>
        </p:txBody>
      </p:sp>
      <p:sp>
        <p:nvSpPr>
          <p:cNvPr id="6" name="Title 1"/>
          <p:cNvSpPr txBox="1">
            <a:spLocks/>
          </p:cNvSpPr>
          <p:nvPr/>
        </p:nvSpPr>
        <p:spPr bwMode="auto">
          <a:xfrm>
            <a:off x="1981200" y="228601"/>
            <a:ext cx="8229600" cy="8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IN" sz="3200" dirty="0">
                <a:solidFill>
                  <a:schemeClr val="accent1"/>
                </a:solidFill>
              </a:rPr>
              <a:t>Classification Rule</a:t>
            </a:r>
          </a:p>
        </p:txBody>
      </p:sp>
    </p:spTree>
    <p:extLst>
      <p:ext uri="{BB962C8B-B14F-4D97-AF65-F5344CB8AC3E}">
        <p14:creationId xmlns:p14="http://schemas.microsoft.com/office/powerpoint/2010/main" val="3499297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324100" y="1447801"/>
            <a:ext cx="7543800" cy="817601"/>
          </a:xfrm>
        </p:spPr>
        <p:txBody>
          <a:bodyPr/>
          <a:lstStyle/>
          <a:p>
            <a:pPr algn="l"/>
            <a:r>
              <a:rPr lang="en-US" dirty="0">
                <a:solidFill>
                  <a:schemeClr val="tx1"/>
                </a:solidFill>
              </a:rPr>
              <a:t>Once the classification rule is applied the output can be shown as follows:</a:t>
            </a:r>
          </a:p>
        </p:txBody>
      </p:sp>
      <p:graphicFrame>
        <p:nvGraphicFramePr>
          <p:cNvPr id="4" name="Table 3"/>
          <p:cNvGraphicFramePr>
            <a:graphicFrameLocks noGrp="1"/>
          </p:cNvGraphicFramePr>
          <p:nvPr/>
        </p:nvGraphicFramePr>
        <p:xfrm>
          <a:off x="2286000" y="2438400"/>
          <a:ext cx="7620000" cy="3634665"/>
        </p:xfrm>
        <a:graphic>
          <a:graphicData uri="http://schemas.openxmlformats.org/drawingml/2006/table">
            <a:tbl>
              <a:tblPr firstRow="1" bandRow="1">
                <a:tableStyleId>{5C22544A-7EE6-4342-B048-85BDC9FD1C3A}</a:tableStyleId>
              </a:tblPr>
              <a:tblGrid>
                <a:gridCol w="1270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901959">
                  <a:extLst>
                    <a:ext uri="{9D8B030D-6E8A-4147-A177-3AD203B41FA5}">
                      <a16:colId xmlns:a16="http://schemas.microsoft.com/office/drawing/2014/main" val="20002"/>
                    </a:ext>
                  </a:extLst>
                </a:gridCol>
                <a:gridCol w="1555102">
                  <a:extLst>
                    <a:ext uri="{9D8B030D-6E8A-4147-A177-3AD203B41FA5}">
                      <a16:colId xmlns:a16="http://schemas.microsoft.com/office/drawing/2014/main" val="20003"/>
                    </a:ext>
                  </a:extLst>
                </a:gridCol>
                <a:gridCol w="1632857">
                  <a:extLst>
                    <a:ext uri="{9D8B030D-6E8A-4147-A177-3AD203B41FA5}">
                      <a16:colId xmlns:a16="http://schemas.microsoft.com/office/drawing/2014/main" val="20004"/>
                    </a:ext>
                  </a:extLst>
                </a:gridCol>
                <a:gridCol w="1244082">
                  <a:extLst>
                    <a:ext uri="{9D8B030D-6E8A-4147-A177-3AD203B41FA5}">
                      <a16:colId xmlns:a16="http://schemas.microsoft.com/office/drawing/2014/main" val="20005"/>
                    </a:ext>
                  </a:extLst>
                </a:gridCol>
              </a:tblGrid>
              <a:tr h="982905">
                <a:tc>
                  <a:txBody>
                    <a:bodyPr/>
                    <a:lstStyle/>
                    <a:p>
                      <a:pPr algn="ctr"/>
                      <a:r>
                        <a:rPr lang="en-US" sz="1400" baseline="0" dirty="0">
                          <a:solidFill>
                            <a:schemeClr val="tx1"/>
                          </a:solidFill>
                          <a:latin typeface="Eras Demi ITC" pitchFamily="34" charset="0"/>
                        </a:rPr>
                        <a:t>Case#     </a:t>
                      </a:r>
                      <a:endParaRPr lang="en-US" sz="1400" dirty="0">
                        <a:solidFill>
                          <a:schemeClr val="tx1"/>
                        </a:solidFill>
                        <a:latin typeface="Eras Demi ITC" pitchFamily="34" charset="0"/>
                      </a:endParaRPr>
                    </a:p>
                  </a:txBody>
                  <a:tcPr/>
                </a:tc>
                <a:tc>
                  <a:txBody>
                    <a:bodyPr/>
                    <a:lstStyle/>
                    <a:p>
                      <a:pPr algn="ctr"/>
                      <a:r>
                        <a:rPr lang="en-US" sz="1400" dirty="0">
                          <a:solidFill>
                            <a:schemeClr val="tx1"/>
                          </a:solidFill>
                          <a:latin typeface="Eras Demi ITC" pitchFamily="34" charset="0"/>
                        </a:rPr>
                        <a:t>X1</a:t>
                      </a:r>
                    </a:p>
                  </a:txBody>
                  <a:tcPr/>
                </a:tc>
                <a:tc>
                  <a:txBody>
                    <a:bodyPr/>
                    <a:lstStyle/>
                    <a:p>
                      <a:pPr algn="ctr"/>
                      <a:r>
                        <a:rPr lang="en-US" sz="1400" dirty="0">
                          <a:solidFill>
                            <a:schemeClr val="tx1"/>
                          </a:solidFill>
                          <a:latin typeface="Eras Demi ITC" pitchFamily="34" charset="0"/>
                        </a:rPr>
                        <a:t>X2</a:t>
                      </a:r>
                    </a:p>
                  </a:txBody>
                  <a:tcPr/>
                </a:tc>
                <a:tc>
                  <a:txBody>
                    <a:bodyPr/>
                    <a:lstStyle/>
                    <a:p>
                      <a:pPr algn="ctr"/>
                      <a:r>
                        <a:rPr lang="en-US" sz="1400" dirty="0">
                          <a:solidFill>
                            <a:schemeClr val="tx1"/>
                          </a:solidFill>
                          <a:latin typeface="Eras Demi ITC" pitchFamily="34" charset="0"/>
                        </a:rPr>
                        <a:t>P(Y=1/X1,X2)</a:t>
                      </a:r>
                    </a:p>
                  </a:txBody>
                  <a:tcPr/>
                </a:tc>
                <a:tc>
                  <a:txBody>
                    <a:bodyPr/>
                    <a:lstStyle/>
                    <a:p>
                      <a:pPr algn="ctr"/>
                      <a:r>
                        <a:rPr lang="en-US" sz="1400" dirty="0">
                          <a:solidFill>
                            <a:schemeClr val="tx1"/>
                          </a:solidFill>
                          <a:latin typeface="Eras Demi ITC" pitchFamily="34" charset="0"/>
                        </a:rPr>
                        <a:t>P(Y=0/X1,X2)</a:t>
                      </a:r>
                    </a:p>
                  </a:txBody>
                  <a:tcPr/>
                </a:tc>
                <a:tc>
                  <a:txBody>
                    <a:bodyPr/>
                    <a:lstStyle/>
                    <a:p>
                      <a:pPr algn="ctr"/>
                      <a:r>
                        <a:rPr lang="en-US" sz="1400" dirty="0">
                          <a:solidFill>
                            <a:schemeClr val="tx1"/>
                          </a:solidFill>
                          <a:latin typeface="Eras Demi ITC" pitchFamily="34" charset="0"/>
                        </a:rPr>
                        <a:t>Y classified as</a:t>
                      </a:r>
                    </a:p>
                  </a:txBody>
                  <a:tcPr/>
                </a:tc>
                <a:extLst>
                  <a:ext uri="{0D108BD9-81ED-4DB2-BD59-A6C34878D82A}">
                    <a16:rowId xmlns:a16="http://schemas.microsoft.com/office/drawing/2014/main" val="10000"/>
                  </a:ext>
                </a:extLst>
              </a:tr>
              <a:tr h="2141295">
                <a:tc>
                  <a:txBody>
                    <a:bodyPr/>
                    <a:lstStyle/>
                    <a:p>
                      <a:pPr algn="ctr"/>
                      <a:r>
                        <a:rPr lang="en-US" dirty="0">
                          <a:latin typeface="Eras Demi ITC" pitchFamily="34" charset="0"/>
                        </a:rPr>
                        <a:t>1</a:t>
                      </a:r>
                    </a:p>
                    <a:p>
                      <a:pPr algn="ctr"/>
                      <a:r>
                        <a:rPr lang="en-US" dirty="0">
                          <a:latin typeface="Eras Demi ITC" pitchFamily="34" charset="0"/>
                        </a:rPr>
                        <a:t>2</a:t>
                      </a:r>
                    </a:p>
                    <a:p>
                      <a:pPr algn="ctr"/>
                      <a:endParaRPr lang="en-US" dirty="0">
                        <a:latin typeface="Eras Demi ITC" pitchFamily="34" charset="0"/>
                      </a:endParaRPr>
                    </a:p>
                    <a:p>
                      <a:pPr algn="ctr"/>
                      <a:endParaRPr lang="en-US" dirty="0">
                        <a:latin typeface="Eras Demi ITC" pitchFamily="34" charset="0"/>
                      </a:endParaRPr>
                    </a:p>
                    <a:p>
                      <a:pPr algn="ctr"/>
                      <a:endParaRPr lang="en-US" dirty="0">
                        <a:latin typeface="Eras Demi ITC" pitchFamily="34" charset="0"/>
                      </a:endParaRPr>
                    </a:p>
                    <a:p>
                      <a:pPr algn="ctr"/>
                      <a:endParaRPr lang="en-US" dirty="0">
                        <a:latin typeface="Eras Demi ITC" pitchFamily="34" charset="0"/>
                      </a:endParaRPr>
                    </a:p>
                    <a:p>
                      <a:pPr algn="ctr"/>
                      <a:r>
                        <a:rPr lang="en-US" baseline="0" dirty="0">
                          <a:latin typeface="Eras Demi ITC" pitchFamily="34" charset="0"/>
                        </a:rPr>
                        <a:t>240</a:t>
                      </a:r>
                      <a:endParaRPr lang="en-US" dirty="0">
                        <a:latin typeface="Eras Demi ITC" pitchFamily="34" charset="0"/>
                      </a:endParaRPr>
                    </a:p>
                  </a:txBody>
                  <a:tcPr/>
                </a:tc>
                <a:tc>
                  <a:txBody>
                    <a:bodyPr/>
                    <a:lstStyle/>
                    <a:p>
                      <a:pPr algn="ctr"/>
                      <a:r>
                        <a:rPr lang="en-US" dirty="0">
                          <a:latin typeface="Eras Demi ITC" pitchFamily="34" charset="0"/>
                        </a:rPr>
                        <a:t>1</a:t>
                      </a:r>
                    </a:p>
                    <a:p>
                      <a:pPr algn="ctr"/>
                      <a:r>
                        <a:rPr lang="en-US" baseline="0" dirty="0">
                          <a:latin typeface="Eras Demi ITC" pitchFamily="34" charset="0"/>
                        </a:rPr>
                        <a:t>1</a:t>
                      </a:r>
                    </a:p>
                    <a:p>
                      <a:pPr algn="ctr"/>
                      <a:endParaRPr lang="en-US" baseline="0" dirty="0">
                        <a:latin typeface="Eras Demi ITC" pitchFamily="34" charset="0"/>
                      </a:endParaRPr>
                    </a:p>
                    <a:p>
                      <a:pPr algn="ctr"/>
                      <a:endParaRPr lang="en-US" baseline="0" dirty="0">
                        <a:latin typeface="Eras Demi ITC" pitchFamily="34" charset="0"/>
                      </a:endParaRPr>
                    </a:p>
                    <a:p>
                      <a:pPr algn="ctr"/>
                      <a:endParaRPr lang="en-US" baseline="0" dirty="0">
                        <a:latin typeface="Eras Demi ITC" pitchFamily="34" charset="0"/>
                      </a:endParaRPr>
                    </a:p>
                    <a:p>
                      <a:pPr algn="ctr"/>
                      <a:endParaRPr lang="en-US" baseline="0" dirty="0">
                        <a:latin typeface="Eras Demi ITC" pitchFamily="34" charset="0"/>
                      </a:endParaRPr>
                    </a:p>
                    <a:p>
                      <a:pPr algn="ctr"/>
                      <a:r>
                        <a:rPr lang="en-US" baseline="0" dirty="0">
                          <a:latin typeface="Eras Demi ITC" pitchFamily="34" charset="0"/>
                        </a:rPr>
                        <a:t>0</a:t>
                      </a:r>
                      <a:endParaRPr lang="en-US" dirty="0">
                        <a:latin typeface="Eras Demi ITC" pitchFamily="34" charset="0"/>
                      </a:endParaRPr>
                    </a:p>
                  </a:txBody>
                  <a:tcPr/>
                </a:tc>
                <a:tc>
                  <a:txBody>
                    <a:bodyPr/>
                    <a:lstStyle/>
                    <a:p>
                      <a:pPr algn="ctr"/>
                      <a:r>
                        <a:rPr lang="en-US" dirty="0">
                          <a:latin typeface="Eras Demi ITC" pitchFamily="34" charset="0"/>
                        </a:rPr>
                        <a:t>0</a:t>
                      </a:r>
                    </a:p>
                    <a:p>
                      <a:pPr algn="ctr"/>
                      <a:r>
                        <a:rPr lang="en-US" dirty="0">
                          <a:latin typeface="Eras Demi ITC" pitchFamily="34" charset="0"/>
                        </a:rPr>
                        <a:t>1</a:t>
                      </a:r>
                    </a:p>
                    <a:p>
                      <a:pPr algn="ctr"/>
                      <a:endParaRPr lang="en-US" dirty="0">
                        <a:latin typeface="Eras Demi ITC" pitchFamily="34" charset="0"/>
                      </a:endParaRPr>
                    </a:p>
                    <a:p>
                      <a:pPr algn="ctr"/>
                      <a:endParaRPr lang="en-US" dirty="0">
                        <a:latin typeface="Eras Demi ITC" pitchFamily="34" charset="0"/>
                      </a:endParaRPr>
                    </a:p>
                    <a:p>
                      <a:pPr algn="ctr"/>
                      <a:endParaRPr lang="en-US" dirty="0">
                        <a:latin typeface="Eras Demi ITC" pitchFamily="34" charset="0"/>
                      </a:endParaRPr>
                    </a:p>
                    <a:p>
                      <a:pPr algn="ctr"/>
                      <a:endParaRPr lang="en-US" dirty="0">
                        <a:latin typeface="Eras Demi ITC" pitchFamily="34" charset="0"/>
                      </a:endParaRPr>
                    </a:p>
                    <a:p>
                      <a:pPr algn="ctr"/>
                      <a:r>
                        <a:rPr lang="en-US" dirty="0">
                          <a:latin typeface="Eras Demi ITC" pitchFamily="34" charset="0"/>
                        </a:rPr>
                        <a:t>0</a:t>
                      </a:r>
                    </a:p>
                  </a:txBody>
                  <a:tcPr/>
                </a:tc>
                <a:tc>
                  <a:txBody>
                    <a:bodyPr/>
                    <a:lstStyle/>
                    <a:p>
                      <a:pPr algn="ctr"/>
                      <a:r>
                        <a:rPr lang="en-US" dirty="0">
                          <a:latin typeface="Eras Demi ITC" pitchFamily="34" charset="0"/>
                        </a:rPr>
                        <a:t>0.29</a:t>
                      </a:r>
                    </a:p>
                    <a:p>
                      <a:pPr algn="ctr"/>
                      <a:r>
                        <a:rPr lang="en-US" dirty="0">
                          <a:latin typeface="Eras Demi ITC" pitchFamily="34" charset="0"/>
                        </a:rPr>
                        <a:t>0.65</a:t>
                      </a:r>
                    </a:p>
                    <a:p>
                      <a:pPr algn="ctr"/>
                      <a:endParaRPr lang="en-US" dirty="0">
                        <a:latin typeface="Eras Demi ITC" pitchFamily="34" charset="0"/>
                      </a:endParaRPr>
                    </a:p>
                    <a:p>
                      <a:pPr algn="ctr"/>
                      <a:endParaRPr lang="en-US" dirty="0">
                        <a:latin typeface="Eras Demi ITC" pitchFamily="34" charset="0"/>
                      </a:endParaRPr>
                    </a:p>
                    <a:p>
                      <a:pPr algn="ctr"/>
                      <a:endParaRPr lang="en-US" dirty="0">
                        <a:latin typeface="Eras Demi ITC" pitchFamily="34" charset="0"/>
                      </a:endParaRPr>
                    </a:p>
                    <a:p>
                      <a:pPr algn="ctr"/>
                      <a:endParaRPr lang="en-US" dirty="0">
                        <a:latin typeface="Eras Demi ITC" pitchFamily="34" charset="0"/>
                      </a:endParaRPr>
                    </a:p>
                    <a:p>
                      <a:pPr algn="ctr"/>
                      <a:r>
                        <a:rPr lang="en-US" dirty="0">
                          <a:latin typeface="Eras Demi ITC" pitchFamily="34" charset="0"/>
                        </a:rPr>
                        <a:t>0.51</a:t>
                      </a:r>
                    </a:p>
                  </a:txBody>
                  <a:tcPr/>
                </a:tc>
                <a:tc>
                  <a:txBody>
                    <a:bodyPr/>
                    <a:lstStyle/>
                    <a:p>
                      <a:pPr algn="ctr"/>
                      <a:r>
                        <a:rPr lang="en-US" dirty="0">
                          <a:latin typeface="Eras Demi ITC" pitchFamily="34" charset="0"/>
                        </a:rPr>
                        <a:t>0.71</a:t>
                      </a:r>
                    </a:p>
                    <a:p>
                      <a:pPr algn="ctr"/>
                      <a:r>
                        <a:rPr lang="en-US" dirty="0">
                          <a:latin typeface="Eras Demi ITC" pitchFamily="34" charset="0"/>
                        </a:rPr>
                        <a:t>0.35</a:t>
                      </a:r>
                    </a:p>
                    <a:p>
                      <a:pPr algn="ctr"/>
                      <a:endParaRPr lang="en-US" dirty="0">
                        <a:latin typeface="Eras Demi ITC" pitchFamily="34" charset="0"/>
                      </a:endParaRPr>
                    </a:p>
                    <a:p>
                      <a:pPr algn="ctr"/>
                      <a:endParaRPr lang="en-US" dirty="0">
                        <a:latin typeface="Eras Demi ITC" pitchFamily="34" charset="0"/>
                      </a:endParaRPr>
                    </a:p>
                    <a:p>
                      <a:pPr algn="ctr"/>
                      <a:endParaRPr lang="en-US" dirty="0">
                        <a:latin typeface="Eras Demi ITC" pitchFamily="34" charset="0"/>
                      </a:endParaRPr>
                    </a:p>
                    <a:p>
                      <a:pPr algn="ctr"/>
                      <a:endParaRPr lang="en-US" dirty="0">
                        <a:latin typeface="Eras Demi ITC" pitchFamily="34" charset="0"/>
                      </a:endParaRPr>
                    </a:p>
                    <a:p>
                      <a:pPr algn="ctr"/>
                      <a:r>
                        <a:rPr lang="en-US" dirty="0">
                          <a:latin typeface="Eras Demi ITC" pitchFamily="34" charset="0"/>
                        </a:rPr>
                        <a:t>0.49</a:t>
                      </a:r>
                    </a:p>
                  </a:txBody>
                  <a:tcPr/>
                </a:tc>
                <a:tc>
                  <a:txBody>
                    <a:bodyPr/>
                    <a:lstStyle/>
                    <a:p>
                      <a:pPr algn="ctr"/>
                      <a:r>
                        <a:rPr lang="en-US" dirty="0">
                          <a:latin typeface="Eras Demi ITC" pitchFamily="34" charset="0"/>
                        </a:rPr>
                        <a:t>0</a:t>
                      </a:r>
                    </a:p>
                    <a:p>
                      <a:pPr algn="ctr"/>
                      <a:r>
                        <a:rPr lang="en-US" dirty="0">
                          <a:latin typeface="Eras Demi ITC" pitchFamily="34" charset="0"/>
                        </a:rPr>
                        <a:t>1</a:t>
                      </a:r>
                    </a:p>
                    <a:p>
                      <a:pPr algn="ctr"/>
                      <a:endParaRPr lang="en-US" dirty="0">
                        <a:latin typeface="Eras Demi ITC" pitchFamily="34" charset="0"/>
                      </a:endParaRPr>
                    </a:p>
                    <a:p>
                      <a:pPr algn="ctr"/>
                      <a:endParaRPr lang="en-US" dirty="0">
                        <a:latin typeface="Eras Demi ITC" pitchFamily="34" charset="0"/>
                      </a:endParaRPr>
                    </a:p>
                    <a:p>
                      <a:pPr algn="ctr"/>
                      <a:endParaRPr lang="en-US" dirty="0">
                        <a:latin typeface="Eras Demi ITC" pitchFamily="34" charset="0"/>
                      </a:endParaRPr>
                    </a:p>
                    <a:p>
                      <a:pPr algn="ctr"/>
                      <a:endParaRPr lang="en-US" dirty="0">
                        <a:latin typeface="Eras Demi ITC" pitchFamily="34" charset="0"/>
                      </a:endParaRPr>
                    </a:p>
                    <a:p>
                      <a:pPr algn="ctr"/>
                      <a:r>
                        <a:rPr lang="en-US" dirty="0">
                          <a:latin typeface="Eras Demi ITC" pitchFamily="34" charset="0"/>
                        </a:rPr>
                        <a:t>1</a:t>
                      </a:r>
                    </a:p>
                  </a:txBody>
                  <a:tcPr/>
                </a:tc>
                <a:extLst>
                  <a:ext uri="{0D108BD9-81ED-4DB2-BD59-A6C34878D82A}">
                    <a16:rowId xmlns:a16="http://schemas.microsoft.com/office/drawing/2014/main" val="10001"/>
                  </a:ext>
                </a:extLst>
              </a:tr>
            </a:tbl>
          </a:graphicData>
        </a:graphic>
      </p:graphicFrame>
      <p:sp>
        <p:nvSpPr>
          <p:cNvPr id="7" name="Title 1"/>
          <p:cNvSpPr txBox="1">
            <a:spLocks/>
          </p:cNvSpPr>
          <p:nvPr/>
        </p:nvSpPr>
        <p:spPr bwMode="auto">
          <a:xfrm>
            <a:off x="1981200" y="228601"/>
            <a:ext cx="8229600" cy="8587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IN" sz="3200" dirty="0">
                <a:solidFill>
                  <a:schemeClr val="accent1"/>
                </a:solidFill>
              </a:rPr>
              <a:t>Expected Output</a:t>
            </a:r>
          </a:p>
        </p:txBody>
      </p:sp>
    </p:spTree>
    <p:extLst>
      <p:ext uri="{BB962C8B-B14F-4D97-AF65-F5344CB8AC3E}">
        <p14:creationId xmlns:p14="http://schemas.microsoft.com/office/powerpoint/2010/main" val="3579218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569720" y="274049"/>
            <a:ext cx="9052560" cy="810805"/>
          </a:xfrm>
        </p:spPr>
        <p:txBody>
          <a:bodyPr/>
          <a:lstStyle/>
          <a:p>
            <a:r>
              <a:rPr b="1" dirty="0">
                <a:latin typeface="+mj-lt"/>
              </a:rPr>
              <a:t>Case Study </a:t>
            </a:r>
            <a:r>
              <a:rPr lang="en-US" b="1" dirty="0">
                <a:latin typeface="+mj-lt"/>
              </a:rPr>
              <a:t>–</a:t>
            </a:r>
            <a:r>
              <a:rPr b="1" dirty="0">
                <a:latin typeface="+mj-lt"/>
              </a:rPr>
              <a:t> Modeling </a:t>
            </a:r>
            <a:r>
              <a:rPr lang="en-IN" b="1" dirty="0">
                <a:latin typeface="+mj-lt"/>
              </a:rPr>
              <a:t>Loan Defaults</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9" name="Diagram 8"/>
          <p:cNvGraphicFramePr/>
          <p:nvPr>
            <p:extLst/>
          </p:nvPr>
        </p:nvGraphicFramePr>
        <p:xfrm>
          <a:off x="2438400" y="1524000"/>
          <a:ext cx="7315200" cy="5029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342024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C0A5AE1-0DF9-4CD0-8A39-710D1209FBBC}"/>
              </a:ext>
            </a:extLst>
          </p:cNvPr>
          <p:cNvSpPr txBox="1"/>
          <p:nvPr/>
        </p:nvSpPr>
        <p:spPr>
          <a:xfrm rot="16200000">
            <a:off x="1758741" y="2935534"/>
            <a:ext cx="1562778" cy="338554"/>
          </a:xfrm>
          <a:prstGeom prst="rect">
            <a:avLst/>
          </a:prstGeom>
          <a:noFill/>
        </p:spPr>
        <p:txBody>
          <a:bodyPr wrap="square" rtlCol="0">
            <a:spAutoFit/>
          </a:bodyPr>
          <a:lstStyle/>
          <a:p>
            <a:pPr algn="ctr"/>
            <a:r>
              <a:rPr lang="en-US" sz="1600" dirty="0">
                <a:solidFill>
                  <a:prstClr val="black"/>
                </a:solidFill>
                <a:latin typeface="Eras Demi ITC" pitchFamily="34" charset="0"/>
              </a:rPr>
              <a:t>Observations</a:t>
            </a:r>
          </a:p>
        </p:txBody>
      </p:sp>
      <p:sp>
        <p:nvSpPr>
          <p:cNvPr id="13" name="Left Brace 12">
            <a:extLst>
              <a:ext uri="{FF2B5EF4-FFF2-40B4-BE49-F238E27FC236}">
                <a16:creationId xmlns:a16="http://schemas.microsoft.com/office/drawing/2014/main" id="{C15E66B4-5F76-4D79-8A4E-34BDC426D774}"/>
              </a:ext>
            </a:extLst>
          </p:cNvPr>
          <p:cNvSpPr/>
          <p:nvPr/>
        </p:nvSpPr>
        <p:spPr>
          <a:xfrm>
            <a:off x="2704812" y="2288966"/>
            <a:ext cx="343188" cy="167343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06498" name="Rectangle 2"/>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Data Snapshot</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pic>
        <p:nvPicPr>
          <p:cNvPr id="2" name="Picture 1">
            <a:extLst>
              <a:ext uri="{FF2B5EF4-FFF2-40B4-BE49-F238E27FC236}">
                <a16:creationId xmlns:a16="http://schemas.microsoft.com/office/drawing/2014/main" id="{0F1D270A-243B-48B8-B441-D6F7FB4DB533}"/>
              </a:ext>
            </a:extLst>
          </p:cNvPr>
          <p:cNvPicPr>
            <a:picLocks noChangeAspect="1"/>
          </p:cNvPicPr>
          <p:nvPr/>
        </p:nvPicPr>
        <p:blipFill>
          <a:blip r:embed="rId7"/>
          <a:stretch>
            <a:fillRect/>
          </a:stretch>
        </p:blipFill>
        <p:spPr>
          <a:xfrm>
            <a:off x="3124200" y="1676400"/>
            <a:ext cx="5943600" cy="3657600"/>
          </a:xfrm>
          <a:prstGeom prst="rect">
            <a:avLst/>
          </a:prstGeom>
        </p:spPr>
      </p:pic>
      <p:graphicFrame>
        <p:nvGraphicFramePr>
          <p:cNvPr id="5" name="Table 4">
            <a:extLst>
              <a:ext uri="{FF2B5EF4-FFF2-40B4-BE49-F238E27FC236}">
                <a16:creationId xmlns:a16="http://schemas.microsoft.com/office/drawing/2014/main" id="{088BC0FF-030A-46C6-BC8A-92B90CC74BC9}"/>
              </a:ext>
            </a:extLst>
          </p:cNvPr>
          <p:cNvGraphicFramePr>
            <a:graphicFrameLocks noGrp="1"/>
          </p:cNvGraphicFramePr>
          <p:nvPr>
            <p:extLst/>
          </p:nvPr>
        </p:nvGraphicFramePr>
        <p:xfrm>
          <a:off x="2286001" y="2590800"/>
          <a:ext cx="7543801" cy="3726180"/>
        </p:xfrm>
        <a:graphic>
          <a:graphicData uri="http://schemas.openxmlformats.org/drawingml/2006/table">
            <a:tbl>
              <a:tblPr/>
              <a:tblGrid>
                <a:gridCol w="1099736">
                  <a:extLst>
                    <a:ext uri="{9D8B030D-6E8A-4147-A177-3AD203B41FA5}">
                      <a16:colId xmlns:a16="http://schemas.microsoft.com/office/drawing/2014/main" val="3024987749"/>
                    </a:ext>
                  </a:extLst>
                </a:gridCol>
                <a:gridCol w="2025829">
                  <a:extLst>
                    <a:ext uri="{9D8B030D-6E8A-4147-A177-3AD203B41FA5}">
                      <a16:colId xmlns:a16="http://schemas.microsoft.com/office/drawing/2014/main" val="1984764944"/>
                    </a:ext>
                  </a:extLst>
                </a:gridCol>
                <a:gridCol w="1061148">
                  <a:extLst>
                    <a:ext uri="{9D8B030D-6E8A-4147-A177-3AD203B41FA5}">
                      <a16:colId xmlns:a16="http://schemas.microsoft.com/office/drawing/2014/main" val="1807831983"/>
                    </a:ext>
                  </a:extLst>
                </a:gridCol>
                <a:gridCol w="1833087">
                  <a:extLst>
                    <a:ext uri="{9D8B030D-6E8A-4147-A177-3AD203B41FA5}">
                      <a16:colId xmlns:a16="http://schemas.microsoft.com/office/drawing/2014/main" val="1143604494"/>
                    </a:ext>
                  </a:extLst>
                </a:gridCol>
                <a:gridCol w="1524001">
                  <a:extLst>
                    <a:ext uri="{9D8B030D-6E8A-4147-A177-3AD203B41FA5}">
                      <a16:colId xmlns:a16="http://schemas.microsoft.com/office/drawing/2014/main" val="4058383001"/>
                    </a:ext>
                  </a:extLst>
                </a:gridCol>
              </a:tblGrid>
              <a:tr h="225748">
                <a:tc>
                  <a:txBody>
                    <a:bodyPr/>
                    <a:lstStyle/>
                    <a:p>
                      <a:pPr algn="ctr" fontAlgn="ctr"/>
                      <a:r>
                        <a:rPr lang="en-IN" sz="1600" b="1" i="0" u="none" strike="noStrike" dirty="0">
                          <a:solidFill>
                            <a:srgbClr val="FFFFFF"/>
                          </a:solidFill>
                          <a:effectLst/>
                          <a:latin typeface="+mj-lt"/>
                        </a:rPr>
                        <a:t>Column</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Description</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Type</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Measurement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Possible Values</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extLst>
                  <a:ext uri="{0D108BD9-81ED-4DB2-BD59-A6C34878D82A}">
                    <a16:rowId xmlns:a16="http://schemas.microsoft.com/office/drawing/2014/main" val="3030707698"/>
                  </a:ext>
                </a:extLst>
              </a:tr>
              <a:tr h="225748">
                <a:tc>
                  <a:txBody>
                    <a:bodyPr/>
                    <a:lstStyle/>
                    <a:p>
                      <a:pPr algn="ctr" fontAlgn="ctr"/>
                      <a:r>
                        <a:rPr lang="en-IN" sz="1600" b="0" i="0" u="none" strike="noStrike" dirty="0">
                          <a:solidFill>
                            <a:srgbClr val="000000"/>
                          </a:solidFill>
                          <a:effectLst/>
                          <a:latin typeface="+mj-lt"/>
                        </a:rPr>
                        <a:t>SN</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Serial Number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US" sz="1600" b="0" i="0" u="none" strike="noStrike" dirty="0">
                          <a:solidFill>
                            <a:srgbClr val="000000"/>
                          </a:solidFill>
                          <a:effectLst/>
                          <a:latin typeface="+mj-lt"/>
                        </a:rPr>
                        <a:t>numeric</a:t>
                      </a:r>
                      <a:endParaRPr lang="en-IN" sz="1600" b="0" i="0" u="none" strike="noStrike" dirty="0">
                        <a:solidFill>
                          <a:srgbClr val="000000"/>
                        </a:solidFill>
                        <a:effectLst/>
                        <a:latin typeface="+mj-lt"/>
                      </a:endParaRP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714886023"/>
                  </a:ext>
                </a:extLst>
              </a:tr>
              <a:tr h="444656">
                <a:tc>
                  <a:txBody>
                    <a:bodyPr/>
                    <a:lstStyle/>
                    <a:p>
                      <a:pPr algn="ctr" fontAlgn="ctr"/>
                      <a:r>
                        <a:rPr lang="en-IN" sz="1600" b="0" i="0" u="none" strike="noStrike" dirty="0">
                          <a:solidFill>
                            <a:srgbClr val="000000"/>
                          </a:solidFill>
                          <a:effectLst/>
                          <a:latin typeface="+mj-lt"/>
                        </a:rPr>
                        <a:t>AGE</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Age Groups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Integer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1(&lt;28 years), 2(28-40 years), 3(&gt;40 years)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3</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911699614"/>
                  </a:ext>
                </a:extLst>
              </a:tr>
              <a:tr h="663563">
                <a:tc>
                  <a:txBody>
                    <a:bodyPr/>
                    <a:lstStyle/>
                    <a:p>
                      <a:pPr algn="ctr" fontAlgn="ctr"/>
                      <a:r>
                        <a:rPr lang="en-IN" sz="1600" b="0" i="0" u="none" strike="noStrike" dirty="0">
                          <a:solidFill>
                            <a:srgbClr val="000000"/>
                          </a:solidFill>
                          <a:effectLst/>
                          <a:latin typeface="+mj-lt"/>
                        </a:rPr>
                        <a:t>EMPLOY</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Number of years customer working at current employer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Integer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6206683"/>
                  </a:ext>
                </a:extLst>
              </a:tr>
              <a:tr h="663563">
                <a:tc>
                  <a:txBody>
                    <a:bodyPr/>
                    <a:lstStyle/>
                    <a:p>
                      <a:pPr algn="ctr" fontAlgn="ctr"/>
                      <a:r>
                        <a:rPr lang="en-IN" sz="1600" b="0" i="0" u="none" strike="noStrike" dirty="0">
                          <a:solidFill>
                            <a:srgbClr val="000000"/>
                          </a:solidFill>
                          <a:effectLst/>
                          <a:latin typeface="+mj-lt"/>
                        </a:rPr>
                        <a:t>ADDRESS</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Number of years customer staying at current address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US" sz="1600" b="0" i="0" u="none" strike="noStrike" dirty="0">
                          <a:solidFill>
                            <a:srgbClr val="000000"/>
                          </a:solidFill>
                          <a:effectLst/>
                          <a:latin typeface="+mj-lt"/>
                        </a:rPr>
                        <a:t>I</a:t>
                      </a:r>
                      <a:r>
                        <a:rPr lang="en-IN" sz="1600" b="0" i="0" u="none" strike="noStrike" dirty="0" err="1">
                          <a:solidFill>
                            <a:srgbClr val="000000"/>
                          </a:solidFill>
                          <a:effectLst/>
                          <a:latin typeface="+mj-lt"/>
                        </a:rPr>
                        <a:t>nteger</a:t>
                      </a:r>
                      <a:endParaRPr lang="en-IN" sz="1600" b="0" i="0" u="none" strike="noStrike" dirty="0">
                        <a:solidFill>
                          <a:srgbClr val="000000"/>
                        </a:solidFill>
                        <a:effectLst/>
                        <a:latin typeface="+mj-lt"/>
                      </a:endParaRP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63779145"/>
                  </a:ext>
                </a:extLst>
              </a:tr>
              <a:tr h="225748">
                <a:tc>
                  <a:txBody>
                    <a:bodyPr/>
                    <a:lstStyle/>
                    <a:p>
                      <a:pPr algn="ctr" fontAlgn="ctr"/>
                      <a:r>
                        <a:rPr lang="en-IN" sz="1600" b="0" i="0" u="none" strike="noStrike" dirty="0">
                          <a:solidFill>
                            <a:srgbClr val="000000"/>
                          </a:solidFill>
                          <a:effectLst/>
                          <a:latin typeface="+mj-lt"/>
                        </a:rPr>
                        <a:t>DEBTINC</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Debt to Income Ratio</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002402475"/>
                  </a:ext>
                </a:extLst>
              </a:tr>
              <a:tr h="225748">
                <a:tc>
                  <a:txBody>
                    <a:bodyPr/>
                    <a:lstStyle/>
                    <a:p>
                      <a:pPr algn="ctr" fontAlgn="ctr"/>
                      <a:r>
                        <a:rPr lang="en-IN" sz="1600" b="0" i="0" u="none" strike="noStrike" dirty="0">
                          <a:solidFill>
                            <a:srgbClr val="000000"/>
                          </a:solidFill>
                          <a:effectLst/>
                          <a:latin typeface="+mj-lt"/>
                        </a:rPr>
                        <a:t>CREDDEBT</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Credit to Debit Ratio</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873529448"/>
                  </a:ext>
                </a:extLst>
              </a:tr>
              <a:tr h="225748">
                <a:tc>
                  <a:txBody>
                    <a:bodyPr/>
                    <a:lstStyle/>
                    <a:p>
                      <a:pPr algn="ctr" fontAlgn="ctr"/>
                      <a:r>
                        <a:rPr lang="en-IN" sz="1600" b="0" i="0" u="none" strike="noStrike" dirty="0">
                          <a:solidFill>
                            <a:srgbClr val="000000"/>
                          </a:solidFill>
                          <a:effectLst/>
                          <a:latin typeface="+mj-lt"/>
                        </a:rPr>
                        <a:t>OTHDEBT</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Other Debt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141984447"/>
                  </a:ext>
                </a:extLst>
              </a:tr>
              <a:tr h="444656">
                <a:tc>
                  <a:txBody>
                    <a:bodyPr/>
                    <a:lstStyle/>
                    <a:p>
                      <a:pPr algn="ctr" fontAlgn="ctr"/>
                      <a:r>
                        <a:rPr lang="en-IN" sz="1600" b="0" i="0" u="none" strike="noStrike" dirty="0">
                          <a:solidFill>
                            <a:srgbClr val="000000"/>
                          </a:solidFill>
                          <a:effectLst/>
                          <a:latin typeface="+mj-lt"/>
                        </a:rPr>
                        <a:t>DEFAULTER</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Whether customer defaulted on loan</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Integer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1(Defaulter), 0(Non-Defaulter)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2</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98168498"/>
                  </a:ext>
                </a:extLst>
              </a:tr>
            </a:tbl>
          </a:graphicData>
        </a:graphic>
      </p:graphicFrame>
      <p:sp>
        <p:nvSpPr>
          <p:cNvPr id="14" name="TextBox 13">
            <a:extLst>
              <a:ext uri="{FF2B5EF4-FFF2-40B4-BE49-F238E27FC236}">
                <a16:creationId xmlns:a16="http://schemas.microsoft.com/office/drawing/2014/main" id="{9C2A6953-D0F6-4C39-BC64-56BF421FE03B}"/>
              </a:ext>
            </a:extLst>
          </p:cNvPr>
          <p:cNvSpPr txBox="1"/>
          <p:nvPr/>
        </p:nvSpPr>
        <p:spPr>
          <a:xfrm>
            <a:off x="6892740" y="1219200"/>
            <a:ext cx="4003861" cy="338554"/>
          </a:xfrm>
          <a:prstGeom prst="rect">
            <a:avLst/>
          </a:prstGeom>
          <a:noFill/>
        </p:spPr>
        <p:txBody>
          <a:bodyPr wrap="square" rtlCol="0">
            <a:spAutoFit/>
          </a:bodyPr>
          <a:lstStyle/>
          <a:p>
            <a:pPr algn="ctr"/>
            <a:r>
              <a:rPr lang="en-US" sz="1600" dirty="0">
                <a:solidFill>
                  <a:prstClr val="black"/>
                </a:solidFill>
                <a:latin typeface="Eras Demi ITC" pitchFamily="34" charset="0"/>
              </a:rPr>
              <a:t>Dependent Variable</a:t>
            </a:r>
          </a:p>
        </p:txBody>
      </p:sp>
      <p:sp>
        <p:nvSpPr>
          <p:cNvPr id="15" name="TextBox 14">
            <a:extLst>
              <a:ext uri="{FF2B5EF4-FFF2-40B4-BE49-F238E27FC236}">
                <a16:creationId xmlns:a16="http://schemas.microsoft.com/office/drawing/2014/main" id="{CB2A4430-E3A3-460A-A7D0-4E027DADBA43}"/>
              </a:ext>
            </a:extLst>
          </p:cNvPr>
          <p:cNvSpPr txBox="1"/>
          <p:nvPr/>
        </p:nvSpPr>
        <p:spPr>
          <a:xfrm>
            <a:off x="3920940" y="1219200"/>
            <a:ext cx="4003861" cy="338554"/>
          </a:xfrm>
          <a:prstGeom prst="rect">
            <a:avLst/>
          </a:prstGeom>
          <a:noFill/>
        </p:spPr>
        <p:txBody>
          <a:bodyPr wrap="square" rtlCol="0">
            <a:spAutoFit/>
          </a:bodyPr>
          <a:lstStyle/>
          <a:p>
            <a:pPr algn="ctr"/>
            <a:r>
              <a:rPr lang="en-US" sz="1600" dirty="0">
                <a:solidFill>
                  <a:prstClr val="black"/>
                </a:solidFill>
                <a:latin typeface="Eras Demi ITC" pitchFamily="34" charset="0"/>
              </a:rPr>
              <a:t>Independent Variables</a:t>
            </a:r>
          </a:p>
        </p:txBody>
      </p:sp>
      <p:sp>
        <p:nvSpPr>
          <p:cNvPr id="21" name="Left Brace 20">
            <a:extLst>
              <a:ext uri="{FF2B5EF4-FFF2-40B4-BE49-F238E27FC236}">
                <a16:creationId xmlns:a16="http://schemas.microsoft.com/office/drawing/2014/main" id="{5B55DBE2-0691-41CF-A37D-17435E7CC49C}"/>
              </a:ext>
            </a:extLst>
          </p:cNvPr>
          <p:cNvSpPr/>
          <p:nvPr/>
        </p:nvSpPr>
        <p:spPr>
          <a:xfrm rot="5400000">
            <a:off x="5862557" y="-425213"/>
            <a:ext cx="162089" cy="39624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22" name="Left Brace 21">
            <a:extLst>
              <a:ext uri="{FF2B5EF4-FFF2-40B4-BE49-F238E27FC236}">
                <a16:creationId xmlns:a16="http://schemas.microsoft.com/office/drawing/2014/main" id="{AC78E5D1-3B33-4D50-A48D-6C4B0A8C1808}"/>
              </a:ext>
            </a:extLst>
          </p:cNvPr>
          <p:cNvSpPr/>
          <p:nvPr/>
        </p:nvSpPr>
        <p:spPr>
          <a:xfrm rot="5400000">
            <a:off x="8605756" y="1327385"/>
            <a:ext cx="162089"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Tree>
    <p:extLst>
      <p:ext uri="{BB962C8B-B14F-4D97-AF65-F5344CB8AC3E}">
        <p14:creationId xmlns:p14="http://schemas.microsoft.com/office/powerpoint/2010/main" val="67729918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8882435E-24CE-4E5C-971F-1DA8057FDCD5}&quot;/&gt;&lt;isInvalidForFieldText val=&quot;0&quot;/&gt;&lt;Image&gt;&lt;filename val=&quot;C:\Users\Dell\AppData\Local\Temp\CP1156608419281Session\CPTrustFolder1156608419296\PPTImport1156618459906\data\asimages\{8882435E-24CE-4E5C-971F-1DA8057FDCD5}_16.png&quot;/&gt;&lt;left val=&quot;48&quot;/&gt;&lt;top val=&quot;28&quot;/&gt;&lt;width val=&quot;865&quot;/&gt;&lt;height val=&quot;95&quot;/&gt;&lt;hasText val=&quot;1&quot;/&gt;&lt;/Image&gt;&lt;/ThreeDShape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HTML_SHAPEINFO" val="&lt;ThreeDShapeInfo&gt;&lt;uuid val=&quot;{759CA31A-FAD8-48EB-9ED1-AC3D7721DA4E}&quot;/&gt;&lt;isInvalidForFieldText val=&quot;0&quot;/&gt;&lt;Image&gt;&lt;filename val=&quot;C:\Users\Dell\AppData\Local\Temp\CP7300864037671Session\CPTrustFolder7300864037671\PPTImport7300866497234\data\asimages\{759CA31A-FAD8-48EB-9ED1-AC3D7721DA4E}_15.png&quot;/&gt;&lt;left val=&quot;72&quot;/&gt;&lt;top val=&quot;224&quot;/&gt;&lt;width val=&quot;817&quot;/&gt;&lt;height val=&quot;155&quot;/&gt;&lt;hasText val=&quot;1&quot;/&gt;&lt;/Image&gt;&lt;/ThreeDShapeInfo&gt;"/>
  <p:tag name="PRESENTER_SHAPETEXTINFO" val="&lt;ShapeTextInfo&gt;&lt;TableIndex row=&quot;-1&quot; col=&quot;-1&quot;&gt;&lt;linesCount val=&quot;1&quot;/&gt;&lt;lineCharCount val=&quot;10&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87.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heme/theme1.xml><?xml version="1.0" encoding="utf-8"?>
<a:theme xmlns:a="http://schemas.openxmlformats.org/drawingml/2006/main" name="Edappy Insitut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dappy Insitute" id="{9D19A4E5-2CCF-0744-A95C-4C14F5EC18F5}" vid="{F26C6AAD-6A78-4946-94D3-969AE1775E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1441</TotalTime>
  <Words>2524</Words>
  <Application>Microsoft Macintosh PowerPoint</Application>
  <PresentationFormat>Widescreen</PresentationFormat>
  <Paragraphs>416</Paragraphs>
  <Slides>32</Slides>
  <Notes>22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Arial</vt:lpstr>
      <vt:lpstr>Calibri</vt:lpstr>
      <vt:lpstr>Cambria Math</vt:lpstr>
      <vt:lpstr>Consolas</vt:lpstr>
      <vt:lpstr>Ebrima</vt:lpstr>
      <vt:lpstr>Eras Demi ITC</vt:lpstr>
      <vt:lpstr>Open Sans</vt:lpstr>
      <vt:lpstr>Open Sans Light</vt:lpstr>
      <vt:lpstr>Times New Roman</vt:lpstr>
      <vt:lpstr>Vijaya</vt:lpstr>
      <vt:lpstr>Wingdings</vt:lpstr>
      <vt:lpstr>Edappy Insitute</vt:lpstr>
      <vt:lpstr> Naïve Bayes Classifier ML ALGORITHM Python </vt:lpstr>
      <vt:lpstr>PowerPoint Presentation</vt:lpstr>
      <vt:lpstr>PowerPoint Presentation</vt:lpstr>
      <vt:lpstr>PowerPoint Presentation</vt:lpstr>
      <vt:lpstr>PowerPoint Presentation</vt:lpstr>
      <vt:lpstr>PowerPoint Presentation</vt:lpstr>
      <vt:lpstr>PowerPoint Presentation</vt:lpstr>
      <vt:lpstr>Case Study – Modeling Loan Defaults</vt:lpstr>
      <vt:lpstr>Data Snapshot</vt:lpstr>
      <vt:lpstr>Naive Bayes Method in Python</vt:lpstr>
      <vt:lpstr>Naive Bayes Method in Python  For Continuous Predictors </vt:lpstr>
      <vt:lpstr>Naive Bayes Method in Python  For Continuous Predictors </vt:lpstr>
      <vt:lpstr>Naive Bayes Method in Python  For Continuous Predictors </vt:lpstr>
      <vt:lpstr>Naive Bayes Method in Python  For Continuous Predictors </vt:lpstr>
      <vt:lpstr>Naive Bayes Method in Python  For Continuous Predictors </vt:lpstr>
      <vt:lpstr>Naive Bayes Method in Python  For Continuous Predictors </vt:lpstr>
      <vt:lpstr>Naive Bayes Method in Python  For Continuous Predictors</vt:lpstr>
      <vt:lpstr>Case Study – Employee Churn Model</vt:lpstr>
      <vt:lpstr>Data Snapshot</vt:lpstr>
      <vt:lpstr>Naive Bayes Method in Python  For Categorical Predictors </vt:lpstr>
      <vt:lpstr>Naive Bayes Method in Python  For Categorical Predictors </vt:lpstr>
      <vt:lpstr>Naive Bayes Method in Python  For Categorical Predictors </vt:lpstr>
      <vt:lpstr>Naive Bayes Method in Python  For Categorical Predictors </vt:lpstr>
      <vt:lpstr>Naive Bayes Method in Python  For Categorical Predictors </vt:lpstr>
      <vt:lpstr>Naive Bayes Method in Python  For Categorical Predictors </vt:lpstr>
      <vt:lpstr>Naive Bayes Method in Python  For Categorical Predictors </vt:lpstr>
      <vt:lpstr>Predicted Probability for 1st Case</vt:lpstr>
      <vt:lpstr>Predicted Probability for 1st Case</vt:lpstr>
      <vt:lpstr>Laplace Smoothing</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 CHECK!!!</dc:title>
  <dc:subject/>
  <dc:creator>Paul Penman</dc:creator>
  <cp:keywords/>
  <dc:description/>
  <cp:lastModifiedBy>Vinayak Deshpande</cp:lastModifiedBy>
  <cp:revision>137</cp:revision>
  <dcterms:created xsi:type="dcterms:W3CDTF">2020-05-29T15:06:42Z</dcterms:created>
  <dcterms:modified xsi:type="dcterms:W3CDTF">2024-04-22T02:36:45Z</dcterms:modified>
  <cp:category/>
</cp:coreProperties>
</file>