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4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2"/>
  </p:notesMasterIdLst>
  <p:sldIdLst>
    <p:sldId id="274" r:id="rId2"/>
    <p:sldId id="630" r:id="rId3"/>
    <p:sldId id="342" r:id="rId4"/>
    <p:sldId id="344" r:id="rId5"/>
    <p:sldId id="290" r:id="rId6"/>
    <p:sldId id="347" r:id="rId7"/>
    <p:sldId id="348" r:id="rId8"/>
    <p:sldId id="349" r:id="rId9"/>
    <p:sldId id="352" r:id="rId10"/>
    <p:sldId id="353" r:id="rId11"/>
    <p:sldId id="339" r:id="rId12"/>
    <p:sldId id="266" r:id="rId13"/>
    <p:sldId id="340" r:id="rId14"/>
    <p:sldId id="306" r:id="rId15"/>
    <p:sldId id="267" r:id="rId16"/>
    <p:sldId id="303" r:id="rId17"/>
    <p:sldId id="304" r:id="rId18"/>
    <p:sldId id="337" r:id="rId19"/>
    <p:sldId id="341" r:id="rId20"/>
    <p:sldId id="633" r:id="rId21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30"/>
            <p14:sldId id="342"/>
            <p14:sldId id="344"/>
            <p14:sldId id="290"/>
            <p14:sldId id="347"/>
            <p14:sldId id="348"/>
            <p14:sldId id="349"/>
            <p14:sldId id="352"/>
            <p14:sldId id="353"/>
            <p14:sldId id="339"/>
            <p14:sldId id="266"/>
            <p14:sldId id="340"/>
            <p14:sldId id="306"/>
            <p14:sldId id="267"/>
            <p14:sldId id="303"/>
            <p14:sldId id="304"/>
            <p14:sldId id="337"/>
            <p14:sldId id="341"/>
            <p14:sldId id="6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671DC-A456-4411-B3FA-EAA43920361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3A128E6E-C1C5-43C6-8E1C-9D62D4123955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Naive Bayes Classifier</a:t>
          </a:r>
        </a:p>
      </dgm:t>
    </dgm:pt>
    <dgm:pt modelId="{7524B71C-9514-492E-A047-CDA74B44E634}" type="parTrans" cxnId="{310FB322-7350-4BAC-81B6-40540EA78505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D68458-5B51-4CE8-9B76-CC056706D9F2}" type="sibTrans" cxnId="{310FB322-7350-4BAC-81B6-40540EA78505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E477633-4A3D-4CA5-8A5F-81D5FEF9AEDD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Support Vector Machines</a:t>
          </a:r>
        </a:p>
      </dgm:t>
    </dgm:pt>
    <dgm:pt modelId="{C9EFAF45-BD22-42DD-9177-6F1A9F4ADE0B}" type="parTrans" cxnId="{24C9E312-637E-4354-946E-B1D6FFB79317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A7CCC4B-3872-47E0-A413-D90665D851AB}" type="sibTrans" cxnId="{24C9E312-637E-4354-946E-B1D6FFB79317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5AAB9B5E-F7B8-48EF-889E-A1B4AD2EA8F4}">
      <dgm:prSet phldrT="[Text]" custT="1"/>
      <dgm:spPr>
        <a:solidFill>
          <a:schemeClr val="bg2"/>
        </a:solidFill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K Nearest Neighbours Method (KNN)</a:t>
          </a:r>
        </a:p>
      </dgm:t>
    </dgm:pt>
    <dgm:pt modelId="{FB2B9D1C-B858-4DD3-AE74-639CD7168933}" type="parTrans" cxnId="{78DEC522-CE63-407F-A0DB-FD50DAF9101F}">
      <dgm:prSet custT="1"/>
      <dgm:spPr>
        <a:ln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DDF7D295-76E0-4995-BAAE-D081F4B9EC14}" type="sibTrans" cxnId="{78DEC522-CE63-407F-A0DB-FD50DAF9101F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594F6AB-1BE5-485B-8C42-A8B870693772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Random Forest</a:t>
          </a:r>
        </a:p>
      </dgm:t>
    </dgm:pt>
    <dgm:pt modelId="{167CA743-EA7A-40E2-8271-A813BD702FB0}" type="parTrans" cxnId="{24DCB9F5-FBDA-4332-8BF6-2188AB08DE3B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0A8B0DD-5FAA-452D-9A15-D1B316733A44}" type="sibTrans" cxnId="{24DCB9F5-FBDA-4332-8BF6-2188AB08DE3B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5BBF66F-DE1F-41C1-90C6-A0B9DA8A314E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Decision Trees</a:t>
          </a:r>
        </a:p>
      </dgm:t>
    </dgm:pt>
    <dgm:pt modelId="{4223F074-F5A9-4D83-9C2D-83D580AF1D0C}" type="parTrans" cxnId="{19FFFE45-96BB-46C2-A6E3-A0BABC53013E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4927809-B573-43A9-B88C-29132A7F8195}" type="sibTrans" cxnId="{19FFFE45-96BB-46C2-A6E3-A0BABC53013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35E38CE-F1BC-4020-BB3E-E592E734B4F7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Neural Networks</a:t>
          </a:r>
        </a:p>
      </dgm:t>
    </dgm:pt>
    <dgm:pt modelId="{68E36143-2B71-4D60-8BD5-2DD2CB77B2B7}" type="parTrans" cxnId="{CF7A4803-DE83-401D-A789-71A8FE7AD029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E48B3F3-CA83-4A89-8F8A-204D1F8431C4}" type="sibTrans" cxnId="{CF7A4803-DE83-401D-A789-71A8FE7AD029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5A24438-605B-4A3D-83DD-B1287C1FF0FA}">
      <dgm:prSet phldrT="[Text]" custT="1"/>
      <dgm:spPr>
        <a:ln w="3175">
          <a:solidFill>
            <a:schemeClr val="accent3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Linear and Logistic Regression  </a:t>
          </a:r>
        </a:p>
      </dgm:t>
    </dgm:pt>
    <dgm:pt modelId="{CBEA5EE9-42D1-4840-8F3B-D852A12E61CE}" type="sibTrans" cxnId="{761ECE69-EE60-4BE8-97EE-5D18FACFFCB0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BF22BC8-0F14-4641-9763-70BD57A974E1}" type="parTrans" cxnId="{761ECE69-EE60-4BE8-97EE-5D18FACFFCB0}">
      <dgm:prSet custT="1"/>
      <dgm:spPr>
        <a:ln w="3175">
          <a:solidFill>
            <a:schemeClr val="accent3"/>
          </a:solidFill>
        </a:ln>
      </dgm:spPr>
      <dgm:t>
        <a:bodyPr/>
        <a:lstStyle/>
        <a:p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76425D2-0059-42E4-BA04-1485AAD58691}">
      <dgm:prSet phldrT="[Text]" custT="1"/>
      <dgm:spPr>
        <a:ln w="12700">
          <a:solidFill>
            <a:schemeClr val="accent3"/>
          </a:solidFill>
        </a:ln>
      </dgm:spPr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Regression and Machine Learning Algorithms</a:t>
          </a:r>
        </a:p>
      </dgm:t>
    </dgm:pt>
    <dgm:pt modelId="{53B5C3DF-ABD3-4BCD-A0DE-082F0E1DCED7}" type="sibTrans" cxnId="{E992703D-1A1C-4B17-8293-743A726C3DE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CCBA44F8-5398-48BD-ACB6-E84E158C5BB9}" type="parTrans" cxnId="{E992703D-1A1C-4B17-8293-743A726C3DEE}">
      <dgm:prSet/>
      <dgm:spPr/>
      <dgm:t>
        <a:bodyPr/>
        <a:lstStyle/>
        <a:p>
          <a:endParaRPr lang="en-US" sz="160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6386BAB-A4DE-4CA7-A428-C31FB55F5E0D}" type="pres">
      <dgm:prSet presAssocID="{BF9671DC-A456-4411-B3FA-EAA43920361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CD60635-3DA0-422D-8B13-9FC5CDDDB96C}" type="pres">
      <dgm:prSet presAssocID="{B76425D2-0059-42E4-BA04-1485AAD58691}" presName="root1" presStyleCnt="0"/>
      <dgm:spPr/>
    </dgm:pt>
    <dgm:pt modelId="{07B638DC-D001-4715-A208-FE4BE430E5B9}" type="pres">
      <dgm:prSet presAssocID="{B76425D2-0059-42E4-BA04-1485AAD58691}" presName="LevelOneTextNode" presStyleLbl="node0" presStyleIdx="0" presStyleCnt="1" custScaleX="194873" custScaleY="110000">
        <dgm:presLayoutVars>
          <dgm:chPref val="3"/>
        </dgm:presLayoutVars>
      </dgm:prSet>
      <dgm:spPr/>
    </dgm:pt>
    <dgm:pt modelId="{12F9C7AF-106D-4416-82A6-452EABAD565E}" type="pres">
      <dgm:prSet presAssocID="{B76425D2-0059-42E4-BA04-1485AAD58691}" presName="level2hierChild" presStyleCnt="0"/>
      <dgm:spPr/>
    </dgm:pt>
    <dgm:pt modelId="{C1AF65CB-60EE-42C5-9AA4-4BA0FFFC4D15}" type="pres">
      <dgm:prSet presAssocID="{BBF22BC8-0F14-4641-9763-70BD57A974E1}" presName="conn2-1" presStyleLbl="parChTrans1D2" presStyleIdx="0" presStyleCnt="7"/>
      <dgm:spPr/>
    </dgm:pt>
    <dgm:pt modelId="{26C30AA0-7FF4-48A8-B453-BDD4D3139399}" type="pres">
      <dgm:prSet presAssocID="{BBF22BC8-0F14-4641-9763-70BD57A974E1}" presName="connTx" presStyleLbl="parChTrans1D2" presStyleIdx="0" presStyleCnt="7"/>
      <dgm:spPr/>
    </dgm:pt>
    <dgm:pt modelId="{5835E8BE-8F6D-4AAB-830C-E6C220C75897}" type="pres">
      <dgm:prSet presAssocID="{05A24438-605B-4A3D-83DD-B1287C1FF0FA}" presName="root2" presStyleCnt="0"/>
      <dgm:spPr/>
    </dgm:pt>
    <dgm:pt modelId="{B6FADDB5-BFCE-4E4F-BF02-CD43B098B951}" type="pres">
      <dgm:prSet presAssocID="{05A24438-605B-4A3D-83DD-B1287C1FF0FA}" presName="LevelTwoTextNode" presStyleLbl="node2" presStyleIdx="0" presStyleCnt="7" custScaleX="285311">
        <dgm:presLayoutVars>
          <dgm:chPref val="3"/>
        </dgm:presLayoutVars>
      </dgm:prSet>
      <dgm:spPr/>
    </dgm:pt>
    <dgm:pt modelId="{2947AC43-1702-41CC-8F20-43B36F3E774D}" type="pres">
      <dgm:prSet presAssocID="{05A24438-605B-4A3D-83DD-B1287C1FF0FA}" presName="level3hierChild" presStyleCnt="0"/>
      <dgm:spPr/>
    </dgm:pt>
    <dgm:pt modelId="{128B0E0F-D3C6-4D3B-962C-517391F402B8}" type="pres">
      <dgm:prSet presAssocID="{7524B71C-9514-492E-A047-CDA74B44E634}" presName="conn2-1" presStyleLbl="parChTrans1D2" presStyleIdx="1" presStyleCnt="7"/>
      <dgm:spPr/>
    </dgm:pt>
    <dgm:pt modelId="{702FA8C5-2470-4319-B69D-87DCBA3794A0}" type="pres">
      <dgm:prSet presAssocID="{7524B71C-9514-492E-A047-CDA74B44E634}" presName="connTx" presStyleLbl="parChTrans1D2" presStyleIdx="1" presStyleCnt="7"/>
      <dgm:spPr/>
    </dgm:pt>
    <dgm:pt modelId="{50673196-713D-4A84-954B-C65D557F1438}" type="pres">
      <dgm:prSet presAssocID="{3A128E6E-C1C5-43C6-8E1C-9D62D4123955}" presName="root2" presStyleCnt="0"/>
      <dgm:spPr/>
    </dgm:pt>
    <dgm:pt modelId="{9717F40C-5DC2-4FF5-BE15-C23E355D4B22}" type="pres">
      <dgm:prSet presAssocID="{3A128E6E-C1C5-43C6-8E1C-9D62D4123955}" presName="LevelTwoTextNode" presStyleLbl="node2" presStyleIdx="1" presStyleCnt="7" custScaleX="285311">
        <dgm:presLayoutVars>
          <dgm:chPref val="3"/>
        </dgm:presLayoutVars>
      </dgm:prSet>
      <dgm:spPr/>
    </dgm:pt>
    <dgm:pt modelId="{F5647160-4B0B-4786-9787-7593DCA51AEE}" type="pres">
      <dgm:prSet presAssocID="{3A128E6E-C1C5-43C6-8E1C-9D62D4123955}" presName="level3hierChild" presStyleCnt="0"/>
      <dgm:spPr/>
    </dgm:pt>
    <dgm:pt modelId="{4ECA7442-124C-4F06-8397-A08B49B65264}" type="pres">
      <dgm:prSet presAssocID="{C9EFAF45-BD22-42DD-9177-6F1A9F4ADE0B}" presName="conn2-1" presStyleLbl="parChTrans1D2" presStyleIdx="2" presStyleCnt="7"/>
      <dgm:spPr/>
    </dgm:pt>
    <dgm:pt modelId="{ADF0B760-43AE-45F2-B58D-3AE0668EE160}" type="pres">
      <dgm:prSet presAssocID="{C9EFAF45-BD22-42DD-9177-6F1A9F4ADE0B}" presName="connTx" presStyleLbl="parChTrans1D2" presStyleIdx="2" presStyleCnt="7"/>
      <dgm:spPr/>
    </dgm:pt>
    <dgm:pt modelId="{DB38A270-8577-4420-BC3E-B4ED33707092}" type="pres">
      <dgm:prSet presAssocID="{9E477633-4A3D-4CA5-8A5F-81D5FEF9AEDD}" presName="root2" presStyleCnt="0"/>
      <dgm:spPr/>
    </dgm:pt>
    <dgm:pt modelId="{4B43FA34-8157-4395-9C6A-E0C27EF08108}" type="pres">
      <dgm:prSet presAssocID="{9E477633-4A3D-4CA5-8A5F-81D5FEF9AEDD}" presName="LevelTwoTextNode" presStyleLbl="node2" presStyleIdx="2" presStyleCnt="7" custScaleX="285311">
        <dgm:presLayoutVars>
          <dgm:chPref val="3"/>
        </dgm:presLayoutVars>
      </dgm:prSet>
      <dgm:spPr/>
    </dgm:pt>
    <dgm:pt modelId="{4650E1A2-CDA4-4486-96C8-D9AD1BD60B5F}" type="pres">
      <dgm:prSet presAssocID="{9E477633-4A3D-4CA5-8A5F-81D5FEF9AEDD}" presName="level3hierChild" presStyleCnt="0"/>
      <dgm:spPr/>
    </dgm:pt>
    <dgm:pt modelId="{2D6C20D3-F4CE-4E76-8452-086F8958913E}" type="pres">
      <dgm:prSet presAssocID="{FB2B9D1C-B858-4DD3-AE74-639CD7168933}" presName="conn2-1" presStyleLbl="parChTrans1D2" presStyleIdx="3" presStyleCnt="7"/>
      <dgm:spPr/>
    </dgm:pt>
    <dgm:pt modelId="{8D70CB95-4252-4155-98E0-2496E538F1BD}" type="pres">
      <dgm:prSet presAssocID="{FB2B9D1C-B858-4DD3-AE74-639CD7168933}" presName="connTx" presStyleLbl="parChTrans1D2" presStyleIdx="3" presStyleCnt="7"/>
      <dgm:spPr/>
    </dgm:pt>
    <dgm:pt modelId="{5F9BC386-F130-4238-B487-8116D5BEABFA}" type="pres">
      <dgm:prSet presAssocID="{5AAB9B5E-F7B8-48EF-889E-A1B4AD2EA8F4}" presName="root2" presStyleCnt="0"/>
      <dgm:spPr/>
    </dgm:pt>
    <dgm:pt modelId="{DBAC1915-4D5A-470C-BAF2-F82C87A60A2F}" type="pres">
      <dgm:prSet presAssocID="{5AAB9B5E-F7B8-48EF-889E-A1B4AD2EA8F4}" presName="LevelTwoTextNode" presStyleLbl="node2" presStyleIdx="3" presStyleCnt="7" custScaleX="285311">
        <dgm:presLayoutVars>
          <dgm:chPref val="3"/>
        </dgm:presLayoutVars>
      </dgm:prSet>
      <dgm:spPr/>
    </dgm:pt>
    <dgm:pt modelId="{E9D1D212-3E32-409D-84D8-28D302F44322}" type="pres">
      <dgm:prSet presAssocID="{5AAB9B5E-F7B8-48EF-889E-A1B4AD2EA8F4}" presName="level3hierChild" presStyleCnt="0"/>
      <dgm:spPr/>
    </dgm:pt>
    <dgm:pt modelId="{DBE71D6A-A4F4-4C7C-A000-497E2423DFD9}" type="pres">
      <dgm:prSet presAssocID="{4223F074-F5A9-4D83-9C2D-83D580AF1D0C}" presName="conn2-1" presStyleLbl="parChTrans1D2" presStyleIdx="4" presStyleCnt="7"/>
      <dgm:spPr/>
    </dgm:pt>
    <dgm:pt modelId="{9336C82C-400F-4037-8E71-DB85F92AED4D}" type="pres">
      <dgm:prSet presAssocID="{4223F074-F5A9-4D83-9C2D-83D580AF1D0C}" presName="connTx" presStyleLbl="parChTrans1D2" presStyleIdx="4" presStyleCnt="7"/>
      <dgm:spPr/>
    </dgm:pt>
    <dgm:pt modelId="{4297A5A9-98A4-4223-87E8-9D8DB5AC4314}" type="pres">
      <dgm:prSet presAssocID="{65BBF66F-DE1F-41C1-90C6-A0B9DA8A314E}" presName="root2" presStyleCnt="0"/>
      <dgm:spPr/>
    </dgm:pt>
    <dgm:pt modelId="{D5C7AF18-BA14-4507-8D73-932925E7E2EB}" type="pres">
      <dgm:prSet presAssocID="{65BBF66F-DE1F-41C1-90C6-A0B9DA8A314E}" presName="LevelTwoTextNode" presStyleLbl="node2" presStyleIdx="4" presStyleCnt="7" custScaleX="285311">
        <dgm:presLayoutVars>
          <dgm:chPref val="3"/>
        </dgm:presLayoutVars>
      </dgm:prSet>
      <dgm:spPr/>
    </dgm:pt>
    <dgm:pt modelId="{1A152F31-94F0-446F-A4A6-766E19BF386D}" type="pres">
      <dgm:prSet presAssocID="{65BBF66F-DE1F-41C1-90C6-A0B9DA8A314E}" presName="level3hierChild" presStyleCnt="0"/>
      <dgm:spPr/>
    </dgm:pt>
    <dgm:pt modelId="{233B5FE6-136F-485D-9F99-564CFE21A884}" type="pres">
      <dgm:prSet presAssocID="{167CA743-EA7A-40E2-8271-A813BD702FB0}" presName="conn2-1" presStyleLbl="parChTrans1D2" presStyleIdx="5" presStyleCnt="7"/>
      <dgm:spPr/>
    </dgm:pt>
    <dgm:pt modelId="{343BEB5C-2F8A-4FE8-8BE8-6E47A92C65C7}" type="pres">
      <dgm:prSet presAssocID="{167CA743-EA7A-40E2-8271-A813BD702FB0}" presName="connTx" presStyleLbl="parChTrans1D2" presStyleIdx="5" presStyleCnt="7"/>
      <dgm:spPr/>
    </dgm:pt>
    <dgm:pt modelId="{1C6977D0-3706-40D5-83D9-0C027F895C10}" type="pres">
      <dgm:prSet presAssocID="{7594F6AB-1BE5-485B-8C42-A8B870693772}" presName="root2" presStyleCnt="0"/>
      <dgm:spPr/>
    </dgm:pt>
    <dgm:pt modelId="{83744D26-B22C-4B93-9B4B-3825DB32CF3E}" type="pres">
      <dgm:prSet presAssocID="{7594F6AB-1BE5-485B-8C42-A8B870693772}" presName="LevelTwoTextNode" presStyleLbl="node2" presStyleIdx="5" presStyleCnt="7" custScaleX="285311">
        <dgm:presLayoutVars>
          <dgm:chPref val="3"/>
        </dgm:presLayoutVars>
      </dgm:prSet>
      <dgm:spPr/>
    </dgm:pt>
    <dgm:pt modelId="{DA8C848B-EB51-4E64-921F-5BF84BF80542}" type="pres">
      <dgm:prSet presAssocID="{7594F6AB-1BE5-485B-8C42-A8B870693772}" presName="level3hierChild" presStyleCnt="0"/>
      <dgm:spPr/>
    </dgm:pt>
    <dgm:pt modelId="{BB58E319-D1D9-4CF2-A2BA-3DE35A7CAF75}" type="pres">
      <dgm:prSet presAssocID="{68E36143-2B71-4D60-8BD5-2DD2CB77B2B7}" presName="conn2-1" presStyleLbl="parChTrans1D2" presStyleIdx="6" presStyleCnt="7"/>
      <dgm:spPr/>
    </dgm:pt>
    <dgm:pt modelId="{F82ECBD4-589B-4B4B-B1D0-385459112924}" type="pres">
      <dgm:prSet presAssocID="{68E36143-2B71-4D60-8BD5-2DD2CB77B2B7}" presName="connTx" presStyleLbl="parChTrans1D2" presStyleIdx="6" presStyleCnt="7"/>
      <dgm:spPr/>
    </dgm:pt>
    <dgm:pt modelId="{CA16812B-BFB6-45B4-AC42-F4ACB9F4EF91}" type="pres">
      <dgm:prSet presAssocID="{F35E38CE-F1BC-4020-BB3E-E592E734B4F7}" presName="root2" presStyleCnt="0"/>
      <dgm:spPr/>
    </dgm:pt>
    <dgm:pt modelId="{FF845103-A641-43BC-99A1-976B7556A67C}" type="pres">
      <dgm:prSet presAssocID="{F35E38CE-F1BC-4020-BB3E-E592E734B4F7}" presName="LevelTwoTextNode" presStyleLbl="node2" presStyleIdx="6" presStyleCnt="7" custScaleX="285311">
        <dgm:presLayoutVars>
          <dgm:chPref val="3"/>
        </dgm:presLayoutVars>
      </dgm:prSet>
      <dgm:spPr/>
    </dgm:pt>
    <dgm:pt modelId="{E3EEF598-F72E-4264-8EA5-0D5EA05E6550}" type="pres">
      <dgm:prSet presAssocID="{F35E38CE-F1BC-4020-BB3E-E592E734B4F7}" presName="level3hierChild" presStyleCnt="0"/>
      <dgm:spPr/>
    </dgm:pt>
  </dgm:ptLst>
  <dgm:cxnLst>
    <dgm:cxn modelId="{CF7A4803-DE83-401D-A789-71A8FE7AD029}" srcId="{B76425D2-0059-42E4-BA04-1485AAD58691}" destId="{F35E38CE-F1BC-4020-BB3E-E592E734B4F7}" srcOrd="6" destOrd="0" parTransId="{68E36143-2B71-4D60-8BD5-2DD2CB77B2B7}" sibTransId="{3E48B3F3-CA83-4A89-8F8A-204D1F8431C4}"/>
    <dgm:cxn modelId="{44D7B503-E70D-4BC9-AF43-386F17499EC3}" type="presOf" srcId="{167CA743-EA7A-40E2-8271-A813BD702FB0}" destId="{233B5FE6-136F-485D-9F99-564CFE21A884}" srcOrd="0" destOrd="0" presId="urn:microsoft.com/office/officeart/2008/layout/HorizontalMultiLevelHierarchy"/>
    <dgm:cxn modelId="{F6C5700E-5848-40A8-B1DC-5C2FC59470FC}" type="presOf" srcId="{9E477633-4A3D-4CA5-8A5F-81D5FEF9AEDD}" destId="{4B43FA34-8157-4395-9C6A-E0C27EF08108}" srcOrd="0" destOrd="0" presId="urn:microsoft.com/office/officeart/2008/layout/HorizontalMultiLevelHierarchy"/>
    <dgm:cxn modelId="{92199B11-A920-449A-9521-F9A696939BAF}" type="presOf" srcId="{7524B71C-9514-492E-A047-CDA74B44E634}" destId="{128B0E0F-D3C6-4D3B-962C-517391F402B8}" srcOrd="0" destOrd="0" presId="urn:microsoft.com/office/officeart/2008/layout/HorizontalMultiLevelHierarchy"/>
    <dgm:cxn modelId="{24C9E312-637E-4354-946E-B1D6FFB79317}" srcId="{B76425D2-0059-42E4-BA04-1485AAD58691}" destId="{9E477633-4A3D-4CA5-8A5F-81D5FEF9AEDD}" srcOrd="2" destOrd="0" parTransId="{C9EFAF45-BD22-42DD-9177-6F1A9F4ADE0B}" sibTransId="{DA7CCC4B-3872-47E0-A413-D90665D851AB}"/>
    <dgm:cxn modelId="{D6841621-67C1-429E-8EC8-EBB5AAA2E35F}" type="presOf" srcId="{F35E38CE-F1BC-4020-BB3E-E592E734B4F7}" destId="{FF845103-A641-43BC-99A1-976B7556A67C}" srcOrd="0" destOrd="0" presId="urn:microsoft.com/office/officeart/2008/layout/HorizontalMultiLevelHierarchy"/>
    <dgm:cxn modelId="{310FB322-7350-4BAC-81B6-40540EA78505}" srcId="{B76425D2-0059-42E4-BA04-1485AAD58691}" destId="{3A128E6E-C1C5-43C6-8E1C-9D62D4123955}" srcOrd="1" destOrd="0" parTransId="{7524B71C-9514-492E-A047-CDA74B44E634}" sibTransId="{9ED68458-5B51-4CE8-9B76-CC056706D9F2}"/>
    <dgm:cxn modelId="{78DEC522-CE63-407F-A0DB-FD50DAF9101F}" srcId="{B76425D2-0059-42E4-BA04-1485AAD58691}" destId="{5AAB9B5E-F7B8-48EF-889E-A1B4AD2EA8F4}" srcOrd="3" destOrd="0" parTransId="{FB2B9D1C-B858-4DD3-AE74-639CD7168933}" sibTransId="{DDF7D295-76E0-4995-BAAE-D081F4B9EC14}"/>
    <dgm:cxn modelId="{E992703D-1A1C-4B17-8293-743A726C3DEE}" srcId="{BF9671DC-A456-4411-B3FA-EAA439203617}" destId="{B76425D2-0059-42E4-BA04-1485AAD58691}" srcOrd="0" destOrd="0" parTransId="{CCBA44F8-5398-48BD-ACB6-E84E158C5BB9}" sibTransId="{53B5C3DF-ABD3-4BCD-A0DE-082F0E1DCED7}"/>
    <dgm:cxn modelId="{2F60D641-CB0C-46F9-BD90-A35DA4FF5CF0}" type="presOf" srcId="{C9EFAF45-BD22-42DD-9177-6F1A9F4ADE0B}" destId="{ADF0B760-43AE-45F2-B58D-3AE0668EE160}" srcOrd="1" destOrd="0" presId="urn:microsoft.com/office/officeart/2008/layout/HorizontalMultiLevelHierarchy"/>
    <dgm:cxn modelId="{19FFFE45-96BB-46C2-A6E3-A0BABC53013E}" srcId="{B76425D2-0059-42E4-BA04-1485AAD58691}" destId="{65BBF66F-DE1F-41C1-90C6-A0B9DA8A314E}" srcOrd="4" destOrd="0" parTransId="{4223F074-F5A9-4D83-9C2D-83D580AF1D0C}" sibTransId="{04927809-B573-43A9-B88C-29132A7F8195}"/>
    <dgm:cxn modelId="{AFFCAE48-8DD4-47C5-A064-DEA441949129}" type="presOf" srcId="{05A24438-605B-4A3D-83DD-B1287C1FF0FA}" destId="{B6FADDB5-BFCE-4E4F-BF02-CD43B098B951}" srcOrd="0" destOrd="0" presId="urn:microsoft.com/office/officeart/2008/layout/HorizontalMultiLevelHierarchy"/>
    <dgm:cxn modelId="{091DCD4B-AA3B-429B-BAAC-EA3178AD4A83}" type="presOf" srcId="{BBF22BC8-0F14-4641-9763-70BD57A974E1}" destId="{C1AF65CB-60EE-42C5-9AA4-4BA0FFFC4D15}" srcOrd="0" destOrd="0" presId="urn:microsoft.com/office/officeart/2008/layout/HorizontalMultiLevelHierarchy"/>
    <dgm:cxn modelId="{72DE5B4D-58BD-4921-9A4C-60D4A7B680E6}" type="presOf" srcId="{BBF22BC8-0F14-4641-9763-70BD57A974E1}" destId="{26C30AA0-7FF4-48A8-B453-BDD4D3139399}" srcOrd="1" destOrd="0" presId="urn:microsoft.com/office/officeart/2008/layout/HorizontalMultiLevelHierarchy"/>
    <dgm:cxn modelId="{19B9F15D-0907-4B3D-900F-3A5D0E3406D1}" type="presOf" srcId="{5AAB9B5E-F7B8-48EF-889E-A1B4AD2EA8F4}" destId="{DBAC1915-4D5A-470C-BAF2-F82C87A60A2F}" srcOrd="0" destOrd="0" presId="urn:microsoft.com/office/officeart/2008/layout/HorizontalMultiLevelHierarchy"/>
    <dgm:cxn modelId="{3AD52F69-7BD3-4877-B144-35A84D619A3C}" type="presOf" srcId="{65BBF66F-DE1F-41C1-90C6-A0B9DA8A314E}" destId="{D5C7AF18-BA14-4507-8D73-932925E7E2EB}" srcOrd="0" destOrd="0" presId="urn:microsoft.com/office/officeart/2008/layout/HorizontalMultiLevelHierarchy"/>
    <dgm:cxn modelId="{761ECE69-EE60-4BE8-97EE-5D18FACFFCB0}" srcId="{B76425D2-0059-42E4-BA04-1485AAD58691}" destId="{05A24438-605B-4A3D-83DD-B1287C1FF0FA}" srcOrd="0" destOrd="0" parTransId="{BBF22BC8-0F14-4641-9763-70BD57A974E1}" sibTransId="{CBEA5EE9-42D1-4840-8F3B-D852A12E61CE}"/>
    <dgm:cxn modelId="{5DCC836A-8D17-49A4-BD59-5B4D87304AD8}" type="presOf" srcId="{68E36143-2B71-4D60-8BD5-2DD2CB77B2B7}" destId="{F82ECBD4-589B-4B4B-B1D0-385459112924}" srcOrd="1" destOrd="0" presId="urn:microsoft.com/office/officeart/2008/layout/HorizontalMultiLevelHierarchy"/>
    <dgm:cxn modelId="{ECE8246B-A6A3-4F12-95B7-55E0C2C1E873}" type="presOf" srcId="{FB2B9D1C-B858-4DD3-AE74-639CD7168933}" destId="{2D6C20D3-F4CE-4E76-8452-086F8958913E}" srcOrd="0" destOrd="0" presId="urn:microsoft.com/office/officeart/2008/layout/HorizontalMultiLevelHierarchy"/>
    <dgm:cxn modelId="{D7333B78-ED22-4039-B9D4-40D928DF83DA}" type="presOf" srcId="{68E36143-2B71-4D60-8BD5-2DD2CB77B2B7}" destId="{BB58E319-D1D9-4CF2-A2BA-3DE35A7CAF75}" srcOrd="0" destOrd="0" presId="urn:microsoft.com/office/officeart/2008/layout/HorizontalMultiLevelHierarchy"/>
    <dgm:cxn modelId="{2461897A-BEE8-486F-B29A-517983324726}" type="presOf" srcId="{167CA743-EA7A-40E2-8271-A813BD702FB0}" destId="{343BEB5C-2F8A-4FE8-8BE8-6E47A92C65C7}" srcOrd="1" destOrd="0" presId="urn:microsoft.com/office/officeart/2008/layout/HorizontalMultiLevelHierarchy"/>
    <dgm:cxn modelId="{A76D788B-42C4-411B-824E-E4025DD20D2B}" type="presOf" srcId="{BF9671DC-A456-4411-B3FA-EAA439203617}" destId="{36386BAB-A4DE-4CA7-A428-C31FB55F5E0D}" srcOrd="0" destOrd="0" presId="urn:microsoft.com/office/officeart/2008/layout/HorizontalMultiLevelHierarchy"/>
    <dgm:cxn modelId="{9EBEDDBE-4CD0-4296-8E56-289E6DC0089A}" type="presOf" srcId="{4223F074-F5A9-4D83-9C2D-83D580AF1D0C}" destId="{9336C82C-400F-4037-8E71-DB85F92AED4D}" srcOrd="1" destOrd="0" presId="urn:microsoft.com/office/officeart/2008/layout/HorizontalMultiLevelHierarchy"/>
    <dgm:cxn modelId="{6D3D30C5-0F26-4645-97F1-85E532BD4CF1}" type="presOf" srcId="{7594F6AB-1BE5-485B-8C42-A8B870693772}" destId="{83744D26-B22C-4B93-9B4B-3825DB32CF3E}" srcOrd="0" destOrd="0" presId="urn:microsoft.com/office/officeart/2008/layout/HorizontalMultiLevelHierarchy"/>
    <dgm:cxn modelId="{28A2BAD4-4A19-45A4-B49C-CA0F750CA26F}" type="presOf" srcId="{B76425D2-0059-42E4-BA04-1485AAD58691}" destId="{07B638DC-D001-4715-A208-FE4BE430E5B9}" srcOrd="0" destOrd="0" presId="urn:microsoft.com/office/officeart/2008/layout/HorizontalMultiLevelHierarchy"/>
    <dgm:cxn modelId="{E7D8D5D7-DBEC-47DB-8CFF-2199BE6D1E3A}" type="presOf" srcId="{C9EFAF45-BD22-42DD-9177-6F1A9F4ADE0B}" destId="{4ECA7442-124C-4F06-8397-A08B49B65264}" srcOrd="0" destOrd="0" presId="urn:microsoft.com/office/officeart/2008/layout/HorizontalMultiLevelHierarchy"/>
    <dgm:cxn modelId="{707A6DE7-8FCF-46F7-A1F5-603A3C626989}" type="presOf" srcId="{4223F074-F5A9-4D83-9C2D-83D580AF1D0C}" destId="{DBE71D6A-A4F4-4C7C-A000-497E2423DFD9}" srcOrd="0" destOrd="0" presId="urn:microsoft.com/office/officeart/2008/layout/HorizontalMultiLevelHierarchy"/>
    <dgm:cxn modelId="{C0DD0BE8-F5D3-47F9-BFB6-D7845D47A3B6}" type="presOf" srcId="{3A128E6E-C1C5-43C6-8E1C-9D62D4123955}" destId="{9717F40C-5DC2-4FF5-BE15-C23E355D4B22}" srcOrd="0" destOrd="0" presId="urn:microsoft.com/office/officeart/2008/layout/HorizontalMultiLevelHierarchy"/>
    <dgm:cxn modelId="{C12DD5ED-B6A5-4A31-B2FF-08B9312DA886}" type="presOf" srcId="{7524B71C-9514-492E-A047-CDA74B44E634}" destId="{702FA8C5-2470-4319-B69D-87DCBA3794A0}" srcOrd="1" destOrd="0" presId="urn:microsoft.com/office/officeart/2008/layout/HorizontalMultiLevelHierarchy"/>
    <dgm:cxn modelId="{24DCB9F5-FBDA-4332-8BF6-2188AB08DE3B}" srcId="{B76425D2-0059-42E4-BA04-1485AAD58691}" destId="{7594F6AB-1BE5-485B-8C42-A8B870693772}" srcOrd="5" destOrd="0" parTransId="{167CA743-EA7A-40E2-8271-A813BD702FB0}" sibTransId="{60A8B0DD-5FAA-452D-9A15-D1B316733A44}"/>
    <dgm:cxn modelId="{80CDF8F9-A6DC-4C90-9A42-C00913D379B3}" type="presOf" srcId="{FB2B9D1C-B858-4DD3-AE74-639CD7168933}" destId="{8D70CB95-4252-4155-98E0-2496E538F1BD}" srcOrd="1" destOrd="0" presId="urn:microsoft.com/office/officeart/2008/layout/HorizontalMultiLevelHierarchy"/>
    <dgm:cxn modelId="{A4F1321D-7970-4DB8-9BCB-4A5E3A082AA0}" type="presParOf" srcId="{36386BAB-A4DE-4CA7-A428-C31FB55F5E0D}" destId="{BCD60635-3DA0-422D-8B13-9FC5CDDDB96C}" srcOrd="0" destOrd="0" presId="urn:microsoft.com/office/officeart/2008/layout/HorizontalMultiLevelHierarchy"/>
    <dgm:cxn modelId="{618408DD-1E37-411F-97E9-5328C2EB5534}" type="presParOf" srcId="{BCD60635-3DA0-422D-8B13-9FC5CDDDB96C}" destId="{07B638DC-D001-4715-A208-FE4BE430E5B9}" srcOrd="0" destOrd="0" presId="urn:microsoft.com/office/officeart/2008/layout/HorizontalMultiLevelHierarchy"/>
    <dgm:cxn modelId="{99FDF36F-0EA8-482D-BDDC-6A1D3035713F}" type="presParOf" srcId="{BCD60635-3DA0-422D-8B13-9FC5CDDDB96C}" destId="{12F9C7AF-106D-4416-82A6-452EABAD565E}" srcOrd="1" destOrd="0" presId="urn:microsoft.com/office/officeart/2008/layout/HorizontalMultiLevelHierarchy"/>
    <dgm:cxn modelId="{85D25D7D-B027-4DF6-89DE-45820F7CD597}" type="presParOf" srcId="{12F9C7AF-106D-4416-82A6-452EABAD565E}" destId="{C1AF65CB-60EE-42C5-9AA4-4BA0FFFC4D15}" srcOrd="0" destOrd="0" presId="urn:microsoft.com/office/officeart/2008/layout/HorizontalMultiLevelHierarchy"/>
    <dgm:cxn modelId="{31132500-8621-49CA-A940-1C3A4A897191}" type="presParOf" srcId="{C1AF65CB-60EE-42C5-9AA4-4BA0FFFC4D15}" destId="{26C30AA0-7FF4-48A8-B453-BDD4D3139399}" srcOrd="0" destOrd="0" presId="urn:microsoft.com/office/officeart/2008/layout/HorizontalMultiLevelHierarchy"/>
    <dgm:cxn modelId="{D1131B0D-430F-44D3-9DA8-06A962252B37}" type="presParOf" srcId="{12F9C7AF-106D-4416-82A6-452EABAD565E}" destId="{5835E8BE-8F6D-4AAB-830C-E6C220C75897}" srcOrd="1" destOrd="0" presId="urn:microsoft.com/office/officeart/2008/layout/HorizontalMultiLevelHierarchy"/>
    <dgm:cxn modelId="{4BC2CD31-3C13-4D7C-92FB-8FBE3239E134}" type="presParOf" srcId="{5835E8BE-8F6D-4AAB-830C-E6C220C75897}" destId="{B6FADDB5-BFCE-4E4F-BF02-CD43B098B951}" srcOrd="0" destOrd="0" presId="urn:microsoft.com/office/officeart/2008/layout/HorizontalMultiLevelHierarchy"/>
    <dgm:cxn modelId="{9F1532E0-E2D1-4C0E-B794-52028F3720C7}" type="presParOf" srcId="{5835E8BE-8F6D-4AAB-830C-E6C220C75897}" destId="{2947AC43-1702-41CC-8F20-43B36F3E774D}" srcOrd="1" destOrd="0" presId="urn:microsoft.com/office/officeart/2008/layout/HorizontalMultiLevelHierarchy"/>
    <dgm:cxn modelId="{88A3DC4E-0723-4DC8-A0AD-10EBDBA2F30B}" type="presParOf" srcId="{12F9C7AF-106D-4416-82A6-452EABAD565E}" destId="{128B0E0F-D3C6-4D3B-962C-517391F402B8}" srcOrd="2" destOrd="0" presId="urn:microsoft.com/office/officeart/2008/layout/HorizontalMultiLevelHierarchy"/>
    <dgm:cxn modelId="{F90CD935-8EC8-4501-AC4B-7CD0B02227F5}" type="presParOf" srcId="{128B0E0F-D3C6-4D3B-962C-517391F402B8}" destId="{702FA8C5-2470-4319-B69D-87DCBA3794A0}" srcOrd="0" destOrd="0" presId="urn:microsoft.com/office/officeart/2008/layout/HorizontalMultiLevelHierarchy"/>
    <dgm:cxn modelId="{D4B736B5-C805-4C40-A29E-133BD6DB22AB}" type="presParOf" srcId="{12F9C7AF-106D-4416-82A6-452EABAD565E}" destId="{50673196-713D-4A84-954B-C65D557F1438}" srcOrd="3" destOrd="0" presId="urn:microsoft.com/office/officeart/2008/layout/HorizontalMultiLevelHierarchy"/>
    <dgm:cxn modelId="{96EA9AC0-D4A9-4BC5-9652-40839B464099}" type="presParOf" srcId="{50673196-713D-4A84-954B-C65D557F1438}" destId="{9717F40C-5DC2-4FF5-BE15-C23E355D4B22}" srcOrd="0" destOrd="0" presId="urn:microsoft.com/office/officeart/2008/layout/HorizontalMultiLevelHierarchy"/>
    <dgm:cxn modelId="{15F5FB1A-BB6D-4882-B43A-7CA337C2A909}" type="presParOf" srcId="{50673196-713D-4A84-954B-C65D557F1438}" destId="{F5647160-4B0B-4786-9787-7593DCA51AEE}" srcOrd="1" destOrd="0" presId="urn:microsoft.com/office/officeart/2008/layout/HorizontalMultiLevelHierarchy"/>
    <dgm:cxn modelId="{1ABA3AE7-A4BA-4BD8-8104-0D4048FD2D0A}" type="presParOf" srcId="{12F9C7AF-106D-4416-82A6-452EABAD565E}" destId="{4ECA7442-124C-4F06-8397-A08B49B65264}" srcOrd="4" destOrd="0" presId="urn:microsoft.com/office/officeart/2008/layout/HorizontalMultiLevelHierarchy"/>
    <dgm:cxn modelId="{EFCC4873-158E-4A1F-8857-2A6650CB8A67}" type="presParOf" srcId="{4ECA7442-124C-4F06-8397-A08B49B65264}" destId="{ADF0B760-43AE-45F2-B58D-3AE0668EE160}" srcOrd="0" destOrd="0" presId="urn:microsoft.com/office/officeart/2008/layout/HorizontalMultiLevelHierarchy"/>
    <dgm:cxn modelId="{AF78D791-6B5F-4955-9A8E-0FB4EBD64E96}" type="presParOf" srcId="{12F9C7AF-106D-4416-82A6-452EABAD565E}" destId="{DB38A270-8577-4420-BC3E-B4ED33707092}" srcOrd="5" destOrd="0" presId="urn:microsoft.com/office/officeart/2008/layout/HorizontalMultiLevelHierarchy"/>
    <dgm:cxn modelId="{70F3743A-3091-4E0D-84FB-90E609977111}" type="presParOf" srcId="{DB38A270-8577-4420-BC3E-B4ED33707092}" destId="{4B43FA34-8157-4395-9C6A-E0C27EF08108}" srcOrd="0" destOrd="0" presId="urn:microsoft.com/office/officeart/2008/layout/HorizontalMultiLevelHierarchy"/>
    <dgm:cxn modelId="{6A5C6CA7-76D9-488C-88B8-60159BECC9CB}" type="presParOf" srcId="{DB38A270-8577-4420-BC3E-B4ED33707092}" destId="{4650E1A2-CDA4-4486-96C8-D9AD1BD60B5F}" srcOrd="1" destOrd="0" presId="urn:microsoft.com/office/officeart/2008/layout/HorizontalMultiLevelHierarchy"/>
    <dgm:cxn modelId="{7B20014A-A5B8-43AC-937B-C9C75B6D7894}" type="presParOf" srcId="{12F9C7AF-106D-4416-82A6-452EABAD565E}" destId="{2D6C20D3-F4CE-4E76-8452-086F8958913E}" srcOrd="6" destOrd="0" presId="urn:microsoft.com/office/officeart/2008/layout/HorizontalMultiLevelHierarchy"/>
    <dgm:cxn modelId="{21073D0F-1563-49D1-B84F-51C187EE2BE9}" type="presParOf" srcId="{2D6C20D3-F4CE-4E76-8452-086F8958913E}" destId="{8D70CB95-4252-4155-98E0-2496E538F1BD}" srcOrd="0" destOrd="0" presId="urn:microsoft.com/office/officeart/2008/layout/HorizontalMultiLevelHierarchy"/>
    <dgm:cxn modelId="{B5B8B994-D779-409F-8A02-E5B4B20DAEF7}" type="presParOf" srcId="{12F9C7AF-106D-4416-82A6-452EABAD565E}" destId="{5F9BC386-F130-4238-B487-8116D5BEABFA}" srcOrd="7" destOrd="0" presId="urn:microsoft.com/office/officeart/2008/layout/HorizontalMultiLevelHierarchy"/>
    <dgm:cxn modelId="{A6174408-DF8D-441F-ADE0-94B010E52AF0}" type="presParOf" srcId="{5F9BC386-F130-4238-B487-8116D5BEABFA}" destId="{DBAC1915-4D5A-470C-BAF2-F82C87A60A2F}" srcOrd="0" destOrd="0" presId="urn:microsoft.com/office/officeart/2008/layout/HorizontalMultiLevelHierarchy"/>
    <dgm:cxn modelId="{A7D5104A-9C67-4581-853A-F94C27556D9D}" type="presParOf" srcId="{5F9BC386-F130-4238-B487-8116D5BEABFA}" destId="{E9D1D212-3E32-409D-84D8-28D302F44322}" srcOrd="1" destOrd="0" presId="urn:microsoft.com/office/officeart/2008/layout/HorizontalMultiLevelHierarchy"/>
    <dgm:cxn modelId="{B1755F37-9DE2-453B-89B3-CB3F30DFD173}" type="presParOf" srcId="{12F9C7AF-106D-4416-82A6-452EABAD565E}" destId="{DBE71D6A-A4F4-4C7C-A000-497E2423DFD9}" srcOrd="8" destOrd="0" presId="urn:microsoft.com/office/officeart/2008/layout/HorizontalMultiLevelHierarchy"/>
    <dgm:cxn modelId="{C8E6B602-185D-43D1-92FE-CEA47C56FEFB}" type="presParOf" srcId="{DBE71D6A-A4F4-4C7C-A000-497E2423DFD9}" destId="{9336C82C-400F-4037-8E71-DB85F92AED4D}" srcOrd="0" destOrd="0" presId="urn:microsoft.com/office/officeart/2008/layout/HorizontalMultiLevelHierarchy"/>
    <dgm:cxn modelId="{9241AEBA-F23D-448D-996F-8339EFECD203}" type="presParOf" srcId="{12F9C7AF-106D-4416-82A6-452EABAD565E}" destId="{4297A5A9-98A4-4223-87E8-9D8DB5AC4314}" srcOrd="9" destOrd="0" presId="urn:microsoft.com/office/officeart/2008/layout/HorizontalMultiLevelHierarchy"/>
    <dgm:cxn modelId="{271966AB-AFDF-447B-9F44-25FC38978F5E}" type="presParOf" srcId="{4297A5A9-98A4-4223-87E8-9D8DB5AC4314}" destId="{D5C7AF18-BA14-4507-8D73-932925E7E2EB}" srcOrd="0" destOrd="0" presId="urn:microsoft.com/office/officeart/2008/layout/HorizontalMultiLevelHierarchy"/>
    <dgm:cxn modelId="{A0A0DDF9-78E2-4725-A71E-19FADA263AFB}" type="presParOf" srcId="{4297A5A9-98A4-4223-87E8-9D8DB5AC4314}" destId="{1A152F31-94F0-446F-A4A6-766E19BF386D}" srcOrd="1" destOrd="0" presId="urn:microsoft.com/office/officeart/2008/layout/HorizontalMultiLevelHierarchy"/>
    <dgm:cxn modelId="{46A037D9-7AE8-4259-B03D-160EC66463CC}" type="presParOf" srcId="{12F9C7AF-106D-4416-82A6-452EABAD565E}" destId="{233B5FE6-136F-485D-9F99-564CFE21A884}" srcOrd="10" destOrd="0" presId="urn:microsoft.com/office/officeart/2008/layout/HorizontalMultiLevelHierarchy"/>
    <dgm:cxn modelId="{6B497AA7-D2B5-4C0F-842E-25AB79634473}" type="presParOf" srcId="{233B5FE6-136F-485D-9F99-564CFE21A884}" destId="{343BEB5C-2F8A-4FE8-8BE8-6E47A92C65C7}" srcOrd="0" destOrd="0" presId="urn:microsoft.com/office/officeart/2008/layout/HorizontalMultiLevelHierarchy"/>
    <dgm:cxn modelId="{FE382406-A98F-4386-9F66-559709721137}" type="presParOf" srcId="{12F9C7AF-106D-4416-82A6-452EABAD565E}" destId="{1C6977D0-3706-40D5-83D9-0C027F895C10}" srcOrd="11" destOrd="0" presId="urn:microsoft.com/office/officeart/2008/layout/HorizontalMultiLevelHierarchy"/>
    <dgm:cxn modelId="{1748AED0-8D0C-4850-9555-EE44BE3A8602}" type="presParOf" srcId="{1C6977D0-3706-40D5-83D9-0C027F895C10}" destId="{83744D26-B22C-4B93-9B4B-3825DB32CF3E}" srcOrd="0" destOrd="0" presId="urn:microsoft.com/office/officeart/2008/layout/HorizontalMultiLevelHierarchy"/>
    <dgm:cxn modelId="{225942E6-4A95-4378-A683-82E6C0CC6981}" type="presParOf" srcId="{1C6977D0-3706-40D5-83D9-0C027F895C10}" destId="{DA8C848B-EB51-4E64-921F-5BF84BF80542}" srcOrd="1" destOrd="0" presId="urn:microsoft.com/office/officeart/2008/layout/HorizontalMultiLevelHierarchy"/>
    <dgm:cxn modelId="{2C97D262-C4A6-4C6D-B783-89C1C382201E}" type="presParOf" srcId="{12F9C7AF-106D-4416-82A6-452EABAD565E}" destId="{BB58E319-D1D9-4CF2-A2BA-3DE35A7CAF75}" srcOrd="12" destOrd="0" presId="urn:microsoft.com/office/officeart/2008/layout/HorizontalMultiLevelHierarchy"/>
    <dgm:cxn modelId="{0C27B078-0C6D-4461-8A9C-9A1C1EFBE854}" type="presParOf" srcId="{BB58E319-D1D9-4CF2-A2BA-3DE35A7CAF75}" destId="{F82ECBD4-589B-4B4B-B1D0-385459112924}" srcOrd="0" destOrd="0" presId="urn:microsoft.com/office/officeart/2008/layout/HorizontalMultiLevelHierarchy"/>
    <dgm:cxn modelId="{DD18D48A-6340-4404-AF90-B06AD7F583F9}" type="presParOf" srcId="{12F9C7AF-106D-4416-82A6-452EABAD565E}" destId="{CA16812B-BFB6-45B4-AC42-F4ACB9F4EF91}" srcOrd="13" destOrd="0" presId="urn:microsoft.com/office/officeart/2008/layout/HorizontalMultiLevelHierarchy"/>
    <dgm:cxn modelId="{D6311E6E-B755-427B-8290-0687F7B7C808}" type="presParOf" srcId="{CA16812B-BFB6-45B4-AC42-F4ACB9F4EF91}" destId="{FF845103-A641-43BC-99A1-976B7556A67C}" srcOrd="0" destOrd="0" presId="urn:microsoft.com/office/officeart/2008/layout/HorizontalMultiLevelHierarchy"/>
    <dgm:cxn modelId="{030D1F80-6D0E-48B3-8A77-47154ACA0978}" type="presParOf" srcId="{CA16812B-BFB6-45B4-AC42-F4ACB9F4EF91}" destId="{E3EEF598-F72E-4264-8EA5-0D5EA05E6550}" srcOrd="1" destOrd="0" presId="urn:microsoft.com/office/officeart/2008/layout/HorizontalMultiLevelHierarchy"/>
  </dgm:cxnLst>
  <dgm:bg/>
  <dgm:whole>
    <a:ln w="3175"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The bank possesses demographic and transactional data of its loan customers. If the bank has a robust model to predict defaulters it can undertake better resource allocation. </a:t>
          </a: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To predict whether the customer applying for the loan will be a defaulter</a:t>
          </a: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40118CD0-6A16-49CC-9A9E-B6A7EE1D9F2B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Defaulter 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(=1 if defaulter, 0 otherwise) is the dependent variable</a:t>
          </a:r>
        </a:p>
      </dgm:t>
    </dgm:pt>
    <dgm:pt modelId="{B2403745-8724-4300-AB90-95E7A6D8BE38}" type="parTrans" cxnId="{4AB44E11-BDC1-46FA-85FA-BEC934A27B5C}">
      <dgm:prSet/>
      <dgm:spPr/>
      <dgm:t>
        <a:bodyPr/>
        <a:lstStyle/>
        <a:p>
          <a:endParaRPr lang="en-US" sz="1600"/>
        </a:p>
      </dgm:t>
    </dgm:pt>
    <dgm:pt modelId="{E6BB65EF-C968-4FEF-A9A0-95C3BFA39270}" type="sibTrans" cxnId="{4AB44E11-BDC1-46FA-85FA-BEC934A27B5C}">
      <dgm:prSet/>
      <dgm:spPr/>
      <dgm:t>
        <a:bodyPr/>
        <a:lstStyle/>
        <a:p>
          <a:endParaRPr lang="en-US" sz="1600"/>
        </a:p>
      </dgm:t>
    </dgm:pt>
    <dgm:pt modelId="{0A7A71E0-34A9-45B9-9F53-6010EE2629E4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Age group, Years at current address, Years at current employer, Debt to Income Ratio, Credit Card Debts, Other Debts </a:t>
          </a:r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</a:rPr>
            <a:t>are the independent variables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77786D7-CD6C-4370-B649-AEAA08735182}" type="parTrans" cxnId="{61B18872-8351-4C8E-A5E4-4EA4E20DAE5D}">
      <dgm:prSet/>
      <dgm:spPr/>
      <dgm:t>
        <a:bodyPr/>
        <a:lstStyle/>
        <a:p>
          <a:endParaRPr lang="en-US" sz="1600"/>
        </a:p>
      </dgm:t>
    </dgm:pt>
    <dgm:pt modelId="{2C91B7D2-5C07-42B8-B930-DF881623F227}" type="sibTrans" cxnId="{61B18872-8351-4C8E-A5E4-4EA4E20DAE5D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Sample size is 389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B44E11-BDC1-46FA-85FA-BEC934A27B5C}" srcId="{CF75EA4F-3BC8-4061-B0A3-050B572C5FE8}" destId="{40118CD0-6A16-49CC-9A9E-B6A7EE1D9F2B}" srcOrd="2" destOrd="0" parTransId="{B2403745-8724-4300-AB90-95E7A6D8BE38}" sibTransId="{E6BB65EF-C968-4FEF-A9A0-95C3BFA39270}"/>
    <dgm:cxn modelId="{C9289448-79F0-4478-801D-D76FF4E769D7}" type="presOf" srcId="{CF75EA4F-3BC8-4061-B0A3-050B572C5FE8}" destId="{B8F30B94-A26D-4B73-B7CB-D459F6BF739F}" srcOrd="1" destOrd="0" presId="urn:microsoft.com/office/officeart/2005/8/layout/list1"/>
    <dgm:cxn modelId="{2A84924C-0BCE-4173-A484-7F2B60199F28}" type="presOf" srcId="{0A7A71E0-34A9-45B9-9F53-6010EE2629E4}" destId="{3753D266-28F0-4CB6-87FB-9C46871B9038}" srcOrd="0" destOrd="1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9DA68C54-FD4E-4B55-9ADD-6DB3B4DB51B9}" type="presOf" srcId="{0CEA7ED5-AABA-442A-8B3A-5850D5C54A8E}" destId="{583B3969-11FD-4684-ACBA-422AC2B53A7A}" srcOrd="0" destOrd="0" presId="urn:microsoft.com/office/officeart/2005/8/layout/list1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6BE6DF61-AFEA-44D9-AD29-E1CFDD7210B5}" type="presOf" srcId="{CF75EA4F-3BC8-4061-B0A3-050B572C5FE8}" destId="{E67F6A8F-B37E-4A64-BD29-966D55D5027A}" srcOrd="0" destOrd="0" presId="urn:microsoft.com/office/officeart/2005/8/layout/list1"/>
    <dgm:cxn modelId="{125C406A-BA0D-4C74-9F94-529EE829F8D2}" type="presOf" srcId="{83154F69-6DAE-4A1D-9B41-61E63E626EED}" destId="{3753D266-28F0-4CB6-87FB-9C46871B9038}" srcOrd="0" destOrd="0" presId="urn:microsoft.com/office/officeart/2005/8/layout/list1"/>
    <dgm:cxn modelId="{61B18872-8351-4C8E-A5E4-4EA4E20DAE5D}" srcId="{CF75EA4F-3BC8-4061-B0A3-050B572C5FE8}" destId="{0A7A71E0-34A9-45B9-9F53-6010EE2629E4}" srcOrd="1" destOrd="0" parTransId="{277786D7-CD6C-4370-B649-AEAA08735182}" sibTransId="{2C91B7D2-5C07-42B8-B930-DF881623F227}"/>
    <dgm:cxn modelId="{9C3C497D-F9B6-470E-9072-99D69AD2850C}" type="presOf" srcId="{40118CD0-6A16-49CC-9A9E-B6A7EE1D9F2B}" destId="{3753D266-28F0-4CB6-87FB-9C46871B9038}" srcOrd="0" destOrd="2" presId="urn:microsoft.com/office/officeart/2005/8/layout/list1"/>
    <dgm:cxn modelId="{1B3C12A6-F5CB-47C9-8DB9-E2B9A08D4206}" type="presOf" srcId="{83E300A9-059E-4699-B169-FEECE8DF2D96}" destId="{75BB025E-9CB5-4C61-B1F0-A1523F6C16D8}" srcOrd="1" destOrd="0" presId="urn:microsoft.com/office/officeart/2005/8/layout/list1"/>
    <dgm:cxn modelId="{0BF6EBAB-6553-4FD2-8ACB-7C85FD481B07}" type="presOf" srcId="{81CE6530-7F48-4D85-A90C-AB70806F2713}" destId="{4E95708D-2D46-43E8-898E-C37C89092838}" srcOrd="0" destOrd="0" presId="urn:microsoft.com/office/officeart/2005/8/layout/list1"/>
    <dgm:cxn modelId="{EAC615B3-AA27-49F5-A15F-6DB5837E1CC7}" type="presOf" srcId="{0CEA7ED5-AABA-442A-8B3A-5850D5C54A8E}" destId="{8DAC3478-3003-4361-B79A-A6299EE2FF11}" srcOrd="1" destOrd="0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F3DD34CC-8BC1-40E2-B3A4-77D3074DD104}" type="presOf" srcId="{4EE5EDE8-EF01-4ABD-8046-C2EC266BA8D9}" destId="{5225D984-C2B9-4FAB-B6D8-231E1B13CD6C}" srcOrd="0" destOrd="0" presId="urn:microsoft.com/office/officeart/2005/8/layout/list1"/>
    <dgm:cxn modelId="{D2E01ADB-5CAC-40DA-B69B-C4EDB9B3C831}" type="presOf" srcId="{76206CC1-918F-46E8-B031-9FC091FDB70E}" destId="{E22D02C9-CAD7-4C26-976C-7F9C3D7FAA12}" srcOrd="0" destOrd="0" presId="urn:microsoft.com/office/officeart/2005/8/layout/list1"/>
    <dgm:cxn modelId="{20BF09DE-AD9F-481C-98CA-3C7D6800C339}" srcId="{CF75EA4F-3BC8-4061-B0A3-050B572C5FE8}" destId="{83154F69-6DAE-4A1D-9B41-61E63E626EED}" srcOrd="0" destOrd="0" parTransId="{6F2279DD-0942-4B87-8A55-3EDD624A4AE0}" sibTransId="{9DB4326F-8E5F-4AB2-94A1-872DBD282AE7}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580DD3FB-1F74-48D6-9AE8-80F2F03A6AD9}" type="presOf" srcId="{83E300A9-059E-4699-B169-FEECE8DF2D96}" destId="{3474DB8A-EBD8-46EC-AAB7-FE9BE2CFA8D9}" srcOrd="0" destOrd="0" presId="urn:microsoft.com/office/officeart/2005/8/layout/list1"/>
    <dgm:cxn modelId="{40D9821D-F5D0-42D0-9E29-6D61588A23E6}" type="presParOf" srcId="{E22D02C9-CAD7-4C26-976C-7F9C3D7FAA12}" destId="{9B880F8F-1058-4CD2-B20D-650A178A86B0}" srcOrd="0" destOrd="0" presId="urn:microsoft.com/office/officeart/2005/8/layout/list1"/>
    <dgm:cxn modelId="{5550E6EC-D2A9-4ED7-B6D4-3A1599DE1456}" type="presParOf" srcId="{9B880F8F-1058-4CD2-B20D-650A178A86B0}" destId="{583B3969-11FD-4684-ACBA-422AC2B53A7A}" srcOrd="0" destOrd="0" presId="urn:microsoft.com/office/officeart/2005/8/layout/list1"/>
    <dgm:cxn modelId="{ACD8D4AF-B902-4A0D-B82F-1C12B86ED71A}" type="presParOf" srcId="{9B880F8F-1058-4CD2-B20D-650A178A86B0}" destId="{8DAC3478-3003-4361-B79A-A6299EE2FF11}" srcOrd="1" destOrd="0" presId="urn:microsoft.com/office/officeart/2005/8/layout/list1"/>
    <dgm:cxn modelId="{F70A791D-9523-4273-861E-B7B34C1FE4DB}" type="presParOf" srcId="{E22D02C9-CAD7-4C26-976C-7F9C3D7FAA12}" destId="{59004E18-985D-4C03-8427-4AF3A8F9619C}" srcOrd="1" destOrd="0" presId="urn:microsoft.com/office/officeart/2005/8/layout/list1"/>
    <dgm:cxn modelId="{15C3C99C-B395-4EC2-ABAC-94BC4072D8F6}" type="presParOf" srcId="{E22D02C9-CAD7-4C26-976C-7F9C3D7FAA12}" destId="{4E95708D-2D46-43E8-898E-C37C89092838}" srcOrd="2" destOrd="0" presId="urn:microsoft.com/office/officeart/2005/8/layout/list1"/>
    <dgm:cxn modelId="{AE397F8E-0FFE-441D-8DC8-4D6E4D7FE88E}" type="presParOf" srcId="{E22D02C9-CAD7-4C26-976C-7F9C3D7FAA12}" destId="{AE2CC641-B3D9-4C30-82D4-60031A31761A}" srcOrd="3" destOrd="0" presId="urn:microsoft.com/office/officeart/2005/8/layout/list1"/>
    <dgm:cxn modelId="{B4AF1261-F7D7-44B3-851C-12810650674C}" type="presParOf" srcId="{E22D02C9-CAD7-4C26-976C-7F9C3D7FAA12}" destId="{EDB1C299-0C7B-4DAA-91AB-4E38E465CBEA}" srcOrd="4" destOrd="0" presId="urn:microsoft.com/office/officeart/2005/8/layout/list1"/>
    <dgm:cxn modelId="{DACB93F9-0B7C-4D64-9340-96581BEC7DB2}" type="presParOf" srcId="{EDB1C299-0C7B-4DAA-91AB-4E38E465CBEA}" destId="{3474DB8A-EBD8-46EC-AAB7-FE9BE2CFA8D9}" srcOrd="0" destOrd="0" presId="urn:microsoft.com/office/officeart/2005/8/layout/list1"/>
    <dgm:cxn modelId="{744DEB40-711C-46D4-96B3-BBAEFCC39BF5}" type="presParOf" srcId="{EDB1C299-0C7B-4DAA-91AB-4E38E465CBEA}" destId="{75BB025E-9CB5-4C61-B1F0-A1523F6C16D8}" srcOrd="1" destOrd="0" presId="urn:microsoft.com/office/officeart/2005/8/layout/list1"/>
    <dgm:cxn modelId="{A168A91E-21C1-47DE-928F-CABD431B3786}" type="presParOf" srcId="{E22D02C9-CAD7-4C26-976C-7F9C3D7FAA12}" destId="{AD90FF33-7FD7-4076-B162-F1E0FE76D94C}" srcOrd="5" destOrd="0" presId="urn:microsoft.com/office/officeart/2005/8/layout/list1"/>
    <dgm:cxn modelId="{A27D37E0-26C0-4511-A31F-9A2DB1CB777C}" type="presParOf" srcId="{E22D02C9-CAD7-4C26-976C-7F9C3D7FAA12}" destId="{5225D984-C2B9-4FAB-B6D8-231E1B13CD6C}" srcOrd="6" destOrd="0" presId="urn:microsoft.com/office/officeart/2005/8/layout/list1"/>
    <dgm:cxn modelId="{B66188B8-33EE-49EE-A8B9-FA5B1760BBAA}" type="presParOf" srcId="{E22D02C9-CAD7-4C26-976C-7F9C3D7FAA12}" destId="{FF1CC903-80FA-4491-88AB-D3CC8B9ADF3A}" srcOrd="7" destOrd="0" presId="urn:microsoft.com/office/officeart/2005/8/layout/list1"/>
    <dgm:cxn modelId="{A7D382DC-D4F1-4D00-AA00-57106FFFFE82}" type="presParOf" srcId="{E22D02C9-CAD7-4C26-976C-7F9C3D7FAA12}" destId="{C80B7E03-A3F6-466C-9E49-AFB82C5C4887}" srcOrd="8" destOrd="0" presId="urn:microsoft.com/office/officeart/2005/8/layout/list1"/>
    <dgm:cxn modelId="{63E8ED0B-3C6C-433E-9901-9C0831ED923B}" type="presParOf" srcId="{C80B7E03-A3F6-466C-9E49-AFB82C5C4887}" destId="{E67F6A8F-B37E-4A64-BD29-966D55D5027A}" srcOrd="0" destOrd="0" presId="urn:microsoft.com/office/officeart/2005/8/layout/list1"/>
    <dgm:cxn modelId="{A3AC2D75-67F3-46B9-BE4B-1D459CAA53A5}" type="presParOf" srcId="{C80B7E03-A3F6-466C-9E49-AFB82C5C4887}" destId="{B8F30B94-A26D-4B73-B7CB-D459F6BF739F}" srcOrd="1" destOrd="0" presId="urn:microsoft.com/office/officeart/2005/8/layout/list1"/>
    <dgm:cxn modelId="{2A94D5B6-006E-49AA-A955-10E864BB724E}" type="presParOf" srcId="{E22D02C9-CAD7-4C26-976C-7F9C3D7FAA12}" destId="{9E874675-220F-4B77-8013-1BA315901257}" srcOrd="9" destOrd="0" presId="urn:microsoft.com/office/officeart/2005/8/layout/list1"/>
    <dgm:cxn modelId="{EBC7F8F6-2BB3-4FC8-8456-16C0307E6021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0501C7-CFFD-4A9F-BADC-63CD8AE2EEB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00183200-B538-4AB1-B4F1-848EF2ECEB5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Standardise Variables</a:t>
          </a:r>
        </a:p>
      </dgm:t>
    </dgm:pt>
    <dgm:pt modelId="{BCB1D451-C5EA-4F41-87E5-B0F7A42D511F}" type="parTrans" cxnId="{A200938B-C4D1-4462-8A10-E3EF17F755E5}">
      <dgm:prSet/>
      <dgm:spPr/>
      <dgm:t>
        <a:bodyPr/>
        <a:lstStyle/>
        <a:p>
          <a:endParaRPr lang="en-US" sz="1600" b="1"/>
        </a:p>
      </dgm:t>
    </dgm:pt>
    <dgm:pt modelId="{135CB3A8-E862-4FC7-BD1B-6D0129DE2017}" type="sibTrans" cxnId="{A200938B-C4D1-4462-8A10-E3EF17F755E5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600" b="1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E63737F7-74F4-42AC-A6AB-6EEBF5BC766D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Calculate Distances</a:t>
          </a:r>
        </a:p>
      </dgm:t>
    </dgm:pt>
    <dgm:pt modelId="{C7C1E98B-768F-4271-94F5-2C8CD3D685E1}" type="parTrans" cxnId="{E44F6164-FA07-45F2-B7C1-24CB3D85C974}">
      <dgm:prSet/>
      <dgm:spPr/>
      <dgm:t>
        <a:bodyPr/>
        <a:lstStyle/>
        <a:p>
          <a:endParaRPr lang="en-US" sz="1600" b="1"/>
        </a:p>
      </dgm:t>
    </dgm:pt>
    <dgm:pt modelId="{49580833-D839-4120-B95E-2D9544A65296}" type="sibTrans" cxnId="{E44F6164-FA07-45F2-B7C1-24CB3D85C974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endParaRPr lang="en-US" sz="1600" b="1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8E5A322-D79B-49AB-B9E1-2712EE2AE2F3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</a:rPr>
            <a:t>Choose Appropriate k</a:t>
          </a:r>
        </a:p>
      </dgm:t>
    </dgm:pt>
    <dgm:pt modelId="{CC1CD92E-557D-40D2-BE3D-249A5EA73A56}" type="parTrans" cxnId="{6EB42930-1BC1-4BDD-9794-BB42925E48B9}">
      <dgm:prSet/>
      <dgm:spPr/>
      <dgm:t>
        <a:bodyPr/>
        <a:lstStyle/>
        <a:p>
          <a:endParaRPr lang="en-US" sz="1600" b="1"/>
        </a:p>
      </dgm:t>
    </dgm:pt>
    <dgm:pt modelId="{441B016B-593E-4CB9-B3B0-566A31EF1A07}" type="sibTrans" cxnId="{6EB42930-1BC1-4BDD-9794-BB42925E48B9}">
      <dgm:prSet custT="1"/>
      <dgm:spPr>
        <a:solidFill>
          <a:schemeClr val="accent1"/>
        </a:solidFill>
      </dgm:spPr>
      <dgm:t>
        <a:bodyPr/>
        <a:lstStyle/>
        <a:p>
          <a:endParaRPr lang="en-US" sz="1600" b="1"/>
        </a:p>
      </dgm:t>
    </dgm:pt>
    <dgm:pt modelId="{0A1FA86D-D455-4C10-BA8E-7D6B154C095F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600" b="1" dirty="0"/>
            <a:t>Average the Response Variable for k Neighbours</a:t>
          </a:r>
        </a:p>
      </dgm:t>
    </dgm:pt>
    <dgm:pt modelId="{0DB7DE5C-5AA3-4208-9DE2-9BC1C9EF31E9}" type="parTrans" cxnId="{DC1AAD49-DB63-407F-A8AB-584CD6EAE44E}">
      <dgm:prSet/>
      <dgm:spPr/>
      <dgm:t>
        <a:bodyPr/>
        <a:lstStyle/>
        <a:p>
          <a:endParaRPr lang="en-US" sz="1600" b="1"/>
        </a:p>
      </dgm:t>
    </dgm:pt>
    <dgm:pt modelId="{B0A75B61-CD05-4017-BD68-F6BA2A95602A}" type="sibTrans" cxnId="{DC1AAD49-DB63-407F-A8AB-584CD6EAE44E}">
      <dgm:prSet/>
      <dgm:spPr/>
      <dgm:t>
        <a:bodyPr/>
        <a:lstStyle/>
        <a:p>
          <a:endParaRPr lang="en-US" sz="1600" b="1"/>
        </a:p>
      </dgm:t>
    </dgm:pt>
    <dgm:pt modelId="{C75EEE71-DAFC-442E-875A-CA6BCFFFB4C3}" type="pres">
      <dgm:prSet presAssocID="{1C0501C7-CFFD-4A9F-BADC-63CD8AE2EEBF}" presName="Name0" presStyleCnt="0">
        <dgm:presLayoutVars>
          <dgm:dir/>
          <dgm:resizeHandles val="exact"/>
        </dgm:presLayoutVars>
      </dgm:prSet>
      <dgm:spPr/>
    </dgm:pt>
    <dgm:pt modelId="{74982502-21B1-41CC-9F18-58C90778A429}" type="pres">
      <dgm:prSet presAssocID="{00183200-B538-4AB1-B4F1-848EF2ECEB5D}" presName="node" presStyleLbl="node1" presStyleIdx="0" presStyleCnt="4">
        <dgm:presLayoutVars>
          <dgm:bulletEnabled val="1"/>
        </dgm:presLayoutVars>
      </dgm:prSet>
      <dgm:spPr/>
    </dgm:pt>
    <dgm:pt modelId="{99E7168F-55D3-4554-88E0-385ACBFB96CB}" type="pres">
      <dgm:prSet presAssocID="{135CB3A8-E862-4FC7-BD1B-6D0129DE2017}" presName="sibTrans" presStyleLbl="sibTrans2D1" presStyleIdx="0" presStyleCnt="3"/>
      <dgm:spPr/>
    </dgm:pt>
    <dgm:pt modelId="{039981CA-1B4A-4E19-9E5E-14BFE120E7ED}" type="pres">
      <dgm:prSet presAssocID="{135CB3A8-E862-4FC7-BD1B-6D0129DE2017}" presName="connectorText" presStyleLbl="sibTrans2D1" presStyleIdx="0" presStyleCnt="3"/>
      <dgm:spPr/>
    </dgm:pt>
    <dgm:pt modelId="{17E8D8A2-3653-4A0B-86EB-0991D233A1A1}" type="pres">
      <dgm:prSet presAssocID="{E63737F7-74F4-42AC-A6AB-6EEBF5BC766D}" presName="node" presStyleLbl="node1" presStyleIdx="1" presStyleCnt="4">
        <dgm:presLayoutVars>
          <dgm:bulletEnabled val="1"/>
        </dgm:presLayoutVars>
      </dgm:prSet>
      <dgm:spPr/>
    </dgm:pt>
    <dgm:pt modelId="{B3E7B77F-420F-4EF3-AFF8-C9303647A7D3}" type="pres">
      <dgm:prSet presAssocID="{49580833-D839-4120-B95E-2D9544A65296}" presName="sibTrans" presStyleLbl="sibTrans2D1" presStyleIdx="1" presStyleCnt="3"/>
      <dgm:spPr/>
    </dgm:pt>
    <dgm:pt modelId="{E2B75A8C-5833-4462-A325-A65974093A82}" type="pres">
      <dgm:prSet presAssocID="{49580833-D839-4120-B95E-2D9544A65296}" presName="connectorText" presStyleLbl="sibTrans2D1" presStyleIdx="1" presStyleCnt="3"/>
      <dgm:spPr/>
    </dgm:pt>
    <dgm:pt modelId="{A730BFCB-590B-486D-B900-08796A5EC126}" type="pres">
      <dgm:prSet presAssocID="{78E5A322-D79B-49AB-B9E1-2712EE2AE2F3}" presName="node" presStyleLbl="node1" presStyleIdx="2" presStyleCnt="4">
        <dgm:presLayoutVars>
          <dgm:bulletEnabled val="1"/>
        </dgm:presLayoutVars>
      </dgm:prSet>
      <dgm:spPr/>
    </dgm:pt>
    <dgm:pt modelId="{C5505975-6D20-4899-870C-168851E4D51E}" type="pres">
      <dgm:prSet presAssocID="{441B016B-593E-4CB9-B3B0-566A31EF1A07}" presName="sibTrans" presStyleLbl="sibTrans2D1" presStyleIdx="2" presStyleCnt="3"/>
      <dgm:spPr/>
    </dgm:pt>
    <dgm:pt modelId="{F8FF62DA-8796-4CCE-92FF-C0A1F112AC0B}" type="pres">
      <dgm:prSet presAssocID="{441B016B-593E-4CB9-B3B0-566A31EF1A07}" presName="connectorText" presStyleLbl="sibTrans2D1" presStyleIdx="2" presStyleCnt="3"/>
      <dgm:spPr/>
    </dgm:pt>
    <dgm:pt modelId="{ABAD8B89-CC92-40F7-9B3C-19ADB07BECE8}" type="pres">
      <dgm:prSet presAssocID="{0A1FA86D-D455-4C10-BA8E-7D6B154C095F}" presName="node" presStyleLbl="node1" presStyleIdx="3" presStyleCnt="4">
        <dgm:presLayoutVars>
          <dgm:bulletEnabled val="1"/>
        </dgm:presLayoutVars>
      </dgm:prSet>
      <dgm:spPr/>
    </dgm:pt>
  </dgm:ptLst>
  <dgm:cxnLst>
    <dgm:cxn modelId="{7B24A918-8862-48AA-9EAC-2421E5DFCE77}" type="presOf" srcId="{135CB3A8-E862-4FC7-BD1B-6D0129DE2017}" destId="{039981CA-1B4A-4E19-9E5E-14BFE120E7ED}" srcOrd="1" destOrd="0" presId="urn:microsoft.com/office/officeart/2005/8/layout/process1"/>
    <dgm:cxn modelId="{EB08D823-F5B4-4175-AE8F-FB2887C3F526}" type="presOf" srcId="{1C0501C7-CFFD-4A9F-BADC-63CD8AE2EEBF}" destId="{C75EEE71-DAFC-442E-875A-CA6BCFFFB4C3}" srcOrd="0" destOrd="0" presId="urn:microsoft.com/office/officeart/2005/8/layout/process1"/>
    <dgm:cxn modelId="{6EB42930-1BC1-4BDD-9794-BB42925E48B9}" srcId="{1C0501C7-CFFD-4A9F-BADC-63CD8AE2EEBF}" destId="{78E5A322-D79B-49AB-B9E1-2712EE2AE2F3}" srcOrd="2" destOrd="0" parTransId="{CC1CD92E-557D-40D2-BE3D-249A5EA73A56}" sibTransId="{441B016B-593E-4CB9-B3B0-566A31EF1A07}"/>
    <dgm:cxn modelId="{DC1AAD49-DB63-407F-A8AB-584CD6EAE44E}" srcId="{1C0501C7-CFFD-4A9F-BADC-63CD8AE2EEBF}" destId="{0A1FA86D-D455-4C10-BA8E-7D6B154C095F}" srcOrd="3" destOrd="0" parTransId="{0DB7DE5C-5AA3-4208-9DE2-9BC1C9EF31E9}" sibTransId="{B0A75B61-CD05-4017-BD68-F6BA2A95602A}"/>
    <dgm:cxn modelId="{B21D2759-1B8B-429E-93A4-45EB9CFB4896}" type="presOf" srcId="{441B016B-593E-4CB9-B3B0-566A31EF1A07}" destId="{F8FF62DA-8796-4CCE-92FF-C0A1F112AC0B}" srcOrd="1" destOrd="0" presId="urn:microsoft.com/office/officeart/2005/8/layout/process1"/>
    <dgm:cxn modelId="{89ECE361-F31F-4EAB-A137-659CF6CB07CE}" type="presOf" srcId="{49580833-D839-4120-B95E-2D9544A65296}" destId="{B3E7B77F-420F-4EF3-AFF8-C9303647A7D3}" srcOrd="0" destOrd="0" presId="urn:microsoft.com/office/officeart/2005/8/layout/process1"/>
    <dgm:cxn modelId="{E44F6164-FA07-45F2-B7C1-24CB3D85C974}" srcId="{1C0501C7-CFFD-4A9F-BADC-63CD8AE2EEBF}" destId="{E63737F7-74F4-42AC-A6AB-6EEBF5BC766D}" srcOrd="1" destOrd="0" parTransId="{C7C1E98B-768F-4271-94F5-2C8CD3D685E1}" sibTransId="{49580833-D839-4120-B95E-2D9544A65296}"/>
    <dgm:cxn modelId="{58094C6F-7D09-430E-BCD7-2C401CFD1626}" type="presOf" srcId="{49580833-D839-4120-B95E-2D9544A65296}" destId="{E2B75A8C-5833-4462-A325-A65974093A82}" srcOrd="1" destOrd="0" presId="urn:microsoft.com/office/officeart/2005/8/layout/process1"/>
    <dgm:cxn modelId="{2FA65483-91C3-4548-AC79-E8832D8C91BB}" type="presOf" srcId="{441B016B-593E-4CB9-B3B0-566A31EF1A07}" destId="{C5505975-6D20-4899-870C-168851E4D51E}" srcOrd="0" destOrd="0" presId="urn:microsoft.com/office/officeart/2005/8/layout/process1"/>
    <dgm:cxn modelId="{DD973B86-5A62-4545-9EA7-46890DA7F55D}" type="presOf" srcId="{0A1FA86D-D455-4C10-BA8E-7D6B154C095F}" destId="{ABAD8B89-CC92-40F7-9B3C-19ADB07BECE8}" srcOrd="0" destOrd="0" presId="urn:microsoft.com/office/officeart/2005/8/layout/process1"/>
    <dgm:cxn modelId="{A200938B-C4D1-4462-8A10-E3EF17F755E5}" srcId="{1C0501C7-CFFD-4A9F-BADC-63CD8AE2EEBF}" destId="{00183200-B538-4AB1-B4F1-848EF2ECEB5D}" srcOrd="0" destOrd="0" parTransId="{BCB1D451-C5EA-4F41-87E5-B0F7A42D511F}" sibTransId="{135CB3A8-E862-4FC7-BD1B-6D0129DE2017}"/>
    <dgm:cxn modelId="{E589A298-1A31-4C0B-9F1A-F6A807052689}" type="presOf" srcId="{135CB3A8-E862-4FC7-BD1B-6D0129DE2017}" destId="{99E7168F-55D3-4554-88E0-385ACBFB96CB}" srcOrd="0" destOrd="0" presId="urn:microsoft.com/office/officeart/2005/8/layout/process1"/>
    <dgm:cxn modelId="{5465A69F-B9A3-43D0-8487-1B41EB25352E}" type="presOf" srcId="{78E5A322-D79B-49AB-B9E1-2712EE2AE2F3}" destId="{A730BFCB-590B-486D-B900-08796A5EC126}" srcOrd="0" destOrd="0" presId="urn:microsoft.com/office/officeart/2005/8/layout/process1"/>
    <dgm:cxn modelId="{7A5D30C8-FA4D-41D0-9EF5-8DA41AE3EA4F}" type="presOf" srcId="{00183200-B538-4AB1-B4F1-848EF2ECEB5D}" destId="{74982502-21B1-41CC-9F18-58C90778A429}" srcOrd="0" destOrd="0" presId="urn:microsoft.com/office/officeart/2005/8/layout/process1"/>
    <dgm:cxn modelId="{2D4A4ADB-DB7D-4E0A-84F4-DC0DCCBA5BE2}" type="presOf" srcId="{E63737F7-74F4-42AC-A6AB-6EEBF5BC766D}" destId="{17E8D8A2-3653-4A0B-86EB-0991D233A1A1}" srcOrd="0" destOrd="0" presId="urn:microsoft.com/office/officeart/2005/8/layout/process1"/>
    <dgm:cxn modelId="{C9AC3A76-FE73-4EA5-BBA1-25BC19B909B6}" type="presParOf" srcId="{C75EEE71-DAFC-442E-875A-CA6BCFFFB4C3}" destId="{74982502-21B1-41CC-9F18-58C90778A429}" srcOrd="0" destOrd="0" presId="urn:microsoft.com/office/officeart/2005/8/layout/process1"/>
    <dgm:cxn modelId="{8FED1F0E-73C6-4EB9-8574-48A74AC700F3}" type="presParOf" srcId="{C75EEE71-DAFC-442E-875A-CA6BCFFFB4C3}" destId="{99E7168F-55D3-4554-88E0-385ACBFB96CB}" srcOrd="1" destOrd="0" presId="urn:microsoft.com/office/officeart/2005/8/layout/process1"/>
    <dgm:cxn modelId="{570F57CD-B7CB-4F28-9E0C-7A34B164470C}" type="presParOf" srcId="{99E7168F-55D3-4554-88E0-385ACBFB96CB}" destId="{039981CA-1B4A-4E19-9E5E-14BFE120E7ED}" srcOrd="0" destOrd="0" presId="urn:microsoft.com/office/officeart/2005/8/layout/process1"/>
    <dgm:cxn modelId="{0E8DFE29-4644-4A99-B0F1-E2D06C141D3C}" type="presParOf" srcId="{C75EEE71-DAFC-442E-875A-CA6BCFFFB4C3}" destId="{17E8D8A2-3653-4A0B-86EB-0991D233A1A1}" srcOrd="2" destOrd="0" presId="urn:microsoft.com/office/officeart/2005/8/layout/process1"/>
    <dgm:cxn modelId="{FD1CDA41-5EF6-436F-B74E-F98903CAFFC2}" type="presParOf" srcId="{C75EEE71-DAFC-442E-875A-CA6BCFFFB4C3}" destId="{B3E7B77F-420F-4EF3-AFF8-C9303647A7D3}" srcOrd="3" destOrd="0" presId="urn:microsoft.com/office/officeart/2005/8/layout/process1"/>
    <dgm:cxn modelId="{F43EC52C-BDF8-4F9C-8228-52489406C526}" type="presParOf" srcId="{B3E7B77F-420F-4EF3-AFF8-C9303647A7D3}" destId="{E2B75A8C-5833-4462-A325-A65974093A82}" srcOrd="0" destOrd="0" presId="urn:microsoft.com/office/officeart/2005/8/layout/process1"/>
    <dgm:cxn modelId="{9FE9D72B-2ED4-491E-B0CF-BC725539F158}" type="presParOf" srcId="{C75EEE71-DAFC-442E-875A-CA6BCFFFB4C3}" destId="{A730BFCB-590B-486D-B900-08796A5EC126}" srcOrd="4" destOrd="0" presId="urn:microsoft.com/office/officeart/2005/8/layout/process1"/>
    <dgm:cxn modelId="{4D6F8DA4-A5D3-4A46-94AB-27A2B909DA9E}" type="presParOf" srcId="{C75EEE71-DAFC-442E-875A-CA6BCFFFB4C3}" destId="{C5505975-6D20-4899-870C-168851E4D51E}" srcOrd="5" destOrd="0" presId="urn:microsoft.com/office/officeart/2005/8/layout/process1"/>
    <dgm:cxn modelId="{F94C60B1-485D-43BA-948C-6111668D5D0A}" type="presParOf" srcId="{C5505975-6D20-4899-870C-168851E4D51E}" destId="{F8FF62DA-8796-4CCE-92FF-C0A1F112AC0B}" srcOrd="0" destOrd="0" presId="urn:microsoft.com/office/officeart/2005/8/layout/process1"/>
    <dgm:cxn modelId="{D38EA9D9-6FB7-4819-82C9-42E8270E93AB}" type="presParOf" srcId="{C75EEE71-DAFC-442E-875A-CA6BCFFFB4C3}" destId="{ABAD8B89-CC92-40F7-9B3C-19ADB07BECE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8E319-D1D9-4CF2-A2BA-3DE35A7CAF75}">
      <dsp:nvSpPr>
        <dsp:cNvPr id="0" name=""/>
        <dsp:cNvSpPr/>
      </dsp:nvSpPr>
      <dsp:spPr>
        <a:xfrm>
          <a:off x="1121930" y="2032000"/>
          <a:ext cx="313311" cy="1791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1791032"/>
              </a:lnTo>
              <a:lnTo>
                <a:pt x="313311" y="1791032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33130" y="2882060"/>
        <a:ext cx="90911" cy="90911"/>
      </dsp:txXfrm>
    </dsp:sp>
    <dsp:sp modelId="{233B5FE6-136F-485D-9F99-564CFE21A884}">
      <dsp:nvSpPr>
        <dsp:cNvPr id="0" name=""/>
        <dsp:cNvSpPr/>
      </dsp:nvSpPr>
      <dsp:spPr>
        <a:xfrm>
          <a:off x="1121930" y="2032000"/>
          <a:ext cx="313311" cy="1194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1194021"/>
              </a:lnTo>
              <a:lnTo>
                <a:pt x="313311" y="1194021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47724" y="2598149"/>
        <a:ext cx="61722" cy="61722"/>
      </dsp:txXfrm>
    </dsp:sp>
    <dsp:sp modelId="{DBE71D6A-A4F4-4C7C-A000-497E2423DFD9}">
      <dsp:nvSpPr>
        <dsp:cNvPr id="0" name=""/>
        <dsp:cNvSpPr/>
      </dsp:nvSpPr>
      <dsp:spPr>
        <a:xfrm>
          <a:off x="1121930" y="2032000"/>
          <a:ext cx="313311" cy="597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6655" y="0"/>
              </a:lnTo>
              <a:lnTo>
                <a:pt x="156655" y="597010"/>
              </a:lnTo>
              <a:lnTo>
                <a:pt x="313311" y="59701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61730" y="2313649"/>
        <a:ext cx="33711" cy="33711"/>
      </dsp:txXfrm>
    </dsp:sp>
    <dsp:sp modelId="{2D6C20D3-F4CE-4E76-8452-086F8958913E}">
      <dsp:nvSpPr>
        <dsp:cNvPr id="0" name=""/>
        <dsp:cNvSpPr/>
      </dsp:nvSpPr>
      <dsp:spPr>
        <a:xfrm>
          <a:off x="1121930" y="1986280"/>
          <a:ext cx="3133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3311" y="45720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70753" y="2024167"/>
        <a:ext cx="15665" cy="15665"/>
      </dsp:txXfrm>
    </dsp:sp>
    <dsp:sp modelId="{4ECA7442-124C-4F06-8397-A08B49B65264}">
      <dsp:nvSpPr>
        <dsp:cNvPr id="0" name=""/>
        <dsp:cNvSpPr/>
      </dsp:nvSpPr>
      <dsp:spPr>
        <a:xfrm>
          <a:off x="1121930" y="1434989"/>
          <a:ext cx="313311" cy="597010"/>
        </a:xfrm>
        <a:custGeom>
          <a:avLst/>
          <a:gdLst/>
          <a:ahLst/>
          <a:cxnLst/>
          <a:rect l="0" t="0" r="0" b="0"/>
          <a:pathLst>
            <a:path>
              <a:moveTo>
                <a:pt x="0" y="597010"/>
              </a:moveTo>
              <a:lnTo>
                <a:pt x="156655" y="597010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61730" y="1716638"/>
        <a:ext cx="33711" cy="33711"/>
      </dsp:txXfrm>
    </dsp:sp>
    <dsp:sp modelId="{128B0E0F-D3C6-4D3B-962C-517391F402B8}">
      <dsp:nvSpPr>
        <dsp:cNvPr id="0" name=""/>
        <dsp:cNvSpPr/>
      </dsp:nvSpPr>
      <dsp:spPr>
        <a:xfrm>
          <a:off x="1121930" y="837978"/>
          <a:ext cx="313311" cy="1194021"/>
        </a:xfrm>
        <a:custGeom>
          <a:avLst/>
          <a:gdLst/>
          <a:ahLst/>
          <a:cxnLst/>
          <a:rect l="0" t="0" r="0" b="0"/>
          <a:pathLst>
            <a:path>
              <a:moveTo>
                <a:pt x="0" y="1194021"/>
              </a:moveTo>
              <a:lnTo>
                <a:pt x="156655" y="1194021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47724" y="1404127"/>
        <a:ext cx="61722" cy="61722"/>
      </dsp:txXfrm>
    </dsp:sp>
    <dsp:sp modelId="{C1AF65CB-60EE-42C5-9AA4-4BA0FFFC4D15}">
      <dsp:nvSpPr>
        <dsp:cNvPr id="0" name=""/>
        <dsp:cNvSpPr/>
      </dsp:nvSpPr>
      <dsp:spPr>
        <a:xfrm>
          <a:off x="1121930" y="240967"/>
          <a:ext cx="313311" cy="1791032"/>
        </a:xfrm>
        <a:custGeom>
          <a:avLst/>
          <a:gdLst/>
          <a:ahLst/>
          <a:cxnLst/>
          <a:rect l="0" t="0" r="0" b="0"/>
          <a:pathLst>
            <a:path>
              <a:moveTo>
                <a:pt x="0" y="1791032"/>
              </a:moveTo>
              <a:lnTo>
                <a:pt x="156655" y="1791032"/>
              </a:lnTo>
              <a:lnTo>
                <a:pt x="156655" y="0"/>
              </a:lnTo>
              <a:lnTo>
                <a:pt x="313311" y="0"/>
              </a:lnTo>
            </a:path>
          </a:pathLst>
        </a:custGeom>
        <a:noFill/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233130" y="1091027"/>
        <a:ext cx="90911" cy="90911"/>
      </dsp:txXfrm>
    </dsp:sp>
    <dsp:sp modelId="{07B638DC-D001-4715-A208-FE4BE430E5B9}">
      <dsp:nvSpPr>
        <dsp:cNvPr id="0" name=""/>
        <dsp:cNvSpPr/>
      </dsp:nvSpPr>
      <dsp:spPr>
        <a:xfrm rot="16200000">
          <a:off x="-725986" y="1566634"/>
          <a:ext cx="2765103" cy="9307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Regression and Machine Learning Algorithms</a:t>
          </a:r>
        </a:p>
      </dsp:txBody>
      <dsp:txXfrm>
        <a:off x="-725986" y="1566634"/>
        <a:ext cx="2765103" cy="930730"/>
      </dsp:txXfrm>
    </dsp:sp>
    <dsp:sp modelId="{B6FADDB5-BFCE-4E4F-BF02-CD43B098B951}">
      <dsp:nvSpPr>
        <dsp:cNvPr id="0" name=""/>
        <dsp:cNvSpPr/>
      </dsp:nvSpPr>
      <dsp:spPr>
        <a:xfrm>
          <a:off x="1435241" y="2162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Linear and Logistic Regression  </a:t>
          </a:r>
        </a:p>
      </dsp:txBody>
      <dsp:txXfrm>
        <a:off x="1435241" y="2162"/>
        <a:ext cx="4469558" cy="477608"/>
      </dsp:txXfrm>
    </dsp:sp>
    <dsp:sp modelId="{9717F40C-5DC2-4FF5-BE15-C23E355D4B22}">
      <dsp:nvSpPr>
        <dsp:cNvPr id="0" name=""/>
        <dsp:cNvSpPr/>
      </dsp:nvSpPr>
      <dsp:spPr>
        <a:xfrm>
          <a:off x="1435241" y="599173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Naive Bayes Classifier</a:t>
          </a:r>
        </a:p>
      </dsp:txBody>
      <dsp:txXfrm>
        <a:off x="1435241" y="599173"/>
        <a:ext cx="4469558" cy="477608"/>
      </dsp:txXfrm>
    </dsp:sp>
    <dsp:sp modelId="{4B43FA34-8157-4395-9C6A-E0C27EF08108}">
      <dsp:nvSpPr>
        <dsp:cNvPr id="0" name=""/>
        <dsp:cNvSpPr/>
      </dsp:nvSpPr>
      <dsp:spPr>
        <a:xfrm>
          <a:off x="1435241" y="1196184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Support Vector Machines</a:t>
          </a:r>
        </a:p>
      </dsp:txBody>
      <dsp:txXfrm>
        <a:off x="1435241" y="1196184"/>
        <a:ext cx="4469558" cy="477608"/>
      </dsp:txXfrm>
    </dsp:sp>
    <dsp:sp modelId="{DBAC1915-4D5A-470C-BAF2-F82C87A60A2F}">
      <dsp:nvSpPr>
        <dsp:cNvPr id="0" name=""/>
        <dsp:cNvSpPr/>
      </dsp:nvSpPr>
      <dsp:spPr>
        <a:xfrm>
          <a:off x="1435241" y="1793195"/>
          <a:ext cx="4469558" cy="477608"/>
        </a:xfrm>
        <a:prstGeom prst="rect">
          <a:avLst/>
        </a:prstGeom>
        <a:solidFill>
          <a:schemeClr val="bg2"/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K Nearest Neighbours Method (KNN)</a:t>
          </a:r>
        </a:p>
      </dsp:txBody>
      <dsp:txXfrm>
        <a:off x="1435241" y="1793195"/>
        <a:ext cx="4469558" cy="477608"/>
      </dsp:txXfrm>
    </dsp:sp>
    <dsp:sp modelId="{D5C7AF18-BA14-4507-8D73-932925E7E2EB}">
      <dsp:nvSpPr>
        <dsp:cNvPr id="0" name=""/>
        <dsp:cNvSpPr/>
      </dsp:nvSpPr>
      <dsp:spPr>
        <a:xfrm>
          <a:off x="1435241" y="2390206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Decision Trees</a:t>
          </a:r>
        </a:p>
      </dsp:txBody>
      <dsp:txXfrm>
        <a:off x="1435241" y="2390206"/>
        <a:ext cx="4469558" cy="477608"/>
      </dsp:txXfrm>
    </dsp:sp>
    <dsp:sp modelId="{83744D26-B22C-4B93-9B4B-3825DB32CF3E}">
      <dsp:nvSpPr>
        <dsp:cNvPr id="0" name=""/>
        <dsp:cNvSpPr/>
      </dsp:nvSpPr>
      <dsp:spPr>
        <a:xfrm>
          <a:off x="1435241" y="2987217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Random Forest</a:t>
          </a:r>
        </a:p>
      </dsp:txBody>
      <dsp:txXfrm>
        <a:off x="1435241" y="2987217"/>
        <a:ext cx="4469558" cy="477608"/>
      </dsp:txXfrm>
    </dsp:sp>
    <dsp:sp modelId="{FF845103-A641-43BC-99A1-976B7556A67C}">
      <dsp:nvSpPr>
        <dsp:cNvPr id="0" name=""/>
        <dsp:cNvSpPr/>
      </dsp:nvSpPr>
      <dsp:spPr>
        <a:xfrm>
          <a:off x="1435241" y="3584228"/>
          <a:ext cx="4469558" cy="4776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Neural Networks</a:t>
          </a:r>
        </a:p>
      </dsp:txBody>
      <dsp:txXfrm>
        <a:off x="1435241" y="3584228"/>
        <a:ext cx="4469558" cy="477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324299"/>
          <a:ext cx="7315200" cy="1228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The bank possesses demographic and transactional data of its loan customers. If the bank has a robust model to predict defaulters it can undertake better resource allocation. </a:t>
          </a:r>
        </a:p>
      </dsp:txBody>
      <dsp:txXfrm>
        <a:off x="0" y="324299"/>
        <a:ext cx="7315200" cy="1228500"/>
      </dsp:txXfrm>
    </dsp:sp>
    <dsp:sp modelId="{8DAC3478-3003-4361-B79A-A6299EE2FF11}">
      <dsp:nvSpPr>
        <dsp:cNvPr id="0" name=""/>
        <dsp:cNvSpPr/>
      </dsp:nvSpPr>
      <dsp:spPr>
        <a:xfrm>
          <a:off x="365760" y="29099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394581" y="57920"/>
        <a:ext cx="3439857" cy="532758"/>
      </dsp:txXfrm>
    </dsp:sp>
    <dsp:sp modelId="{5225D984-C2B9-4FAB-B6D8-231E1B13CD6C}">
      <dsp:nvSpPr>
        <dsp:cNvPr id="0" name=""/>
        <dsp:cNvSpPr/>
      </dsp:nvSpPr>
      <dsp:spPr>
        <a:xfrm>
          <a:off x="0" y="1956000"/>
          <a:ext cx="73152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To predict whether the customer applying for the loan will be a defaulter</a:t>
          </a:r>
        </a:p>
      </dsp:txBody>
      <dsp:txXfrm>
        <a:off x="0" y="1956000"/>
        <a:ext cx="7315200" cy="756000"/>
      </dsp:txXfrm>
    </dsp:sp>
    <dsp:sp modelId="{75BB025E-9CB5-4C61-B1F0-A1523F6C16D8}">
      <dsp:nvSpPr>
        <dsp:cNvPr id="0" name=""/>
        <dsp:cNvSpPr/>
      </dsp:nvSpPr>
      <dsp:spPr>
        <a:xfrm>
          <a:off x="365760" y="1660800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394581" y="1689621"/>
        <a:ext cx="3439857" cy="532758"/>
      </dsp:txXfrm>
    </dsp:sp>
    <dsp:sp modelId="{3753D266-28F0-4CB6-87FB-9C46871B9038}">
      <dsp:nvSpPr>
        <dsp:cNvPr id="0" name=""/>
        <dsp:cNvSpPr/>
      </dsp:nvSpPr>
      <dsp:spPr>
        <a:xfrm>
          <a:off x="0" y="3115200"/>
          <a:ext cx="7315200" cy="173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416560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Sample size is 389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Age group, Years at current address, Years at current employer, Debt to Income Ratio, Credit Card Debts, Other Debts 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are the independent variables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Defaulter </a:t>
          </a: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</a:rPr>
            <a:t>(=1 if defaulter, 0 otherwise) is the dependent variable</a:t>
          </a:r>
        </a:p>
      </dsp:txBody>
      <dsp:txXfrm>
        <a:off x="0" y="3115200"/>
        <a:ext cx="7315200" cy="1732500"/>
      </dsp:txXfrm>
    </dsp:sp>
    <dsp:sp modelId="{B8F30B94-A26D-4B73-B7CB-D459F6BF739F}">
      <dsp:nvSpPr>
        <dsp:cNvPr id="0" name=""/>
        <dsp:cNvSpPr/>
      </dsp:nvSpPr>
      <dsp:spPr>
        <a:xfrm>
          <a:off x="365760" y="2820000"/>
          <a:ext cx="3497499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394581" y="2848821"/>
        <a:ext cx="3439857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82502-21B1-41CC-9F18-58C90778A429}">
      <dsp:nvSpPr>
        <dsp:cNvPr id="0" name=""/>
        <dsp:cNvSpPr/>
      </dsp:nvSpPr>
      <dsp:spPr>
        <a:xfrm>
          <a:off x="3616" y="171128"/>
          <a:ext cx="1581224" cy="10821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Standardise Variables</a:t>
          </a:r>
        </a:p>
      </dsp:txBody>
      <dsp:txXfrm>
        <a:off x="35311" y="202823"/>
        <a:ext cx="1517834" cy="1018760"/>
      </dsp:txXfrm>
    </dsp:sp>
    <dsp:sp modelId="{99E7168F-55D3-4554-88E0-385ACBFB96CB}">
      <dsp:nvSpPr>
        <dsp:cNvPr id="0" name=""/>
        <dsp:cNvSpPr/>
      </dsp:nvSpPr>
      <dsp:spPr>
        <a:xfrm>
          <a:off x="1742963" y="516131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742963" y="594560"/>
        <a:ext cx="234653" cy="235285"/>
      </dsp:txXfrm>
    </dsp:sp>
    <dsp:sp modelId="{17E8D8A2-3653-4A0B-86EB-0991D233A1A1}">
      <dsp:nvSpPr>
        <dsp:cNvPr id="0" name=""/>
        <dsp:cNvSpPr/>
      </dsp:nvSpPr>
      <dsp:spPr>
        <a:xfrm>
          <a:off x="2217330" y="171128"/>
          <a:ext cx="1581224" cy="10821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Calculate Distances</a:t>
          </a:r>
        </a:p>
      </dsp:txBody>
      <dsp:txXfrm>
        <a:off x="2249025" y="202823"/>
        <a:ext cx="1517834" cy="1018760"/>
      </dsp:txXfrm>
    </dsp:sp>
    <dsp:sp modelId="{B3E7B77F-420F-4EF3-AFF8-C9303647A7D3}">
      <dsp:nvSpPr>
        <dsp:cNvPr id="0" name=""/>
        <dsp:cNvSpPr/>
      </dsp:nvSpPr>
      <dsp:spPr>
        <a:xfrm>
          <a:off x="3956677" y="516131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956677" y="594560"/>
        <a:ext cx="234653" cy="235285"/>
      </dsp:txXfrm>
    </dsp:sp>
    <dsp:sp modelId="{A730BFCB-590B-486D-B900-08796A5EC126}">
      <dsp:nvSpPr>
        <dsp:cNvPr id="0" name=""/>
        <dsp:cNvSpPr/>
      </dsp:nvSpPr>
      <dsp:spPr>
        <a:xfrm>
          <a:off x="4431044" y="171128"/>
          <a:ext cx="1581224" cy="108215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</a:rPr>
            <a:t>Choose Appropriate k</a:t>
          </a:r>
        </a:p>
      </dsp:txBody>
      <dsp:txXfrm>
        <a:off x="4462739" y="202823"/>
        <a:ext cx="1517834" cy="1018760"/>
      </dsp:txXfrm>
    </dsp:sp>
    <dsp:sp modelId="{C5505975-6D20-4899-870C-168851E4D51E}">
      <dsp:nvSpPr>
        <dsp:cNvPr id="0" name=""/>
        <dsp:cNvSpPr/>
      </dsp:nvSpPr>
      <dsp:spPr>
        <a:xfrm>
          <a:off x="6170391" y="516131"/>
          <a:ext cx="335219" cy="3921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/>
        </a:p>
      </dsp:txBody>
      <dsp:txXfrm>
        <a:off x="6170391" y="594560"/>
        <a:ext cx="234653" cy="235285"/>
      </dsp:txXfrm>
    </dsp:sp>
    <dsp:sp modelId="{ABAD8B89-CC92-40F7-9B3C-19ADB07BECE8}">
      <dsp:nvSpPr>
        <dsp:cNvPr id="0" name=""/>
        <dsp:cNvSpPr/>
      </dsp:nvSpPr>
      <dsp:spPr>
        <a:xfrm>
          <a:off x="6644759" y="171128"/>
          <a:ext cx="1581224" cy="108215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Average the Response Variable for k Neighbours</a:t>
          </a:r>
        </a:p>
      </dsp:txBody>
      <dsp:txXfrm>
        <a:off x="6676454" y="202823"/>
        <a:ext cx="1517834" cy="1018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4/20/24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128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04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7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04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25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362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39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9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83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9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9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4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5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de-DE" sz="2400" b="1" i="1" spc="300" dirty="0">
              <a:solidFill>
                <a:prstClr val="black">
                  <a:lumMod val="65000"/>
                  <a:lumOff val="35000"/>
                </a:prstClr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27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53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90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357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0.emf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7" Type="http://schemas.openxmlformats.org/officeDocument/2006/relationships/image" Target="../media/image1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13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tags" Target="../tags/tag58.xml"/><Relationship Id="rId7" Type="http://schemas.openxmlformats.org/officeDocument/2006/relationships/diagramData" Target="../diagrams/data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notesSlide" Target="../notesSlides/notesSlide15.xml"/><Relationship Id="rId11" Type="http://schemas.microsoft.com/office/2007/relationships/diagramDrawing" Target="../diagrams/drawing3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3.xml"/><Relationship Id="rId4" Type="http://schemas.openxmlformats.org/officeDocument/2006/relationships/tags" Target="../tags/tag59.xml"/><Relationship Id="rId9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4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tags" Target="../tags/tag26.xml"/><Relationship Id="rId7" Type="http://schemas.openxmlformats.org/officeDocument/2006/relationships/diagramData" Target="../diagrams/data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11" Type="http://schemas.microsoft.com/office/2007/relationships/diagramDrawing" Target="../diagrams/drawing2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2.xml"/><Relationship Id="rId4" Type="http://schemas.openxmlformats.org/officeDocument/2006/relationships/tags" Target="../tags/tag27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 Nearest Neighbours Classifier</a:t>
            </a:r>
            <a:br>
              <a:rPr lang="en-CA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CA" dirty="0">
                <a:solidFill>
                  <a:schemeClr val="accent1"/>
                </a:solidFill>
              </a:rPr>
              <a:t>ML ALGORITHM</a:t>
            </a:r>
            <a:br>
              <a:rPr lang="en-US" sz="3200" dirty="0">
                <a:solidFill>
                  <a:schemeClr val="accent1"/>
                </a:solidFill>
                <a:latin typeface="Eras Demi ITC" pitchFamily="34" charset="0"/>
              </a:rPr>
            </a:br>
            <a:endParaRPr lang="en-US" dirty="0">
              <a:solidFill>
                <a:schemeClr val="accent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b="1" dirty="0">
                <a:latin typeface="+mj-lt"/>
              </a:rPr>
              <a:t>Data Snapshot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391042" y="1447800"/>
            <a:ext cx="1623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BANK LOAN KNN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43651-BE3F-4982-8916-DA37734418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9935" y="2416532"/>
            <a:ext cx="5681245" cy="3679469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0C1A59A6-5CD5-4F35-9588-51D4B33ABE0E}"/>
              </a:ext>
            </a:extLst>
          </p:cNvPr>
          <p:cNvSpPr/>
          <p:nvPr/>
        </p:nvSpPr>
        <p:spPr>
          <a:xfrm>
            <a:off x="3124201" y="2895600"/>
            <a:ext cx="199605" cy="2971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FD5F6-0C49-4BED-8582-5FCF471E36C6}"/>
              </a:ext>
            </a:extLst>
          </p:cNvPr>
          <p:cNvSpPr txBox="1"/>
          <p:nvPr/>
        </p:nvSpPr>
        <p:spPr>
          <a:xfrm rot="16200000">
            <a:off x="2104485" y="4238084"/>
            <a:ext cx="1700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Observations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5C6966D1-10B3-4236-AE9C-8DD31C3EBF22}"/>
              </a:ext>
            </a:extLst>
          </p:cNvPr>
          <p:cNvSpPr/>
          <p:nvPr/>
        </p:nvSpPr>
        <p:spPr>
          <a:xfrm rot="5400000">
            <a:off x="6153364" y="-200595"/>
            <a:ext cx="145789" cy="48430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EECBC-179F-48A5-84DD-37D12E96450D}"/>
              </a:ext>
            </a:extLst>
          </p:cNvPr>
          <p:cNvSpPr txBox="1"/>
          <p:nvPr/>
        </p:nvSpPr>
        <p:spPr>
          <a:xfrm>
            <a:off x="4975410" y="1828800"/>
            <a:ext cx="2605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Variables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14D10F8-41C4-4598-9340-6D44E8A4A3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2811780"/>
          <a:ext cx="7696200" cy="3726180"/>
        </p:xfrm>
        <a:graphic>
          <a:graphicData uri="http://schemas.openxmlformats.org/drawingml/2006/table">
            <a:tbl>
              <a:tblPr/>
              <a:tblGrid>
                <a:gridCol w="1121953">
                  <a:extLst>
                    <a:ext uri="{9D8B030D-6E8A-4147-A177-3AD203B41FA5}">
                      <a16:colId xmlns:a16="http://schemas.microsoft.com/office/drawing/2014/main" val="3024987749"/>
                    </a:ext>
                  </a:extLst>
                </a:gridCol>
                <a:gridCol w="2066755">
                  <a:extLst>
                    <a:ext uri="{9D8B030D-6E8A-4147-A177-3AD203B41FA5}">
                      <a16:colId xmlns:a16="http://schemas.microsoft.com/office/drawing/2014/main" val="1984764944"/>
                    </a:ext>
                  </a:extLst>
                </a:gridCol>
                <a:gridCol w="1082585">
                  <a:extLst>
                    <a:ext uri="{9D8B030D-6E8A-4147-A177-3AD203B41FA5}">
                      <a16:colId xmlns:a16="http://schemas.microsoft.com/office/drawing/2014/main" val="1807831983"/>
                    </a:ext>
                  </a:extLst>
                </a:gridCol>
                <a:gridCol w="1748507">
                  <a:extLst>
                    <a:ext uri="{9D8B030D-6E8A-4147-A177-3AD203B41FA5}">
                      <a16:colId xmlns:a16="http://schemas.microsoft.com/office/drawing/2014/main" val="11436044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058383001"/>
                    </a:ext>
                  </a:extLst>
                </a:gridCol>
              </a:tblGrid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Column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Type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Measurement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Possible Values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0769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Serial Number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86023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 Groups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Categorical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1(&lt;28 years),2(28-40 years),3(&gt;40 years)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99614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EMPLOY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working at current employer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206683"/>
                  </a:ext>
                </a:extLst>
              </a:tr>
              <a:tr h="66356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years customer staying at current address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7914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DEBTINC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Debt to Income Ratio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402475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Credit Card Debt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529448"/>
                  </a:ext>
                </a:extLst>
              </a:tr>
              <a:tr h="2257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OTHDEBT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Other Debt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Continuous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value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84447"/>
                  </a:ext>
                </a:extLst>
              </a:tr>
              <a:tr h="444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DEFAULTER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Whether customer defaulted on loan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Binary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1(Defaulter), 0(Non-Defaulter)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16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9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1779404"/>
          <a:ext cx="8033374" cy="27736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88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pandas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pd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numpy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np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matplotlib.pyplot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plt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sklearn.model_selection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train_test_split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sklearn.preprocessing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StandardScaler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sklearn.neighbors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KNeighborsClassifier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sklearn.metrics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confusion_matrix, f1_score, precision_score, recall_score, accuracy_score,</a:t>
                      </a: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roc_curve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roc_auc_score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Classification in Python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447800"/>
            <a:ext cx="29899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Importing the Libraries</a:t>
            </a:r>
          </a:p>
        </p:txBody>
      </p:sp>
    </p:spTree>
    <p:extLst>
      <p:ext uri="{BB962C8B-B14F-4D97-AF65-F5344CB8AC3E}">
        <p14:creationId xmlns:p14="http://schemas.microsoft.com/office/powerpoint/2010/main" val="50691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081738" y="2541404"/>
          <a:ext cx="8033374" cy="17983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bankloan1 =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bankloan.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drop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(['SN','AGE'],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axis = 1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bankloan1.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head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1779405"/>
          <a:ext cx="8033374" cy="38600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007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bankloan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pd.read_csv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("BANK LOAN KNN.csv")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Classification in Python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5" y="1447800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Importing the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6450" y="2209800"/>
            <a:ext cx="54585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Preparing data by removing unwanted variables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771900" y="2817295"/>
            <a:ext cx="6438900" cy="1401744"/>
            <a:chOff x="2247900" y="2011302"/>
            <a:chExt cx="6438900" cy="1401744"/>
          </a:xfrm>
        </p:grpSpPr>
        <p:grpSp>
          <p:nvGrpSpPr>
            <p:cNvPr id="26" name="Group 25"/>
            <p:cNvGrpSpPr/>
            <p:nvPr/>
          </p:nvGrpSpPr>
          <p:grpSpPr>
            <a:xfrm>
              <a:off x="2247900" y="2011302"/>
              <a:ext cx="6438900" cy="1401744"/>
              <a:chOff x="2781300" y="4297302"/>
              <a:chExt cx="6438900" cy="1401744"/>
            </a:xfrm>
            <a:solidFill>
              <a:schemeClr val="bg1"/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4691542" y="4375607"/>
                <a:ext cx="4528658" cy="1323439"/>
              </a:xfrm>
              <a:prstGeom prst="rect">
                <a:avLst/>
              </a:prstGeom>
              <a:grpFill/>
              <a:ln w="3175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SzPct val="60000"/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drop()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 is used to remove unwanted variables. AGE is removed because it is a categorical variable. </a:t>
                </a:r>
              </a:p>
              <a:p>
                <a:pPr marL="342900" indent="-342900">
                  <a:buSzPct val="60000"/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axis = 1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 drops columns.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 flipH="1">
                <a:off x="2665948" y="4412654"/>
                <a:ext cx="230704" cy="0"/>
              </a:xfrm>
              <a:prstGeom prst="straightConnector1">
                <a:avLst/>
              </a:prstGeom>
              <a:grpFill/>
              <a:ln>
                <a:solidFill>
                  <a:schemeClr val="accent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/>
            <p:cNvCxnSpPr/>
            <p:nvPr/>
          </p:nvCxnSpPr>
          <p:spPr>
            <a:xfrm rot="5400000" flipV="1">
              <a:off x="3203021" y="1286886"/>
              <a:ext cx="0" cy="1910241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4B403-46EC-4076-B74C-A433CEE9D1FD}"/>
              </a:ext>
            </a:extLst>
          </p:cNvPr>
          <p:cNvSpPr/>
          <p:nvPr/>
        </p:nvSpPr>
        <p:spPr>
          <a:xfrm>
            <a:off x="2057400" y="43858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02B64-6264-40D9-A4E3-96ABE8576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047" y="4812507"/>
            <a:ext cx="5553075" cy="13725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939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081738" y="1779404"/>
          <a:ext cx="8033374" cy="20421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 = bankloan1.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loc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[:,bankloan1.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columns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!= 'DEFAULTER']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 = bankloan1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.loc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[:, 'DEFAULTER']</a:t>
                      </a:r>
                      <a:b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</a:br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X_train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X_test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y_train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y_test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train_test_split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(X, y,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                                       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test_size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=0.30, 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                                       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random_state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999)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Classification in Python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076451" y="1447800"/>
            <a:ext cx="3999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Creating Train and Test Datasets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654854" y="3986190"/>
            <a:ext cx="6460259" cy="2335923"/>
            <a:chOff x="2038350" y="5011781"/>
            <a:chExt cx="6059771" cy="2335923"/>
          </a:xfrm>
        </p:grpSpPr>
        <p:grpSp>
          <p:nvGrpSpPr>
            <p:cNvPr id="40" name="Group 39"/>
            <p:cNvGrpSpPr/>
            <p:nvPr/>
          </p:nvGrpSpPr>
          <p:grpSpPr>
            <a:xfrm>
              <a:off x="2038350" y="5011781"/>
              <a:ext cx="6059771" cy="2335923"/>
              <a:chOff x="2038350" y="3704832"/>
              <a:chExt cx="6059771" cy="2335923"/>
            </a:xfrm>
            <a:solidFill>
              <a:schemeClr val="bg1"/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2696689" y="3732431"/>
                <a:ext cx="5401432" cy="2308324"/>
              </a:xfrm>
              <a:prstGeom prst="rect">
                <a:avLst/>
              </a:prstGeom>
              <a:grpFill/>
              <a:ln w="3175">
                <a:solidFill>
                  <a:schemeClr val="accent3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SzPct val="60000"/>
                  <a:buFont typeface="Wingdings" panose="05000000000000000000" pitchFamily="2" charset="2"/>
                  <a:buChar char="q"/>
                </a:pPr>
                <a:r>
                  <a:rPr lang="en-US" sz="20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train_test_split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()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 from </a:t>
                </a:r>
                <a:r>
                  <a:rPr lang="en-US" sz="2000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sklearn.model_selection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 is used to split dataset into random train and test sets. </a:t>
                </a:r>
              </a:p>
              <a:p>
                <a:pPr marL="342900" indent="-342900">
                  <a:buSzPct val="60000"/>
                  <a:buFont typeface="Wingdings" panose="05000000000000000000" pitchFamily="2" charset="2"/>
                  <a:buChar char="q"/>
                </a:pPr>
                <a:r>
                  <a:rPr lang="en-US" sz="20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test_size</a:t>
                </a:r>
                <a:r>
                  <a:rPr lang="en-US" sz="20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represents the proportion of dataset to be included in the test set</a:t>
                </a:r>
              </a:p>
              <a:p>
                <a:pPr marL="342900" indent="-342900">
                  <a:buSzPct val="60000"/>
                  <a:buFont typeface="Wingdings" panose="05000000000000000000" pitchFamily="2" charset="2"/>
                  <a:buChar char="q"/>
                </a:pPr>
                <a:r>
                  <a:rPr lang="en-US" sz="2000" b="1" dirty="0" err="1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random_state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Vijaya" panose="02020604020202020204" pitchFamily="18" charset="0"/>
                    <a:cs typeface="Vijaya" panose="02020604020202020204" pitchFamily="18" charset="0"/>
                  </a:rPr>
                  <a:t> sets the seed for the random number generator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2038350" y="3704832"/>
                <a:ext cx="0" cy="284119"/>
              </a:xfrm>
              <a:prstGeom prst="straightConnector1">
                <a:avLst/>
              </a:prstGeom>
              <a:grpFill/>
              <a:ln>
                <a:solidFill>
                  <a:schemeClr val="accent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/>
            <p:cNvCxnSpPr/>
            <p:nvPr/>
          </p:nvCxnSpPr>
          <p:spPr>
            <a:xfrm flipH="1">
              <a:off x="2049762" y="5295900"/>
              <a:ext cx="624681" cy="0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9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2081738" y="1779404"/>
          <a:ext cx="8033374" cy="1554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scaler =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StandardScaler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()</a:t>
                      </a:r>
                    </a:p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scaler.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fit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X_train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X_train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scaler.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transform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X_train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X_test =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scaler.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transform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(X_test)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X_train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Classification in Python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2076450" y="1447800"/>
            <a:ext cx="2541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Preparing Variables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426613" y="1524000"/>
            <a:ext cx="4683650" cy="2308324"/>
            <a:chOff x="3704823" y="3732431"/>
            <a:chExt cx="4393298" cy="2308324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4404191" y="3732431"/>
              <a:ext cx="3693930" cy="2308324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StandardScaler</a:t>
              </a: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()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from </a:t>
              </a:r>
              <a:r>
                <a:rPr lang="en-US" sz="2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sklearn.preprocessing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is a generic function used for centering or scaling columns of a numeric matrix. The default method for scaling is (X-Mean)/SD.</a:t>
              </a:r>
            </a:p>
          </p:txBody>
        </p: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 flipH="1">
              <a:off x="3704823" y="4189630"/>
              <a:ext cx="694820" cy="1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456D89C-C8B4-48F9-A580-C18CB0ECE193}"/>
              </a:ext>
            </a:extLst>
          </p:cNvPr>
          <p:cNvSpPr/>
          <p:nvPr/>
        </p:nvSpPr>
        <p:spPr>
          <a:xfrm>
            <a:off x="2057400" y="3581400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E2E67-4FC6-4670-929C-155CBD179765}"/>
              </a:ext>
            </a:extLst>
          </p:cNvPr>
          <p:cNvSpPr/>
          <p:nvPr/>
        </p:nvSpPr>
        <p:spPr>
          <a:xfrm>
            <a:off x="2133600" y="5867401"/>
            <a:ext cx="7916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continuous predictors are now scaled to mean=0 and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data is transformed using the train data parameters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82B2AE-640B-8444-8D0C-E518F8463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1507" y="3958054"/>
            <a:ext cx="8140700" cy="1714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978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1703204"/>
          <a:ext cx="8033374" cy="1066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3221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KNNclassifier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KNeighborsClassifier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n_neighbors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                                   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int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np.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sqrt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len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(X)).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round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()))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# using thumb rule k ~= sqrt(n)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KNNclassifier.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fit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X_train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y_train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Classification in Python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6" y="1371600"/>
            <a:ext cx="61318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Building the KNN Classifier (Continuous Predictors)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096000" y="2636912"/>
            <a:ext cx="4423791" cy="2044794"/>
            <a:chOff x="2045947" y="3361209"/>
            <a:chExt cx="7337151" cy="1277027"/>
          </a:xfrm>
          <a:solidFill>
            <a:schemeClr val="bg1"/>
          </a:solidFill>
        </p:grpSpPr>
        <p:sp>
          <p:nvSpPr>
            <p:cNvPr id="24" name="Rectangle 23"/>
            <p:cNvSpPr/>
            <p:nvPr/>
          </p:nvSpPr>
          <p:spPr>
            <a:xfrm>
              <a:off x="2045947" y="3619499"/>
              <a:ext cx="7337151" cy="1018737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KNeighborsClassifier</a:t>
              </a: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()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from </a:t>
              </a:r>
              <a:r>
                <a:rPr lang="en-US" sz="2000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sklearn.neighbors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performs k-nearest neighbour classification  </a:t>
              </a:r>
            </a:p>
            <a:p>
              <a:pPr marL="342900" indent="-342900">
                <a:buSzPct val="60000"/>
                <a:buFont typeface="Wingdings" panose="05000000000000000000" pitchFamily="2" charset="2"/>
                <a:buChar char="q"/>
              </a:pPr>
              <a:r>
                <a:rPr lang="en-US" sz="20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n_neighbors</a:t>
              </a:r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=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specifies the value of k.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179281" y="3361209"/>
              <a:ext cx="0" cy="25829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9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5FC012-0591-4376-B77B-81873F676F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1738" y="1752600"/>
          <a:ext cx="8033374" cy="36512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y_pred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KNNclassifier.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predict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X_test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onsolas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Classification in Python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1E136C-00FA-454A-B87A-BB9047737317}"/>
              </a:ext>
            </a:extLst>
          </p:cNvPr>
          <p:cNvGrpSpPr/>
          <p:nvPr/>
        </p:nvGrpSpPr>
        <p:grpSpPr>
          <a:xfrm>
            <a:off x="4767324" y="2117726"/>
            <a:ext cx="4947273" cy="976441"/>
            <a:chOff x="4666444" y="4366261"/>
            <a:chExt cx="4947273" cy="976441"/>
          </a:xfrm>
          <a:solidFill>
            <a:schemeClr val="bg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218506-FBEE-4010-B41B-E0027242CAC2}"/>
                </a:ext>
              </a:extLst>
            </p:cNvPr>
            <p:cNvSpPr/>
            <p:nvPr/>
          </p:nvSpPr>
          <p:spPr>
            <a:xfrm>
              <a:off x="4666444" y="4634816"/>
              <a:ext cx="4947273" cy="707886"/>
            </a:xfrm>
            <a:prstGeom prst="rect">
              <a:avLst/>
            </a:prstGeom>
            <a:grpFill/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predict()</a:t>
              </a:r>
              <a:r>
                <a: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predicts the class labels of the provided data. The default threshold is 0.5.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3D58E7-71AD-41CA-ADBE-65C8ED31FCD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97558" y="4535148"/>
              <a:ext cx="337773" cy="0"/>
            </a:xfrm>
            <a:prstGeom prst="straightConnector1">
              <a:avLst/>
            </a:prstGeom>
            <a:grpFill/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8D86782-7133-4047-861A-4BF23C37D4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1738" y="3352800"/>
          <a:ext cx="8033374" cy="25603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6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confusion_matrix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y_test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y_pred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labels=[0, 1])</a:t>
                      </a:r>
                    </a:p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array([[49, 7],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      [24, 37]])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accuracy_score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y_test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y_pred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0.7350427350427351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512626"/>
                  </a:ext>
                </a:extLst>
              </a:tr>
              <a:tr h="36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precision_score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y_test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y_pred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0.8409090909090909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8306"/>
                  </a:ext>
                </a:extLst>
              </a:tr>
              <a:tr h="365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recall_score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y_test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y_pred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onsolas" pitchFamily="49" charset="0"/>
                        </a:rPr>
                        <a:t>0.6065573770491803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5616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7486CE6-0CFE-42D9-A4DE-EE093A104A82}"/>
              </a:ext>
            </a:extLst>
          </p:cNvPr>
          <p:cNvSpPr/>
          <p:nvPr/>
        </p:nvSpPr>
        <p:spPr>
          <a:xfrm>
            <a:off x="2074025" y="3048000"/>
            <a:ext cx="22044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Confusion Matrix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9587F44-D7C5-48FB-8F84-6F379E1DD8EC}"/>
              </a:ext>
            </a:extLst>
          </p:cNvPr>
          <p:cNvGrpSpPr/>
          <p:nvPr/>
        </p:nvGrpSpPr>
        <p:grpSpPr>
          <a:xfrm>
            <a:off x="2209800" y="6324600"/>
            <a:ext cx="7696200" cy="395780"/>
            <a:chOff x="1733143" y="5486400"/>
            <a:chExt cx="6725057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37F3ED6-D216-4D9B-A3F5-19BD63CEDDC1}"/>
                </a:ext>
              </a:extLst>
            </p:cNvPr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Note : Output will be slightly different as observations are randomly assigned to train-test data.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8E6EB3-7EED-4A4A-A341-713282A7DA31}"/>
                </a:ext>
              </a:extLst>
            </p:cNvPr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/>
                <a:t>*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54703-4050-B24D-8311-CA17888129E3}"/>
              </a:ext>
            </a:extLst>
          </p:cNvPr>
          <p:cNvSpPr/>
          <p:nvPr/>
        </p:nvSpPr>
        <p:spPr>
          <a:xfrm>
            <a:off x="2074026" y="1447800"/>
            <a:ext cx="3102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Predictions on Test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C4C254-A844-7A42-A75A-9D04A6267D6B}"/>
              </a:ext>
            </a:extLst>
          </p:cNvPr>
          <p:cNvSpPr/>
          <p:nvPr/>
        </p:nvSpPr>
        <p:spPr>
          <a:xfrm>
            <a:off x="5867400" y="3723144"/>
            <a:ext cx="449580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accuracy_score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() =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number of correct predictions out of total predictions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precision_score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()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= true positives / (true positives + false positives)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recall_score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()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also known as ‘Sensitivity’ = true positives / (true positives + false negatives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03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for Regression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16002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KNN algorithm can also be extended to regression problems, i.e.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dependent variable is continuous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 flow for classification and regression is the same, except for the last step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value of the response variable for k neighbours is calculated and assigned to the new case.</a:t>
            </a: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981200" y="2766594"/>
          <a:ext cx="8229600" cy="1424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2355274" y="5069434"/>
            <a:ext cx="7481455" cy="1217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KNeighborsRegressor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</a:rPr>
              <a:t>()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from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sklearn.neighbors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used to run k-nearest neighbour regression in Python.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6960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864824" y="1680752"/>
            <a:ext cx="8470874" cy="1154483"/>
            <a:chOff x="1186807" y="4355620"/>
            <a:chExt cx="8470874" cy="1370977"/>
          </a:xfrm>
        </p:grpSpPr>
        <p:sp>
          <p:nvSpPr>
            <p:cNvPr id="15" name="Rectangle 14"/>
            <p:cNvSpPr/>
            <p:nvPr/>
          </p:nvSpPr>
          <p:spPr>
            <a:xfrm>
              <a:off x="1531783" y="4355620"/>
              <a:ext cx="8125898" cy="1370977"/>
            </a:xfrm>
            <a:prstGeom prst="rect">
              <a:avLst/>
            </a:prstGeom>
            <a:solidFill>
              <a:schemeClr val="bg1">
                <a:lumMod val="95000"/>
                <a:alpha val="80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anchor="ctr">
              <a:spAutoFit/>
            </a:bodyPr>
            <a:lstStyle/>
            <a:p>
              <a:pPr marL="285750" indent="-285750" defTabSz="91440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/>
                  <a:cs typeface="Consolas" pitchFamily="49" charset="0"/>
                </a:rPr>
                <a:t>KNN can be used for categorical variables as well.</a:t>
              </a:r>
            </a:p>
            <a:p>
              <a:pPr marL="285750" indent="-285750" defTabSz="91440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/>
                  <a:cs typeface="Consolas" pitchFamily="49" charset="0"/>
                </a:rPr>
                <a:t>Before executing 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/>
                  <a:cs typeface="Consolas" pitchFamily="49" charset="0"/>
                </a:rPr>
                <a:t>knn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Ebrima"/>
                  <a:cs typeface="Consolas" pitchFamily="49" charset="0"/>
                </a:rPr>
                <a:t> on train-test data, categorical variables have to be converted to numeric variables by creating dummy variables.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186807" y="4355620"/>
              <a:ext cx="344976" cy="13709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  <a:cs typeface="Arial"/>
              </a:endParaRPr>
            </a:p>
          </p:txBody>
        </p:sp>
      </p:grpSp>
      <p:sp>
        <p:nvSpPr>
          <p:cNvPr id="8" name="Frame 7"/>
          <p:cNvSpPr/>
          <p:nvPr/>
        </p:nvSpPr>
        <p:spPr>
          <a:xfrm>
            <a:off x="1524000" y="0"/>
            <a:ext cx="9144000" cy="6858000"/>
          </a:xfrm>
          <a:prstGeom prst="frame">
            <a:avLst>
              <a:gd name="adj1" fmla="val 111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 sz="1800">
              <a:solidFill>
                <a:prstClr val="black"/>
              </a:solidFill>
              <a:latin typeface="Ebrima"/>
              <a:cs typeface="Arial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C6F00BA-01D9-43CD-86B0-77F9CDB7098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r>
              <a:rPr lang="en-IN" sz="3200" b="1" kern="0" dirty="0">
                <a:solidFill>
                  <a:srgbClr val="3891A7"/>
                </a:solidFill>
                <a:latin typeface="Ebrima"/>
                <a:cs typeface="Arial"/>
              </a:rPr>
              <a:t>Get an Edge!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CA1890-6C86-401A-8507-86BA1A2F423F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B75230-2D10-4774-BB5C-0DABF7C0A59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D796A9-6EC1-4C43-A955-40A369AB435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E89DB1-3460-47CA-BD90-E3986AEA8DB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36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9D271DD-A1CA-4E44-B9EE-28B960ED381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981200" y="402554"/>
            <a:ext cx="8229600" cy="67008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s-ES" sz="4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defRPr/>
            </a:pPr>
            <a:r>
              <a:rPr lang="en-US" sz="3200" b="1" dirty="0">
                <a:solidFill>
                  <a:srgbClr val="3891A7"/>
                </a:solidFill>
                <a:latin typeface="Ebrima"/>
                <a:cs typeface="Arial"/>
              </a:rPr>
              <a:t>Quick Recap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2286D-CC58-4B88-B20C-EEA465532B72}"/>
              </a:ext>
            </a:extLst>
          </p:cNvPr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113593-5085-4449-8CC2-74B7F2F5745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48310-2BA9-408B-85EB-05734D51577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8544F6-1B57-4578-A749-3C1C340B828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255151-930D-4054-8841-22DC3669EAE3}"/>
              </a:ext>
            </a:extLst>
          </p:cNvPr>
          <p:cNvGrpSpPr/>
          <p:nvPr/>
        </p:nvGrpSpPr>
        <p:grpSpPr>
          <a:xfrm>
            <a:off x="2196628" y="2105121"/>
            <a:ext cx="7709373" cy="3387163"/>
            <a:chOff x="444028" y="2105120"/>
            <a:chExt cx="7709373" cy="3387163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D105C11-EF67-490C-9207-6E0A6F5E2D40}"/>
                </a:ext>
              </a:extLst>
            </p:cNvPr>
            <p:cNvSpPr/>
            <p:nvPr/>
          </p:nvSpPr>
          <p:spPr>
            <a:xfrm>
              <a:off x="2376140" y="2105120"/>
              <a:ext cx="5777261" cy="793866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7999" rIns="291824" bIns="168001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Three most important components of this method are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Distance 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between cases,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Value of K 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and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Voting 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criteria.</a:t>
              </a: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B3B3BE-0F2C-4F5D-B0EF-9B3C481CDFAB}"/>
                </a:ext>
              </a:extLst>
            </p:cNvPr>
            <p:cNvSpPr/>
            <p:nvPr/>
          </p:nvSpPr>
          <p:spPr>
            <a:xfrm>
              <a:off x="448853" y="2122606"/>
              <a:ext cx="1927285" cy="745553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KNN for Classification</a:t>
              </a: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7429D9D-C36A-48FD-9459-92AF485A8FE4}"/>
                </a:ext>
              </a:extLst>
            </p:cNvPr>
            <p:cNvSpPr/>
            <p:nvPr/>
          </p:nvSpPr>
          <p:spPr>
            <a:xfrm>
              <a:off x="2376141" y="3019477"/>
              <a:ext cx="5777259" cy="723643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lnRef>
            <a:fillRef idx="1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4335878"/>
                <a:satOff val="-2165"/>
                <a:lumOff val="102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7999" rIns="291824" bIns="168001" numCol="1" spcCol="1270" anchor="ctr" anchorCtr="0">
              <a:noAutofit/>
            </a:bodyPr>
            <a:lstStyle/>
            <a:p>
              <a:pPr marL="285750" indent="-285750" defTabSz="914400">
                <a:buFont typeface="Arial" pitchFamily="34" charset="0"/>
                <a:buChar char="•"/>
                <a:defRPr/>
              </a:pPr>
              <a:r>
                <a:rPr 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onsolas" panose="020B0609020204030204" pitchFamily="49" charset="0"/>
                  <a:cs typeface="Vijaya" panose="02020604020202020204" pitchFamily="18" charset="0"/>
                </a:rPr>
                <a:t>KNeighborsClassifier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onsolas" panose="020B0609020204030204" pitchFamily="49" charset="0"/>
                  <a:cs typeface="Vijaya" panose="02020604020202020204" pitchFamily="18" charset="0"/>
                </a:rPr>
                <a:t>()</a:t>
              </a: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Vijaya" panose="02020604020202020204" pitchFamily="18" charset="0"/>
                </a:rPr>
                <a:t> from </a:t>
              </a:r>
              <a:r>
                <a:rPr lang="en-US" sz="1600" b="1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onsolas" panose="020B0609020204030204" pitchFamily="49" charset="0"/>
                  <a:cs typeface="Vijaya" panose="02020604020202020204" pitchFamily="18" charset="0"/>
                </a:rPr>
                <a:t>sklearn.neighbors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Vijaya" panose="02020604020202020204" pitchFamily="18" charset="0"/>
                </a:rPr>
                <a:t>.</a:t>
              </a:r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6BBFF4B-1E5D-4DCE-A36D-549B9D8639D9}"/>
                </a:ext>
              </a:extLst>
            </p:cNvPr>
            <p:cNvSpPr/>
            <p:nvPr/>
          </p:nvSpPr>
          <p:spPr>
            <a:xfrm>
              <a:off x="448853" y="3019477"/>
              <a:ext cx="1927285" cy="723643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3961231"/>
                <a:satOff val="-20173"/>
                <a:lumOff val="3725"/>
                <a:alphaOff val="0"/>
              </a:schemeClr>
            </a:fillRef>
            <a:effectRef idx="0">
              <a:schemeClr val="accent5">
                <a:hueOff val="3961231"/>
                <a:satOff val="-20173"/>
                <a:lumOff val="37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KNN for Classification in Python</a:t>
              </a:r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738FFFA6-B6F7-4C68-89CE-1E4A35A2184B}"/>
                </a:ext>
              </a:extLst>
            </p:cNvPr>
            <p:cNvSpPr/>
            <p:nvPr/>
          </p:nvSpPr>
          <p:spPr>
            <a:xfrm>
              <a:off x="2376139" y="3898905"/>
              <a:ext cx="5777260" cy="698190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8671756"/>
                <a:satOff val="-4331"/>
                <a:lumOff val="204"/>
                <a:alphaOff val="0"/>
              </a:schemeClr>
            </a:lnRef>
            <a:fillRef idx="1">
              <a:schemeClr val="accent5">
                <a:tint val="40000"/>
                <a:alpha val="90000"/>
                <a:hueOff val="8671756"/>
                <a:satOff val="-4331"/>
                <a:lumOff val="204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8671756"/>
                <a:satOff val="-4331"/>
                <a:lumOff val="2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8000" rIns="291824" bIns="168000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KNN algorithm can also be extended to regression problems </a:t>
              </a:r>
              <a:r>
                <a:rPr 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Ebrima"/>
                  <a:cs typeface="Arial"/>
                </a:rPr>
                <a:t>when the dependent variable is continuous.</a:t>
              </a:r>
              <a:endParaRPr lang="en-US" sz="16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onsolas" pitchFamily="49" charset="0"/>
                <a:cs typeface="Arial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797DFA9-8E12-4203-9816-FF202A118A52}"/>
                </a:ext>
              </a:extLst>
            </p:cNvPr>
            <p:cNvSpPr/>
            <p:nvPr/>
          </p:nvSpPr>
          <p:spPr>
            <a:xfrm>
              <a:off x="448851" y="3859914"/>
              <a:ext cx="1927287" cy="737181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922463"/>
                <a:satOff val="-40347"/>
                <a:lumOff val="7450"/>
                <a:alphaOff val="0"/>
              </a:schemeClr>
            </a:fillRef>
            <a:effectRef idx="0">
              <a:schemeClr val="accent5">
                <a:hueOff val="7922463"/>
                <a:satOff val="-40347"/>
                <a:lumOff val="745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KNN for Regression </a:t>
              </a:r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870E40BB-F2CD-4473-9B3F-73192AD75B23}"/>
                </a:ext>
              </a:extLst>
            </p:cNvPr>
            <p:cNvSpPr/>
            <p:nvPr/>
          </p:nvSpPr>
          <p:spPr>
            <a:xfrm>
              <a:off x="2376139" y="4752880"/>
              <a:ext cx="5777260" cy="723643"/>
            </a:xfrm>
            <a:custGeom>
              <a:avLst/>
              <a:gdLst>
                <a:gd name="connsiteX0" fmla="*/ 150824 w 904924"/>
                <a:gd name="connsiteY0" fmla="*/ 0 h 4681728"/>
                <a:gd name="connsiteX1" fmla="*/ 754100 w 904924"/>
                <a:gd name="connsiteY1" fmla="*/ 0 h 4681728"/>
                <a:gd name="connsiteX2" fmla="*/ 904924 w 904924"/>
                <a:gd name="connsiteY2" fmla="*/ 150824 h 4681728"/>
                <a:gd name="connsiteX3" fmla="*/ 904924 w 904924"/>
                <a:gd name="connsiteY3" fmla="*/ 4681728 h 4681728"/>
                <a:gd name="connsiteX4" fmla="*/ 904924 w 904924"/>
                <a:gd name="connsiteY4" fmla="*/ 4681728 h 4681728"/>
                <a:gd name="connsiteX5" fmla="*/ 0 w 904924"/>
                <a:gd name="connsiteY5" fmla="*/ 4681728 h 4681728"/>
                <a:gd name="connsiteX6" fmla="*/ 0 w 904924"/>
                <a:gd name="connsiteY6" fmla="*/ 4681728 h 4681728"/>
                <a:gd name="connsiteX7" fmla="*/ 0 w 904924"/>
                <a:gd name="connsiteY7" fmla="*/ 150824 h 4681728"/>
                <a:gd name="connsiteX8" fmla="*/ 150824 w 904924"/>
                <a:gd name="connsiteY8" fmla="*/ 0 h 468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4924" h="4681728">
                  <a:moveTo>
                    <a:pt x="904924" y="780305"/>
                  </a:moveTo>
                  <a:lnTo>
                    <a:pt x="904924" y="3901423"/>
                  </a:lnTo>
                  <a:cubicBezTo>
                    <a:pt x="904924" y="4332375"/>
                    <a:pt x="891872" y="4681728"/>
                    <a:pt x="875771" y="4681728"/>
                  </a:cubicBezTo>
                  <a:lnTo>
                    <a:pt x="0" y="4681728"/>
                  </a:lnTo>
                  <a:lnTo>
                    <a:pt x="0" y="4681728"/>
                  </a:lnTo>
                  <a:lnTo>
                    <a:pt x="0" y="0"/>
                  </a:lnTo>
                  <a:lnTo>
                    <a:pt x="0" y="0"/>
                  </a:lnTo>
                  <a:lnTo>
                    <a:pt x="875771" y="0"/>
                  </a:lnTo>
                  <a:cubicBezTo>
                    <a:pt x="891872" y="0"/>
                    <a:pt x="904924" y="349353"/>
                    <a:pt x="904924" y="7803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5">
                <a:tint val="40000"/>
                <a:alpha val="90000"/>
                <a:hueOff val="8671756"/>
                <a:satOff val="-4331"/>
                <a:lumOff val="204"/>
                <a:alphaOff val="0"/>
              </a:schemeClr>
            </a:lnRef>
            <a:fillRef idx="1">
              <a:schemeClr val="accent5">
                <a:tint val="40000"/>
                <a:alpha val="90000"/>
                <a:hueOff val="8671756"/>
                <a:satOff val="-4331"/>
                <a:lumOff val="204"/>
                <a:alphaOff val="0"/>
              </a:schemeClr>
            </a:fillRef>
            <a:effectRef idx="0">
              <a:schemeClr val="accent5">
                <a:tint val="40000"/>
                <a:alpha val="90000"/>
                <a:hueOff val="8671756"/>
                <a:satOff val="-4331"/>
                <a:lumOff val="204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1" tIns="168000" rIns="291824" bIns="168000" numCol="1" spcCol="1270" anchor="ctr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</a:rPr>
                <a:t>KNeighborsRegressor</a:t>
              </a:r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itchFamily="49" charset="0"/>
                </a:rPr>
                <a:t>()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from </a:t>
              </a:r>
              <a:r>
                <a:rPr lang="en-US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sklearn.neighbors</a:t>
              </a:r>
              <a:r>
                <a:rPr lang="en-US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.</a:t>
              </a:r>
              <a:endPara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Arial"/>
              </a:endParaRPr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2C54DC6-1D99-4E10-A53A-9284F3D080BC}"/>
                </a:ext>
              </a:extLst>
            </p:cNvPr>
            <p:cNvSpPr/>
            <p:nvPr/>
          </p:nvSpPr>
          <p:spPr>
            <a:xfrm>
              <a:off x="444028" y="4755101"/>
              <a:ext cx="1927287" cy="737182"/>
            </a:xfrm>
            <a:custGeom>
              <a:avLst/>
              <a:gdLst>
                <a:gd name="connsiteX0" fmla="*/ 0 w 2633472"/>
                <a:gd name="connsiteY0" fmla="*/ 188530 h 1131155"/>
                <a:gd name="connsiteX1" fmla="*/ 188530 w 2633472"/>
                <a:gd name="connsiteY1" fmla="*/ 0 h 1131155"/>
                <a:gd name="connsiteX2" fmla="*/ 2444942 w 2633472"/>
                <a:gd name="connsiteY2" fmla="*/ 0 h 1131155"/>
                <a:gd name="connsiteX3" fmla="*/ 2633472 w 2633472"/>
                <a:gd name="connsiteY3" fmla="*/ 188530 h 1131155"/>
                <a:gd name="connsiteX4" fmla="*/ 2633472 w 2633472"/>
                <a:gd name="connsiteY4" fmla="*/ 942625 h 1131155"/>
                <a:gd name="connsiteX5" fmla="*/ 2444942 w 2633472"/>
                <a:gd name="connsiteY5" fmla="*/ 1131155 h 1131155"/>
                <a:gd name="connsiteX6" fmla="*/ 188530 w 2633472"/>
                <a:gd name="connsiteY6" fmla="*/ 1131155 h 1131155"/>
                <a:gd name="connsiteX7" fmla="*/ 0 w 2633472"/>
                <a:gd name="connsiteY7" fmla="*/ 942625 h 1131155"/>
                <a:gd name="connsiteX8" fmla="*/ 0 w 2633472"/>
                <a:gd name="connsiteY8" fmla="*/ 188530 h 113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3472" h="1131155">
                  <a:moveTo>
                    <a:pt x="0" y="188530"/>
                  </a:moveTo>
                  <a:cubicBezTo>
                    <a:pt x="0" y="84408"/>
                    <a:pt x="84408" y="0"/>
                    <a:pt x="188530" y="0"/>
                  </a:cubicBezTo>
                  <a:lnTo>
                    <a:pt x="2444942" y="0"/>
                  </a:lnTo>
                  <a:cubicBezTo>
                    <a:pt x="2549064" y="0"/>
                    <a:pt x="2633472" y="84408"/>
                    <a:pt x="2633472" y="188530"/>
                  </a:cubicBezTo>
                  <a:lnTo>
                    <a:pt x="2633472" y="942625"/>
                  </a:lnTo>
                  <a:cubicBezTo>
                    <a:pt x="2633472" y="1046747"/>
                    <a:pt x="2549064" y="1131155"/>
                    <a:pt x="2444942" y="1131155"/>
                  </a:cubicBezTo>
                  <a:lnTo>
                    <a:pt x="188530" y="1131155"/>
                  </a:lnTo>
                  <a:cubicBezTo>
                    <a:pt x="84408" y="1131155"/>
                    <a:pt x="0" y="1046747"/>
                    <a:pt x="0" y="942625"/>
                  </a:cubicBezTo>
                  <a:lnTo>
                    <a:pt x="0" y="1885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7922463"/>
                <a:satOff val="-40347"/>
                <a:lumOff val="7450"/>
                <a:alphaOff val="0"/>
              </a:schemeClr>
            </a:fillRef>
            <a:effectRef idx="0">
              <a:schemeClr val="accent5">
                <a:hueOff val="7922463"/>
                <a:satOff val="-40347"/>
                <a:lumOff val="745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6178" tIns="85698" rIns="116178" bIns="85698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Ebrima"/>
                  <a:cs typeface="Arial"/>
                </a:rPr>
                <a:t>KNN for Regression in Python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9A5443-2C6E-46F5-BA16-D299E0FA3B2A}"/>
              </a:ext>
            </a:extLst>
          </p:cNvPr>
          <p:cNvSpPr txBox="1"/>
          <p:nvPr/>
        </p:nvSpPr>
        <p:spPr>
          <a:xfrm>
            <a:off x="2286000" y="1566446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  <a:cs typeface="Arial"/>
              </a:rPr>
              <a:t>In this session, we learnt about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  <a:cs typeface="Arial"/>
              </a:rPr>
              <a:t>KNN Classifier</a:t>
            </a: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Ebrima"/>
                <a:cs typeface="Arial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89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62736255"/>
              </p:ext>
            </p:extLst>
          </p:nvPr>
        </p:nvGraphicFramePr>
        <p:xfrm>
          <a:off x="1981200" y="2286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Rectangle 20"/>
          <p:cNvSpPr/>
          <p:nvPr/>
        </p:nvSpPr>
        <p:spPr>
          <a:xfrm>
            <a:off x="1948250" y="1207563"/>
            <a:ext cx="8099589" cy="7853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lot of overlapping between statistical modeling and machine learning. The Regression Models are used extensively in ML applications. 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29000" y="2921000"/>
            <a:ext cx="4453128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b="1" dirty="0">
              <a:solidFill>
                <a:srgbClr val="000099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56AD0EE-DBC4-0F41-A289-20E0F9C77659}"/>
              </a:ext>
            </a:extLst>
          </p:cNvPr>
          <p:cNvSpPr txBox="1">
            <a:spLocks/>
          </p:cNvSpPr>
          <p:nvPr/>
        </p:nvSpPr>
        <p:spPr bwMode="auto">
          <a:xfrm>
            <a:off x="1763732" y="248206"/>
            <a:ext cx="8229600" cy="858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dirty="0">
                <a:solidFill>
                  <a:schemeClr val="accent1"/>
                </a:solidFill>
              </a:rPr>
              <a:t>MACHINE LEARNING METHODS</a:t>
            </a:r>
          </a:p>
        </p:txBody>
      </p:sp>
    </p:spTree>
    <p:extLst>
      <p:ext uri="{BB962C8B-B14F-4D97-AF65-F5344CB8AC3E}">
        <p14:creationId xmlns:p14="http://schemas.microsoft.com/office/powerpoint/2010/main" val="131618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61393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6912"/>
          </a:xfrm>
        </p:spPr>
        <p:txBody>
          <a:bodyPr>
            <a:normAutofit/>
          </a:bodyPr>
          <a:lstStyle/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K Nearest Neighbours (KNN) Algorithm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KNN for Classification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romanLcPeriod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Measuring Distance</a:t>
            </a:r>
          </a:p>
          <a:p>
            <a:pPr marL="914400" lvl="1" indent="-514350" fontAlgn="base">
              <a:spcAft>
                <a:spcPct val="0"/>
              </a:spcAft>
              <a:buFont typeface="+mj-lt"/>
              <a:buAutoNum type="romanLcPeriod"/>
            </a:pPr>
            <a:r>
              <a:rPr 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Based on Standardised Variables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Selection of K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Voting Rules in KNN Classification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KNN Classification in PYTHON</a:t>
            </a:r>
          </a:p>
          <a:p>
            <a:pPr marL="457200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KNN for Regression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>
              <p:custDataLst>
                <p:tags r:id="rId2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>
              <p:custDataLst>
                <p:tags r:id="rId3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3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26623" y="2927164"/>
            <a:ext cx="30328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?</a:t>
            </a:r>
          </a:p>
        </p:txBody>
      </p:sp>
      <p:sp>
        <p:nvSpPr>
          <p:cNvPr id="7" name="Oval 6"/>
          <p:cNvSpPr/>
          <p:nvPr/>
        </p:nvSpPr>
        <p:spPr>
          <a:xfrm>
            <a:off x="7341942" y="2390894"/>
            <a:ext cx="1472650" cy="1472650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KNN for Classification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Flowchart: Decision 3"/>
          <p:cNvSpPr/>
          <p:nvPr/>
        </p:nvSpPr>
        <p:spPr>
          <a:xfrm>
            <a:off x="8153400" y="2732204"/>
            <a:ext cx="320492" cy="28580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lowchart: Decision 19"/>
          <p:cNvSpPr/>
          <p:nvPr/>
        </p:nvSpPr>
        <p:spPr>
          <a:xfrm>
            <a:off x="8366308" y="3322809"/>
            <a:ext cx="320492" cy="28580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Decision 20"/>
          <p:cNvSpPr/>
          <p:nvPr/>
        </p:nvSpPr>
        <p:spPr>
          <a:xfrm>
            <a:off x="6705600" y="2427404"/>
            <a:ext cx="320492" cy="28580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7109008" y="1741604"/>
            <a:ext cx="320492" cy="28580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Decision 22"/>
          <p:cNvSpPr/>
          <p:nvPr/>
        </p:nvSpPr>
        <p:spPr>
          <a:xfrm>
            <a:off x="9280708" y="3703809"/>
            <a:ext cx="320492" cy="28580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9220200" y="2027409"/>
            <a:ext cx="320492" cy="285805"/>
          </a:xfrm>
          <a:prstGeom prst="flowChartDecis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/>
          <p:cNvSpPr/>
          <p:nvPr/>
        </p:nvSpPr>
        <p:spPr>
          <a:xfrm>
            <a:off x="7696200" y="3336678"/>
            <a:ext cx="240790" cy="2147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Connector 25"/>
          <p:cNvSpPr/>
          <p:nvPr/>
        </p:nvSpPr>
        <p:spPr>
          <a:xfrm>
            <a:off x="7010400" y="3170408"/>
            <a:ext cx="240790" cy="2147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Connector 26"/>
          <p:cNvSpPr/>
          <p:nvPr/>
        </p:nvSpPr>
        <p:spPr>
          <a:xfrm>
            <a:off x="7672348" y="2269878"/>
            <a:ext cx="240790" cy="2147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884717" y="1934025"/>
            <a:ext cx="2371719" cy="237171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lowchart: Connector 29"/>
          <p:cNvSpPr/>
          <p:nvPr/>
        </p:nvSpPr>
        <p:spPr>
          <a:xfrm>
            <a:off x="9360410" y="2865608"/>
            <a:ext cx="240790" cy="2147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lowchart: Connector 30"/>
          <p:cNvSpPr/>
          <p:nvPr/>
        </p:nvSpPr>
        <p:spPr>
          <a:xfrm>
            <a:off x="8566405" y="1524000"/>
            <a:ext cx="240790" cy="21473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1524000"/>
            <a:ext cx="51175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dataset has 11 observations </a:t>
            </a:r>
          </a:p>
          <a:p>
            <a:pPr marL="28575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belonging to two categories.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observation is introduced, </a:t>
            </a:r>
          </a:p>
          <a:p>
            <a:pPr marL="285750"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 of which is not known.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Nearest neighbour algorithm classifies </a:t>
            </a:r>
          </a:p>
          <a:p>
            <a:pPr marL="285750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observation to the class of the training observation closest to it.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K=1, nearest one case is considered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we go on increasing K, classification may vary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89256" y="4479910"/>
            <a:ext cx="2635745" cy="2095893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most important components of this method are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Distance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cases,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of K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Voting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criteria.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524231"/>
              </p:ext>
            </p:extLst>
          </p:nvPr>
        </p:nvGraphicFramePr>
        <p:xfrm>
          <a:off x="2939898" y="4991100"/>
          <a:ext cx="264175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70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365107" y="1678888"/>
          <a:ext cx="4082145" cy="36957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Current</a:t>
                      </a:r>
                      <a:r>
                        <a:rPr lang="en-CA" sz="1600" b="1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Debt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95,000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62,000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220,000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150,000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142,000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Simple Example To Understand KNN Method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3438D3B-A99F-3248-A644-410048EB0543}"/>
              </a:ext>
            </a:extLst>
          </p:cNvPr>
          <p:cNvSpPr txBox="1"/>
          <p:nvPr/>
        </p:nvSpPr>
        <p:spPr>
          <a:xfrm>
            <a:off x="7696200" y="3886201"/>
            <a:ext cx="1760274" cy="190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observation will be 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classified as “N” or “Y” based on KNN method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1DEAD2D-6546-5C42-B49A-F0C897C258FB}"/>
              </a:ext>
            </a:extLst>
          </p:cNvPr>
          <p:cNvSpPr/>
          <p:nvPr/>
        </p:nvSpPr>
        <p:spPr>
          <a:xfrm>
            <a:off x="6447251" y="5181600"/>
            <a:ext cx="749812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8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2438401" y="2590794"/>
          <a:ext cx="4082145" cy="36957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0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Age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Current</a:t>
                      </a:r>
                      <a:r>
                        <a:rPr lang="en-CA" sz="1600" b="1" u="none" strike="no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Debt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0.125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0.11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0.375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0.21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0.625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0.31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0.01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0.375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0.8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0.075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0.38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0.22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0.41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1.00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0.325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0.65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</a:t>
                      </a:r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0.61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?</a:t>
                      </a:r>
                      <a:endParaRPr lang="en-CA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862784" y="2590794"/>
          <a:ext cx="1366817" cy="36957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6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1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Distance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0.7652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0.5200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0.3160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0.9245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0.3428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0.6220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0.6669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0.4437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0.3650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0.3861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CA" sz="1600" b="0" u="none" strike="noStrike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0.3771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397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CA" sz="1600" b="0" u="none" strike="noStrike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Distance Based on Standardised Variables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84248" y="1415292"/>
                <a:ext cx="2566112" cy="871444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𝐬</m:t>
                          </m:r>
                        </m:sub>
                      </m:sSub>
                      <m:r>
                        <a:rPr lang="en-US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𝐗</m:t>
                          </m:r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𝐌𝐢𝐧</m:t>
                          </m:r>
                        </m:num>
                        <m:den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𝐌𝐚𝐱</m:t>
                          </m:r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𝐌𝐢𝐧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248" y="1415292"/>
                <a:ext cx="2566112" cy="8714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79976" y="1386254"/>
                <a:ext cx="4046274" cy="84984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Alternatively,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Mean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SD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can also be used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976" y="1386254"/>
                <a:ext cx="4046274" cy="849848"/>
              </a:xfrm>
              <a:prstGeom prst="rect">
                <a:avLst/>
              </a:prstGeom>
              <a:blipFill>
                <a:blip r:embed="rId8"/>
                <a:stretch>
                  <a:fillRect l="-625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445372" y="3390900"/>
            <a:ext cx="5760720" cy="246888"/>
          </a:xfrm>
          <a:prstGeom prst="rect">
            <a:avLst/>
          </a:prstGeom>
          <a:solidFill>
            <a:schemeClr val="accent4">
              <a:lumMod val="75000"/>
              <a:alpha val="50196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374326" y="3276601"/>
            <a:ext cx="1760274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observation will be  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classified as “N” based on nearest neighbor(K=1)</a:t>
            </a:r>
          </a:p>
        </p:txBody>
      </p:sp>
    </p:spTree>
    <p:extLst>
      <p:ext uri="{BB962C8B-B14F-4D97-AF65-F5344CB8AC3E}">
        <p14:creationId xmlns:p14="http://schemas.microsoft.com/office/powerpoint/2010/main" val="12046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Selection of K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81200" y="1600200"/>
            <a:ext cx="8229600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component of KNN model is selecting the appropriate value for K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K = 1, the case is classified using the nearest neighbour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K is usually greater than 1.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Consider the following when choosing K :</a:t>
            </a:r>
          </a:p>
          <a:p>
            <a:pPr marL="742950" lvl="1" indent="-285750">
              <a:lnSpc>
                <a:spcPct val="150000"/>
              </a:lnSpc>
              <a:buFont typeface="Ebrima" panose="02000000000000000000" pitchFamily="2" charset="0"/>
              <a:buChar char="−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Mostly odd numbered K is preferred to avoid tie.</a:t>
            </a:r>
          </a:p>
          <a:p>
            <a:pPr marL="742950" lvl="1" indent="-285750">
              <a:lnSpc>
                <a:spcPct val="150000"/>
              </a:lnSpc>
              <a:buFont typeface="Ebrima" panose="02000000000000000000" pitchFamily="2" charset="0"/>
              <a:buChar char="−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a very large K the classifier may result in misclassification, as group of nearest neighbours may include data points which are actually located far away from it.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329940" y="4082620"/>
            <a:ext cx="5532120" cy="1279003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Thumb Rule 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 = sqrt (n)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is the number of observations in training data</a:t>
            </a:r>
          </a:p>
        </p:txBody>
      </p:sp>
    </p:spTree>
    <p:extLst>
      <p:ext uri="{BB962C8B-B14F-4D97-AF65-F5344CB8AC3E}">
        <p14:creationId xmlns:p14="http://schemas.microsoft.com/office/powerpoint/2010/main" val="67941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Voting Criteria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81200" y="1600201"/>
            <a:ext cx="8229600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common criteria for classification decision is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Majority Voting.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47900" y="2133600"/>
            <a:ext cx="7696200" cy="166525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Frequency of each class in K instances is measured. Class having the highest frequency is attributed to the new case. </a:t>
            </a:r>
          </a:p>
          <a:p>
            <a:pPr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Eg. Suppose for K = 7, 4 cases belong to class A and 3 to class B. New case is given class 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3962400"/>
            <a:ext cx="8229600" cy="221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Drawback:</a:t>
            </a:r>
          </a:p>
          <a:p>
            <a:pPr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Classification is inappropriate when the class distribution is skewed.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is, examples of a more frequent class tend to dominate the prediction of the new example, because they tend to be common among the k nearest neighbors due to their large number.</a:t>
            </a:r>
          </a:p>
          <a:p>
            <a:pPr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667001" y="6019801"/>
            <a:ext cx="6791529" cy="687003"/>
            <a:chOff x="1733143" y="5486400"/>
            <a:chExt cx="6725057" cy="914400"/>
          </a:xfrm>
        </p:grpSpPr>
        <p:sp>
          <p:nvSpPr>
            <p:cNvPr id="14" name="Rectangle 13"/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rgbClr val="FEB80A">
                      <a:lumMod val="75000"/>
                    </a:srgbClr>
                  </a:solidFill>
                </a:rPr>
                <a:t>Is there a way to correct this?</a:t>
              </a:r>
            </a:p>
            <a:p>
              <a:r>
                <a:rPr lang="en-US" sz="12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One option to remove this drawback is to create training data  with equal class frequency. However, this is possible only if data is very large.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55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b="1" dirty="0">
                <a:latin typeface="+mj-lt"/>
              </a:rPr>
              <a:t>Case Study </a:t>
            </a:r>
            <a:r>
              <a:rPr lang="en-US" b="1" dirty="0">
                <a:latin typeface="+mj-lt"/>
              </a:rPr>
              <a:t>–</a:t>
            </a:r>
            <a:r>
              <a:rPr b="1" dirty="0">
                <a:latin typeface="+mj-lt"/>
              </a:rPr>
              <a:t> Predicting Loan Defaulters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Diagram 4"/>
          <p:cNvGraphicFramePr/>
          <p:nvPr>
            <p:extLst/>
          </p:nvPr>
        </p:nvGraphicFramePr>
        <p:xfrm>
          <a:off x="2438400" y="1524000"/>
          <a:ext cx="7315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15000" y="1219201"/>
            <a:ext cx="48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3&quot;/&gt;&lt;/TableIndex&gt;&lt;/ShapeTextInfo&gt;"/>
  <p:tag name="HTML_SHAPEINFO" val="&lt;ThreeDShapeInfo&gt;&lt;uuid val=&quot;{4CC5A14A-093E-48DD-9FD9-136AB05F8418}&quot;/&gt;&lt;isInvalidForFieldText val=&quot;0&quot;/&gt;&lt;Image&gt;&lt;filename val=&quot;C:\Users\Dell\AppData\Local\Temp\CP1156608419281Session\CPTrustFolder1156608419296\PPTImport1156618459906\data\asimages\{4CC5A14A-093E-48DD-9FD9-136AB05F8418}_9.png&quot;/&gt;&lt;left val=&quot;48&quot;/&gt;&lt;top val=&quot;28&quot;/&gt;&lt;width val=&quot;865&quot;/&gt;&lt;height val=&quot;95&quot;/&gt;&lt;hasText val=&quot;1&quot;/&gt;&lt;/Image&gt;&lt;/ThreeDShape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8&quot;/&gt;&lt;/TableIndex&gt;&lt;/ShapeTextInfo&gt;"/>
  <p:tag name="HTML_SHAPEINFO" val="&lt;ThreeDShapeInfo&gt;&lt;uuid val=&quot;{364EBC8E-D719-4608-AFBC-A88B0DB83027}&quot;/&gt;&lt;isInvalidForFieldText val=&quot;0&quot;/&gt;&lt;Image&gt;&lt;filename val=&quot;C:\Users\Dell\AppData\Local\Temp\CP1156608419281Session\CPTrustFolder1156608419296\PPTImport1156618459906\data\asimages\{364EBC8E-D719-4608-AFBC-A88B0DB83027}_12.png&quot;/&gt;&lt;left val=&quot;48&quot;/&gt;&lt;top val=&quot;28&quot;/&gt;&lt;width val=&quot;865&quot;/&gt;&lt;height val=&quot;95&quot;/&gt;&lt;hasText val=&quot;1&quot;/&gt;&lt;/Image&gt;&lt;/ThreeDShape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4&quot;/&gt;&lt;/TableIndex&gt;&lt;/ShapeTextInfo&gt;"/>
  <p:tag name="HTML_SHAPEINFO" val="&lt;ThreeDShapeInfo&gt;&lt;uuid val=&quot;{8882435E-24CE-4E5C-971F-1DA8057FDCD5}&quot;/&gt;&lt;isInvalidForFieldText val=&quot;0&quot;/&gt;&lt;Image&gt;&lt;filename val=&quot;C:\Users\Dell\AppData\Local\Temp\CP1156608419281Session\CPTrustFolder1156608419296\PPTImport1156618459906\data\asimages\{8882435E-24CE-4E5C-971F-1DA8057FDCD5}_16.png&quot;/&gt;&lt;left val=&quot;48&quot;/&gt;&lt;top val=&quot;28&quot;/&gt;&lt;width val=&quot;865&quot;/&gt;&lt;height val=&quot;95&quot;/&gt;&lt;hasText val=&quot;1&quot;/&gt;&lt;/Image&gt;&lt;/ThreeDShape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7&quot;/&gt;&lt;/TableIndex&gt;&lt;/ShapeTextInfo&gt;"/>
  <p:tag name="HTML_SHAPEINFO" val="&lt;ThreeDShapeInfo&gt;&lt;uuid val=&quot;{56A151B1-7AFE-4AB1-B0F0-16883CC2D412}&quot;/&gt;&lt;isInvalidForFieldText val=&quot;0&quot;/&gt;&lt;Image&gt;&lt;filename val=&quot;C:\Users\Dell\AppData\Local\Temp\CP1156608419281Session\CPTrustFolder1156608419296\PPTImport1156618459906\data\asimages\{56A151B1-7AFE-4AB1-B0F0-16883CC2D412}_6.png&quot;/&gt;&lt;left val=&quot;48&quot;/&gt;&lt;top val=&quot;28&quot;/&gt;&lt;width val=&quot;865&quot;/&gt;&lt;height val=&quot;95&quot;/&gt;&lt;hasText val=&quot;1&quot;/&gt;&lt;/Image&gt;&lt;/ThreeDShape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1642</Words>
  <Application>Microsoft Macintosh PowerPoint</Application>
  <PresentationFormat>Widescreen</PresentationFormat>
  <Paragraphs>339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Ebrima</vt:lpstr>
      <vt:lpstr>Eras Demi ITC</vt:lpstr>
      <vt:lpstr>Open Sans</vt:lpstr>
      <vt:lpstr>Open Sans Light</vt:lpstr>
      <vt:lpstr>Vijaya</vt:lpstr>
      <vt:lpstr>Wingdings</vt:lpstr>
      <vt:lpstr>Edappy Insitute</vt:lpstr>
      <vt:lpstr> K Nearest Neighbours Classifier ML ALGORITHM </vt:lpstr>
      <vt:lpstr>PowerPoint Presentation</vt:lpstr>
      <vt:lpstr>Contents</vt:lpstr>
      <vt:lpstr>KNN for Classification</vt:lpstr>
      <vt:lpstr>Simple Example To Understand KNN Method</vt:lpstr>
      <vt:lpstr>Distance Based on Standardised Variables</vt:lpstr>
      <vt:lpstr>Selection of K</vt:lpstr>
      <vt:lpstr>Voting Criteria</vt:lpstr>
      <vt:lpstr>Case Study – Predicting Loan Defaulters</vt:lpstr>
      <vt:lpstr>Data Snapshot</vt:lpstr>
      <vt:lpstr>KNN Classification in Python</vt:lpstr>
      <vt:lpstr>KNN Classification in Python</vt:lpstr>
      <vt:lpstr>KNN Classification in Python</vt:lpstr>
      <vt:lpstr>KNN Classification in Python</vt:lpstr>
      <vt:lpstr>KNN Classification in Python</vt:lpstr>
      <vt:lpstr>KNN Classification in Python</vt:lpstr>
      <vt:lpstr>KNN for Regression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141</cp:revision>
  <dcterms:created xsi:type="dcterms:W3CDTF">2020-05-29T15:06:42Z</dcterms:created>
  <dcterms:modified xsi:type="dcterms:W3CDTF">2024-04-20T06:15:16Z</dcterms:modified>
  <cp:category/>
</cp:coreProperties>
</file>