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6"/>
  </p:notesMasterIdLst>
  <p:sldIdLst>
    <p:sldId id="274" r:id="rId2"/>
    <p:sldId id="636" r:id="rId3"/>
    <p:sldId id="381" r:id="rId4"/>
    <p:sldId id="634" r:id="rId5"/>
    <p:sldId id="635" r:id="rId6"/>
    <p:sldId id="409" r:id="rId7"/>
    <p:sldId id="410" r:id="rId8"/>
    <p:sldId id="412" r:id="rId9"/>
    <p:sldId id="637" r:id="rId10"/>
    <p:sldId id="638" r:id="rId11"/>
    <p:sldId id="378" r:id="rId12"/>
    <p:sldId id="377" r:id="rId13"/>
    <p:sldId id="416" r:id="rId14"/>
    <p:sldId id="374" r:id="rId1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36"/>
            <p14:sldId id="381"/>
            <p14:sldId id="634"/>
            <p14:sldId id="635"/>
            <p14:sldId id="409"/>
            <p14:sldId id="410"/>
            <p14:sldId id="412"/>
            <p14:sldId id="637"/>
            <p14:sldId id="638"/>
            <p14:sldId id="378"/>
            <p14:sldId id="377"/>
            <p14:sldId id="416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67" d="100"/>
          <a:sy n="67" d="100"/>
        </p:scale>
        <p:origin x="716" y="5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  <pc:docChgLst>
    <pc:chgData name="Sujata Suvarnapathki" userId="5b7cd047aa8675b9" providerId="LiveId" clId="{59640467-18C5-4E04-8E07-01FF71953DE1}"/>
    <pc:docChg chg="custSel addSld delSld modSld sldOrd modSection">
      <pc:chgData name="Sujata Suvarnapathki" userId="5b7cd047aa8675b9" providerId="LiveId" clId="{59640467-18C5-4E04-8E07-01FF71953DE1}" dt="2024-05-02T16:04:59.982" v="1226" actId="1076"/>
      <pc:docMkLst>
        <pc:docMk/>
      </pc:docMkLst>
      <pc:sldChg chg="modSp mod">
        <pc:chgData name="Sujata Suvarnapathki" userId="5b7cd047aa8675b9" providerId="LiveId" clId="{59640467-18C5-4E04-8E07-01FF71953DE1}" dt="2024-05-02T15:59:12.871" v="1023" actId="113"/>
        <pc:sldMkLst>
          <pc:docMk/>
          <pc:sldMk cId="1668550670" sldId="274"/>
        </pc:sldMkLst>
        <pc:spChg chg="mod">
          <ac:chgData name="Sujata Suvarnapathki" userId="5b7cd047aa8675b9" providerId="LiveId" clId="{59640467-18C5-4E04-8E07-01FF71953DE1}" dt="2024-05-02T15:59:12.871" v="1023" actId="113"/>
          <ac:spMkLst>
            <pc:docMk/>
            <pc:sldMk cId="1668550670" sldId="274"/>
            <ac:spMk id="4" creationId="{A93A4E81-4A2D-044E-8148-0904898C60CE}"/>
          </ac:spMkLst>
        </pc:spChg>
      </pc:sldChg>
      <pc:sldChg chg="modSp mod">
        <pc:chgData name="Sujata Suvarnapathki" userId="5b7cd047aa8675b9" providerId="LiveId" clId="{59640467-18C5-4E04-8E07-01FF71953DE1}" dt="2024-05-02T15:59:40.257" v="1028" actId="113"/>
        <pc:sldMkLst>
          <pc:docMk/>
          <pc:sldMk cId="89178551" sldId="381"/>
        </pc:sldMkLst>
        <pc:graphicFrameChg chg="modGraphic">
          <ac:chgData name="Sujata Suvarnapathki" userId="5b7cd047aa8675b9" providerId="LiveId" clId="{59640467-18C5-4E04-8E07-01FF71953DE1}" dt="2024-05-02T15:59:40.257" v="1028" actId="113"/>
          <ac:graphicFrameMkLst>
            <pc:docMk/>
            <pc:sldMk cId="89178551" sldId="381"/>
            <ac:graphicFrameMk id="14" creationId="{3E04BD1F-DCDB-457F-AEEA-A07FBEC053AB}"/>
          </ac:graphicFrameMkLst>
        </pc:graphicFrameChg>
      </pc:sldChg>
      <pc:sldChg chg="modSp mod">
        <pc:chgData name="Sujata Suvarnapathki" userId="5b7cd047aa8675b9" providerId="LiveId" clId="{59640467-18C5-4E04-8E07-01FF71953DE1}" dt="2024-05-02T15:59:48.914" v="1029" actId="113"/>
        <pc:sldMkLst>
          <pc:docMk/>
          <pc:sldMk cId="425805541" sldId="409"/>
        </pc:sldMkLst>
        <pc:graphicFrameChg chg="modGraphic">
          <ac:chgData name="Sujata Suvarnapathki" userId="5b7cd047aa8675b9" providerId="LiveId" clId="{59640467-18C5-4E04-8E07-01FF71953DE1}" dt="2024-05-02T15:59:48.914" v="1029" actId="113"/>
          <ac:graphicFrameMkLst>
            <pc:docMk/>
            <pc:sldMk cId="425805541" sldId="409"/>
            <ac:graphicFrameMk id="13" creationId="{DF44D380-2BDC-438C-936C-C4D19F23D58A}"/>
          </ac:graphicFrameMkLst>
        </pc:graphicFrameChg>
      </pc:sldChg>
      <pc:sldChg chg="addSp delSp modSp mod delAnim">
        <pc:chgData name="Sujata Suvarnapathki" userId="5b7cd047aa8675b9" providerId="LiveId" clId="{59640467-18C5-4E04-8E07-01FF71953DE1}" dt="2024-05-02T15:30:26.615" v="1021" actId="1076"/>
        <pc:sldMkLst>
          <pc:docMk/>
          <pc:sldMk cId="3866431297" sldId="412"/>
        </pc:sldMkLst>
        <pc:spChg chg="add mod">
          <ac:chgData name="Sujata Suvarnapathki" userId="5b7cd047aa8675b9" providerId="LiveId" clId="{59640467-18C5-4E04-8E07-01FF71953DE1}" dt="2024-05-02T15:30:26.615" v="1021" actId="1076"/>
          <ac:spMkLst>
            <pc:docMk/>
            <pc:sldMk cId="3866431297" sldId="412"/>
            <ac:spMk id="2" creationId="{EF2F0C2C-1795-5184-E327-F7F36316D4A2}"/>
          </ac:spMkLst>
        </pc:spChg>
        <pc:spChg chg="del mod">
          <ac:chgData name="Sujata Suvarnapathki" userId="5b7cd047aa8675b9" providerId="LiveId" clId="{59640467-18C5-4E04-8E07-01FF71953DE1}" dt="2024-05-02T15:22:39.499" v="779" actId="478"/>
          <ac:spMkLst>
            <pc:docMk/>
            <pc:sldMk cId="3866431297" sldId="412"/>
            <ac:spMk id="21" creationId="{E86C760B-92AC-4F98-9ADB-1FD3B7F0CDB1}"/>
          </ac:spMkLst>
        </pc:spChg>
        <pc:graphicFrameChg chg="mod modGraphic">
          <ac:chgData name="Sujata Suvarnapathki" userId="5b7cd047aa8675b9" providerId="LiveId" clId="{59640467-18C5-4E04-8E07-01FF71953DE1}" dt="2024-05-02T06:22:09.089" v="7" actId="20577"/>
          <ac:graphicFrameMkLst>
            <pc:docMk/>
            <pc:sldMk cId="3866431297" sldId="412"/>
            <ac:graphicFrameMk id="20" creationId="{FB93BD21-A6CA-4891-B728-BAF0D96950CD}"/>
          </ac:graphicFrameMkLst>
        </pc:graphicFrameChg>
      </pc:sldChg>
      <pc:sldChg chg="modSp mod">
        <pc:chgData name="Sujata Suvarnapathki" userId="5b7cd047aa8675b9" providerId="LiveId" clId="{59640467-18C5-4E04-8E07-01FF71953DE1}" dt="2024-05-02T15:59:30.546" v="1027" actId="113"/>
        <pc:sldMkLst>
          <pc:docMk/>
          <pc:sldMk cId="212726007" sldId="636"/>
        </pc:sldMkLst>
        <pc:spChg chg="mod">
          <ac:chgData name="Sujata Suvarnapathki" userId="5b7cd047aa8675b9" providerId="LiveId" clId="{59640467-18C5-4E04-8E07-01FF71953DE1}" dt="2024-05-02T15:59:17.357" v="1024" actId="113"/>
          <ac:spMkLst>
            <pc:docMk/>
            <pc:sldMk cId="212726007" sldId="636"/>
            <ac:spMk id="7" creationId="{00000000-0000-0000-0000-000000000000}"/>
          </ac:spMkLst>
        </pc:spChg>
        <pc:spChg chg="mod">
          <ac:chgData name="Sujata Suvarnapathki" userId="5b7cd047aa8675b9" providerId="LiveId" clId="{59640467-18C5-4E04-8E07-01FF71953DE1}" dt="2024-05-02T15:59:21.117" v="1025" actId="113"/>
          <ac:spMkLst>
            <pc:docMk/>
            <pc:sldMk cId="212726007" sldId="636"/>
            <ac:spMk id="10" creationId="{00000000-0000-0000-0000-000000000000}"/>
          </ac:spMkLst>
        </pc:spChg>
        <pc:spChg chg="mod">
          <ac:chgData name="Sujata Suvarnapathki" userId="5b7cd047aa8675b9" providerId="LiveId" clId="{59640467-18C5-4E04-8E07-01FF71953DE1}" dt="2024-05-02T15:59:30.546" v="1027" actId="113"/>
          <ac:spMkLst>
            <pc:docMk/>
            <pc:sldMk cId="212726007" sldId="636"/>
            <ac:spMk id="16" creationId="{00000000-0000-0000-0000-000000000000}"/>
          </ac:spMkLst>
        </pc:spChg>
        <pc:spChg chg="mod">
          <ac:chgData name="Sujata Suvarnapathki" userId="5b7cd047aa8675b9" providerId="LiveId" clId="{59640467-18C5-4E04-8E07-01FF71953DE1}" dt="2024-05-02T15:59:24.500" v="1026" actId="113"/>
          <ac:spMkLst>
            <pc:docMk/>
            <pc:sldMk cId="212726007" sldId="636"/>
            <ac:spMk id="19" creationId="{00000000-0000-0000-0000-000000000000}"/>
          </ac:spMkLst>
        </pc:spChg>
      </pc:sldChg>
      <pc:sldChg chg="addSp delSp modSp new mod ord">
        <pc:chgData name="Sujata Suvarnapathki" userId="5b7cd047aa8675b9" providerId="LiveId" clId="{59640467-18C5-4E04-8E07-01FF71953DE1}" dt="2024-05-02T07:00:30.995" v="114"/>
        <pc:sldMkLst>
          <pc:docMk/>
          <pc:sldMk cId="3262725865" sldId="637"/>
        </pc:sldMkLst>
        <pc:spChg chg="mod">
          <ac:chgData name="Sujata Suvarnapathki" userId="5b7cd047aa8675b9" providerId="LiveId" clId="{59640467-18C5-4E04-8E07-01FF71953DE1}" dt="2024-05-02T06:23:02.798" v="12" actId="20577"/>
          <ac:spMkLst>
            <pc:docMk/>
            <pc:sldMk cId="3262725865" sldId="637"/>
            <ac:spMk id="2" creationId="{336D4F24-595A-1C2E-9E59-F9F1952FC36E}"/>
          </ac:spMkLst>
        </pc:spChg>
        <pc:spChg chg="add del mod">
          <ac:chgData name="Sujata Suvarnapathki" userId="5b7cd047aa8675b9" providerId="LiveId" clId="{59640467-18C5-4E04-8E07-01FF71953DE1}" dt="2024-05-02T06:25:31.068" v="22" actId="313"/>
          <ac:spMkLst>
            <pc:docMk/>
            <pc:sldMk cId="3262725865" sldId="637"/>
            <ac:spMk id="3" creationId="{34F31C3D-7C6C-A1F7-400E-EAE36D7CE9C3}"/>
          </ac:spMkLst>
        </pc:spChg>
        <pc:spChg chg="add mod">
          <ac:chgData name="Sujata Suvarnapathki" userId="5b7cd047aa8675b9" providerId="LiveId" clId="{59640467-18C5-4E04-8E07-01FF71953DE1}" dt="2024-05-02T06:23:25.576" v="14"/>
          <ac:spMkLst>
            <pc:docMk/>
            <pc:sldMk cId="3262725865" sldId="637"/>
            <ac:spMk id="4" creationId="{E28F55C0-E603-69DA-CB34-8B685061C95D}"/>
          </ac:spMkLst>
        </pc:spChg>
      </pc:sldChg>
      <pc:sldChg chg="modSp new mod">
        <pc:chgData name="Sujata Suvarnapathki" userId="5b7cd047aa8675b9" providerId="LiveId" clId="{59640467-18C5-4E04-8E07-01FF71953DE1}" dt="2024-05-02T16:04:59.982" v="1226" actId="1076"/>
        <pc:sldMkLst>
          <pc:docMk/>
          <pc:sldMk cId="515805209" sldId="638"/>
        </pc:sldMkLst>
        <pc:spChg chg="mod">
          <ac:chgData name="Sujata Suvarnapathki" userId="5b7cd047aa8675b9" providerId="LiveId" clId="{59640467-18C5-4E04-8E07-01FF71953DE1}" dt="2024-05-02T16:04:55.259" v="1225" actId="1076"/>
          <ac:spMkLst>
            <pc:docMk/>
            <pc:sldMk cId="515805209" sldId="638"/>
            <ac:spMk id="2" creationId="{2EF12561-3AB8-6556-FD97-0C6831D4AA0E}"/>
          </ac:spMkLst>
        </pc:spChg>
        <pc:spChg chg="mod">
          <ac:chgData name="Sujata Suvarnapathki" userId="5b7cd047aa8675b9" providerId="LiveId" clId="{59640467-18C5-4E04-8E07-01FF71953DE1}" dt="2024-05-02T16:04:59.982" v="1226" actId="1076"/>
          <ac:spMkLst>
            <pc:docMk/>
            <pc:sldMk cId="515805209" sldId="638"/>
            <ac:spMk id="3" creationId="{89B3B7BC-C6C1-17F5-AC5A-AD244C68D2A7}"/>
          </ac:spMkLst>
        </pc:spChg>
      </pc:sldChg>
      <pc:sldChg chg="modSp new del mod">
        <pc:chgData name="Sujata Suvarnapathki" userId="5b7cd047aa8675b9" providerId="LiveId" clId="{59640467-18C5-4E04-8E07-01FF71953DE1}" dt="2024-05-02T16:01:01.976" v="1036" actId="2696"/>
        <pc:sldMkLst>
          <pc:docMk/>
          <pc:sldMk cId="3714366184" sldId="639"/>
        </pc:sldMkLst>
        <pc:spChg chg="mod">
          <ac:chgData name="Sujata Suvarnapathki" userId="5b7cd047aa8675b9" providerId="LiveId" clId="{59640467-18C5-4E04-8E07-01FF71953DE1}" dt="2024-05-02T15:27:11.829" v="807" actId="20577"/>
          <ac:spMkLst>
            <pc:docMk/>
            <pc:sldMk cId="3714366184" sldId="639"/>
            <ac:spMk id="2" creationId="{F42F0903-2FB0-9674-47D3-49A3B9E09FAD}"/>
          </ac:spMkLst>
        </pc:spChg>
        <pc:spChg chg="mod">
          <ac:chgData name="Sujata Suvarnapathki" userId="5b7cd047aa8675b9" providerId="LiveId" clId="{59640467-18C5-4E04-8E07-01FF71953DE1}" dt="2024-05-02T16:00:26.837" v="1032" actId="21"/>
          <ac:spMkLst>
            <pc:docMk/>
            <pc:sldMk cId="3714366184" sldId="639"/>
            <ac:spMk id="3" creationId="{2D3F8333-FA74-D09D-A9BE-04E161FEED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9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9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8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0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9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4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b="1" dirty="0">
                <a:solidFill>
                  <a:schemeClr val="accent1"/>
                </a:solidFill>
              </a:rPr>
              <a:t>Decision Tree Method-WORKSHOP</a:t>
            </a:r>
            <a:br>
              <a:rPr lang="en-CA" b="1" dirty="0">
                <a:solidFill>
                  <a:schemeClr val="accent1"/>
                </a:solidFill>
              </a:rPr>
            </a:br>
            <a:r>
              <a:rPr lang="en-CA" b="1" dirty="0">
                <a:solidFill>
                  <a:schemeClr val="accent1"/>
                </a:solidFill>
              </a:rPr>
              <a:t>ML ALGORITHM</a:t>
            </a:r>
            <a:br>
              <a:rPr lang="en-US" sz="3200" b="1" dirty="0">
                <a:solidFill>
                  <a:schemeClr val="accent1"/>
                </a:solidFill>
                <a:latin typeface="Eras Demi ITC" pitchFamily="34" charset="0"/>
              </a:rPr>
            </a:br>
            <a:endParaRPr lang="en-US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2561-3AB8-6556-FD97-0C6831D4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96" y="51361"/>
            <a:ext cx="10363200" cy="817561"/>
          </a:xfrm>
        </p:spPr>
        <p:txBody>
          <a:bodyPr/>
          <a:lstStyle/>
          <a:p>
            <a:r>
              <a:rPr lang="en-US" dirty="0"/>
              <a:t>Interpretation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B7BC-C6C1-17F5-AC5A-AD244C68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81151"/>
            <a:ext cx="10654208" cy="54726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DEBTINC is the root node.</a:t>
            </a:r>
          </a:p>
          <a:p>
            <a:r>
              <a:rPr lang="en-US" b="1" dirty="0"/>
              <a:t>This is a continuous variable. </a:t>
            </a:r>
            <a:r>
              <a:rPr lang="en-US" b="1" dirty="0" err="1"/>
              <a:t>Ctree</a:t>
            </a:r>
            <a:r>
              <a:rPr lang="en-US" b="1" dirty="0"/>
              <a:t> algorithm has automatically converted it into a categorical variable with 2 categories &lt;=14.7 and &gt;14.7.</a:t>
            </a:r>
          </a:p>
          <a:p>
            <a:r>
              <a:rPr lang="en-US" b="1" dirty="0"/>
              <a:t>Customers with &lt; 14.7 DEBTINC, and the number of years at the current employer are &lt;=4, then</a:t>
            </a:r>
          </a:p>
          <a:p>
            <a:pPr marL="0" indent="0">
              <a:buNone/>
            </a:pPr>
            <a:r>
              <a:rPr lang="en-US" b="1" dirty="0"/>
              <a:t>    a) if the number of years at the current address are &lt;=6, there are 114 such customers. </a:t>
            </a:r>
          </a:p>
          <a:p>
            <a:pPr marL="0" indent="0">
              <a:buNone/>
            </a:pPr>
            <a:r>
              <a:rPr lang="en-US" b="1" dirty="0"/>
              <a:t>       These customers are non-defaulters. The misclassification rate is 44.7%.</a:t>
            </a:r>
          </a:p>
          <a:p>
            <a:r>
              <a:rPr lang="en-US" b="1" dirty="0"/>
              <a:t> b) if the number of years at the current address are &gt; 6, there are 69 such customers. </a:t>
            </a:r>
          </a:p>
          <a:p>
            <a:pPr marL="0" indent="0">
              <a:buNone/>
            </a:pPr>
            <a:r>
              <a:rPr lang="en-US" b="1" dirty="0"/>
              <a:t>         They should be classified as non-defaulters. The </a:t>
            </a:r>
            <a:r>
              <a:rPr lang="en-US" b="1" dirty="0" err="1"/>
              <a:t>the</a:t>
            </a:r>
            <a:r>
              <a:rPr lang="en-US" b="1" dirty="0"/>
              <a:t> misclassification rate is 18.8%.</a:t>
            </a:r>
          </a:p>
          <a:p>
            <a:r>
              <a:rPr lang="en-US" b="1" dirty="0"/>
              <a:t>Out of 71 customers with DEBTINC &gt; 14.7 and employed for &lt;=5 years majority are defaulters. </a:t>
            </a:r>
          </a:p>
          <a:p>
            <a:endParaRPr lang="en-US" b="1" dirty="0"/>
          </a:p>
          <a:p>
            <a:r>
              <a:rPr lang="en-US" b="1" dirty="0"/>
              <a:t>Out of 171 customers, with number of years with the current employer &gt; 10, credit card date &lt;=5.78 and</a:t>
            </a:r>
          </a:p>
          <a:p>
            <a:pPr marL="0" indent="0">
              <a:buNone/>
            </a:pPr>
            <a:r>
              <a:rPr lang="en-US" b="1" dirty="0"/>
              <a:t>     Debt to income ratio &lt;= 14.7, majority are non-defaulters.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Age and OTHERDEBT do not appear in the Tree and hence are insignificant .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580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B281A7-57E4-4C75-886C-EED22EC4ABF4}"/>
              </a:ext>
            </a:extLst>
          </p:cNvPr>
          <p:cNvCxnSpPr>
            <a:cxnSpLocks/>
          </p:cNvCxnSpPr>
          <p:nvPr/>
        </p:nvCxnSpPr>
        <p:spPr>
          <a:xfrm>
            <a:off x="1905000" y="3733800"/>
            <a:ext cx="318194" cy="0"/>
          </a:xfrm>
          <a:prstGeom prst="line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Logistic Regression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128883-DC46-492B-B771-6453256C7F70}"/>
              </a:ext>
            </a:extLst>
          </p:cNvPr>
          <p:cNvGraphicFramePr>
            <a:graphicFrameLocks noGrp="1"/>
          </p:cNvGraphicFramePr>
          <p:nvPr/>
        </p:nvGraphicFramePr>
        <p:xfrm>
          <a:off x="2102758" y="1767840"/>
          <a:ext cx="7955643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95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riskmodel&lt;-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glm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(DEFAULTER~AGE+EMPLOY+ADDRESS+DEBTINC+CREDDEBT+OTHDEBT,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family=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binomial,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=data)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A132E-5780-4190-8668-94E0CA306B24}"/>
              </a:ext>
            </a:extLst>
          </p:cNvPr>
          <p:cNvSpPr txBox="1"/>
          <p:nvPr/>
        </p:nvSpPr>
        <p:spPr>
          <a:xfrm>
            <a:off x="2057400" y="1371600"/>
            <a:ext cx="739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Using 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 function to develop binary logistic regression model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843705-06B3-4419-A612-E7B50BA144A2}"/>
              </a:ext>
            </a:extLst>
          </p:cNvPr>
          <p:cNvSpPr/>
          <p:nvPr/>
        </p:nvSpPr>
        <p:spPr>
          <a:xfrm>
            <a:off x="2057400" y="3429000"/>
            <a:ext cx="7394086" cy="26776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glm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is Generalized Linear Model. Logistic regression is type of GLM.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LHS of ~ is dependent variable and independent variables on RHS are separated by ‘+’.  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riskmodel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is the model object </a:t>
            </a:r>
          </a:p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By setting the </a:t>
            </a: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family =binomial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, </a:t>
            </a: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glm()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 fits a logistic regression model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80A7F-A53D-4173-94B0-693345813801}"/>
              </a:ext>
            </a:extLst>
          </p:cNvPr>
          <p:cNvCxnSpPr>
            <a:cxnSpLocks/>
          </p:cNvCxnSpPr>
          <p:nvPr/>
        </p:nvCxnSpPr>
        <p:spPr>
          <a:xfrm>
            <a:off x="1905000" y="2590800"/>
            <a:ext cx="775394" cy="0"/>
          </a:xfrm>
          <a:prstGeom prst="straightConnector1">
            <a:avLst/>
          </a:prstGeom>
          <a:noFill/>
          <a:ln w="3175" cap="flat" cmpd="sng" algn="ctr">
            <a:solidFill>
              <a:srgbClr val="C32D2E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D32F38-4188-4649-8488-531CB4E8B586}"/>
              </a:ext>
            </a:extLst>
          </p:cNvPr>
          <p:cNvCxnSpPr>
            <a:cxnSpLocks/>
          </p:cNvCxnSpPr>
          <p:nvPr/>
        </p:nvCxnSpPr>
        <p:spPr>
          <a:xfrm>
            <a:off x="1891606" y="2590800"/>
            <a:ext cx="0" cy="1143000"/>
          </a:xfrm>
          <a:prstGeom prst="line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</p:cxnSp>
    </p:spTree>
    <p:extLst>
      <p:ext uri="{BB962C8B-B14F-4D97-AF65-F5344CB8AC3E}">
        <p14:creationId xmlns:p14="http://schemas.microsoft.com/office/powerpoint/2010/main" val="27884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9B01952-81A9-4C72-A884-4CF98E4582D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28601"/>
            <a:ext cx="8229600" cy="810805"/>
          </a:xfrm>
        </p:spPr>
        <p:txBody>
          <a:bodyPr/>
          <a:lstStyle/>
          <a:p>
            <a:r>
              <a:rPr lang="en-IN" b="1" dirty="0">
                <a:latin typeface="+mj-lt"/>
              </a:rPr>
              <a:t>Individual Hypothesis Testing in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987DFA-50DB-4A32-82FA-5145F5AC9C2E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2AB725-40AC-4211-9BAF-124E6138A08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60662-0C88-4FD0-934A-9DF6EBD2933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092B32-2DC3-4156-8D67-C843328A0C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128883-DC46-492B-B771-6453256C7F70}"/>
              </a:ext>
            </a:extLst>
          </p:cNvPr>
          <p:cNvGraphicFramePr>
            <a:graphicFrameLocks noGrp="1"/>
          </p:cNvGraphicFramePr>
          <p:nvPr/>
        </p:nvGraphicFramePr>
        <p:xfrm>
          <a:off x="2102758" y="1767841"/>
          <a:ext cx="7955643" cy="35013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95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13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summary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(riskmodel)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A132E-5780-4190-8668-94E0CA306B24}"/>
              </a:ext>
            </a:extLst>
          </p:cNvPr>
          <p:cNvSpPr txBox="1"/>
          <p:nvPr/>
        </p:nvSpPr>
        <p:spPr>
          <a:xfrm>
            <a:off x="2057400" y="1371600"/>
            <a:ext cx="678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 Individual Testing</a:t>
            </a:r>
            <a:endParaRPr lang="en-IN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938B25-9AD1-45AA-A5E1-429C86D1559A}"/>
              </a:ext>
            </a:extLst>
          </p:cNvPr>
          <p:cNvCxnSpPr>
            <a:cxnSpLocks/>
          </p:cNvCxnSpPr>
          <p:nvPr/>
        </p:nvCxnSpPr>
        <p:spPr>
          <a:xfrm flipH="1">
            <a:off x="4896466" y="1912411"/>
            <a:ext cx="762000" cy="1"/>
          </a:xfrm>
          <a:prstGeom prst="straightConnector1">
            <a:avLst/>
          </a:prstGeom>
          <a:noFill/>
          <a:ln w="3175" cap="flat" cmpd="sng" algn="ctr">
            <a:solidFill>
              <a:srgbClr val="C32D2E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D843705-06B3-4419-A612-E7B50BA144A2}"/>
              </a:ext>
            </a:extLst>
          </p:cNvPr>
          <p:cNvSpPr/>
          <p:nvPr/>
        </p:nvSpPr>
        <p:spPr>
          <a:xfrm>
            <a:off x="5658466" y="1710155"/>
            <a:ext cx="4837468" cy="83099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C32D2E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  <a:defRPr/>
            </a:pPr>
            <a:r>
              <a:rPr lang="en-IN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summary() </a:t>
            </a:r>
            <a:r>
              <a:rPr lang="en-IN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Vijaya" pitchFamily="34" charset="0"/>
                <a:cs typeface="Vijaya" pitchFamily="34" charset="0"/>
              </a:rPr>
              <a:t>function gives the output of glm.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9F86E-F161-496F-B9D4-DB925324B9A7}"/>
              </a:ext>
            </a:extLst>
          </p:cNvPr>
          <p:cNvSpPr txBox="1"/>
          <p:nvPr/>
        </p:nvSpPr>
        <p:spPr>
          <a:xfrm>
            <a:off x="2047875" y="213632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Ebrima" pitchFamily="2" charset="0"/>
                <a:cs typeface="Ebrima" pitchFamily="2" charset="0"/>
              </a:rPr>
              <a:t># Output: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85ED7-14F1-4F9C-B7D5-297A8696F034}"/>
              </a:ext>
            </a:extLst>
          </p:cNvPr>
          <p:cNvSpPr/>
          <p:nvPr/>
        </p:nvSpPr>
        <p:spPr>
          <a:xfrm>
            <a:off x="839416" y="5605189"/>
            <a:ext cx="8426141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Since p-value is &lt;0.05 for Employ, Address, Debtinc, Creddebt,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these independent variables are statistically significant.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B8B7C-B052-4E5A-9FB0-16843AC44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1807" y="2530773"/>
            <a:ext cx="6057900" cy="3044180"/>
          </a:xfrm>
          <a:prstGeom prst="rect">
            <a:avLst/>
          </a:prstGeom>
          <a:ln>
            <a:solidFill>
              <a:srgbClr val="3891A7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BACE64-8058-40DF-AEA0-2F850D0E63EA}"/>
              </a:ext>
            </a:extLst>
          </p:cNvPr>
          <p:cNvCxnSpPr>
            <a:cxnSpLocks/>
          </p:cNvCxnSpPr>
          <p:nvPr/>
        </p:nvCxnSpPr>
        <p:spPr>
          <a:xfrm>
            <a:off x="8328747" y="4052863"/>
            <a:ext cx="0" cy="15779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B8A3A-F18F-47D6-B343-CE33830DEDA3}"/>
              </a:ext>
            </a:extLst>
          </p:cNvPr>
          <p:cNvCxnSpPr>
            <a:cxnSpLocks/>
          </p:cNvCxnSpPr>
          <p:nvPr/>
        </p:nvCxnSpPr>
        <p:spPr>
          <a:xfrm flipH="1">
            <a:off x="7338147" y="4052863"/>
            <a:ext cx="990600" cy="0"/>
          </a:xfrm>
          <a:prstGeom prst="straightConnector1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81200" y="402554"/>
            <a:ext cx="8229600" cy="6700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Quick Recap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9" name="Rectangle 8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40098" y="1852048"/>
            <a:ext cx="8079051" cy="1348353"/>
            <a:chOff x="1552699" y="1293941"/>
            <a:chExt cx="6676901" cy="1457391"/>
          </a:xfrm>
        </p:grpSpPr>
        <p:sp>
          <p:nvSpPr>
            <p:cNvPr id="13" name="Freeform 12"/>
            <p:cNvSpPr/>
            <p:nvPr/>
          </p:nvSpPr>
          <p:spPr>
            <a:xfrm>
              <a:off x="2869060" y="1293941"/>
              <a:ext cx="5360540" cy="1457391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partykit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::ctree()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 package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“partykit”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yields conditional inference trees for continuous &amp; categorical independent variables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52699" y="1293942"/>
              <a:ext cx="1316361" cy="1457390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/>
                <a:t>CI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78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96" y="1719440"/>
            <a:ext cx="5047911" cy="372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 flipH="1">
            <a:off x="2762251" y="1638301"/>
            <a:ext cx="2871423" cy="523221"/>
            <a:chOff x="5586777" y="4741962"/>
            <a:chExt cx="2871423" cy="52322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5942242" y="4741962"/>
              <a:ext cx="2515958" cy="523220"/>
            </a:xfrm>
            <a:prstGeom prst="rect">
              <a:avLst/>
            </a:prstGeom>
            <a:grp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first variable used for separating the observations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586777" y="5035094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flipH="1">
            <a:off x="2076450" y="3663964"/>
            <a:ext cx="2061334" cy="738664"/>
            <a:chOff x="5586777" y="4635407"/>
            <a:chExt cx="2061334" cy="812531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5929677" y="4635407"/>
              <a:ext cx="1718434" cy="812531"/>
            </a:xfrm>
            <a:prstGeom prst="rect">
              <a:avLst/>
            </a:prstGeom>
            <a:grp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 attribute for separating the observations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586777" y="5035094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049491" y="2476504"/>
            <a:ext cx="1495508" cy="523220"/>
            <a:chOff x="5586777" y="4484132"/>
            <a:chExt cx="1495508" cy="575541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5791200" y="4484132"/>
              <a:ext cx="1291085" cy="575541"/>
            </a:xfrm>
            <a:prstGeom prst="rect">
              <a:avLst/>
            </a:prstGeom>
            <a:grp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 of Attribute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586777" y="5035094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 – Basic Components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23" name="Rectangle 22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89854" y="3686069"/>
            <a:ext cx="2563796" cy="1533635"/>
            <a:chOff x="6065854" y="3882520"/>
            <a:chExt cx="2563796" cy="1533635"/>
          </a:xfrm>
        </p:grpSpPr>
        <p:grpSp>
          <p:nvGrpSpPr>
            <p:cNvPr id="12" name="Group 11"/>
            <p:cNvGrpSpPr/>
            <p:nvPr/>
          </p:nvGrpSpPr>
          <p:grpSpPr>
            <a:xfrm>
              <a:off x="6065854" y="3882520"/>
              <a:ext cx="2563796" cy="1533635"/>
              <a:chOff x="5589604" y="5178623"/>
              <a:chExt cx="2563796" cy="16869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387556" y="5178623"/>
                <a:ext cx="1765844" cy="338554"/>
                <a:chOff x="5586777" y="4862155"/>
                <a:chExt cx="1765844" cy="338554"/>
              </a:xfrm>
              <a:solidFill>
                <a:schemeClr val="bg1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5932427" y="4862155"/>
                  <a:ext cx="1420194" cy="338554"/>
                </a:xfrm>
                <a:prstGeom prst="rect">
                  <a:avLst/>
                </a:prstGeom>
                <a:grpFill/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Class Labels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5586777" y="5035094"/>
                  <a:ext cx="337773" cy="0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589604" y="6865620"/>
                <a:ext cx="1877996" cy="0"/>
              </a:xfrm>
              <a:prstGeom prst="straightConnector1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>
              <a:stCxn id="16" idx="2"/>
            </p:cNvCxnSpPr>
            <p:nvPr/>
          </p:nvCxnSpPr>
          <p:spPr>
            <a:xfrm>
              <a:off x="7919553" y="4190297"/>
              <a:ext cx="0" cy="1225858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38401" y="6081052"/>
            <a:ext cx="7020129" cy="624548"/>
            <a:chOff x="1733143" y="5486400"/>
            <a:chExt cx="6725057" cy="914400"/>
          </a:xfrm>
        </p:grpSpPr>
        <p:sp>
          <p:nvSpPr>
            <p:cNvPr id="31" name="Rectangle 30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Class labels show observations belong to which class. The leaf node also shows Number of observations and Error rate (Actual classification vs classification given by the tree)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*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7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Snapshot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52431" y="1219200"/>
            <a:ext cx="225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EMPLOYEE CHURN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608554"/>
            <a:ext cx="47498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04BD1F-DCDB-457F-AEEA-A07FBEC05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33225"/>
              </p:ext>
            </p:extLst>
          </p:nvPr>
        </p:nvGraphicFramePr>
        <p:xfrm>
          <a:off x="2181936" y="2912340"/>
          <a:ext cx="7647865" cy="386946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35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Columns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Measurement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Possible values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Serial 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= 1 If the Employee Left Within 18 Months of Joining</a:t>
                      </a:r>
                    </a:p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= 0 Otherwise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1,0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function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Employee Job 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CS, FINANCE, MARKETING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exp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Experience in Years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&lt;3,3-5,&gt;5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Gender of the Employee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M,F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Whether the Employee was Appointed via Internal or External Links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external, internal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083446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empdata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read.csv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file.choose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(),</a:t>
            </a: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heade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=</a:t>
            </a: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T,stringsAsFactors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 =T)</a:t>
            </a:r>
            <a:endParaRPr lang="en-US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install.packages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("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partykit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partykit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</a:rPr>
              <a:t>empdata$status&lt;-as.factor(empdata$status) # classification problem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ctree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partykit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::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ctree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(formula=status~function.+exp+gender+source,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                                        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data=empdata)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ctree,type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="simple")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_________________________________________________________________</a:t>
            </a: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     </a:t>
            </a: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752600" y="11124"/>
            <a:ext cx="8205978" cy="101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Decision Tree in R….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CHAID-like Implementation in "</a:t>
            </a:r>
            <a:r>
              <a:rPr lang="en-US" sz="2800" dirty="0" err="1">
                <a:solidFill>
                  <a:schemeClr val="accent1"/>
                </a:solidFill>
              </a:rPr>
              <a:t>partykit</a:t>
            </a:r>
            <a:r>
              <a:rPr lang="en-US" sz="2800" dirty="0">
                <a:solidFill>
                  <a:schemeClr val="accent1"/>
                </a:solidFill>
              </a:rPr>
              <a:t>"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00" y="3745422"/>
            <a:ext cx="7200800" cy="3113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32671" y="5229200"/>
            <a:ext cx="234115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Eras Demi ITC" pitchFamily="34" charset="0"/>
              </a:rPr>
              <a:t>35 employees with</a:t>
            </a:r>
          </a:p>
          <a:p>
            <a:r>
              <a:rPr lang="en-US" sz="1600" dirty="0">
                <a:latin typeface="Eras Demi ITC" pitchFamily="34" charset="0"/>
              </a:rPr>
              <a:t>exp&lt;3.</a:t>
            </a:r>
          </a:p>
          <a:p>
            <a:r>
              <a:rPr lang="en-US" sz="1600" dirty="0">
                <a:latin typeface="Eras Demi ITC" pitchFamily="34" charset="0"/>
              </a:rPr>
              <a:t>Out of which 25</a:t>
            </a:r>
          </a:p>
          <a:p>
            <a:r>
              <a:rPr lang="en-US" sz="1600" dirty="0">
                <a:latin typeface="Eras Demi ITC" pitchFamily="34" charset="0"/>
              </a:rPr>
              <a:t>have Y=1 and 10 have Y=0</a:t>
            </a:r>
          </a:p>
          <a:p>
            <a:r>
              <a:rPr lang="en-US" sz="1600" dirty="0">
                <a:latin typeface="Eras Demi ITC" pitchFamily="34" charset="0"/>
              </a:rPr>
              <a:t>25/35=0.714</a:t>
            </a:r>
          </a:p>
        </p:txBody>
      </p:sp>
    </p:spTree>
    <p:extLst>
      <p:ext uri="{BB962C8B-B14F-4D97-AF65-F5344CB8AC3E}">
        <p14:creationId xmlns:p14="http://schemas.microsoft.com/office/powerpoint/2010/main" val="295286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predtree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&lt;-predict(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ctree,empdata,type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="prob")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library(ROCR) 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pred&lt;-prediction(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predtree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[,2],empdata$status)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perf&lt;-performance(pred,"tpr","fpr")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plot(perf)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abline(0,1)</a:t>
            </a:r>
          </a:p>
          <a:p>
            <a:pPr>
              <a:buNone/>
            </a:pP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## Area under ROC Curve in R (AUC)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auc&lt;-performance(pred,"auc")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auc@y.values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__________________________________________________________________</a:t>
            </a: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[[1]]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[1] 0.8563636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     </a:t>
            </a: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1" y="2362201"/>
            <a:ext cx="4367213" cy="32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366010" y="102489"/>
            <a:ext cx="7459980" cy="101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</a:rPr>
              <a:t>Decision Tree in R….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ROC Curve for "</a:t>
            </a:r>
            <a:r>
              <a:rPr lang="en-US" sz="3200" dirty="0" err="1">
                <a:solidFill>
                  <a:schemeClr val="accent1"/>
                </a:solidFill>
              </a:rPr>
              <a:t>partykit</a:t>
            </a:r>
            <a:r>
              <a:rPr lang="en-US" sz="3200" dirty="0">
                <a:solidFill>
                  <a:schemeClr val="accent1"/>
                </a:solidFill>
              </a:rPr>
              <a:t>" tree</a:t>
            </a:r>
          </a:p>
        </p:txBody>
      </p:sp>
    </p:spTree>
    <p:extLst>
      <p:ext uri="{BB962C8B-B14F-4D97-AF65-F5344CB8AC3E}">
        <p14:creationId xmlns:p14="http://schemas.microsoft.com/office/powerpoint/2010/main" val="24690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BANK </a:t>
            </a:r>
            <a:r>
              <a:rPr lang="en-US" b="1" dirty="0" err="1">
                <a:latin typeface="+mj-lt"/>
              </a:rPr>
              <a:t>LOAN:</a:t>
            </a:r>
            <a:r>
              <a:rPr b="1" dirty="0" err="1">
                <a:latin typeface="+mj-lt"/>
              </a:rPr>
              <a:t>Data</a:t>
            </a:r>
            <a:r>
              <a:rPr b="1" dirty="0">
                <a:latin typeface="+mj-lt"/>
              </a:rPr>
              <a:t> Snapshot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1"/>
            <a:ext cx="7391400" cy="41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500962" y="1219200"/>
            <a:ext cx="1195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BANK LOAN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44D380-2BDC-438C-936C-C4D19F23D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8148"/>
              </p:ext>
            </p:extLst>
          </p:nvPr>
        </p:nvGraphicFramePr>
        <p:xfrm>
          <a:off x="2209801" y="2819400"/>
          <a:ext cx="7543801" cy="4701540"/>
        </p:xfrm>
        <a:graphic>
          <a:graphicData uri="http://schemas.openxmlformats.org/drawingml/2006/table">
            <a:tbl>
              <a:tblPr/>
              <a:tblGrid>
                <a:gridCol w="1099736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2025829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061148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680687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Serial 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Groups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1(&lt;28 years),2(28-40 years),3(&gt;40 years)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working at current employer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staying at current address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914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DEBTINC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 to Income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024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Credit to Debit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2944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84447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Whether customer defaulted on loan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1(Defaulter), 0(Non-Defaulter)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79313" y="1915179"/>
          <a:ext cx="8033374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read.csv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("BANK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LOAN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.csv",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header=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str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(bankloan)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4049"/>
            <a:ext cx="822960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Tree for Continuous &amp; Categorical Independent Variables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524000"/>
            <a:ext cx="5346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ctree() for Continuous Independent Variables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40066" y="2334281"/>
            <a:ext cx="6599334" cy="923330"/>
            <a:chOff x="2881841" y="3720882"/>
            <a:chExt cx="5869706" cy="923330"/>
          </a:xfrm>
          <a:solidFill>
            <a:schemeClr val="bg1"/>
          </a:solidFill>
        </p:grpSpPr>
        <p:sp>
          <p:nvSpPr>
            <p:cNvPr id="23" name="Rectangle 22"/>
            <p:cNvSpPr/>
            <p:nvPr/>
          </p:nvSpPr>
          <p:spPr>
            <a:xfrm>
              <a:off x="3377732" y="3720882"/>
              <a:ext cx="5373815" cy="923330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str()</a:t>
              </a:r>
              <a:r>
                <a: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is used to check the structure of all variables.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We convert DEFAULTER and AGE to factor variables using </a:t>
              </a:r>
              <a:r>
                <a:rPr 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as.factor()</a:t>
              </a:r>
              <a:r>
                <a:rPr lang="en-US" sz="1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as in our data these 2 variables are categorical.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V="1">
              <a:off x="3133508" y="3706685"/>
              <a:ext cx="0" cy="503334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839913-D3F7-4837-8EDD-3BD72006D24B}"/>
              </a:ext>
            </a:extLst>
          </p:cNvPr>
          <p:cNvGraphicFramePr>
            <a:graphicFrameLocks noGrp="1"/>
          </p:cNvGraphicFramePr>
          <p:nvPr/>
        </p:nvGraphicFramePr>
        <p:xfrm>
          <a:off x="2101226" y="5394960"/>
          <a:ext cx="8033374" cy="1310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bankloan$AGE&lt;-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as.factor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(bankloan$AGE)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bankloan$DEFAULTER&lt;-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as.factor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(bankloan$DEFAULTER)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bankctree&lt;-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partykit::ctree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(DEFAULTER~AGE+EMPLOY+ADDRESS+DEBTINC+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CREDDEBT+OTHDEBT,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data=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bankloan)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57A0A3-7B22-4A70-A415-5F9CEC37F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1227" y="3568466"/>
            <a:ext cx="5724525" cy="1765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F9C3C9-10D9-4427-A97F-302DEED831D7}"/>
              </a:ext>
            </a:extLst>
          </p:cNvPr>
          <p:cNvSpPr/>
          <p:nvPr/>
        </p:nvSpPr>
        <p:spPr>
          <a:xfrm>
            <a:off x="2057400" y="31666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</p:spTree>
    <p:extLst>
      <p:ext uri="{BB962C8B-B14F-4D97-AF65-F5344CB8AC3E}">
        <p14:creationId xmlns:p14="http://schemas.microsoft.com/office/powerpoint/2010/main" val="42620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5340" y="274049"/>
            <a:ext cx="6801323" cy="810805"/>
          </a:xfrm>
        </p:spPr>
        <p:txBody>
          <a:bodyPr>
            <a:noAutofit/>
          </a:bodyPr>
          <a:lstStyle/>
          <a:p>
            <a:r>
              <a:rPr lang="en-US" dirty="0"/>
              <a:t>Decision Tree for Continuous &amp; Categorical Independent Variables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93BD21-A6CA-4891-B728-BAF0D969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51040"/>
              </p:ext>
            </p:extLst>
          </p:nvPr>
        </p:nvGraphicFramePr>
        <p:xfrm>
          <a:off x="2567608" y="1337718"/>
          <a:ext cx="6544610" cy="3352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654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78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(bankctree,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type=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"simple",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gp=gpar(cex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=0.7))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27B865-BCB5-4B81-8C67-8CB721515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07" y="1706881"/>
            <a:ext cx="9649073" cy="5151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2F0C2C-1795-5184-E327-F7F36316D4A2}"/>
              </a:ext>
            </a:extLst>
          </p:cNvPr>
          <p:cNvSpPr txBox="1"/>
          <p:nvPr/>
        </p:nvSpPr>
        <p:spPr>
          <a:xfrm>
            <a:off x="10272464" y="84468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1: Defaulter</a:t>
            </a:r>
          </a:p>
          <a:p>
            <a:endParaRPr lang="en-US" sz="1600" b="1" dirty="0"/>
          </a:p>
          <a:p>
            <a:r>
              <a:rPr lang="en-US" sz="1600" b="1" dirty="0"/>
              <a:t>0: non-defaulter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8664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4F24-595A-1C2E-9E59-F9F1952F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1C3D-7C6C-A1F7-400E-EAE36D7CE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“</a:t>
            </a:r>
            <a:r>
              <a:rPr lang="en-IN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gp</a:t>
            </a: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argument is used to specify graphical parameters for customizing the appearance of the plot.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These settings can control various aspects of the graphical output, such as </a:t>
            </a:r>
            <a:r>
              <a:rPr lang="en-IN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line types, line widths, font sizes,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the “</a:t>
            </a:r>
            <a:r>
              <a:rPr lang="en-IN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cex</a:t>
            </a: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” parameter specifically, it controls the magnification of text and symbol sizes relative to the default size. The range for </a:t>
            </a:r>
            <a:r>
              <a:rPr lang="en-IN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cex</a:t>
            </a:r>
            <a:r>
              <a:rPr lang="en-IN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typically goes from 0 (which would effectively make text and symbols invisible) to any positive value greater than 0, where higher values increase the size of text and symbols.</a:t>
            </a:r>
          </a:p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25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1067</Words>
  <Application>Microsoft Office PowerPoint</Application>
  <PresentationFormat>Widescreen</PresentationFormat>
  <Paragraphs>198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Eras Demi ITC</vt:lpstr>
      <vt:lpstr>Open Sans</vt:lpstr>
      <vt:lpstr>Open Sans Light</vt:lpstr>
      <vt:lpstr>Times New Roman</vt:lpstr>
      <vt:lpstr>Vijaya</vt:lpstr>
      <vt:lpstr>Wingdings</vt:lpstr>
      <vt:lpstr>Edappy Insitute</vt:lpstr>
      <vt:lpstr> Decision Tree Method-WORKSHOP ML ALGORITHM </vt:lpstr>
      <vt:lpstr>Decision Tree – Basic Components</vt:lpstr>
      <vt:lpstr>Data Snapshot</vt:lpstr>
      <vt:lpstr>PowerPoint Presentation</vt:lpstr>
      <vt:lpstr>PowerPoint Presentation</vt:lpstr>
      <vt:lpstr>BANK LOAN:Data Snapshot</vt:lpstr>
      <vt:lpstr>Decision Tree for Continuous &amp; Categorical Independent Variables</vt:lpstr>
      <vt:lpstr>Decision Tree for Continuous &amp; Categorical Independent Variables</vt:lpstr>
      <vt:lpstr>Note</vt:lpstr>
      <vt:lpstr>Interpretation</vt:lpstr>
      <vt:lpstr>Logistic Regression in R</vt:lpstr>
      <vt:lpstr>Individual Hypothesis Testing in R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Sujata Suvarnapathki</cp:lastModifiedBy>
  <cp:revision>137</cp:revision>
  <dcterms:created xsi:type="dcterms:W3CDTF">2020-05-29T15:06:42Z</dcterms:created>
  <dcterms:modified xsi:type="dcterms:W3CDTF">2024-05-02T16:05:01Z</dcterms:modified>
  <cp:category/>
</cp:coreProperties>
</file>