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76" r:id="rId1"/>
  </p:sldMasterIdLst>
  <p:sldIdLst>
    <p:sldId id="256" r:id="rId2"/>
    <p:sldId id="271" r:id="rId3"/>
    <p:sldId id="257" r:id="rId4"/>
    <p:sldId id="259" r:id="rId5"/>
    <p:sldId id="281" r:id="rId6"/>
    <p:sldId id="280" r:id="rId7"/>
    <p:sldId id="262" r:id="rId8"/>
    <p:sldId id="268" r:id="rId9"/>
    <p:sldId id="270" r:id="rId10"/>
    <p:sldId id="261" r:id="rId11"/>
    <p:sldId id="272" r:id="rId12"/>
    <p:sldId id="263" r:id="rId13"/>
    <p:sldId id="264" r:id="rId14"/>
    <p:sldId id="277" r:id="rId15"/>
    <p:sldId id="278" r:id="rId16"/>
    <p:sldId id="279" r:id="rId17"/>
    <p:sldId id="284" r:id="rId18"/>
    <p:sldId id="287" r:id="rId19"/>
    <p:sldId id="288" r:id="rId20"/>
    <p:sldId id="267" r:id="rId21"/>
    <p:sldId id="273" r:id="rId22"/>
    <p:sldId id="265" r:id="rId23"/>
    <p:sldId id="276" r:id="rId24"/>
    <p:sldId id="286" r:id="rId25"/>
    <p:sldId id="282" r:id="rId26"/>
    <p:sldId id="283" r:id="rId27"/>
    <p:sldId id="274" r:id="rId28"/>
    <p:sldId id="275"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829"/>
    <p:restoredTop sz="95595"/>
  </p:normalViewPr>
  <p:slideViewPr>
    <p:cSldViewPr snapToGrid="0" snapToObjects="1">
      <p:cViewPr varScale="1">
        <p:scale>
          <a:sx n="44" d="100"/>
          <a:sy n="44" d="100"/>
        </p:scale>
        <p:origin x="75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BC99B-7F1C-A944-A2F8-61C3D7410DC6}" type="doc">
      <dgm:prSet loTypeId="urn:microsoft.com/office/officeart/2005/8/layout/radial6" loCatId="" qsTypeId="urn:microsoft.com/office/officeart/2005/8/quickstyle/simple1" qsCatId="simple" csTypeId="urn:microsoft.com/office/officeart/2005/8/colors/colorful3" csCatId="colorful" phldr="1"/>
      <dgm:spPr/>
      <dgm:t>
        <a:bodyPr/>
        <a:lstStyle/>
        <a:p>
          <a:endParaRPr lang="en-US"/>
        </a:p>
      </dgm:t>
    </dgm:pt>
    <dgm:pt modelId="{B727A70A-37B7-F344-AA11-8E55B7258D28}">
      <dgm:prSet phldrT="[Text]"/>
      <dgm:spPr/>
      <dgm:t>
        <a:bodyPr/>
        <a:lstStyle/>
        <a:p>
          <a:r>
            <a:rPr lang="en-US" dirty="0"/>
            <a:t>PARTS USED</a:t>
          </a:r>
        </a:p>
      </dgm:t>
    </dgm:pt>
    <dgm:pt modelId="{0EB31695-52AA-7141-A1E1-77CFB2041F15}" type="parTrans" cxnId="{C8F0BB53-26BD-C843-8B2A-980FE7950ADC}">
      <dgm:prSet/>
      <dgm:spPr/>
      <dgm:t>
        <a:bodyPr/>
        <a:lstStyle/>
        <a:p>
          <a:endParaRPr lang="en-US"/>
        </a:p>
      </dgm:t>
    </dgm:pt>
    <dgm:pt modelId="{1EEE8BF2-252E-484D-B991-982B5345AE6E}" type="sibTrans" cxnId="{C8F0BB53-26BD-C843-8B2A-980FE7950ADC}">
      <dgm:prSet/>
      <dgm:spPr/>
      <dgm:t>
        <a:bodyPr/>
        <a:lstStyle/>
        <a:p>
          <a:endParaRPr lang="en-US"/>
        </a:p>
      </dgm:t>
    </dgm:pt>
    <dgm:pt modelId="{6AFB1C0A-896C-3A4F-AC12-C0F6900D8201}">
      <dgm:prSet phldrT="[Text]"/>
      <dgm:spPr/>
      <dgm:t>
        <a:bodyPr/>
        <a:lstStyle/>
        <a:p>
          <a:pPr>
            <a:buFont typeface="+mj-lt"/>
            <a:buAutoNum type="arabicPeriod"/>
          </a:pPr>
          <a:r>
            <a:rPr lang="en-IN" dirty="0"/>
            <a:t>Camera module -1 </a:t>
          </a:r>
          <a:endParaRPr lang="en-US" dirty="0"/>
        </a:p>
      </dgm:t>
    </dgm:pt>
    <dgm:pt modelId="{76FC556D-E036-6840-9462-3985991BF4CF}" type="parTrans" cxnId="{74E4B27B-2BB5-2A4B-AD1E-0268ECFE65A0}">
      <dgm:prSet/>
      <dgm:spPr/>
      <dgm:t>
        <a:bodyPr/>
        <a:lstStyle/>
        <a:p>
          <a:endParaRPr lang="en-US"/>
        </a:p>
      </dgm:t>
    </dgm:pt>
    <dgm:pt modelId="{C9972013-1FAB-8141-B76F-1514877332A2}" type="sibTrans" cxnId="{74E4B27B-2BB5-2A4B-AD1E-0268ECFE65A0}">
      <dgm:prSet/>
      <dgm:spPr/>
      <dgm:t>
        <a:bodyPr/>
        <a:lstStyle/>
        <a:p>
          <a:endParaRPr lang="en-US"/>
        </a:p>
      </dgm:t>
    </dgm:pt>
    <dgm:pt modelId="{E171E288-7CAA-3C42-A0DD-E82A6723BE11}">
      <dgm:prSet phldrT="[Text]"/>
      <dgm:spPr/>
      <dgm:t>
        <a:bodyPr/>
        <a:lstStyle/>
        <a:p>
          <a:pPr>
            <a:buFont typeface="+mj-lt"/>
            <a:buAutoNum type="arabicPeriod"/>
          </a:pPr>
          <a:r>
            <a:rPr lang="en-IN" dirty="0"/>
            <a:t>Servo motor -2 </a:t>
          </a:r>
          <a:endParaRPr lang="en-US" dirty="0"/>
        </a:p>
      </dgm:t>
    </dgm:pt>
    <dgm:pt modelId="{D9246D0B-B9AD-884E-A88E-DA995A313128}" type="parTrans" cxnId="{37FE76EA-516E-9647-A71B-7897F98E2FC8}">
      <dgm:prSet/>
      <dgm:spPr/>
      <dgm:t>
        <a:bodyPr/>
        <a:lstStyle/>
        <a:p>
          <a:endParaRPr lang="en-US"/>
        </a:p>
      </dgm:t>
    </dgm:pt>
    <dgm:pt modelId="{81918F44-FC17-2643-83DC-D4867D1A864E}" type="sibTrans" cxnId="{37FE76EA-516E-9647-A71B-7897F98E2FC8}">
      <dgm:prSet/>
      <dgm:spPr/>
      <dgm:t>
        <a:bodyPr/>
        <a:lstStyle/>
        <a:p>
          <a:endParaRPr lang="en-US"/>
        </a:p>
      </dgm:t>
    </dgm:pt>
    <dgm:pt modelId="{C8351256-E9EF-1A47-B0FE-55CE91882FB1}">
      <dgm:prSet phldrT="[Text]"/>
      <dgm:spPr/>
      <dgm:t>
        <a:bodyPr/>
        <a:lstStyle/>
        <a:p>
          <a:pPr>
            <a:buFont typeface="+mj-lt"/>
            <a:buAutoNum type="arabicPeriod"/>
          </a:pPr>
          <a:r>
            <a:rPr lang="en-IN" dirty="0"/>
            <a:t>Raspberry pi -1</a:t>
          </a:r>
          <a:endParaRPr lang="en-US" dirty="0"/>
        </a:p>
      </dgm:t>
    </dgm:pt>
    <dgm:pt modelId="{3518B969-24E7-A94C-80F7-EB0ED8C02520}" type="parTrans" cxnId="{125AF058-413C-E543-8ABA-37B2B1B26A5A}">
      <dgm:prSet/>
      <dgm:spPr/>
      <dgm:t>
        <a:bodyPr/>
        <a:lstStyle/>
        <a:p>
          <a:endParaRPr lang="en-US"/>
        </a:p>
      </dgm:t>
    </dgm:pt>
    <dgm:pt modelId="{83562489-F50D-6D4C-AA84-954D6267545D}" type="sibTrans" cxnId="{125AF058-413C-E543-8ABA-37B2B1B26A5A}">
      <dgm:prSet/>
      <dgm:spPr/>
      <dgm:t>
        <a:bodyPr/>
        <a:lstStyle/>
        <a:p>
          <a:endParaRPr lang="en-US"/>
        </a:p>
      </dgm:t>
    </dgm:pt>
    <dgm:pt modelId="{D0B28E6F-83E6-8941-AC39-4BEDF13BE688}">
      <dgm:prSet/>
      <dgm:spPr/>
      <dgm:t>
        <a:bodyPr/>
        <a:lstStyle/>
        <a:p>
          <a:r>
            <a:rPr lang="en-IN" dirty="0"/>
            <a:t>Ultrasonic Sensor -1 </a:t>
          </a:r>
        </a:p>
      </dgm:t>
    </dgm:pt>
    <dgm:pt modelId="{7B8F3475-F00B-9C49-BADA-2CB7AC47BE85}" type="parTrans" cxnId="{7C157301-18CE-E949-8164-E3B22AFA1E2C}">
      <dgm:prSet/>
      <dgm:spPr/>
      <dgm:t>
        <a:bodyPr/>
        <a:lstStyle/>
        <a:p>
          <a:endParaRPr lang="en-US"/>
        </a:p>
      </dgm:t>
    </dgm:pt>
    <dgm:pt modelId="{829A8A71-3473-4441-B604-D336784CC714}" type="sibTrans" cxnId="{7C157301-18CE-E949-8164-E3B22AFA1E2C}">
      <dgm:prSet/>
      <dgm:spPr/>
      <dgm:t>
        <a:bodyPr/>
        <a:lstStyle/>
        <a:p>
          <a:endParaRPr lang="en-US"/>
        </a:p>
      </dgm:t>
    </dgm:pt>
    <dgm:pt modelId="{1272E94A-8565-DE4F-A9D6-D526FA9DE567}">
      <dgm:prSet/>
      <dgm:spPr/>
      <dgm:t>
        <a:bodyPr/>
        <a:lstStyle/>
        <a:p>
          <a:r>
            <a:rPr lang="en-US" dirty="0"/>
            <a:t>GPS Sensor -1</a:t>
          </a:r>
        </a:p>
      </dgm:t>
    </dgm:pt>
    <dgm:pt modelId="{9CEF23EA-D5F4-2548-AD84-322FAB60FF3F}" type="parTrans" cxnId="{50014C01-A7FB-CC44-9955-130AB19388AC}">
      <dgm:prSet/>
      <dgm:spPr/>
      <dgm:t>
        <a:bodyPr/>
        <a:lstStyle/>
        <a:p>
          <a:endParaRPr lang="en-US"/>
        </a:p>
      </dgm:t>
    </dgm:pt>
    <dgm:pt modelId="{4C6395E7-FB0A-FC48-B99E-A56813E9FD69}" type="sibTrans" cxnId="{50014C01-A7FB-CC44-9955-130AB19388AC}">
      <dgm:prSet/>
      <dgm:spPr/>
      <dgm:t>
        <a:bodyPr/>
        <a:lstStyle/>
        <a:p>
          <a:endParaRPr lang="en-US"/>
        </a:p>
      </dgm:t>
    </dgm:pt>
    <dgm:pt modelId="{3ADD9546-64FD-6143-83EE-7EEF180595D0}" type="pres">
      <dgm:prSet presAssocID="{9CEBC99B-7F1C-A944-A2F8-61C3D7410DC6}" presName="Name0" presStyleCnt="0">
        <dgm:presLayoutVars>
          <dgm:chMax val="1"/>
          <dgm:dir/>
          <dgm:animLvl val="ctr"/>
          <dgm:resizeHandles val="exact"/>
        </dgm:presLayoutVars>
      </dgm:prSet>
      <dgm:spPr/>
    </dgm:pt>
    <dgm:pt modelId="{CF548945-00DA-AE4F-A50E-1D9A8AE82B35}" type="pres">
      <dgm:prSet presAssocID="{B727A70A-37B7-F344-AA11-8E55B7258D28}" presName="centerShape" presStyleLbl="node0" presStyleIdx="0" presStyleCnt="1"/>
      <dgm:spPr/>
    </dgm:pt>
    <dgm:pt modelId="{F8791C58-D014-CA43-9527-E19D7C9F4024}" type="pres">
      <dgm:prSet presAssocID="{D0B28E6F-83E6-8941-AC39-4BEDF13BE688}" presName="node" presStyleLbl="node1" presStyleIdx="0" presStyleCnt="5">
        <dgm:presLayoutVars>
          <dgm:bulletEnabled val="1"/>
        </dgm:presLayoutVars>
      </dgm:prSet>
      <dgm:spPr/>
    </dgm:pt>
    <dgm:pt modelId="{880FAC7D-3780-3F40-9B49-A132E998A308}" type="pres">
      <dgm:prSet presAssocID="{D0B28E6F-83E6-8941-AC39-4BEDF13BE688}" presName="dummy" presStyleCnt="0"/>
      <dgm:spPr/>
    </dgm:pt>
    <dgm:pt modelId="{33A3AFF4-65A9-B24E-8415-60001DF415BE}" type="pres">
      <dgm:prSet presAssocID="{829A8A71-3473-4441-B604-D336784CC714}" presName="sibTrans" presStyleLbl="sibTrans2D1" presStyleIdx="0" presStyleCnt="5"/>
      <dgm:spPr/>
    </dgm:pt>
    <dgm:pt modelId="{F5F562B3-6FDC-194E-92F0-2E6942A8AB51}" type="pres">
      <dgm:prSet presAssocID="{1272E94A-8565-DE4F-A9D6-D526FA9DE567}" presName="node" presStyleLbl="node1" presStyleIdx="1" presStyleCnt="5">
        <dgm:presLayoutVars>
          <dgm:bulletEnabled val="1"/>
        </dgm:presLayoutVars>
      </dgm:prSet>
      <dgm:spPr/>
    </dgm:pt>
    <dgm:pt modelId="{99DA29E9-609F-F44C-B94C-FDB266F01ED8}" type="pres">
      <dgm:prSet presAssocID="{1272E94A-8565-DE4F-A9D6-D526FA9DE567}" presName="dummy" presStyleCnt="0"/>
      <dgm:spPr/>
    </dgm:pt>
    <dgm:pt modelId="{32D2B6DA-ED99-EA4F-B820-FEAFA3CDFB1C}" type="pres">
      <dgm:prSet presAssocID="{4C6395E7-FB0A-FC48-B99E-A56813E9FD69}" presName="sibTrans" presStyleLbl="sibTrans2D1" presStyleIdx="1" presStyleCnt="5"/>
      <dgm:spPr/>
    </dgm:pt>
    <dgm:pt modelId="{A4342FCF-80A6-B74B-A586-6F362AC6468C}" type="pres">
      <dgm:prSet presAssocID="{6AFB1C0A-896C-3A4F-AC12-C0F6900D8201}" presName="node" presStyleLbl="node1" presStyleIdx="2" presStyleCnt="5">
        <dgm:presLayoutVars>
          <dgm:bulletEnabled val="1"/>
        </dgm:presLayoutVars>
      </dgm:prSet>
      <dgm:spPr/>
    </dgm:pt>
    <dgm:pt modelId="{BE957BE2-5E70-8345-BFFF-B7C454547603}" type="pres">
      <dgm:prSet presAssocID="{6AFB1C0A-896C-3A4F-AC12-C0F6900D8201}" presName="dummy" presStyleCnt="0"/>
      <dgm:spPr/>
    </dgm:pt>
    <dgm:pt modelId="{D2A9CFCF-D522-6841-A088-A3A8B887FB2A}" type="pres">
      <dgm:prSet presAssocID="{C9972013-1FAB-8141-B76F-1514877332A2}" presName="sibTrans" presStyleLbl="sibTrans2D1" presStyleIdx="2" presStyleCnt="5"/>
      <dgm:spPr/>
    </dgm:pt>
    <dgm:pt modelId="{D92396F7-C8AD-614B-90F5-4EA9E331F8AF}" type="pres">
      <dgm:prSet presAssocID="{E171E288-7CAA-3C42-A0DD-E82A6723BE11}" presName="node" presStyleLbl="node1" presStyleIdx="3" presStyleCnt="5">
        <dgm:presLayoutVars>
          <dgm:bulletEnabled val="1"/>
        </dgm:presLayoutVars>
      </dgm:prSet>
      <dgm:spPr/>
    </dgm:pt>
    <dgm:pt modelId="{A3D52C3B-5309-194F-ABDC-DB3DD4A6D7A5}" type="pres">
      <dgm:prSet presAssocID="{E171E288-7CAA-3C42-A0DD-E82A6723BE11}" presName="dummy" presStyleCnt="0"/>
      <dgm:spPr/>
    </dgm:pt>
    <dgm:pt modelId="{1536B7C9-A377-C943-977A-7C957CA345AA}" type="pres">
      <dgm:prSet presAssocID="{81918F44-FC17-2643-83DC-D4867D1A864E}" presName="sibTrans" presStyleLbl="sibTrans2D1" presStyleIdx="3" presStyleCnt="5"/>
      <dgm:spPr/>
    </dgm:pt>
    <dgm:pt modelId="{EA04745B-6F46-CF45-9673-22F93831642F}" type="pres">
      <dgm:prSet presAssocID="{C8351256-E9EF-1A47-B0FE-55CE91882FB1}" presName="node" presStyleLbl="node1" presStyleIdx="4" presStyleCnt="5">
        <dgm:presLayoutVars>
          <dgm:bulletEnabled val="1"/>
        </dgm:presLayoutVars>
      </dgm:prSet>
      <dgm:spPr/>
    </dgm:pt>
    <dgm:pt modelId="{AE4DC1A8-E1E4-F94F-91D0-71637AFDDC9B}" type="pres">
      <dgm:prSet presAssocID="{C8351256-E9EF-1A47-B0FE-55CE91882FB1}" presName="dummy" presStyleCnt="0"/>
      <dgm:spPr/>
    </dgm:pt>
    <dgm:pt modelId="{1AA82B30-C2B1-3849-B15A-3B74580FDE40}" type="pres">
      <dgm:prSet presAssocID="{83562489-F50D-6D4C-AA84-954D6267545D}" presName="sibTrans" presStyleLbl="sibTrans2D1" presStyleIdx="4" presStyleCnt="5"/>
      <dgm:spPr/>
    </dgm:pt>
  </dgm:ptLst>
  <dgm:cxnLst>
    <dgm:cxn modelId="{50014C01-A7FB-CC44-9955-130AB19388AC}" srcId="{B727A70A-37B7-F344-AA11-8E55B7258D28}" destId="{1272E94A-8565-DE4F-A9D6-D526FA9DE567}" srcOrd="1" destOrd="0" parTransId="{9CEF23EA-D5F4-2548-AD84-322FAB60FF3F}" sibTransId="{4C6395E7-FB0A-FC48-B99E-A56813E9FD69}"/>
    <dgm:cxn modelId="{7C157301-18CE-E949-8164-E3B22AFA1E2C}" srcId="{B727A70A-37B7-F344-AA11-8E55B7258D28}" destId="{D0B28E6F-83E6-8941-AC39-4BEDF13BE688}" srcOrd="0" destOrd="0" parTransId="{7B8F3475-F00B-9C49-BADA-2CB7AC47BE85}" sibTransId="{829A8A71-3473-4441-B604-D336784CC714}"/>
    <dgm:cxn modelId="{84058D1E-EB14-2E45-99F2-65D8163CE733}" type="presOf" srcId="{C8351256-E9EF-1A47-B0FE-55CE91882FB1}" destId="{EA04745B-6F46-CF45-9673-22F93831642F}" srcOrd="0" destOrd="0" presId="urn:microsoft.com/office/officeart/2005/8/layout/radial6"/>
    <dgm:cxn modelId="{C0A6A721-EC9C-6C40-A045-14D801B1F35C}" type="presOf" srcId="{829A8A71-3473-4441-B604-D336784CC714}" destId="{33A3AFF4-65A9-B24E-8415-60001DF415BE}" srcOrd="0" destOrd="0" presId="urn:microsoft.com/office/officeart/2005/8/layout/radial6"/>
    <dgm:cxn modelId="{F937CF27-B788-AE41-B755-90B9DAB75CFF}" type="presOf" srcId="{81918F44-FC17-2643-83DC-D4867D1A864E}" destId="{1536B7C9-A377-C943-977A-7C957CA345AA}" srcOrd="0" destOrd="0" presId="urn:microsoft.com/office/officeart/2005/8/layout/radial6"/>
    <dgm:cxn modelId="{606F8733-2B6B-8746-814A-A1114CCA38E1}" type="presOf" srcId="{1272E94A-8565-DE4F-A9D6-D526FA9DE567}" destId="{F5F562B3-6FDC-194E-92F0-2E6942A8AB51}" srcOrd="0" destOrd="0" presId="urn:microsoft.com/office/officeart/2005/8/layout/radial6"/>
    <dgm:cxn modelId="{6EC9803B-ECBD-C444-B61F-72E52CE721B4}" type="presOf" srcId="{D0B28E6F-83E6-8941-AC39-4BEDF13BE688}" destId="{F8791C58-D014-CA43-9527-E19D7C9F4024}" srcOrd="0" destOrd="0" presId="urn:microsoft.com/office/officeart/2005/8/layout/radial6"/>
    <dgm:cxn modelId="{B0F2843D-ABBA-6A49-9E10-4F503302579C}" type="presOf" srcId="{4C6395E7-FB0A-FC48-B99E-A56813E9FD69}" destId="{32D2B6DA-ED99-EA4F-B820-FEAFA3CDFB1C}" srcOrd="0" destOrd="0" presId="urn:microsoft.com/office/officeart/2005/8/layout/radial6"/>
    <dgm:cxn modelId="{872CB55B-26AC-C74F-9D3B-56DC54CF5EFF}" type="presOf" srcId="{B727A70A-37B7-F344-AA11-8E55B7258D28}" destId="{CF548945-00DA-AE4F-A50E-1D9A8AE82B35}" srcOrd="0" destOrd="0" presId="urn:microsoft.com/office/officeart/2005/8/layout/radial6"/>
    <dgm:cxn modelId="{BC371943-506F-9B46-B468-11E01EB4646A}" type="presOf" srcId="{E171E288-7CAA-3C42-A0DD-E82A6723BE11}" destId="{D92396F7-C8AD-614B-90F5-4EA9E331F8AF}" srcOrd="0" destOrd="0" presId="urn:microsoft.com/office/officeart/2005/8/layout/radial6"/>
    <dgm:cxn modelId="{C8F0BB53-26BD-C843-8B2A-980FE7950ADC}" srcId="{9CEBC99B-7F1C-A944-A2F8-61C3D7410DC6}" destId="{B727A70A-37B7-F344-AA11-8E55B7258D28}" srcOrd="0" destOrd="0" parTransId="{0EB31695-52AA-7141-A1E1-77CFB2041F15}" sibTransId="{1EEE8BF2-252E-484D-B991-982B5345AE6E}"/>
    <dgm:cxn modelId="{125AF058-413C-E543-8ABA-37B2B1B26A5A}" srcId="{B727A70A-37B7-F344-AA11-8E55B7258D28}" destId="{C8351256-E9EF-1A47-B0FE-55CE91882FB1}" srcOrd="4" destOrd="0" parTransId="{3518B969-24E7-A94C-80F7-EB0ED8C02520}" sibTransId="{83562489-F50D-6D4C-AA84-954D6267545D}"/>
    <dgm:cxn modelId="{74E4B27B-2BB5-2A4B-AD1E-0268ECFE65A0}" srcId="{B727A70A-37B7-F344-AA11-8E55B7258D28}" destId="{6AFB1C0A-896C-3A4F-AC12-C0F6900D8201}" srcOrd="2" destOrd="0" parTransId="{76FC556D-E036-6840-9462-3985991BF4CF}" sibTransId="{C9972013-1FAB-8141-B76F-1514877332A2}"/>
    <dgm:cxn modelId="{5BE7B8A7-88B0-4949-AC6D-53366DB7CE1E}" type="presOf" srcId="{C9972013-1FAB-8141-B76F-1514877332A2}" destId="{D2A9CFCF-D522-6841-A088-A3A8B887FB2A}" srcOrd="0" destOrd="0" presId="urn:microsoft.com/office/officeart/2005/8/layout/radial6"/>
    <dgm:cxn modelId="{785668C5-83B2-DC41-BECE-D4D9551D29DB}" type="presOf" srcId="{83562489-F50D-6D4C-AA84-954D6267545D}" destId="{1AA82B30-C2B1-3849-B15A-3B74580FDE40}" srcOrd="0" destOrd="0" presId="urn:microsoft.com/office/officeart/2005/8/layout/radial6"/>
    <dgm:cxn modelId="{F6FF18CC-2D66-6A40-8F73-BD587F61C06A}" type="presOf" srcId="{6AFB1C0A-896C-3A4F-AC12-C0F6900D8201}" destId="{A4342FCF-80A6-B74B-A586-6F362AC6468C}" srcOrd="0" destOrd="0" presId="urn:microsoft.com/office/officeart/2005/8/layout/radial6"/>
    <dgm:cxn modelId="{0CAE2FDE-E9EC-504B-A4B0-370052866DEA}" type="presOf" srcId="{9CEBC99B-7F1C-A944-A2F8-61C3D7410DC6}" destId="{3ADD9546-64FD-6143-83EE-7EEF180595D0}" srcOrd="0" destOrd="0" presId="urn:microsoft.com/office/officeart/2005/8/layout/radial6"/>
    <dgm:cxn modelId="{37FE76EA-516E-9647-A71B-7897F98E2FC8}" srcId="{B727A70A-37B7-F344-AA11-8E55B7258D28}" destId="{E171E288-7CAA-3C42-A0DD-E82A6723BE11}" srcOrd="3" destOrd="0" parTransId="{D9246D0B-B9AD-884E-A88E-DA995A313128}" sibTransId="{81918F44-FC17-2643-83DC-D4867D1A864E}"/>
    <dgm:cxn modelId="{871896DE-EEBB-254D-9C61-47EFC7E4E451}" type="presParOf" srcId="{3ADD9546-64FD-6143-83EE-7EEF180595D0}" destId="{CF548945-00DA-AE4F-A50E-1D9A8AE82B35}" srcOrd="0" destOrd="0" presId="urn:microsoft.com/office/officeart/2005/8/layout/radial6"/>
    <dgm:cxn modelId="{18E4AC3C-23CC-8E46-BBF3-C51F34631A87}" type="presParOf" srcId="{3ADD9546-64FD-6143-83EE-7EEF180595D0}" destId="{F8791C58-D014-CA43-9527-E19D7C9F4024}" srcOrd="1" destOrd="0" presId="urn:microsoft.com/office/officeart/2005/8/layout/radial6"/>
    <dgm:cxn modelId="{422E09B8-903E-A74F-B1CC-FD418F607CBA}" type="presParOf" srcId="{3ADD9546-64FD-6143-83EE-7EEF180595D0}" destId="{880FAC7D-3780-3F40-9B49-A132E998A308}" srcOrd="2" destOrd="0" presId="urn:microsoft.com/office/officeart/2005/8/layout/radial6"/>
    <dgm:cxn modelId="{254FF059-7C05-7449-BD6B-F8166E6036A4}" type="presParOf" srcId="{3ADD9546-64FD-6143-83EE-7EEF180595D0}" destId="{33A3AFF4-65A9-B24E-8415-60001DF415BE}" srcOrd="3" destOrd="0" presId="urn:microsoft.com/office/officeart/2005/8/layout/radial6"/>
    <dgm:cxn modelId="{92B22BB2-043F-444E-B95A-3A19D9324561}" type="presParOf" srcId="{3ADD9546-64FD-6143-83EE-7EEF180595D0}" destId="{F5F562B3-6FDC-194E-92F0-2E6942A8AB51}" srcOrd="4" destOrd="0" presId="urn:microsoft.com/office/officeart/2005/8/layout/radial6"/>
    <dgm:cxn modelId="{7432C3A4-5527-CC45-855E-593A066A4585}" type="presParOf" srcId="{3ADD9546-64FD-6143-83EE-7EEF180595D0}" destId="{99DA29E9-609F-F44C-B94C-FDB266F01ED8}" srcOrd="5" destOrd="0" presId="urn:microsoft.com/office/officeart/2005/8/layout/radial6"/>
    <dgm:cxn modelId="{19BC3DB4-A92B-E24D-9ADB-028B3F47F857}" type="presParOf" srcId="{3ADD9546-64FD-6143-83EE-7EEF180595D0}" destId="{32D2B6DA-ED99-EA4F-B820-FEAFA3CDFB1C}" srcOrd="6" destOrd="0" presId="urn:microsoft.com/office/officeart/2005/8/layout/radial6"/>
    <dgm:cxn modelId="{9656E37A-CE43-6143-8D13-8E2D5BD5923E}" type="presParOf" srcId="{3ADD9546-64FD-6143-83EE-7EEF180595D0}" destId="{A4342FCF-80A6-B74B-A586-6F362AC6468C}" srcOrd="7" destOrd="0" presId="urn:microsoft.com/office/officeart/2005/8/layout/radial6"/>
    <dgm:cxn modelId="{19277791-D75D-214B-A6BE-FD804402ADC3}" type="presParOf" srcId="{3ADD9546-64FD-6143-83EE-7EEF180595D0}" destId="{BE957BE2-5E70-8345-BFFF-B7C454547603}" srcOrd="8" destOrd="0" presId="urn:microsoft.com/office/officeart/2005/8/layout/radial6"/>
    <dgm:cxn modelId="{3821A536-3630-824B-9C26-30AB88374A95}" type="presParOf" srcId="{3ADD9546-64FD-6143-83EE-7EEF180595D0}" destId="{D2A9CFCF-D522-6841-A088-A3A8B887FB2A}" srcOrd="9" destOrd="0" presId="urn:microsoft.com/office/officeart/2005/8/layout/radial6"/>
    <dgm:cxn modelId="{AA1A782B-8C15-164D-B816-316990F50ABC}" type="presParOf" srcId="{3ADD9546-64FD-6143-83EE-7EEF180595D0}" destId="{D92396F7-C8AD-614B-90F5-4EA9E331F8AF}" srcOrd="10" destOrd="0" presId="urn:microsoft.com/office/officeart/2005/8/layout/radial6"/>
    <dgm:cxn modelId="{04AB74D2-E3AB-9448-9C45-A75FACCD8B6D}" type="presParOf" srcId="{3ADD9546-64FD-6143-83EE-7EEF180595D0}" destId="{A3D52C3B-5309-194F-ABDC-DB3DD4A6D7A5}" srcOrd="11" destOrd="0" presId="urn:microsoft.com/office/officeart/2005/8/layout/radial6"/>
    <dgm:cxn modelId="{70A4306C-BF16-8645-9CF8-0F7A10BD4857}" type="presParOf" srcId="{3ADD9546-64FD-6143-83EE-7EEF180595D0}" destId="{1536B7C9-A377-C943-977A-7C957CA345AA}" srcOrd="12" destOrd="0" presId="urn:microsoft.com/office/officeart/2005/8/layout/radial6"/>
    <dgm:cxn modelId="{8158B8FA-C0B3-C349-B518-DCD11C736062}" type="presParOf" srcId="{3ADD9546-64FD-6143-83EE-7EEF180595D0}" destId="{EA04745B-6F46-CF45-9673-22F93831642F}" srcOrd="13" destOrd="0" presId="urn:microsoft.com/office/officeart/2005/8/layout/radial6"/>
    <dgm:cxn modelId="{6BC699C5-76A5-4245-98CD-E116B40BAEA4}" type="presParOf" srcId="{3ADD9546-64FD-6143-83EE-7EEF180595D0}" destId="{AE4DC1A8-E1E4-F94F-91D0-71637AFDDC9B}" srcOrd="14" destOrd="0" presId="urn:microsoft.com/office/officeart/2005/8/layout/radial6"/>
    <dgm:cxn modelId="{4803E4B3-86C9-5348-AED2-F245BB325374}" type="presParOf" srcId="{3ADD9546-64FD-6143-83EE-7EEF180595D0}" destId="{1AA82B30-C2B1-3849-B15A-3B74580FDE40}" srcOrd="15"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A82B30-C2B1-3849-B15A-3B74580FDE40}">
      <dsp:nvSpPr>
        <dsp:cNvPr id="0" name=""/>
        <dsp:cNvSpPr/>
      </dsp:nvSpPr>
      <dsp:spPr>
        <a:xfrm>
          <a:off x="468250" y="580551"/>
          <a:ext cx="3708069" cy="3708069"/>
        </a:xfrm>
        <a:prstGeom prst="blockArc">
          <a:avLst>
            <a:gd name="adj1" fmla="val 11880000"/>
            <a:gd name="adj2" fmla="val 16200000"/>
            <a:gd name="adj3" fmla="val 4642"/>
          </a:avLst>
        </a:prstGeom>
        <a:solidFill>
          <a:schemeClr val="accent3">
            <a:hueOff val="-1137357"/>
            <a:satOff val="-4689"/>
            <a:lumOff val="-983"/>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536B7C9-A377-C943-977A-7C957CA345AA}">
      <dsp:nvSpPr>
        <dsp:cNvPr id="0" name=""/>
        <dsp:cNvSpPr/>
      </dsp:nvSpPr>
      <dsp:spPr>
        <a:xfrm>
          <a:off x="468250" y="580551"/>
          <a:ext cx="3708069" cy="3708069"/>
        </a:xfrm>
        <a:prstGeom prst="blockArc">
          <a:avLst>
            <a:gd name="adj1" fmla="val 7560000"/>
            <a:gd name="adj2" fmla="val 11880000"/>
            <a:gd name="adj3" fmla="val 4642"/>
          </a:avLst>
        </a:prstGeom>
        <a:solidFill>
          <a:schemeClr val="accent3">
            <a:hueOff val="-853018"/>
            <a:satOff val="-3517"/>
            <a:lumOff val="-737"/>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2A9CFCF-D522-6841-A088-A3A8B887FB2A}">
      <dsp:nvSpPr>
        <dsp:cNvPr id="0" name=""/>
        <dsp:cNvSpPr/>
      </dsp:nvSpPr>
      <dsp:spPr>
        <a:xfrm>
          <a:off x="468250" y="580551"/>
          <a:ext cx="3708069" cy="3708069"/>
        </a:xfrm>
        <a:prstGeom prst="blockArc">
          <a:avLst>
            <a:gd name="adj1" fmla="val 3240000"/>
            <a:gd name="adj2" fmla="val 7560000"/>
            <a:gd name="adj3" fmla="val 4642"/>
          </a:avLst>
        </a:prstGeom>
        <a:solidFill>
          <a:schemeClr val="accent3">
            <a:hueOff val="-568678"/>
            <a:satOff val="-2344"/>
            <a:lumOff val="-491"/>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2D2B6DA-ED99-EA4F-B820-FEAFA3CDFB1C}">
      <dsp:nvSpPr>
        <dsp:cNvPr id="0" name=""/>
        <dsp:cNvSpPr/>
      </dsp:nvSpPr>
      <dsp:spPr>
        <a:xfrm>
          <a:off x="468250" y="580551"/>
          <a:ext cx="3708069" cy="3708069"/>
        </a:xfrm>
        <a:prstGeom prst="blockArc">
          <a:avLst>
            <a:gd name="adj1" fmla="val 20520000"/>
            <a:gd name="adj2" fmla="val 3240000"/>
            <a:gd name="adj3" fmla="val 4642"/>
          </a:avLst>
        </a:prstGeom>
        <a:solidFill>
          <a:schemeClr val="accent3">
            <a:hueOff val="-284339"/>
            <a:satOff val="-1172"/>
            <a:lumOff val="-246"/>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3A3AFF4-65A9-B24E-8415-60001DF415BE}">
      <dsp:nvSpPr>
        <dsp:cNvPr id="0" name=""/>
        <dsp:cNvSpPr/>
      </dsp:nvSpPr>
      <dsp:spPr>
        <a:xfrm>
          <a:off x="468250" y="580551"/>
          <a:ext cx="3708069" cy="3708069"/>
        </a:xfrm>
        <a:prstGeom prst="blockArc">
          <a:avLst>
            <a:gd name="adj1" fmla="val 16200000"/>
            <a:gd name="adj2" fmla="val 20520000"/>
            <a:gd name="adj3" fmla="val 4642"/>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F548945-00DA-AE4F-A50E-1D9A8AE82B35}">
      <dsp:nvSpPr>
        <dsp:cNvPr id="0" name=""/>
        <dsp:cNvSpPr/>
      </dsp:nvSpPr>
      <dsp:spPr>
        <a:xfrm>
          <a:off x="1468437" y="1580737"/>
          <a:ext cx="1707696" cy="1707696"/>
        </a:xfrm>
        <a:prstGeom prst="ellipse">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r>
            <a:rPr lang="en-US" sz="3100" kern="1200" dirty="0"/>
            <a:t>PARTS USED</a:t>
          </a:r>
        </a:p>
      </dsp:txBody>
      <dsp:txXfrm>
        <a:off x="1718523" y="1830823"/>
        <a:ext cx="1207524" cy="1207524"/>
      </dsp:txXfrm>
    </dsp:sp>
    <dsp:sp modelId="{F8791C58-D014-CA43-9527-E19D7C9F4024}">
      <dsp:nvSpPr>
        <dsp:cNvPr id="0" name=""/>
        <dsp:cNvSpPr/>
      </dsp:nvSpPr>
      <dsp:spPr>
        <a:xfrm>
          <a:off x="1724591" y="25891"/>
          <a:ext cx="1195387" cy="1195387"/>
        </a:xfrm>
        <a:prstGeom prst="ellipse">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IN" sz="1500" kern="1200" dirty="0"/>
            <a:t>Ultrasonic Sensor -1 </a:t>
          </a:r>
        </a:p>
      </dsp:txBody>
      <dsp:txXfrm>
        <a:off x="1899651" y="200951"/>
        <a:ext cx="845267" cy="845267"/>
      </dsp:txXfrm>
    </dsp:sp>
    <dsp:sp modelId="{F5F562B3-6FDC-194E-92F0-2E6942A8AB51}">
      <dsp:nvSpPr>
        <dsp:cNvPr id="0" name=""/>
        <dsp:cNvSpPr/>
      </dsp:nvSpPr>
      <dsp:spPr>
        <a:xfrm>
          <a:off x="3446956" y="1277262"/>
          <a:ext cx="1195387" cy="1195387"/>
        </a:xfrm>
        <a:prstGeom prst="ellipse">
          <a:avLst/>
        </a:prstGeom>
        <a:solidFill>
          <a:schemeClr val="accent3">
            <a:hueOff val="-284339"/>
            <a:satOff val="-1172"/>
            <a:lumOff val="-246"/>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GPS Sensor -1</a:t>
          </a:r>
        </a:p>
      </dsp:txBody>
      <dsp:txXfrm>
        <a:off x="3622016" y="1452322"/>
        <a:ext cx="845267" cy="845267"/>
      </dsp:txXfrm>
    </dsp:sp>
    <dsp:sp modelId="{A4342FCF-80A6-B74B-A586-6F362AC6468C}">
      <dsp:nvSpPr>
        <dsp:cNvPr id="0" name=""/>
        <dsp:cNvSpPr/>
      </dsp:nvSpPr>
      <dsp:spPr>
        <a:xfrm>
          <a:off x="2789071" y="3302022"/>
          <a:ext cx="1195387" cy="1195387"/>
        </a:xfrm>
        <a:prstGeom prst="ellipse">
          <a:avLst/>
        </a:prstGeom>
        <a:solidFill>
          <a:schemeClr val="accent3">
            <a:hueOff val="-568678"/>
            <a:satOff val="-2344"/>
            <a:lumOff val="-491"/>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Font typeface="+mj-lt"/>
            <a:buNone/>
          </a:pPr>
          <a:r>
            <a:rPr lang="en-IN" sz="1500" kern="1200" dirty="0"/>
            <a:t>Camera module -1 </a:t>
          </a:r>
          <a:endParaRPr lang="en-US" sz="1500" kern="1200" dirty="0"/>
        </a:p>
      </dsp:txBody>
      <dsp:txXfrm>
        <a:off x="2964131" y="3477082"/>
        <a:ext cx="845267" cy="845267"/>
      </dsp:txXfrm>
    </dsp:sp>
    <dsp:sp modelId="{D92396F7-C8AD-614B-90F5-4EA9E331F8AF}">
      <dsp:nvSpPr>
        <dsp:cNvPr id="0" name=""/>
        <dsp:cNvSpPr/>
      </dsp:nvSpPr>
      <dsp:spPr>
        <a:xfrm>
          <a:off x="660112" y="3302022"/>
          <a:ext cx="1195387" cy="1195387"/>
        </a:xfrm>
        <a:prstGeom prst="ellipse">
          <a:avLst/>
        </a:prstGeom>
        <a:solidFill>
          <a:schemeClr val="accent3">
            <a:hueOff val="-853018"/>
            <a:satOff val="-3517"/>
            <a:lumOff val="-737"/>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Font typeface="+mj-lt"/>
            <a:buNone/>
          </a:pPr>
          <a:r>
            <a:rPr lang="en-IN" sz="1500" kern="1200" dirty="0"/>
            <a:t>Servo motor -2 </a:t>
          </a:r>
          <a:endParaRPr lang="en-US" sz="1500" kern="1200" dirty="0"/>
        </a:p>
      </dsp:txBody>
      <dsp:txXfrm>
        <a:off x="835172" y="3477082"/>
        <a:ext cx="845267" cy="845267"/>
      </dsp:txXfrm>
    </dsp:sp>
    <dsp:sp modelId="{EA04745B-6F46-CF45-9673-22F93831642F}">
      <dsp:nvSpPr>
        <dsp:cNvPr id="0" name=""/>
        <dsp:cNvSpPr/>
      </dsp:nvSpPr>
      <dsp:spPr>
        <a:xfrm>
          <a:off x="2227" y="1277262"/>
          <a:ext cx="1195387" cy="1195387"/>
        </a:xfrm>
        <a:prstGeom prst="ellipse">
          <a:avLst/>
        </a:prstGeom>
        <a:solidFill>
          <a:schemeClr val="accent3">
            <a:hueOff val="-1137357"/>
            <a:satOff val="-4689"/>
            <a:lumOff val="-983"/>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Font typeface="+mj-lt"/>
            <a:buNone/>
          </a:pPr>
          <a:r>
            <a:rPr lang="en-IN" sz="1500" kern="1200" dirty="0"/>
            <a:t>Raspberry pi -1</a:t>
          </a:r>
          <a:endParaRPr lang="en-US" sz="1500" kern="1200" dirty="0"/>
        </a:p>
      </dsp:txBody>
      <dsp:txXfrm>
        <a:off x="177287" y="1452322"/>
        <a:ext cx="845267" cy="845267"/>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6/14/2020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41052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6/14/2020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75210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6/14/2020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73081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6/14/2020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52001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6/14/2020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0739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smtClean="0"/>
              <a:pPr/>
              <a:t>6/14/2020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291699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6/14/2020</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582507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6/14/2020</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197567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smtClean="0"/>
              <a:pPr/>
              <a:t>6/14/2020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6583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6/14/2020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71234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6/14/2020</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09855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smtClean="0"/>
              <a:pPr/>
              <a:t>6/14/2020</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41669513"/>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hyperlink" Target="https://nevonprojects.com/smart-dustbin-with-iot-notifications/" TargetMode="External"/><Relationship Id="rId3" Type="http://schemas.openxmlformats.org/officeDocument/2006/relationships/hyperlink" Target="https://www.huffingtonpost.in/entry/psychology-of-why-people-dont-recycle_n_57697a7be4b087b70be605b3" TargetMode="External"/><Relationship Id="rId7" Type="http://schemas.openxmlformats.org/officeDocument/2006/relationships/hyperlink" Target="https://www.downtoearth.org.in/blog/waste/india-s-challenges-in-waste-management-56753" TargetMode="External"/><Relationship Id="rId2" Type="http://schemas.openxmlformats.org/officeDocument/2006/relationships/hyperlink" Target="https://hackernoon.com/tf-serving-keras-mobilenetv2-632b8d92983c" TargetMode="External"/><Relationship Id="rId1" Type="http://schemas.openxmlformats.org/officeDocument/2006/relationships/slideLayout" Target="../slideLayouts/slideLayout2.xml"/><Relationship Id="rId6" Type="http://schemas.openxmlformats.org/officeDocument/2006/relationships/hyperlink" Target="https://www.em-solutions.co.uk/insights/why-should-i-segregate-my-waste-properly/" TargetMode="External"/><Relationship Id="rId5" Type="http://schemas.openxmlformats.org/officeDocument/2006/relationships/hyperlink" Target="https://swachhindia.ndtv.com/expert-opinion-two-bin-waste-segregation-system-india-launches-world-environment-day-8178/" TargetMode="External"/><Relationship Id="rId4" Type="http://schemas.openxmlformats.org/officeDocument/2006/relationships/hyperlink" Target="https://en.wikipedia.org/wiki/Waste_sorting" TargetMode="External"/><Relationship Id="rId9" Type="http://schemas.openxmlformats.org/officeDocument/2006/relationships/hyperlink" Target="https://www.ijeat.org/wp-content/uploads/papers/v8i6/F9359088619.pdf" TargetMode="External"/></Relationships>
</file>

<file path=ppt/slides/_rels/slide28.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204BE-6915-804D-A3AB-343D414186FC}"/>
              </a:ext>
            </a:extLst>
          </p:cNvPr>
          <p:cNvSpPr>
            <a:spLocks noGrp="1"/>
          </p:cNvSpPr>
          <p:nvPr>
            <p:ph type="ctrTitle"/>
          </p:nvPr>
        </p:nvSpPr>
        <p:spPr>
          <a:xfrm>
            <a:off x="667488" y="602363"/>
            <a:ext cx="7315200" cy="3255264"/>
          </a:xfrm>
        </p:spPr>
        <p:txBody>
          <a:bodyPr>
            <a:normAutofit/>
          </a:bodyPr>
          <a:lstStyle/>
          <a:p>
            <a:r>
              <a:rPr lang="en-US" sz="7200" dirty="0"/>
              <a:t>responsiBin</a:t>
            </a:r>
          </a:p>
        </p:txBody>
      </p:sp>
      <p:sp>
        <p:nvSpPr>
          <p:cNvPr id="3" name="Subtitle 2">
            <a:extLst>
              <a:ext uri="{FF2B5EF4-FFF2-40B4-BE49-F238E27FC236}">
                <a16:creationId xmlns:a16="http://schemas.microsoft.com/office/drawing/2014/main" id="{8F635612-BEB9-5346-9FD8-D9C5BB77689E}"/>
              </a:ext>
            </a:extLst>
          </p:cNvPr>
          <p:cNvSpPr>
            <a:spLocks noGrp="1"/>
          </p:cNvSpPr>
          <p:nvPr>
            <p:ph type="subTitle" idx="1"/>
          </p:nvPr>
        </p:nvSpPr>
        <p:spPr>
          <a:xfrm>
            <a:off x="971428" y="4243389"/>
            <a:ext cx="7315200" cy="914400"/>
          </a:xfrm>
        </p:spPr>
        <p:txBody>
          <a:bodyPr>
            <a:normAutofit/>
          </a:bodyPr>
          <a:lstStyle/>
          <a:p>
            <a:r>
              <a:rPr lang="en-US" sz="2800" dirty="0"/>
              <a:t>          A smart dustbin for the responsible citizen</a:t>
            </a:r>
          </a:p>
        </p:txBody>
      </p:sp>
      <p:pic>
        <p:nvPicPr>
          <p:cNvPr id="5" name="Picture 4">
            <a:extLst>
              <a:ext uri="{FF2B5EF4-FFF2-40B4-BE49-F238E27FC236}">
                <a16:creationId xmlns:a16="http://schemas.microsoft.com/office/drawing/2014/main" id="{817B6FFA-DDD5-704C-94D2-E56ADB9F75C4}"/>
              </a:ext>
            </a:extLst>
          </p:cNvPr>
          <p:cNvPicPr>
            <a:picLocks noChangeAspect="1"/>
          </p:cNvPicPr>
          <p:nvPr/>
        </p:nvPicPr>
        <p:blipFill rotWithShape="1">
          <a:blip r:embed="rId2"/>
          <a:srcRect l="29198" r="29001" b="7616"/>
          <a:stretch/>
        </p:blipFill>
        <p:spPr>
          <a:xfrm>
            <a:off x="9311424" y="2014537"/>
            <a:ext cx="2768959" cy="2928938"/>
          </a:xfrm>
          <a:prstGeom prst="rect">
            <a:avLst/>
          </a:prstGeom>
        </p:spPr>
      </p:pic>
    </p:spTree>
    <p:extLst>
      <p:ext uri="{BB962C8B-B14F-4D97-AF65-F5344CB8AC3E}">
        <p14:creationId xmlns:p14="http://schemas.microsoft.com/office/powerpoint/2010/main" val="20137677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16CA8-2A2F-8B4B-AA5E-CF78949DE151}"/>
              </a:ext>
            </a:extLst>
          </p:cNvPr>
          <p:cNvSpPr>
            <a:spLocks noGrp="1"/>
          </p:cNvSpPr>
          <p:nvPr>
            <p:ph type="title"/>
          </p:nvPr>
        </p:nvSpPr>
        <p:spPr/>
        <p:txBody>
          <a:bodyPr/>
          <a:lstStyle/>
          <a:p>
            <a:r>
              <a:rPr lang="en-US" dirty="0"/>
              <a:t>PROS &amp; CONS OF EXISTING MODELS </a:t>
            </a:r>
          </a:p>
        </p:txBody>
      </p:sp>
      <p:sp>
        <p:nvSpPr>
          <p:cNvPr id="3" name="Content Placeholder 2">
            <a:extLst>
              <a:ext uri="{FF2B5EF4-FFF2-40B4-BE49-F238E27FC236}">
                <a16:creationId xmlns:a16="http://schemas.microsoft.com/office/drawing/2014/main" id="{CDD1EBE9-97CA-2C4E-9D54-3889E3C3A4A7}"/>
              </a:ext>
            </a:extLst>
          </p:cNvPr>
          <p:cNvSpPr>
            <a:spLocks noGrp="1"/>
          </p:cNvSpPr>
          <p:nvPr>
            <p:ph idx="1"/>
          </p:nvPr>
        </p:nvSpPr>
        <p:spPr>
          <a:xfrm>
            <a:off x="3869268" y="514350"/>
            <a:ext cx="7315200" cy="6086474"/>
          </a:xfrm>
        </p:spPr>
        <p:txBody>
          <a:bodyPr>
            <a:normAutofit lnSpcReduction="10000"/>
          </a:bodyPr>
          <a:lstStyle/>
          <a:p>
            <a:pPr marL="0" indent="0">
              <a:lnSpc>
                <a:spcPct val="110000"/>
              </a:lnSpc>
              <a:buNone/>
            </a:pPr>
            <a:r>
              <a:rPr lang="en-US" sz="2800" dirty="0">
                <a:solidFill>
                  <a:schemeClr val="tx1"/>
                </a:solidFill>
              </a:rPr>
              <a:t>PROS</a:t>
            </a:r>
          </a:p>
          <a:p>
            <a:pPr>
              <a:lnSpc>
                <a:spcPct val="110000"/>
              </a:lnSpc>
            </a:pPr>
            <a:r>
              <a:rPr lang="en-US" dirty="0">
                <a:solidFill>
                  <a:schemeClr val="tx1"/>
                </a:solidFill>
              </a:rPr>
              <a:t>Senses the presence of a human hand, and opens the lid automatically using motion sensor or Ultrasonic sensor.</a:t>
            </a:r>
          </a:p>
          <a:p>
            <a:pPr>
              <a:lnSpc>
                <a:spcPct val="110000"/>
              </a:lnSpc>
            </a:pPr>
            <a:r>
              <a:rPr lang="en-US" dirty="0">
                <a:solidFill>
                  <a:schemeClr val="tx1"/>
                </a:solidFill>
              </a:rPr>
              <a:t>Detects the level of waste in the bin using Ultrasonic sensor.</a:t>
            </a:r>
          </a:p>
          <a:p>
            <a:pPr>
              <a:lnSpc>
                <a:spcPct val="110000"/>
              </a:lnSpc>
            </a:pPr>
            <a:r>
              <a:rPr lang="en-US" dirty="0">
                <a:solidFill>
                  <a:schemeClr val="tx1"/>
                </a:solidFill>
              </a:rPr>
              <a:t>Makes use of Servo motor to ensure the lid of the dustbin opens.</a:t>
            </a:r>
          </a:p>
          <a:p>
            <a:pPr marL="0" indent="0">
              <a:lnSpc>
                <a:spcPct val="110000"/>
              </a:lnSpc>
              <a:buNone/>
            </a:pPr>
            <a:r>
              <a:rPr lang="en-US" sz="2800" dirty="0">
                <a:solidFill>
                  <a:schemeClr val="tx1"/>
                </a:solidFill>
              </a:rPr>
              <a:t>CONS</a:t>
            </a:r>
          </a:p>
          <a:p>
            <a:pPr>
              <a:lnSpc>
                <a:spcPct val="110000"/>
              </a:lnSpc>
            </a:pPr>
            <a:r>
              <a:rPr lang="en-US" dirty="0">
                <a:solidFill>
                  <a:schemeClr val="tx1"/>
                </a:solidFill>
              </a:rPr>
              <a:t>Just a dustbin which opens its lid automatically.</a:t>
            </a:r>
          </a:p>
          <a:p>
            <a:pPr>
              <a:lnSpc>
                <a:spcPct val="110000"/>
              </a:lnSpc>
            </a:pPr>
            <a:r>
              <a:rPr lang="en-US" dirty="0">
                <a:solidFill>
                  <a:schemeClr val="tx1"/>
                </a:solidFill>
              </a:rPr>
              <a:t>It may or may not prevent the mixing of organic and inorganic wastes.</a:t>
            </a:r>
          </a:p>
          <a:p>
            <a:pPr>
              <a:lnSpc>
                <a:spcPct val="110000"/>
              </a:lnSpc>
            </a:pPr>
            <a:r>
              <a:rPr lang="en-US" dirty="0">
                <a:solidFill>
                  <a:schemeClr val="tx1"/>
                </a:solidFill>
              </a:rPr>
              <a:t>Does not ensure that the right waste goes into the right bin.</a:t>
            </a:r>
          </a:p>
          <a:p>
            <a:pPr>
              <a:lnSpc>
                <a:spcPct val="110000"/>
              </a:lnSpc>
            </a:pPr>
            <a:r>
              <a:rPr lang="en-US" dirty="0">
                <a:solidFill>
                  <a:schemeClr val="tx1"/>
                </a:solidFill>
              </a:rPr>
              <a:t>Does not accurately keep track of the level of waste in the bin which results in overflow of litter.</a:t>
            </a:r>
          </a:p>
          <a:p>
            <a:pPr>
              <a:lnSpc>
                <a:spcPct val="110000"/>
              </a:lnSpc>
            </a:pPr>
            <a:r>
              <a:rPr lang="en-US" dirty="0">
                <a:solidFill>
                  <a:schemeClr val="tx1"/>
                </a:solidFill>
              </a:rPr>
              <a:t>All features are not present within the same dustbin.</a:t>
            </a:r>
          </a:p>
          <a:p>
            <a:pPr marL="514350" indent="-514350">
              <a:lnSpc>
                <a:spcPct val="110000"/>
              </a:lnSpc>
              <a:buFont typeface="+mj-lt"/>
              <a:buAutoNum type="romanLcPeriod"/>
            </a:pPr>
            <a:endParaRPr lang="en-US" dirty="0">
              <a:solidFill>
                <a:schemeClr val="tx1"/>
              </a:solidFill>
            </a:endParaRPr>
          </a:p>
        </p:txBody>
      </p:sp>
    </p:spTree>
    <p:extLst>
      <p:ext uri="{BB962C8B-B14F-4D97-AF65-F5344CB8AC3E}">
        <p14:creationId xmlns:p14="http://schemas.microsoft.com/office/powerpoint/2010/main" val="2548993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85D0F-7E82-7045-A75D-7009F0747C36}"/>
              </a:ext>
            </a:extLst>
          </p:cNvPr>
          <p:cNvSpPr>
            <a:spLocks noGrp="1"/>
          </p:cNvSpPr>
          <p:nvPr>
            <p:ph type="title"/>
          </p:nvPr>
        </p:nvSpPr>
        <p:spPr/>
        <p:txBody>
          <a:bodyPr/>
          <a:lstStyle/>
          <a:p>
            <a:r>
              <a:rPr lang="en-US" dirty="0"/>
              <a:t>RESEARCH GAP</a:t>
            </a:r>
          </a:p>
        </p:txBody>
      </p:sp>
      <p:sp>
        <p:nvSpPr>
          <p:cNvPr id="3" name="Content Placeholder 2">
            <a:extLst>
              <a:ext uri="{FF2B5EF4-FFF2-40B4-BE49-F238E27FC236}">
                <a16:creationId xmlns:a16="http://schemas.microsoft.com/office/drawing/2014/main" id="{4187C648-6C5C-5C4E-9562-007E1B8A02A9}"/>
              </a:ext>
            </a:extLst>
          </p:cNvPr>
          <p:cNvSpPr>
            <a:spLocks noGrp="1"/>
          </p:cNvSpPr>
          <p:nvPr>
            <p:ph idx="1"/>
          </p:nvPr>
        </p:nvSpPr>
        <p:spPr>
          <a:xfrm>
            <a:off x="3869268" y="641446"/>
            <a:ext cx="7315200" cy="6516806"/>
          </a:xfrm>
        </p:spPr>
        <p:txBody>
          <a:bodyPr>
            <a:normAutofit fontScale="55000" lnSpcReduction="20000"/>
          </a:bodyPr>
          <a:lstStyle/>
          <a:p>
            <a:pPr marL="0" indent="0">
              <a:buNone/>
            </a:pPr>
            <a:r>
              <a:rPr lang="en-US" sz="4400" dirty="0">
                <a:solidFill>
                  <a:schemeClr val="tx1"/>
                </a:solidFill>
              </a:rPr>
              <a:t>AUTOMATIC WASTE CATEGORIZATION:</a:t>
            </a:r>
          </a:p>
          <a:p>
            <a:pPr>
              <a:lnSpc>
                <a:spcPct val="120000"/>
              </a:lnSpc>
            </a:pPr>
            <a:r>
              <a:rPr lang="en-IN" sz="3200" dirty="0">
                <a:solidFill>
                  <a:schemeClr val="tx1"/>
                </a:solidFill>
              </a:rPr>
              <a:t>In developing countries, Municipal solid waste recycling relies on household separation via scavengers and garbage collectors.</a:t>
            </a:r>
          </a:p>
          <a:p>
            <a:pPr>
              <a:lnSpc>
                <a:spcPct val="120000"/>
              </a:lnSpc>
            </a:pPr>
            <a:r>
              <a:rPr lang="en-IN" sz="3200" dirty="0">
                <a:solidFill>
                  <a:schemeClr val="tx1"/>
                </a:solidFill>
              </a:rPr>
              <a:t>There are a number of important reasons that we encourage waste segregation at the initial stage:</a:t>
            </a:r>
          </a:p>
          <a:p>
            <a:pPr marL="1017270" lvl="1" indent="-514350">
              <a:lnSpc>
                <a:spcPct val="120000"/>
              </a:lnSpc>
              <a:buFont typeface="+mj-lt"/>
              <a:buAutoNum type="romanLcPeriod"/>
            </a:pPr>
            <a:r>
              <a:rPr lang="en-IN" sz="3200" dirty="0">
                <a:solidFill>
                  <a:schemeClr val="tx1"/>
                </a:solidFill>
              </a:rPr>
              <a:t>Segregated waste is  often cheaper to dispose of because it does not require as much manual or mechanical sorting as mixed waste.</a:t>
            </a:r>
          </a:p>
          <a:p>
            <a:pPr marL="1017270" lvl="1" indent="-514350">
              <a:lnSpc>
                <a:spcPct val="120000"/>
              </a:lnSpc>
              <a:buFont typeface="+mj-lt"/>
              <a:buAutoNum type="romanLcPeriod"/>
            </a:pPr>
            <a:r>
              <a:rPr lang="en-IN" sz="3200" dirty="0">
                <a:solidFill>
                  <a:schemeClr val="tx1"/>
                </a:solidFill>
              </a:rPr>
              <a:t>Effective segregation of wastes means less waste goes to the landfill which makes it better for the environment. </a:t>
            </a:r>
          </a:p>
          <a:p>
            <a:pPr marL="1017270" lvl="1" indent="-514350">
              <a:lnSpc>
                <a:spcPct val="120000"/>
              </a:lnSpc>
              <a:buFont typeface="+mj-lt"/>
              <a:buAutoNum type="romanLcPeriod"/>
            </a:pPr>
            <a:r>
              <a:rPr lang="en-IN" sz="3200" dirty="0">
                <a:solidFill>
                  <a:schemeClr val="tx1"/>
                </a:solidFill>
              </a:rPr>
              <a:t>Most recyclable waste ends up in a dump yard as it is disposed into the wrong bin.</a:t>
            </a:r>
          </a:p>
          <a:p>
            <a:pPr marL="1017270" lvl="1" indent="-514350">
              <a:lnSpc>
                <a:spcPct val="120000"/>
              </a:lnSpc>
              <a:buFont typeface="+mj-lt"/>
              <a:buAutoNum type="romanLcPeriod"/>
            </a:pPr>
            <a:r>
              <a:rPr lang="en-IN" sz="3200" dirty="0">
                <a:solidFill>
                  <a:schemeClr val="tx1"/>
                </a:solidFill>
              </a:rPr>
              <a:t>Management expense i.e. the high cost of manual waste classification. </a:t>
            </a:r>
          </a:p>
          <a:p>
            <a:pPr>
              <a:lnSpc>
                <a:spcPct val="120000"/>
              </a:lnSpc>
            </a:pPr>
            <a:r>
              <a:rPr lang="en-IN" sz="3200" dirty="0">
                <a:solidFill>
                  <a:schemeClr val="tx1"/>
                </a:solidFill>
              </a:rPr>
              <a:t>Since most citizens are unaware of how important it is to separate wastes right at their homes or streets, Recycling has not reached its optimum potential.</a:t>
            </a:r>
          </a:p>
          <a:p>
            <a:pPr>
              <a:lnSpc>
                <a:spcPct val="120000"/>
              </a:lnSpc>
            </a:pPr>
            <a:r>
              <a:rPr lang="en-IN" sz="3200" dirty="0">
                <a:solidFill>
                  <a:schemeClr val="tx1"/>
                </a:solidFill>
              </a:rPr>
              <a:t>This brings to light the need to automate the process of waste categorization, and develop efficient technologies in this area.</a:t>
            </a:r>
          </a:p>
          <a:p>
            <a:pPr>
              <a:lnSpc>
                <a:spcPct val="120000"/>
              </a:lnSpc>
            </a:pPr>
            <a:endParaRPr lang="en-IN" sz="3200" dirty="0">
              <a:solidFill>
                <a:schemeClr val="tx1"/>
              </a:solidFill>
            </a:endParaRPr>
          </a:p>
          <a:p>
            <a:pPr marL="0" indent="0">
              <a:lnSpc>
                <a:spcPct val="120000"/>
              </a:lnSpc>
              <a:buNone/>
            </a:pPr>
            <a:endParaRPr lang="en-IN" sz="2400"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2373327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8EE570-D851-3E43-BD7D-795E51B51EAD}"/>
              </a:ext>
            </a:extLst>
          </p:cNvPr>
          <p:cNvSpPr>
            <a:spLocks noGrp="1"/>
          </p:cNvSpPr>
          <p:nvPr>
            <p:ph idx="1"/>
          </p:nvPr>
        </p:nvSpPr>
        <p:spPr>
          <a:xfrm>
            <a:off x="3916958" y="397577"/>
            <a:ext cx="7315200" cy="5741965"/>
          </a:xfrm>
        </p:spPr>
        <p:txBody>
          <a:bodyPr>
            <a:normAutofit/>
          </a:bodyPr>
          <a:lstStyle/>
          <a:p>
            <a:pPr marL="0" indent="0">
              <a:buNone/>
            </a:pPr>
            <a:r>
              <a:rPr lang="en-IN" sz="2400" dirty="0">
                <a:solidFill>
                  <a:schemeClr val="tx1"/>
                </a:solidFill>
              </a:rPr>
              <a:t>Currently there is no fully effective system for segregation of various types of wastes at the primary stage. </a:t>
            </a:r>
          </a:p>
          <a:p>
            <a:pPr marL="0" indent="0">
              <a:buNone/>
            </a:pPr>
            <a:endParaRPr lang="en-IN" sz="2400" dirty="0">
              <a:solidFill>
                <a:schemeClr val="tx1"/>
              </a:solidFill>
            </a:endParaRPr>
          </a:p>
          <a:p>
            <a:pPr marL="0" indent="0">
              <a:buNone/>
            </a:pPr>
            <a:r>
              <a:rPr lang="en-IN" sz="2400" u="sng" dirty="0">
                <a:solidFill>
                  <a:schemeClr val="tx1"/>
                </a:solidFill>
              </a:rPr>
              <a:t>PROBLEM STATEMENT:</a:t>
            </a:r>
          </a:p>
          <a:p>
            <a:pPr marL="0" indent="0">
              <a:buNone/>
            </a:pPr>
            <a:r>
              <a:rPr lang="en-IN" sz="2400" dirty="0">
                <a:solidFill>
                  <a:schemeClr val="tx1"/>
                </a:solidFill>
              </a:rPr>
              <a:t>The purpose of our project is to make a</a:t>
            </a:r>
            <a:r>
              <a:rPr lang="en-IN" sz="2400" dirty="0"/>
              <a:t> </a:t>
            </a:r>
            <a:r>
              <a:rPr lang="en-IN" sz="2400" i="1" dirty="0">
                <a:solidFill>
                  <a:schemeClr val="accent5">
                    <a:lumMod val="75000"/>
                  </a:schemeClr>
                </a:solidFill>
              </a:rPr>
              <a:t>simple, low cost and user-friendly segregation system</a:t>
            </a:r>
            <a:r>
              <a:rPr lang="en-IN" sz="2400" dirty="0"/>
              <a:t> </a:t>
            </a:r>
            <a:r>
              <a:rPr lang="en-IN" sz="2400" dirty="0">
                <a:solidFill>
                  <a:schemeClr val="tx1"/>
                </a:solidFill>
              </a:rPr>
              <a:t>for urban cities to process waste management more effectively in India. It aims to make the process of recycling and waste overflow detection easier.</a:t>
            </a:r>
          </a:p>
          <a:p>
            <a:endParaRPr lang="en-US" sz="2400" dirty="0"/>
          </a:p>
        </p:txBody>
      </p:sp>
      <p:pic>
        <p:nvPicPr>
          <p:cNvPr id="5" name="Picture 4">
            <a:extLst>
              <a:ext uri="{FF2B5EF4-FFF2-40B4-BE49-F238E27FC236}">
                <a16:creationId xmlns:a16="http://schemas.microsoft.com/office/drawing/2014/main" id="{F368A173-4F1D-EC46-875A-E42FB8F45DA7}"/>
              </a:ext>
            </a:extLst>
          </p:cNvPr>
          <p:cNvPicPr>
            <a:picLocks noChangeAspect="1"/>
          </p:cNvPicPr>
          <p:nvPr/>
        </p:nvPicPr>
        <p:blipFill>
          <a:blip r:embed="rId2"/>
          <a:stretch>
            <a:fillRect/>
          </a:stretch>
        </p:blipFill>
        <p:spPr>
          <a:xfrm>
            <a:off x="186612" y="1063690"/>
            <a:ext cx="3097764" cy="4739951"/>
          </a:xfrm>
          <a:prstGeom prst="rect">
            <a:avLst/>
          </a:prstGeom>
        </p:spPr>
      </p:pic>
    </p:spTree>
    <p:extLst>
      <p:ext uri="{BB962C8B-B14F-4D97-AF65-F5344CB8AC3E}">
        <p14:creationId xmlns:p14="http://schemas.microsoft.com/office/powerpoint/2010/main" val="5702374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66C5A-ADBF-9247-8FC7-A117ADC5C328}"/>
              </a:ext>
            </a:extLst>
          </p:cNvPr>
          <p:cNvSpPr>
            <a:spLocks noGrp="1"/>
          </p:cNvSpPr>
          <p:nvPr>
            <p:ph type="title"/>
          </p:nvPr>
        </p:nvSpPr>
        <p:spPr>
          <a:xfrm>
            <a:off x="0" y="1123837"/>
            <a:ext cx="3497943" cy="4601183"/>
          </a:xfrm>
        </p:spPr>
        <p:txBody>
          <a:bodyPr/>
          <a:lstStyle/>
          <a:p>
            <a:r>
              <a:rPr lang="en-US" dirty="0"/>
              <a:t>METHODOLOGY</a:t>
            </a:r>
          </a:p>
        </p:txBody>
      </p:sp>
      <p:sp>
        <p:nvSpPr>
          <p:cNvPr id="3" name="Content Placeholder 2">
            <a:extLst>
              <a:ext uri="{FF2B5EF4-FFF2-40B4-BE49-F238E27FC236}">
                <a16:creationId xmlns:a16="http://schemas.microsoft.com/office/drawing/2014/main" id="{96600044-8EAF-5C43-85C7-E9491C47D78A}"/>
              </a:ext>
            </a:extLst>
          </p:cNvPr>
          <p:cNvSpPr>
            <a:spLocks noGrp="1"/>
          </p:cNvSpPr>
          <p:nvPr>
            <p:ph idx="1"/>
          </p:nvPr>
        </p:nvSpPr>
        <p:spPr>
          <a:xfrm>
            <a:off x="3869268" y="1310186"/>
            <a:ext cx="7315200" cy="5411542"/>
          </a:xfrm>
        </p:spPr>
        <p:txBody>
          <a:bodyPr>
            <a:noAutofit/>
          </a:bodyPr>
          <a:lstStyle/>
          <a:p>
            <a:pPr marL="457200" indent="-457200">
              <a:lnSpc>
                <a:spcPct val="120000"/>
              </a:lnSpc>
              <a:buFont typeface="+mj-lt"/>
              <a:buAutoNum type="arabicPeriod"/>
            </a:pPr>
            <a:r>
              <a:rPr lang="en-US" sz="1600" dirty="0">
                <a:solidFill>
                  <a:schemeClr val="tx1"/>
                </a:solidFill>
              </a:rPr>
              <a:t>Data collection using web scrapper, Bing API and ImageNet database.</a:t>
            </a:r>
          </a:p>
          <a:p>
            <a:pPr marL="457200" indent="-457200">
              <a:lnSpc>
                <a:spcPct val="120000"/>
              </a:lnSpc>
              <a:buFont typeface="+mj-lt"/>
              <a:buAutoNum type="arabicPeriod"/>
            </a:pPr>
            <a:r>
              <a:rPr lang="en-US" sz="1600" dirty="0">
                <a:solidFill>
                  <a:schemeClr val="tx1"/>
                </a:solidFill>
              </a:rPr>
              <a:t>Development of Neural Network model in Python deployed using </a:t>
            </a:r>
            <a:r>
              <a:rPr lang="en-US" sz="1600" dirty="0" err="1">
                <a:solidFill>
                  <a:schemeClr val="tx1"/>
                </a:solidFill>
              </a:rPr>
              <a:t>Keras</a:t>
            </a:r>
            <a:r>
              <a:rPr lang="en-US" sz="1600" dirty="0">
                <a:solidFill>
                  <a:schemeClr val="tx1"/>
                </a:solidFill>
              </a:rPr>
              <a:t> and TensorFlow 2.0 later converted to TensorFlow Lite for use in Raspberry Pi.</a:t>
            </a:r>
          </a:p>
          <a:p>
            <a:pPr marL="457200" indent="-457200">
              <a:lnSpc>
                <a:spcPct val="120000"/>
              </a:lnSpc>
              <a:buFont typeface="+mj-lt"/>
              <a:buAutoNum type="arabicPeriod"/>
            </a:pPr>
            <a:r>
              <a:rPr lang="en-US" sz="1600" dirty="0">
                <a:solidFill>
                  <a:schemeClr val="tx1"/>
                </a:solidFill>
              </a:rPr>
              <a:t>Ultrasonic sensors are used for interaction and level detection.</a:t>
            </a:r>
          </a:p>
          <a:p>
            <a:pPr marL="457200" indent="-457200">
              <a:lnSpc>
                <a:spcPct val="120000"/>
              </a:lnSpc>
              <a:buFont typeface="+mj-lt"/>
              <a:buAutoNum type="arabicPeriod"/>
            </a:pPr>
            <a:r>
              <a:rPr lang="en-US" sz="1600" dirty="0">
                <a:solidFill>
                  <a:schemeClr val="tx1"/>
                </a:solidFill>
              </a:rPr>
              <a:t>GPS sensor collects location data.</a:t>
            </a:r>
          </a:p>
          <a:p>
            <a:pPr marL="457200" indent="-457200">
              <a:lnSpc>
                <a:spcPct val="120000"/>
              </a:lnSpc>
              <a:buFont typeface="+mj-lt"/>
              <a:buAutoNum type="arabicPeriod"/>
            </a:pPr>
            <a:r>
              <a:rPr lang="en-US" sz="1600" dirty="0">
                <a:solidFill>
                  <a:schemeClr val="tx1"/>
                </a:solidFill>
              </a:rPr>
              <a:t>Camera module which is activated after response of interaction from Ultrasonic sensor is used to capture images.</a:t>
            </a:r>
          </a:p>
          <a:p>
            <a:pPr marL="457200" indent="-457200">
              <a:lnSpc>
                <a:spcPct val="120000"/>
              </a:lnSpc>
              <a:buFont typeface="+mj-lt"/>
              <a:buAutoNum type="arabicPeriod"/>
            </a:pPr>
            <a:r>
              <a:rPr lang="en-US" sz="1600" dirty="0">
                <a:solidFill>
                  <a:schemeClr val="tx1"/>
                </a:solidFill>
              </a:rPr>
              <a:t>Images captured from camera module are processed by pre-trained model resulting in waste criteria.</a:t>
            </a:r>
          </a:p>
          <a:p>
            <a:pPr marL="457200" indent="-457200">
              <a:lnSpc>
                <a:spcPct val="120000"/>
              </a:lnSpc>
              <a:buFont typeface="+mj-lt"/>
              <a:buAutoNum type="arabicPeriod"/>
            </a:pPr>
            <a:r>
              <a:rPr lang="en-US" sz="1600" dirty="0">
                <a:solidFill>
                  <a:schemeClr val="tx1"/>
                </a:solidFill>
              </a:rPr>
              <a:t>Result from pre trained model is used to signal Servo motors which then opens the correct lid.</a:t>
            </a:r>
          </a:p>
          <a:p>
            <a:pPr marL="457200" indent="-457200">
              <a:lnSpc>
                <a:spcPct val="120000"/>
              </a:lnSpc>
              <a:buFont typeface="+mj-lt"/>
              <a:buAutoNum type="arabicPeriod"/>
            </a:pPr>
            <a:r>
              <a:rPr lang="en-US" sz="1600" dirty="0">
                <a:solidFill>
                  <a:schemeClr val="tx1"/>
                </a:solidFill>
              </a:rPr>
              <a:t>Raspberry Pi embedded Wi-Fi module is used to upload data on Google cloud where project Pub/Sub is already set-up.</a:t>
            </a:r>
          </a:p>
          <a:p>
            <a:pPr marL="457200" indent="-457200">
              <a:lnSpc>
                <a:spcPct val="120000"/>
              </a:lnSpc>
              <a:buFont typeface="+mj-lt"/>
              <a:buAutoNum type="arabicPeriod"/>
            </a:pPr>
            <a:r>
              <a:rPr lang="en-US" sz="1600" dirty="0">
                <a:solidFill>
                  <a:schemeClr val="tx1"/>
                </a:solidFill>
              </a:rPr>
              <a:t>The respective authorities will be alerted, when the waste level in the dustbin crosses 95%.</a:t>
            </a:r>
          </a:p>
          <a:p>
            <a:pPr marL="457200" indent="-457200">
              <a:lnSpc>
                <a:spcPct val="120000"/>
              </a:lnSpc>
              <a:buFont typeface="+mj-lt"/>
              <a:buAutoNum type="arabicPeriod"/>
            </a:pPr>
            <a:r>
              <a:rPr lang="en-US" sz="1600" dirty="0">
                <a:solidFill>
                  <a:schemeClr val="tx1"/>
                </a:solidFill>
              </a:rPr>
              <a:t>Red and green light indicators are used to inform the user whether the lid will open or not.</a:t>
            </a:r>
          </a:p>
          <a:p>
            <a:pPr marL="0" indent="0">
              <a:lnSpc>
                <a:spcPct val="120000"/>
              </a:lnSpc>
              <a:buNone/>
            </a:pPr>
            <a:endParaRPr lang="en-US" sz="1600" dirty="0">
              <a:solidFill>
                <a:schemeClr val="tx1"/>
              </a:solidFill>
            </a:endParaRPr>
          </a:p>
          <a:p>
            <a:pPr marL="457200" indent="-457200">
              <a:lnSpc>
                <a:spcPct val="120000"/>
              </a:lnSpc>
              <a:buFont typeface="+mj-lt"/>
              <a:buAutoNum type="arabicPeriod"/>
            </a:pPr>
            <a:endParaRPr lang="en-US" sz="1600" dirty="0">
              <a:solidFill>
                <a:schemeClr val="tx1"/>
              </a:solidFill>
            </a:endParaRPr>
          </a:p>
          <a:p>
            <a:pPr marL="457200" indent="-457200">
              <a:lnSpc>
                <a:spcPct val="120000"/>
              </a:lnSpc>
              <a:buFont typeface="+mj-lt"/>
              <a:buAutoNum type="arabicPeriod"/>
            </a:pPr>
            <a:endParaRPr lang="en-US" sz="1600" dirty="0">
              <a:solidFill>
                <a:schemeClr val="tx1"/>
              </a:solidFill>
            </a:endParaRPr>
          </a:p>
        </p:txBody>
      </p:sp>
    </p:spTree>
    <p:extLst>
      <p:ext uri="{BB962C8B-B14F-4D97-AF65-F5344CB8AC3E}">
        <p14:creationId xmlns:p14="http://schemas.microsoft.com/office/powerpoint/2010/main" val="14416037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02827-92C9-374D-9E29-A8D43BF7395E}"/>
              </a:ext>
            </a:extLst>
          </p:cNvPr>
          <p:cNvSpPr>
            <a:spLocks noGrp="1"/>
          </p:cNvSpPr>
          <p:nvPr>
            <p:ph type="title"/>
          </p:nvPr>
        </p:nvSpPr>
        <p:spPr>
          <a:xfrm>
            <a:off x="210056" y="1023824"/>
            <a:ext cx="2947482" cy="4601183"/>
          </a:xfrm>
        </p:spPr>
        <p:txBody>
          <a:bodyPr>
            <a:normAutofit fontScale="90000"/>
          </a:bodyPr>
          <a:lstStyle/>
          <a:p>
            <a:r>
              <a:rPr lang="en-US" dirty="0"/>
              <a:t>RASPBERRY PI 3</a:t>
            </a:r>
            <a:br>
              <a:rPr lang="en-US" dirty="0"/>
            </a:br>
            <a:br>
              <a:rPr lang="en-US" dirty="0"/>
            </a:br>
            <a:r>
              <a:rPr lang="en-US" dirty="0"/>
              <a:t>-</a:t>
            </a:r>
            <a:r>
              <a:rPr lang="en-US" sz="2200" dirty="0"/>
              <a:t>single board computer</a:t>
            </a:r>
            <a:br>
              <a:rPr lang="en-US" sz="2200" dirty="0"/>
            </a:br>
            <a:br>
              <a:rPr lang="en-US" sz="2200" dirty="0"/>
            </a:br>
            <a:r>
              <a:rPr lang="en-US" sz="2200" dirty="0"/>
              <a:t>-wireless LAN + bluetooth connectivity</a:t>
            </a:r>
            <a:br>
              <a:rPr lang="en-US" sz="2200" dirty="0"/>
            </a:br>
            <a:br>
              <a:rPr lang="en-US" sz="2200" dirty="0"/>
            </a:br>
            <a:r>
              <a:rPr lang="en-US" sz="2200" dirty="0"/>
              <a:t>-used to connect to the    cloud</a:t>
            </a:r>
            <a:br>
              <a:rPr lang="en-US" sz="2200" dirty="0"/>
            </a:br>
            <a:br>
              <a:rPr lang="en-US" sz="2200" dirty="0"/>
            </a:br>
            <a:r>
              <a:rPr lang="en-US" sz="2200" dirty="0"/>
              <a:t>-used to attach camera module to capture images</a:t>
            </a:r>
            <a:br>
              <a:rPr lang="en-US" sz="2200" dirty="0"/>
            </a:br>
            <a:br>
              <a:rPr lang="en-US" sz="2200" dirty="0"/>
            </a:br>
            <a:r>
              <a:rPr lang="en-US" sz="2200" dirty="0"/>
              <a:t>-to upload GPS coordinates+ waste level data</a:t>
            </a:r>
          </a:p>
        </p:txBody>
      </p:sp>
      <p:pic>
        <p:nvPicPr>
          <p:cNvPr id="5" name="Content Placeholder 4">
            <a:extLst>
              <a:ext uri="{FF2B5EF4-FFF2-40B4-BE49-F238E27FC236}">
                <a16:creationId xmlns:a16="http://schemas.microsoft.com/office/drawing/2014/main" id="{AB9F40FD-C63D-B547-BEAD-A32B3635AAD9}"/>
              </a:ext>
            </a:extLst>
          </p:cNvPr>
          <p:cNvPicPr>
            <a:picLocks noGrp="1" noChangeAspect="1"/>
          </p:cNvPicPr>
          <p:nvPr>
            <p:ph idx="1"/>
          </p:nvPr>
        </p:nvPicPr>
        <p:blipFill>
          <a:blip r:embed="rId2"/>
          <a:stretch>
            <a:fillRect/>
          </a:stretch>
        </p:blipFill>
        <p:spPr>
          <a:xfrm>
            <a:off x="3611369" y="838695"/>
            <a:ext cx="7747194" cy="5222678"/>
          </a:xfrm>
        </p:spPr>
      </p:pic>
    </p:spTree>
    <p:extLst>
      <p:ext uri="{BB962C8B-B14F-4D97-AF65-F5344CB8AC3E}">
        <p14:creationId xmlns:p14="http://schemas.microsoft.com/office/powerpoint/2010/main" val="3937950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D1EA2-C41C-3E4D-8EE2-3E836F3FA827}"/>
              </a:ext>
            </a:extLst>
          </p:cNvPr>
          <p:cNvSpPr>
            <a:spLocks noGrp="1"/>
          </p:cNvSpPr>
          <p:nvPr>
            <p:ph type="title"/>
          </p:nvPr>
        </p:nvSpPr>
        <p:spPr/>
        <p:txBody>
          <a:bodyPr>
            <a:normAutofit fontScale="90000"/>
          </a:bodyPr>
          <a:lstStyle/>
          <a:p>
            <a:r>
              <a:rPr lang="en-US" dirty="0"/>
              <a:t>ULTRA SONIC SENSOR</a:t>
            </a:r>
            <a:br>
              <a:rPr lang="en-US" dirty="0"/>
            </a:br>
            <a:br>
              <a:rPr lang="en-US" dirty="0"/>
            </a:br>
            <a:r>
              <a:rPr lang="en-US" sz="2200" dirty="0"/>
              <a:t>-proximity sensor</a:t>
            </a:r>
            <a:br>
              <a:rPr lang="en-US" sz="2200" dirty="0"/>
            </a:br>
            <a:br>
              <a:rPr lang="en-US" sz="2200" dirty="0"/>
            </a:br>
            <a:r>
              <a:rPr lang="en-US" sz="2200" dirty="0"/>
              <a:t>-emit sound waves toward an object and determines its distance from the reflected waves</a:t>
            </a:r>
            <a:br>
              <a:rPr lang="en-US" sz="2200" dirty="0"/>
            </a:br>
            <a:br>
              <a:rPr lang="en-US" sz="2200" dirty="0"/>
            </a:br>
            <a:r>
              <a:rPr lang="en-US" sz="2200" dirty="0"/>
              <a:t>-detect human interaction upto 30 cm range</a:t>
            </a:r>
            <a:br>
              <a:rPr lang="en-US" sz="2200" dirty="0"/>
            </a:br>
            <a:br>
              <a:rPr lang="en-US" sz="2200" dirty="0"/>
            </a:br>
            <a:r>
              <a:rPr lang="en-US" sz="2200" dirty="0"/>
              <a:t>-detect waste level in dustbin</a:t>
            </a:r>
            <a:br>
              <a:rPr lang="en-US" sz="2200" dirty="0"/>
            </a:br>
            <a:endParaRPr lang="en-US" sz="2200" dirty="0"/>
          </a:p>
        </p:txBody>
      </p:sp>
      <p:pic>
        <p:nvPicPr>
          <p:cNvPr id="5" name="Content Placeholder 4">
            <a:extLst>
              <a:ext uri="{FF2B5EF4-FFF2-40B4-BE49-F238E27FC236}">
                <a16:creationId xmlns:a16="http://schemas.microsoft.com/office/drawing/2014/main" id="{2CBEEC09-AC3F-9246-8171-1C405DD6DB51}"/>
              </a:ext>
            </a:extLst>
          </p:cNvPr>
          <p:cNvPicPr>
            <a:picLocks noGrp="1" noChangeAspect="1"/>
          </p:cNvPicPr>
          <p:nvPr>
            <p:ph idx="1"/>
          </p:nvPr>
        </p:nvPicPr>
        <p:blipFill>
          <a:blip r:embed="rId2"/>
          <a:stretch>
            <a:fillRect/>
          </a:stretch>
        </p:blipFill>
        <p:spPr>
          <a:xfrm>
            <a:off x="4078287" y="778592"/>
            <a:ext cx="7494588" cy="4946428"/>
          </a:xfrm>
        </p:spPr>
      </p:pic>
    </p:spTree>
    <p:extLst>
      <p:ext uri="{BB962C8B-B14F-4D97-AF65-F5344CB8AC3E}">
        <p14:creationId xmlns:p14="http://schemas.microsoft.com/office/powerpoint/2010/main" val="699457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2B1AD-22D6-B849-883D-D361CA5DB007}"/>
              </a:ext>
            </a:extLst>
          </p:cNvPr>
          <p:cNvSpPr>
            <a:spLocks noGrp="1"/>
          </p:cNvSpPr>
          <p:nvPr>
            <p:ph type="title"/>
          </p:nvPr>
        </p:nvSpPr>
        <p:spPr/>
        <p:txBody>
          <a:bodyPr>
            <a:normAutofit/>
          </a:bodyPr>
          <a:lstStyle/>
          <a:p>
            <a:r>
              <a:rPr lang="en-US" sz="2800" dirty="0"/>
              <a:t>INTERFACING RASPBERRY PI WITH ULTRA SONIC SENSOR</a:t>
            </a:r>
            <a:br>
              <a:rPr lang="en-US" sz="2800" dirty="0"/>
            </a:br>
            <a:br>
              <a:rPr lang="en-US" sz="2800" dirty="0"/>
            </a:br>
            <a:r>
              <a:rPr lang="en-US" sz="2000" dirty="0"/>
              <a:t>-to signal camera module to capture image of the waste</a:t>
            </a:r>
            <a:br>
              <a:rPr lang="en-US" sz="2000" dirty="0"/>
            </a:br>
            <a:br>
              <a:rPr lang="en-US" sz="2000" dirty="0"/>
            </a:br>
            <a:r>
              <a:rPr lang="en-US" sz="2000" dirty="0"/>
              <a:t>- to send waste level data to the cloud</a:t>
            </a:r>
          </a:p>
        </p:txBody>
      </p:sp>
      <p:pic>
        <p:nvPicPr>
          <p:cNvPr id="5" name="Content Placeholder 4">
            <a:extLst>
              <a:ext uri="{FF2B5EF4-FFF2-40B4-BE49-F238E27FC236}">
                <a16:creationId xmlns:a16="http://schemas.microsoft.com/office/drawing/2014/main" id="{4B79549D-C0D6-F643-AA8F-0FA08D4FFAD3}"/>
              </a:ext>
            </a:extLst>
          </p:cNvPr>
          <p:cNvPicPr>
            <a:picLocks noGrp="1" noChangeAspect="1"/>
          </p:cNvPicPr>
          <p:nvPr>
            <p:ph idx="1"/>
          </p:nvPr>
        </p:nvPicPr>
        <p:blipFill>
          <a:blip r:embed="rId2"/>
          <a:stretch>
            <a:fillRect/>
          </a:stretch>
        </p:blipFill>
        <p:spPr>
          <a:xfrm>
            <a:off x="6570180" y="863790"/>
            <a:ext cx="4684092" cy="5121275"/>
          </a:xfrm>
        </p:spPr>
      </p:pic>
      <p:sp>
        <p:nvSpPr>
          <p:cNvPr id="6" name="TextBox 5">
            <a:extLst>
              <a:ext uri="{FF2B5EF4-FFF2-40B4-BE49-F238E27FC236}">
                <a16:creationId xmlns:a16="http://schemas.microsoft.com/office/drawing/2014/main" id="{72F95F72-E48B-DA46-9C43-79E2739F3964}"/>
              </a:ext>
            </a:extLst>
          </p:cNvPr>
          <p:cNvSpPr txBox="1"/>
          <p:nvPr/>
        </p:nvSpPr>
        <p:spPr>
          <a:xfrm>
            <a:off x="4455185" y="1289655"/>
            <a:ext cx="1250156" cy="203132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b="1" dirty="0"/>
              <a:t>PIN- VCC</a:t>
            </a:r>
          </a:p>
          <a:p>
            <a:endParaRPr lang="en-US" b="1" dirty="0"/>
          </a:p>
          <a:p>
            <a:r>
              <a:rPr lang="en-US" b="1" dirty="0"/>
              <a:t>PIN- Trig</a:t>
            </a:r>
          </a:p>
          <a:p>
            <a:endParaRPr lang="en-US" b="1" dirty="0"/>
          </a:p>
          <a:p>
            <a:r>
              <a:rPr lang="en-US" b="1" dirty="0"/>
              <a:t>PIN- Echo</a:t>
            </a:r>
          </a:p>
          <a:p>
            <a:endParaRPr lang="en-US" b="1" dirty="0"/>
          </a:p>
          <a:p>
            <a:r>
              <a:rPr lang="en-US" b="1" dirty="0"/>
              <a:t>PIN- GND</a:t>
            </a:r>
          </a:p>
        </p:txBody>
      </p:sp>
      <p:cxnSp>
        <p:nvCxnSpPr>
          <p:cNvPr id="8" name="Straight Arrow Connector 7">
            <a:extLst>
              <a:ext uri="{FF2B5EF4-FFF2-40B4-BE49-F238E27FC236}">
                <a16:creationId xmlns:a16="http://schemas.microsoft.com/office/drawing/2014/main" id="{1BEB9BB5-0C0F-3743-BDA7-FA42DD04918A}"/>
              </a:ext>
            </a:extLst>
          </p:cNvPr>
          <p:cNvCxnSpPr/>
          <p:nvPr/>
        </p:nvCxnSpPr>
        <p:spPr>
          <a:xfrm>
            <a:off x="5705341" y="2305318"/>
            <a:ext cx="20348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90681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E6DB9-EB9E-904E-8F9D-F1CEAE76E7F8}"/>
              </a:ext>
            </a:extLst>
          </p:cNvPr>
          <p:cNvSpPr>
            <a:spLocks noGrp="1"/>
          </p:cNvSpPr>
          <p:nvPr>
            <p:ph type="title"/>
          </p:nvPr>
        </p:nvSpPr>
        <p:spPr/>
        <p:txBody>
          <a:bodyPr>
            <a:normAutofit/>
          </a:bodyPr>
          <a:lstStyle/>
          <a:p>
            <a:r>
              <a:rPr lang="en-US" sz="2800" dirty="0"/>
              <a:t>CATEGORIES OF WASTE CLASSIFICATION</a:t>
            </a:r>
          </a:p>
        </p:txBody>
      </p:sp>
      <p:pic>
        <p:nvPicPr>
          <p:cNvPr id="5" name="Content Placeholder 4" descr="A bunch of items that are on a table&#10;&#10;Description automatically generated">
            <a:extLst>
              <a:ext uri="{FF2B5EF4-FFF2-40B4-BE49-F238E27FC236}">
                <a16:creationId xmlns:a16="http://schemas.microsoft.com/office/drawing/2014/main" id="{1DE28B9F-A04F-4F8A-BA6F-9078E5F44A44}"/>
              </a:ext>
            </a:extLst>
          </p:cNvPr>
          <p:cNvPicPr>
            <a:picLocks noGrp="1" noChangeAspect="1"/>
          </p:cNvPicPr>
          <p:nvPr>
            <p:ph idx="1"/>
          </p:nvPr>
        </p:nvPicPr>
        <p:blipFill>
          <a:blip r:embed="rId2"/>
          <a:stretch>
            <a:fillRect/>
          </a:stretch>
        </p:blipFill>
        <p:spPr>
          <a:xfrm>
            <a:off x="4188026" y="1404057"/>
            <a:ext cx="6696284" cy="4614348"/>
          </a:xfrm>
        </p:spPr>
      </p:pic>
      <p:sp>
        <p:nvSpPr>
          <p:cNvPr id="6" name="TextBox 5">
            <a:extLst>
              <a:ext uri="{FF2B5EF4-FFF2-40B4-BE49-F238E27FC236}">
                <a16:creationId xmlns:a16="http://schemas.microsoft.com/office/drawing/2014/main" id="{2B637674-2A72-46F3-A4A4-2EE389D9B183}"/>
              </a:ext>
            </a:extLst>
          </p:cNvPr>
          <p:cNvSpPr txBox="1"/>
          <p:nvPr/>
        </p:nvSpPr>
        <p:spPr>
          <a:xfrm>
            <a:off x="4306529" y="470263"/>
            <a:ext cx="6164826" cy="707886"/>
          </a:xfrm>
          <a:prstGeom prst="rect">
            <a:avLst/>
          </a:prstGeom>
          <a:noFill/>
        </p:spPr>
        <p:txBody>
          <a:bodyPr wrap="square" rtlCol="0">
            <a:spAutoFit/>
          </a:bodyPr>
          <a:lstStyle/>
          <a:p>
            <a:pPr marL="285750" indent="-285750">
              <a:buFont typeface="Wingdings" panose="05000000000000000000" pitchFamily="2" charset="2"/>
              <a:buChar char="ü"/>
            </a:pPr>
            <a:r>
              <a:rPr lang="en-US" sz="2000" dirty="0"/>
              <a:t>There are 7 different Categories: 1. Cardboard, 2. Glass, 3. Metal, 4. Paper, 5. Plastic, 6. Organic, 7. Trash</a:t>
            </a:r>
          </a:p>
        </p:txBody>
      </p:sp>
    </p:spTree>
    <p:extLst>
      <p:ext uri="{BB962C8B-B14F-4D97-AF65-F5344CB8AC3E}">
        <p14:creationId xmlns:p14="http://schemas.microsoft.com/office/powerpoint/2010/main" val="208234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979FA-3100-4335-9665-0973F3F24A5F}"/>
              </a:ext>
            </a:extLst>
          </p:cNvPr>
          <p:cNvSpPr>
            <a:spLocks noGrp="1"/>
          </p:cNvSpPr>
          <p:nvPr>
            <p:ph type="title"/>
          </p:nvPr>
        </p:nvSpPr>
        <p:spPr/>
        <p:txBody>
          <a:bodyPr/>
          <a:lstStyle/>
          <a:p>
            <a:r>
              <a:rPr lang="en-US" dirty="0"/>
              <a:t>Neural Network Model</a:t>
            </a:r>
          </a:p>
        </p:txBody>
      </p:sp>
      <p:sp>
        <p:nvSpPr>
          <p:cNvPr id="3" name="Content Placeholder 2">
            <a:extLst>
              <a:ext uri="{FF2B5EF4-FFF2-40B4-BE49-F238E27FC236}">
                <a16:creationId xmlns:a16="http://schemas.microsoft.com/office/drawing/2014/main" id="{C6E6AE4C-7F80-4796-9E9B-6B7C427A2614}"/>
              </a:ext>
            </a:extLst>
          </p:cNvPr>
          <p:cNvSpPr>
            <a:spLocks noGrp="1"/>
          </p:cNvSpPr>
          <p:nvPr>
            <p:ph idx="1"/>
          </p:nvPr>
        </p:nvSpPr>
        <p:spPr/>
        <p:txBody>
          <a:bodyPr>
            <a:normAutofit fontScale="92500"/>
          </a:bodyPr>
          <a:lstStyle/>
          <a:p>
            <a:pPr marL="1143000" marR="0" lvl="2" indent="-228600">
              <a:lnSpc>
                <a:spcPct val="150000"/>
              </a:lnSpc>
              <a:spcBef>
                <a:spcPts val="0"/>
              </a:spcBef>
              <a:spcAft>
                <a:spcPts val="0"/>
              </a:spcAft>
              <a:buFont typeface="Wingdings" panose="05000000000000000000" pitchFamily="2" charset="2"/>
              <a:buChar char=""/>
            </a:pPr>
            <a:r>
              <a:rPr lang="en-IN"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No. of Conv2d Layers=2 filter 16</a:t>
            </a: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1143000" marR="0" lvl="2" indent="-228600">
              <a:lnSpc>
                <a:spcPct val="150000"/>
              </a:lnSpc>
              <a:spcBef>
                <a:spcPts val="0"/>
              </a:spcBef>
              <a:spcAft>
                <a:spcPts val="0"/>
              </a:spcAft>
              <a:buFont typeface="Wingdings" panose="05000000000000000000" pitchFamily="2" charset="2"/>
              <a:buChar char=""/>
            </a:pPr>
            <a:r>
              <a:rPr lang="en-IN"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No. of SepearableConv2d:</a:t>
            </a: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1600200" marR="0" lvl="3" indent="-228600">
              <a:lnSpc>
                <a:spcPct val="150000"/>
              </a:lnSpc>
              <a:spcBef>
                <a:spcPts val="0"/>
              </a:spcBef>
              <a:spcAft>
                <a:spcPts val="0"/>
              </a:spcAft>
              <a:buFont typeface="Symbol" panose="05050102010706020507" pitchFamily="18" charset="2"/>
              <a:buChar char=""/>
            </a:pPr>
            <a:r>
              <a:rPr lang="en-IN"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 filter 32</a:t>
            </a: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1600200" marR="0" lvl="3" indent="-228600">
              <a:lnSpc>
                <a:spcPct val="150000"/>
              </a:lnSpc>
              <a:spcBef>
                <a:spcPts val="0"/>
              </a:spcBef>
              <a:spcAft>
                <a:spcPts val="0"/>
              </a:spcAft>
              <a:buFont typeface="Symbol" panose="05050102010706020507" pitchFamily="18" charset="2"/>
              <a:buChar char=""/>
            </a:pPr>
            <a:r>
              <a:rPr lang="en-IN"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 filter 64</a:t>
            </a: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1600200" marR="0" lvl="3" indent="-228600">
              <a:lnSpc>
                <a:spcPct val="150000"/>
              </a:lnSpc>
              <a:spcBef>
                <a:spcPts val="0"/>
              </a:spcBef>
              <a:spcAft>
                <a:spcPts val="0"/>
              </a:spcAft>
              <a:buFont typeface="Symbol" panose="05050102010706020507" pitchFamily="18" charset="2"/>
              <a:buChar char=""/>
            </a:pPr>
            <a:r>
              <a:rPr lang="en-IN"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 filter 128</a:t>
            </a: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1600200" marR="0" lvl="3" indent="-228600">
              <a:lnSpc>
                <a:spcPct val="150000"/>
              </a:lnSpc>
              <a:spcBef>
                <a:spcPts val="0"/>
              </a:spcBef>
              <a:spcAft>
                <a:spcPts val="0"/>
              </a:spcAft>
              <a:buFont typeface="Symbol" panose="05050102010706020507" pitchFamily="18" charset="2"/>
              <a:buChar char=""/>
            </a:pPr>
            <a:r>
              <a:rPr lang="en-IN"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 filter 256</a:t>
            </a: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1143000" marR="0" lvl="2" indent="-228600">
              <a:lnSpc>
                <a:spcPct val="150000"/>
              </a:lnSpc>
              <a:spcBef>
                <a:spcPts val="0"/>
              </a:spcBef>
              <a:spcAft>
                <a:spcPts val="0"/>
              </a:spcAft>
              <a:buFont typeface="Wingdings" panose="05000000000000000000" pitchFamily="2" charset="2"/>
              <a:buChar char=""/>
            </a:pPr>
            <a:r>
              <a:rPr lang="en-IN"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No. of Dense layers:1 unit 512, 1 unit 128, 1 unit 64, 1 unit 1</a:t>
            </a: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1143000" marR="0" lvl="2" indent="-228600">
              <a:lnSpc>
                <a:spcPct val="150000"/>
              </a:lnSpc>
              <a:spcBef>
                <a:spcPts val="0"/>
              </a:spcBef>
              <a:spcAft>
                <a:spcPts val="0"/>
              </a:spcAft>
              <a:buFont typeface="Wingdings" panose="05000000000000000000" pitchFamily="2" charset="2"/>
              <a:buChar char=""/>
            </a:pPr>
            <a:r>
              <a:rPr lang="en-IN" sz="20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Echos</a:t>
            </a:r>
            <a:r>
              <a:rPr lang="en-IN"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=10</a:t>
            </a: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1143000" marR="0" lvl="2" indent="-228600">
              <a:lnSpc>
                <a:spcPct val="150000"/>
              </a:lnSpc>
              <a:spcBef>
                <a:spcPts val="0"/>
              </a:spcBef>
              <a:spcAft>
                <a:spcPts val="0"/>
              </a:spcAft>
              <a:buFont typeface="Wingdings" panose="05000000000000000000" pitchFamily="2" charset="2"/>
              <a:buChar char=""/>
            </a:pPr>
            <a:r>
              <a:rPr lang="en-IN"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Activation=</a:t>
            </a:r>
            <a:r>
              <a:rPr lang="en-IN" sz="20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relu</a:t>
            </a: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1143000" marR="0" lvl="2" indent="-228600">
              <a:lnSpc>
                <a:spcPct val="150000"/>
              </a:lnSpc>
              <a:spcBef>
                <a:spcPts val="0"/>
              </a:spcBef>
              <a:spcAft>
                <a:spcPts val="0"/>
              </a:spcAft>
              <a:buFont typeface="Wingdings" panose="05000000000000000000" pitchFamily="2" charset="2"/>
              <a:buChar char=""/>
            </a:pPr>
            <a:r>
              <a:rPr lang="en-IN"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Output activation=</a:t>
            </a:r>
            <a:r>
              <a:rPr lang="en-IN" sz="20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softmax</a:t>
            </a: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1143000" marR="0" lvl="2" indent="-228600">
              <a:lnSpc>
                <a:spcPct val="150000"/>
              </a:lnSpc>
              <a:spcBef>
                <a:spcPts val="0"/>
              </a:spcBef>
              <a:spcAft>
                <a:spcPts val="0"/>
              </a:spcAft>
              <a:buFont typeface="Wingdings" panose="05000000000000000000" pitchFamily="2" charset="2"/>
              <a:buChar char=""/>
            </a:pPr>
            <a:r>
              <a:rPr lang="en-IN"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Optimizer=</a:t>
            </a:r>
            <a:r>
              <a:rPr lang="en-IN" sz="20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adam</a:t>
            </a: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9119320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5DCC9-DC0B-4732-8B14-0160031FA8D6}"/>
              </a:ext>
            </a:extLst>
          </p:cNvPr>
          <p:cNvSpPr>
            <a:spLocks noGrp="1"/>
          </p:cNvSpPr>
          <p:nvPr>
            <p:ph type="title"/>
          </p:nvPr>
        </p:nvSpPr>
        <p:spPr/>
        <p:txBody>
          <a:bodyPr/>
          <a:lstStyle/>
          <a:p>
            <a:r>
              <a:rPr lang="en-US"/>
              <a:t>Network Structure</a:t>
            </a:r>
            <a:endParaRPr lang="en-US" dirty="0"/>
          </a:p>
        </p:txBody>
      </p:sp>
      <p:pic>
        <p:nvPicPr>
          <p:cNvPr id="7" name="Picture 6" descr="A picture containing map&#10;&#10;Description automatically generated">
            <a:extLst>
              <a:ext uri="{FF2B5EF4-FFF2-40B4-BE49-F238E27FC236}">
                <a16:creationId xmlns:a16="http://schemas.microsoft.com/office/drawing/2014/main" id="{0E93D12D-FEA9-43A4-BB2F-4743790D0B2B}"/>
              </a:ext>
            </a:extLst>
          </p:cNvPr>
          <p:cNvPicPr>
            <a:picLocks noChangeAspect="1"/>
          </p:cNvPicPr>
          <p:nvPr/>
        </p:nvPicPr>
        <p:blipFill>
          <a:blip r:embed="rId2"/>
          <a:stretch>
            <a:fillRect/>
          </a:stretch>
        </p:blipFill>
        <p:spPr>
          <a:xfrm>
            <a:off x="3492078" y="864108"/>
            <a:ext cx="8069580" cy="2420874"/>
          </a:xfrm>
          <a:prstGeom prst="rect">
            <a:avLst/>
          </a:prstGeom>
        </p:spPr>
      </p:pic>
      <p:pic>
        <p:nvPicPr>
          <p:cNvPr id="13" name="Content Placeholder 12" descr="A picture containing text, map&#10;&#10;Description automatically generated">
            <a:extLst>
              <a:ext uri="{FF2B5EF4-FFF2-40B4-BE49-F238E27FC236}">
                <a16:creationId xmlns:a16="http://schemas.microsoft.com/office/drawing/2014/main" id="{E3A7EFC8-23A4-49EA-BF8B-19847FF2E21F}"/>
              </a:ext>
            </a:extLst>
          </p:cNvPr>
          <p:cNvPicPr>
            <a:picLocks noGrp="1" noChangeAspect="1"/>
          </p:cNvPicPr>
          <p:nvPr>
            <p:ph idx="1"/>
          </p:nvPr>
        </p:nvPicPr>
        <p:blipFill>
          <a:blip r:embed="rId3"/>
          <a:stretch>
            <a:fillRect/>
          </a:stretch>
        </p:blipFill>
        <p:spPr>
          <a:xfrm>
            <a:off x="5166359" y="3424428"/>
            <a:ext cx="4124641" cy="3055783"/>
          </a:xfrm>
        </p:spPr>
      </p:pic>
    </p:spTree>
    <p:extLst>
      <p:ext uri="{BB962C8B-B14F-4D97-AF65-F5344CB8AC3E}">
        <p14:creationId xmlns:p14="http://schemas.microsoft.com/office/powerpoint/2010/main" val="2342945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4B762-44C3-B24F-8B81-E238540C5025}"/>
              </a:ext>
            </a:extLst>
          </p:cNvPr>
          <p:cNvSpPr>
            <a:spLocks noGrp="1"/>
          </p:cNvSpPr>
          <p:nvPr>
            <p:ph type="title"/>
          </p:nvPr>
        </p:nvSpPr>
        <p:spPr>
          <a:xfrm>
            <a:off x="0" y="1123837"/>
            <a:ext cx="3433665" cy="4601183"/>
          </a:xfrm>
        </p:spPr>
        <p:txBody>
          <a:bodyPr/>
          <a:lstStyle/>
          <a:p>
            <a:r>
              <a:rPr lang="en-US" dirty="0"/>
              <a:t>PRESENTATION</a:t>
            </a:r>
            <a:br>
              <a:rPr lang="en-US" dirty="0"/>
            </a:br>
            <a:r>
              <a:rPr lang="en-US" dirty="0"/>
              <a:t>OUTLINE</a:t>
            </a:r>
          </a:p>
        </p:txBody>
      </p:sp>
      <p:grpSp>
        <p:nvGrpSpPr>
          <p:cNvPr id="5" name="Group 4">
            <a:extLst>
              <a:ext uri="{FF2B5EF4-FFF2-40B4-BE49-F238E27FC236}">
                <a16:creationId xmlns:a16="http://schemas.microsoft.com/office/drawing/2014/main" id="{42CE911F-94D6-424E-974E-B0B6E0C42893}"/>
              </a:ext>
            </a:extLst>
          </p:cNvPr>
          <p:cNvGrpSpPr/>
          <p:nvPr/>
        </p:nvGrpSpPr>
        <p:grpSpPr>
          <a:xfrm>
            <a:off x="4681728" y="548402"/>
            <a:ext cx="5464712" cy="5752052"/>
            <a:chOff x="4967196" y="864773"/>
            <a:chExt cx="5118284" cy="5118927"/>
          </a:xfrm>
        </p:grpSpPr>
        <p:sp>
          <p:nvSpPr>
            <p:cNvPr id="6" name="Freeform 5">
              <a:extLst>
                <a:ext uri="{FF2B5EF4-FFF2-40B4-BE49-F238E27FC236}">
                  <a16:creationId xmlns:a16="http://schemas.microsoft.com/office/drawing/2014/main" id="{5DB341CD-C18D-8244-865E-959782FA473C}"/>
                </a:ext>
              </a:extLst>
            </p:cNvPr>
            <p:cNvSpPr/>
            <p:nvPr/>
          </p:nvSpPr>
          <p:spPr>
            <a:xfrm rot="21600000">
              <a:off x="5220871" y="864773"/>
              <a:ext cx="4864608" cy="507351"/>
            </a:xfrm>
            <a:custGeom>
              <a:avLst/>
              <a:gdLst>
                <a:gd name="connsiteX0" fmla="*/ 0 w 4864608"/>
                <a:gd name="connsiteY0" fmla="*/ 0 h 507349"/>
                <a:gd name="connsiteX1" fmla="*/ 4610934 w 4864608"/>
                <a:gd name="connsiteY1" fmla="*/ 0 h 507349"/>
                <a:gd name="connsiteX2" fmla="*/ 4864608 w 4864608"/>
                <a:gd name="connsiteY2" fmla="*/ 253675 h 507349"/>
                <a:gd name="connsiteX3" fmla="*/ 4610934 w 4864608"/>
                <a:gd name="connsiteY3" fmla="*/ 507349 h 507349"/>
                <a:gd name="connsiteX4" fmla="*/ 0 w 4864608"/>
                <a:gd name="connsiteY4" fmla="*/ 507349 h 507349"/>
                <a:gd name="connsiteX5" fmla="*/ 0 w 4864608"/>
                <a:gd name="connsiteY5" fmla="*/ 0 h 507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64608" h="507349">
                  <a:moveTo>
                    <a:pt x="4864608" y="507348"/>
                  </a:moveTo>
                  <a:lnTo>
                    <a:pt x="253674" y="507348"/>
                  </a:lnTo>
                  <a:lnTo>
                    <a:pt x="0" y="253674"/>
                  </a:lnTo>
                  <a:lnTo>
                    <a:pt x="253674" y="1"/>
                  </a:lnTo>
                  <a:lnTo>
                    <a:pt x="4864608" y="1"/>
                  </a:lnTo>
                  <a:lnTo>
                    <a:pt x="4864608" y="507348"/>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350564" tIns="45721" rIns="85344" bIns="45721" numCol="1" spcCol="1270" anchor="ctr" anchorCtr="0">
              <a:noAutofit/>
            </a:bodyPr>
            <a:lstStyle/>
            <a:p>
              <a:pPr marL="0" lvl="0" indent="0" algn="ctr" defTabSz="533400">
                <a:lnSpc>
                  <a:spcPct val="90000"/>
                </a:lnSpc>
                <a:spcBef>
                  <a:spcPct val="0"/>
                </a:spcBef>
                <a:spcAft>
                  <a:spcPct val="35000"/>
                </a:spcAft>
                <a:buNone/>
              </a:pPr>
              <a:r>
                <a:rPr lang="en-US" kern="1200" dirty="0"/>
                <a:t>PROBLEM DOMAIN</a:t>
              </a:r>
            </a:p>
          </p:txBody>
        </p:sp>
        <p:sp>
          <p:nvSpPr>
            <p:cNvPr id="7" name="Oval 6">
              <a:extLst>
                <a:ext uri="{FF2B5EF4-FFF2-40B4-BE49-F238E27FC236}">
                  <a16:creationId xmlns:a16="http://schemas.microsoft.com/office/drawing/2014/main" id="{695EB565-FA1D-F043-845D-5BD53651AD50}"/>
                </a:ext>
              </a:extLst>
            </p:cNvPr>
            <p:cNvSpPr/>
            <p:nvPr/>
          </p:nvSpPr>
          <p:spPr>
            <a:xfrm>
              <a:off x="4967196" y="864774"/>
              <a:ext cx="507349" cy="507349"/>
            </a:xfrm>
            <a:prstGeom prst="ellipse">
              <a:avLst/>
            </a:prstGeom>
            <a:solidFill>
              <a:schemeClr val="accent2"/>
            </a:solid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txBody>
            <a:bodyPr/>
            <a:lstStyle/>
            <a:p>
              <a:r>
                <a:rPr lang="en-US" dirty="0"/>
                <a:t>1</a:t>
              </a:r>
            </a:p>
          </p:txBody>
        </p:sp>
        <p:sp>
          <p:nvSpPr>
            <p:cNvPr id="8" name="Freeform 7">
              <a:extLst>
                <a:ext uri="{FF2B5EF4-FFF2-40B4-BE49-F238E27FC236}">
                  <a16:creationId xmlns:a16="http://schemas.microsoft.com/office/drawing/2014/main" id="{3A3ED90C-D9E8-CD4F-9AF9-1E5CC351D5C4}"/>
                </a:ext>
              </a:extLst>
            </p:cNvPr>
            <p:cNvSpPr/>
            <p:nvPr/>
          </p:nvSpPr>
          <p:spPr>
            <a:xfrm rot="21600000">
              <a:off x="5220871" y="1523570"/>
              <a:ext cx="4864608" cy="507351"/>
            </a:xfrm>
            <a:custGeom>
              <a:avLst/>
              <a:gdLst>
                <a:gd name="connsiteX0" fmla="*/ 0 w 4864608"/>
                <a:gd name="connsiteY0" fmla="*/ 0 h 507349"/>
                <a:gd name="connsiteX1" fmla="*/ 4610934 w 4864608"/>
                <a:gd name="connsiteY1" fmla="*/ 0 h 507349"/>
                <a:gd name="connsiteX2" fmla="*/ 4864608 w 4864608"/>
                <a:gd name="connsiteY2" fmla="*/ 253675 h 507349"/>
                <a:gd name="connsiteX3" fmla="*/ 4610934 w 4864608"/>
                <a:gd name="connsiteY3" fmla="*/ 507349 h 507349"/>
                <a:gd name="connsiteX4" fmla="*/ 0 w 4864608"/>
                <a:gd name="connsiteY4" fmla="*/ 507349 h 507349"/>
                <a:gd name="connsiteX5" fmla="*/ 0 w 4864608"/>
                <a:gd name="connsiteY5" fmla="*/ 0 h 507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64608" h="507349">
                  <a:moveTo>
                    <a:pt x="4864608" y="507348"/>
                  </a:moveTo>
                  <a:lnTo>
                    <a:pt x="253674" y="507348"/>
                  </a:lnTo>
                  <a:lnTo>
                    <a:pt x="0" y="253674"/>
                  </a:lnTo>
                  <a:lnTo>
                    <a:pt x="253674" y="1"/>
                  </a:lnTo>
                  <a:lnTo>
                    <a:pt x="4864608" y="1"/>
                  </a:lnTo>
                  <a:lnTo>
                    <a:pt x="4864608" y="507348"/>
                  </a:lnTo>
                  <a:close/>
                </a:path>
              </a:pathLst>
            </a:custGeom>
          </p:spPr>
          <p:style>
            <a:lnRef idx="2">
              <a:schemeClr val="lt1">
                <a:hueOff val="0"/>
                <a:satOff val="0"/>
                <a:lumOff val="0"/>
                <a:alphaOff val="0"/>
              </a:schemeClr>
            </a:lnRef>
            <a:fillRef idx="1">
              <a:schemeClr val="accent2">
                <a:hueOff val="-119732"/>
                <a:satOff val="-1380"/>
                <a:lumOff val="308"/>
                <a:alphaOff val="0"/>
              </a:schemeClr>
            </a:fillRef>
            <a:effectRef idx="0">
              <a:schemeClr val="accent2">
                <a:hueOff val="-119732"/>
                <a:satOff val="-1380"/>
                <a:lumOff val="308"/>
                <a:alphaOff val="0"/>
              </a:schemeClr>
            </a:effectRef>
            <a:fontRef idx="minor">
              <a:schemeClr val="lt1"/>
            </a:fontRef>
          </p:style>
          <p:txBody>
            <a:bodyPr spcFirstLastPara="0" vert="horz" wrap="square" lIns="350564" tIns="45721" rIns="85344" bIns="45721" numCol="1" spcCol="1270" anchor="ctr" anchorCtr="0">
              <a:noAutofit/>
            </a:bodyPr>
            <a:lstStyle/>
            <a:p>
              <a:pPr marL="0" lvl="0" indent="0" algn="ctr" defTabSz="533400">
                <a:lnSpc>
                  <a:spcPct val="90000"/>
                </a:lnSpc>
                <a:spcBef>
                  <a:spcPct val="0"/>
                </a:spcBef>
                <a:spcAft>
                  <a:spcPct val="35000"/>
                </a:spcAft>
                <a:buNone/>
              </a:pPr>
              <a:r>
                <a:rPr lang="en-US" kern="1200" dirty="0"/>
                <a:t>PROJECT IDEA</a:t>
              </a:r>
            </a:p>
          </p:txBody>
        </p:sp>
        <p:sp>
          <p:nvSpPr>
            <p:cNvPr id="9" name="Oval 8">
              <a:extLst>
                <a:ext uri="{FF2B5EF4-FFF2-40B4-BE49-F238E27FC236}">
                  <a16:creationId xmlns:a16="http://schemas.microsoft.com/office/drawing/2014/main" id="{CE48CCCE-F012-4142-ACED-3F0AF202D99C}"/>
                </a:ext>
              </a:extLst>
            </p:cNvPr>
            <p:cNvSpPr/>
            <p:nvPr/>
          </p:nvSpPr>
          <p:spPr>
            <a:xfrm>
              <a:off x="4967196" y="1523571"/>
              <a:ext cx="507349" cy="507349"/>
            </a:xfrm>
            <a:prstGeom prst="ellipse">
              <a:avLst/>
            </a:prstGeom>
          </p:spPr>
          <p:style>
            <a:lnRef idx="2">
              <a:schemeClr val="lt1">
                <a:hueOff val="0"/>
                <a:satOff val="0"/>
                <a:lumOff val="0"/>
                <a:alphaOff val="0"/>
              </a:schemeClr>
            </a:lnRef>
            <a:fillRef idx="1">
              <a:schemeClr val="accent2">
                <a:tint val="50000"/>
                <a:hueOff val="-203580"/>
                <a:satOff val="-20"/>
                <a:lumOff val="8"/>
                <a:alphaOff val="0"/>
              </a:schemeClr>
            </a:fillRef>
            <a:effectRef idx="0">
              <a:schemeClr val="accent2">
                <a:tint val="50000"/>
                <a:hueOff val="-203580"/>
                <a:satOff val="-20"/>
                <a:lumOff val="8"/>
                <a:alphaOff val="0"/>
              </a:schemeClr>
            </a:effectRef>
            <a:fontRef idx="minor">
              <a:schemeClr val="lt1">
                <a:hueOff val="0"/>
                <a:satOff val="0"/>
                <a:lumOff val="0"/>
                <a:alphaOff val="0"/>
              </a:schemeClr>
            </a:fontRef>
          </p:style>
          <p:txBody>
            <a:bodyPr/>
            <a:lstStyle/>
            <a:p>
              <a:r>
                <a:rPr lang="en-US" dirty="0"/>
                <a:t>2</a:t>
              </a:r>
            </a:p>
          </p:txBody>
        </p:sp>
        <p:sp>
          <p:nvSpPr>
            <p:cNvPr id="10" name="Freeform 9">
              <a:extLst>
                <a:ext uri="{FF2B5EF4-FFF2-40B4-BE49-F238E27FC236}">
                  <a16:creationId xmlns:a16="http://schemas.microsoft.com/office/drawing/2014/main" id="{23F66370-EBA2-2D48-8CA4-F90541D3637A}"/>
                </a:ext>
              </a:extLst>
            </p:cNvPr>
            <p:cNvSpPr/>
            <p:nvPr/>
          </p:nvSpPr>
          <p:spPr>
            <a:xfrm rot="21600000">
              <a:off x="5220871" y="2182367"/>
              <a:ext cx="4864608" cy="507351"/>
            </a:xfrm>
            <a:custGeom>
              <a:avLst/>
              <a:gdLst>
                <a:gd name="connsiteX0" fmla="*/ 0 w 4864608"/>
                <a:gd name="connsiteY0" fmla="*/ 0 h 507349"/>
                <a:gd name="connsiteX1" fmla="*/ 4610934 w 4864608"/>
                <a:gd name="connsiteY1" fmla="*/ 0 h 507349"/>
                <a:gd name="connsiteX2" fmla="*/ 4864608 w 4864608"/>
                <a:gd name="connsiteY2" fmla="*/ 253675 h 507349"/>
                <a:gd name="connsiteX3" fmla="*/ 4610934 w 4864608"/>
                <a:gd name="connsiteY3" fmla="*/ 507349 h 507349"/>
                <a:gd name="connsiteX4" fmla="*/ 0 w 4864608"/>
                <a:gd name="connsiteY4" fmla="*/ 507349 h 507349"/>
                <a:gd name="connsiteX5" fmla="*/ 0 w 4864608"/>
                <a:gd name="connsiteY5" fmla="*/ 0 h 507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64608" h="507349">
                  <a:moveTo>
                    <a:pt x="4864608" y="507348"/>
                  </a:moveTo>
                  <a:lnTo>
                    <a:pt x="253674" y="507348"/>
                  </a:lnTo>
                  <a:lnTo>
                    <a:pt x="0" y="253674"/>
                  </a:lnTo>
                  <a:lnTo>
                    <a:pt x="253674" y="1"/>
                  </a:lnTo>
                  <a:lnTo>
                    <a:pt x="4864608" y="1"/>
                  </a:lnTo>
                  <a:lnTo>
                    <a:pt x="4864608" y="507348"/>
                  </a:lnTo>
                  <a:close/>
                </a:path>
              </a:pathLst>
            </a:custGeom>
          </p:spPr>
          <p:style>
            <a:lnRef idx="2">
              <a:schemeClr val="lt1">
                <a:hueOff val="0"/>
                <a:satOff val="0"/>
                <a:lumOff val="0"/>
                <a:alphaOff val="0"/>
              </a:schemeClr>
            </a:lnRef>
            <a:fillRef idx="1">
              <a:schemeClr val="accent2">
                <a:hueOff val="-239464"/>
                <a:satOff val="-2759"/>
                <a:lumOff val="617"/>
                <a:alphaOff val="0"/>
              </a:schemeClr>
            </a:fillRef>
            <a:effectRef idx="0">
              <a:schemeClr val="accent2">
                <a:hueOff val="-239464"/>
                <a:satOff val="-2759"/>
                <a:lumOff val="617"/>
                <a:alphaOff val="0"/>
              </a:schemeClr>
            </a:effectRef>
            <a:fontRef idx="minor">
              <a:schemeClr val="lt1"/>
            </a:fontRef>
          </p:style>
          <p:txBody>
            <a:bodyPr spcFirstLastPara="0" vert="horz" wrap="square" lIns="350564" tIns="45721" rIns="85344" bIns="45721" numCol="1" spcCol="1270" anchor="ctr" anchorCtr="0">
              <a:noAutofit/>
            </a:bodyPr>
            <a:lstStyle/>
            <a:p>
              <a:pPr marL="0" lvl="0" indent="0" algn="ctr" defTabSz="533400">
                <a:lnSpc>
                  <a:spcPct val="90000"/>
                </a:lnSpc>
                <a:spcBef>
                  <a:spcPct val="0"/>
                </a:spcBef>
                <a:spcAft>
                  <a:spcPct val="35000"/>
                </a:spcAft>
                <a:buNone/>
              </a:pPr>
              <a:r>
                <a:rPr lang="en-US" kern="1200" dirty="0"/>
                <a:t>STATE OF ART</a:t>
              </a:r>
            </a:p>
          </p:txBody>
        </p:sp>
        <p:sp>
          <p:nvSpPr>
            <p:cNvPr id="11" name="Oval 10">
              <a:extLst>
                <a:ext uri="{FF2B5EF4-FFF2-40B4-BE49-F238E27FC236}">
                  <a16:creationId xmlns:a16="http://schemas.microsoft.com/office/drawing/2014/main" id="{8CCE0A34-6D87-9949-A62C-4FB399D55F4D}"/>
                </a:ext>
              </a:extLst>
            </p:cNvPr>
            <p:cNvSpPr/>
            <p:nvPr/>
          </p:nvSpPr>
          <p:spPr>
            <a:xfrm>
              <a:off x="4967196" y="2182368"/>
              <a:ext cx="507349" cy="507349"/>
            </a:xfrm>
            <a:prstGeom prst="ellipse">
              <a:avLst/>
            </a:prstGeom>
          </p:spPr>
          <p:style>
            <a:lnRef idx="2">
              <a:schemeClr val="lt1">
                <a:hueOff val="0"/>
                <a:satOff val="0"/>
                <a:lumOff val="0"/>
                <a:alphaOff val="0"/>
              </a:schemeClr>
            </a:lnRef>
            <a:fillRef idx="1">
              <a:schemeClr val="accent2">
                <a:tint val="50000"/>
                <a:hueOff val="-407161"/>
                <a:satOff val="-40"/>
                <a:lumOff val="16"/>
                <a:alphaOff val="0"/>
              </a:schemeClr>
            </a:fillRef>
            <a:effectRef idx="0">
              <a:schemeClr val="accent2">
                <a:tint val="50000"/>
                <a:hueOff val="-407161"/>
                <a:satOff val="-40"/>
                <a:lumOff val="16"/>
                <a:alphaOff val="0"/>
              </a:schemeClr>
            </a:effectRef>
            <a:fontRef idx="minor">
              <a:schemeClr val="lt1">
                <a:hueOff val="0"/>
                <a:satOff val="0"/>
                <a:lumOff val="0"/>
                <a:alphaOff val="0"/>
              </a:schemeClr>
            </a:fontRef>
          </p:style>
          <p:txBody>
            <a:bodyPr/>
            <a:lstStyle/>
            <a:p>
              <a:r>
                <a:rPr lang="en-US" dirty="0"/>
                <a:t>3</a:t>
              </a:r>
            </a:p>
          </p:txBody>
        </p:sp>
        <p:sp>
          <p:nvSpPr>
            <p:cNvPr id="12" name="Freeform 11">
              <a:extLst>
                <a:ext uri="{FF2B5EF4-FFF2-40B4-BE49-F238E27FC236}">
                  <a16:creationId xmlns:a16="http://schemas.microsoft.com/office/drawing/2014/main" id="{6F149A32-7D55-B740-8AF8-6FCAB7661464}"/>
                </a:ext>
              </a:extLst>
            </p:cNvPr>
            <p:cNvSpPr/>
            <p:nvPr/>
          </p:nvSpPr>
          <p:spPr>
            <a:xfrm rot="21600000">
              <a:off x="5220871" y="2841163"/>
              <a:ext cx="4864608" cy="507350"/>
            </a:xfrm>
            <a:custGeom>
              <a:avLst/>
              <a:gdLst>
                <a:gd name="connsiteX0" fmla="*/ 0 w 4864608"/>
                <a:gd name="connsiteY0" fmla="*/ 0 h 507349"/>
                <a:gd name="connsiteX1" fmla="*/ 4610934 w 4864608"/>
                <a:gd name="connsiteY1" fmla="*/ 0 h 507349"/>
                <a:gd name="connsiteX2" fmla="*/ 4864608 w 4864608"/>
                <a:gd name="connsiteY2" fmla="*/ 253675 h 507349"/>
                <a:gd name="connsiteX3" fmla="*/ 4610934 w 4864608"/>
                <a:gd name="connsiteY3" fmla="*/ 507349 h 507349"/>
                <a:gd name="connsiteX4" fmla="*/ 0 w 4864608"/>
                <a:gd name="connsiteY4" fmla="*/ 507349 h 507349"/>
                <a:gd name="connsiteX5" fmla="*/ 0 w 4864608"/>
                <a:gd name="connsiteY5" fmla="*/ 0 h 507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64608" h="507349">
                  <a:moveTo>
                    <a:pt x="4864608" y="507348"/>
                  </a:moveTo>
                  <a:lnTo>
                    <a:pt x="253674" y="507348"/>
                  </a:lnTo>
                  <a:lnTo>
                    <a:pt x="0" y="253674"/>
                  </a:lnTo>
                  <a:lnTo>
                    <a:pt x="253674" y="1"/>
                  </a:lnTo>
                  <a:lnTo>
                    <a:pt x="4864608" y="1"/>
                  </a:lnTo>
                  <a:lnTo>
                    <a:pt x="4864608" y="507348"/>
                  </a:lnTo>
                  <a:close/>
                </a:path>
              </a:pathLst>
            </a:custGeom>
          </p:spPr>
          <p:style>
            <a:lnRef idx="2">
              <a:schemeClr val="lt1">
                <a:hueOff val="0"/>
                <a:satOff val="0"/>
                <a:lumOff val="0"/>
                <a:alphaOff val="0"/>
              </a:schemeClr>
            </a:lnRef>
            <a:fillRef idx="1">
              <a:schemeClr val="accent2">
                <a:hueOff val="-359196"/>
                <a:satOff val="-4139"/>
                <a:lumOff val="925"/>
                <a:alphaOff val="0"/>
              </a:schemeClr>
            </a:fillRef>
            <a:effectRef idx="0">
              <a:schemeClr val="accent2">
                <a:hueOff val="-359196"/>
                <a:satOff val="-4139"/>
                <a:lumOff val="925"/>
                <a:alphaOff val="0"/>
              </a:schemeClr>
            </a:effectRef>
            <a:fontRef idx="minor">
              <a:schemeClr val="lt1"/>
            </a:fontRef>
          </p:style>
          <p:txBody>
            <a:bodyPr spcFirstLastPara="0" vert="horz" wrap="square" lIns="350564" tIns="45721" rIns="85344" bIns="45720" numCol="1" spcCol="1270" anchor="ctr" anchorCtr="0">
              <a:noAutofit/>
            </a:bodyPr>
            <a:lstStyle/>
            <a:p>
              <a:pPr marL="0" lvl="0" indent="0" algn="ctr" defTabSz="533400">
                <a:lnSpc>
                  <a:spcPct val="90000"/>
                </a:lnSpc>
                <a:spcBef>
                  <a:spcPct val="0"/>
                </a:spcBef>
                <a:spcAft>
                  <a:spcPct val="35000"/>
                </a:spcAft>
                <a:buNone/>
              </a:pPr>
              <a:endParaRPr lang="en-US" kern="1200" dirty="0"/>
            </a:p>
            <a:p>
              <a:pPr marL="0" lvl="0" indent="0" algn="ctr" defTabSz="533400">
                <a:lnSpc>
                  <a:spcPct val="90000"/>
                </a:lnSpc>
                <a:spcBef>
                  <a:spcPct val="0"/>
                </a:spcBef>
                <a:spcAft>
                  <a:spcPct val="35000"/>
                </a:spcAft>
                <a:buNone/>
              </a:pPr>
              <a:r>
                <a:rPr lang="en-US" kern="1200" dirty="0"/>
                <a:t>RESEARCH GAP</a:t>
              </a:r>
            </a:p>
            <a:p>
              <a:pPr marL="0" lvl="0" indent="0" algn="ctr" defTabSz="533400">
                <a:lnSpc>
                  <a:spcPct val="90000"/>
                </a:lnSpc>
                <a:spcBef>
                  <a:spcPct val="0"/>
                </a:spcBef>
                <a:spcAft>
                  <a:spcPct val="35000"/>
                </a:spcAft>
                <a:buNone/>
              </a:pPr>
              <a:endParaRPr lang="en-US" kern="1200" dirty="0"/>
            </a:p>
          </p:txBody>
        </p:sp>
        <p:sp>
          <p:nvSpPr>
            <p:cNvPr id="13" name="Oval 12">
              <a:extLst>
                <a:ext uri="{FF2B5EF4-FFF2-40B4-BE49-F238E27FC236}">
                  <a16:creationId xmlns:a16="http://schemas.microsoft.com/office/drawing/2014/main" id="{4DE3BB67-25A5-974A-BEB8-7F26BBAADA96}"/>
                </a:ext>
              </a:extLst>
            </p:cNvPr>
            <p:cNvSpPr/>
            <p:nvPr/>
          </p:nvSpPr>
          <p:spPr>
            <a:xfrm>
              <a:off x="4967196" y="2841164"/>
              <a:ext cx="507349" cy="507349"/>
            </a:xfrm>
            <a:prstGeom prst="ellipse">
              <a:avLst/>
            </a:prstGeom>
          </p:spPr>
          <p:style>
            <a:lnRef idx="2">
              <a:schemeClr val="lt1">
                <a:hueOff val="0"/>
                <a:satOff val="0"/>
                <a:lumOff val="0"/>
                <a:alphaOff val="0"/>
              </a:schemeClr>
            </a:lnRef>
            <a:fillRef idx="1">
              <a:schemeClr val="accent2">
                <a:tint val="50000"/>
                <a:hueOff val="-610741"/>
                <a:satOff val="-60"/>
                <a:lumOff val="24"/>
                <a:alphaOff val="0"/>
              </a:schemeClr>
            </a:fillRef>
            <a:effectRef idx="0">
              <a:schemeClr val="accent2">
                <a:tint val="50000"/>
                <a:hueOff val="-610741"/>
                <a:satOff val="-60"/>
                <a:lumOff val="24"/>
                <a:alphaOff val="0"/>
              </a:schemeClr>
            </a:effectRef>
            <a:fontRef idx="minor">
              <a:schemeClr val="lt1">
                <a:hueOff val="0"/>
                <a:satOff val="0"/>
                <a:lumOff val="0"/>
                <a:alphaOff val="0"/>
              </a:schemeClr>
            </a:fontRef>
          </p:style>
          <p:txBody>
            <a:bodyPr/>
            <a:lstStyle/>
            <a:p>
              <a:r>
                <a:rPr lang="en-US" dirty="0"/>
                <a:t>4</a:t>
              </a:r>
            </a:p>
          </p:txBody>
        </p:sp>
        <p:sp>
          <p:nvSpPr>
            <p:cNvPr id="14" name="Freeform 13">
              <a:extLst>
                <a:ext uri="{FF2B5EF4-FFF2-40B4-BE49-F238E27FC236}">
                  <a16:creationId xmlns:a16="http://schemas.microsoft.com/office/drawing/2014/main" id="{5CD34E55-6F5B-4E42-A02B-2E6AA2FEADD5}"/>
                </a:ext>
              </a:extLst>
            </p:cNvPr>
            <p:cNvSpPr/>
            <p:nvPr/>
          </p:nvSpPr>
          <p:spPr>
            <a:xfrm rot="21600000">
              <a:off x="5220871" y="3499960"/>
              <a:ext cx="4864608" cy="507350"/>
            </a:xfrm>
            <a:custGeom>
              <a:avLst/>
              <a:gdLst>
                <a:gd name="connsiteX0" fmla="*/ 0 w 4864608"/>
                <a:gd name="connsiteY0" fmla="*/ 0 h 507349"/>
                <a:gd name="connsiteX1" fmla="*/ 4610934 w 4864608"/>
                <a:gd name="connsiteY1" fmla="*/ 0 h 507349"/>
                <a:gd name="connsiteX2" fmla="*/ 4864608 w 4864608"/>
                <a:gd name="connsiteY2" fmla="*/ 253675 h 507349"/>
                <a:gd name="connsiteX3" fmla="*/ 4610934 w 4864608"/>
                <a:gd name="connsiteY3" fmla="*/ 507349 h 507349"/>
                <a:gd name="connsiteX4" fmla="*/ 0 w 4864608"/>
                <a:gd name="connsiteY4" fmla="*/ 507349 h 507349"/>
                <a:gd name="connsiteX5" fmla="*/ 0 w 4864608"/>
                <a:gd name="connsiteY5" fmla="*/ 0 h 507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64608" h="507349">
                  <a:moveTo>
                    <a:pt x="4864608" y="507348"/>
                  </a:moveTo>
                  <a:lnTo>
                    <a:pt x="253674" y="507348"/>
                  </a:lnTo>
                  <a:lnTo>
                    <a:pt x="0" y="253674"/>
                  </a:lnTo>
                  <a:lnTo>
                    <a:pt x="253674" y="1"/>
                  </a:lnTo>
                  <a:lnTo>
                    <a:pt x="4864608" y="1"/>
                  </a:lnTo>
                  <a:lnTo>
                    <a:pt x="4864608" y="507348"/>
                  </a:lnTo>
                  <a:close/>
                </a:path>
              </a:pathLst>
            </a:custGeom>
          </p:spPr>
          <p:style>
            <a:lnRef idx="2">
              <a:schemeClr val="lt1">
                <a:hueOff val="0"/>
                <a:satOff val="0"/>
                <a:lumOff val="0"/>
                <a:alphaOff val="0"/>
              </a:schemeClr>
            </a:lnRef>
            <a:fillRef idx="1">
              <a:schemeClr val="accent2">
                <a:hueOff val="-478928"/>
                <a:satOff val="-5519"/>
                <a:lumOff val="1234"/>
                <a:alphaOff val="0"/>
              </a:schemeClr>
            </a:fillRef>
            <a:effectRef idx="0">
              <a:schemeClr val="accent2">
                <a:hueOff val="-478928"/>
                <a:satOff val="-5519"/>
                <a:lumOff val="1234"/>
                <a:alphaOff val="0"/>
              </a:schemeClr>
            </a:effectRef>
            <a:fontRef idx="minor">
              <a:schemeClr val="lt1"/>
            </a:fontRef>
          </p:style>
          <p:txBody>
            <a:bodyPr spcFirstLastPara="0" vert="horz" wrap="square" lIns="350564" tIns="45721" rIns="85344" bIns="45720" numCol="1" spcCol="1270" anchor="ctr" anchorCtr="0">
              <a:noAutofit/>
            </a:bodyPr>
            <a:lstStyle/>
            <a:p>
              <a:pPr marL="0" lvl="0" indent="0" algn="ctr" defTabSz="533400">
                <a:lnSpc>
                  <a:spcPct val="90000"/>
                </a:lnSpc>
                <a:spcBef>
                  <a:spcPct val="0"/>
                </a:spcBef>
                <a:spcAft>
                  <a:spcPct val="35000"/>
                </a:spcAft>
                <a:buNone/>
              </a:pPr>
              <a:r>
                <a:rPr lang="en-US" kern="1200" dirty="0"/>
                <a:t>PROBLEM STATEMENT</a:t>
              </a:r>
            </a:p>
          </p:txBody>
        </p:sp>
        <p:sp>
          <p:nvSpPr>
            <p:cNvPr id="15" name="Oval 14">
              <a:extLst>
                <a:ext uri="{FF2B5EF4-FFF2-40B4-BE49-F238E27FC236}">
                  <a16:creationId xmlns:a16="http://schemas.microsoft.com/office/drawing/2014/main" id="{FA37487A-B8ED-EE4C-A86B-E6771191FD4B}"/>
                </a:ext>
              </a:extLst>
            </p:cNvPr>
            <p:cNvSpPr/>
            <p:nvPr/>
          </p:nvSpPr>
          <p:spPr>
            <a:xfrm>
              <a:off x="4967196" y="3499961"/>
              <a:ext cx="507349" cy="507349"/>
            </a:xfrm>
            <a:prstGeom prst="ellipse">
              <a:avLst/>
            </a:prstGeom>
          </p:spPr>
          <p:style>
            <a:lnRef idx="2">
              <a:schemeClr val="lt1">
                <a:hueOff val="0"/>
                <a:satOff val="0"/>
                <a:lumOff val="0"/>
                <a:alphaOff val="0"/>
              </a:schemeClr>
            </a:lnRef>
            <a:fillRef idx="1">
              <a:schemeClr val="accent2">
                <a:tint val="50000"/>
                <a:hueOff val="-814322"/>
                <a:satOff val="-79"/>
                <a:lumOff val="31"/>
                <a:alphaOff val="0"/>
              </a:schemeClr>
            </a:fillRef>
            <a:effectRef idx="0">
              <a:schemeClr val="accent2">
                <a:tint val="50000"/>
                <a:hueOff val="-814322"/>
                <a:satOff val="-79"/>
                <a:lumOff val="31"/>
                <a:alphaOff val="0"/>
              </a:schemeClr>
            </a:effectRef>
            <a:fontRef idx="minor">
              <a:schemeClr val="lt1">
                <a:hueOff val="0"/>
                <a:satOff val="0"/>
                <a:lumOff val="0"/>
                <a:alphaOff val="0"/>
              </a:schemeClr>
            </a:fontRef>
          </p:style>
          <p:txBody>
            <a:bodyPr/>
            <a:lstStyle/>
            <a:p>
              <a:r>
                <a:rPr lang="en-US" dirty="0"/>
                <a:t>5</a:t>
              </a:r>
            </a:p>
          </p:txBody>
        </p:sp>
        <p:sp>
          <p:nvSpPr>
            <p:cNvPr id="16" name="Freeform 15">
              <a:extLst>
                <a:ext uri="{FF2B5EF4-FFF2-40B4-BE49-F238E27FC236}">
                  <a16:creationId xmlns:a16="http://schemas.microsoft.com/office/drawing/2014/main" id="{3F9D84B7-B9DE-FF44-98DD-37EC5F1C0D69}"/>
                </a:ext>
              </a:extLst>
            </p:cNvPr>
            <p:cNvSpPr/>
            <p:nvPr/>
          </p:nvSpPr>
          <p:spPr>
            <a:xfrm rot="21600000">
              <a:off x="5220871" y="4158756"/>
              <a:ext cx="4864608" cy="507350"/>
            </a:xfrm>
            <a:custGeom>
              <a:avLst/>
              <a:gdLst>
                <a:gd name="connsiteX0" fmla="*/ 0 w 4864608"/>
                <a:gd name="connsiteY0" fmla="*/ 0 h 507349"/>
                <a:gd name="connsiteX1" fmla="*/ 4610934 w 4864608"/>
                <a:gd name="connsiteY1" fmla="*/ 0 h 507349"/>
                <a:gd name="connsiteX2" fmla="*/ 4864608 w 4864608"/>
                <a:gd name="connsiteY2" fmla="*/ 253675 h 507349"/>
                <a:gd name="connsiteX3" fmla="*/ 4610934 w 4864608"/>
                <a:gd name="connsiteY3" fmla="*/ 507349 h 507349"/>
                <a:gd name="connsiteX4" fmla="*/ 0 w 4864608"/>
                <a:gd name="connsiteY4" fmla="*/ 507349 h 507349"/>
                <a:gd name="connsiteX5" fmla="*/ 0 w 4864608"/>
                <a:gd name="connsiteY5" fmla="*/ 0 h 507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64608" h="507349">
                  <a:moveTo>
                    <a:pt x="4864608" y="507348"/>
                  </a:moveTo>
                  <a:lnTo>
                    <a:pt x="253674" y="507348"/>
                  </a:lnTo>
                  <a:lnTo>
                    <a:pt x="0" y="253674"/>
                  </a:lnTo>
                  <a:lnTo>
                    <a:pt x="253674" y="1"/>
                  </a:lnTo>
                  <a:lnTo>
                    <a:pt x="4864608" y="1"/>
                  </a:lnTo>
                  <a:lnTo>
                    <a:pt x="4864608" y="507348"/>
                  </a:lnTo>
                  <a:close/>
                </a:path>
              </a:pathLst>
            </a:custGeom>
          </p:spPr>
          <p:style>
            <a:lnRef idx="2">
              <a:schemeClr val="lt1">
                <a:hueOff val="0"/>
                <a:satOff val="0"/>
                <a:lumOff val="0"/>
                <a:alphaOff val="0"/>
              </a:schemeClr>
            </a:lnRef>
            <a:fillRef idx="1">
              <a:schemeClr val="accent2">
                <a:hueOff val="-598659"/>
                <a:satOff val="-6899"/>
                <a:lumOff val="1542"/>
                <a:alphaOff val="0"/>
              </a:schemeClr>
            </a:fillRef>
            <a:effectRef idx="0">
              <a:schemeClr val="accent2">
                <a:hueOff val="-598659"/>
                <a:satOff val="-6899"/>
                <a:lumOff val="1542"/>
                <a:alphaOff val="0"/>
              </a:schemeClr>
            </a:effectRef>
            <a:fontRef idx="minor">
              <a:schemeClr val="lt1"/>
            </a:fontRef>
          </p:style>
          <p:txBody>
            <a:bodyPr spcFirstLastPara="0" vert="horz" wrap="square" lIns="350564" tIns="45721" rIns="85344" bIns="45720" numCol="1" spcCol="1270" anchor="ctr" anchorCtr="0">
              <a:noAutofit/>
            </a:bodyPr>
            <a:lstStyle/>
            <a:p>
              <a:pPr marL="0" lvl="0" indent="0" algn="ctr" defTabSz="533400">
                <a:lnSpc>
                  <a:spcPct val="90000"/>
                </a:lnSpc>
                <a:spcBef>
                  <a:spcPct val="0"/>
                </a:spcBef>
                <a:spcAft>
                  <a:spcPct val="35000"/>
                </a:spcAft>
                <a:buNone/>
              </a:pPr>
              <a:r>
                <a:rPr lang="en-US" kern="1200" dirty="0"/>
                <a:t>METHODOLOGY</a:t>
              </a:r>
            </a:p>
          </p:txBody>
        </p:sp>
        <p:sp>
          <p:nvSpPr>
            <p:cNvPr id="17" name="Oval 16">
              <a:extLst>
                <a:ext uri="{FF2B5EF4-FFF2-40B4-BE49-F238E27FC236}">
                  <a16:creationId xmlns:a16="http://schemas.microsoft.com/office/drawing/2014/main" id="{208FD688-0804-DA4B-A360-8ED42E73B5CB}"/>
                </a:ext>
              </a:extLst>
            </p:cNvPr>
            <p:cNvSpPr/>
            <p:nvPr/>
          </p:nvSpPr>
          <p:spPr>
            <a:xfrm>
              <a:off x="4967196" y="4158757"/>
              <a:ext cx="507349" cy="507349"/>
            </a:xfrm>
            <a:prstGeom prst="ellipse">
              <a:avLst/>
            </a:prstGeom>
          </p:spPr>
          <p:style>
            <a:lnRef idx="2">
              <a:schemeClr val="lt1">
                <a:hueOff val="0"/>
                <a:satOff val="0"/>
                <a:lumOff val="0"/>
                <a:alphaOff val="0"/>
              </a:schemeClr>
            </a:lnRef>
            <a:fillRef idx="1">
              <a:schemeClr val="accent2">
                <a:tint val="50000"/>
                <a:hueOff val="-1017902"/>
                <a:satOff val="-99"/>
                <a:lumOff val="39"/>
                <a:alphaOff val="0"/>
              </a:schemeClr>
            </a:fillRef>
            <a:effectRef idx="0">
              <a:schemeClr val="accent2">
                <a:tint val="50000"/>
                <a:hueOff val="-1017902"/>
                <a:satOff val="-99"/>
                <a:lumOff val="39"/>
                <a:alphaOff val="0"/>
              </a:schemeClr>
            </a:effectRef>
            <a:fontRef idx="minor">
              <a:schemeClr val="lt1">
                <a:hueOff val="0"/>
                <a:satOff val="0"/>
                <a:lumOff val="0"/>
                <a:alphaOff val="0"/>
              </a:schemeClr>
            </a:fontRef>
          </p:style>
          <p:txBody>
            <a:bodyPr/>
            <a:lstStyle/>
            <a:p>
              <a:r>
                <a:rPr lang="en-US" dirty="0"/>
                <a:t>6</a:t>
              </a:r>
            </a:p>
          </p:txBody>
        </p:sp>
        <p:sp>
          <p:nvSpPr>
            <p:cNvPr id="18" name="Freeform 17">
              <a:extLst>
                <a:ext uri="{FF2B5EF4-FFF2-40B4-BE49-F238E27FC236}">
                  <a16:creationId xmlns:a16="http://schemas.microsoft.com/office/drawing/2014/main" id="{1FA0E84C-78DC-6C46-BF0C-70466778271A}"/>
                </a:ext>
              </a:extLst>
            </p:cNvPr>
            <p:cNvSpPr/>
            <p:nvPr/>
          </p:nvSpPr>
          <p:spPr>
            <a:xfrm rot="21600000">
              <a:off x="5220871" y="4817553"/>
              <a:ext cx="4864608" cy="507350"/>
            </a:xfrm>
            <a:custGeom>
              <a:avLst/>
              <a:gdLst>
                <a:gd name="connsiteX0" fmla="*/ 0 w 4864608"/>
                <a:gd name="connsiteY0" fmla="*/ 0 h 507349"/>
                <a:gd name="connsiteX1" fmla="*/ 4610934 w 4864608"/>
                <a:gd name="connsiteY1" fmla="*/ 0 h 507349"/>
                <a:gd name="connsiteX2" fmla="*/ 4864608 w 4864608"/>
                <a:gd name="connsiteY2" fmla="*/ 253675 h 507349"/>
                <a:gd name="connsiteX3" fmla="*/ 4610934 w 4864608"/>
                <a:gd name="connsiteY3" fmla="*/ 507349 h 507349"/>
                <a:gd name="connsiteX4" fmla="*/ 0 w 4864608"/>
                <a:gd name="connsiteY4" fmla="*/ 507349 h 507349"/>
                <a:gd name="connsiteX5" fmla="*/ 0 w 4864608"/>
                <a:gd name="connsiteY5" fmla="*/ 0 h 507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64608" h="507349">
                  <a:moveTo>
                    <a:pt x="4864608" y="507348"/>
                  </a:moveTo>
                  <a:lnTo>
                    <a:pt x="253674" y="507348"/>
                  </a:lnTo>
                  <a:lnTo>
                    <a:pt x="0" y="253674"/>
                  </a:lnTo>
                  <a:lnTo>
                    <a:pt x="253674" y="1"/>
                  </a:lnTo>
                  <a:lnTo>
                    <a:pt x="4864608" y="1"/>
                  </a:lnTo>
                  <a:lnTo>
                    <a:pt x="4864608" y="507348"/>
                  </a:lnTo>
                  <a:close/>
                </a:path>
              </a:pathLst>
            </a:custGeom>
          </p:spPr>
          <p:style>
            <a:lnRef idx="2">
              <a:schemeClr val="lt1">
                <a:hueOff val="0"/>
                <a:satOff val="0"/>
                <a:lumOff val="0"/>
                <a:alphaOff val="0"/>
              </a:schemeClr>
            </a:lnRef>
            <a:fillRef idx="1">
              <a:schemeClr val="accent2">
                <a:hueOff val="-718391"/>
                <a:satOff val="-8278"/>
                <a:lumOff val="1851"/>
                <a:alphaOff val="0"/>
              </a:schemeClr>
            </a:fillRef>
            <a:effectRef idx="0">
              <a:schemeClr val="accent2">
                <a:hueOff val="-718391"/>
                <a:satOff val="-8278"/>
                <a:lumOff val="1851"/>
                <a:alphaOff val="0"/>
              </a:schemeClr>
            </a:effectRef>
            <a:fontRef idx="minor">
              <a:schemeClr val="lt1"/>
            </a:fontRef>
          </p:style>
          <p:txBody>
            <a:bodyPr spcFirstLastPara="0" vert="horz" wrap="square" lIns="350564" tIns="45721" rIns="85344" bIns="45720" numCol="1" spcCol="1270" anchor="ctr" anchorCtr="0">
              <a:noAutofit/>
            </a:bodyPr>
            <a:lstStyle/>
            <a:p>
              <a:pPr marL="0" lvl="0" indent="0" algn="ctr" defTabSz="533400">
                <a:lnSpc>
                  <a:spcPct val="90000"/>
                </a:lnSpc>
                <a:spcBef>
                  <a:spcPct val="0"/>
                </a:spcBef>
                <a:spcAft>
                  <a:spcPct val="35000"/>
                </a:spcAft>
                <a:buNone/>
              </a:pPr>
              <a:endParaRPr lang="en-US" kern="1200" dirty="0"/>
            </a:p>
            <a:p>
              <a:pPr marL="0" lvl="0" indent="0" algn="ctr" defTabSz="533400">
                <a:lnSpc>
                  <a:spcPct val="90000"/>
                </a:lnSpc>
                <a:spcBef>
                  <a:spcPct val="0"/>
                </a:spcBef>
                <a:spcAft>
                  <a:spcPct val="35000"/>
                </a:spcAft>
                <a:buNone/>
              </a:pPr>
              <a:r>
                <a:rPr lang="en-US" kern="1200" dirty="0"/>
                <a:t>RESULTS</a:t>
              </a:r>
            </a:p>
            <a:p>
              <a:pPr marL="0" lvl="0" indent="0" algn="ctr" defTabSz="533400">
                <a:lnSpc>
                  <a:spcPct val="90000"/>
                </a:lnSpc>
                <a:spcBef>
                  <a:spcPct val="0"/>
                </a:spcBef>
                <a:spcAft>
                  <a:spcPct val="35000"/>
                </a:spcAft>
                <a:buNone/>
              </a:pPr>
              <a:endParaRPr lang="en-US" kern="1200" dirty="0"/>
            </a:p>
          </p:txBody>
        </p:sp>
        <p:sp>
          <p:nvSpPr>
            <p:cNvPr id="19" name="Oval 18">
              <a:extLst>
                <a:ext uri="{FF2B5EF4-FFF2-40B4-BE49-F238E27FC236}">
                  <a16:creationId xmlns:a16="http://schemas.microsoft.com/office/drawing/2014/main" id="{B41604B6-4F97-484E-B7E1-7A5C8B7290BA}"/>
                </a:ext>
              </a:extLst>
            </p:cNvPr>
            <p:cNvSpPr/>
            <p:nvPr/>
          </p:nvSpPr>
          <p:spPr>
            <a:xfrm>
              <a:off x="4967196" y="4817554"/>
              <a:ext cx="507349" cy="507349"/>
            </a:xfrm>
            <a:prstGeom prst="ellipse">
              <a:avLst/>
            </a:prstGeom>
          </p:spPr>
          <p:style>
            <a:lnRef idx="2">
              <a:schemeClr val="lt1">
                <a:hueOff val="0"/>
                <a:satOff val="0"/>
                <a:lumOff val="0"/>
                <a:alphaOff val="0"/>
              </a:schemeClr>
            </a:lnRef>
            <a:fillRef idx="1">
              <a:schemeClr val="accent2">
                <a:tint val="50000"/>
                <a:hueOff val="-1221483"/>
                <a:satOff val="-119"/>
                <a:lumOff val="47"/>
                <a:alphaOff val="0"/>
              </a:schemeClr>
            </a:fillRef>
            <a:effectRef idx="0">
              <a:schemeClr val="accent2">
                <a:tint val="50000"/>
                <a:hueOff val="-1221483"/>
                <a:satOff val="-119"/>
                <a:lumOff val="47"/>
                <a:alphaOff val="0"/>
              </a:schemeClr>
            </a:effectRef>
            <a:fontRef idx="minor">
              <a:schemeClr val="lt1">
                <a:hueOff val="0"/>
                <a:satOff val="0"/>
                <a:lumOff val="0"/>
                <a:alphaOff val="0"/>
              </a:schemeClr>
            </a:fontRef>
          </p:style>
          <p:txBody>
            <a:bodyPr/>
            <a:lstStyle/>
            <a:p>
              <a:r>
                <a:rPr lang="en-US" dirty="0"/>
                <a:t>7</a:t>
              </a:r>
            </a:p>
          </p:txBody>
        </p:sp>
        <p:sp>
          <p:nvSpPr>
            <p:cNvPr id="20" name="Freeform 19">
              <a:extLst>
                <a:ext uri="{FF2B5EF4-FFF2-40B4-BE49-F238E27FC236}">
                  <a16:creationId xmlns:a16="http://schemas.microsoft.com/office/drawing/2014/main" id="{F7D41463-5B1B-2E40-8DBE-B3AE54360BA4}"/>
                </a:ext>
              </a:extLst>
            </p:cNvPr>
            <p:cNvSpPr/>
            <p:nvPr/>
          </p:nvSpPr>
          <p:spPr>
            <a:xfrm rot="21600000">
              <a:off x="5220871" y="5476350"/>
              <a:ext cx="4864609" cy="507350"/>
            </a:xfrm>
            <a:custGeom>
              <a:avLst/>
              <a:gdLst>
                <a:gd name="connsiteX0" fmla="*/ 0 w 4864608"/>
                <a:gd name="connsiteY0" fmla="*/ 0 h 507349"/>
                <a:gd name="connsiteX1" fmla="*/ 4610934 w 4864608"/>
                <a:gd name="connsiteY1" fmla="*/ 0 h 507349"/>
                <a:gd name="connsiteX2" fmla="*/ 4864608 w 4864608"/>
                <a:gd name="connsiteY2" fmla="*/ 253675 h 507349"/>
                <a:gd name="connsiteX3" fmla="*/ 4610934 w 4864608"/>
                <a:gd name="connsiteY3" fmla="*/ 507349 h 507349"/>
                <a:gd name="connsiteX4" fmla="*/ 0 w 4864608"/>
                <a:gd name="connsiteY4" fmla="*/ 507349 h 507349"/>
                <a:gd name="connsiteX5" fmla="*/ 0 w 4864608"/>
                <a:gd name="connsiteY5" fmla="*/ 0 h 507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64608" h="507349">
                  <a:moveTo>
                    <a:pt x="4864608" y="507348"/>
                  </a:moveTo>
                  <a:lnTo>
                    <a:pt x="253674" y="507348"/>
                  </a:lnTo>
                  <a:lnTo>
                    <a:pt x="0" y="253674"/>
                  </a:lnTo>
                  <a:lnTo>
                    <a:pt x="253674" y="1"/>
                  </a:lnTo>
                  <a:lnTo>
                    <a:pt x="4864608" y="1"/>
                  </a:lnTo>
                  <a:lnTo>
                    <a:pt x="4864608" y="507348"/>
                  </a:lnTo>
                  <a:close/>
                </a:path>
              </a:pathLst>
            </a:custGeom>
          </p:spPr>
          <p:style>
            <a:lnRef idx="2">
              <a:schemeClr val="lt1">
                <a:hueOff val="0"/>
                <a:satOff val="0"/>
                <a:lumOff val="0"/>
                <a:alphaOff val="0"/>
              </a:schemeClr>
            </a:lnRef>
            <a:fillRef idx="1">
              <a:schemeClr val="accent2">
                <a:hueOff val="-838123"/>
                <a:satOff val="-9658"/>
                <a:lumOff val="2159"/>
                <a:alphaOff val="0"/>
              </a:schemeClr>
            </a:fillRef>
            <a:effectRef idx="0">
              <a:schemeClr val="accent2">
                <a:hueOff val="-838123"/>
                <a:satOff val="-9658"/>
                <a:lumOff val="2159"/>
                <a:alphaOff val="0"/>
              </a:schemeClr>
            </a:effectRef>
            <a:fontRef idx="minor">
              <a:schemeClr val="lt1"/>
            </a:fontRef>
          </p:style>
          <p:txBody>
            <a:bodyPr spcFirstLastPara="0" vert="horz" wrap="square" lIns="350564" tIns="45721" rIns="85345" bIns="45720" numCol="1" spcCol="1270" anchor="ctr" anchorCtr="0">
              <a:noAutofit/>
            </a:bodyPr>
            <a:lstStyle/>
            <a:p>
              <a:pPr marL="0" lvl="0" indent="0" algn="ctr" defTabSz="533400">
                <a:lnSpc>
                  <a:spcPct val="90000"/>
                </a:lnSpc>
                <a:spcBef>
                  <a:spcPct val="0"/>
                </a:spcBef>
                <a:spcAft>
                  <a:spcPct val="35000"/>
                </a:spcAft>
                <a:buNone/>
              </a:pPr>
              <a:r>
                <a:rPr lang="en-US" kern="1200" dirty="0"/>
                <a:t>REFERENCES</a:t>
              </a:r>
            </a:p>
          </p:txBody>
        </p:sp>
        <p:sp>
          <p:nvSpPr>
            <p:cNvPr id="21" name="Oval 20">
              <a:extLst>
                <a:ext uri="{FF2B5EF4-FFF2-40B4-BE49-F238E27FC236}">
                  <a16:creationId xmlns:a16="http://schemas.microsoft.com/office/drawing/2014/main" id="{2F82D717-7554-044A-9C52-95D9031F5C3A}"/>
                </a:ext>
              </a:extLst>
            </p:cNvPr>
            <p:cNvSpPr/>
            <p:nvPr/>
          </p:nvSpPr>
          <p:spPr>
            <a:xfrm>
              <a:off x="4967196" y="5476351"/>
              <a:ext cx="507349" cy="507349"/>
            </a:xfrm>
            <a:prstGeom prst="ellipse">
              <a:avLst/>
            </a:prstGeom>
          </p:spPr>
          <p:style>
            <a:lnRef idx="2">
              <a:schemeClr val="lt1">
                <a:hueOff val="0"/>
                <a:satOff val="0"/>
                <a:lumOff val="0"/>
                <a:alphaOff val="0"/>
              </a:schemeClr>
            </a:lnRef>
            <a:fillRef idx="1">
              <a:schemeClr val="accent2">
                <a:tint val="50000"/>
                <a:hueOff val="-1425063"/>
                <a:satOff val="-139"/>
                <a:lumOff val="55"/>
                <a:alphaOff val="0"/>
              </a:schemeClr>
            </a:fillRef>
            <a:effectRef idx="0">
              <a:schemeClr val="accent2">
                <a:tint val="50000"/>
                <a:hueOff val="-1425063"/>
                <a:satOff val="-139"/>
                <a:lumOff val="55"/>
                <a:alphaOff val="0"/>
              </a:schemeClr>
            </a:effectRef>
            <a:fontRef idx="minor">
              <a:schemeClr val="lt1">
                <a:hueOff val="0"/>
                <a:satOff val="0"/>
                <a:lumOff val="0"/>
                <a:alphaOff val="0"/>
              </a:schemeClr>
            </a:fontRef>
          </p:style>
          <p:txBody>
            <a:bodyPr/>
            <a:lstStyle/>
            <a:p>
              <a:r>
                <a:rPr lang="en-US" dirty="0"/>
                <a:t>8</a:t>
              </a:r>
            </a:p>
          </p:txBody>
        </p:sp>
      </p:grpSp>
    </p:spTree>
    <p:extLst>
      <p:ext uri="{BB962C8B-B14F-4D97-AF65-F5344CB8AC3E}">
        <p14:creationId xmlns:p14="http://schemas.microsoft.com/office/powerpoint/2010/main" val="18736517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ECB6F-3AD9-AD44-8977-0AD8A251C7FB}"/>
              </a:ext>
            </a:extLst>
          </p:cNvPr>
          <p:cNvSpPr>
            <a:spLocks noGrp="1"/>
          </p:cNvSpPr>
          <p:nvPr>
            <p:ph type="title"/>
          </p:nvPr>
        </p:nvSpPr>
        <p:spPr/>
        <p:txBody>
          <a:bodyPr/>
          <a:lstStyle/>
          <a:p>
            <a:r>
              <a:rPr lang="en-US" dirty="0"/>
              <a:t>TIMELINE OF PROGRESS</a:t>
            </a:r>
          </a:p>
        </p:txBody>
      </p:sp>
      <p:sp>
        <p:nvSpPr>
          <p:cNvPr id="3" name="Content Placeholder 2">
            <a:extLst>
              <a:ext uri="{FF2B5EF4-FFF2-40B4-BE49-F238E27FC236}">
                <a16:creationId xmlns:a16="http://schemas.microsoft.com/office/drawing/2014/main" id="{7F1EABF1-BB5B-6F4C-91E9-40F55CE55E79}"/>
              </a:ext>
            </a:extLst>
          </p:cNvPr>
          <p:cNvSpPr>
            <a:spLocks noGrp="1"/>
          </p:cNvSpPr>
          <p:nvPr>
            <p:ph idx="1"/>
          </p:nvPr>
        </p:nvSpPr>
        <p:spPr>
          <a:xfrm>
            <a:off x="4128294" y="2641600"/>
            <a:ext cx="7315200" cy="4824908"/>
          </a:xfrm>
        </p:spPr>
        <p:txBody>
          <a:bodyPr>
            <a:normAutofit/>
          </a:bodyPr>
          <a:lstStyle/>
          <a:p>
            <a:pPr marL="0" indent="0">
              <a:buNone/>
            </a:pPr>
            <a:endParaRPr lang="en-US" dirty="0"/>
          </a:p>
          <a:p>
            <a:pPr>
              <a:buFont typeface="Wingdings" pitchFamily="2" charset="2"/>
              <a:buChar char="ü"/>
            </a:pPr>
            <a:endParaRPr lang="en-US" dirty="0"/>
          </a:p>
          <a:p>
            <a:pPr>
              <a:buFont typeface="Wingdings" pitchFamily="2" charset="2"/>
              <a:buChar char="ü"/>
            </a:pPr>
            <a:endParaRPr lang="en-US" dirty="0"/>
          </a:p>
          <a:p>
            <a:pPr>
              <a:buFont typeface="Wingdings" pitchFamily="2" charset="2"/>
              <a:buChar char="ü"/>
            </a:pPr>
            <a:endParaRPr lang="en-US" dirty="0"/>
          </a:p>
          <a:p>
            <a:pPr>
              <a:buFont typeface="Wingdings" pitchFamily="2" charset="2"/>
              <a:buChar char="ü"/>
            </a:pPr>
            <a:endParaRPr lang="en-US" dirty="0"/>
          </a:p>
          <a:p>
            <a:pPr>
              <a:buFont typeface="Wingdings" pitchFamily="2" charset="2"/>
              <a:buChar char="ü"/>
            </a:pPr>
            <a:endParaRPr lang="en-US" dirty="0"/>
          </a:p>
          <a:p>
            <a:pPr>
              <a:buFont typeface="Wingdings" pitchFamily="2" charset="2"/>
              <a:buChar char="ü"/>
            </a:pPr>
            <a:endParaRPr lang="en-US" dirty="0"/>
          </a:p>
          <a:p>
            <a:pPr>
              <a:buFont typeface="Wingdings" pitchFamily="2" charset="2"/>
              <a:buChar char="ü"/>
            </a:pPr>
            <a:endParaRPr lang="en-US" dirty="0"/>
          </a:p>
        </p:txBody>
      </p:sp>
      <p:pic>
        <p:nvPicPr>
          <p:cNvPr id="10" name="Picture 9">
            <a:extLst>
              <a:ext uri="{FF2B5EF4-FFF2-40B4-BE49-F238E27FC236}">
                <a16:creationId xmlns:a16="http://schemas.microsoft.com/office/drawing/2014/main" id="{9D68BAA3-1FF2-1A4B-8FF5-A6A48B7DA01C}"/>
              </a:ext>
            </a:extLst>
          </p:cNvPr>
          <p:cNvPicPr>
            <a:picLocks noChangeAspect="1"/>
          </p:cNvPicPr>
          <p:nvPr/>
        </p:nvPicPr>
        <p:blipFill>
          <a:blip r:embed="rId2">
            <a:alphaModFix/>
            <a:duotone>
              <a:prstClr val="black"/>
              <a:srgbClr val="FFC000">
                <a:tint val="45000"/>
                <a:satMod val="400000"/>
              </a:srgbClr>
            </a:duotone>
          </a:blip>
          <a:stretch>
            <a:fillRect/>
          </a:stretch>
        </p:blipFill>
        <p:spPr>
          <a:xfrm>
            <a:off x="3585471" y="2530648"/>
            <a:ext cx="8140775" cy="2860502"/>
          </a:xfrm>
          <a:prstGeom prst="rect">
            <a:avLst/>
          </a:prstGeom>
        </p:spPr>
      </p:pic>
      <p:sp>
        <p:nvSpPr>
          <p:cNvPr id="12" name="Rectangle 11">
            <a:extLst>
              <a:ext uri="{FF2B5EF4-FFF2-40B4-BE49-F238E27FC236}">
                <a16:creationId xmlns:a16="http://schemas.microsoft.com/office/drawing/2014/main" id="{5039DFE4-322D-CB4F-9AB3-E09613E424D5}"/>
              </a:ext>
            </a:extLst>
          </p:cNvPr>
          <p:cNvSpPr/>
          <p:nvPr/>
        </p:nvSpPr>
        <p:spPr>
          <a:xfrm>
            <a:off x="6561264" y="1690231"/>
            <a:ext cx="2189190" cy="461665"/>
          </a:xfrm>
          <a:prstGeom prst="rect">
            <a:avLst/>
          </a:prstGeom>
        </p:spPr>
        <p:txBody>
          <a:bodyPr wrap="none">
            <a:spAutoFit/>
          </a:bodyPr>
          <a:lstStyle/>
          <a:p>
            <a:pPr algn="ctr"/>
            <a:r>
              <a:rPr lang="en-US" sz="2400" b="1" u="sng" dirty="0"/>
              <a:t>GANTT CHART</a:t>
            </a:r>
          </a:p>
        </p:txBody>
      </p:sp>
    </p:spTree>
    <p:extLst>
      <p:ext uri="{BB962C8B-B14F-4D97-AF65-F5344CB8AC3E}">
        <p14:creationId xmlns:p14="http://schemas.microsoft.com/office/powerpoint/2010/main" val="23738453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9875D-BEF0-F049-AB46-FDCB5258D74D}"/>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1507C1A2-0BFF-5C4E-A164-6377500D3695}"/>
              </a:ext>
            </a:extLst>
          </p:cNvPr>
          <p:cNvSpPr>
            <a:spLocks noGrp="1"/>
          </p:cNvSpPr>
          <p:nvPr>
            <p:ph idx="1"/>
          </p:nvPr>
        </p:nvSpPr>
        <p:spPr>
          <a:xfrm>
            <a:off x="4135968" y="742951"/>
            <a:ext cx="7315200" cy="9158782"/>
          </a:xfrm>
        </p:spPr>
        <p:txBody>
          <a:bodyPr>
            <a:normAutofit/>
          </a:bodyPr>
          <a:lstStyle/>
          <a:p>
            <a:pPr marL="0" indent="0">
              <a:buNone/>
            </a:pPr>
            <a:endParaRPr lang="en-US" dirty="0"/>
          </a:p>
          <a:p>
            <a:pPr>
              <a:buFont typeface="Wingdings" pitchFamily="2" charset="2"/>
              <a:buChar char="ü"/>
            </a:pPr>
            <a:r>
              <a:rPr lang="en-US" dirty="0"/>
              <a:t> </a:t>
            </a:r>
            <a:r>
              <a:rPr lang="en-US" dirty="0">
                <a:solidFill>
                  <a:schemeClr val="tx1"/>
                </a:solidFill>
              </a:rPr>
              <a:t>Setting up Raspberry Pi</a:t>
            </a:r>
          </a:p>
          <a:p>
            <a:pPr>
              <a:buFont typeface="Wingdings" pitchFamily="2" charset="2"/>
              <a:buChar char="ü"/>
            </a:pPr>
            <a:endParaRPr lang="en-US" dirty="0">
              <a:solidFill>
                <a:schemeClr val="tx1"/>
              </a:solidFill>
            </a:endParaRPr>
          </a:p>
          <a:p>
            <a:pPr>
              <a:buFont typeface="Wingdings" pitchFamily="2" charset="2"/>
              <a:buChar char="ü"/>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a:buFont typeface="Wingdings" pitchFamily="2" charset="2"/>
              <a:buChar char="ü"/>
            </a:pPr>
            <a:endParaRPr lang="en-US" dirty="0">
              <a:solidFill>
                <a:schemeClr val="tx1"/>
              </a:solidFill>
            </a:endParaRPr>
          </a:p>
          <a:p>
            <a:pPr>
              <a:buFont typeface="Wingdings" pitchFamily="2" charset="2"/>
              <a:buChar char="ü"/>
            </a:pPr>
            <a:r>
              <a:rPr lang="en-US" dirty="0">
                <a:solidFill>
                  <a:schemeClr val="tx1"/>
                </a:solidFill>
              </a:rPr>
              <a:t>Setting up Google Cloud Platform</a:t>
            </a:r>
          </a:p>
          <a:p>
            <a:pPr>
              <a:buFont typeface="Wingdings" pitchFamily="2" charset="2"/>
              <a:buChar char="ü"/>
            </a:pPr>
            <a:endParaRPr lang="en-US" dirty="0"/>
          </a:p>
          <a:p>
            <a:pPr>
              <a:buFont typeface="Wingdings" pitchFamily="2" charset="2"/>
              <a:buChar char="ü"/>
            </a:pPr>
            <a:endParaRPr lang="en-US" dirty="0"/>
          </a:p>
          <a:p>
            <a:pPr>
              <a:buFont typeface="Wingdings" pitchFamily="2" charset="2"/>
              <a:buChar char="ü"/>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a:buFont typeface="Wingdings" pitchFamily="2" charset="2"/>
              <a:buChar char="ü"/>
            </a:pPr>
            <a:endParaRPr lang="en-US" dirty="0"/>
          </a:p>
          <a:p>
            <a:pPr>
              <a:buFont typeface="Wingdings" pitchFamily="2" charset="2"/>
              <a:buChar char="ü"/>
            </a:pPr>
            <a:endParaRPr lang="en-US" dirty="0"/>
          </a:p>
          <a:p>
            <a:pPr>
              <a:buFont typeface="Wingdings" pitchFamily="2" charset="2"/>
              <a:buChar char="ü"/>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p:txBody>
      </p:sp>
      <p:pic>
        <p:nvPicPr>
          <p:cNvPr id="4" name="Picture 3">
            <a:extLst>
              <a:ext uri="{FF2B5EF4-FFF2-40B4-BE49-F238E27FC236}">
                <a16:creationId xmlns:a16="http://schemas.microsoft.com/office/drawing/2014/main" id="{6AD35E3B-F422-7549-B1F3-CCF66209D122}"/>
              </a:ext>
            </a:extLst>
          </p:cNvPr>
          <p:cNvPicPr>
            <a:picLocks noChangeAspect="1"/>
          </p:cNvPicPr>
          <p:nvPr/>
        </p:nvPicPr>
        <p:blipFill>
          <a:blip r:embed="rId2"/>
          <a:stretch>
            <a:fillRect/>
          </a:stretch>
        </p:blipFill>
        <p:spPr>
          <a:xfrm>
            <a:off x="4963074" y="3979317"/>
            <a:ext cx="5212005" cy="2266950"/>
          </a:xfrm>
          <a:prstGeom prst="rect">
            <a:avLst/>
          </a:prstGeom>
        </p:spPr>
      </p:pic>
      <p:pic>
        <p:nvPicPr>
          <p:cNvPr id="8" name="Picture 7">
            <a:extLst>
              <a:ext uri="{FF2B5EF4-FFF2-40B4-BE49-F238E27FC236}">
                <a16:creationId xmlns:a16="http://schemas.microsoft.com/office/drawing/2014/main" id="{1FCFDEF6-9F50-8247-A0BA-DD10D1567A61}"/>
              </a:ext>
            </a:extLst>
          </p:cNvPr>
          <p:cNvPicPr>
            <a:picLocks noChangeAspect="1"/>
          </p:cNvPicPr>
          <p:nvPr/>
        </p:nvPicPr>
        <p:blipFill>
          <a:blip r:embed="rId3"/>
          <a:stretch>
            <a:fillRect/>
          </a:stretch>
        </p:blipFill>
        <p:spPr>
          <a:xfrm>
            <a:off x="5791200" y="852678"/>
            <a:ext cx="3015916" cy="2513263"/>
          </a:xfrm>
          <a:prstGeom prst="rect">
            <a:avLst/>
          </a:prstGeom>
        </p:spPr>
      </p:pic>
    </p:spTree>
    <p:extLst>
      <p:ext uri="{BB962C8B-B14F-4D97-AF65-F5344CB8AC3E}">
        <p14:creationId xmlns:p14="http://schemas.microsoft.com/office/powerpoint/2010/main" val="24150053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D84DF-B2F4-6340-94EB-2C4DB5C1A807}"/>
              </a:ext>
            </a:extLst>
          </p:cNvPr>
          <p:cNvSpPr>
            <a:spLocks noGrp="1"/>
          </p:cNvSpPr>
          <p:nvPr>
            <p:ph type="title"/>
          </p:nvPr>
        </p:nvSpPr>
        <p:spPr/>
        <p:txBody>
          <a:bodyPr/>
          <a:lstStyle/>
          <a:p>
            <a:br>
              <a:rPr lang="en-US" dirty="0"/>
            </a:br>
            <a:endParaRPr lang="en-US" dirty="0"/>
          </a:p>
        </p:txBody>
      </p:sp>
      <p:sp>
        <p:nvSpPr>
          <p:cNvPr id="3" name="TextBox 2">
            <a:extLst>
              <a:ext uri="{FF2B5EF4-FFF2-40B4-BE49-F238E27FC236}">
                <a16:creationId xmlns:a16="http://schemas.microsoft.com/office/drawing/2014/main" id="{1908A09C-C9D6-A340-8930-DCEB9328885A}"/>
              </a:ext>
            </a:extLst>
          </p:cNvPr>
          <p:cNvSpPr txBox="1"/>
          <p:nvPr/>
        </p:nvSpPr>
        <p:spPr>
          <a:xfrm>
            <a:off x="4071938" y="738074"/>
            <a:ext cx="7343775" cy="3447098"/>
          </a:xfrm>
          <a:prstGeom prst="rect">
            <a:avLst/>
          </a:prstGeom>
          <a:noFill/>
        </p:spPr>
        <p:txBody>
          <a:bodyPr wrap="square" rtlCol="0">
            <a:spAutoFit/>
          </a:bodyPr>
          <a:lstStyle/>
          <a:p>
            <a:pPr marL="285750" indent="-285750">
              <a:buFont typeface="Wingdings" pitchFamily="2" charset="2"/>
              <a:buChar char="ü"/>
            </a:pPr>
            <a:r>
              <a:rPr lang="en-US" sz="2000" dirty="0"/>
              <a:t>Interfacing the Ultrasonic sensor with Raspberry Pi</a:t>
            </a:r>
          </a:p>
          <a:p>
            <a:pPr marL="285750" indent="-285750">
              <a:buFont typeface="Wingdings" pitchFamily="2" charset="2"/>
              <a:buChar char="ü"/>
            </a:pPr>
            <a:endParaRPr lang="en-US" sz="2000" dirty="0"/>
          </a:p>
          <a:p>
            <a:pPr marL="285750" indent="-285750">
              <a:buFont typeface="Wingdings" pitchFamily="2" charset="2"/>
              <a:buChar char="ü"/>
            </a:pPr>
            <a:endParaRPr lang="en-US" sz="2000" dirty="0"/>
          </a:p>
          <a:p>
            <a:pPr marL="285750" indent="-285750">
              <a:buFont typeface="Wingdings" pitchFamily="2" charset="2"/>
              <a:buChar char="ü"/>
            </a:pPr>
            <a:endParaRPr lang="en-US" sz="2000" dirty="0"/>
          </a:p>
          <a:p>
            <a:pPr marL="285750" indent="-285750">
              <a:buFont typeface="Wingdings" pitchFamily="2" charset="2"/>
              <a:buChar char="ü"/>
            </a:pPr>
            <a:endParaRPr lang="en-US" sz="2000" dirty="0"/>
          </a:p>
          <a:p>
            <a:pPr marL="285750" indent="-285750">
              <a:buFont typeface="Wingdings" pitchFamily="2" charset="2"/>
              <a:buChar char="ü"/>
            </a:pPr>
            <a:endParaRPr lang="en-US" sz="2000" dirty="0"/>
          </a:p>
          <a:p>
            <a:endParaRPr lang="en-US" sz="2000" dirty="0"/>
          </a:p>
          <a:p>
            <a:pPr marL="285750" indent="-285750">
              <a:buFont typeface="Wingdings" pitchFamily="2" charset="2"/>
              <a:buChar char="ü"/>
            </a:pPr>
            <a:endParaRPr lang="en-US" sz="2000" dirty="0"/>
          </a:p>
          <a:p>
            <a:pPr marL="285750" indent="-285750">
              <a:buFont typeface="Wingdings" pitchFamily="2" charset="2"/>
              <a:buChar char="ü"/>
            </a:pPr>
            <a:endParaRPr lang="en-US" sz="2000" dirty="0"/>
          </a:p>
          <a:p>
            <a:pPr marL="342900" indent="-342900">
              <a:buFont typeface="Wingdings" pitchFamily="2" charset="2"/>
              <a:buChar char="ü"/>
            </a:pPr>
            <a:r>
              <a:rPr lang="en-US" sz="2000" dirty="0"/>
              <a:t>Collection and labelling of dataset to train model</a:t>
            </a:r>
          </a:p>
          <a:p>
            <a:endParaRPr lang="en-US" dirty="0"/>
          </a:p>
        </p:txBody>
      </p:sp>
      <p:sp>
        <p:nvSpPr>
          <p:cNvPr id="6" name="Rectangle 5">
            <a:extLst>
              <a:ext uri="{FF2B5EF4-FFF2-40B4-BE49-F238E27FC236}">
                <a16:creationId xmlns:a16="http://schemas.microsoft.com/office/drawing/2014/main" id="{2EBDDF1E-96DC-CB4D-9EFE-C040F8CFA92A}"/>
              </a:ext>
            </a:extLst>
          </p:cNvPr>
          <p:cNvSpPr/>
          <p:nvPr/>
        </p:nvSpPr>
        <p:spPr>
          <a:xfrm>
            <a:off x="428466" y="3101262"/>
            <a:ext cx="1917897" cy="646331"/>
          </a:xfrm>
          <a:prstGeom prst="rect">
            <a:avLst/>
          </a:prstGeom>
        </p:spPr>
        <p:txBody>
          <a:bodyPr wrap="none">
            <a:spAutoFit/>
          </a:bodyPr>
          <a:lstStyle/>
          <a:p>
            <a:r>
              <a:rPr lang="en-US" sz="3600" spc="-60" dirty="0">
                <a:solidFill>
                  <a:srgbClr val="FFFFFF"/>
                </a:solidFill>
                <a:ea typeface="+mj-ea"/>
                <a:cs typeface="+mj-cs"/>
              </a:rPr>
              <a:t>RESULTS</a:t>
            </a:r>
            <a:endParaRPr lang="en-US" dirty="0"/>
          </a:p>
        </p:txBody>
      </p:sp>
      <p:pic>
        <p:nvPicPr>
          <p:cNvPr id="8" name="Picture 7">
            <a:extLst>
              <a:ext uri="{FF2B5EF4-FFF2-40B4-BE49-F238E27FC236}">
                <a16:creationId xmlns:a16="http://schemas.microsoft.com/office/drawing/2014/main" id="{2CA8B893-A1AB-5545-9EEE-357BC72A0449}"/>
              </a:ext>
            </a:extLst>
          </p:cNvPr>
          <p:cNvPicPr>
            <a:picLocks noChangeAspect="1"/>
          </p:cNvPicPr>
          <p:nvPr/>
        </p:nvPicPr>
        <p:blipFill>
          <a:blip r:embed="rId2"/>
          <a:stretch>
            <a:fillRect/>
          </a:stretch>
        </p:blipFill>
        <p:spPr>
          <a:xfrm>
            <a:off x="4920217" y="3947884"/>
            <a:ext cx="4642379" cy="2567215"/>
          </a:xfrm>
          <a:prstGeom prst="rect">
            <a:avLst/>
          </a:prstGeom>
        </p:spPr>
      </p:pic>
      <p:pic>
        <p:nvPicPr>
          <p:cNvPr id="7" name="Picture 6">
            <a:extLst>
              <a:ext uri="{FF2B5EF4-FFF2-40B4-BE49-F238E27FC236}">
                <a16:creationId xmlns:a16="http://schemas.microsoft.com/office/drawing/2014/main" id="{E951CCE8-F4D7-B442-8781-53D08A34944A}"/>
              </a:ext>
            </a:extLst>
          </p:cNvPr>
          <p:cNvPicPr>
            <a:picLocks noChangeAspect="1"/>
          </p:cNvPicPr>
          <p:nvPr/>
        </p:nvPicPr>
        <p:blipFill rotWithShape="1">
          <a:blip r:embed="rId3"/>
          <a:srcRect t="25967" b="-28137"/>
          <a:stretch/>
        </p:blipFill>
        <p:spPr>
          <a:xfrm>
            <a:off x="4920218" y="1357323"/>
            <a:ext cx="4642379" cy="2661875"/>
          </a:xfrm>
          <a:prstGeom prst="rect">
            <a:avLst/>
          </a:prstGeom>
        </p:spPr>
      </p:pic>
    </p:spTree>
    <p:extLst>
      <p:ext uri="{BB962C8B-B14F-4D97-AF65-F5344CB8AC3E}">
        <p14:creationId xmlns:p14="http://schemas.microsoft.com/office/powerpoint/2010/main" val="24200627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8998D-F1EE-E944-96D2-032DBA15D2F6}"/>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8B83C718-10FF-4B42-95EA-BB2B3CF8965F}"/>
              </a:ext>
            </a:extLst>
          </p:cNvPr>
          <p:cNvSpPr>
            <a:spLocks noGrp="1"/>
          </p:cNvSpPr>
          <p:nvPr>
            <p:ph idx="1"/>
          </p:nvPr>
        </p:nvSpPr>
        <p:spPr>
          <a:xfrm>
            <a:off x="3883555" y="-607505"/>
            <a:ext cx="7315200" cy="5120640"/>
          </a:xfrm>
        </p:spPr>
        <p:txBody>
          <a:bodyPr/>
          <a:lstStyle/>
          <a:p>
            <a:pPr>
              <a:buFont typeface="Wingdings" pitchFamily="2" charset="2"/>
              <a:buChar char="ü"/>
            </a:pPr>
            <a:r>
              <a:rPr lang="en-US" dirty="0">
                <a:solidFill>
                  <a:schemeClr val="tx1"/>
                </a:solidFill>
              </a:rPr>
              <a:t>Enabling camera module in Raspberry Pi to capture images</a:t>
            </a:r>
          </a:p>
          <a:p>
            <a:pPr marL="0" indent="0">
              <a:buNone/>
            </a:pPr>
            <a:endParaRPr lang="en-US" dirty="0">
              <a:solidFill>
                <a:schemeClr val="tx1"/>
              </a:solidFill>
            </a:endParaRPr>
          </a:p>
          <a:p>
            <a:pPr marL="0" indent="0">
              <a:buNone/>
            </a:pPr>
            <a:endParaRPr lang="en-US" dirty="0">
              <a:solidFill>
                <a:schemeClr val="tx1"/>
              </a:solidFill>
            </a:endParaRPr>
          </a:p>
        </p:txBody>
      </p:sp>
      <p:pic>
        <p:nvPicPr>
          <p:cNvPr id="11" name="Picture 10">
            <a:extLst>
              <a:ext uri="{FF2B5EF4-FFF2-40B4-BE49-F238E27FC236}">
                <a16:creationId xmlns:a16="http://schemas.microsoft.com/office/drawing/2014/main" id="{78D15330-A56C-844F-8B10-E03FC2972E5B}"/>
              </a:ext>
            </a:extLst>
          </p:cNvPr>
          <p:cNvPicPr>
            <a:picLocks noChangeAspect="1"/>
          </p:cNvPicPr>
          <p:nvPr/>
        </p:nvPicPr>
        <p:blipFill>
          <a:blip r:embed="rId2"/>
          <a:stretch>
            <a:fillRect/>
          </a:stretch>
        </p:blipFill>
        <p:spPr>
          <a:xfrm>
            <a:off x="4626915" y="1952815"/>
            <a:ext cx="5054600" cy="3790950"/>
          </a:xfrm>
          <a:prstGeom prst="rect">
            <a:avLst/>
          </a:prstGeom>
        </p:spPr>
      </p:pic>
    </p:spTree>
    <p:extLst>
      <p:ext uri="{BB962C8B-B14F-4D97-AF65-F5344CB8AC3E}">
        <p14:creationId xmlns:p14="http://schemas.microsoft.com/office/powerpoint/2010/main" val="17478144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904A8-5A9F-4665-B9B4-5215797C5897}"/>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94DCAB05-0CAB-4E1E-9A91-FB6982B895EB}"/>
              </a:ext>
            </a:extLst>
          </p:cNvPr>
          <p:cNvSpPr>
            <a:spLocks noGrp="1"/>
          </p:cNvSpPr>
          <p:nvPr>
            <p:ph idx="1"/>
          </p:nvPr>
        </p:nvSpPr>
        <p:spPr>
          <a:xfrm>
            <a:off x="3629576" y="754948"/>
            <a:ext cx="7315200" cy="259729"/>
          </a:xfrm>
        </p:spPr>
        <p:txBody>
          <a:bodyPr>
            <a:normAutofit fontScale="25000" lnSpcReduction="20000"/>
          </a:bodyPr>
          <a:lstStyle/>
          <a:p>
            <a:pPr>
              <a:buFont typeface="Wingdings" panose="05000000000000000000" pitchFamily="2" charset="2"/>
              <a:buChar char="ü"/>
            </a:pPr>
            <a:r>
              <a:rPr lang="en-US" sz="5600" b="1" dirty="0">
                <a:latin typeface="Times New Roman" panose="02020603050405020304" pitchFamily="18" charset="0"/>
                <a:cs typeface="Times New Roman" panose="02020603050405020304" pitchFamily="18" charset="0"/>
              </a:rPr>
              <a:t>Model Summary: Use of Separable Convolution layers</a:t>
            </a:r>
            <a:endParaRPr lang="en-US" b="1" dirty="0">
              <a:solidFill>
                <a:schemeClr val="tx1"/>
              </a:solidFill>
              <a:latin typeface="Times New Roman" panose="02020603050405020304" pitchFamily="18" charset="0"/>
              <a:cs typeface="Times New Roman" panose="02020603050405020304" pitchFamily="18" charset="0"/>
            </a:endParaRPr>
          </a:p>
          <a:p>
            <a:pPr marL="0" indent="0">
              <a:buNone/>
            </a:pPr>
            <a:endParaRPr lang="en-US" dirty="0"/>
          </a:p>
        </p:txBody>
      </p:sp>
      <p:pic>
        <p:nvPicPr>
          <p:cNvPr id="4" name="Content Placeholder 8">
            <a:extLst>
              <a:ext uri="{FF2B5EF4-FFF2-40B4-BE49-F238E27FC236}">
                <a16:creationId xmlns:a16="http://schemas.microsoft.com/office/drawing/2014/main" id="{51E670DF-247A-4F8C-BA1E-596D945F1AC6}"/>
              </a:ext>
            </a:extLst>
          </p:cNvPr>
          <p:cNvPicPr>
            <a:picLocks noChangeAspect="1"/>
          </p:cNvPicPr>
          <p:nvPr/>
        </p:nvPicPr>
        <p:blipFill>
          <a:blip r:embed="rId2"/>
          <a:stretch>
            <a:fillRect/>
          </a:stretch>
        </p:blipFill>
        <p:spPr>
          <a:xfrm>
            <a:off x="3629576" y="981777"/>
            <a:ext cx="3840956" cy="5121275"/>
          </a:xfrm>
          <a:prstGeom prst="rect">
            <a:avLst/>
          </a:prstGeom>
        </p:spPr>
      </p:pic>
      <p:pic>
        <p:nvPicPr>
          <p:cNvPr id="6" name="Picture 5">
            <a:extLst>
              <a:ext uri="{FF2B5EF4-FFF2-40B4-BE49-F238E27FC236}">
                <a16:creationId xmlns:a16="http://schemas.microsoft.com/office/drawing/2014/main" id="{F958F17C-5BD2-4A99-BDAD-8267D1C15237}"/>
              </a:ext>
            </a:extLst>
          </p:cNvPr>
          <p:cNvPicPr>
            <a:picLocks noChangeAspect="1"/>
          </p:cNvPicPr>
          <p:nvPr/>
        </p:nvPicPr>
        <p:blipFill>
          <a:blip r:embed="rId3"/>
          <a:stretch>
            <a:fillRect/>
          </a:stretch>
        </p:blipFill>
        <p:spPr>
          <a:xfrm>
            <a:off x="7627683" y="1514665"/>
            <a:ext cx="4097286" cy="3819525"/>
          </a:xfrm>
          <a:prstGeom prst="rect">
            <a:avLst/>
          </a:prstGeom>
        </p:spPr>
      </p:pic>
    </p:spTree>
    <p:extLst>
      <p:ext uri="{BB962C8B-B14F-4D97-AF65-F5344CB8AC3E}">
        <p14:creationId xmlns:p14="http://schemas.microsoft.com/office/powerpoint/2010/main" val="31390442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4BFA2-7953-984F-94F7-87A9D39D7ADE}"/>
              </a:ext>
            </a:extLst>
          </p:cNvPr>
          <p:cNvSpPr>
            <a:spLocks noGrp="1"/>
          </p:cNvSpPr>
          <p:nvPr>
            <p:ph type="title"/>
          </p:nvPr>
        </p:nvSpPr>
        <p:spPr/>
        <p:txBody>
          <a:bodyPr/>
          <a:lstStyle/>
          <a:p>
            <a:r>
              <a:rPr lang="en-US" dirty="0"/>
              <a:t>RESULTS</a:t>
            </a:r>
          </a:p>
        </p:txBody>
      </p:sp>
      <p:pic>
        <p:nvPicPr>
          <p:cNvPr id="5" name="Content Placeholder 4">
            <a:extLst>
              <a:ext uri="{FF2B5EF4-FFF2-40B4-BE49-F238E27FC236}">
                <a16:creationId xmlns:a16="http://schemas.microsoft.com/office/drawing/2014/main" id="{85B88D73-38D0-4D52-8011-1DF6DD0F6158}"/>
              </a:ext>
            </a:extLst>
          </p:cNvPr>
          <p:cNvPicPr>
            <a:picLocks noGrp="1" noChangeAspect="1"/>
          </p:cNvPicPr>
          <p:nvPr>
            <p:ph idx="1"/>
          </p:nvPr>
        </p:nvPicPr>
        <p:blipFill>
          <a:blip r:embed="rId2"/>
          <a:stretch>
            <a:fillRect/>
          </a:stretch>
        </p:blipFill>
        <p:spPr>
          <a:xfrm>
            <a:off x="4521200" y="1009650"/>
            <a:ext cx="6010275" cy="4829175"/>
          </a:xfrm>
        </p:spPr>
      </p:pic>
    </p:spTree>
    <p:extLst>
      <p:ext uri="{BB962C8B-B14F-4D97-AF65-F5344CB8AC3E}">
        <p14:creationId xmlns:p14="http://schemas.microsoft.com/office/powerpoint/2010/main" val="24407807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B4946-7C84-DF46-A99E-654C4D5FDB11}"/>
              </a:ext>
            </a:extLst>
          </p:cNvPr>
          <p:cNvSpPr>
            <a:spLocks noGrp="1"/>
          </p:cNvSpPr>
          <p:nvPr>
            <p:ph type="title"/>
          </p:nvPr>
        </p:nvSpPr>
        <p:spPr/>
        <p:txBody>
          <a:bodyPr/>
          <a:lstStyle/>
          <a:p>
            <a:r>
              <a:rPr lang="en-US" dirty="0"/>
              <a:t>RESULTS</a:t>
            </a:r>
          </a:p>
        </p:txBody>
      </p:sp>
      <p:pic>
        <p:nvPicPr>
          <p:cNvPr id="5" name="Content Placeholder 4">
            <a:extLst>
              <a:ext uri="{FF2B5EF4-FFF2-40B4-BE49-F238E27FC236}">
                <a16:creationId xmlns:a16="http://schemas.microsoft.com/office/drawing/2014/main" id="{29D868EF-C4A6-4D47-90F9-27E6E9FF1D16}"/>
              </a:ext>
            </a:extLst>
          </p:cNvPr>
          <p:cNvPicPr>
            <a:picLocks noGrp="1" noChangeAspect="1"/>
          </p:cNvPicPr>
          <p:nvPr>
            <p:ph idx="1"/>
          </p:nvPr>
        </p:nvPicPr>
        <p:blipFill>
          <a:blip r:embed="rId2"/>
          <a:stretch>
            <a:fillRect/>
          </a:stretch>
        </p:blipFill>
        <p:spPr>
          <a:xfrm>
            <a:off x="8073558" y="2083189"/>
            <a:ext cx="3865523" cy="3340243"/>
          </a:xfrm>
        </p:spPr>
      </p:pic>
      <p:pic>
        <p:nvPicPr>
          <p:cNvPr id="7" name="Picture 6">
            <a:extLst>
              <a:ext uri="{FF2B5EF4-FFF2-40B4-BE49-F238E27FC236}">
                <a16:creationId xmlns:a16="http://schemas.microsoft.com/office/drawing/2014/main" id="{CFDCB3B7-FEEF-46BB-A570-AFDF64E8A65B}"/>
              </a:ext>
            </a:extLst>
          </p:cNvPr>
          <p:cNvPicPr>
            <a:picLocks noChangeAspect="1"/>
          </p:cNvPicPr>
          <p:nvPr/>
        </p:nvPicPr>
        <p:blipFill>
          <a:blip r:embed="rId3"/>
          <a:stretch>
            <a:fillRect/>
          </a:stretch>
        </p:blipFill>
        <p:spPr>
          <a:xfrm>
            <a:off x="3474852" y="2083189"/>
            <a:ext cx="4565559" cy="3340243"/>
          </a:xfrm>
          <a:prstGeom prst="rect">
            <a:avLst/>
          </a:prstGeom>
        </p:spPr>
      </p:pic>
    </p:spTree>
    <p:extLst>
      <p:ext uri="{BB962C8B-B14F-4D97-AF65-F5344CB8AC3E}">
        <p14:creationId xmlns:p14="http://schemas.microsoft.com/office/powerpoint/2010/main" val="9432605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28603-BDB2-C546-87E0-3B683750D5FA}"/>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AFF41EBD-FF0E-5847-AA29-A6694A2E5697}"/>
              </a:ext>
            </a:extLst>
          </p:cNvPr>
          <p:cNvSpPr>
            <a:spLocks noGrp="1"/>
          </p:cNvSpPr>
          <p:nvPr>
            <p:ph idx="1"/>
          </p:nvPr>
        </p:nvSpPr>
        <p:spPr/>
        <p:txBody>
          <a:bodyPr>
            <a:normAutofit fontScale="92500" lnSpcReduction="20000"/>
          </a:bodyPr>
          <a:lstStyle/>
          <a:p>
            <a:r>
              <a:rPr lang="en-US" dirty="0">
                <a:hlinkClick r:id="rId2"/>
              </a:rPr>
              <a:t>https://hackernoon.com/tf-serving-keras-mobilenetv2-632b8d92983c</a:t>
            </a:r>
            <a:endParaRPr lang="en-US" dirty="0"/>
          </a:p>
          <a:p>
            <a:r>
              <a:rPr lang="en-US" dirty="0">
                <a:hlinkClick r:id="rId3"/>
              </a:rPr>
              <a:t>https://www.huffingtonpost.in/entry/psychology-of-why-people-dont-recycle_n_57697a7be4b087b70be605b3</a:t>
            </a:r>
            <a:endParaRPr lang="en-US" dirty="0"/>
          </a:p>
          <a:p>
            <a:r>
              <a:rPr lang="en-US" dirty="0">
                <a:hlinkClick r:id="rId4"/>
              </a:rPr>
              <a:t>https://en.wikipedia.org/wiki/Waste_sorting</a:t>
            </a:r>
            <a:endParaRPr lang="en-US" dirty="0"/>
          </a:p>
          <a:p>
            <a:r>
              <a:rPr lang="en-US" dirty="0">
                <a:hlinkClick r:id="rId5"/>
              </a:rPr>
              <a:t>https://swachhindia.ndtv.com/expert-opinion-two-bin-waste-segregation-system-india-launches-world-environment-day-8178/</a:t>
            </a:r>
            <a:endParaRPr lang="en-US" dirty="0"/>
          </a:p>
          <a:p>
            <a:r>
              <a:rPr lang="en-US" dirty="0">
                <a:hlinkClick r:id="rId6"/>
              </a:rPr>
              <a:t>https://www.em-solutions.co.uk/insights/why-should-i-segregate-my-waste-properly/</a:t>
            </a:r>
            <a:endParaRPr lang="en-US" dirty="0"/>
          </a:p>
          <a:p>
            <a:r>
              <a:rPr lang="en-US" dirty="0">
                <a:hlinkClick r:id="rId7"/>
              </a:rPr>
              <a:t>https://www.downtoearth.org.in/blog/waste/india-s-challenges-in-waste-management-56753</a:t>
            </a:r>
            <a:endParaRPr lang="en-US" dirty="0"/>
          </a:p>
          <a:p>
            <a:r>
              <a:rPr lang="en-US" dirty="0">
                <a:hlinkClick r:id="rId8"/>
              </a:rPr>
              <a:t>https://nevonprojects.com/smart-dustbin-with-iot-notifications/</a:t>
            </a:r>
            <a:endParaRPr lang="en-US" dirty="0"/>
          </a:p>
          <a:p>
            <a:r>
              <a:rPr lang="en-US" dirty="0">
                <a:hlinkClick r:id="rId9"/>
              </a:rPr>
              <a:t>https://www.ijeat.org/wp-content/uploads/papers/v8i6/F9359088619.pdf</a:t>
            </a:r>
            <a:endParaRPr lang="en-US" dirty="0"/>
          </a:p>
          <a:p>
            <a:r>
              <a:rPr lang="en-US" dirty="0">
                <a:solidFill>
                  <a:schemeClr val="tx1"/>
                </a:solidFill>
              </a:rPr>
              <a:t>https://tutorials-</a:t>
            </a:r>
            <a:r>
              <a:rPr lang="en-US" dirty="0" err="1">
                <a:solidFill>
                  <a:schemeClr val="tx1"/>
                </a:solidFill>
              </a:rPr>
              <a:t>raspberrypi.com</a:t>
            </a:r>
            <a:r>
              <a:rPr lang="en-US" dirty="0">
                <a:solidFill>
                  <a:schemeClr val="tx1"/>
                </a:solidFill>
              </a:rPr>
              <a:t>/raspberry-pi-ultrasonic-sensor-hc-sr04/</a:t>
            </a:r>
          </a:p>
          <a:p>
            <a:r>
              <a:rPr lang="en-US" dirty="0">
                <a:solidFill>
                  <a:schemeClr val="tx1"/>
                </a:solidFill>
              </a:rPr>
              <a:t>https://</a:t>
            </a:r>
            <a:r>
              <a:rPr lang="en-US" dirty="0" err="1">
                <a:solidFill>
                  <a:schemeClr val="tx1"/>
                </a:solidFill>
              </a:rPr>
              <a:t>www.ijeat.org</a:t>
            </a:r>
            <a:r>
              <a:rPr lang="en-US" dirty="0">
                <a:solidFill>
                  <a:schemeClr val="tx1"/>
                </a:solidFill>
              </a:rPr>
              <a:t>/</a:t>
            </a:r>
            <a:r>
              <a:rPr lang="en-US" dirty="0" err="1">
                <a:solidFill>
                  <a:schemeClr val="tx1"/>
                </a:solidFill>
              </a:rPr>
              <a:t>wp</a:t>
            </a:r>
            <a:r>
              <a:rPr lang="en-US" dirty="0">
                <a:solidFill>
                  <a:schemeClr val="tx1"/>
                </a:solidFill>
              </a:rPr>
              <a:t>-content/uploads/papers/v8i6/F9359088619.pdf</a:t>
            </a:r>
          </a:p>
        </p:txBody>
      </p:sp>
    </p:spTree>
    <p:extLst>
      <p:ext uri="{BB962C8B-B14F-4D97-AF65-F5344CB8AC3E}">
        <p14:creationId xmlns:p14="http://schemas.microsoft.com/office/powerpoint/2010/main" val="41987311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C251422-7AD2-3548-8351-C3F639379947}"/>
              </a:ext>
            </a:extLst>
          </p:cNvPr>
          <p:cNvPicPr>
            <a:picLocks noChangeAspect="1"/>
          </p:cNvPicPr>
          <p:nvPr/>
        </p:nvPicPr>
        <p:blipFill>
          <a:blip r:embed="rId2"/>
          <a:stretch>
            <a:fillRect/>
          </a:stretch>
        </p:blipFill>
        <p:spPr>
          <a:xfrm>
            <a:off x="0" y="1814512"/>
            <a:ext cx="3443288" cy="3005137"/>
          </a:xfrm>
          <a:prstGeom prst="rect">
            <a:avLst/>
          </a:prstGeom>
        </p:spPr>
      </p:pic>
      <p:sp>
        <p:nvSpPr>
          <p:cNvPr id="6" name="Rectangle 5">
            <a:extLst>
              <a:ext uri="{FF2B5EF4-FFF2-40B4-BE49-F238E27FC236}">
                <a16:creationId xmlns:a16="http://schemas.microsoft.com/office/drawing/2014/main" id="{3D7F888E-28E9-E44A-96E1-A44D28E726A0}"/>
              </a:ext>
            </a:extLst>
          </p:cNvPr>
          <p:cNvSpPr/>
          <p:nvPr/>
        </p:nvSpPr>
        <p:spPr>
          <a:xfrm>
            <a:off x="5286375" y="1231653"/>
            <a:ext cx="4531170" cy="4585871"/>
          </a:xfrm>
          <a:prstGeom prst="rect">
            <a:avLst/>
          </a:prstGeom>
          <a:noFill/>
        </p:spPr>
        <p:txBody>
          <a:bodyPr wrap="square" lIns="91440" tIns="45720" rIns="91440" bIns="45720">
            <a:spAutoFit/>
          </a:bodyPr>
          <a:lstStyle/>
          <a:p>
            <a:pPr algn="ctr"/>
            <a:r>
              <a:rPr lang="en-US" sz="6600" dirty="0">
                <a:ln w="0"/>
                <a:solidFill>
                  <a:schemeClr val="accent1"/>
                </a:solidFill>
                <a:effectLst>
                  <a:outerShdw blurRad="38100" dist="25400" dir="5400000" algn="ctr" rotWithShape="0">
                    <a:srgbClr val="6E747A">
                      <a:alpha val="43000"/>
                    </a:srgbClr>
                  </a:outerShdw>
                </a:effectLst>
                <a:latin typeface="+mj-lt"/>
              </a:rPr>
              <a:t>Q&amp;A</a:t>
            </a:r>
          </a:p>
          <a:p>
            <a:pPr algn="ctr"/>
            <a:endParaRPr lang="en-US" sz="6600" dirty="0">
              <a:ln w="0"/>
              <a:solidFill>
                <a:schemeClr val="accent1"/>
              </a:solidFill>
              <a:effectLst>
                <a:outerShdw blurRad="38100" dist="25400" dir="5400000" algn="ctr" rotWithShape="0">
                  <a:srgbClr val="6E747A">
                    <a:alpha val="43000"/>
                  </a:srgbClr>
                </a:outerShdw>
              </a:effectLst>
              <a:latin typeface="+mj-lt"/>
            </a:endParaRPr>
          </a:p>
          <a:p>
            <a:pPr algn="ctr"/>
            <a:r>
              <a:rPr lang="en-US" sz="8000" dirty="0">
                <a:ln w="0"/>
                <a:solidFill>
                  <a:schemeClr val="accent1"/>
                </a:solidFill>
                <a:effectLst>
                  <a:outerShdw blurRad="38100" dist="25400" dir="5400000" algn="ctr" rotWithShape="0">
                    <a:srgbClr val="6E747A">
                      <a:alpha val="43000"/>
                    </a:srgbClr>
                  </a:outerShdw>
                </a:effectLst>
                <a:latin typeface="+mj-lt"/>
              </a:rPr>
              <a:t>THANK YOU!</a:t>
            </a:r>
          </a:p>
        </p:txBody>
      </p:sp>
    </p:spTree>
    <p:extLst>
      <p:ext uri="{BB962C8B-B14F-4D97-AF65-F5344CB8AC3E}">
        <p14:creationId xmlns:p14="http://schemas.microsoft.com/office/powerpoint/2010/main" val="407381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DDFC59-EF98-5D49-B096-02576E927A8D}"/>
              </a:ext>
            </a:extLst>
          </p:cNvPr>
          <p:cNvSpPr>
            <a:spLocks noGrp="1"/>
          </p:cNvSpPr>
          <p:nvPr>
            <p:ph idx="1"/>
          </p:nvPr>
        </p:nvSpPr>
        <p:spPr>
          <a:xfrm>
            <a:off x="4040717" y="957260"/>
            <a:ext cx="7315200" cy="5014914"/>
          </a:xfrm>
        </p:spPr>
        <p:txBody>
          <a:bodyPr>
            <a:normAutofit/>
          </a:bodyPr>
          <a:lstStyle/>
          <a:p>
            <a:pPr marL="0" indent="0">
              <a:buNone/>
            </a:pPr>
            <a:r>
              <a:rPr lang="en-US" sz="2400" u="sng" dirty="0">
                <a:solidFill>
                  <a:schemeClr val="tx1"/>
                </a:solidFill>
              </a:rPr>
              <a:t>Picture this:</a:t>
            </a:r>
            <a:r>
              <a:rPr lang="en-US" sz="2400" dirty="0">
                <a:solidFill>
                  <a:schemeClr val="tx1"/>
                </a:solidFill>
              </a:rPr>
              <a:t>  You’re standing in front of two dustbins- colour coded Green and Blue, and you have a coffee cup in hand. Which dustbin would you throw it in?</a:t>
            </a:r>
          </a:p>
          <a:p>
            <a:pPr marL="0" indent="0">
              <a:buNone/>
            </a:pPr>
            <a:endParaRPr lang="en-US" sz="2400" dirty="0">
              <a:solidFill>
                <a:schemeClr val="tx1"/>
              </a:solidFill>
            </a:endParaRPr>
          </a:p>
          <a:p>
            <a:r>
              <a:rPr lang="en-US" sz="2400" b="1" dirty="0">
                <a:solidFill>
                  <a:schemeClr val="accent1"/>
                </a:solidFill>
              </a:rPr>
              <a:t>BLUE:</a:t>
            </a:r>
            <a:r>
              <a:rPr lang="en-US" sz="2400" dirty="0">
                <a:solidFill>
                  <a:schemeClr val="accent1"/>
                </a:solidFill>
              </a:rPr>
              <a:t> </a:t>
            </a:r>
            <a:r>
              <a:rPr lang="en-US" sz="2400" dirty="0">
                <a:solidFill>
                  <a:schemeClr val="tx1"/>
                </a:solidFill>
              </a:rPr>
              <a:t>Go ahead, your coffee cup is ready to be recycled.</a:t>
            </a:r>
          </a:p>
          <a:p>
            <a:r>
              <a:rPr lang="en-US" sz="2400" b="1" dirty="0">
                <a:solidFill>
                  <a:schemeClr val="accent5"/>
                </a:solidFill>
              </a:rPr>
              <a:t>GREEN:</a:t>
            </a:r>
            <a:r>
              <a:rPr lang="en-US" sz="2400" dirty="0">
                <a:solidFill>
                  <a:schemeClr val="accent5"/>
                </a:solidFill>
              </a:rPr>
              <a:t> </a:t>
            </a:r>
            <a:r>
              <a:rPr lang="en-US" sz="2400" dirty="0">
                <a:solidFill>
                  <a:schemeClr val="tx1"/>
                </a:solidFill>
              </a:rPr>
              <a:t>Wrong bin! Our responsiBin can help you.</a:t>
            </a:r>
          </a:p>
        </p:txBody>
      </p:sp>
      <p:pic>
        <p:nvPicPr>
          <p:cNvPr id="9" name="Picture 8">
            <a:extLst>
              <a:ext uri="{FF2B5EF4-FFF2-40B4-BE49-F238E27FC236}">
                <a16:creationId xmlns:a16="http://schemas.microsoft.com/office/drawing/2014/main" id="{9919A590-8B04-BB47-867B-563AF109BB74}"/>
              </a:ext>
            </a:extLst>
          </p:cNvPr>
          <p:cNvPicPr>
            <a:picLocks noChangeAspect="1"/>
          </p:cNvPicPr>
          <p:nvPr/>
        </p:nvPicPr>
        <p:blipFill rotWithShape="1">
          <a:blip r:embed="rId2"/>
          <a:srcRect r="22265"/>
          <a:stretch/>
        </p:blipFill>
        <p:spPr>
          <a:xfrm>
            <a:off x="0" y="2303120"/>
            <a:ext cx="3439886" cy="2323193"/>
          </a:xfrm>
          <a:prstGeom prst="rect">
            <a:avLst/>
          </a:prstGeom>
        </p:spPr>
      </p:pic>
    </p:spTree>
    <p:extLst>
      <p:ext uri="{BB962C8B-B14F-4D97-AF65-F5344CB8AC3E}">
        <p14:creationId xmlns:p14="http://schemas.microsoft.com/office/powerpoint/2010/main" val="1396360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D0B0E1-DE96-864A-90AE-F62CB15F6C11}"/>
              </a:ext>
            </a:extLst>
          </p:cNvPr>
          <p:cNvSpPr>
            <a:spLocks noGrp="1"/>
          </p:cNvSpPr>
          <p:nvPr>
            <p:ph idx="1"/>
          </p:nvPr>
        </p:nvSpPr>
        <p:spPr>
          <a:xfrm>
            <a:off x="3869268" y="609600"/>
            <a:ext cx="7315200" cy="5638384"/>
          </a:xfrm>
        </p:spPr>
        <p:txBody>
          <a:bodyPr>
            <a:normAutofit/>
          </a:bodyPr>
          <a:lstStyle/>
          <a:p>
            <a:r>
              <a:rPr lang="en-US" dirty="0">
                <a:solidFill>
                  <a:schemeClr val="tx1"/>
                </a:solidFill>
              </a:rPr>
              <a:t>Most of the time, people throw waste without seeing the colour of the bin. The reasons are simple- </a:t>
            </a:r>
          </a:p>
          <a:p>
            <a:pPr marL="514350" indent="-514350">
              <a:buFont typeface="+mj-lt"/>
              <a:buAutoNum type="romanLcPeriod"/>
            </a:pPr>
            <a:r>
              <a:rPr lang="en-US" dirty="0">
                <a:solidFill>
                  <a:schemeClr val="tx1"/>
                </a:solidFill>
              </a:rPr>
              <a:t>careless attitude</a:t>
            </a:r>
          </a:p>
          <a:p>
            <a:pPr marL="514350" indent="-514350">
              <a:buFont typeface="+mj-lt"/>
              <a:buAutoNum type="romanLcPeriod"/>
            </a:pPr>
            <a:r>
              <a:rPr lang="en-US" dirty="0">
                <a:solidFill>
                  <a:schemeClr val="tx1"/>
                </a:solidFill>
              </a:rPr>
              <a:t>no awareness </a:t>
            </a:r>
          </a:p>
          <a:p>
            <a:pPr marL="514350" indent="-514350">
              <a:buFont typeface="+mj-lt"/>
              <a:buAutoNum type="romanLcPeriod"/>
            </a:pPr>
            <a:r>
              <a:rPr lang="en-US" dirty="0">
                <a:solidFill>
                  <a:schemeClr val="tx1"/>
                </a:solidFill>
              </a:rPr>
              <a:t>lack of uniformity in colour codes of these bins across the country</a:t>
            </a:r>
          </a:p>
          <a:p>
            <a:pPr marL="0" indent="0">
              <a:buNone/>
            </a:pPr>
            <a:endParaRPr lang="en-IN" b="1" dirty="0">
              <a:solidFill>
                <a:schemeClr val="tx1"/>
              </a:solidFill>
            </a:endParaRPr>
          </a:p>
          <a:p>
            <a:r>
              <a:rPr lang="en-IN" dirty="0">
                <a:solidFill>
                  <a:schemeClr val="tx1"/>
                </a:solidFill>
              </a:rPr>
              <a:t>However, citizens fail to realise that the first step towards better waste management starts from their homes, offices and streets.</a:t>
            </a:r>
          </a:p>
          <a:p>
            <a:r>
              <a:rPr lang="en-IN" dirty="0">
                <a:solidFill>
                  <a:schemeClr val="tx1"/>
                </a:solidFill>
              </a:rPr>
              <a:t>Swati Singh Sambyal, Programme Manager from Centre for Science and Environment added,</a:t>
            </a:r>
            <a:r>
              <a:rPr lang="en-IN" dirty="0"/>
              <a:t> </a:t>
            </a:r>
            <a:r>
              <a:rPr lang="en-IN" dirty="0">
                <a:solidFill>
                  <a:schemeClr val="tx2">
                    <a:lumMod val="60000"/>
                    <a:lumOff val="40000"/>
                  </a:schemeClr>
                </a:solidFill>
              </a:rPr>
              <a:t>“No one knows why and where to put what type of waste.”</a:t>
            </a:r>
            <a:endParaRPr lang="en-US" dirty="0">
              <a:solidFill>
                <a:schemeClr val="tx2">
                  <a:lumMod val="60000"/>
                  <a:lumOff val="40000"/>
                </a:schemeClr>
              </a:solidFill>
            </a:endParaRPr>
          </a:p>
          <a:p>
            <a:pPr marL="0" indent="0">
              <a:buNone/>
            </a:pPr>
            <a:r>
              <a:rPr lang="en-US" b="1" i="1" dirty="0">
                <a:solidFill>
                  <a:schemeClr val="tx1"/>
                </a:solidFill>
              </a:rPr>
              <a:t>This is where responsiBin comes in handy. We use Deep Learning to make this happen.</a:t>
            </a:r>
          </a:p>
        </p:txBody>
      </p:sp>
      <p:sp>
        <p:nvSpPr>
          <p:cNvPr id="9" name="TextBox 8">
            <a:extLst>
              <a:ext uri="{FF2B5EF4-FFF2-40B4-BE49-F238E27FC236}">
                <a16:creationId xmlns:a16="http://schemas.microsoft.com/office/drawing/2014/main" id="{3AFDBB72-2B10-1E4C-B09C-69DC94E5CB62}"/>
              </a:ext>
            </a:extLst>
          </p:cNvPr>
          <p:cNvSpPr txBox="1"/>
          <p:nvPr/>
        </p:nvSpPr>
        <p:spPr>
          <a:xfrm>
            <a:off x="157163" y="1343892"/>
            <a:ext cx="3343275" cy="1200329"/>
          </a:xfrm>
          <a:prstGeom prst="rect">
            <a:avLst/>
          </a:prstGeom>
          <a:noFill/>
        </p:spPr>
        <p:txBody>
          <a:bodyPr wrap="square" rtlCol="0">
            <a:spAutoFit/>
          </a:bodyPr>
          <a:lstStyle/>
          <a:p>
            <a:r>
              <a:rPr lang="en-US" sz="3600" dirty="0">
                <a:solidFill>
                  <a:schemeClr val="bg1"/>
                </a:solidFill>
              </a:rPr>
              <a:t>PROBLEM DOMAIN</a:t>
            </a:r>
          </a:p>
        </p:txBody>
      </p:sp>
      <p:pic>
        <p:nvPicPr>
          <p:cNvPr id="11" name="Picture 10">
            <a:extLst>
              <a:ext uri="{FF2B5EF4-FFF2-40B4-BE49-F238E27FC236}">
                <a16:creationId xmlns:a16="http://schemas.microsoft.com/office/drawing/2014/main" id="{5EE0A22F-C24C-564E-9703-477B2689D90E}"/>
              </a:ext>
            </a:extLst>
          </p:cNvPr>
          <p:cNvPicPr>
            <a:picLocks noChangeAspect="1"/>
          </p:cNvPicPr>
          <p:nvPr/>
        </p:nvPicPr>
        <p:blipFill rotWithShape="1">
          <a:blip r:embed="rId2"/>
          <a:srcRect r="3031"/>
          <a:stretch/>
        </p:blipFill>
        <p:spPr>
          <a:xfrm>
            <a:off x="157163" y="3263652"/>
            <a:ext cx="3167927" cy="2721096"/>
          </a:xfrm>
          <a:prstGeom prst="rect">
            <a:avLst/>
          </a:prstGeom>
        </p:spPr>
      </p:pic>
    </p:spTree>
    <p:extLst>
      <p:ext uri="{BB962C8B-B14F-4D97-AF65-F5344CB8AC3E}">
        <p14:creationId xmlns:p14="http://schemas.microsoft.com/office/powerpoint/2010/main" val="1461487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F245E-C078-C347-8A09-FE7907CA70E5}"/>
              </a:ext>
            </a:extLst>
          </p:cNvPr>
          <p:cNvSpPr>
            <a:spLocks noGrp="1"/>
          </p:cNvSpPr>
          <p:nvPr>
            <p:ph type="title"/>
          </p:nvPr>
        </p:nvSpPr>
        <p:spPr/>
        <p:txBody>
          <a:bodyPr/>
          <a:lstStyle/>
          <a:p>
            <a:r>
              <a:rPr lang="en-US" dirty="0"/>
              <a:t>EXISTING SYSTEM</a:t>
            </a:r>
          </a:p>
        </p:txBody>
      </p:sp>
      <p:sp>
        <p:nvSpPr>
          <p:cNvPr id="3" name="Content Placeholder 2">
            <a:extLst>
              <a:ext uri="{FF2B5EF4-FFF2-40B4-BE49-F238E27FC236}">
                <a16:creationId xmlns:a16="http://schemas.microsoft.com/office/drawing/2014/main" id="{0601D916-21B8-174F-B05A-99392338FEE3}"/>
              </a:ext>
            </a:extLst>
          </p:cNvPr>
          <p:cNvSpPr>
            <a:spLocks noGrp="1"/>
          </p:cNvSpPr>
          <p:nvPr>
            <p:ph idx="1"/>
          </p:nvPr>
        </p:nvSpPr>
        <p:spPr>
          <a:xfrm>
            <a:off x="3826405" y="864108"/>
            <a:ext cx="7315200" cy="5120640"/>
          </a:xfrm>
        </p:spPr>
        <p:txBody>
          <a:bodyPr>
            <a:normAutofit lnSpcReduction="10000"/>
          </a:bodyPr>
          <a:lstStyle/>
          <a:p>
            <a:r>
              <a:rPr lang="en-IN" sz="2400" dirty="0">
                <a:solidFill>
                  <a:schemeClr val="tx1"/>
                </a:solidFill>
              </a:rPr>
              <a:t>In the existing system, citizens dispose waste into the wrong colour-coded bins. </a:t>
            </a:r>
          </a:p>
          <a:p>
            <a:r>
              <a:rPr lang="en-IN" sz="2400" dirty="0">
                <a:solidFill>
                  <a:schemeClr val="tx1"/>
                </a:solidFill>
              </a:rPr>
              <a:t>Waste is also seen overflowing from the dustbin onto the streets.</a:t>
            </a:r>
          </a:p>
          <a:p>
            <a:r>
              <a:rPr lang="en-IN" sz="2400" dirty="0">
                <a:solidFill>
                  <a:schemeClr val="tx1"/>
                </a:solidFill>
              </a:rPr>
              <a:t>Garbage collection takes place once in 2 or more days, by the corporation due to poor coordination and mis-management.</a:t>
            </a:r>
          </a:p>
          <a:p>
            <a:r>
              <a:rPr lang="en-IN" sz="2400" dirty="0">
                <a:solidFill>
                  <a:schemeClr val="tx1"/>
                </a:solidFill>
              </a:rPr>
              <a:t>The odour is heavy, turns into an air pollutant and also causes the spread of diseases. </a:t>
            </a:r>
          </a:p>
          <a:p>
            <a:r>
              <a:rPr lang="en-IN" sz="2400" dirty="0">
                <a:solidFill>
                  <a:schemeClr val="tx1"/>
                </a:solidFill>
              </a:rPr>
              <a:t>Street dogs, cows and other such animals consume harmful plastics present in the garbage thrown on the roadside.</a:t>
            </a:r>
          </a:p>
          <a:p>
            <a:pPr marL="0" indent="0">
              <a:buNone/>
            </a:pPr>
            <a:r>
              <a:rPr lang="en-IN" sz="2400" dirty="0">
                <a:solidFill>
                  <a:schemeClr val="accent1"/>
                </a:solidFill>
              </a:rPr>
              <a:t>These drawbacks are harmful for the environment as well as pedestrians or residents of a particular area. </a:t>
            </a:r>
            <a:endParaRPr lang="en-US" sz="2400" dirty="0">
              <a:solidFill>
                <a:schemeClr val="accent1"/>
              </a:solidFill>
            </a:endParaRPr>
          </a:p>
        </p:txBody>
      </p:sp>
    </p:spTree>
    <p:extLst>
      <p:ext uri="{BB962C8B-B14F-4D97-AF65-F5344CB8AC3E}">
        <p14:creationId xmlns:p14="http://schemas.microsoft.com/office/powerpoint/2010/main" val="1990255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75350-C6BE-E141-931B-99AC344D2E04}"/>
              </a:ext>
            </a:extLst>
          </p:cNvPr>
          <p:cNvSpPr>
            <a:spLocks noGrp="1"/>
          </p:cNvSpPr>
          <p:nvPr>
            <p:ph type="title"/>
          </p:nvPr>
        </p:nvSpPr>
        <p:spPr>
          <a:xfrm>
            <a:off x="138618" y="1123836"/>
            <a:ext cx="3290381" cy="4601183"/>
          </a:xfrm>
        </p:spPr>
        <p:txBody>
          <a:bodyPr>
            <a:normAutofit/>
          </a:bodyPr>
          <a:lstStyle/>
          <a:p>
            <a:r>
              <a:rPr lang="en-US" sz="3200" dirty="0"/>
              <a:t>DISADVANTAGES OF EXISTING SETUP</a:t>
            </a:r>
          </a:p>
        </p:txBody>
      </p:sp>
      <p:sp>
        <p:nvSpPr>
          <p:cNvPr id="3" name="Content Placeholder 2">
            <a:extLst>
              <a:ext uri="{FF2B5EF4-FFF2-40B4-BE49-F238E27FC236}">
                <a16:creationId xmlns:a16="http://schemas.microsoft.com/office/drawing/2014/main" id="{3F15008F-D3DA-D740-A861-EAA8DD400AF8}"/>
              </a:ext>
            </a:extLst>
          </p:cNvPr>
          <p:cNvSpPr>
            <a:spLocks noGrp="1"/>
          </p:cNvSpPr>
          <p:nvPr>
            <p:ph idx="1"/>
          </p:nvPr>
        </p:nvSpPr>
        <p:spPr/>
        <p:txBody>
          <a:bodyPr/>
          <a:lstStyle/>
          <a:p>
            <a:pPr marL="0" indent="0">
              <a:buNone/>
            </a:pPr>
            <a:r>
              <a:rPr lang="en-IN" sz="2400" dirty="0">
                <a:solidFill>
                  <a:schemeClr val="accent1"/>
                </a:solidFill>
              </a:rPr>
              <a:t>Some major disadvantages of the existing system, such as:</a:t>
            </a:r>
          </a:p>
          <a:p>
            <a:r>
              <a:rPr lang="en-IN" sz="2400" dirty="0">
                <a:solidFill>
                  <a:schemeClr val="tx1"/>
                </a:solidFill>
              </a:rPr>
              <a:t>Lack of recycling due to improper segregation of waste at the initial stages. </a:t>
            </a:r>
          </a:p>
          <a:p>
            <a:r>
              <a:rPr lang="en-IN" sz="2400" dirty="0">
                <a:solidFill>
                  <a:schemeClr val="tx1"/>
                </a:solidFill>
              </a:rPr>
              <a:t>Waste of time, effort and man-power.</a:t>
            </a:r>
          </a:p>
          <a:p>
            <a:r>
              <a:rPr lang="en-IN" sz="2400" dirty="0">
                <a:solidFill>
                  <a:schemeClr val="tx1"/>
                </a:solidFill>
              </a:rPr>
              <a:t>Trucks being sent to empty bins which are not full yet, while other dustbins are overflowing with waste.</a:t>
            </a:r>
          </a:p>
          <a:p>
            <a:r>
              <a:rPr lang="en-IN" sz="2400" dirty="0">
                <a:solidFill>
                  <a:schemeClr val="tx1"/>
                </a:solidFill>
              </a:rPr>
              <a:t>Unhygienic environment and poor maintenance of cities.</a:t>
            </a:r>
          </a:p>
          <a:p>
            <a:pPr marL="0" indent="0">
              <a:buNone/>
            </a:pPr>
            <a:r>
              <a:rPr lang="en-US" sz="2400" dirty="0">
                <a:solidFill>
                  <a:schemeClr val="tx1"/>
                </a:solidFill>
              </a:rPr>
              <a:t>These are being addressed by our project.</a:t>
            </a:r>
          </a:p>
        </p:txBody>
      </p:sp>
    </p:spTree>
    <p:extLst>
      <p:ext uri="{BB962C8B-B14F-4D97-AF65-F5344CB8AC3E}">
        <p14:creationId xmlns:p14="http://schemas.microsoft.com/office/powerpoint/2010/main" val="3264040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FDD6F-A5DA-A24B-A877-F93AC6A918FC}"/>
              </a:ext>
            </a:extLst>
          </p:cNvPr>
          <p:cNvSpPr>
            <a:spLocks noGrp="1"/>
          </p:cNvSpPr>
          <p:nvPr>
            <p:ph type="title"/>
          </p:nvPr>
        </p:nvSpPr>
        <p:spPr>
          <a:xfrm>
            <a:off x="4599710" y="83937"/>
            <a:ext cx="6507558" cy="1315373"/>
          </a:xfrm>
        </p:spPr>
        <p:txBody>
          <a:bodyPr>
            <a:normAutofit/>
          </a:bodyPr>
          <a:lstStyle/>
          <a:p>
            <a:r>
              <a:rPr lang="en-US" sz="3200" dirty="0">
                <a:solidFill>
                  <a:schemeClr val="tx1"/>
                </a:solidFill>
              </a:rPr>
              <a:t>PROJECT IDEA:</a:t>
            </a:r>
          </a:p>
        </p:txBody>
      </p:sp>
      <p:sp>
        <p:nvSpPr>
          <p:cNvPr id="3" name="Content Placeholder 2">
            <a:extLst>
              <a:ext uri="{FF2B5EF4-FFF2-40B4-BE49-F238E27FC236}">
                <a16:creationId xmlns:a16="http://schemas.microsoft.com/office/drawing/2014/main" id="{5D49D037-CE02-874F-B977-A2DE249EBC4A}"/>
              </a:ext>
            </a:extLst>
          </p:cNvPr>
          <p:cNvSpPr>
            <a:spLocks noGrp="1"/>
          </p:cNvSpPr>
          <p:nvPr>
            <p:ph idx="1"/>
          </p:nvPr>
        </p:nvSpPr>
        <p:spPr>
          <a:xfrm>
            <a:off x="4616528" y="508001"/>
            <a:ext cx="6473922" cy="6778170"/>
          </a:xfrm>
        </p:spPr>
        <p:txBody>
          <a:bodyPr>
            <a:noAutofit/>
          </a:bodyPr>
          <a:lstStyle/>
          <a:p>
            <a:pPr marL="457200" indent="-457200">
              <a:lnSpc>
                <a:spcPct val="100000"/>
              </a:lnSpc>
              <a:spcBef>
                <a:spcPts val="600"/>
              </a:spcBef>
              <a:buFont typeface="+mj-lt"/>
              <a:buAutoNum type="arabicPeriod"/>
            </a:pPr>
            <a:r>
              <a:rPr lang="en-US" sz="2400" dirty="0">
                <a:solidFill>
                  <a:schemeClr val="tx1"/>
                </a:solidFill>
              </a:rPr>
              <a:t>To make a smart dustbin which can categorize waste based on biodegradability, using Deep Learning.</a:t>
            </a:r>
          </a:p>
          <a:p>
            <a:pPr marL="457200" indent="-457200">
              <a:lnSpc>
                <a:spcPct val="100000"/>
              </a:lnSpc>
              <a:spcBef>
                <a:spcPts val="600"/>
              </a:spcBef>
              <a:buFont typeface="+mj-lt"/>
              <a:buAutoNum type="arabicPeriod"/>
            </a:pPr>
            <a:r>
              <a:rPr lang="en-US" sz="2400" dirty="0">
                <a:solidFill>
                  <a:schemeClr val="tx1"/>
                </a:solidFill>
              </a:rPr>
              <a:t>With the help of an Ultrasonic Sensor and camera module, the images of waste must be captured before being disposed.</a:t>
            </a:r>
          </a:p>
          <a:p>
            <a:pPr marL="457200" indent="-457200">
              <a:lnSpc>
                <a:spcPct val="100000"/>
              </a:lnSpc>
              <a:spcBef>
                <a:spcPts val="600"/>
              </a:spcBef>
              <a:buFont typeface="+mj-lt"/>
              <a:buAutoNum type="arabicPeriod"/>
            </a:pPr>
            <a:r>
              <a:rPr lang="en-US" sz="2400" dirty="0">
                <a:solidFill>
                  <a:schemeClr val="tx1"/>
                </a:solidFill>
              </a:rPr>
              <a:t>The image must be processed correctly by the Neural Network and classified.</a:t>
            </a:r>
          </a:p>
          <a:p>
            <a:pPr marL="457200" indent="-457200">
              <a:lnSpc>
                <a:spcPct val="100000"/>
              </a:lnSpc>
              <a:spcBef>
                <a:spcPts val="600"/>
              </a:spcBef>
              <a:buFont typeface="+mj-lt"/>
              <a:buAutoNum type="arabicPeriod"/>
            </a:pPr>
            <a:r>
              <a:rPr lang="en-US" sz="2400" dirty="0">
                <a:solidFill>
                  <a:schemeClr val="tx1"/>
                </a:solidFill>
              </a:rPr>
              <a:t>According to the classification, the corresponding lid of the dustbin must open.</a:t>
            </a:r>
          </a:p>
          <a:p>
            <a:pPr marL="457200" indent="-457200">
              <a:lnSpc>
                <a:spcPct val="100000"/>
              </a:lnSpc>
              <a:spcBef>
                <a:spcPts val="600"/>
              </a:spcBef>
              <a:buFont typeface="+mj-lt"/>
              <a:buAutoNum type="arabicPeriod"/>
            </a:pPr>
            <a:r>
              <a:rPr lang="en-US" sz="2400" dirty="0">
                <a:solidFill>
                  <a:schemeClr val="tx1"/>
                </a:solidFill>
              </a:rPr>
              <a:t>Additionally, an Ultrasonic sensor must detect when the dustbin is filled upto 95% or above to alert the cleaning authorities.</a:t>
            </a:r>
          </a:p>
          <a:p>
            <a:pPr marL="0" indent="0">
              <a:lnSpc>
                <a:spcPct val="100000"/>
              </a:lnSpc>
              <a:spcBef>
                <a:spcPts val="600"/>
              </a:spcBef>
              <a:buNone/>
            </a:pPr>
            <a:endParaRPr lang="en-US" sz="1600" dirty="0"/>
          </a:p>
        </p:txBody>
      </p:sp>
      <p:graphicFrame>
        <p:nvGraphicFramePr>
          <p:cNvPr id="4" name="Diagram 3">
            <a:extLst>
              <a:ext uri="{FF2B5EF4-FFF2-40B4-BE49-F238E27FC236}">
                <a16:creationId xmlns:a16="http://schemas.microsoft.com/office/drawing/2014/main" id="{DAA63B50-E454-F243-830D-F236E5043D0D}"/>
              </a:ext>
            </a:extLst>
          </p:cNvPr>
          <p:cNvGraphicFramePr/>
          <p:nvPr>
            <p:extLst>
              <p:ext uri="{D42A27DB-BD31-4B8C-83A1-F6EECF244321}">
                <p14:modId xmlns:p14="http://schemas.microsoft.com/office/powerpoint/2010/main" val="3550851281"/>
              </p:ext>
            </p:extLst>
          </p:nvPr>
        </p:nvGraphicFramePr>
        <p:xfrm>
          <a:off x="0" y="1210418"/>
          <a:ext cx="4644571" cy="45517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92584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B55DD7-500C-3E4A-9FBC-64898C1FB4BC}"/>
              </a:ext>
            </a:extLst>
          </p:cNvPr>
          <p:cNvSpPr txBox="1"/>
          <p:nvPr/>
        </p:nvSpPr>
        <p:spPr>
          <a:xfrm>
            <a:off x="319314" y="2612572"/>
            <a:ext cx="2786743" cy="1200329"/>
          </a:xfrm>
          <a:prstGeom prst="rect">
            <a:avLst/>
          </a:prstGeom>
          <a:noFill/>
        </p:spPr>
        <p:txBody>
          <a:bodyPr wrap="square" rtlCol="0">
            <a:spAutoFit/>
          </a:bodyPr>
          <a:lstStyle/>
          <a:p>
            <a:r>
              <a:rPr lang="en-US" sz="3600" dirty="0">
                <a:solidFill>
                  <a:schemeClr val="bg1"/>
                </a:solidFill>
              </a:rPr>
              <a:t>STATE OF ART</a:t>
            </a:r>
          </a:p>
        </p:txBody>
      </p:sp>
      <p:sp>
        <p:nvSpPr>
          <p:cNvPr id="3" name="TextBox 2">
            <a:extLst>
              <a:ext uri="{FF2B5EF4-FFF2-40B4-BE49-F238E27FC236}">
                <a16:creationId xmlns:a16="http://schemas.microsoft.com/office/drawing/2014/main" id="{32682969-D281-E047-8BB2-4C48EFE1A99E}"/>
              </a:ext>
            </a:extLst>
          </p:cNvPr>
          <p:cNvSpPr txBox="1"/>
          <p:nvPr/>
        </p:nvSpPr>
        <p:spPr>
          <a:xfrm>
            <a:off x="3603333" y="921061"/>
            <a:ext cx="8207829" cy="4801314"/>
          </a:xfrm>
          <a:prstGeom prst="rect">
            <a:avLst/>
          </a:prstGeom>
          <a:noFill/>
        </p:spPr>
        <p:txBody>
          <a:bodyPr wrap="square" rtlCol="0">
            <a:spAutoFit/>
          </a:bodyPr>
          <a:lstStyle/>
          <a:p>
            <a:r>
              <a:rPr lang="en-US" dirty="0"/>
              <a:t>Use of innovative technologies in waste management is at least a century old and it </a:t>
            </a:r>
          </a:p>
          <a:p>
            <a:r>
              <a:rPr lang="en-US" dirty="0"/>
              <a:t>keeps on getting more greener, cleaner and efficient. In this current age, IOT is bringing the tech used in factories to Nano scale where it can be implemented at primary stages and on a larger scale.</a:t>
            </a:r>
            <a:endParaRPr lang="en-IN" dirty="0"/>
          </a:p>
          <a:p>
            <a:r>
              <a:rPr lang="en-US" dirty="0"/>
              <a:t> </a:t>
            </a:r>
            <a:endParaRPr lang="en-IN" dirty="0"/>
          </a:p>
          <a:p>
            <a:r>
              <a:rPr lang="en-US" dirty="0"/>
              <a:t>Some of the latest technologies are:</a:t>
            </a:r>
            <a:endParaRPr lang="en-IN" dirty="0"/>
          </a:p>
          <a:p>
            <a:r>
              <a:rPr lang="en-US" dirty="0"/>
              <a:t> </a:t>
            </a:r>
            <a:endParaRPr lang="en-IN" dirty="0"/>
          </a:p>
          <a:p>
            <a:pPr marL="285750" lvl="0" indent="-285750">
              <a:buFont typeface="Arial" panose="020B0604020202020204" pitchFamily="34" charset="0"/>
              <a:buChar char="•"/>
            </a:pPr>
            <a:r>
              <a:rPr lang="en-US" b="1" dirty="0"/>
              <a:t>Underground Collection system</a:t>
            </a:r>
          </a:p>
          <a:p>
            <a:pPr lvl="1"/>
            <a:endParaRPr lang="en-IN" dirty="0"/>
          </a:p>
          <a:p>
            <a:pPr marL="285750" lvl="0" indent="-285750">
              <a:buFont typeface="Arial" panose="020B0604020202020204" pitchFamily="34" charset="0"/>
              <a:buChar char="•"/>
            </a:pPr>
            <a:r>
              <a:rPr lang="en-US" b="1" dirty="0"/>
              <a:t>Web based GIS (Geographical information system) technology</a:t>
            </a:r>
          </a:p>
          <a:p>
            <a:pPr marL="285750" lvl="0" indent="-285750">
              <a:buFont typeface="Arial" panose="020B0604020202020204" pitchFamily="34" charset="0"/>
              <a:buChar char="•"/>
            </a:pPr>
            <a:endParaRPr lang="en-IN" dirty="0"/>
          </a:p>
          <a:p>
            <a:pPr marL="285750" lvl="0" indent="-285750">
              <a:buFont typeface="Arial" panose="020B0604020202020204" pitchFamily="34" charset="0"/>
              <a:buChar char="•"/>
            </a:pPr>
            <a:r>
              <a:rPr lang="en-US" b="1" dirty="0"/>
              <a:t>Waste Bin monitoring technology using Global System of mobile (GSM)</a:t>
            </a:r>
          </a:p>
          <a:p>
            <a:pPr lvl="1"/>
            <a:endParaRPr lang="en-IN" dirty="0"/>
          </a:p>
          <a:p>
            <a:pPr marL="285750" lvl="0" indent="-285750">
              <a:buFont typeface="Arial" panose="020B0604020202020204" pitchFamily="34" charset="0"/>
              <a:buChar char="•"/>
            </a:pPr>
            <a:r>
              <a:rPr lang="en-US" b="1" dirty="0"/>
              <a:t>Automated Sorting</a:t>
            </a:r>
            <a:endParaRPr lang="en-IN" dirty="0"/>
          </a:p>
          <a:p>
            <a:pPr lvl="1"/>
            <a:r>
              <a:rPr lang="en-IN" dirty="0"/>
              <a:t>Modern sorting plants are converting to sensor based sorting systems to improve sorting efficiency. This technology has exempted the low technology or manual sorting options. </a:t>
            </a:r>
          </a:p>
        </p:txBody>
      </p:sp>
    </p:spTree>
    <p:extLst>
      <p:ext uri="{BB962C8B-B14F-4D97-AF65-F5344CB8AC3E}">
        <p14:creationId xmlns:p14="http://schemas.microsoft.com/office/powerpoint/2010/main" val="1377968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B59CD2D-A801-0D4A-A755-FCD7359684B9}"/>
              </a:ext>
            </a:extLst>
          </p:cNvPr>
          <p:cNvSpPr/>
          <p:nvPr/>
        </p:nvSpPr>
        <p:spPr>
          <a:xfrm>
            <a:off x="0" y="737476"/>
            <a:ext cx="3570514" cy="5358524"/>
          </a:xfrm>
          <a:prstGeom prst="rect">
            <a:avLst/>
          </a:prstGeom>
          <a:solidFill>
            <a:schemeClr val="bg1"/>
          </a:solid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aphicFrame>
        <p:nvGraphicFramePr>
          <p:cNvPr id="3" name="Table 2">
            <a:extLst>
              <a:ext uri="{FF2B5EF4-FFF2-40B4-BE49-F238E27FC236}">
                <a16:creationId xmlns:a16="http://schemas.microsoft.com/office/drawing/2014/main" id="{3A7469F2-E8FE-D643-BA39-8278458ACB5B}"/>
              </a:ext>
            </a:extLst>
          </p:cNvPr>
          <p:cNvGraphicFramePr>
            <a:graphicFrameLocks noGrp="1"/>
          </p:cNvGraphicFramePr>
          <p:nvPr>
            <p:extLst>
              <p:ext uri="{D42A27DB-BD31-4B8C-83A1-F6EECF244321}">
                <p14:modId xmlns:p14="http://schemas.microsoft.com/office/powerpoint/2010/main" val="418729250"/>
              </p:ext>
            </p:extLst>
          </p:nvPr>
        </p:nvGraphicFramePr>
        <p:xfrm>
          <a:off x="0" y="3778173"/>
          <a:ext cx="11748654" cy="3017520"/>
        </p:xfrm>
        <a:graphic>
          <a:graphicData uri="http://schemas.openxmlformats.org/drawingml/2006/table">
            <a:tbl>
              <a:tblPr firstRow="1" bandRow="1">
                <a:tableStyleId>{5C22544A-7EE6-4342-B048-85BDC9FD1C3A}</a:tableStyleId>
              </a:tblPr>
              <a:tblGrid>
                <a:gridCol w="1305406">
                  <a:extLst>
                    <a:ext uri="{9D8B030D-6E8A-4147-A177-3AD203B41FA5}">
                      <a16:colId xmlns:a16="http://schemas.microsoft.com/office/drawing/2014/main" val="623944450"/>
                    </a:ext>
                  </a:extLst>
                </a:gridCol>
                <a:gridCol w="1305406">
                  <a:extLst>
                    <a:ext uri="{9D8B030D-6E8A-4147-A177-3AD203B41FA5}">
                      <a16:colId xmlns:a16="http://schemas.microsoft.com/office/drawing/2014/main" val="150101994"/>
                    </a:ext>
                  </a:extLst>
                </a:gridCol>
                <a:gridCol w="1305406">
                  <a:extLst>
                    <a:ext uri="{9D8B030D-6E8A-4147-A177-3AD203B41FA5}">
                      <a16:colId xmlns:a16="http://schemas.microsoft.com/office/drawing/2014/main" val="680671790"/>
                    </a:ext>
                  </a:extLst>
                </a:gridCol>
                <a:gridCol w="1305406">
                  <a:extLst>
                    <a:ext uri="{9D8B030D-6E8A-4147-A177-3AD203B41FA5}">
                      <a16:colId xmlns:a16="http://schemas.microsoft.com/office/drawing/2014/main" val="2436755325"/>
                    </a:ext>
                  </a:extLst>
                </a:gridCol>
                <a:gridCol w="1305406">
                  <a:extLst>
                    <a:ext uri="{9D8B030D-6E8A-4147-A177-3AD203B41FA5}">
                      <a16:colId xmlns:a16="http://schemas.microsoft.com/office/drawing/2014/main" val="828939583"/>
                    </a:ext>
                  </a:extLst>
                </a:gridCol>
                <a:gridCol w="1305406">
                  <a:extLst>
                    <a:ext uri="{9D8B030D-6E8A-4147-A177-3AD203B41FA5}">
                      <a16:colId xmlns:a16="http://schemas.microsoft.com/office/drawing/2014/main" val="50506831"/>
                    </a:ext>
                  </a:extLst>
                </a:gridCol>
                <a:gridCol w="1305406">
                  <a:extLst>
                    <a:ext uri="{9D8B030D-6E8A-4147-A177-3AD203B41FA5}">
                      <a16:colId xmlns:a16="http://schemas.microsoft.com/office/drawing/2014/main" val="3300241309"/>
                    </a:ext>
                  </a:extLst>
                </a:gridCol>
                <a:gridCol w="1305406">
                  <a:extLst>
                    <a:ext uri="{9D8B030D-6E8A-4147-A177-3AD203B41FA5}">
                      <a16:colId xmlns:a16="http://schemas.microsoft.com/office/drawing/2014/main" val="757980066"/>
                    </a:ext>
                  </a:extLst>
                </a:gridCol>
                <a:gridCol w="1305406">
                  <a:extLst>
                    <a:ext uri="{9D8B030D-6E8A-4147-A177-3AD203B41FA5}">
                      <a16:colId xmlns:a16="http://schemas.microsoft.com/office/drawing/2014/main" val="2264725324"/>
                    </a:ext>
                  </a:extLst>
                </a:gridCol>
              </a:tblGrid>
              <a:tr h="863836">
                <a:tc>
                  <a:txBody>
                    <a:bodyPr/>
                    <a:lstStyle/>
                    <a:p>
                      <a:r>
                        <a:rPr lang="en-US" dirty="0">
                          <a:solidFill>
                            <a:schemeClr val="tx1"/>
                          </a:solidFill>
                        </a:rPr>
                        <a:t>PROJECT</a:t>
                      </a:r>
                    </a:p>
                  </a:txBody>
                  <a:tcPr/>
                </a:tc>
                <a:tc>
                  <a:txBody>
                    <a:bodyPr/>
                    <a:lstStyle/>
                    <a:p>
                      <a:r>
                        <a:rPr lang="en-US" dirty="0"/>
                        <a:t>Ultrasonic Sensor for Opening</a:t>
                      </a:r>
                    </a:p>
                  </a:txBody>
                  <a:tcPr/>
                </a:tc>
                <a:tc>
                  <a:txBody>
                    <a:bodyPr/>
                    <a:lstStyle/>
                    <a:p>
                      <a:r>
                        <a:rPr lang="en-US" dirty="0"/>
                        <a:t>Ultrasonic Sensor for level</a:t>
                      </a:r>
                    </a:p>
                  </a:txBody>
                  <a:tcPr/>
                </a:tc>
                <a:tc>
                  <a:txBody>
                    <a:bodyPr/>
                    <a:lstStyle/>
                    <a:p>
                      <a:r>
                        <a:rPr lang="en-US" dirty="0"/>
                        <a:t>IR Sensor for level</a:t>
                      </a:r>
                    </a:p>
                  </a:txBody>
                  <a:tcPr/>
                </a:tc>
                <a:tc>
                  <a:txBody>
                    <a:bodyPr/>
                    <a:lstStyle/>
                    <a:p>
                      <a:r>
                        <a:rPr lang="en-US" dirty="0"/>
                        <a:t>Motion Sensor</a:t>
                      </a:r>
                    </a:p>
                  </a:txBody>
                  <a:tcPr/>
                </a:tc>
                <a:tc>
                  <a:txBody>
                    <a:bodyPr/>
                    <a:lstStyle/>
                    <a:p>
                      <a:r>
                        <a:rPr lang="en-US" dirty="0"/>
                        <a:t>Servo Motor for </a:t>
                      </a:r>
                    </a:p>
                    <a:p>
                      <a:r>
                        <a:rPr lang="en-US" dirty="0"/>
                        <a:t>Opening</a:t>
                      </a:r>
                    </a:p>
                  </a:txBody>
                  <a:tcPr/>
                </a:tc>
                <a:tc>
                  <a:txBody>
                    <a:bodyPr/>
                    <a:lstStyle/>
                    <a:p>
                      <a:r>
                        <a:rPr lang="en-US" dirty="0">
                          <a:solidFill>
                            <a:srgbClr val="FFFF00"/>
                          </a:solidFill>
                        </a:rPr>
                        <a:t>Automatic lid opening</a:t>
                      </a:r>
                    </a:p>
                  </a:txBody>
                  <a:tcPr/>
                </a:tc>
                <a:tc>
                  <a:txBody>
                    <a:bodyPr/>
                    <a:lstStyle/>
                    <a:p>
                      <a:r>
                        <a:rPr lang="en-US" dirty="0">
                          <a:solidFill>
                            <a:srgbClr val="FFFF00"/>
                          </a:solidFill>
                        </a:rPr>
                        <a:t>Waste Level detection</a:t>
                      </a:r>
                    </a:p>
                  </a:txBody>
                  <a:tcPr/>
                </a:tc>
                <a:tc>
                  <a:txBody>
                    <a:bodyPr/>
                    <a:lstStyle/>
                    <a:p>
                      <a:r>
                        <a:rPr lang="en-US" dirty="0">
                          <a:solidFill>
                            <a:srgbClr val="FFFF00"/>
                          </a:solidFill>
                        </a:rPr>
                        <a:t>Waste Segregation</a:t>
                      </a:r>
                    </a:p>
                  </a:txBody>
                  <a:tcPr/>
                </a:tc>
                <a:extLst>
                  <a:ext uri="{0D108BD9-81ED-4DB2-BD59-A6C34878D82A}">
                    <a16:rowId xmlns:a16="http://schemas.microsoft.com/office/drawing/2014/main" val="673508271"/>
                  </a:ext>
                </a:extLst>
              </a:tr>
              <a:tr h="345535">
                <a:tc>
                  <a:txBody>
                    <a:bodyPr/>
                    <a:lstStyle/>
                    <a:p>
                      <a:r>
                        <a:rPr lang="en-US" dirty="0"/>
                        <a:t>Model 1</a:t>
                      </a:r>
                    </a:p>
                  </a:txBody>
                  <a:tcPr/>
                </a:tc>
                <a:tc>
                  <a:txBody>
                    <a:bodyPr/>
                    <a:lstStyle/>
                    <a:p>
                      <a:endParaRPr lang="en-US" dirty="0"/>
                    </a:p>
                  </a:txBody>
                  <a:tcPr/>
                </a:tc>
                <a:tc>
                  <a:txBody>
                    <a:bodyPr/>
                    <a:lstStyle/>
                    <a:p>
                      <a:r>
                        <a:rPr lang="en-US" dirty="0"/>
                        <a:t>✅</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txBody>
                  <a:tcPr/>
                </a:tc>
                <a:tc>
                  <a:txBody>
                    <a:bodyPr/>
                    <a:lstStyle/>
                    <a:p>
                      <a:endParaRPr lang="en-US" dirty="0"/>
                    </a:p>
                  </a:txBody>
                  <a:tcPr/>
                </a:tc>
                <a:extLst>
                  <a:ext uri="{0D108BD9-81ED-4DB2-BD59-A6C34878D82A}">
                    <a16:rowId xmlns:a16="http://schemas.microsoft.com/office/drawing/2014/main" val="1218268684"/>
                  </a:ext>
                </a:extLst>
              </a:tr>
              <a:tr h="345535">
                <a:tc>
                  <a:txBody>
                    <a:bodyPr/>
                    <a:lstStyle/>
                    <a:p>
                      <a:r>
                        <a:rPr lang="en-US" dirty="0"/>
                        <a:t>Model 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dirty="0"/>
                    </a:p>
                  </a:txBody>
                  <a:tcPr/>
                </a:tc>
                <a:tc>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txBody>
                  <a:tcPr/>
                </a:tc>
                <a:tc>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749356024"/>
                  </a:ext>
                </a:extLst>
              </a:tr>
              <a:tr h="345535">
                <a:tc>
                  <a:txBody>
                    <a:bodyPr/>
                    <a:lstStyle/>
                    <a:p>
                      <a:r>
                        <a:rPr lang="en-US" dirty="0"/>
                        <a:t>Model 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txBody>
                  <a:tcPr/>
                </a:tc>
                <a:tc>
                  <a:txBody>
                    <a:bodyPr/>
                    <a:lstStyle/>
                    <a:p>
                      <a:endParaRPr lang="en-US"/>
                    </a:p>
                  </a:txBody>
                  <a:tcPr/>
                </a:tc>
                <a:tc>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txBody>
                  <a:tcPr/>
                </a:tc>
                <a:tc>
                  <a:txBody>
                    <a:bodyPr/>
                    <a:lstStyle/>
                    <a:p>
                      <a:endParaRPr lang="en-US" dirty="0"/>
                    </a:p>
                  </a:txBody>
                  <a:tcPr/>
                </a:tc>
                <a:extLst>
                  <a:ext uri="{0D108BD9-81ED-4DB2-BD59-A6C34878D82A}">
                    <a16:rowId xmlns:a16="http://schemas.microsoft.com/office/drawing/2014/main" val="2748888413"/>
                  </a:ext>
                </a:extLst>
              </a:tr>
              <a:tr h="345535">
                <a:tc>
                  <a:txBody>
                    <a:bodyPr/>
                    <a:lstStyle/>
                    <a:p>
                      <a:r>
                        <a:rPr lang="en-US" dirty="0"/>
                        <a:t>Model 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102565255"/>
                  </a:ext>
                </a:extLst>
              </a:tr>
              <a:tr h="604685">
                <a:tc>
                  <a:txBody>
                    <a:bodyPr/>
                    <a:lstStyle/>
                    <a:p>
                      <a:r>
                        <a:rPr lang="en-US" dirty="0"/>
                        <a:t>responsiBin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endParaRPr lang="en-US" dirty="0"/>
                    </a:p>
                  </a:txBody>
                  <a:tcPr/>
                </a:tc>
                <a:extLst>
                  <a:ext uri="{0D108BD9-81ED-4DB2-BD59-A6C34878D82A}">
                    <a16:rowId xmlns:a16="http://schemas.microsoft.com/office/drawing/2014/main" val="564748"/>
                  </a:ext>
                </a:extLst>
              </a:tr>
            </a:tbl>
          </a:graphicData>
        </a:graphic>
      </p:graphicFrame>
      <p:pic>
        <p:nvPicPr>
          <p:cNvPr id="5" name="Content Placeholder 4">
            <a:extLst>
              <a:ext uri="{FF2B5EF4-FFF2-40B4-BE49-F238E27FC236}">
                <a16:creationId xmlns:a16="http://schemas.microsoft.com/office/drawing/2014/main" id="{6057DF33-0760-3C42-8160-AD6F7FE794A3}"/>
              </a:ext>
            </a:extLst>
          </p:cNvPr>
          <p:cNvPicPr>
            <a:picLocks noGrp="1" noChangeAspect="1"/>
          </p:cNvPicPr>
          <p:nvPr>
            <p:ph idx="1"/>
          </p:nvPr>
        </p:nvPicPr>
        <p:blipFill rotWithShape="1">
          <a:blip r:embed="rId2"/>
          <a:srcRect t="22490" b="3659"/>
          <a:stretch/>
        </p:blipFill>
        <p:spPr>
          <a:xfrm>
            <a:off x="6444343" y="331075"/>
            <a:ext cx="4949371" cy="3048001"/>
          </a:xfrm>
        </p:spPr>
      </p:pic>
      <p:sp>
        <p:nvSpPr>
          <p:cNvPr id="6" name="TextBox 5">
            <a:extLst>
              <a:ext uri="{FF2B5EF4-FFF2-40B4-BE49-F238E27FC236}">
                <a16:creationId xmlns:a16="http://schemas.microsoft.com/office/drawing/2014/main" id="{6C6DA133-D0D1-B24B-9E22-C33392900BEE}"/>
              </a:ext>
            </a:extLst>
          </p:cNvPr>
          <p:cNvSpPr txBox="1"/>
          <p:nvPr/>
        </p:nvSpPr>
        <p:spPr>
          <a:xfrm>
            <a:off x="377372" y="331075"/>
            <a:ext cx="6066971" cy="3447098"/>
          </a:xfrm>
          <a:prstGeom prst="rect">
            <a:avLst/>
          </a:prstGeom>
          <a:noFill/>
        </p:spPr>
        <p:txBody>
          <a:bodyPr wrap="square" rtlCol="0">
            <a:spAutoFit/>
          </a:bodyPr>
          <a:lstStyle/>
          <a:p>
            <a:pPr marL="342900" indent="-342900">
              <a:buFont typeface="Arial" panose="020B0604020202020204" pitchFamily="34" charset="0"/>
              <a:buChar char="•"/>
            </a:pPr>
            <a:r>
              <a:rPr lang="en-US" sz="2000" dirty="0"/>
              <a:t>This picture shows a dustbin with waste level indicators in Jaipur.</a:t>
            </a:r>
          </a:p>
          <a:p>
            <a:pPr marL="342900" indent="-342900">
              <a:buFont typeface="Arial" panose="020B0604020202020204" pitchFamily="34" charset="0"/>
              <a:buChar char="•"/>
            </a:pPr>
            <a:r>
              <a:rPr lang="en-US" sz="2000" dirty="0"/>
              <a:t>They have made a separation for Blue waste which includes Dry Garbage and the Green waste which comprises of  Wet Garbage. T</a:t>
            </a:r>
          </a:p>
          <a:p>
            <a:pPr marL="342900" indent="-342900">
              <a:buFont typeface="Arial" panose="020B0604020202020204" pitchFamily="34" charset="0"/>
              <a:buChar char="•"/>
            </a:pPr>
            <a:r>
              <a:rPr lang="en-US" sz="2000" dirty="0"/>
              <a:t>The LED indicators have been used to show the levels to which each bin is filled.</a:t>
            </a:r>
          </a:p>
          <a:p>
            <a:pPr marL="342900" indent="-342900">
              <a:buFont typeface="Arial" panose="020B0604020202020204" pitchFamily="34" charset="0"/>
              <a:buChar char="•"/>
            </a:pPr>
            <a:endParaRPr lang="en-US" sz="2000" dirty="0"/>
          </a:p>
          <a:p>
            <a:r>
              <a:rPr lang="en-US" sz="2000" dirty="0"/>
              <a:t>Some other models and technologies in the same field include the following features:</a:t>
            </a:r>
          </a:p>
          <a:p>
            <a:endParaRPr lang="en-US" dirty="0"/>
          </a:p>
        </p:txBody>
      </p:sp>
    </p:spTree>
    <p:extLst>
      <p:ext uri="{BB962C8B-B14F-4D97-AF65-F5344CB8AC3E}">
        <p14:creationId xmlns:p14="http://schemas.microsoft.com/office/powerpoint/2010/main" val="863152219"/>
      </p:ext>
    </p:extLst>
  </p:cSld>
  <p:clrMapOvr>
    <a:masterClrMapping/>
  </p:clrMapOvr>
</p:sld>
</file>

<file path=ppt/theme/theme1.xml><?xml version="1.0" encoding="utf-8"?>
<a:theme xmlns:a="http://schemas.openxmlformats.org/drawingml/2006/main" name="Fram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39D77354-939E-4A26-AE51-B3F9618B14B7}"/>
    </a:ext>
  </a:extLst>
</a:theme>
</file>

<file path=docProps/app.xml><?xml version="1.0" encoding="utf-8"?>
<Properties xmlns="http://schemas.openxmlformats.org/officeDocument/2006/extended-properties" xmlns:vt="http://schemas.openxmlformats.org/officeDocument/2006/docPropsVTypes">
  <Template>{8A7E7727-ED2D-4F4D-88BB-4D8ABDAC1E8E}tf10001124</Template>
  <TotalTime>7215</TotalTime>
  <Words>1662</Words>
  <Application>Microsoft Office PowerPoint</Application>
  <PresentationFormat>Widescreen</PresentationFormat>
  <Paragraphs>237</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Corbel</vt:lpstr>
      <vt:lpstr>Symbol</vt:lpstr>
      <vt:lpstr>Times New Roman</vt:lpstr>
      <vt:lpstr>Wingdings</vt:lpstr>
      <vt:lpstr>Wingdings 2</vt:lpstr>
      <vt:lpstr>Frame</vt:lpstr>
      <vt:lpstr>responsiBin</vt:lpstr>
      <vt:lpstr>PRESENTATION OUTLINE</vt:lpstr>
      <vt:lpstr>PowerPoint Presentation</vt:lpstr>
      <vt:lpstr>PowerPoint Presentation</vt:lpstr>
      <vt:lpstr>EXISTING SYSTEM</vt:lpstr>
      <vt:lpstr>DISADVANTAGES OF EXISTING SETUP</vt:lpstr>
      <vt:lpstr>PROJECT IDEA:</vt:lpstr>
      <vt:lpstr>PowerPoint Presentation</vt:lpstr>
      <vt:lpstr>PowerPoint Presentation</vt:lpstr>
      <vt:lpstr>PROS &amp; CONS OF EXISTING MODELS </vt:lpstr>
      <vt:lpstr>RESEARCH GAP</vt:lpstr>
      <vt:lpstr>PowerPoint Presentation</vt:lpstr>
      <vt:lpstr>METHODOLOGY</vt:lpstr>
      <vt:lpstr>RASPBERRY PI 3  -single board computer  -wireless LAN + bluetooth connectivity  -used to connect to the    cloud  -used to attach camera module to capture images  -to upload GPS coordinates+ waste level data</vt:lpstr>
      <vt:lpstr>ULTRA SONIC SENSOR  -proximity sensor  -emit sound waves toward an object and determines its distance from the reflected waves  -detect human interaction upto 30 cm range  -detect waste level in dustbin </vt:lpstr>
      <vt:lpstr>INTERFACING RASPBERRY PI WITH ULTRA SONIC SENSOR  -to signal camera module to capture image of the waste  - to send waste level data to the cloud</vt:lpstr>
      <vt:lpstr>CATEGORIES OF WASTE CLASSIFICATION</vt:lpstr>
      <vt:lpstr>Neural Network Model</vt:lpstr>
      <vt:lpstr>Network Structure</vt:lpstr>
      <vt:lpstr>TIMELINE OF PROGRESS</vt:lpstr>
      <vt:lpstr>RESULTS</vt:lpstr>
      <vt:lpstr> </vt:lpstr>
      <vt:lpstr>RESULTS</vt:lpstr>
      <vt:lpstr>RESULTS</vt:lpstr>
      <vt:lpstr>RESULTS</vt:lpstr>
      <vt:lpstr>RESULTS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responsiBin</dc:title>
  <dc:creator>MURALI PADIKKAL</dc:creator>
  <cp:lastModifiedBy>Abhishek Choudhary</cp:lastModifiedBy>
  <cp:revision>72</cp:revision>
  <dcterms:created xsi:type="dcterms:W3CDTF">2020-02-26T15:41:03Z</dcterms:created>
  <dcterms:modified xsi:type="dcterms:W3CDTF">2020-06-14T12:15:34Z</dcterms:modified>
</cp:coreProperties>
</file>