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73" r:id="rId5"/>
    <p:sldId id="270" r:id="rId6"/>
    <p:sldId id="271" r:id="rId7"/>
    <p:sldId id="272" r:id="rId8"/>
    <p:sldId id="261" r:id="rId9"/>
    <p:sldId id="260" r:id="rId10"/>
    <p:sldId id="268" r:id="rId11"/>
    <p:sldId id="258" r:id="rId12"/>
    <p:sldId id="259" r:id="rId13"/>
    <p:sldId id="267" r:id="rId14"/>
    <p:sldId id="269" r:id="rId15"/>
    <p:sldId id="265" r:id="rId16"/>
    <p:sldId id="262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2F1CAB-6054-4F33-BB88-CFD58B8A7B86}">
          <p14:sldIdLst>
            <p14:sldId id="256"/>
            <p14:sldId id="257"/>
            <p14:sldId id="264"/>
            <p14:sldId id="273"/>
          </p14:sldIdLst>
        </p14:section>
        <p14:section name="Correlations" id="{88BE1808-9AEC-4A00-9C4C-A8E99877C4EC}">
          <p14:sldIdLst>
            <p14:sldId id="270"/>
            <p14:sldId id="271"/>
          </p14:sldIdLst>
        </p14:section>
        <p14:section name="Local Variance" id="{D35C646F-76C2-4C28-B144-B5191CCA6248}">
          <p14:sldIdLst>
            <p14:sldId id="272"/>
          </p14:sldIdLst>
        </p14:section>
        <p14:section name="Firing Rate Changes" id="{B47C6493-E19B-4DB2-8CDC-9E13185F6FF1}">
          <p14:sldIdLst>
            <p14:sldId id="261"/>
            <p14:sldId id="260"/>
            <p14:sldId id="268"/>
            <p14:sldId id="258"/>
            <p14:sldId id="259"/>
            <p14:sldId id="267"/>
            <p14:sldId id="269"/>
            <p14:sldId id="265"/>
            <p14:sldId id="262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54" autoAdjust="0"/>
  </p:normalViewPr>
  <p:slideViewPr>
    <p:cSldViewPr snapToGrid="0">
      <p:cViewPr varScale="1">
        <p:scale>
          <a:sx n="80" d="100"/>
          <a:sy n="80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6663E-869B-470F-843E-EFBB28A7371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7119-5AAA-421B-A9B1-3D91B135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Indicates 2 measures of movement speed before and 2 points after ketamine injection. We predicted that animals would move more after ketamine injections than before.  T-tests with </a:t>
            </a:r>
            <a:r>
              <a:rPr lang="en-US" dirty="0" err="1"/>
              <a:t>xy</a:t>
            </a:r>
            <a:r>
              <a:rPr lang="en-US" dirty="0"/>
              <a:t> movement speed was  0.022238 but it was not significant for Jerk.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Firing activity for the 15 baseline and 15 minute post injection for one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7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 very large decrease in LV from pre to post!!! Very large. This indicates that LV is a super measure of how ketamine reduces burst-like activity in neurons.  The only criterion here was that the neurons had to have a firing rate of at least .5 </a:t>
            </a:r>
            <a:r>
              <a:rPr lang="en-US" dirty="0" err="1"/>
              <a:t>hz</a:t>
            </a:r>
            <a:r>
              <a:rPr lang="en-US" dirty="0"/>
              <a:t> to be included. (in any of the 3 epochs.)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illustrates the baseline firing rates of neurons (for the 15 minute period preceding the ketamine injection).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looking to see if the degree of change in firing rate was related to measures of movement change. No clear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7119-5AAA-421B-A9B1-3D91B1358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B942-7C3B-4C1C-AE64-0F850595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7A4ED-9EB5-4E54-903B-4FE76A087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FE2A5-9D02-4E20-A826-8A2F02A2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5B926-F214-4CA7-8792-B50DBAAB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C35F-D5FC-4C5F-96FC-467B7EE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47F9-8DE3-4979-9E3C-46A5EFE3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C6DA-9818-4DEC-AE9A-5C45A77A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69E3-A4EC-4CEE-B5C6-4119D9AE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2099-E2AB-4D30-85C1-1584BDBA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E2D1-CAE7-4EE1-BDD1-9EEB63E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94D34-5034-4343-8394-8D04F1E58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5E479-BB22-468F-9833-AE8A0FDA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F1B8-AD00-4AE0-9614-2FF0838B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9DCB-B36B-4512-8DA5-ECEA962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2E4F-13B6-4FC3-BF94-858F2539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4723-F1EE-4996-BBE7-90FC82B2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DEFC-2E99-4ACE-9092-7A5525BA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6AB9-35E1-4050-AB0E-6D072C9E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8A03-0643-448D-B5BC-EC6FD249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64A4-5057-4F70-9A51-8DA0934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8377-EBF2-4C4A-9AD7-1EAAA94F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CE23-CC92-42DE-ADC6-199C14E0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F107-AF7C-44AE-9342-C59BAE17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B676-39DD-433D-94DB-97F366D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BEB64-8028-4633-93A4-8D77593F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DFC6-CE87-46DD-9C34-EC17F2B4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99EF-879B-4D91-8C51-8D556ACA9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43E9-B454-43E2-92DD-121EC04B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5DAF5-D79D-4151-B672-0A4CB731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4209-B70F-4AA4-A3C9-D2C611F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7DB5-5812-443D-95F0-BE59CEE5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31D7-3336-4830-B9B8-E31CA97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2398-78A0-4ACC-BADB-6F0363D2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30843-434A-436F-9D98-C10C052F7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760A2-0D7E-46D2-8674-FBB2C9B2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347CF-1856-4897-83A7-7559DFBB8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FF1CC-0819-4648-8B2D-13F5412A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25482-EB15-4295-900C-18C4E8B8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F783A-07E2-4D41-AA71-0FA46C4D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931-803D-44CB-9425-1173060F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03964-E16F-4701-B0F2-79D78589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7EDD-4D29-4621-A1FF-A0DD7F91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6A6A8-6AA8-4AA5-B920-EF67102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4507E-F305-4E42-9086-B0D44595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3E41-8608-4603-9FFD-78508D26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74DAA-694E-48CE-A460-6A59AA13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B771-ABCB-4482-9AE2-9F33350B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5E72-2E27-4457-8DCE-0B398222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D17D4-695C-4099-9B77-D5C02C12A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E9416-D00F-48EE-9721-9DC70E27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3D641-4420-463B-B6CA-F43969C7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C5154-8ADE-4B83-B84C-2079857F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28A-E07A-491C-8CA2-4467D151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C0915-BA2A-4EAA-A950-AC08FB6C1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6B379-F067-433B-B718-53D3A2DF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0C4A9-EA40-4781-B2D0-63097AC0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8E44-8F83-4619-BAA5-D29C1BF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76EB-BECC-4E9A-ACCD-38E17A19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0E6E4-FD48-4474-9201-452C8234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9ECA-C732-4E9E-9303-E9E5DEE3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A51C4-3BF4-4224-8118-3FDF0F37E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2F97-691D-4C8B-ADF0-D754BE5114E5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8403-3AC8-45A8-82B3-3FAF08C58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413A-B165-49F1-85E0-EC8F907F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9420-FB0E-430C-BDBD-5027A2C1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841-49BC-4378-873C-2AEC7C34E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Ketamine </a:t>
            </a:r>
            <a:r>
              <a:rPr lang="en-US" dirty="0"/>
              <a:t>observations….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481E4-DA23-430C-AA5E-FC1FA6F09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Look at original waveform over time on the original continuous stream</a:t>
            </a:r>
          </a:p>
        </p:txBody>
      </p:sp>
    </p:spTree>
    <p:extLst>
      <p:ext uri="{BB962C8B-B14F-4D97-AF65-F5344CB8AC3E}">
        <p14:creationId xmlns:p14="http://schemas.microsoft.com/office/powerpoint/2010/main" val="171113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03869C-611B-4E6A-ACE5-78CEDB26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00" y="947485"/>
            <a:ext cx="6244876" cy="55545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2C1F6A-8D1E-4B0E-923C-E85E07D81946}"/>
              </a:ext>
            </a:extLst>
          </p:cNvPr>
          <p:cNvSpPr/>
          <p:nvPr/>
        </p:nvSpPr>
        <p:spPr>
          <a:xfrm>
            <a:off x="5686245" y="3559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Number of ‘silent’ cells. Some evidence for more silent cells after injection…</a:t>
            </a:r>
          </a:p>
          <a:p>
            <a:r>
              <a:rPr lang="en-US" dirty="0"/>
              <a:t>Chi-squared test for given probabilities</a:t>
            </a:r>
          </a:p>
          <a:p>
            <a:endParaRPr lang="en-US" dirty="0"/>
          </a:p>
          <a:p>
            <a:r>
              <a:rPr lang="en-US" dirty="0"/>
              <a:t>data:  ns</a:t>
            </a:r>
          </a:p>
          <a:p>
            <a:r>
              <a:rPr lang="en-US" dirty="0"/>
              <a:t>X-squared = 6.0625, df = 2, p-value = 0.04826</a:t>
            </a:r>
          </a:p>
          <a:p>
            <a:r>
              <a:rPr lang="en-US" dirty="0"/>
              <a:t>Y = count of cells with firing rates &lt; .01 Hz.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3FC7F-B2CD-4722-B5EA-2411F8DE3D0C}"/>
              </a:ext>
            </a:extLst>
          </p:cNvPr>
          <p:cNvSpPr txBox="1"/>
          <p:nvPr/>
        </p:nvSpPr>
        <p:spPr>
          <a:xfrm>
            <a:off x="1919863" y="5268301"/>
            <a:ext cx="480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 neurons just shut down after ketamine?</a:t>
            </a:r>
          </a:p>
        </p:txBody>
      </p:sp>
    </p:spTree>
    <p:extLst>
      <p:ext uri="{BB962C8B-B14F-4D97-AF65-F5344CB8AC3E}">
        <p14:creationId xmlns:p14="http://schemas.microsoft.com/office/powerpoint/2010/main" val="185554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66F4E-4ED6-4D4E-9A03-A2BB958E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50" y="75805"/>
            <a:ext cx="2568232" cy="1986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B97843-FF6A-4048-A3B8-309C37D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51987"/>
            <a:ext cx="2568232" cy="1986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DA60A7-B0DA-4A84-875C-B069A2576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33" y="4754767"/>
            <a:ext cx="2568232" cy="1986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75DC6-961F-4FFA-9A84-F9FD2719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33" y="2524459"/>
            <a:ext cx="2568232" cy="1986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670661-BA32-4041-89A6-DDA87D83C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266" y="75805"/>
            <a:ext cx="2568232" cy="1986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176DF-A59F-4669-95B1-883256E96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4788065"/>
            <a:ext cx="2568232" cy="1986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F38856-D668-45CB-BC08-2F9D52DBC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830" y="2477598"/>
            <a:ext cx="2568232" cy="1986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B4B230-6E1D-40D6-A898-E5F55602A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75805"/>
            <a:ext cx="2568232" cy="1986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6DAA4-1FB5-4B63-BD5C-0C5AA3CC0554}"/>
              </a:ext>
            </a:extLst>
          </p:cNvPr>
          <p:cNvSpPr txBox="1"/>
          <p:nvPr/>
        </p:nvSpPr>
        <p:spPr>
          <a:xfrm>
            <a:off x="6096000" y="4879392"/>
            <a:ext cx="475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ketamine induce any clear oscillations in the data? (some individual examples of auto-correlograms baseline post1 post 2. Just to illustrate what an </a:t>
            </a:r>
            <a:r>
              <a:rPr lang="en-US" dirty="0" err="1"/>
              <a:t>autocorr</a:t>
            </a:r>
            <a:r>
              <a:rPr lang="en-US" dirty="0"/>
              <a:t> 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7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A0434-A151-4514-9037-D6A24863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59" y="-1241"/>
            <a:ext cx="4309482" cy="3333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6BB08-CF4F-4013-8916-FAFF4127968F}"/>
              </a:ext>
            </a:extLst>
          </p:cNvPr>
          <p:cNvSpPr txBox="1"/>
          <p:nvPr/>
        </p:nvSpPr>
        <p:spPr>
          <a:xfrm>
            <a:off x="7367947" y="1468954"/>
            <a:ext cx="466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Broadly: is there a clear hump in the </a:t>
            </a:r>
            <a:r>
              <a:rPr lang="en-US" dirty="0" err="1"/>
              <a:t>autocorr</a:t>
            </a:r>
            <a:r>
              <a:rPr lang="en-US" dirty="0"/>
              <a:t> at gamma band (around 20msec which is 50 Hz). Answer – no.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D0C04B-D873-4DB0-A2F5-6F24149A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5" y="1"/>
            <a:ext cx="4309482" cy="3333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8D76A-175B-466C-8F58-EF7AFD45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3" y="3332689"/>
            <a:ext cx="4322344" cy="3343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DAD35-8DE4-48C5-9986-42EC3E7DD2AC}"/>
              </a:ext>
            </a:extLst>
          </p:cNvPr>
          <p:cNvSpPr txBox="1"/>
          <p:nvPr/>
        </p:nvSpPr>
        <p:spPr>
          <a:xfrm>
            <a:off x="4465236" y="482664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75894-0DF7-42CE-B3E4-6404BC123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959" y="3229337"/>
            <a:ext cx="4455938" cy="344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FF069-8F30-4BC4-AAA1-88DD1510A24A}"/>
              </a:ext>
            </a:extLst>
          </p:cNvPr>
          <p:cNvSpPr txBox="1"/>
          <p:nvPr/>
        </p:nvSpPr>
        <p:spPr>
          <a:xfrm>
            <a:off x="6638310" y="30596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36646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FA53D-68D7-4C92-93DE-59A2EBB1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71" y="-108589"/>
            <a:ext cx="8151260" cy="6306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35CC5-07E3-4A23-B0E6-B40212B77692}"/>
              </a:ext>
            </a:extLst>
          </p:cNvPr>
          <p:cNvSpPr txBox="1"/>
          <p:nvPr/>
        </p:nvSpPr>
        <p:spPr>
          <a:xfrm>
            <a:off x="1527865" y="6012775"/>
            <a:ext cx="969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same question, but with a power spectral density of the firing activity – also no gamma, but there does seem to be a decrease in low power activity (&lt; 8Hz)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BB57A-923E-475E-B212-D5AF03F26DF5}"/>
              </a:ext>
            </a:extLst>
          </p:cNvPr>
          <p:cNvSpPr txBox="1"/>
          <p:nvPr/>
        </p:nvSpPr>
        <p:spPr>
          <a:xfrm rot="16200000">
            <a:off x="2195271" y="4143736"/>
            <a:ext cx="4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50B84-4DDE-4425-A22C-3B11748B7907}"/>
              </a:ext>
            </a:extLst>
          </p:cNvPr>
          <p:cNvSpPr txBox="1"/>
          <p:nvPr/>
        </p:nvSpPr>
        <p:spPr>
          <a:xfrm rot="16200000">
            <a:off x="9305219" y="1552935"/>
            <a:ext cx="4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</a:t>
            </a:r>
          </a:p>
        </p:txBody>
      </p:sp>
    </p:spTree>
    <p:extLst>
      <p:ext uri="{BB962C8B-B14F-4D97-AF65-F5344CB8AC3E}">
        <p14:creationId xmlns:p14="http://schemas.microsoft.com/office/powerpoint/2010/main" val="223187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5FB7-0AD5-4DDE-9742-5A117C13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rest is extra and probably not great for the poster.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AB27-128C-4B24-9984-FDE7BC31D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68B8B-8624-4D31-A716-E034408C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479" y="651719"/>
            <a:ext cx="6244876" cy="55545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8BDC44-6F75-4EBB-9B54-C80126FBB5D7}"/>
              </a:ext>
            </a:extLst>
          </p:cNvPr>
          <p:cNvSpPr/>
          <p:nvPr/>
        </p:nvSpPr>
        <p:spPr>
          <a:xfrm>
            <a:off x="6790321" y="1156750"/>
            <a:ext cx="51084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Wow – big effect with a measure of bursting . Big </a:t>
            </a:r>
            <a:r>
              <a:rPr lang="en-US" dirty="0" err="1"/>
              <a:t>REDUCTIon</a:t>
            </a:r>
            <a:r>
              <a:rPr lang="en-US" dirty="0"/>
              <a:t> in bursting after ketamine.</a:t>
            </a:r>
          </a:p>
          <a:p>
            <a:r>
              <a:rPr lang="en-US" dirty="0"/>
              <a:t>This would make sense who the NMDA </a:t>
            </a:r>
            <a:r>
              <a:rPr lang="en-US" dirty="0" err="1"/>
              <a:t>antag</a:t>
            </a:r>
            <a:r>
              <a:rPr lang="en-US" dirty="0"/>
              <a:t> </a:t>
            </a:r>
            <a:r>
              <a:rPr lang="en-US" dirty="0" err="1"/>
              <a:t>sorey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Wilcoxon signed rank test with continuity correction</a:t>
            </a:r>
          </a:p>
          <a:p>
            <a:endParaRPr lang="en-US" dirty="0"/>
          </a:p>
          <a:p>
            <a:r>
              <a:rPr lang="en-US" dirty="0"/>
              <a:t>data:  To$LocVar_post1mbase</a:t>
            </a:r>
          </a:p>
          <a:p>
            <a:r>
              <a:rPr lang="en-US" dirty="0"/>
              <a:t>V = 1009, p-value = 7.928e-05</a:t>
            </a:r>
          </a:p>
          <a:p>
            <a:r>
              <a:rPr lang="en-US" dirty="0"/>
              <a:t>alternative hypothesis: true location is not equal to 0</a:t>
            </a:r>
          </a:p>
          <a:p>
            <a:endParaRPr lang="en-US" dirty="0"/>
          </a:p>
          <a:p>
            <a:r>
              <a:rPr lang="en-US" dirty="0"/>
              <a:t>NOTE: This changes a lot if you get rid  of really low firing cells in each condition so this could be conflating with cells that simply don’t fire – or do so very rarely.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CC9C4-43C2-4359-9E0C-4024A4CC6672}"/>
              </a:ext>
            </a:extLst>
          </p:cNvPr>
          <p:cNvSpPr txBox="1"/>
          <p:nvPr/>
        </p:nvSpPr>
        <p:spPr>
          <a:xfrm>
            <a:off x="1527865" y="6012775"/>
            <a:ext cx="658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‘burstiness’ of neurons change after ketamine injection? </a:t>
            </a:r>
          </a:p>
        </p:txBody>
      </p:sp>
    </p:spTree>
    <p:extLst>
      <p:ext uri="{BB962C8B-B14F-4D97-AF65-F5344CB8AC3E}">
        <p14:creationId xmlns:p14="http://schemas.microsoft.com/office/powerpoint/2010/main" val="132096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05C8C0-C90C-45EA-980F-99FC05CB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8" y="439838"/>
            <a:ext cx="638839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00256-C1CF-49D9-BD59-A3940B3E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2516"/>
            <a:ext cx="6388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2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213B3-B2AF-4149-B3A3-B8D125A5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8" y="437080"/>
            <a:ext cx="7166251" cy="55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2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666D7-CB07-4BAE-A35A-14869F6F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7" y="656999"/>
            <a:ext cx="12100726" cy="55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4428C-0DC9-4094-99A4-A0F19B343FC2}"/>
              </a:ext>
            </a:extLst>
          </p:cNvPr>
          <p:cNvSpPr txBox="1"/>
          <p:nvPr/>
        </p:nvSpPr>
        <p:spPr>
          <a:xfrm>
            <a:off x="1661160" y="121920"/>
            <a:ext cx="35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ketamine increase movement?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2BB66-A711-4968-83AA-7D7CA8DC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12" y="2880361"/>
            <a:ext cx="4863588" cy="376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40840A-32B8-42C1-BA46-92A474561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54" y="946559"/>
            <a:ext cx="7166251" cy="554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414A6-6D41-48A4-BDE9-5E8A020F8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745" y="-456229"/>
            <a:ext cx="4312921" cy="33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E5D5B8-3F5B-41BF-81CC-084EC14E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4710"/>
            <a:ext cx="12192000" cy="3302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B07E1-1DF5-41BD-BD66-0854D440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0946"/>
            <a:ext cx="12192000" cy="3302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83E5B-DF82-4E84-84A0-7C391C8AF174}"/>
              </a:ext>
            </a:extLst>
          </p:cNvPr>
          <p:cNvSpPr txBox="1"/>
          <p:nvPr/>
        </p:nvSpPr>
        <p:spPr>
          <a:xfrm>
            <a:off x="152400" y="7132320"/>
            <a:ext cx="858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Broadly, what does ketamine do to the population of neurons (from 2 recording sessions).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C744E-3DB0-4535-8086-71B32179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96" y="0"/>
            <a:ext cx="5362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E41FD-A991-4C7A-AB15-DFA2B4DE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74" y="656999"/>
            <a:ext cx="7166251" cy="5544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C434EF-2276-4CC3-A85B-4BD60A94B5AE}"/>
              </a:ext>
            </a:extLst>
          </p:cNvPr>
          <p:cNvSpPr txBox="1"/>
          <p:nvPr/>
        </p:nvSpPr>
        <p:spPr>
          <a:xfrm>
            <a:off x="323850" y="656999"/>
            <a:ext cx="19907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clear different in correlations. These are only significant cell-pair correlations.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had hypothesized that high correlations will become higher and low ones will become lower but I did not see evidence for this – opposite but this was perhaps due to regression to the mean.</a:t>
            </a:r>
          </a:p>
        </p:txBody>
      </p:sp>
    </p:spTree>
    <p:extLst>
      <p:ext uri="{BB962C8B-B14F-4D97-AF65-F5344CB8AC3E}">
        <p14:creationId xmlns:p14="http://schemas.microsoft.com/office/powerpoint/2010/main" val="209413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70B5BF-C663-45CA-9FDC-512A393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30" y="0"/>
            <a:ext cx="451793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6E4067-028B-4584-84C4-AFBE56495B96}"/>
              </a:ext>
            </a:extLst>
          </p:cNvPr>
          <p:cNvSpPr txBox="1"/>
          <p:nvPr/>
        </p:nvSpPr>
        <p:spPr>
          <a:xfrm>
            <a:off x="323850" y="656999"/>
            <a:ext cx="1990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just counting the number of significant correlations identified a significant increase in post that was confirmed with a Chi square test.</a:t>
            </a:r>
          </a:p>
          <a:p>
            <a:r>
              <a:rPr lang="en-US" dirty="0"/>
              <a:t>You can also see it in the top plot which has the difference in r values between the post and pre of just the significant ones.</a:t>
            </a:r>
          </a:p>
        </p:txBody>
      </p:sp>
    </p:spTree>
    <p:extLst>
      <p:ext uri="{BB962C8B-B14F-4D97-AF65-F5344CB8AC3E}">
        <p14:creationId xmlns:p14="http://schemas.microsoft.com/office/powerpoint/2010/main" val="41969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82462-8071-44F1-AA44-7EDF1AA7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49" y="656999"/>
            <a:ext cx="7166251" cy="5544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BBADAF-5A99-4223-BF1C-D49D05E0F56F}"/>
              </a:ext>
            </a:extLst>
          </p:cNvPr>
          <p:cNvSpPr txBox="1"/>
          <p:nvPr/>
        </p:nvSpPr>
        <p:spPr>
          <a:xfrm>
            <a:off x="7871456" y="47233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69067-9227-4BB5-8D3D-92FD97B8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4964" y="1129491"/>
            <a:ext cx="5944749" cy="459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5A98C1CE-9119-4ABC-BDF4-3E9E3517362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01950" y="0"/>
            <a:ext cx="6388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A081F6A-4C12-47F7-B2B5-AF4C9BDBC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3983038"/>
            <a:ext cx="4302125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27BD8FC8-A297-4EAF-8464-0D0563CEB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2808288"/>
            <a:ext cx="4302125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1548661-54D4-4C4D-91C6-7C5ABDABD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1622425"/>
            <a:ext cx="4302125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A5CC25D-250F-4893-B9B5-85ED13737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447675"/>
            <a:ext cx="4302125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0AFEB1F-8D93-4C40-BE73-3B7A68B85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6263" y="109538"/>
            <a:ext cx="0" cy="46799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7AC9254-D492-4F73-B048-E71581257C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7663" y="109538"/>
            <a:ext cx="0" cy="46799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8DB14CA7-4B31-42FE-8CF7-064B1267F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0175" y="109538"/>
            <a:ext cx="0" cy="46799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0C2C8C0E-0340-4171-B373-42C4CDC5C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1575" y="109538"/>
            <a:ext cx="0" cy="46799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4A52E9C-7DD6-4925-BD26-B685EC2EF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4570413"/>
            <a:ext cx="4302125" cy="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02B4BB63-8D93-4AF5-8D68-3D18D1C93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3395663"/>
            <a:ext cx="4302125" cy="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8E2C1E7E-BF5F-430D-BCD5-BD7D8EB90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2209800"/>
            <a:ext cx="4302125" cy="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A269B3BD-B401-48F1-8CB6-8FA104709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1035050"/>
            <a:ext cx="4302125" cy="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A80D6A6-AD04-4543-8620-CAB19DF33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5563" y="109538"/>
            <a:ext cx="0" cy="467995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C46A6A92-FF3E-48A3-82B3-095B9FC47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6963" y="109538"/>
            <a:ext cx="0" cy="467995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92BC4562-EFC9-49A9-BE81-4B14131C6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8363" y="109538"/>
            <a:ext cx="0" cy="467995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9C8DB8B-1611-4626-A5F3-AADD8D961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0875" y="109538"/>
            <a:ext cx="0" cy="4679950"/>
          </a:xfrm>
          <a:prstGeom prst="line">
            <a:avLst/>
          </a:prstGeom>
          <a:noFill/>
          <a:ln w="19050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5176C892-49DB-4944-A1BA-069540D8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328613"/>
            <a:ext cx="134938" cy="4241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627513D1-7510-43E4-874E-C8EDB1B3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1384300"/>
            <a:ext cx="125413" cy="3186113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93DA234-B0D5-4443-AA03-C6A41B1D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3395663"/>
            <a:ext cx="134938" cy="1174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CF2DB7FA-3688-4E93-A4E1-295275EA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3754438"/>
            <a:ext cx="125413" cy="815975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8AC31F40-579E-43C8-8B5D-A53BD4CF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4222750"/>
            <a:ext cx="134938" cy="347663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9B0C39A1-0186-4E6C-9D5D-2F01410B2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4341813"/>
            <a:ext cx="125413" cy="2286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93A1F76-6AA4-4658-BED3-7789292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38BBDCD-8418-4417-8DF0-F7801738A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012332D-1CFA-401E-8B2B-21887DF3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4341813"/>
            <a:ext cx="134938" cy="2286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42ED8816-631B-4C14-9832-961C9BB4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341813"/>
            <a:ext cx="125413" cy="2286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9FF6DFEB-904C-4E0A-8D7E-07519FB5E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4341813"/>
            <a:ext cx="134938" cy="2286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AA43D222-E6E3-4EB1-AD6D-A09FF9E4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AAAD39EB-B4CB-4658-86DD-E72DE8C1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B376A8D-0BF7-4549-82A0-EB59CFCD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04359D42-BE17-48F6-AB88-18E7A628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03D5D4C9-7DC3-4D1D-822A-C03CC2B6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76ACA5D4-F232-407F-8D86-9399C897D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9204BC12-D289-4164-8A73-C00F1798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1E5A9E03-4A55-417C-94D5-FFF766E9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59EE1576-961C-4611-BAFD-3F8EA70D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85151B35-3460-4583-AA01-698BB4B2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D4C5497A-9BFF-4BE8-8733-21B6F0FB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640D4A79-FE02-45D3-BE40-685D348D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2F14BC0D-72EA-4AC4-A4F1-654B7B0F8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4460875"/>
            <a:ext cx="125413" cy="1095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A39CCE06-5789-48D6-B8F2-52D7380E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0DDBAD59-E2EB-468F-8ADB-670C5D0C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2B074419-14A8-42EE-87CF-67A1EE36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4460875"/>
            <a:ext cx="134938" cy="1095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47C277D2-602C-42AF-A6A5-A56632CD8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570413"/>
            <a:ext cx="125413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C048B10D-8005-4245-AF15-532B17E0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4570413"/>
            <a:ext cx="134938" cy="158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B0E459C7-A25D-4BD9-A673-9754C8E5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4460875"/>
            <a:ext cx="125413" cy="109538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5EEB4094-9C69-4139-82A1-318E215D5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4489450"/>
            <a:ext cx="1825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B281BE3B-6FF8-4EE7-A0E9-E086F38F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3305175"/>
            <a:ext cx="2794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2F418755-179E-43F8-9FBC-FCC22CCD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2130425"/>
            <a:ext cx="2794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0A2855F4-D835-4EDD-AB4E-8C4A69F3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946150"/>
            <a:ext cx="2794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10148A4D-C5CA-427D-B68B-E3B7297E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4887913"/>
            <a:ext cx="180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5E9036B4-3B39-4296-A538-D47820D42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887913"/>
            <a:ext cx="180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B90FA7F1-0B66-4B8C-A6E9-C9699A1C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4887913"/>
            <a:ext cx="180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C9E76808-0F3E-4085-874C-705711E0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887913"/>
            <a:ext cx="180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22AC3259-0130-40D8-9810-5077D49D6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118100"/>
            <a:ext cx="17248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Firing Rate (Hz)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0F71090F-DB10-4C3A-B974-62DE1F4253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23345" y="2287588"/>
            <a:ext cx="6731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CFFF8F-59D2-45DC-92DF-23C22017F6AC}"/>
              </a:ext>
            </a:extLst>
          </p:cNvPr>
          <p:cNvSpPr txBox="1"/>
          <p:nvPr/>
        </p:nvSpPr>
        <p:spPr>
          <a:xfrm>
            <a:off x="1527865" y="6012775"/>
            <a:ext cx="673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distribution of firing rates of the neurons during baseline?</a:t>
            </a:r>
          </a:p>
        </p:txBody>
      </p:sp>
    </p:spTree>
    <p:extLst>
      <p:ext uri="{BB962C8B-B14F-4D97-AF65-F5344CB8AC3E}">
        <p14:creationId xmlns:p14="http://schemas.microsoft.com/office/powerpoint/2010/main" val="24578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>
            <a:extLst>
              <a:ext uri="{FF2B5EF4-FFF2-40B4-BE49-F238E27FC236}">
                <a16:creationId xmlns:a16="http://schemas.microsoft.com/office/drawing/2014/main" id="{F880EDEF-FFB4-4761-BC43-034CD8276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4235450"/>
            <a:ext cx="4570413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D7D0420-80F3-43A6-8A3A-E729C20C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3409950"/>
            <a:ext cx="4570413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4744BA93-44EF-4152-AA40-81B631015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2584450"/>
            <a:ext cx="4570413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02DF1BC-47AB-4E6D-AFAA-CC242AB69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1760538"/>
            <a:ext cx="4570413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3FDC857-7CA1-40A9-8798-832375E41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935038"/>
            <a:ext cx="4570413" cy="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5141FFCE-BDA1-4EE7-9E11-68F23D340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574675"/>
            <a:ext cx="0" cy="42735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288F053-7EE1-4C97-9168-C4518D568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6275" y="574675"/>
            <a:ext cx="0" cy="42735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9202EFD1-9677-48A0-A415-A2E6C41BA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6588" y="574675"/>
            <a:ext cx="0" cy="42735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F8C45E72-2FA0-40FD-B25C-17EED41D19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6900" y="574675"/>
            <a:ext cx="0" cy="4273550"/>
          </a:xfrm>
          <a:prstGeom prst="line">
            <a:avLst/>
          </a:prstGeom>
          <a:noFill/>
          <a:ln w="9525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8BC4592B-79F6-4FB9-92AE-F1B6879D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4648200"/>
            <a:ext cx="4570413" cy="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C0227901-E022-4287-A1EA-8EA37375E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3822700"/>
            <a:ext cx="4570413" cy="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E6A77CD-34DA-4FDA-B46E-A0108CADC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2997200"/>
            <a:ext cx="4570413" cy="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DE8C18A-AAE3-4E0B-AFA0-F8CC74341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2171700"/>
            <a:ext cx="4570413" cy="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7CB20B17-7D26-42B0-AAE2-142256A3B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1347788"/>
            <a:ext cx="4570413" cy="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F757A754-5CF0-476A-AFD2-2761F2835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3188" y="574675"/>
            <a:ext cx="0" cy="427355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1D00734-EFE5-431F-9C56-A2EFA4A5B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3" y="574675"/>
            <a:ext cx="0" cy="427355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BA31AA3-4B84-4619-8970-F968F77A9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2225" y="574675"/>
            <a:ext cx="0" cy="427355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E94AD0C1-5FCE-4837-9FC0-24E8B2F446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0950" y="574675"/>
            <a:ext cx="0" cy="4273550"/>
          </a:xfrm>
          <a:prstGeom prst="line">
            <a:avLst/>
          </a:prstGeom>
          <a:noFill/>
          <a:ln w="20638" cap="flat">
            <a:solidFill>
              <a:srgbClr val="EBEBE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311B5B9-EA7E-45B2-84D9-6E236FBA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4573588"/>
            <a:ext cx="144463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8121EB8B-B681-4285-9007-9B0B2C70D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6B5113ED-5179-4209-B036-A126357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4648200"/>
            <a:ext cx="142875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52FF005C-FA28-433E-8A96-4857DAB3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7E33E0D-A4FD-449B-91B6-C6B39785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648200"/>
            <a:ext cx="142875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F213052D-DC67-4AC1-AF70-EB95883B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EDC9A01E-E261-499E-885C-BAC1A8BA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4648200"/>
            <a:ext cx="144463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49D8A6EF-F649-4036-84B3-4AAF535B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4648200"/>
            <a:ext cx="131763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F73DF064-48BF-4C72-8CCC-C158A12A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648200"/>
            <a:ext cx="144463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588DC547-20A9-4912-9A8E-BD74815F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id="{3E4A8448-99CB-4987-A2E4-1C102EC7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573588"/>
            <a:ext cx="142875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2FFCBB89-3937-4F7A-A729-D6EDCE19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89450"/>
            <a:ext cx="133350" cy="158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4A5D49FC-8AAE-41B2-8483-3C412136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4489450"/>
            <a:ext cx="142875" cy="158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581CE832-20C1-4804-BEF8-647DF149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25" y="4489450"/>
            <a:ext cx="133350" cy="158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D924DE91-ABC1-4F79-B555-9DB1235D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160838"/>
            <a:ext cx="144463" cy="48736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E1BFAF31-DF6E-49E6-9B9C-CD5563970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335338"/>
            <a:ext cx="133350" cy="131286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91344EBB-6D4E-44C8-B65F-C10B55ED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776288"/>
            <a:ext cx="142875" cy="38719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id="{0B655366-9D8A-4C77-960E-9546A8732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3906838"/>
            <a:ext cx="133350" cy="74136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44188668-3638-40EA-9518-0BC8E8F1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4489450"/>
            <a:ext cx="142875" cy="158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8ADE27AF-05BB-4763-BF7B-1F0CD247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4489450"/>
            <a:ext cx="133350" cy="15875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B696DFBE-FAC0-4DA4-A2D8-5591CAA23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4573588"/>
            <a:ext cx="142875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3664BF94-1172-4DDE-A109-A5AB49BA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573588"/>
            <a:ext cx="133350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F5F84A9-BB60-4380-AADA-D96B322F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4648200"/>
            <a:ext cx="144463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ED943CC-E0AD-413F-9FD2-DED7563E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1D3D2E2D-1957-4935-9B66-33FA4D5A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648200"/>
            <a:ext cx="142875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3FC7DB3-E5CD-4174-922D-E5C315DC3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69F60D63-CEAD-4878-BC18-2D84B3F8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4573588"/>
            <a:ext cx="142875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1865FEC1-04D8-4009-988B-79D7660F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4648200"/>
            <a:ext cx="133350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0FF3B163-4855-491C-9961-52334487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4648200"/>
            <a:ext cx="144463" cy="1587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15A019C8-E30F-4DE7-A61A-847BE0B71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4573588"/>
            <a:ext cx="131763" cy="74612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BB9E2E35-7DC4-4327-AD3C-D47C77D6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4564063"/>
            <a:ext cx="1952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C3D0BDD0-D9FF-43DA-806C-4A0DB038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3738563"/>
            <a:ext cx="2968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F9C0DDE5-BCC5-4B49-BEB6-5E1E0E96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2913063"/>
            <a:ext cx="2968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0B0508F0-5B02-4FF6-BB79-2D70EC90C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2087563"/>
            <a:ext cx="2968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11FDBA36-F5C8-4C87-A9F0-DBCE2346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1263650"/>
            <a:ext cx="296863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40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2CC835D8-E898-4D31-A845-EAB93EDF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954588"/>
            <a:ext cx="3587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-10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5DD14321-9BD7-46B5-942F-51035279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954588"/>
            <a:ext cx="254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-5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8D2226EF-C644-4A0D-A4A7-5B83CCA39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4954588"/>
            <a:ext cx="1936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13DED983-6DF3-407F-B9E6-5B4745F0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954588"/>
            <a:ext cx="1936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92E551E3-B048-4F8C-A574-094BCDBC9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252" y="5197475"/>
            <a:ext cx="4688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Change in Firing Rate from Baseline (Hz)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EF665C40-06CA-45ED-9A97-1545AA56CC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20033" y="2901156"/>
            <a:ext cx="717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8CFDA1-21BF-44E6-98EC-74547CCB677E}"/>
              </a:ext>
            </a:extLst>
          </p:cNvPr>
          <p:cNvSpPr/>
          <p:nvPr/>
        </p:nvSpPr>
        <p:spPr>
          <a:xfrm>
            <a:off x="7345363" y="3559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Wilcoxon signed rank test with continuity correction</a:t>
            </a:r>
          </a:p>
          <a:p>
            <a:endParaRPr lang="en-US" dirty="0"/>
          </a:p>
          <a:p>
            <a:r>
              <a:rPr lang="en-US" dirty="0"/>
              <a:t>data:  To$Frate_post1mbase</a:t>
            </a:r>
          </a:p>
          <a:p>
            <a:r>
              <a:rPr lang="en-US" dirty="0"/>
              <a:t>V = 1573.5, p-value = 0.01302</a:t>
            </a:r>
          </a:p>
          <a:p>
            <a:r>
              <a:rPr lang="en-US" dirty="0"/>
              <a:t>alternative hypothesis: true location is not equal to 0</a:t>
            </a:r>
          </a:p>
          <a:p>
            <a:endParaRPr lang="en-US" dirty="0"/>
          </a:p>
          <a:p>
            <a:r>
              <a:rPr lang="en-US" dirty="0"/>
              <a:t>WENT IN OPPOSITE DIRECTION FROM PREDICTION.</a:t>
            </a:r>
          </a:p>
          <a:p>
            <a:r>
              <a:rPr lang="en-US" dirty="0"/>
              <a:t>DDE</a:t>
            </a:r>
          </a:p>
          <a:p>
            <a:r>
              <a:rPr lang="en-US" dirty="0"/>
              <a:t>median(To$Frate_post1mbase)</a:t>
            </a:r>
          </a:p>
          <a:p>
            <a:r>
              <a:rPr lang="en-US" dirty="0"/>
              <a:t>[1] -0.1105556</a:t>
            </a:r>
          </a:p>
          <a:p>
            <a:endParaRPr lang="en-US" dirty="0"/>
          </a:p>
          <a:p>
            <a:r>
              <a:rPr lang="en-US" dirty="0"/>
              <a:t>NOTE: Post2 – baseline was not significant at all.</a:t>
            </a: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EDCADDB4-3661-4EC4-86D7-317CF85C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380" y="384374"/>
            <a:ext cx="19380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 1 - Baseline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855430-4BE5-4637-83E1-AFFE4CDB2477}"/>
              </a:ext>
            </a:extLst>
          </p:cNvPr>
          <p:cNvSpPr txBox="1"/>
          <p:nvPr/>
        </p:nvSpPr>
        <p:spPr>
          <a:xfrm>
            <a:off x="1527866" y="6012775"/>
            <a:ext cx="891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change in firing rate from baseline to the post 15 minute epoch? (we predicted it would increase but it actually decreased.)</a:t>
            </a:r>
          </a:p>
        </p:txBody>
      </p:sp>
    </p:spTree>
    <p:extLst>
      <p:ext uri="{BB962C8B-B14F-4D97-AF65-F5344CB8AC3E}">
        <p14:creationId xmlns:p14="http://schemas.microsoft.com/office/powerpoint/2010/main" val="37122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721</Words>
  <Application>Microsoft Office PowerPoint</Application>
  <PresentationFormat>Widescreen</PresentationFormat>
  <Paragraphs>84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Ketamine observations….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rest is extra and probably not great for the poster.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Cowen</dc:creator>
  <cp:lastModifiedBy>Stephen Cowen</cp:lastModifiedBy>
  <cp:revision>69</cp:revision>
  <dcterms:created xsi:type="dcterms:W3CDTF">2020-01-18T00:37:54Z</dcterms:created>
  <dcterms:modified xsi:type="dcterms:W3CDTF">2020-09-16T21:12:23Z</dcterms:modified>
</cp:coreProperties>
</file>