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6A09-1090-D712-DFA8-82E7D78CC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6A5577-61C1-DF65-ECB4-4BF2757EB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7C767-4837-58BA-9695-DC58FEAC5138}"/>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5" name="Footer Placeholder 4">
            <a:extLst>
              <a:ext uri="{FF2B5EF4-FFF2-40B4-BE49-F238E27FC236}">
                <a16:creationId xmlns:a16="http://schemas.microsoft.com/office/drawing/2014/main" id="{02ACC98C-E121-117E-3DC8-83C5561DB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7AAC6-0DA5-E2FE-B46F-C53D449722BE}"/>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9172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19CA-336B-66AC-D5F3-C5A6B18AAF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3BCA40-14B7-7600-36F3-09EF02139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AC44B-22B1-34A2-13E6-A3AE2807B16B}"/>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5" name="Footer Placeholder 4">
            <a:extLst>
              <a:ext uri="{FF2B5EF4-FFF2-40B4-BE49-F238E27FC236}">
                <a16:creationId xmlns:a16="http://schemas.microsoft.com/office/drawing/2014/main" id="{531CF67B-268D-7B88-8488-94FC99BEB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53C4E-2BD1-C602-6635-2E67F11C70DA}"/>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9433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2E6AD-8755-AA58-574C-0C17940ED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E299BA-6EB7-F1C8-16A2-A8D4D6199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E9C2F-0EB9-56AA-1E13-EB210D7BFAE5}"/>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5" name="Footer Placeholder 4">
            <a:extLst>
              <a:ext uri="{FF2B5EF4-FFF2-40B4-BE49-F238E27FC236}">
                <a16:creationId xmlns:a16="http://schemas.microsoft.com/office/drawing/2014/main" id="{4E426BB7-F704-851E-FBBD-652C773BC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ED6CF-3EA7-3D88-6FB1-F863EEDFDD34}"/>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115874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62EC-6B59-6622-63B1-7B85DBC31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6805F-50A7-4760-D79E-A51BBB6633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0CA5B-2B58-D7FA-B629-DA52278B7E03}"/>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5" name="Footer Placeholder 4">
            <a:extLst>
              <a:ext uri="{FF2B5EF4-FFF2-40B4-BE49-F238E27FC236}">
                <a16:creationId xmlns:a16="http://schemas.microsoft.com/office/drawing/2014/main" id="{C16A2A59-E9F3-BE4A-5BE6-0FE5CA56D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BC067-5061-54AA-35AA-FFAC7AECA73D}"/>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30615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39AA-3362-9C1D-573A-BE0F69DC2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B06407-30F7-E32F-FC45-CF64050B9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9D2E6-9994-A484-7A07-A3514EBDB5BF}"/>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5" name="Footer Placeholder 4">
            <a:extLst>
              <a:ext uri="{FF2B5EF4-FFF2-40B4-BE49-F238E27FC236}">
                <a16:creationId xmlns:a16="http://schemas.microsoft.com/office/drawing/2014/main" id="{7424CA6B-A449-A0F9-1DBF-F00AE0EA6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E3BB2-2097-643A-3956-A153DA49D4C9}"/>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421024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701F-7801-AD87-BBB5-8D0D576BA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C7BFF-448B-2DB9-4C38-72979BC0AE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A1BA38-4399-1F26-793F-20511D211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7FF87-1EBC-36EA-71ED-44FE14A1D5E2}"/>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6" name="Footer Placeholder 5">
            <a:extLst>
              <a:ext uri="{FF2B5EF4-FFF2-40B4-BE49-F238E27FC236}">
                <a16:creationId xmlns:a16="http://schemas.microsoft.com/office/drawing/2014/main" id="{66B3805D-FFBF-0BBF-B850-BDC899F4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A1714-1D85-D5E1-A8CB-261E77917CBE}"/>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288592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06D8-84DF-8CC5-EABA-A3438A343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F9E245-2379-D23A-F7C1-854A8B0A3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BBDC0-DC68-5AAC-1254-417ABE1F5D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9A5625-D085-C1B1-804E-B60FDDED2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FD35DF-C9A0-2597-F816-9E704504C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7BBA4C-303A-8FE0-F1A8-ADB24D3813AE}"/>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8" name="Footer Placeholder 7">
            <a:extLst>
              <a:ext uri="{FF2B5EF4-FFF2-40B4-BE49-F238E27FC236}">
                <a16:creationId xmlns:a16="http://schemas.microsoft.com/office/drawing/2014/main" id="{56430120-F0E5-8681-AA8C-992B21D1A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F19480-15B2-86CD-A649-6FC76ACF1DA1}"/>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10104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26B5-5916-C98C-D6FD-A6366F5FFC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16C044-0132-A145-F766-98D8BBF58707}"/>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4" name="Footer Placeholder 3">
            <a:extLst>
              <a:ext uri="{FF2B5EF4-FFF2-40B4-BE49-F238E27FC236}">
                <a16:creationId xmlns:a16="http://schemas.microsoft.com/office/drawing/2014/main" id="{5D9EDB9F-1F36-18E7-C3B8-5E2D7E021F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44883E-1F0D-E7BB-BD48-A1EC4943C781}"/>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23426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7F8E8-A369-18D4-398C-8BE653912F2D}"/>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3" name="Footer Placeholder 2">
            <a:extLst>
              <a:ext uri="{FF2B5EF4-FFF2-40B4-BE49-F238E27FC236}">
                <a16:creationId xmlns:a16="http://schemas.microsoft.com/office/drawing/2014/main" id="{43643011-0BD7-50AB-DAC3-CCDF826673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BBBA80-7A27-91CA-269F-DDFE4925229A}"/>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331861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5FA3E-3277-D93F-4672-6B6F1BA90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BADD8-6EF7-1862-D670-3D1108EF7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3EC048-AA38-C597-389F-1212E15B8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49B43-3874-7633-566A-6351C1FE708A}"/>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6" name="Footer Placeholder 5">
            <a:extLst>
              <a:ext uri="{FF2B5EF4-FFF2-40B4-BE49-F238E27FC236}">
                <a16:creationId xmlns:a16="http://schemas.microsoft.com/office/drawing/2014/main" id="{75A565CF-F520-9F7F-473F-ABBF3B96E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E33F8-1AB4-EDD9-1F0D-22439F5FCED4}"/>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274971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4223-0BA4-DCA5-B7B8-A50A7B2C9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2894D3-B288-AAED-3227-F927CE602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6381A-D65E-943D-C9D0-AB229EBA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CED1E-0F14-8BDD-6A4B-65C4629501C9}"/>
              </a:ext>
            </a:extLst>
          </p:cNvPr>
          <p:cNvSpPr>
            <a:spLocks noGrp="1"/>
          </p:cNvSpPr>
          <p:nvPr>
            <p:ph type="dt" sz="half" idx="10"/>
          </p:nvPr>
        </p:nvSpPr>
        <p:spPr/>
        <p:txBody>
          <a:bodyPr/>
          <a:lstStyle/>
          <a:p>
            <a:fld id="{F1F27CF6-0DDD-4133-B07F-5ABE8066D42D}" type="datetimeFigureOut">
              <a:rPr lang="en-US" smtClean="0"/>
              <a:t>12/12/2022</a:t>
            </a:fld>
            <a:endParaRPr lang="en-US"/>
          </a:p>
        </p:txBody>
      </p:sp>
      <p:sp>
        <p:nvSpPr>
          <p:cNvPr id="6" name="Footer Placeholder 5">
            <a:extLst>
              <a:ext uri="{FF2B5EF4-FFF2-40B4-BE49-F238E27FC236}">
                <a16:creationId xmlns:a16="http://schemas.microsoft.com/office/drawing/2014/main" id="{F5D96E7A-2A14-D336-5623-73AC8E575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9FDE2-F730-0119-3BFE-4610501BCCBC}"/>
              </a:ext>
            </a:extLst>
          </p:cNvPr>
          <p:cNvSpPr>
            <a:spLocks noGrp="1"/>
          </p:cNvSpPr>
          <p:nvPr>
            <p:ph type="sldNum" sz="quarter" idx="12"/>
          </p:nvPr>
        </p:nvSpPr>
        <p:spPr/>
        <p:txBody>
          <a:bodyPr/>
          <a:lstStyle/>
          <a:p>
            <a:fld id="{B91F79E2-B618-4FF1-A6A7-6207CF85C826}" type="slidenum">
              <a:rPr lang="en-US" smtClean="0"/>
              <a:t>‹#›</a:t>
            </a:fld>
            <a:endParaRPr lang="en-US"/>
          </a:p>
        </p:txBody>
      </p:sp>
    </p:spTree>
    <p:extLst>
      <p:ext uri="{BB962C8B-B14F-4D97-AF65-F5344CB8AC3E}">
        <p14:creationId xmlns:p14="http://schemas.microsoft.com/office/powerpoint/2010/main" val="100455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0D7B8-495D-19DD-57B4-10E532C11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84106-7A6A-3205-46C9-2177FD309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C2FCB-39C6-6DBB-51A6-4A77BB98B0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27CF6-0DDD-4133-B07F-5ABE8066D42D}" type="datetimeFigureOut">
              <a:rPr lang="en-US" smtClean="0"/>
              <a:t>12/12/2022</a:t>
            </a:fld>
            <a:endParaRPr lang="en-US"/>
          </a:p>
        </p:txBody>
      </p:sp>
      <p:sp>
        <p:nvSpPr>
          <p:cNvPr id="5" name="Footer Placeholder 4">
            <a:extLst>
              <a:ext uri="{FF2B5EF4-FFF2-40B4-BE49-F238E27FC236}">
                <a16:creationId xmlns:a16="http://schemas.microsoft.com/office/drawing/2014/main" id="{25BACAFB-0DA5-73DD-19B0-2819A5D47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227729-E7E9-568F-86F4-937EC2C36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79E2-B618-4FF1-A6A7-6207CF85C826}" type="slidenum">
              <a:rPr lang="en-US" smtClean="0"/>
              <a:t>‹#›</a:t>
            </a:fld>
            <a:endParaRPr lang="en-US"/>
          </a:p>
        </p:txBody>
      </p:sp>
    </p:spTree>
    <p:extLst>
      <p:ext uri="{BB962C8B-B14F-4D97-AF65-F5344CB8AC3E}">
        <p14:creationId xmlns:p14="http://schemas.microsoft.com/office/powerpoint/2010/main" val="202784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16/S0165-0270(01)00516-7" TargetMode="External"/><Relationship Id="rId2" Type="http://schemas.openxmlformats.org/officeDocument/2006/relationships/hyperlink" Target="https://doi.org/10.1109/JSSC.2015.2506651" TargetMode="External"/><Relationship Id="rId1" Type="http://schemas.openxmlformats.org/officeDocument/2006/relationships/slideLayout" Target="../slideLayouts/slideLayout2.xml"/><Relationship Id="rId5" Type="http://schemas.openxmlformats.org/officeDocument/2006/relationships/hyperlink" Target="https://doi.org/10.1088/1741-2552/aa9ee8" TargetMode="External"/><Relationship Id="rId4" Type="http://schemas.openxmlformats.org/officeDocument/2006/relationships/hyperlink" Target="https://doi.org/10.1088/1741-2552/ac4ec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BD24-7A00-A7CD-BCEC-05BA8010D42A}"/>
              </a:ext>
            </a:extLst>
          </p:cNvPr>
          <p:cNvSpPr>
            <a:spLocks noGrp="1"/>
          </p:cNvSpPr>
          <p:nvPr>
            <p:ph type="ctrTitle"/>
          </p:nvPr>
        </p:nvSpPr>
        <p:spPr/>
        <p:txBody>
          <a:bodyPr>
            <a:normAutofit fontScale="90000"/>
          </a:bodyPr>
          <a:lstStyle/>
          <a:p>
            <a:r>
              <a:rPr lang="en-US" dirty="0"/>
              <a:t>Removing artifact from the FSCV scan pulses and brain stimulation from the Neuropixels recording</a:t>
            </a:r>
          </a:p>
        </p:txBody>
      </p:sp>
      <p:sp>
        <p:nvSpPr>
          <p:cNvPr id="3" name="Subtitle 2">
            <a:extLst>
              <a:ext uri="{FF2B5EF4-FFF2-40B4-BE49-F238E27FC236}">
                <a16:creationId xmlns:a16="http://schemas.microsoft.com/office/drawing/2014/main" id="{63BFE0B8-4705-72D3-8625-8E86994CDED6}"/>
              </a:ext>
            </a:extLst>
          </p:cNvPr>
          <p:cNvSpPr>
            <a:spLocks noGrp="1"/>
          </p:cNvSpPr>
          <p:nvPr>
            <p:ph type="subTitle" idx="1"/>
          </p:nvPr>
        </p:nvSpPr>
        <p:spPr/>
        <p:txBody>
          <a:bodyPr/>
          <a:lstStyle/>
          <a:p>
            <a:r>
              <a:rPr lang="en-US" dirty="0"/>
              <a:t>Code is in </a:t>
            </a:r>
            <a:r>
              <a:rPr lang="de-DE" sz="1800" b="1" i="0" dirty="0">
                <a:solidFill>
                  <a:srgbClr val="008013"/>
                </a:solidFill>
                <a:effectLst/>
                <a:latin typeface="Courier New" panose="02070309020205020404" pitchFamily="49" charset="0"/>
              </a:rPr>
              <a:t>NPXL_Denoise_ap_bin_file()</a:t>
            </a:r>
            <a:endParaRPr lang="de-DE" sz="1800" b="1" i="0" dirty="0">
              <a:effectLst/>
              <a:latin typeface="Courier New" panose="02070309020205020404" pitchFamily="49" charset="0"/>
            </a:endParaRPr>
          </a:p>
          <a:p>
            <a:r>
              <a:rPr lang="en-US" dirty="0"/>
              <a:t>In </a:t>
            </a:r>
            <a:r>
              <a:rPr lang="en-US" dirty="0" err="1"/>
              <a:t>CowenLib</a:t>
            </a:r>
            <a:endParaRPr lang="en-US" dirty="0"/>
          </a:p>
        </p:txBody>
      </p:sp>
    </p:spTree>
    <p:extLst>
      <p:ext uri="{BB962C8B-B14F-4D97-AF65-F5344CB8AC3E}">
        <p14:creationId xmlns:p14="http://schemas.microsoft.com/office/powerpoint/2010/main" val="247993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B522-B8F0-4F8E-4AC6-C7FC0876325C}"/>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CE30B40D-535C-3173-1DF2-8DCDFAD4B5CA}"/>
              </a:ext>
            </a:extLst>
          </p:cNvPr>
          <p:cNvSpPr>
            <a:spLocks noGrp="1"/>
          </p:cNvSpPr>
          <p:nvPr>
            <p:ph idx="1"/>
          </p:nvPr>
        </p:nvSpPr>
        <p:spPr/>
        <p:txBody>
          <a:bodyPr>
            <a:normAutofit lnSpcReduction="10000"/>
          </a:bodyPr>
          <a:lstStyle/>
          <a:p>
            <a:r>
              <a:rPr lang="en-US" dirty="0"/>
              <a:t>Artifact from the scan pulses and especially from the DBS pulses is detected as action potentials and adds hours to the spike-sorting process (and corrupts the process when real spikes get lumped into clusters that map onto artifact).</a:t>
            </a:r>
          </a:p>
          <a:p>
            <a:r>
              <a:rPr lang="en-US" dirty="0"/>
              <a:t>Thus, as much artifact should be removed prior to spike sorting.</a:t>
            </a:r>
          </a:p>
          <a:p>
            <a:r>
              <a:rPr lang="en-US" dirty="0"/>
              <a:t>Our tests of common-average and local re-referencing indicates that this does not remove much of the artifact.</a:t>
            </a:r>
          </a:p>
          <a:p>
            <a:r>
              <a:rPr lang="en-US" dirty="0"/>
              <a:t>The answer: fortunately, we have 384 channels to work with per probe. This gives us an unprecedented capability to ‘model’ the artifact and to identify coincident (presumably artifact) events across channels.</a:t>
            </a:r>
          </a:p>
        </p:txBody>
      </p:sp>
    </p:spTree>
    <p:extLst>
      <p:ext uri="{BB962C8B-B14F-4D97-AF65-F5344CB8AC3E}">
        <p14:creationId xmlns:p14="http://schemas.microsoft.com/office/powerpoint/2010/main" val="78751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2912-FBF5-D84C-EBB9-30196C4CADB2}"/>
              </a:ext>
            </a:extLst>
          </p:cNvPr>
          <p:cNvSpPr>
            <a:spLocks noGrp="1"/>
          </p:cNvSpPr>
          <p:nvPr>
            <p:ph type="title"/>
          </p:nvPr>
        </p:nvSpPr>
        <p:spPr/>
        <p:txBody>
          <a:bodyPr/>
          <a:lstStyle/>
          <a:p>
            <a:r>
              <a:rPr lang="en-US" dirty="0"/>
              <a:t>Similar attempts…</a:t>
            </a:r>
          </a:p>
        </p:txBody>
      </p:sp>
      <p:sp>
        <p:nvSpPr>
          <p:cNvPr id="3" name="Content Placeholder 2">
            <a:extLst>
              <a:ext uri="{FF2B5EF4-FFF2-40B4-BE49-F238E27FC236}">
                <a16:creationId xmlns:a16="http://schemas.microsoft.com/office/drawing/2014/main" id="{E31203A8-FC8C-FFCB-D90D-A1B497EE3510}"/>
              </a:ext>
            </a:extLst>
          </p:cNvPr>
          <p:cNvSpPr>
            <a:spLocks noGrp="1"/>
          </p:cNvSpPr>
          <p:nvPr>
            <p:ph idx="1"/>
          </p:nvPr>
        </p:nvSpPr>
        <p:spPr/>
        <p:txBody>
          <a:bodyPr>
            <a:normAutofit fontScale="62500" lnSpcReduction="20000"/>
          </a:bodyPr>
          <a:lstStyle/>
          <a:p>
            <a:r>
              <a:rPr lang="en-US" dirty="0" err="1">
                <a:effectLst/>
              </a:rPr>
              <a:t>Mendrela</a:t>
            </a:r>
            <a:r>
              <a:rPr lang="en-US" dirty="0">
                <a:effectLst/>
              </a:rPr>
              <a:t>, A.E., Cho, J., </a:t>
            </a:r>
            <a:r>
              <a:rPr lang="en-US" dirty="0" err="1">
                <a:effectLst/>
              </a:rPr>
              <a:t>Fredenburg</a:t>
            </a:r>
            <a:r>
              <a:rPr lang="en-US" dirty="0">
                <a:effectLst/>
              </a:rPr>
              <a:t>, J.A., Nagaraj, V., </a:t>
            </a:r>
            <a:r>
              <a:rPr lang="en-US" dirty="0" err="1">
                <a:effectLst/>
              </a:rPr>
              <a:t>Netoff</a:t>
            </a:r>
            <a:r>
              <a:rPr lang="en-US" dirty="0">
                <a:effectLst/>
              </a:rPr>
              <a:t>, T.I., Flynn, M.P., Yoon, E., 2016. A Bidirectional Neural Interface Circuit With Active Stimulation Artifact Cancellation and Cross-Channel Common-Mode Noise Suppression. IEEE Journal of Solid-State Circuits 51, 955–965. </a:t>
            </a:r>
            <a:r>
              <a:rPr lang="en-US" dirty="0">
                <a:effectLst/>
                <a:hlinkClick r:id="rId2"/>
              </a:rPr>
              <a:t>https://doi.org/10.1109/JSSC.2015.2506651</a:t>
            </a:r>
            <a:endParaRPr lang="en-US" dirty="0">
              <a:effectLst/>
            </a:endParaRPr>
          </a:p>
          <a:p>
            <a:r>
              <a:rPr lang="en-US" dirty="0">
                <a:effectLst/>
              </a:rPr>
              <a:t>Musial, P.G., Baker, S.N., Gerstein, G.L., King, E.A., Keating, J.G., 2002. Signal-to-noise ratio improvement in multiple electrode recording. Journal of Neuroscience Methods 115, 29–43. </a:t>
            </a:r>
            <a:r>
              <a:rPr lang="en-US" dirty="0">
                <a:effectLst/>
                <a:hlinkClick r:id="rId3"/>
              </a:rPr>
              <a:t>https://doi.org/10.1016/S0165-0270(01)00516-7</a:t>
            </a:r>
            <a:endParaRPr lang="en-US" dirty="0">
              <a:effectLst/>
            </a:endParaRPr>
          </a:p>
          <a:p>
            <a:r>
              <a:rPr lang="en-US" dirty="0" err="1">
                <a:effectLst/>
              </a:rPr>
              <a:t>Schelles</a:t>
            </a:r>
            <a:r>
              <a:rPr lang="en-US" dirty="0">
                <a:effectLst/>
              </a:rPr>
              <a:t>, M., </a:t>
            </a:r>
            <a:r>
              <a:rPr lang="en-US" dirty="0" err="1">
                <a:effectLst/>
              </a:rPr>
              <a:t>Wouters</a:t>
            </a:r>
            <a:r>
              <a:rPr lang="en-US" dirty="0">
                <a:effectLst/>
              </a:rPr>
              <a:t>, J., Asamoah, B., Mc Laughlin, M., Bertrand, A., 2022. Objective evaluation of stimulation artefact removal techniques in the context of neural spike sorting. J Neural </a:t>
            </a:r>
            <a:r>
              <a:rPr lang="en-US" dirty="0" err="1">
                <a:effectLst/>
              </a:rPr>
              <a:t>Eng</a:t>
            </a:r>
            <a:r>
              <a:rPr lang="en-US" dirty="0">
                <a:effectLst/>
              </a:rPr>
              <a:t> 19. </a:t>
            </a:r>
            <a:r>
              <a:rPr lang="en-US" dirty="0">
                <a:effectLst/>
                <a:hlinkClick r:id="rId4"/>
              </a:rPr>
              <a:t>https://doi.org/10.1088/1741-2552/ac4ecf</a:t>
            </a:r>
            <a:endParaRPr lang="en-US" dirty="0">
              <a:effectLst/>
            </a:endParaRPr>
          </a:p>
          <a:p>
            <a:r>
              <a:rPr lang="en-US" dirty="0">
                <a:effectLst/>
              </a:rPr>
              <a:t>Young, D., Willett, F., </a:t>
            </a:r>
            <a:r>
              <a:rPr lang="en-US" dirty="0" err="1">
                <a:effectLst/>
              </a:rPr>
              <a:t>Memberg</a:t>
            </a:r>
            <a:r>
              <a:rPr lang="en-US" dirty="0">
                <a:effectLst/>
              </a:rPr>
              <a:t>, W.D., Murphy, B., Walter, B., Sweet, J., Miller, J., Hochberg, L.R., Kirsch, R.F., </a:t>
            </a:r>
            <a:r>
              <a:rPr lang="en-US" dirty="0" err="1">
                <a:effectLst/>
              </a:rPr>
              <a:t>Ajiboye</a:t>
            </a:r>
            <a:r>
              <a:rPr lang="en-US" dirty="0">
                <a:effectLst/>
              </a:rPr>
              <a:t>, A.B., 2018a. Signal processing methods for reducing artifacts in microelectrode brain recordings caused by functional electrical stimulation. J. Neural Eng. 15, 026014. </a:t>
            </a:r>
            <a:r>
              <a:rPr lang="en-US" dirty="0">
                <a:effectLst/>
                <a:hlinkClick r:id="rId5"/>
              </a:rPr>
              <a:t>https://doi.org/10.1088/1741-2552/aa9ee8</a:t>
            </a:r>
            <a:endParaRPr lang="en-US" dirty="0">
              <a:effectLst/>
            </a:endParaRPr>
          </a:p>
          <a:p>
            <a:r>
              <a:rPr lang="en-US" dirty="0">
                <a:effectLst/>
              </a:rPr>
              <a:t>Young, D., Willett, F., </a:t>
            </a:r>
            <a:r>
              <a:rPr lang="en-US" dirty="0" err="1">
                <a:effectLst/>
              </a:rPr>
              <a:t>Memberg</a:t>
            </a:r>
            <a:r>
              <a:rPr lang="en-US" dirty="0">
                <a:effectLst/>
              </a:rPr>
              <a:t>, W.D., Murphy, B., Walter, B., Sweet, J., Miller, J., Hochberg, L.R., Kirsch, R.F., </a:t>
            </a:r>
            <a:r>
              <a:rPr lang="en-US" dirty="0" err="1">
                <a:effectLst/>
              </a:rPr>
              <a:t>Ajiboye</a:t>
            </a:r>
            <a:r>
              <a:rPr lang="en-US" dirty="0">
                <a:effectLst/>
              </a:rPr>
              <a:t>, A.B., 2018b. Signal processing methods for reducing artifacts in microelectrode brain recordings caused by functional electrical stimulation. J. Neural Eng. 15, 026014. </a:t>
            </a:r>
            <a:r>
              <a:rPr lang="en-US">
                <a:effectLst/>
                <a:hlinkClick r:id="rId5"/>
              </a:rPr>
              <a:t>https://doi.org/10.1088/1741-2552/aa9ee8</a:t>
            </a:r>
            <a:endParaRPr lang="en-US">
              <a:effectLst/>
            </a:endParaRPr>
          </a:p>
          <a:p>
            <a:endParaRPr lang="en-US"/>
          </a:p>
        </p:txBody>
      </p:sp>
    </p:spTree>
    <p:extLst>
      <p:ext uri="{BB962C8B-B14F-4D97-AF65-F5344CB8AC3E}">
        <p14:creationId xmlns:p14="http://schemas.microsoft.com/office/powerpoint/2010/main" val="6576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226DC-6782-7339-FA94-02FCB837360C}"/>
              </a:ext>
            </a:extLst>
          </p:cNvPr>
          <p:cNvSpPr>
            <a:spLocks noGrp="1"/>
          </p:cNvSpPr>
          <p:nvPr>
            <p:ph idx="1"/>
          </p:nvPr>
        </p:nvSpPr>
        <p:spPr>
          <a:xfrm>
            <a:off x="838200" y="1"/>
            <a:ext cx="10515600" cy="3048000"/>
          </a:xfrm>
        </p:spPr>
        <p:txBody>
          <a:bodyPr/>
          <a:lstStyle/>
          <a:p>
            <a:r>
              <a:rPr lang="en-US" dirty="0"/>
              <a:t>The figure on the left indicates data with a local car. The FSCV scan pulse is near the center of the image.</a:t>
            </a:r>
          </a:p>
          <a:p>
            <a:r>
              <a:rPr lang="en-US" dirty="0"/>
              <a:t>The result of using the regression approach to reduce artifact is indicated on the right – same time window. The artifact is nearly absent. I was quite impressed.</a:t>
            </a:r>
          </a:p>
        </p:txBody>
      </p:sp>
      <p:pic>
        <p:nvPicPr>
          <p:cNvPr id="4" name="Picture 3">
            <a:extLst>
              <a:ext uri="{FF2B5EF4-FFF2-40B4-BE49-F238E27FC236}">
                <a16:creationId xmlns:a16="http://schemas.microsoft.com/office/drawing/2014/main" id="{010AC727-F3A5-61B1-30ED-51185B9ED1C8}"/>
              </a:ext>
            </a:extLst>
          </p:cNvPr>
          <p:cNvPicPr>
            <a:picLocks noChangeAspect="1"/>
          </p:cNvPicPr>
          <p:nvPr/>
        </p:nvPicPr>
        <p:blipFill>
          <a:blip r:embed="rId2"/>
          <a:stretch>
            <a:fillRect/>
          </a:stretch>
        </p:blipFill>
        <p:spPr>
          <a:xfrm>
            <a:off x="0" y="3048000"/>
            <a:ext cx="12192000" cy="3810000"/>
          </a:xfrm>
          <a:prstGeom prst="rect">
            <a:avLst/>
          </a:prstGeom>
        </p:spPr>
      </p:pic>
    </p:spTree>
    <p:extLst>
      <p:ext uri="{BB962C8B-B14F-4D97-AF65-F5344CB8AC3E}">
        <p14:creationId xmlns:p14="http://schemas.microsoft.com/office/powerpoint/2010/main" val="327948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226DC-6782-7339-FA94-02FCB837360C}"/>
              </a:ext>
            </a:extLst>
          </p:cNvPr>
          <p:cNvSpPr>
            <a:spLocks noGrp="1"/>
          </p:cNvSpPr>
          <p:nvPr>
            <p:ph idx="1"/>
          </p:nvPr>
        </p:nvSpPr>
        <p:spPr>
          <a:xfrm>
            <a:off x="838200" y="1"/>
            <a:ext cx="10515600" cy="3048000"/>
          </a:xfrm>
        </p:spPr>
        <p:txBody>
          <a:bodyPr>
            <a:normAutofit fontScale="85000" lnSpcReduction="10000"/>
          </a:bodyPr>
          <a:lstStyle/>
          <a:p>
            <a:r>
              <a:rPr lang="en-US" dirty="0"/>
              <a:t>The situation for the DBS artifact is more serious. The artifact is much larger.</a:t>
            </a:r>
          </a:p>
          <a:p>
            <a:r>
              <a:rPr lang="en-US" dirty="0"/>
              <a:t>The left artifact is the FSCV scan, the right is DBS. The artifact removal process 1) does the regression approach to model the artifact and remove it (later in the slides). 2) stuff that was not removed using this procedure (defined as an event 3 standard deviations above baseline simultaneously on &gt;20 channels) was then turned to zero.</a:t>
            </a:r>
          </a:p>
          <a:p>
            <a:r>
              <a:rPr lang="en-US" dirty="0"/>
              <a:t>This does work, but leaves a lot of squarish artifacts relating to the zeroed out periods. An improvement could be to merge artifact windows within say 10 msec of each other. This would not be hard.</a:t>
            </a:r>
          </a:p>
        </p:txBody>
      </p:sp>
      <p:pic>
        <p:nvPicPr>
          <p:cNvPr id="5" name="Picture 4">
            <a:extLst>
              <a:ext uri="{FF2B5EF4-FFF2-40B4-BE49-F238E27FC236}">
                <a16:creationId xmlns:a16="http://schemas.microsoft.com/office/drawing/2014/main" id="{747B36F7-78EB-901C-8C74-D22162DE80E9}"/>
              </a:ext>
            </a:extLst>
          </p:cNvPr>
          <p:cNvPicPr>
            <a:picLocks noChangeAspect="1"/>
          </p:cNvPicPr>
          <p:nvPr/>
        </p:nvPicPr>
        <p:blipFill>
          <a:blip r:embed="rId2"/>
          <a:stretch>
            <a:fillRect/>
          </a:stretch>
        </p:blipFill>
        <p:spPr>
          <a:xfrm>
            <a:off x="0" y="3069772"/>
            <a:ext cx="12192000" cy="3810000"/>
          </a:xfrm>
          <a:prstGeom prst="rect">
            <a:avLst/>
          </a:prstGeom>
        </p:spPr>
      </p:pic>
    </p:spTree>
    <p:extLst>
      <p:ext uri="{BB962C8B-B14F-4D97-AF65-F5344CB8AC3E}">
        <p14:creationId xmlns:p14="http://schemas.microsoft.com/office/powerpoint/2010/main" val="224727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B6C8-3B1F-ABBF-ED3C-5E07A5F057C7}"/>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27E6FD8F-1E6D-DA9A-B04B-5F1D233404BC}"/>
              </a:ext>
            </a:extLst>
          </p:cNvPr>
          <p:cNvSpPr>
            <a:spLocks noGrp="1"/>
          </p:cNvSpPr>
          <p:nvPr>
            <p:ph idx="1"/>
          </p:nvPr>
        </p:nvSpPr>
        <p:spPr/>
        <p:txBody>
          <a:bodyPr>
            <a:normAutofit fontScale="55000" lnSpcReduction="20000"/>
          </a:bodyPr>
          <a:lstStyle/>
          <a:p>
            <a:pPr marL="514350" indent="-514350">
              <a:buFont typeface="+mj-lt"/>
              <a:buAutoNum type="arabicPeriod"/>
            </a:pPr>
            <a:r>
              <a:rPr lang="en-US" dirty="0"/>
              <a:t>Perform common average re-reference where the median over time is subtracted from each channel and then the median for each time-slice is also subtracted.</a:t>
            </a:r>
          </a:p>
          <a:p>
            <a:pPr marL="514350" indent="-514350">
              <a:buFont typeface="+mj-lt"/>
              <a:buAutoNum type="arabicPeriod"/>
            </a:pPr>
            <a:r>
              <a:rPr lang="en-US" dirty="0"/>
              <a:t>Create a training and test set from data sampled throughout the entire recording episode.  (a 384 x n samples matrix).</a:t>
            </a:r>
          </a:p>
          <a:p>
            <a:pPr marL="514350" indent="-514350">
              <a:buFont typeface="+mj-lt"/>
              <a:buAutoNum type="arabicPeriod"/>
            </a:pPr>
            <a:r>
              <a:rPr lang="en-US" dirty="0"/>
              <a:t>Iteratively go through each channel in a for loop. For the current channel </a:t>
            </a:r>
            <a:r>
              <a:rPr lang="en-US" dirty="0" err="1"/>
              <a:t>y_i</a:t>
            </a:r>
            <a:r>
              <a:rPr lang="en-US" dirty="0"/>
              <a:t>, predict the activity of </a:t>
            </a:r>
            <a:r>
              <a:rPr lang="en-US" dirty="0" err="1"/>
              <a:t>y_i</a:t>
            </a:r>
            <a:r>
              <a:rPr lang="en-US" dirty="0"/>
              <a:t> through regression using adjacent channels as predictor variables (</a:t>
            </a:r>
            <a:r>
              <a:rPr lang="en-US" dirty="0" err="1"/>
              <a:t>Ivs</a:t>
            </a:r>
            <a:r>
              <a:rPr lang="en-US" dirty="0"/>
              <a:t> in the regression). Restrict the adjacent channels to be at least 5 channels away from the target channel </a:t>
            </a:r>
            <a:r>
              <a:rPr lang="en-US" dirty="0" err="1"/>
              <a:t>y_i</a:t>
            </a:r>
            <a:r>
              <a:rPr lang="en-US" dirty="0"/>
              <a:t> so that we don’t subtract away the spikes we want to preserve. Set an outer window as well of &lt; 23 channels so that the regression is local and less complex. Train the model on the train set, test on the test set. Use RMS and mean RMS across channels on the test set as the metric used to assess performance.</a:t>
            </a:r>
          </a:p>
          <a:p>
            <a:pPr marL="514350" indent="-514350">
              <a:buFont typeface="+mj-lt"/>
              <a:buAutoNum type="arabicPeriod"/>
            </a:pPr>
            <a:r>
              <a:rPr lang="en-US" dirty="0"/>
              <a:t>Apply this model to the entire dataset. Predict the activity on each channel and replace the channel data with the RESIDUALS of the prediction. That is the new signal.</a:t>
            </a:r>
          </a:p>
          <a:p>
            <a:pPr marL="514350" indent="-514350">
              <a:buFont typeface="+mj-lt"/>
              <a:buAutoNum type="arabicPeriod"/>
            </a:pPr>
            <a:r>
              <a:rPr lang="en-US" dirty="0"/>
              <a:t>Detect coincidences in the now cleaned data. Define coincidences as signals &gt; 3 standard deviations above the abs value of the data that occur simultaneously on at least 23 channels. </a:t>
            </a:r>
          </a:p>
          <a:p>
            <a:pPr marL="514350" indent="-514350">
              <a:buFont typeface="+mj-lt"/>
              <a:buAutoNum type="arabicPeriod"/>
            </a:pPr>
            <a:r>
              <a:rPr lang="en-US" dirty="0"/>
              <a:t>Model these events using regression as was done above and subtract. Hopefully this reduces some of the noise and fills in some data.</a:t>
            </a:r>
          </a:p>
          <a:p>
            <a:pPr marL="514350" indent="-514350">
              <a:buFont typeface="+mj-lt"/>
              <a:buAutoNum type="arabicPeriod"/>
            </a:pPr>
            <a:r>
              <a:rPr lang="en-US" dirty="0"/>
              <a:t>For data that still crosses the 3sd threshold on &gt; 20 channels, turn that data to zeros.</a:t>
            </a:r>
          </a:p>
          <a:p>
            <a:pPr marL="0" indent="0">
              <a:buNone/>
            </a:pPr>
            <a:endParaRPr lang="en-US" dirty="0"/>
          </a:p>
          <a:p>
            <a:pPr marL="0" indent="0">
              <a:buNone/>
            </a:pPr>
            <a:r>
              <a:rPr lang="en-US" dirty="0"/>
              <a:t>This process is slow and on my rather fast computer using a SSD it takes almost 3x times the duration of the recording to run.</a:t>
            </a:r>
          </a:p>
        </p:txBody>
      </p:sp>
    </p:spTree>
    <p:extLst>
      <p:ext uri="{BB962C8B-B14F-4D97-AF65-F5344CB8AC3E}">
        <p14:creationId xmlns:p14="http://schemas.microsoft.com/office/powerpoint/2010/main" val="348977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6E3C-FD44-ED2F-F398-0E10BAE0B11A}"/>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8EA571C3-409C-081A-138C-DDC16E6AB3F4}"/>
              </a:ext>
            </a:extLst>
          </p:cNvPr>
          <p:cNvSpPr>
            <a:spLocks noGrp="1"/>
          </p:cNvSpPr>
          <p:nvPr>
            <p:ph idx="1"/>
          </p:nvPr>
        </p:nvSpPr>
        <p:spPr/>
        <p:txBody>
          <a:bodyPr/>
          <a:lstStyle/>
          <a:p>
            <a:r>
              <a:rPr lang="en-US" dirty="0"/>
              <a:t>Linear regression appears to work the best relative to stepwise regression, SVM, simple quadratic regression, and full quadratic. The latter two have so many parameters that it they over fit the data. I was surprised that linear does better than SVM and simple quadratic. </a:t>
            </a:r>
          </a:p>
          <a:p>
            <a:pPr lvl="1"/>
            <a:r>
              <a:rPr lang="en-US" dirty="0"/>
              <a:t>It is conceivable that more training data could improve the model is this could reduce the overfitting – maybe. </a:t>
            </a:r>
          </a:p>
          <a:p>
            <a:pPr lvl="1"/>
            <a:r>
              <a:rPr lang="en-US" dirty="0"/>
              <a:t>A neural net might be good too? Probably not worth the inscrutability of the network parameters though. Linear regression is easy to interpret.</a:t>
            </a:r>
          </a:p>
          <a:p>
            <a:pPr lvl="1"/>
            <a:r>
              <a:rPr lang="en-US" dirty="0"/>
              <a:t>We could also do lasso regression to find a more compact model (similar to stepwise).</a:t>
            </a:r>
          </a:p>
          <a:p>
            <a:pPr lvl="1"/>
            <a:r>
              <a:rPr lang="en-US"/>
              <a:t>Stepwise was </a:t>
            </a:r>
            <a:r>
              <a:rPr lang="en-US" dirty="0"/>
              <a:t>very slow to develop the model.</a:t>
            </a:r>
          </a:p>
        </p:txBody>
      </p:sp>
    </p:spTree>
    <p:extLst>
      <p:ext uri="{BB962C8B-B14F-4D97-AF65-F5344CB8AC3E}">
        <p14:creationId xmlns:p14="http://schemas.microsoft.com/office/powerpoint/2010/main" val="414349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1105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Removing artifact from the FSCV scan pulses and brain stimulation from the Neuropixels recording</vt:lpstr>
      <vt:lpstr>Why?</vt:lpstr>
      <vt:lpstr>Similar attempts…</vt:lpstr>
      <vt:lpstr>PowerPoint Presentation</vt:lpstr>
      <vt:lpstr>PowerPoint Presentation</vt:lpstr>
      <vt:lpstr>Procedure:</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Removing artifact from the FSCV scan pulses and brain stimulation from the Neuropixels recording</dc:title>
  <dc:creator>Stephen Cowen</dc:creator>
  <cp:lastModifiedBy>Stephen Cowen</cp:lastModifiedBy>
  <cp:revision>16</cp:revision>
  <dcterms:created xsi:type="dcterms:W3CDTF">2022-12-12T20:42:55Z</dcterms:created>
  <dcterms:modified xsi:type="dcterms:W3CDTF">2022-12-13T16:14:54Z</dcterms:modified>
</cp:coreProperties>
</file>