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1206400" cy="38404800"/>
  <p:notesSz cx="7010400" cy="9296400"/>
  <p:defaultTextStyle>
    <a:defPPr>
      <a:defRPr lang="en-US"/>
    </a:defPPr>
    <a:lvl1pPr marL="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6032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2064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8096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4128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80160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6192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2224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8256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nelli, Lisa (NIH/NIAAA) [E]" initials="FL([" lastIdx="4" clrIdx="0">
    <p:extLst/>
  </p:cmAuthor>
  <p:cmAuthor id="2" name="Farokhnia, Mehdi (NIH/NIAAA) [F]" initials="FM([" lastIdx="4" clrIdx="1"/>
  <p:cmAuthor id="3" name="Lee, Mary (NIH/NIAAA) [E]" initials="LM([" lastIdx="1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CC"/>
    <a:srgbClr val="FFFF00"/>
    <a:srgbClr val="31F703"/>
    <a:srgbClr val="9F9F9F"/>
    <a:srgbClr val="7DF901"/>
    <a:srgbClr val="00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87" autoAdjust="0"/>
    <p:restoredTop sz="94291" autoAdjust="0"/>
  </p:normalViewPr>
  <p:slideViewPr>
    <p:cSldViewPr>
      <p:cViewPr>
        <p:scale>
          <a:sx n="20" d="100"/>
          <a:sy n="20" d="100"/>
        </p:scale>
        <p:origin x="624" y="-376"/>
      </p:cViewPr>
      <p:guideLst>
        <p:guide orient="horz" pos="12096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5421827-0083-4BB3-B591-714617FD37E9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42FF35-FBA5-494E-9598-B6556E86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left and right medial PFC showed similar trends with low activity from alcohol cues</a:t>
            </a:r>
          </a:p>
          <a:p>
            <a:r>
              <a:rPr lang="en-US" sz="1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left ventral PFC is the only region in which activity increases in response to alcohol cues.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left PFC processes appetitive stimuli, while the right processes negative stimuli (</a:t>
            </a:r>
            <a:r>
              <a:rPr lang="en-US" sz="12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Soudry</a:t>
            </a:r>
            <a:r>
              <a:rPr lang="en-US" sz="1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2011).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Hariri, A. R., </a:t>
            </a:r>
            <a:r>
              <a:rPr lang="en-US" dirty="0" err="1"/>
              <a:t>Mattay</a:t>
            </a:r>
            <a:r>
              <a:rPr lang="en-US" dirty="0"/>
              <a:t>, V. S., </a:t>
            </a:r>
            <a:r>
              <a:rPr lang="en-US" dirty="0" err="1"/>
              <a:t>Tessitore</a:t>
            </a:r>
            <a:r>
              <a:rPr lang="en-US" dirty="0"/>
              <a:t>, A., </a:t>
            </a:r>
            <a:r>
              <a:rPr lang="en-US" dirty="0" err="1"/>
              <a:t>Kolachana</a:t>
            </a:r>
            <a:r>
              <a:rPr lang="en-US" dirty="0"/>
              <a:t>, B., </a:t>
            </a:r>
            <a:r>
              <a:rPr lang="en-US" dirty="0" err="1"/>
              <a:t>Fera</a:t>
            </a:r>
            <a:r>
              <a:rPr lang="en-US" dirty="0"/>
              <a:t>, F., Goldman, D., Weinberger, D. R. (2002). Serotonin transporter genetic variation and the response of the human amygdala. Science, 297(5580), 400-403. </a:t>
            </a:r>
          </a:p>
          <a:p>
            <a:endParaRPr lang="en-US" dirty="0"/>
          </a:p>
          <a:p>
            <a:endParaRPr lang="en-US" dirty="0"/>
          </a:p>
          <a:p>
            <a:pPr marL="571500" lvl="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left ventral PFC appetitive cues caused the highest response. </a:t>
            </a:r>
          </a:p>
          <a:p>
            <a:pPr marL="571500" lvl="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other optodes, alcohol and appetitive food cues resulted in decreased oxygenation from baseline. This may reflect a decrease in executive functioning when exposed to cues. 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Decrease in deoxygenated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concentration is part of a normal hemodynamic response (resulting from an increased oxygen supply to activated brain areas) and therefore reflects activation. Notably, the time effect differs between groups: smokers show a decrease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concentration earlier (‘vision’ task) than controls (‘roll’ task). There was no significant effect of time or group in the other ROI.”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2FF35-FBA5-494E-9598-B6556E86F2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3"/>
            <a:ext cx="43525440" cy="8232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76"/>
            <a:ext cx="11521440" cy="327685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76"/>
            <a:ext cx="33710880" cy="327685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4678643"/>
            <a:ext cx="4352544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6277596"/>
            <a:ext cx="43525440" cy="8401047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32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3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0"/>
            <a:ext cx="22625053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596633"/>
            <a:ext cx="22633940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2179300"/>
            <a:ext cx="22633940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529080"/>
            <a:ext cx="16846553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3"/>
            <a:ext cx="28625800" cy="32777433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8036563"/>
            <a:ext cx="16846553" cy="26269953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6883360"/>
            <a:ext cx="30723840" cy="3173733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431540"/>
            <a:ext cx="30723840" cy="23042880"/>
          </a:xfrm>
        </p:spPr>
        <p:txBody>
          <a:bodyPr/>
          <a:lstStyle>
            <a:lvl1pPr marL="0" indent="0">
              <a:buNone/>
              <a:defRPr sz="17900"/>
            </a:lvl1pPr>
            <a:lvl2pPr marL="2560320" indent="0">
              <a:buNone/>
              <a:defRPr sz="15700"/>
            </a:lvl2pPr>
            <a:lvl3pPr marL="5120640" indent="0">
              <a:buNone/>
              <a:defRPr sz="1340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0057093"/>
            <a:ext cx="30723840" cy="4507227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3"/>
            <a:ext cx="46085760" cy="6400800"/>
          </a:xfrm>
          <a:prstGeom prst="rect">
            <a:avLst/>
          </a:prstGeom>
        </p:spPr>
        <p:txBody>
          <a:bodyPr vert="horz" lIns="512064" tIns="256032" rIns="512064" bIns="25603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3"/>
            <a:ext cx="46085760" cy="25345393"/>
          </a:xfrm>
          <a:prstGeom prst="rect">
            <a:avLst/>
          </a:prstGeom>
        </p:spPr>
        <p:txBody>
          <a:bodyPr vert="horz" lIns="512064" tIns="256032" rIns="512064" bIns="2560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3"/>
            <a:ext cx="162153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20640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0" indent="-1920240" algn="l" defTabSz="5120640" rtl="0" eaLnBrk="1" latinLnBrk="0" hangingPunct="1">
        <a:spcBef>
          <a:spcPct val="20000"/>
        </a:spcBef>
        <a:buFont typeface="Arial" pitchFamily="34" charset="0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520" indent="-1600200" algn="l" defTabSz="5120640" rtl="0" eaLnBrk="1" latinLnBrk="0" hangingPunct="1">
        <a:spcBef>
          <a:spcPct val="20000"/>
        </a:spcBef>
        <a:buFont typeface="Arial" pitchFamily="34" charset="0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spcBef>
          <a:spcPct val="20000"/>
        </a:spcBef>
        <a:buFont typeface="Arial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spcBef>
          <a:spcPct val="20000"/>
        </a:spcBef>
        <a:buFont typeface="Arial" pitchFamily="34" charset="0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jp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i.org/10.3109/00952990.2014.983273" TargetMode="External"/><Relationship Id="rId4" Type="http://schemas.openxmlformats.org/officeDocument/2006/relationships/hyperlink" Target="https://www.sciencedirect.com/science/article/pii/S1879729610001237#bib0055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8" Type="http://schemas.openxmlformats.org/officeDocument/2006/relationships/hyperlink" Target="mailto:katecowie14@gmail.com" TargetMode="External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551E727-B1C6-488F-8B69-B7E8F02672A9}"/>
              </a:ext>
            </a:extLst>
          </p:cNvPr>
          <p:cNvSpPr txBox="1"/>
          <p:nvPr/>
        </p:nvSpPr>
        <p:spPr>
          <a:xfrm>
            <a:off x="16229214" y="19575651"/>
            <a:ext cx="21147887" cy="1860055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txBody>
          <a:bodyPr wrap="square" lIns="274320" tIns="182880" rIns="274320" bIns="91440" rtlCol="0">
            <a:noAutofit/>
          </a:bodyPr>
          <a:lstStyle/>
          <a:p>
            <a:pPr algn="ctr">
              <a:spcAft>
                <a:spcPts val="1800"/>
              </a:spcAft>
            </a:pPr>
            <a:r>
              <a:rPr lang="en-US" sz="5400" b="1" dirty="0">
                <a:solidFill>
                  <a:srgbClr val="0033CC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RESULTS</a:t>
            </a:r>
            <a:endParaRPr lang="en-US" sz="5400" b="1" dirty="0">
              <a:solidFill>
                <a:srgbClr val="0033CC"/>
              </a:solidFill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0033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1F22023-09F2-46C1-8CD6-506CEBDF123A}"/>
              </a:ext>
            </a:extLst>
          </p:cNvPr>
          <p:cNvSpPr txBox="1"/>
          <p:nvPr/>
        </p:nvSpPr>
        <p:spPr>
          <a:xfrm>
            <a:off x="16229214" y="6063638"/>
            <a:ext cx="21192704" cy="13626872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096000"/>
            <a:ext cx="16039097" cy="148590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txBody>
          <a:bodyPr wrap="square" lIns="274320" tIns="182880" rIns="274320" bIns="91440" rtlCol="0">
            <a:noAutofit/>
          </a:bodyPr>
          <a:lstStyle/>
          <a:p>
            <a:pPr algn="ctr">
              <a:spcAft>
                <a:spcPts val="1800"/>
              </a:spcAft>
            </a:pPr>
            <a:r>
              <a:rPr lang="en-US" sz="5400" b="1" dirty="0">
                <a:solidFill>
                  <a:srgbClr val="0033CC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BACKGROUND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Near-Infrared Spectroscopy (</a:t>
            </a:r>
            <a:r>
              <a:rPr lang="en-US" sz="4000" dirty="0" err="1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000" dirty="0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a neuroimaging method that 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measures the hemodynamic response via the concentration of oxygenated (HbO</a:t>
            </a:r>
            <a:r>
              <a:rPr lang="en-US" sz="4000" baseline="-2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deoxygenated (</a:t>
            </a:r>
            <a:r>
              <a:rPr lang="en-US" sz="40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dHb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hemoglobin in the prefrontal cortex.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in the range of 700-900 nm pass several centimeters unimpeded through the skin and bone of the scalp into underlying cortex. Absorption spectra of HbO</a:t>
            </a:r>
            <a:r>
              <a:rPr lang="en-US" sz="4000" baseline="-2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40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dHb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maximally separated between 730 and 850 nm (</a:t>
            </a:r>
            <a:r>
              <a:rPr lang="en-US" sz="40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Izzetoglu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2005).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000" dirty="0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relative ratio of 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HbO</a:t>
            </a:r>
            <a:r>
              <a:rPr lang="en-US" sz="4000" baseline="-2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0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dHb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calculate oxygenation via the Modified Beer Lambert Law.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as an indirect measure of neural activity in the dorsolateral PFC, a region whose activation changes in response to alcohol cues or alcohol abstinence (Dempsey, 2015).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 </a:t>
            </a:r>
            <a:r>
              <a:rPr lang="en-US" sz="4000" dirty="0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studies have used </a:t>
            </a:r>
            <a:r>
              <a:rPr lang="en-US" sz="4000" dirty="0" err="1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000" dirty="0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examine response to alcohol cues and the portability of the </a:t>
            </a:r>
            <a:r>
              <a:rPr lang="en-US" sz="4000" dirty="0" err="1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000" dirty="0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apparatus allows measurement in ecologically relevant settings. Therefore, we used </a:t>
            </a:r>
            <a:r>
              <a:rPr lang="en-US" sz="4000" dirty="0" err="1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000" dirty="0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measure alcohol cue reactivity in 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lab</a:t>
            </a:r>
            <a:r>
              <a:rPr lang="en-US" sz="4000" dirty="0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0033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198" y="18829149"/>
            <a:ext cx="16039097" cy="19347051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txBody>
          <a:bodyPr wrap="square" lIns="274320" tIns="182880" rIns="274320" bIns="91440" rtlCol="0">
            <a:noAutofit/>
          </a:bodyPr>
          <a:lstStyle/>
          <a:p>
            <a:pPr algn="ctr">
              <a:spcAft>
                <a:spcPts val="1800"/>
              </a:spcAft>
            </a:pPr>
            <a:r>
              <a:rPr lang="en-US" sz="5400" b="1" dirty="0">
                <a:solidFill>
                  <a:srgbClr val="0033CC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METHODS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designed a task to assess response to alcohol and food cues that would be suitable for use with fNIRS and fMRI so we could correlate the outcome measures for both imaging methods.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determine the number of trials, we piloted the device by measuring response to visual and olfactory drink cues.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task was a block design (Figure 1) with 4 cue types: alcoholic beverages, non-alcoholic beverages, appetitive food, and neutral food*. Each block consisted of 4 trials, in which subjects were asked to match images (Figure 2).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blocks of each of the 4 cue types were presented. Order of the alcohol and food blocks was counterbalanced across subjects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Subjects were 3 males with alcohol use disorder (AUD).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study was conducted using the </a:t>
            </a:r>
            <a:r>
              <a:rPr lang="en-US" sz="44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1100W with COBI Studios as the acquisition software (Figure 3,4).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10 second baseline (hemodynamic response) was measured while in the bar lab and normalized to 0.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task duration was approximately 15 minutes.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 ratings of craving and mood were assessed before and after the trial using Profile of Mood Scores (POMS),  General Food Questionnaire-State (GFQ-S), and Alcohol Urge Questionnaire (AUQ). 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*Appetitive and neutral food cues were determined based on subjective input.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77101" y="6096000"/>
            <a:ext cx="13555881" cy="192024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txBody>
          <a:bodyPr wrap="square" lIns="274320" tIns="182880" rIns="274320" bIns="91440" rtlCol="0">
            <a:noAutofit/>
          </a:bodyPr>
          <a:lstStyle/>
          <a:p>
            <a:pPr algn="ctr">
              <a:spcAft>
                <a:spcPts val="2400"/>
              </a:spcAft>
            </a:pPr>
            <a:r>
              <a:rPr lang="en-US" sz="5400" b="1" dirty="0">
                <a:solidFill>
                  <a:srgbClr val="0033CC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CONCLUSION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 of </a:t>
            </a:r>
            <a:r>
              <a:rPr lang="en-US" sz="44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offers the potential to measure brain function changes and their relationship to subjective reporting of mood and craving while in an ecologically relevant setting.</a:t>
            </a:r>
          </a:p>
          <a:p>
            <a:pPr marL="57150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same task will be performed during an fMRI session in the same subjects in order to compare BOLD signal with changes in cortical HB oxygenation measured with </a:t>
            </a:r>
            <a:r>
              <a:rPr lang="en-US" sz="44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7150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 of </a:t>
            </a:r>
            <a:r>
              <a:rPr lang="en-US" sz="44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could provide a biomarker of craving that can be used  to assess the efficacy of pharmacotherapies used to treat AUD patients. </a:t>
            </a:r>
          </a:p>
          <a:p>
            <a:pPr marL="57150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effect of context could be investigated further by comparing task outcomes with </a:t>
            </a:r>
            <a:r>
              <a:rPr lang="en-US" sz="44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bar lab to those in a neutral setting (i.e. devoid of alcohol cues). </a:t>
            </a:r>
          </a:p>
          <a:p>
            <a:pPr marL="57150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the </a:t>
            </a:r>
            <a:r>
              <a:rPr lang="en-US" sz="44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neurocircuitry</a:t>
            </a: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olfactory system (one synapse between olfactory receptors and the PFC), </a:t>
            </a:r>
            <a:r>
              <a:rPr lang="en-US" sz="44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detect cortical activity in response to alcohol olfactory cues.  </a:t>
            </a:r>
          </a:p>
          <a:p>
            <a:pPr marL="57150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research will compare subjects with AUD to healthy controls to determine whether there are group differences in cortical activity with alcohol cue exposure using </a:t>
            </a:r>
            <a:r>
              <a:rPr lang="en-US" sz="44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4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spcAft>
                <a:spcPts val="2400"/>
              </a:spcAft>
            </a:pPr>
            <a:endParaRPr lang="en-US" sz="4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77102" y="25217611"/>
            <a:ext cx="13600697" cy="10748788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txBody>
          <a:bodyPr wrap="square" lIns="274320" tIns="182880" rIns="274320" bIns="91440" rtlCol="0">
            <a:noAutofit/>
          </a:bodyPr>
          <a:lstStyle/>
          <a:p>
            <a:pPr algn="ctr">
              <a:spcAft>
                <a:spcPts val="2400"/>
              </a:spcAft>
            </a:pPr>
            <a:r>
              <a:rPr lang="en-US" sz="5400" b="1" dirty="0">
                <a:solidFill>
                  <a:srgbClr val="0033CC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  <a:endParaRPr lang="en-US" sz="54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Dempsey, J. P., Harris, K. S., Shumway, S. T., Kimball, T. G., Herrera, J. C., Dsauza, C. M., &amp; Bradshaw, S. D. (2015). Functional near infrared spectroscopy as a potential biological assessment of addiction recovery: preliminary findings. </a:t>
            </a:r>
            <a:r>
              <a:rPr lang="en-US" sz="2400" i="1" dirty="0"/>
              <a:t>The American Journal of Drug and Alcohol Abuse</a:t>
            </a:r>
            <a:r>
              <a:rPr lang="en-US" sz="2400" dirty="0"/>
              <a:t>, </a:t>
            </a:r>
            <a:r>
              <a:rPr lang="en-US" sz="2400" i="1" dirty="0"/>
              <a:t>41</a:t>
            </a:r>
            <a:r>
              <a:rPr lang="en-US" sz="2400" dirty="0"/>
              <a:t>(2), 119–126. </a:t>
            </a:r>
            <a:r>
              <a:rPr lang="en-US" sz="2400" dirty="0">
                <a:hlinkClick r:id="rId3"/>
              </a:rPr>
              <a:t>https://doi.org/10.3109/00952990.2014.983273</a:t>
            </a:r>
            <a:endParaRPr lang="en-US" sz="2400" dirty="0"/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Hariri, A. R., </a:t>
            </a:r>
            <a:r>
              <a:rPr lang="en-US" sz="2400" dirty="0" err="1"/>
              <a:t>Mattay</a:t>
            </a:r>
            <a:r>
              <a:rPr lang="en-US" sz="2400" dirty="0"/>
              <a:t>, V. S., </a:t>
            </a:r>
            <a:r>
              <a:rPr lang="en-US" sz="2400" dirty="0" err="1"/>
              <a:t>Tessitore</a:t>
            </a:r>
            <a:r>
              <a:rPr lang="en-US" sz="2400" dirty="0"/>
              <a:t>, A., </a:t>
            </a:r>
            <a:r>
              <a:rPr lang="en-US" sz="2400" dirty="0" err="1"/>
              <a:t>Kolachana</a:t>
            </a:r>
            <a:r>
              <a:rPr lang="en-US" sz="2400" dirty="0"/>
              <a:t>, B., </a:t>
            </a:r>
            <a:r>
              <a:rPr lang="en-US" sz="2400" dirty="0" err="1"/>
              <a:t>Fera</a:t>
            </a:r>
            <a:r>
              <a:rPr lang="en-US" sz="2400" dirty="0"/>
              <a:t>, F., Goldman, D., Weinberger, D. R. (2002). Serotonin transporter genetic variation and the response of the human amygdala. Science, 297(5580), 400-403. </a:t>
            </a:r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M. Izzetoglu et al., "Functional near-infrared neuroimaging," in IEEE Transactions on Neural Systems and Rehabilitation Engineering, vol. 13, no. 2, pp. 153-159, June 2005.</a:t>
            </a:r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Kirilina E, </a:t>
            </a:r>
            <a:r>
              <a:rPr lang="en-US" sz="2400" dirty="0" err="1"/>
              <a:t>Jelzow</a:t>
            </a:r>
            <a:r>
              <a:rPr lang="en-US" sz="2400" dirty="0"/>
              <a:t> A, Heine A, </a:t>
            </a:r>
            <a:r>
              <a:rPr lang="en-US" sz="2400" dirty="0" err="1"/>
              <a:t>Niessing</a:t>
            </a:r>
            <a:r>
              <a:rPr lang="en-US" sz="2400" dirty="0"/>
              <a:t> M, </a:t>
            </a:r>
            <a:r>
              <a:rPr lang="en-US" sz="2400" dirty="0" err="1"/>
              <a:t>Wabnitz</a:t>
            </a:r>
            <a:r>
              <a:rPr lang="en-US" sz="2400" dirty="0"/>
              <a:t> H, </a:t>
            </a:r>
            <a:r>
              <a:rPr lang="en-US" sz="2400" dirty="0" err="1"/>
              <a:t>Bruhl</a:t>
            </a:r>
            <a:r>
              <a:rPr lang="en-US" sz="2400" dirty="0"/>
              <a:t> R, </a:t>
            </a:r>
            <a:r>
              <a:rPr lang="en-US" sz="2400" dirty="0" err="1"/>
              <a:t>Ittermann</a:t>
            </a:r>
            <a:r>
              <a:rPr lang="en-US" sz="2400" dirty="0"/>
              <a:t> B, Jacobs AM, </a:t>
            </a:r>
            <a:r>
              <a:rPr lang="en-US" sz="2400" dirty="0" err="1"/>
              <a:t>Tachtsidis</a:t>
            </a:r>
            <a:r>
              <a:rPr lang="en-US" sz="2400" dirty="0"/>
              <a:t> I (2012) The physiological origin of task‐evoked systemic artefacts in functional near infrared spectroscopy. Neuroimage 61:70–81.</a:t>
            </a:r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2400" dirty="0" err="1"/>
              <a:t>Soudry</a:t>
            </a:r>
            <a:r>
              <a:rPr lang="en-US" sz="2400" dirty="0"/>
              <a:t>, Y. (2011). Olfactory system and emotion: Common substrates - ScienceDirect. Retrieved June 19, 2018, from </a:t>
            </a:r>
            <a:r>
              <a:rPr lang="en-US" sz="2400" dirty="0">
                <a:hlinkClick r:id="rId4"/>
              </a:rPr>
              <a:t>https://www.sciencedirect.com/science/article/pii/S1879729610001237#bib0055</a:t>
            </a:r>
            <a:endParaRPr lang="en-US" sz="2400" dirty="0"/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endParaRPr lang="en-US" sz="2400" dirty="0"/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endParaRPr lang="en-US" sz="2400" dirty="0"/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609601"/>
            <a:ext cx="50977800" cy="1308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7200" b="1" dirty="0">
                <a:solidFill>
                  <a:srgbClr val="0033CC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Using Functional Near-Infrared Spectroscopy (</a:t>
            </a:r>
            <a:r>
              <a:rPr lang="en-US" sz="7200" b="1" dirty="0" err="1">
                <a:solidFill>
                  <a:srgbClr val="0033CC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fNIRS</a:t>
            </a:r>
            <a:r>
              <a:rPr lang="en-US" sz="7200" b="1" dirty="0">
                <a:solidFill>
                  <a:srgbClr val="0033CC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) to Assess Alcohol Cue Reactivity in the Bar Lab</a:t>
            </a:r>
          </a:p>
          <a:p>
            <a:pPr algn="ctr"/>
            <a:endParaRPr lang="en-US" sz="48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4800" dirty="0">
                <a:solidFill>
                  <a:srgbClr val="002060"/>
                </a:solidFill>
                <a:latin typeface="Cambria" panose="02040503050406030204" pitchFamily="18" charset="0"/>
              </a:rPr>
              <a:t>Cowie K</a:t>
            </a:r>
            <a:r>
              <a:rPr lang="en-US" sz="4800" baseline="30000" dirty="0">
                <a:solidFill>
                  <a:srgbClr val="002060"/>
                </a:solidFill>
                <a:latin typeface="Cambria" panose="02040503050406030204" pitchFamily="18" charset="0"/>
              </a:rPr>
              <a:t>1</a:t>
            </a:r>
            <a:r>
              <a:rPr lang="en-US" sz="4800" dirty="0">
                <a:solidFill>
                  <a:srgbClr val="002060"/>
                </a:solidFill>
                <a:latin typeface="Cambria" panose="02040503050406030204" pitchFamily="18" charset="0"/>
              </a:rPr>
              <a:t>, Momenan R</a:t>
            </a:r>
            <a:r>
              <a:rPr lang="en-US" sz="4800" baseline="30000" dirty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  <a:r>
              <a:rPr lang="en-US" sz="4800" dirty="0">
                <a:solidFill>
                  <a:srgbClr val="002060"/>
                </a:solidFill>
                <a:latin typeface="Cambria" panose="02040503050406030204" pitchFamily="18" charset="0"/>
              </a:rPr>
              <a:t>, Leggio L</a:t>
            </a:r>
            <a:r>
              <a:rPr lang="en-US" sz="4800" baseline="30000" dirty="0">
                <a:solidFill>
                  <a:srgbClr val="002060"/>
                </a:solidFill>
                <a:latin typeface="Cambria" panose="02040503050406030204" pitchFamily="18" charset="0"/>
              </a:rPr>
              <a:t>1</a:t>
            </a:r>
            <a:r>
              <a:rPr lang="en-US" sz="4800" dirty="0">
                <a:solidFill>
                  <a:srgbClr val="002060"/>
                </a:solidFill>
                <a:latin typeface="Cambria" panose="02040503050406030204" pitchFamily="18" charset="0"/>
              </a:rPr>
              <a:t>, Lee MR</a:t>
            </a:r>
            <a:r>
              <a:rPr lang="en-US" sz="4800" baseline="30000" dirty="0">
                <a:solidFill>
                  <a:srgbClr val="002060"/>
                </a:solidFill>
                <a:latin typeface="Cambria" panose="02040503050406030204" pitchFamily="18" charset="0"/>
              </a:rPr>
              <a:t>1</a:t>
            </a:r>
            <a:r>
              <a:rPr lang="en-US" sz="48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4000" dirty="0"/>
              <a:t>Section on Clinical </a:t>
            </a:r>
            <a:r>
              <a:rPr lang="en-US" sz="4000" dirty="0" err="1"/>
              <a:t>Psychoneuroendocrinology</a:t>
            </a:r>
            <a:r>
              <a:rPr lang="en-US" sz="4000" dirty="0"/>
              <a:t> and Neuropsychopharmacology (CPN)</a:t>
            </a:r>
            <a:r>
              <a:rPr lang="en-US" sz="4000" baseline="30000" dirty="0"/>
              <a:t>1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Clinical Neuroimaging Research Core (CNIRC)</a:t>
            </a:r>
            <a:r>
              <a:rPr lang="en-US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²</a:t>
            </a:r>
            <a:endParaRPr lang="en-US" sz="4000" dirty="0"/>
          </a:p>
          <a:p>
            <a:pPr algn="ctr"/>
            <a:r>
              <a:rPr lang="en-US" sz="4000" dirty="0"/>
              <a:t>National Institute on Alcohol Abuse and Alcoholism (NIAAA) and National Institute on Drug Abuse (NIDA)</a:t>
            </a:r>
          </a:p>
          <a:p>
            <a:pPr algn="ctr"/>
            <a:r>
              <a:rPr lang="en-US" sz="4000" dirty="0"/>
              <a:t>National Institutes of Health (NIH), Bethesda, MD</a:t>
            </a:r>
          </a:p>
        </p:txBody>
      </p:sp>
      <p:pic>
        <p:nvPicPr>
          <p:cNvPr id="39" name="Picture 23" descr="http://www.cccblog.org/wp-content/uploads/2013/07/NIH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2" y="2362199"/>
            <a:ext cx="3613198" cy="32918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00" y="2438400"/>
            <a:ext cx="5943600" cy="15363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arokhniam\Desktop\NID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" t="30855" r="4048" b="27962"/>
          <a:stretch/>
        </p:blipFill>
        <p:spPr bwMode="auto">
          <a:xfrm>
            <a:off x="44119800" y="4281737"/>
            <a:ext cx="5943600" cy="15094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421918" y="34518601"/>
            <a:ext cx="13555881" cy="365760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txBody>
          <a:bodyPr wrap="square" lIns="274320" tIns="182880" rIns="274320" bIns="91440" rtlCol="0">
            <a:noAutofit/>
          </a:bodyPr>
          <a:lstStyle/>
          <a:p>
            <a:pPr algn="just">
              <a:spcAft>
                <a:spcPts val="2400"/>
              </a:spcAft>
            </a:pPr>
            <a:r>
              <a:rPr lang="en-US" sz="2400" b="1" dirty="0">
                <a:solidFill>
                  <a:srgbClr val="0033CC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Conflict of Interest: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algn="just">
              <a:spcAft>
                <a:spcPts val="2400"/>
              </a:spcAft>
            </a:pPr>
            <a:r>
              <a:rPr lang="en-US" sz="2400" b="1" dirty="0">
                <a:solidFill>
                  <a:srgbClr val="0033CC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Acknowledgments/Funding: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This work was supported by NIH intramural funding ZIA-AA000218 (CPN), jointly supported by the NIAAA Division of Intramural Clinical and Biological Research and the NIDA Intramural Research Program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2400"/>
              </a:spcAft>
            </a:pPr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Contact: </a:t>
            </a:r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  <a:cs typeface="Arial" panose="020B0604020202020204" pitchFamily="34" charset="0"/>
                <a:hlinkClick r:id="rId8"/>
              </a:rPr>
              <a:t>katecowie14@gmail.com</a:t>
            </a:r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; 301-272-0957</a:t>
            </a:r>
            <a:endParaRPr lang="en-US" sz="36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87E7A2B-FC25-4970-956E-F73A8AE750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153" y="20954350"/>
            <a:ext cx="6341697" cy="56568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2A4B8E3-EBA1-470B-B08C-C041871A9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756" y="21006180"/>
            <a:ext cx="6275623" cy="55113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CB70536-E38E-4942-B12A-095E0D409B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854" y="20860608"/>
            <a:ext cx="6506029" cy="57178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A3C0178-559B-4823-960F-517D6D073A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175" y="27742777"/>
            <a:ext cx="6498312" cy="57848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E6DF6842-2E3D-4934-B8B2-B6D17E41623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9"/>
          <a:stretch/>
        </p:blipFill>
        <p:spPr>
          <a:xfrm>
            <a:off x="29079294" y="13317464"/>
            <a:ext cx="8095793" cy="4243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2EFA3D0-92D9-4539-973A-685807E3FF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022" y="6558555"/>
            <a:ext cx="5267253" cy="2997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AB92FD0-E591-406B-9CDC-F4FC4639E3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576" y="8393858"/>
            <a:ext cx="5165916" cy="3155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7169371-C18F-47C6-8099-85F045621406}"/>
              </a:ext>
            </a:extLst>
          </p:cNvPr>
          <p:cNvSpPr txBox="1"/>
          <p:nvPr/>
        </p:nvSpPr>
        <p:spPr>
          <a:xfrm>
            <a:off x="29310182" y="14487706"/>
            <a:ext cx="184731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E8E158B-8EB5-4C59-B000-039D770BA05E}"/>
              </a:ext>
            </a:extLst>
          </p:cNvPr>
          <p:cNvSpPr txBox="1"/>
          <p:nvPr/>
        </p:nvSpPr>
        <p:spPr>
          <a:xfrm>
            <a:off x="21886922" y="16246642"/>
            <a:ext cx="184731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22BC5C-B9D1-4F19-A9CC-802A303F341E}"/>
              </a:ext>
            </a:extLst>
          </p:cNvPr>
          <p:cNvSpPr txBox="1"/>
          <p:nvPr/>
        </p:nvSpPr>
        <p:spPr>
          <a:xfrm>
            <a:off x="27219432" y="17792401"/>
            <a:ext cx="996877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4. 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Photodetectors on the skin sense the scattering photons, measuring the ratio of </a:t>
            </a:r>
            <a:r>
              <a:rPr lang="en-US" sz="36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dHb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Hb0</a:t>
            </a:r>
            <a:r>
              <a:rPr lang="en-US" sz="3600" baseline="-2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F3AD20C-31E3-4341-BA94-0D53C973D07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2"/>
          <a:stretch/>
        </p:blipFill>
        <p:spPr>
          <a:xfrm>
            <a:off x="23197189" y="28174643"/>
            <a:ext cx="7400977" cy="46912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F15302E-2A1B-4200-B480-D9B18F347E28}"/>
              </a:ext>
            </a:extLst>
          </p:cNvPr>
          <p:cNvSpPr txBox="1"/>
          <p:nvPr/>
        </p:nvSpPr>
        <p:spPr>
          <a:xfrm>
            <a:off x="16509677" y="26436177"/>
            <a:ext cx="651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5. 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ventral PFC.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F043A59-7D8D-4E4B-87D2-BFF0872315E8}"/>
              </a:ext>
            </a:extLst>
          </p:cNvPr>
          <p:cNvSpPr txBox="1"/>
          <p:nvPr/>
        </p:nvSpPr>
        <p:spPr>
          <a:xfrm>
            <a:off x="23236754" y="26436177"/>
            <a:ext cx="646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6. 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medial PFC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E8E1274-77D3-4FA0-8631-EDDA60A74D1F}"/>
              </a:ext>
            </a:extLst>
          </p:cNvPr>
          <p:cNvSpPr txBox="1"/>
          <p:nvPr/>
        </p:nvSpPr>
        <p:spPr>
          <a:xfrm>
            <a:off x="29793435" y="26451088"/>
            <a:ext cx="656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7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Right medial PFC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B00F3EF-B315-4D04-8CAD-544B2AD0AEC5}"/>
              </a:ext>
            </a:extLst>
          </p:cNvPr>
          <p:cNvSpPr txBox="1"/>
          <p:nvPr/>
        </p:nvSpPr>
        <p:spPr>
          <a:xfrm>
            <a:off x="16575005" y="33659530"/>
            <a:ext cx="611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8.  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ventral PFC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EA9885F-EBC9-4B31-8F55-13C7B9439C40}"/>
              </a:ext>
            </a:extLst>
          </p:cNvPr>
          <p:cNvSpPr txBox="1"/>
          <p:nvPr/>
        </p:nvSpPr>
        <p:spPr>
          <a:xfrm>
            <a:off x="16671827" y="18206253"/>
            <a:ext cx="867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3: </a:t>
            </a:r>
            <a:r>
              <a:rPr lang="en-US" sz="36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fNIRS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device and head placement are shown above.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FE6D3A3-8F57-46CF-9610-B491451F4013}"/>
              </a:ext>
            </a:extLst>
          </p:cNvPr>
          <p:cNvSpPr txBox="1"/>
          <p:nvPr/>
        </p:nvSpPr>
        <p:spPr>
          <a:xfrm>
            <a:off x="31044829" y="29729653"/>
            <a:ext cx="5674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9. 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Average ratings of food (GFQ-S) and alcohol (AUQ)craving, and negative  mood (POMS) before and after the task.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FF30FCF-523B-4E5A-9B79-FB88450DD4AE}"/>
              </a:ext>
            </a:extLst>
          </p:cNvPr>
          <p:cNvSpPr txBox="1"/>
          <p:nvPr/>
        </p:nvSpPr>
        <p:spPr>
          <a:xfrm>
            <a:off x="25571116" y="12146987"/>
            <a:ext cx="11501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 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Subjects were asked to match images. This presentation of cues was modeled of Hariri et al (2002).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B8DE1C-6E10-439F-9823-1FCFC2BC889D}"/>
              </a:ext>
            </a:extLst>
          </p:cNvPr>
          <p:cNvSpPr txBox="1"/>
          <p:nvPr/>
        </p:nvSpPr>
        <p:spPr>
          <a:xfrm>
            <a:off x="16671827" y="34518600"/>
            <a:ext cx="19114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oxygenation changes indicate greater HbO</a:t>
            </a:r>
            <a:r>
              <a:rPr lang="en-US" sz="3600" baseline="-2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concentration in response to the stimulus indicated on the X axis compared to baseline.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alcohol condition was associated with reduced HbO</a:t>
            </a:r>
            <a:r>
              <a:rPr lang="en-US" sz="3600" baseline="-2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 to non-alcoholic beverages  in all regions.  In the right ventral PFC, there is the best separation in oxygenation changes between each food and alcohol compared to their respective control conditions.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07DF03C-B694-430C-B409-8489A9FA3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153" y="12851403"/>
            <a:ext cx="8675949" cy="491120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1BDDD3B-A921-40F9-92B4-B77537F71AC5}"/>
              </a:ext>
            </a:extLst>
          </p:cNvPr>
          <p:cNvSpPr/>
          <p:nvPr/>
        </p:nvSpPr>
        <p:spPr>
          <a:xfrm>
            <a:off x="17964648" y="6895188"/>
            <a:ext cx="2999396" cy="299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  <a:p>
            <a:pPr algn="ctr"/>
            <a:r>
              <a:rPr lang="en-US" sz="4400" dirty="0"/>
              <a:t>Alcohol</a:t>
            </a:r>
          </a:p>
          <a:p>
            <a:pPr algn="ctr"/>
            <a:r>
              <a:rPr lang="en-US" sz="4400" dirty="0"/>
              <a:t>X 8 blocks</a:t>
            </a:r>
          </a:p>
          <a:p>
            <a:pPr algn="ctr"/>
            <a:r>
              <a:rPr lang="en-US" sz="4400" dirty="0"/>
              <a:t>Control</a:t>
            </a:r>
          </a:p>
          <a:p>
            <a:pPr algn="ctr"/>
            <a:r>
              <a:rPr lang="en-US" sz="4400" dirty="0"/>
              <a:t>X 8 blocks</a:t>
            </a:r>
          </a:p>
          <a:p>
            <a:endParaRPr lang="en-US" sz="4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2D919FE-7788-4F8C-8E92-9A9D8E09A28E}"/>
              </a:ext>
            </a:extLst>
          </p:cNvPr>
          <p:cNvSpPr/>
          <p:nvPr/>
        </p:nvSpPr>
        <p:spPr>
          <a:xfrm>
            <a:off x="22071654" y="6908661"/>
            <a:ext cx="2977572" cy="299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  <a:p>
            <a:pPr algn="ctr"/>
            <a:r>
              <a:rPr lang="en-US" sz="4400" dirty="0"/>
              <a:t>Food </a:t>
            </a:r>
          </a:p>
          <a:p>
            <a:pPr algn="ctr"/>
            <a:r>
              <a:rPr lang="en-US" sz="4400" dirty="0"/>
              <a:t>X 8 blocks</a:t>
            </a:r>
          </a:p>
          <a:p>
            <a:pPr algn="ctr"/>
            <a:r>
              <a:rPr lang="en-US" sz="4400" dirty="0"/>
              <a:t>Control</a:t>
            </a:r>
          </a:p>
          <a:p>
            <a:pPr algn="ctr"/>
            <a:r>
              <a:rPr lang="en-US" sz="4400" dirty="0"/>
              <a:t>X 8 blocks</a:t>
            </a:r>
          </a:p>
          <a:p>
            <a:endParaRPr lang="en-US" sz="4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9FA142C-95E5-4D0A-80E2-4AF9337811F0}"/>
              </a:ext>
            </a:extLst>
          </p:cNvPr>
          <p:cNvSpPr txBox="1"/>
          <p:nvPr/>
        </p:nvSpPr>
        <p:spPr>
          <a:xfrm>
            <a:off x="16782871" y="10410167"/>
            <a:ext cx="1246591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1.</a:t>
            </a:r>
            <a:r>
              <a:rPr lang="en-US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each block 4 trials were shown, and every cue type had eight blocks total. Pictures within each block were randomized.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05FE74-729D-46B4-9310-8E2B41211681}"/>
              </a:ext>
            </a:extLst>
          </p:cNvPr>
          <p:cNvSpPr txBox="1"/>
          <p:nvPr/>
        </p:nvSpPr>
        <p:spPr>
          <a:xfrm>
            <a:off x="17877507" y="23846642"/>
            <a:ext cx="129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AC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E26B103-2B53-485C-BC53-9136D4952F1D}"/>
              </a:ext>
            </a:extLst>
          </p:cNvPr>
          <p:cNvSpPr txBox="1"/>
          <p:nvPr/>
        </p:nvSpPr>
        <p:spPr>
          <a:xfrm>
            <a:off x="24254844" y="24099523"/>
            <a:ext cx="129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AC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D445B70-A24C-4BDB-84D0-9374900B805A}"/>
              </a:ext>
            </a:extLst>
          </p:cNvPr>
          <p:cNvSpPr txBox="1"/>
          <p:nvPr/>
        </p:nvSpPr>
        <p:spPr>
          <a:xfrm>
            <a:off x="30801648" y="24069257"/>
            <a:ext cx="129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AC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A9E94-7E5F-44E8-9E48-86A3DADFFA9C}"/>
              </a:ext>
            </a:extLst>
          </p:cNvPr>
          <p:cNvSpPr txBox="1"/>
          <p:nvPr/>
        </p:nvSpPr>
        <p:spPr>
          <a:xfrm>
            <a:off x="17613883" y="30773392"/>
            <a:ext cx="129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AC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8F12655-78CE-455C-A4F1-2E9AA8DFAB56}"/>
              </a:ext>
            </a:extLst>
          </p:cNvPr>
          <p:cNvSpPr txBox="1"/>
          <p:nvPr/>
        </p:nvSpPr>
        <p:spPr>
          <a:xfrm>
            <a:off x="19044904" y="24036200"/>
            <a:ext cx="129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5724D06-CAD9-474C-A4CF-29BC0A927689}"/>
              </a:ext>
            </a:extLst>
          </p:cNvPr>
          <p:cNvSpPr txBox="1"/>
          <p:nvPr/>
        </p:nvSpPr>
        <p:spPr>
          <a:xfrm>
            <a:off x="20110674" y="23994959"/>
            <a:ext cx="876125" cy="798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83A00A2-06A0-4F2C-B9E3-FC87BE03BB55}"/>
              </a:ext>
            </a:extLst>
          </p:cNvPr>
          <p:cNvSpPr txBox="1"/>
          <p:nvPr/>
        </p:nvSpPr>
        <p:spPr>
          <a:xfrm>
            <a:off x="21215100" y="23896242"/>
            <a:ext cx="179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E790D12-1674-493A-B214-22843F606AF8}"/>
              </a:ext>
            </a:extLst>
          </p:cNvPr>
          <p:cNvSpPr txBox="1"/>
          <p:nvPr/>
        </p:nvSpPr>
        <p:spPr>
          <a:xfrm>
            <a:off x="25531085" y="24735785"/>
            <a:ext cx="129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1910866-EB74-4181-835B-DF81004CF785}"/>
              </a:ext>
            </a:extLst>
          </p:cNvPr>
          <p:cNvSpPr txBox="1"/>
          <p:nvPr/>
        </p:nvSpPr>
        <p:spPr>
          <a:xfrm>
            <a:off x="18951976" y="31309518"/>
            <a:ext cx="627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EFEA7DB-6741-4C65-AE94-92BC3C57C4C1}"/>
              </a:ext>
            </a:extLst>
          </p:cNvPr>
          <p:cNvSpPr txBox="1"/>
          <p:nvPr/>
        </p:nvSpPr>
        <p:spPr>
          <a:xfrm>
            <a:off x="32094923" y="24896268"/>
            <a:ext cx="129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3D8B7AE-EB47-4909-9637-EAD98EEFD21C}"/>
              </a:ext>
            </a:extLst>
          </p:cNvPr>
          <p:cNvSpPr txBox="1"/>
          <p:nvPr/>
        </p:nvSpPr>
        <p:spPr>
          <a:xfrm>
            <a:off x="19737925" y="29253359"/>
            <a:ext cx="129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027AE9A-B8DB-4937-BF0B-908A4228270A}"/>
              </a:ext>
            </a:extLst>
          </p:cNvPr>
          <p:cNvSpPr txBox="1"/>
          <p:nvPr/>
        </p:nvSpPr>
        <p:spPr>
          <a:xfrm>
            <a:off x="20142171" y="31285171"/>
            <a:ext cx="995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F5B8AF-F3B6-4908-ADB1-FC5DA6B104EF}"/>
              </a:ext>
            </a:extLst>
          </p:cNvPr>
          <p:cNvSpPr txBox="1"/>
          <p:nvPr/>
        </p:nvSpPr>
        <p:spPr>
          <a:xfrm>
            <a:off x="26644571" y="24673943"/>
            <a:ext cx="876125" cy="798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20ED30F-A62C-48BF-80D9-CB011585E137}"/>
              </a:ext>
            </a:extLst>
          </p:cNvPr>
          <p:cNvSpPr txBox="1"/>
          <p:nvPr/>
        </p:nvSpPr>
        <p:spPr>
          <a:xfrm>
            <a:off x="33231162" y="24898939"/>
            <a:ext cx="876125" cy="798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1B50738-CE2E-4862-8D1A-78810C3BB84B}"/>
              </a:ext>
            </a:extLst>
          </p:cNvPr>
          <p:cNvSpPr txBox="1"/>
          <p:nvPr/>
        </p:nvSpPr>
        <p:spPr>
          <a:xfrm>
            <a:off x="21173188" y="30722488"/>
            <a:ext cx="179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820691B-A3EF-4C66-96B8-987148BAAF51}"/>
              </a:ext>
            </a:extLst>
          </p:cNvPr>
          <p:cNvSpPr txBox="1"/>
          <p:nvPr/>
        </p:nvSpPr>
        <p:spPr>
          <a:xfrm>
            <a:off x="27591743" y="24014054"/>
            <a:ext cx="179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9B1C3D8-A932-4941-B3A7-79A1E770B402}"/>
              </a:ext>
            </a:extLst>
          </p:cNvPr>
          <p:cNvSpPr txBox="1"/>
          <p:nvPr/>
        </p:nvSpPr>
        <p:spPr>
          <a:xfrm>
            <a:off x="34273034" y="24061488"/>
            <a:ext cx="179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FC</a:t>
            </a:r>
          </a:p>
        </p:txBody>
      </p:sp>
    </p:spTree>
    <p:extLst>
      <p:ext uri="{BB962C8B-B14F-4D97-AF65-F5344CB8AC3E}">
        <p14:creationId xmlns:p14="http://schemas.microsoft.com/office/powerpoint/2010/main" val="65740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5828</TotalTime>
  <Words>1386</Words>
  <Application>Microsoft Macintosh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Cambria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Farokhnia, Mehdi (NIH/NIAAA) [F]</dc:creator>
  <cp:lastModifiedBy>Kate Cowie</cp:lastModifiedBy>
  <cp:revision>331</cp:revision>
  <cp:lastPrinted>2015-05-11T16:18:22Z</cp:lastPrinted>
  <dcterms:created xsi:type="dcterms:W3CDTF">2006-08-16T00:00:00Z</dcterms:created>
  <dcterms:modified xsi:type="dcterms:W3CDTF">2019-06-03T02:40:31Z</dcterms:modified>
</cp:coreProperties>
</file>