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9EC4-7DD6-633E-201D-084EA4B85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698A4-6E3A-D3B5-0F43-595372604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A7C6-877D-BB13-9896-AFCFF498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E812-1C8E-F153-DF96-4527EF89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53911-9EB1-BA3A-C5DB-8566A7A8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A85E-2B7E-3E03-A0DF-67C4F920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4E683-5F47-2854-E05E-57C27E4A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B8A5-302C-88FB-AFD8-150FD2E6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01C7F-6BFC-7C5D-48E7-9BF1B20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B312A-4DE6-7C53-C052-B8A277BD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1D160-9340-1C9B-302B-B2FB7F4E4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60A06-0C20-AEC6-93DE-4179F862D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98071-5480-D730-9E4E-8FE76A1C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1319-C59E-A6A4-7F7A-B16129F7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DF806-BF4D-F1CF-8202-6A352D07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8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D0AB-C0E4-CD5D-AD7F-1422765D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6EFB7-1BFE-2995-179F-764DC93D6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074D-ADE9-ED3A-6ACE-AB9911EB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854A-075B-AC4B-DCEF-1DABD28E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7678-825D-E948-E804-440480FA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2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21D9-E710-23F9-5228-D5FFC9A4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5289-CF86-9BFF-BAFB-ABC081D4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91D6-CDCA-4C2A-8EF4-DB12F349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5B928-E759-F337-A3E6-7F95839E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603A-8A7F-2006-4E2A-D3633D9C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6647-0C08-0F24-014C-36BFFAF8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83C2-741B-CC5A-6583-4A0F2F63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9916B-70E4-B0BB-0803-2306EF4AC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8CCF2-C8AA-B943-B0E1-696DF1EB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BDEA-7A2C-B453-0E98-9FF5B85A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C19F4-0692-5861-F518-AE29E93C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3992-0F01-79EB-4C72-B803AD82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51D94-C6BE-636F-3BF8-0066041F4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E707A-8CB8-F72D-8FBA-EF9B5108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AE867-BB4D-78CB-60E3-E4B4C3D0A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1C16B-E685-18ED-5DA2-E3DE39574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D3712-D3BB-5850-3773-E1685F30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A4AAD-123A-33C6-F984-9E5F2E43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7F4C4-1663-F3E9-3802-D446F468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09BE-7BC2-1BB7-D7BB-CCB0B9DB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55BE-13F9-0CF9-0005-5FD79E6A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5BD55-2713-C716-7D5A-A5BDEF0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D4BF8-69B4-83F1-29FD-16430728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0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3B408-C4A0-4FDB-4A83-8202604B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54EDD-373C-D6A4-7713-38341684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338CE-6D1E-2993-92C7-914626D1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2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876F-6655-03FE-35A8-13B8DFCF6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F18F-1491-E799-8AA4-A0084AA9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D88C2-47ED-95DC-7102-80341618F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0661-C8AB-9BB0-017F-D517FBA9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E9DA-517C-CFDA-655C-D9391767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FBDA3-6544-2AAE-31CF-E6F565C5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A2F4-E380-514B-3964-3AF6E9D7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E2E33-DF01-203F-1B14-B0629EEED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8EA6C-498C-1F84-8405-E372C7909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95D16-7F35-A340-E60D-B258964A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C779E-7B0E-BE6F-A499-8EE8AB18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E6B7-9518-07D2-EF68-87EB5275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6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2C593-1C38-4015-40A2-C96C908F3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87DE4-E65D-EB52-86AB-163A5EEC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179E6-67F5-4D92-9C97-4169056A1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EE808-33AD-41B9-8CE9-553CFC40076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5AE2-C3D9-57C2-8A5D-F05E33E97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D531-E1B4-2C67-6E72-1023703E4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CBF5-E582-4673-9757-AE36F2F5B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9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usaco.org/index.php?page=viewproblem2&amp;cpid=83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183B-A020-5AA9-38B7-D8C9550C4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1DA78-6A33-9750-5299-163DDA13C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2018 US Open Contest, Gold</a:t>
            </a:r>
          </a:p>
          <a:p>
            <a:r>
              <a:rPr lang="en-US" dirty="0"/>
              <a:t>Mu Niu</a:t>
            </a:r>
          </a:p>
        </p:txBody>
      </p:sp>
    </p:spTree>
    <p:extLst>
      <p:ext uri="{BB962C8B-B14F-4D97-AF65-F5344CB8AC3E}">
        <p14:creationId xmlns:p14="http://schemas.microsoft.com/office/powerpoint/2010/main" val="175555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F474-0BE7-14C2-9EAE-B4828A67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0446" y="1095376"/>
                <a:ext cx="11763103" cy="143761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The sub knapsack problem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represent the maximum 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However, the sum only need to go up to </a:t>
                </a:r>
                <a:r>
                  <a:rPr lang="en-US" i="1" dirty="0"/>
                  <a:t>W</a:t>
                </a:r>
                <a:r>
                  <a:rPr lang="en-US" dirty="0"/>
                  <a:t>, since we don’t care about the sum weight anymore.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446" y="1095376"/>
                <a:ext cx="11763103" cy="1437618"/>
              </a:xfrm>
              <a:blipFill>
                <a:blip r:embed="rId3"/>
                <a:stretch>
                  <a:fillRect l="-777" t="-6780" r="-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2691B8-0229-A10C-A3CA-8168BEF622F3}"/>
              </a:ext>
            </a:extLst>
          </p:cNvPr>
          <p:cNvSpPr txBox="1"/>
          <p:nvPr/>
        </p:nvSpPr>
        <p:spPr>
          <a:xfrm>
            <a:off x="381994" y="2666393"/>
            <a:ext cx="11428011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knapsack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INT_MIN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talent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int64_t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combined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talent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ratio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weight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--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INT_MIN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26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F474-0BE7-14C2-9EAE-B4828A67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399535"/>
                <a:ext cx="5349239" cy="39541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Binary Search the answer</a:t>
                </a:r>
              </a:p>
              <a:p>
                <a:pPr lvl="1"/>
                <a:r>
                  <a:rPr lang="en-US" dirty="0"/>
                  <a:t>Determine the upper bound.</a:t>
                </a:r>
              </a:p>
              <a:p>
                <a:pPr lvl="1"/>
                <a:r>
                  <a:rPr lang="en-US" dirty="0"/>
                  <a:t>Determine how to calculate `mid`.</a:t>
                </a:r>
              </a:p>
              <a:p>
                <a:pPr lvl="2"/>
                <a:r>
                  <a:rPr lang="en-US" dirty="0"/>
                  <a:t>Mid = (low + high) / 2;</a:t>
                </a:r>
              </a:p>
              <a:p>
                <a:pPr lvl="2"/>
                <a:r>
                  <a:rPr lang="en-US" dirty="0"/>
                  <a:t>Mid = high - (high - low) / 2;</a:t>
                </a:r>
              </a:p>
              <a:p>
                <a:pPr lvl="2"/>
                <a:r>
                  <a:rPr lang="en-US" dirty="0"/>
                  <a:t>Mid = low + (high - low) / 2;</a:t>
                </a:r>
              </a:p>
              <a:p>
                <a:pPr lvl="2"/>
                <a:r>
                  <a:rPr lang="en-US" dirty="0"/>
                  <a:t>Low = 2, high = 3?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Time complexity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𝑁𝑊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399535"/>
                <a:ext cx="5349239" cy="3954100"/>
              </a:xfrm>
              <a:blipFill>
                <a:blip r:embed="rId3"/>
                <a:stretch>
                  <a:fillRect l="-2052" t="-2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D2A5DDC-4AE0-7666-FDF0-6C43853BD423}"/>
              </a:ext>
            </a:extLst>
          </p:cNvPr>
          <p:cNvSpPr txBox="1"/>
          <p:nvPr/>
        </p:nvSpPr>
        <p:spPr>
          <a:xfrm>
            <a:off x="5806441" y="335845"/>
            <a:ext cx="6119948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ifstream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"talent.in"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talent.out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&lt;weight, talent&gt;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cows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cows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knapsack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94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4342A-A86A-6F36-91EF-7D6F744E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15277-65F2-15F3-7332-DA5B22DED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Problem Recap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≤250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Goal: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915277-65F2-15F3-7332-DA5B22DED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24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F474-0BE7-14C2-9EAE-B4828A6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Brute Force:</a:t>
                </a:r>
              </a:p>
              <a:p>
                <a:pPr lvl="1"/>
                <a:r>
                  <a:rPr lang="en-US" dirty="0"/>
                  <a:t>Enumerate all possible combinations: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75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way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b="0" dirty="0"/>
                  <a:t>Estimation trick: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=1024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31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F474-0BE7-14C2-9EAE-B4828A6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539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Greedy:</a:t>
                </a:r>
              </a:p>
              <a:p>
                <a:pPr lvl="1"/>
                <a:r>
                  <a:rPr lang="en-US" dirty="0"/>
                  <a:t>Sort by Weight (W = 9)</a:t>
                </a:r>
              </a:p>
              <a:p>
                <a:pPr lvl="2"/>
                <a:r>
                  <a:rPr lang="en-US" dirty="0" err="1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W_i</a:t>
                </a:r>
                <a:r>
                  <a:rPr lang="en-US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: 9, 8, 7, 6, 5, 4, 3, 2, 1</a:t>
                </a:r>
              </a:p>
              <a:p>
                <a:pPr lvl="2"/>
                <a:r>
                  <a:rPr lang="en-US" dirty="0" err="1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T_i</a:t>
                </a:r>
                <a:r>
                  <a:rPr lang="en-US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: 1, 9, 9, 9, 9, 1, 1, 1, 1</a:t>
                </a:r>
              </a:p>
              <a:p>
                <a:pPr lvl="1"/>
                <a:r>
                  <a:rPr lang="en-US" dirty="0"/>
                  <a:t>Sort by Talent (W = 2)</a:t>
                </a:r>
              </a:p>
              <a:p>
                <a:pPr lvl="2"/>
                <a:r>
                  <a:rPr lang="en-US" dirty="0" err="1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T_i</a:t>
                </a:r>
                <a:r>
                  <a:rPr lang="en-US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: 9, 8, 7, 6, 5, 4, 3, 2, 1</a:t>
                </a:r>
              </a:p>
              <a:p>
                <a:pPr lvl="2"/>
                <a:r>
                  <a:rPr lang="en-US" dirty="0" err="1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W_i</a:t>
                </a:r>
                <a:r>
                  <a:rPr lang="en-US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: 9, 2, 2, 2, 2, 1, 1, 1, 9</a:t>
                </a:r>
                <a:endParaRPr lang="en-US" dirty="0"/>
              </a:p>
              <a:p>
                <a:pPr lvl="1"/>
                <a:r>
                  <a:rPr lang="en-US" dirty="0"/>
                  <a:t>Sort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𝑇𝑎𝑙𝑒𝑛𝑡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𝑊𝑒𝑖𝑔h𝑡</m:t>
                        </m:r>
                      </m:den>
                    </m:f>
                  </m:oMath>
                </a14:m>
                <a:r>
                  <a:rPr lang="en-US" dirty="0"/>
                  <a:t>: (W = 2)</a:t>
                </a:r>
                <a:endParaRPr lang="en-US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pPr lvl="2"/>
                <a:r>
                  <a:rPr lang="en-US" dirty="0" err="1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T_i</a:t>
                </a:r>
                <a:r>
                  <a:rPr lang="en-US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: 10,   9,  4</a:t>
                </a:r>
              </a:p>
              <a:p>
                <a:pPr lvl="2"/>
                <a:r>
                  <a:rPr lang="en-US" dirty="0" err="1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W_i</a:t>
                </a:r>
                <a:r>
                  <a:rPr lang="en-US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:  1,   2,  1</a:t>
                </a:r>
              </a:p>
              <a:p>
                <a:pPr lvl="2"/>
                <a:r>
                  <a:rPr lang="en-US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T/W: 10, 4.5,  4</a:t>
                </a:r>
              </a:p>
              <a:p>
                <a:pPr lvl="2"/>
                <a:r>
                  <a:rPr lang="en-US" sz="2400" dirty="0"/>
                  <a:t>First two give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6.3</m:t>
                    </m:r>
                  </m:oMath>
                </a14:m>
                <a:r>
                  <a:rPr lang="en-US" sz="2400" dirty="0"/>
                  <a:t>, but 1 and 3 terms give 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53998"/>
              </a:xfrm>
              <a:blipFill>
                <a:blip r:embed="rId3"/>
                <a:stretch>
                  <a:fillRect l="-1043" t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6D8B62F-C72E-80D5-C117-06081854BDF2}"/>
              </a:ext>
            </a:extLst>
          </p:cNvPr>
          <p:cNvSpPr/>
          <p:nvPr/>
        </p:nvSpPr>
        <p:spPr>
          <a:xfrm>
            <a:off x="4021281" y="2602924"/>
            <a:ext cx="929986" cy="76373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8216B-A92E-3D8C-F1E0-3685BCB2B3D1}"/>
              </a:ext>
            </a:extLst>
          </p:cNvPr>
          <p:cNvSpPr/>
          <p:nvPr/>
        </p:nvSpPr>
        <p:spPr>
          <a:xfrm>
            <a:off x="3226624" y="3695850"/>
            <a:ext cx="385256" cy="69327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881E2A-F22F-D780-897F-41CF78B85F40}"/>
              </a:ext>
            </a:extLst>
          </p:cNvPr>
          <p:cNvSpPr/>
          <p:nvPr/>
        </p:nvSpPr>
        <p:spPr>
          <a:xfrm>
            <a:off x="2683254" y="2602924"/>
            <a:ext cx="464993" cy="7637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35258A-A848-2EBB-6BE5-7C7AFAE37B5B}"/>
              </a:ext>
            </a:extLst>
          </p:cNvPr>
          <p:cNvSpPr/>
          <p:nvPr/>
        </p:nvSpPr>
        <p:spPr>
          <a:xfrm>
            <a:off x="4995577" y="2602923"/>
            <a:ext cx="1653417" cy="7637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009CE-2D9D-0FA3-B00E-A952963C78C0}"/>
              </a:ext>
            </a:extLst>
          </p:cNvPr>
          <p:cNvSpPr/>
          <p:nvPr/>
        </p:nvSpPr>
        <p:spPr>
          <a:xfrm>
            <a:off x="2683253" y="3695851"/>
            <a:ext cx="464993" cy="6932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2E7A4-F1C8-DACD-B5AB-26D2C9CFA0B1}"/>
              </a:ext>
            </a:extLst>
          </p:cNvPr>
          <p:cNvSpPr/>
          <p:nvPr/>
        </p:nvSpPr>
        <p:spPr>
          <a:xfrm>
            <a:off x="6322423" y="3695849"/>
            <a:ext cx="326571" cy="69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435C6-11C6-590F-D44E-E7AFD640A2C6}"/>
              </a:ext>
            </a:extLst>
          </p:cNvPr>
          <p:cNvSpPr/>
          <p:nvPr/>
        </p:nvSpPr>
        <p:spPr>
          <a:xfrm>
            <a:off x="2752463" y="5010844"/>
            <a:ext cx="1268818" cy="10307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F474-0BE7-14C2-9EAE-B4828A6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Dynamic programming:</a:t>
                </a:r>
              </a:p>
              <a:p>
                <a:pPr lvl="1"/>
                <a:r>
                  <a:rPr lang="en-US" dirty="0"/>
                  <a:t>Since no good sorting strategy</a:t>
                </a:r>
              </a:p>
              <a:p>
                <a:pPr lvl="1"/>
                <a:r>
                  <a:rPr lang="en-US" dirty="0"/>
                  <a:t>Use this item or not use it -&gt; </a:t>
                </a:r>
                <a:r>
                  <a:rPr lang="en-US" dirty="0">
                    <a:solidFill>
                      <a:srgbClr val="00B050"/>
                    </a:solidFill>
                  </a:rPr>
                  <a:t>knapsack problem</a:t>
                </a:r>
              </a:p>
              <a:p>
                <a:pPr lvl="1"/>
                <a:r>
                  <a:rPr lang="en-US" dirty="0"/>
                  <a:t>Assuming we already have the </a:t>
                </a:r>
                <a:r>
                  <a:rPr lang="en-US" b="1" dirty="0"/>
                  <a:t>maximum</a:t>
                </a:r>
                <a:r>
                  <a:rPr lang="en-US" dirty="0"/>
                  <a:t> sum talent for each possible sum weight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 items, represent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Then to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item, for each sum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endParaRPr lang="en-US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𝑫𝑷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914400" lvl="2" indent="0">
                  <a:buNone/>
                </a:pPr>
                <a:endParaRPr lang="en-US" b="1" dirty="0"/>
              </a:p>
              <a:p>
                <a:pPr lvl="1"/>
                <a:r>
                  <a:rPr lang="en-US" b="1" dirty="0"/>
                  <a:t>Questions:</a:t>
                </a:r>
              </a:p>
              <a:p>
                <a:pPr lvl="2"/>
                <a:r>
                  <a:rPr lang="en-US" dirty="0"/>
                  <a:t>Why store </a:t>
                </a:r>
                <a:r>
                  <a:rPr lang="en-US" b="1" dirty="0"/>
                  <a:t>maximum</a:t>
                </a:r>
                <a:r>
                  <a:rPr lang="en-US" dirty="0"/>
                  <a:t> sum talent? </a:t>
                </a:r>
                <a:r>
                  <a:rPr lang="en-US" dirty="0">
                    <a:solidFill>
                      <a:srgbClr val="00B050"/>
                    </a:solidFill>
                  </a:rPr>
                  <a:t>Talent is on the nominator.</a:t>
                </a:r>
              </a:p>
              <a:p>
                <a:pPr lvl="2"/>
                <a:r>
                  <a:rPr lang="en-US" dirty="0"/>
                  <a:t>How to find the maximum talent to weight ratio? </a:t>
                </a:r>
                <a:r>
                  <a:rPr lang="en-US" dirty="0">
                    <a:solidFill>
                      <a:srgbClr val="00B050"/>
                    </a:solidFill>
                  </a:rPr>
                  <a:t>Scan through all values in DP</a:t>
                </a:r>
              </a:p>
              <a:p>
                <a:pPr lvl="2"/>
                <a:r>
                  <a:rPr lang="en-US" dirty="0"/>
                  <a:t>How to apply the no less than </a:t>
                </a:r>
                <a:r>
                  <a:rPr lang="en-US" i="1" dirty="0"/>
                  <a:t>W</a:t>
                </a:r>
                <a:r>
                  <a:rPr lang="en-US" dirty="0"/>
                  <a:t> constraint? </a:t>
                </a:r>
                <a:r>
                  <a:rPr lang="en-US" dirty="0">
                    <a:solidFill>
                      <a:srgbClr val="00B050"/>
                    </a:solidFill>
                  </a:rPr>
                  <a:t>Just don’t use it when w &lt; W</a:t>
                </a:r>
              </a:p>
              <a:p>
                <a:pPr lvl="2"/>
                <a:r>
                  <a:rPr lang="en-US" dirty="0"/>
                  <a:t>How many possible weights are there? The size of DP array?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×250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Time complexity?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28" t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F474-0BE7-14C2-9EAE-B4828A6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CE61-A262-06B5-F774-14AFF30BC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762"/>
            <a:ext cx="10515600" cy="317744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max sum talent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[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weights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talents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E6879-5DA2-FB97-5CDE-EF7AE8907F47}"/>
              </a:ext>
            </a:extLst>
          </p:cNvPr>
          <p:cNvSpPr txBox="1"/>
          <p:nvPr/>
        </p:nvSpPr>
        <p:spPr>
          <a:xfrm>
            <a:off x="838200" y="1690688"/>
            <a:ext cx="2587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Core Code (TLE):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C256D8-F54B-13D9-D1F7-DD8817FAB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95" y="5585184"/>
            <a:ext cx="9245410" cy="113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F474-0BE7-14C2-9EAE-B4828A67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8385"/>
                <a:ext cx="10515600" cy="34778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Dynamic programming:</a:t>
                </a:r>
              </a:p>
              <a:p>
                <a:pPr lvl="1"/>
                <a:r>
                  <a:rPr lang="en-US" dirty="0"/>
                  <a:t>Notice the talent only ranging from 1 to 1000, which is 1000 times </a:t>
                </a:r>
                <a:r>
                  <a:rPr lang="en-US" dirty="0">
                    <a:solidFill>
                      <a:srgbClr val="00B050"/>
                    </a:solidFill>
                  </a:rPr>
                  <a:t>smaller</a:t>
                </a:r>
                <a:r>
                  <a:rPr lang="en-US" dirty="0"/>
                  <a:t> than weight.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means for sum talent </a:t>
                </a:r>
                <a:r>
                  <a:rPr lang="en-US" i="1" dirty="0"/>
                  <a:t>t</a:t>
                </a:r>
                <a:r>
                  <a:rPr lang="en-US" dirty="0"/>
                  <a:t>, the </a:t>
                </a:r>
                <a:r>
                  <a:rPr lang="en-US" b="1" dirty="0"/>
                  <a:t>minimum</a:t>
                </a:r>
                <a:r>
                  <a:rPr lang="en-US" dirty="0"/>
                  <a:t> sum weight is </a:t>
                </a:r>
                <a:r>
                  <a:rPr lang="en-US" i="1" dirty="0"/>
                  <a:t>w</a:t>
                </a:r>
                <a:r>
                  <a:rPr lang="en-US" dirty="0"/>
                  <a:t>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sz="2800" dirty="0"/>
                  <a:t>Or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US" b="1" dirty="0"/>
                  <a:t>Question:</a:t>
                </a:r>
              </a:p>
              <a:p>
                <a:pPr lvl="2"/>
                <a:r>
                  <a:rPr lang="en-US" b="0" dirty="0">
                    <a:ea typeface="Cambria Math" panose="02040503050406030204" pitchFamily="18" charset="0"/>
                  </a:rPr>
                  <a:t>Why store the </a:t>
                </a:r>
                <a:r>
                  <a:rPr lang="en-US" b="1" dirty="0">
                    <a:ea typeface="Cambria Math" panose="02040503050406030204" pitchFamily="18" charset="0"/>
                  </a:rPr>
                  <a:t>minimum</a:t>
                </a:r>
                <a:r>
                  <a:rPr lang="en-US" b="0" dirty="0">
                    <a:ea typeface="Cambria Math" panose="02040503050406030204" pitchFamily="18" charset="0"/>
                  </a:rPr>
                  <a:t> value of weight? </a:t>
                </a:r>
                <a:r>
                  <a:rPr lang="en-US" b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Weight is in denominator.</a:t>
                </a:r>
              </a:p>
              <a:p>
                <a:pPr lvl="2"/>
                <a:r>
                  <a:rPr lang="en-US" dirty="0"/>
                  <a:t>Time complexity?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𝑠𝑢𝑚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8385"/>
                <a:ext cx="10515600" cy="3477895"/>
              </a:xfrm>
              <a:blipFill>
                <a:blip r:embed="rId3"/>
                <a:stretch>
                  <a:fillRect l="-1043" t="-4028" b="-2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2E6843-25A7-3856-55C8-23399F89B7DC}"/>
              </a:ext>
            </a:extLst>
          </p:cNvPr>
          <p:cNvSpPr txBox="1"/>
          <p:nvPr/>
        </p:nvSpPr>
        <p:spPr>
          <a:xfrm>
            <a:off x="1242605" y="4559002"/>
            <a:ext cx="7502978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sum_talent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talent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cows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sum_talent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talent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--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talent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CDD14-E5B7-961D-E12E-9AD10D21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0182" y="6198325"/>
            <a:ext cx="4608962" cy="5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F474-0BE7-14C2-9EAE-B4828A6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Question: </a:t>
                </a:r>
                <a:r>
                  <a:rPr lang="en-US" dirty="0"/>
                  <a:t>Can we prove the W constraint is correct?</a:t>
                </a: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Counter example:</a:t>
                </a:r>
              </a:p>
              <a:p>
                <a:pPr lvl="1"/>
                <a:r>
                  <a:rPr lang="en-US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N = 3, W = 9</a:t>
                </a:r>
              </a:p>
              <a:p>
                <a:pPr lvl="1"/>
                <a:r>
                  <a:rPr lang="en-US" b="0" dirty="0" err="1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T_i</a:t>
                </a:r>
                <a:r>
                  <a:rPr lang="en-US" b="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: 8, 100, 8</a:t>
                </a:r>
              </a:p>
              <a:p>
                <a:pPr lvl="1"/>
                <a:r>
                  <a:rPr lang="en-US" dirty="0" err="1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W_i</a:t>
                </a:r>
                <a:r>
                  <a:rPr lang="en-US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: 4,   5, 3</a:t>
                </a:r>
                <a:endParaRPr lang="en-US" b="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r>
                  <a:rPr lang="en-US" b="0" i="1" dirty="0"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DP[108] = 8</a:t>
                </a:r>
                <a:r>
                  <a:rPr lang="en-US" b="0" dirty="0"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, not 9</a:t>
                </a:r>
              </a:p>
              <a:p>
                <a:r>
                  <a:rPr lang="en-US" dirty="0"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Final output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  <m:t>100+8+8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  <m:t>5+4+3</m:t>
                        </m:r>
                      </m:den>
                    </m:f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Bold" panose="020B0609020000020004" pitchFamily="49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Bold" panose="020B0609020000020004" pitchFamily="49" charset="0"/>
                      </a:rPr>
                      <m:t>9.6</m:t>
                    </m:r>
                  </m:oMath>
                </a14:m>
                <a:r>
                  <a:rPr lang="en-US" b="0" dirty="0"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, not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  <m:t>100+8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scadia Code SemiBold" panose="020B0609020000020004" pitchFamily="49" charset="0"/>
                            <a:cs typeface="Cascadia Code SemiBold" panose="020B0609020000020004" pitchFamily="49" charset="0"/>
                          </a:rPr>
                          <m:t>5+4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scadia Code SemiBold" panose="020B0609020000020004" pitchFamily="49" charset="0"/>
                      </a:rPr>
                      <m:t>=12</m:t>
                    </m:r>
                  </m:oMath>
                </a14:m>
                <a:endParaRPr lang="en-US" b="0" dirty="0"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  <a:p>
                <a:pPr lvl="2"/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9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F474-0BE7-14C2-9EAE-B4828A67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Problem 3 Talent Show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Binary Search the answer</a:t>
                </a:r>
              </a:p>
              <a:p>
                <a:pPr lvl="1"/>
                <a:r>
                  <a:rPr lang="en-US" dirty="0"/>
                  <a:t>When in stuck, think about would reverse the problem could be easier?</a:t>
                </a:r>
                <a:endParaRPr lang="en-US" b="1" dirty="0"/>
              </a:p>
              <a:p>
                <a:pPr lvl="1"/>
                <a:r>
                  <a:rPr lang="en-US" b="1" dirty="0">
                    <a:ea typeface="Cambria Math" panose="02040503050406030204" pitchFamily="18" charset="0"/>
                  </a:rPr>
                  <a:t>Reversed problem: </a:t>
                </a:r>
                <a:r>
                  <a:rPr lang="en-US" b="0" dirty="0">
                    <a:ea typeface="Cambria Math" panose="02040503050406030204" pitchFamily="18" charset="0"/>
                  </a:rPr>
                  <a:t>Given a ratio </a:t>
                </a:r>
                <a:r>
                  <a:rPr lang="en-US" b="0" i="1" dirty="0">
                    <a:ea typeface="Cambria Math" panose="02040503050406030204" pitchFamily="18" charset="0"/>
                  </a:rPr>
                  <a:t>R</a:t>
                </a:r>
                <a:r>
                  <a:rPr lang="en-US" b="0" dirty="0">
                    <a:ea typeface="Cambria Math" panose="02040503050406030204" pitchFamily="18" charset="0"/>
                  </a:rPr>
                  <a:t>, is it possible to find a set of items satisfying: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Rewritten: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, a perfect way combining </a:t>
                </a:r>
                <a:r>
                  <a:rPr lang="en-US" i="1" dirty="0"/>
                  <a:t>T</a:t>
                </a:r>
                <a:r>
                  <a:rPr lang="en-US" dirty="0"/>
                  <a:t> and </a:t>
                </a:r>
                <a:r>
                  <a:rPr lang="en-US" i="1" dirty="0"/>
                  <a:t>W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Still a </a:t>
                </a:r>
                <a:r>
                  <a:rPr lang="en-US" b="1" dirty="0"/>
                  <a:t>knapsack problem</a:t>
                </a:r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DECE61-A262-06B5-F774-14AFF30BC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043" t="-2089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0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1188</Words>
  <Application>Microsoft Office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Cascadia Code SemiBold</vt:lpstr>
      <vt:lpstr>Consolas</vt:lpstr>
      <vt:lpstr>Office Theme</vt:lpstr>
      <vt:lpstr>USACO</vt:lpstr>
      <vt:lpstr>Problem 3 Talent Show</vt:lpstr>
      <vt:lpstr>Problem 3 Talent Show</vt:lpstr>
      <vt:lpstr>Problem 3 Talent Show</vt:lpstr>
      <vt:lpstr>Problem 3 Talent Show</vt:lpstr>
      <vt:lpstr>Problem 3 Talent Show</vt:lpstr>
      <vt:lpstr>Problem 3 Talent Show</vt:lpstr>
      <vt:lpstr>Problem 3 Talent Show</vt:lpstr>
      <vt:lpstr>Problem 3 Talent Show</vt:lpstr>
      <vt:lpstr>Problem 3 Talent Show</vt:lpstr>
      <vt:lpstr>Problem 3 Talent Show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USACO</dc:title>
  <dc:creator>Mu Niu</dc:creator>
  <cp:lastModifiedBy>Mu Niu</cp:lastModifiedBy>
  <cp:revision>1</cp:revision>
  <dcterms:created xsi:type="dcterms:W3CDTF">2023-04-10T03:19:48Z</dcterms:created>
  <dcterms:modified xsi:type="dcterms:W3CDTF">2023-04-10T19:00:01Z</dcterms:modified>
</cp:coreProperties>
</file>