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56" r:id="rId2"/>
    <p:sldId id="488" r:id="rId3"/>
    <p:sldId id="490" r:id="rId4"/>
    <p:sldId id="491" r:id="rId5"/>
    <p:sldId id="489" r:id="rId6"/>
    <p:sldId id="485" r:id="rId7"/>
    <p:sldId id="492" r:id="rId8"/>
    <p:sldId id="493" r:id="rId9"/>
    <p:sldId id="494" r:id="rId10"/>
    <p:sldId id="495" r:id="rId11"/>
    <p:sldId id="496" r:id="rId12"/>
    <p:sldId id="497" r:id="rId13"/>
    <p:sldId id="498" r:id="rId14"/>
    <p:sldId id="499" r:id="rId15"/>
    <p:sldId id="500" r:id="rId16"/>
    <p:sldId id="501" r:id="rId17"/>
    <p:sldId id="502" r:id="rId18"/>
    <p:sldId id="503" r:id="rId19"/>
    <p:sldId id="504" r:id="rId20"/>
    <p:sldId id="505" r:id="rId21"/>
    <p:sldId id="506" r:id="rId22"/>
    <p:sldId id="507"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642F"/>
    <a:srgbClr val="00A169"/>
    <a:srgbClr val="595A5D"/>
    <a:srgbClr val="56B48C"/>
    <a:srgbClr val="FFFFFF"/>
    <a:srgbClr val="80391B"/>
    <a:srgbClr val="9D3F2F"/>
    <a:srgbClr val="FA5B22"/>
    <a:srgbClr val="F9F9F9"/>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1A9B5E2E-ACFE-4EDE-ACC5-077EDDE4C6CF}">
  <a:tblStyle styleId="{1A9B5E2E-ACFE-4EDE-ACC5-077EDDE4C6CF}"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76" autoAdjust="0"/>
    <p:restoredTop sz="94704"/>
  </p:normalViewPr>
  <p:slideViewPr>
    <p:cSldViewPr snapToGrid="0">
      <p:cViewPr varScale="1">
        <p:scale>
          <a:sx n="148" d="100"/>
          <a:sy n="148" d="100"/>
        </p:scale>
        <p:origin x="-968" y="-1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30"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19652480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680722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160823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454315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505399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166538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46972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5977715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825817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575428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81005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56661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680722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309501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152937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59565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65150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71256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12269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a:off x="1524800" y="672605"/>
            <a:ext cx="1081625" cy="1124949"/>
          </a:xfrm>
          <a:custGeom>
            <a:avLst/>
            <a:gdLst/>
            <a:ahLst/>
            <a:cxnLst/>
            <a:rect l="0" t="0" r="0" b="0"/>
            <a:pathLst>
              <a:path w="43265" h="44998" extrusionOk="0">
                <a:moveTo>
                  <a:pt x="0" y="44998"/>
                </a:moveTo>
                <a:lnTo>
                  <a:pt x="0" y="0"/>
                </a:lnTo>
                <a:lnTo>
                  <a:pt x="43265" y="0"/>
                </a:lnTo>
              </a:path>
            </a:pathLst>
          </a:custGeom>
          <a:noFill/>
          <a:ln w="28575" cap="flat" cmpd="sng">
            <a:solidFill>
              <a:schemeClr val="accent5"/>
            </a:solidFill>
            <a:prstDash val="solid"/>
            <a:miter/>
            <a:headEnd type="none" w="med" len="med"/>
            <a:tailEnd type="none" w="med" len="med"/>
          </a:ln>
        </p:spPr>
      </p:sp>
      <p:sp>
        <p:nvSpPr>
          <p:cNvPr id="11" name="Shape 11"/>
          <p:cNvSpPr/>
          <p:nvPr/>
        </p:nvSpPr>
        <p:spPr>
          <a:xfrm rot="10800000">
            <a:off x="6537562" y="33429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accent5"/>
            </a:solidFill>
            <a:prstDash val="solid"/>
            <a:miter/>
            <a:headEnd type="none" w="med" len="med"/>
            <a:tailEnd type="none" w="med" len="med"/>
          </a:ln>
        </p:spPr>
      </p:sp>
      <p:cxnSp>
        <p:nvCxnSpPr>
          <p:cNvPr id="12" name="Shape 12"/>
          <p:cNvCxnSpPr/>
          <p:nvPr/>
        </p:nvCxnSpPr>
        <p:spPr>
          <a:xfrm>
            <a:off x="4359601" y="2817463"/>
            <a:ext cx="424800" cy="0"/>
          </a:xfrm>
          <a:prstGeom prst="straightConnector1">
            <a:avLst/>
          </a:prstGeom>
          <a:noFill/>
          <a:ln w="38100" cap="flat" cmpd="sng">
            <a:solidFill>
              <a:schemeClr val="accent4"/>
            </a:solidFill>
            <a:prstDash val="solid"/>
            <a:round/>
            <a:headEnd type="none" w="med" len="med"/>
            <a:tailEnd type="none" w="med" len="med"/>
          </a:ln>
        </p:spPr>
      </p:cxnSp>
      <p:sp>
        <p:nvSpPr>
          <p:cNvPr id="13" name="Shape 13"/>
          <p:cNvSpPr txBox="1">
            <a:spLocks noGrp="1"/>
          </p:cNvSpPr>
          <p:nvPr>
            <p:ph type="ctrTitle"/>
          </p:nvPr>
        </p:nvSpPr>
        <p:spPr>
          <a:xfrm>
            <a:off x="1680301" y="1188925"/>
            <a:ext cx="5783400" cy="1457399"/>
          </a:xfrm>
          <a:prstGeom prst="rect">
            <a:avLst/>
          </a:prstGeom>
        </p:spPr>
        <p:txBody>
          <a:bodyPr lIns="91425" tIns="91425" rIns="91425" bIns="91425" anchor="b" anchorCtr="0"/>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a:endParaRPr/>
          </a:p>
        </p:txBody>
      </p:sp>
      <p:sp>
        <p:nvSpPr>
          <p:cNvPr id="14" name="Shape 14"/>
          <p:cNvSpPr txBox="1">
            <a:spLocks noGrp="1"/>
          </p:cNvSpPr>
          <p:nvPr>
            <p:ph type="subTitle" idx="1"/>
          </p:nvPr>
        </p:nvSpPr>
        <p:spPr>
          <a:xfrm>
            <a:off x="1680301" y="3049450"/>
            <a:ext cx="5783400" cy="909000"/>
          </a:xfrm>
          <a:prstGeom prst="rect">
            <a:avLst/>
          </a:prstGeom>
        </p:spPr>
        <p:txBody>
          <a:bodyPr lIns="91425" tIns="91425" rIns="91425" bIns="91425" anchor="t" anchorCtr="0"/>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dirty="0"/>
          </a:p>
        </p:txBody>
      </p:sp>
      <p:sp>
        <p:nvSpPr>
          <p:cNvPr id="8" name="Footer Placeholder 4"/>
          <p:cNvSpPr>
            <a:spLocks noGrp="1"/>
          </p:cNvSpPr>
          <p:nvPr>
            <p:ph type="ftr" sz="quarter" idx="3"/>
          </p:nvPr>
        </p:nvSpPr>
        <p:spPr>
          <a:xfrm>
            <a:off x="3124200" y="4885899"/>
            <a:ext cx="2895600" cy="2576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a:solidFill>
                  <a:srgbClr val="000000"/>
                </a:solidFill>
                <a:latin typeface="Arial" panose="020B0604020202020204" pitchFamily="34" charset="0"/>
              </a:rPr>
              <a:t>Copyright @ 2017  </a:t>
            </a:r>
            <a:r>
              <a:rPr lang="en-US" altLang="zh-CN" dirty="0" err="1">
                <a:solidFill>
                  <a:srgbClr val="000000"/>
                </a:solidFill>
                <a:latin typeface="Arial" panose="020B0604020202020204" pitchFamily="34" charset="0"/>
              </a:rPr>
              <a:t>Innovaker</a:t>
            </a:r>
            <a:endParaRPr lang="en-US" dirty="0">
              <a:solidFill>
                <a:srgbClr val="000000"/>
              </a:solidFill>
              <a:latin typeface="Arial" panose="020B0604020202020204" pitchFamily="34" charset="0"/>
            </a:endParaRPr>
          </a:p>
          <a:p>
            <a:r>
              <a:rPr lang="en-US" dirty="0"/>
              <a:t>@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7"/>
        <p:cNvGrpSpPr/>
        <p:nvPr/>
      </p:nvGrpSpPr>
      <p:grpSpPr>
        <a:xfrm>
          <a:off x="0" y="0"/>
          <a:ext cx="0" cy="0"/>
          <a:chOff x="0" y="0"/>
          <a:chExt cx="0" cy="0"/>
        </a:xfrm>
      </p:grpSpPr>
      <p:sp>
        <p:nvSpPr>
          <p:cNvPr id="58" name="Shape 5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
        <p:nvSpPr>
          <p:cNvPr id="3" name="Rectangle 2"/>
          <p:cNvSpPr/>
          <p:nvPr userDrawn="1"/>
        </p:nvSpPr>
        <p:spPr>
          <a:xfrm>
            <a:off x="-2525" y="0"/>
            <a:ext cx="91302" cy="5143500"/>
          </a:xfrm>
          <a:prstGeom prst="rect">
            <a:avLst/>
          </a:prstGeom>
          <a:solidFill>
            <a:schemeClr val="tx1">
              <a:lumMod val="8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4"/>
          <p:cNvSpPr>
            <a:spLocks noGrp="1"/>
          </p:cNvSpPr>
          <p:nvPr>
            <p:ph type="ftr" sz="quarter" idx="3"/>
          </p:nvPr>
        </p:nvSpPr>
        <p:spPr>
          <a:xfrm>
            <a:off x="3124200" y="4885899"/>
            <a:ext cx="2895600" cy="2576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a:solidFill>
                  <a:srgbClr val="000000"/>
                </a:solidFill>
                <a:latin typeface="Arial" panose="020B0604020202020204" pitchFamily="34" charset="0"/>
              </a:rPr>
              <a:t>Copyright @ 2017  </a:t>
            </a:r>
            <a:r>
              <a:rPr lang="en-US" altLang="zh-CN" dirty="0" err="1">
                <a:solidFill>
                  <a:srgbClr val="000000"/>
                </a:solidFill>
                <a:latin typeface="Arial" panose="020B0604020202020204" pitchFamily="34" charset="0"/>
              </a:rPr>
              <a:t>Innovaker</a:t>
            </a:r>
            <a:endParaRPr lang="en-US" dirty="0">
              <a:solidFill>
                <a:srgbClr val="000000"/>
              </a:solidFill>
              <a:latin typeface="Arial" panose="020B0604020202020204" pitchFamily="34" charset="0"/>
            </a:endParaRPr>
          </a:p>
          <a:p>
            <a:r>
              <a:rPr lang="en-US" dirty="0"/>
              <a:t>@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6"/>
        <p:cNvGrpSpPr/>
        <p:nvPr/>
      </p:nvGrpSpPr>
      <p:grpSpPr>
        <a:xfrm>
          <a:off x="0" y="0"/>
          <a:ext cx="0" cy="0"/>
          <a:chOff x="0" y="0"/>
          <a:chExt cx="0" cy="0"/>
        </a:xfrm>
      </p:grpSpPr>
      <p:cxnSp>
        <p:nvCxnSpPr>
          <p:cNvPr id="17" name="Shape 17"/>
          <p:cNvCxnSpPr/>
          <p:nvPr/>
        </p:nvCxnSpPr>
        <p:spPr>
          <a:xfrm>
            <a:off x="4359601" y="2817463"/>
            <a:ext cx="424800" cy="0"/>
          </a:xfrm>
          <a:prstGeom prst="straightConnector1">
            <a:avLst/>
          </a:prstGeom>
          <a:noFill/>
          <a:ln w="38100" cap="flat" cmpd="sng">
            <a:solidFill>
              <a:schemeClr val="accent4"/>
            </a:solidFill>
            <a:prstDash val="solid"/>
            <a:round/>
            <a:headEnd type="none" w="med" len="med"/>
            <a:tailEnd type="none" w="med" len="med"/>
          </a:ln>
        </p:spPr>
      </p:cxnSp>
      <p:sp>
        <p:nvSpPr>
          <p:cNvPr id="18" name="Shape 18"/>
          <p:cNvSpPr txBox="1">
            <a:spLocks noGrp="1"/>
          </p:cNvSpPr>
          <p:nvPr>
            <p:ph type="title"/>
          </p:nvPr>
        </p:nvSpPr>
        <p:spPr>
          <a:xfrm>
            <a:off x="480750" y="1764950"/>
            <a:ext cx="8222100" cy="907500"/>
          </a:xfrm>
          <a:prstGeom prst="rect">
            <a:avLst/>
          </a:prstGeom>
        </p:spPr>
        <p:txBody>
          <a:bodyPr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dirty="0"/>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
        <p:nvSpPr>
          <p:cNvPr id="5" name="Footer Placeholder 4"/>
          <p:cNvSpPr>
            <a:spLocks noGrp="1"/>
          </p:cNvSpPr>
          <p:nvPr>
            <p:ph type="ftr" sz="quarter" idx="3"/>
          </p:nvPr>
        </p:nvSpPr>
        <p:spPr>
          <a:xfrm>
            <a:off x="3124200" y="4885899"/>
            <a:ext cx="2895600" cy="2576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a:solidFill>
                  <a:srgbClr val="000000"/>
                </a:solidFill>
                <a:latin typeface="Arial" panose="020B0604020202020204" pitchFamily="34" charset="0"/>
              </a:rPr>
              <a:t>Copyright @ 2017  </a:t>
            </a:r>
            <a:r>
              <a:rPr lang="en-US" altLang="zh-CN" dirty="0" err="1">
                <a:solidFill>
                  <a:srgbClr val="000000"/>
                </a:solidFill>
                <a:latin typeface="Arial" panose="020B0604020202020204" pitchFamily="34" charset="0"/>
              </a:rPr>
              <a:t>Innovaker</a:t>
            </a:r>
            <a:endParaRPr lang="en-US" dirty="0">
              <a:solidFill>
                <a:srgbClr val="000000"/>
              </a:solidFill>
              <a:latin typeface="Arial" panose="020B0604020202020204" pitchFamily="34" charset="0"/>
            </a:endParaRPr>
          </a:p>
          <a:p>
            <a:r>
              <a:rPr lang="en-US" dirty="0"/>
              <a:t>@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cxnSp>
        <p:nvCxnSpPr>
          <p:cNvPr id="21" name="Shape 21"/>
          <p:cNvCxnSpPr/>
          <p:nvPr/>
        </p:nvCxnSpPr>
        <p:spPr>
          <a:xfrm>
            <a:off x="492562" y="1260283"/>
            <a:ext cx="424800" cy="0"/>
          </a:xfrm>
          <a:prstGeom prst="straightConnector1">
            <a:avLst/>
          </a:prstGeom>
          <a:noFill/>
          <a:ln w="38100" cap="flat" cmpd="sng">
            <a:solidFill>
              <a:schemeClr val="accent4"/>
            </a:solidFill>
            <a:prstDash val="solid"/>
            <a:round/>
            <a:headEnd type="none" w="med" len="med"/>
            <a:tailEnd type="none" w="med" len="med"/>
          </a:ln>
        </p:spPr>
      </p:cxnSp>
      <p:sp>
        <p:nvSpPr>
          <p:cNvPr id="22" name="Shape 22"/>
          <p:cNvSpPr txBox="1">
            <a:spLocks noGrp="1"/>
          </p:cNvSpPr>
          <p:nvPr>
            <p:ph type="title"/>
          </p:nvPr>
        </p:nvSpPr>
        <p:spPr>
          <a:xfrm>
            <a:off x="387900" y="458025"/>
            <a:ext cx="8368200" cy="6861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body" idx="1"/>
          </p:nvPr>
        </p:nvSpPr>
        <p:spPr>
          <a:xfrm>
            <a:off x="387900" y="1489824"/>
            <a:ext cx="8368200" cy="30789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
        <p:nvSpPr>
          <p:cNvPr id="6" name="Footer Placeholder 4"/>
          <p:cNvSpPr>
            <a:spLocks noGrp="1"/>
          </p:cNvSpPr>
          <p:nvPr>
            <p:ph type="ftr" sz="quarter" idx="3"/>
          </p:nvPr>
        </p:nvSpPr>
        <p:spPr>
          <a:xfrm>
            <a:off x="3124200" y="4885899"/>
            <a:ext cx="2895600" cy="2576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a:solidFill>
                  <a:srgbClr val="000000"/>
                </a:solidFill>
                <a:latin typeface="Arial" panose="020B0604020202020204" pitchFamily="34" charset="0"/>
              </a:rPr>
              <a:t>Copyright @ 2017  </a:t>
            </a:r>
            <a:r>
              <a:rPr lang="en-US" altLang="zh-CN" dirty="0" err="1">
                <a:solidFill>
                  <a:srgbClr val="000000"/>
                </a:solidFill>
                <a:latin typeface="Arial" panose="020B0604020202020204" pitchFamily="34" charset="0"/>
              </a:rPr>
              <a:t>Innovaker</a:t>
            </a:r>
            <a:endParaRPr lang="en-US" dirty="0">
              <a:solidFill>
                <a:srgbClr val="000000"/>
              </a:solidFill>
              <a:latin typeface="Arial" panose="020B0604020202020204" pitchFamily="34" charset="0"/>
            </a:endParaRPr>
          </a:p>
          <a:p>
            <a:r>
              <a:rPr lang="en-US" dirty="0"/>
              <a:t>@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87900" y="458025"/>
            <a:ext cx="8368200" cy="6861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3" name="Shape 3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
        <p:nvSpPr>
          <p:cNvPr id="4" name="Footer Placeholder 4"/>
          <p:cNvSpPr>
            <a:spLocks noGrp="1"/>
          </p:cNvSpPr>
          <p:nvPr>
            <p:ph type="ftr" sz="quarter" idx="3"/>
          </p:nvPr>
        </p:nvSpPr>
        <p:spPr>
          <a:xfrm>
            <a:off x="3124200" y="4885899"/>
            <a:ext cx="2895600" cy="2576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a:solidFill>
                  <a:srgbClr val="000000"/>
                </a:solidFill>
                <a:latin typeface="Arial" panose="020B0604020202020204" pitchFamily="34" charset="0"/>
              </a:rPr>
              <a:t>Copyright @ 2017  </a:t>
            </a:r>
            <a:r>
              <a:rPr lang="en-US" altLang="zh-CN" dirty="0" err="1">
                <a:solidFill>
                  <a:srgbClr val="000000"/>
                </a:solidFill>
                <a:latin typeface="Arial" panose="020B0604020202020204" pitchFamily="34" charset="0"/>
              </a:rPr>
              <a:t>Innovaker</a:t>
            </a:r>
            <a:endParaRPr lang="en-US" dirty="0">
              <a:solidFill>
                <a:srgbClr val="000000"/>
              </a:solidFill>
              <a:latin typeface="Arial" panose="020B0604020202020204" pitchFamily="34" charset="0"/>
            </a:endParaRPr>
          </a:p>
          <a:p>
            <a:r>
              <a:rPr lang="en-US" dirty="0"/>
              <a:t>@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4"/>
        <p:cNvGrpSpPr/>
        <p:nvPr/>
      </p:nvGrpSpPr>
      <p:grpSpPr>
        <a:xfrm>
          <a:off x="0" y="0"/>
          <a:ext cx="0" cy="0"/>
          <a:chOff x="0" y="0"/>
          <a:chExt cx="0" cy="0"/>
        </a:xfrm>
      </p:grpSpPr>
      <p:cxnSp>
        <p:nvCxnSpPr>
          <p:cNvPr id="35" name="Shape 35"/>
          <p:cNvCxnSpPr/>
          <p:nvPr/>
        </p:nvCxnSpPr>
        <p:spPr>
          <a:xfrm>
            <a:off x="489218" y="1412276"/>
            <a:ext cx="331500" cy="0"/>
          </a:xfrm>
          <a:prstGeom prst="straightConnector1">
            <a:avLst/>
          </a:prstGeom>
          <a:noFill/>
          <a:ln w="38100" cap="flat" cmpd="sng">
            <a:solidFill>
              <a:schemeClr val="accent4"/>
            </a:solidFill>
            <a:prstDash val="solid"/>
            <a:round/>
            <a:headEnd type="none" w="med" len="med"/>
            <a:tailEnd type="none" w="med" len="med"/>
          </a:ln>
        </p:spPr>
      </p:cxnSp>
      <p:sp>
        <p:nvSpPr>
          <p:cNvPr id="36" name="Shape 36"/>
          <p:cNvSpPr txBox="1">
            <a:spLocks noGrp="1"/>
          </p:cNvSpPr>
          <p:nvPr>
            <p:ph type="title"/>
          </p:nvPr>
        </p:nvSpPr>
        <p:spPr>
          <a:xfrm>
            <a:off x="3879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7" name="Shape 37"/>
          <p:cNvSpPr txBox="1">
            <a:spLocks noGrp="1"/>
          </p:cNvSpPr>
          <p:nvPr>
            <p:ph type="body" idx="1"/>
          </p:nvPr>
        </p:nvSpPr>
        <p:spPr>
          <a:xfrm>
            <a:off x="387900" y="1594025"/>
            <a:ext cx="2808000" cy="26811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8" name="Shape 3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
        <p:nvSpPr>
          <p:cNvPr id="6" name="Footer Placeholder 4"/>
          <p:cNvSpPr>
            <a:spLocks noGrp="1"/>
          </p:cNvSpPr>
          <p:nvPr>
            <p:ph type="ftr" sz="quarter" idx="3"/>
          </p:nvPr>
        </p:nvSpPr>
        <p:spPr>
          <a:xfrm>
            <a:off x="3124200" y="4885899"/>
            <a:ext cx="2895600" cy="2576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a:solidFill>
                  <a:srgbClr val="000000"/>
                </a:solidFill>
                <a:latin typeface="Arial" panose="020B0604020202020204" pitchFamily="34" charset="0"/>
              </a:rPr>
              <a:t>Copyright @ 2017  </a:t>
            </a:r>
            <a:r>
              <a:rPr lang="en-US" altLang="zh-CN" dirty="0" err="1">
                <a:solidFill>
                  <a:srgbClr val="000000"/>
                </a:solidFill>
                <a:latin typeface="Arial" panose="020B0604020202020204" pitchFamily="34" charset="0"/>
              </a:rPr>
              <a:t>Innovaker</a:t>
            </a:r>
            <a:endParaRPr lang="en-US" dirty="0">
              <a:solidFill>
                <a:srgbClr val="000000"/>
              </a:solidFill>
              <a:latin typeface="Arial" panose="020B0604020202020204" pitchFamily="34" charset="0"/>
            </a:endParaRPr>
          </a:p>
          <a:p>
            <a:r>
              <a:rPr lang="en-US" dirty="0"/>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
        <p:nvSpPr>
          <p:cNvPr id="4" name="Footer Placeholder 4"/>
          <p:cNvSpPr>
            <a:spLocks noGrp="1"/>
          </p:cNvSpPr>
          <p:nvPr>
            <p:ph type="ftr" sz="quarter" idx="3"/>
          </p:nvPr>
        </p:nvSpPr>
        <p:spPr>
          <a:xfrm>
            <a:off x="3124200" y="4885899"/>
            <a:ext cx="2895600" cy="2576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a:solidFill>
                  <a:srgbClr val="000000"/>
                </a:solidFill>
                <a:latin typeface="Arial" panose="020B0604020202020204" pitchFamily="34" charset="0"/>
              </a:rPr>
              <a:t>Copyright @ 2017  </a:t>
            </a:r>
            <a:r>
              <a:rPr lang="en-US" altLang="zh-CN" dirty="0" err="1">
                <a:solidFill>
                  <a:srgbClr val="000000"/>
                </a:solidFill>
                <a:latin typeface="Arial" panose="020B0604020202020204" pitchFamily="34" charset="0"/>
              </a:rPr>
              <a:t>Innovaker</a:t>
            </a:r>
            <a:endParaRPr lang="en-US" dirty="0">
              <a:solidFill>
                <a:srgbClr val="000000"/>
              </a:solidFill>
              <a:latin typeface="Arial" panose="020B0604020202020204" pitchFamily="34" charset="0"/>
            </a:endParaRPr>
          </a:p>
          <a:p>
            <a:r>
              <a:rPr lang="en-US" dirty="0"/>
              <a:t>@ </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lIns="91425" tIns="91425" rIns="91425" bIns="91425" anchor="ctr" anchorCtr="0">
            <a:noAutofit/>
          </a:bodyPr>
          <a:lstStyle/>
          <a:p>
            <a:pPr lvl="0">
              <a:spcBef>
                <a:spcPts val="0"/>
              </a:spcBef>
              <a:buNone/>
            </a:pPr>
            <a:endParaRPr/>
          </a:p>
        </p:txBody>
      </p:sp>
      <p:cxnSp>
        <p:nvCxnSpPr>
          <p:cNvPr id="44" name="Shape 44"/>
          <p:cNvCxnSpPr/>
          <p:nvPr/>
        </p:nvCxnSpPr>
        <p:spPr>
          <a:xfrm>
            <a:off x="5029675" y="4495503"/>
            <a:ext cx="540900" cy="0"/>
          </a:xfrm>
          <a:prstGeom prst="straightConnector1">
            <a:avLst/>
          </a:prstGeom>
          <a:noFill/>
          <a:ln w="38100" cap="flat" cmpd="sng">
            <a:solidFill>
              <a:schemeClr val="accent5"/>
            </a:solidFill>
            <a:prstDash val="solid"/>
            <a:round/>
            <a:headEnd type="none" w="med" len="med"/>
            <a:tailEnd type="none" w="med" len="med"/>
          </a:ln>
        </p:spPr>
      </p:cxnSp>
      <p:sp>
        <p:nvSpPr>
          <p:cNvPr id="45" name="Shape 45"/>
          <p:cNvSpPr txBox="1">
            <a:spLocks noGrp="1"/>
          </p:cNvSpPr>
          <p:nvPr>
            <p:ph type="title"/>
          </p:nvPr>
        </p:nvSpPr>
        <p:spPr>
          <a:xfrm>
            <a:off x="265500" y="1209075"/>
            <a:ext cx="4045200" cy="1506300"/>
          </a:xfrm>
          <a:prstGeom prst="rect">
            <a:avLst/>
          </a:prstGeom>
        </p:spPr>
        <p:txBody>
          <a:bodyPr lIns="91425" tIns="91425" rIns="91425" bIns="91425" anchor="b" anchorCtr="0"/>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a:endParaRPr/>
          </a:p>
        </p:txBody>
      </p:sp>
      <p:sp>
        <p:nvSpPr>
          <p:cNvPr id="46" name="Shape 46"/>
          <p:cNvSpPr txBox="1">
            <a:spLocks noGrp="1"/>
          </p:cNvSpPr>
          <p:nvPr>
            <p:ph type="subTitle" idx="1"/>
          </p:nvPr>
        </p:nvSpPr>
        <p:spPr>
          <a:xfrm>
            <a:off x="265500" y="2769000"/>
            <a:ext cx="4045200" cy="1345500"/>
          </a:xfrm>
          <a:prstGeom prst="rect">
            <a:avLst/>
          </a:prstGeom>
        </p:spPr>
        <p:txBody>
          <a:bodyPr lIns="91425" tIns="91425" rIns="91425" bIns="91425" anchor="t" anchorCtr="0"/>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a:endParaRPr/>
          </a:p>
        </p:txBody>
      </p:sp>
      <p:sp>
        <p:nvSpPr>
          <p:cNvPr id="47" name="Shape 47"/>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8" name="Shape 4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
        <p:nvSpPr>
          <p:cNvPr id="8" name="Footer Placeholder 4"/>
          <p:cNvSpPr>
            <a:spLocks noGrp="1"/>
          </p:cNvSpPr>
          <p:nvPr>
            <p:ph type="ftr" sz="quarter" idx="3"/>
          </p:nvPr>
        </p:nvSpPr>
        <p:spPr>
          <a:xfrm>
            <a:off x="1677537" y="4885899"/>
            <a:ext cx="2895600" cy="2576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a:solidFill>
                  <a:srgbClr val="000000"/>
                </a:solidFill>
                <a:latin typeface="Arial" panose="020B0604020202020204" pitchFamily="34" charset="0"/>
              </a:rPr>
              <a:t>Copyright @ 2017  </a:t>
            </a:r>
            <a:r>
              <a:rPr lang="en-US" altLang="zh-CN" dirty="0" err="1">
                <a:solidFill>
                  <a:srgbClr val="000000"/>
                </a:solidFill>
                <a:latin typeface="Arial" panose="020B0604020202020204" pitchFamily="34" charset="0"/>
              </a:rPr>
              <a:t>Innovaker</a:t>
            </a:r>
            <a:endParaRPr lang="en-US" dirty="0">
              <a:solidFill>
                <a:srgbClr val="000000"/>
              </a:solidFill>
              <a:latin typeface="Arial" panose="020B0604020202020204" pitchFamily="34" charset="0"/>
            </a:endParaRPr>
          </a:p>
          <a:p>
            <a:r>
              <a:rPr lang="en-US" dirty="0"/>
              <a:t>@ </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319500" y="4233725"/>
            <a:ext cx="5998800" cy="598800"/>
          </a:xfrm>
          <a:prstGeom prst="rect">
            <a:avLst/>
          </a:prstGeom>
        </p:spPr>
        <p:txBody>
          <a:bodyPr lIns="91425" tIns="91425" rIns="91425" bIns="91425" anchor="ctr" anchorCtr="0"/>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
        <p:nvSpPr>
          <p:cNvPr id="4" name="Footer Placeholder 4"/>
          <p:cNvSpPr>
            <a:spLocks noGrp="1"/>
          </p:cNvSpPr>
          <p:nvPr>
            <p:ph type="ftr" sz="quarter" idx="3"/>
          </p:nvPr>
        </p:nvSpPr>
        <p:spPr>
          <a:xfrm>
            <a:off x="3124200" y="4885899"/>
            <a:ext cx="2895600" cy="2576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a:solidFill>
                  <a:srgbClr val="000000"/>
                </a:solidFill>
                <a:latin typeface="Arial" panose="020B0604020202020204" pitchFamily="34" charset="0"/>
              </a:rPr>
              <a:t>Copyright @ 2017  </a:t>
            </a:r>
            <a:r>
              <a:rPr lang="en-US" altLang="zh-CN" dirty="0" err="1">
                <a:solidFill>
                  <a:srgbClr val="000000"/>
                </a:solidFill>
                <a:latin typeface="Arial" panose="020B0604020202020204" pitchFamily="34" charset="0"/>
              </a:rPr>
              <a:t>Innovaker</a:t>
            </a:r>
            <a:endParaRPr lang="en-US" dirty="0">
              <a:solidFill>
                <a:srgbClr val="000000"/>
              </a:solidFill>
              <a:latin typeface="Arial" panose="020B0604020202020204" pitchFamily="34" charset="0"/>
            </a:endParaRPr>
          </a:p>
          <a:p>
            <a:r>
              <a:rPr lang="en-US" dirty="0"/>
              <a:t>@ </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spTree>
      <p:nvGrpSpPr>
        <p:cNvPr id="1"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4" name="Shape 54"/>
          <p:cNvSpPr txBox="1">
            <a:spLocks noGrp="1"/>
          </p:cNvSpPr>
          <p:nvPr>
            <p:ph type="title"/>
          </p:nvPr>
        </p:nvSpPr>
        <p:spPr>
          <a:xfrm>
            <a:off x="387900" y="1152450"/>
            <a:ext cx="8368200" cy="1538400"/>
          </a:xfrm>
          <a:prstGeom prst="rect">
            <a:avLst/>
          </a:prstGeom>
        </p:spPr>
        <p:txBody>
          <a:bodyPr lIns="91425" tIns="91425" rIns="91425" bIns="91425" anchor="ctr" anchorCtr="0"/>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a:endParaRPr/>
          </a:p>
        </p:txBody>
      </p:sp>
      <p:sp>
        <p:nvSpPr>
          <p:cNvPr id="55" name="Shape 55"/>
          <p:cNvSpPr txBox="1">
            <a:spLocks noGrp="1"/>
          </p:cNvSpPr>
          <p:nvPr>
            <p:ph type="body" idx="1"/>
          </p:nvPr>
        </p:nvSpPr>
        <p:spPr>
          <a:xfrm>
            <a:off x="387900" y="2919450"/>
            <a:ext cx="83682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6" name="Shape 5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1"/>
                </a:solidFill>
                <a:latin typeface="Roboto"/>
                <a:ea typeface="Roboto"/>
                <a:cs typeface="Roboto"/>
                <a:sym typeface="Roboto"/>
              </a:rPr>
              <a:pPr lvl="0" algn="r">
                <a:spcBef>
                  <a:spcPts val="0"/>
                </a:spcBef>
                <a:buNone/>
              </a:pPr>
              <a:t>‹#›</a:t>
            </a:fld>
            <a:endParaRPr lang="en" sz="1000" dirty="0">
              <a:solidFill>
                <a:schemeClr val="dk1"/>
              </a:solidFill>
              <a:latin typeface="Roboto"/>
              <a:ea typeface="Roboto"/>
              <a:cs typeface="Roboto"/>
              <a:sym typeface="Roboto"/>
            </a:endParaRPr>
          </a:p>
        </p:txBody>
      </p:sp>
      <p:sp>
        <p:nvSpPr>
          <p:cNvPr id="5" name="Rectangle 4"/>
          <p:cNvSpPr/>
          <p:nvPr userDrawn="1"/>
        </p:nvSpPr>
        <p:spPr>
          <a:xfrm>
            <a:off x="-2525" y="0"/>
            <a:ext cx="91302" cy="5143500"/>
          </a:xfrm>
          <a:prstGeom prst="rect">
            <a:avLst/>
          </a:prstGeom>
          <a:solidFill>
            <a:schemeClr val="tx1">
              <a:lumMod val="8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p:cNvSpPr>
            <a:spLocks noGrp="1"/>
          </p:cNvSpPr>
          <p:nvPr>
            <p:ph type="ftr" sz="quarter" idx="3"/>
          </p:nvPr>
        </p:nvSpPr>
        <p:spPr>
          <a:xfrm>
            <a:off x="3124200" y="4885899"/>
            <a:ext cx="2895600" cy="2576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a:solidFill>
                  <a:srgbClr val="000000"/>
                </a:solidFill>
                <a:latin typeface="Arial" panose="020B0604020202020204" pitchFamily="34" charset="0"/>
              </a:rPr>
              <a:t>Copyright @ 2017  </a:t>
            </a:r>
            <a:r>
              <a:rPr lang="en-US" altLang="zh-CN" dirty="0" err="1">
                <a:solidFill>
                  <a:srgbClr val="000000"/>
                </a:solidFill>
                <a:latin typeface="Arial" panose="020B0604020202020204" pitchFamily="34" charset="0"/>
              </a:rPr>
              <a:t>Innovaker</a:t>
            </a:r>
            <a:endParaRPr lang="en-US" dirty="0">
              <a:solidFill>
                <a:srgbClr val="000000"/>
              </a:solidFill>
              <a:latin typeface="Arial" panose="020B0604020202020204" pitchFamily="34" charset="0"/>
            </a:endParaRPr>
          </a:p>
          <a:p>
            <a:r>
              <a:rPr lang="en-US" dirty="0"/>
              <a:t>@ </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7.png"/><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www.realvnc.com/en/connect/download/viewer/" TargetMode="Externa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jpeg"/><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Sound" TargetMode="External"/><Relationship Id="rId4" Type="http://schemas.openxmlformats.org/officeDocument/2006/relationships/hyperlink" Target="https://en.wikipedia.org/wiki/Buzzer" TargetMode="External"/><Relationship Id="rId5" Type="http://schemas.openxmlformats.org/officeDocument/2006/relationships/hyperlink" Target="https://en.wikipedia.org/wiki/Machine" TargetMode="External"/><Relationship Id="rId6" Type="http://schemas.openxmlformats.org/officeDocument/2006/relationships/hyperlink" Target="https://en.wikipedia.org/wiki/Electromechanics" TargetMode="External"/><Relationship Id="rId7" Type="http://schemas.openxmlformats.org/officeDocument/2006/relationships/hyperlink" Target="https://en.wikipedia.org/wiki/Piezoelectricity" TargetMode="External"/><Relationship Id="rId8" Type="http://schemas.openxmlformats.org/officeDocument/2006/relationships/hyperlink" Target="https://en.wikipedia.org/wiki/Alarm_devices" TargetMode="External"/><Relationship Id="rId9" Type="http://schemas.openxmlformats.org/officeDocument/2006/relationships/hyperlink" Target="https://en.wikipedia.org/wiki/Timer" TargetMode="External"/><Relationship Id="rId10" Type="http://schemas.openxmlformats.org/officeDocument/2006/relationships/image" Target="../media/image10.jpeg"/><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62"/>
        <p:cNvGrpSpPr/>
        <p:nvPr/>
      </p:nvGrpSpPr>
      <p:grpSpPr>
        <a:xfrm>
          <a:off x="0" y="0"/>
          <a:ext cx="0" cy="0"/>
          <a:chOff x="0" y="0"/>
          <a:chExt cx="0" cy="0"/>
        </a:xfrm>
      </p:grpSpPr>
      <p:sp>
        <p:nvSpPr>
          <p:cNvPr id="2" name="Rectangle 1"/>
          <p:cNvSpPr/>
          <p:nvPr/>
        </p:nvSpPr>
        <p:spPr>
          <a:xfrm>
            <a:off x="-4556" y="17504"/>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2076" y="0"/>
            <a:ext cx="3889081" cy="364415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4762" y="1"/>
            <a:ext cx="3889081" cy="364415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6" y="1"/>
            <a:ext cx="3976581" cy="3644153"/>
          </a:xfrm>
          <a:prstGeom prst="rect">
            <a:avLst/>
          </a:prstGeom>
        </p:spPr>
      </p:pic>
      <p:sp>
        <p:nvSpPr>
          <p:cNvPr id="63" name="Shape 63"/>
          <p:cNvSpPr txBox="1">
            <a:spLocks noGrp="1"/>
          </p:cNvSpPr>
          <p:nvPr>
            <p:ph type="body" idx="1"/>
          </p:nvPr>
        </p:nvSpPr>
        <p:spPr>
          <a:xfrm>
            <a:off x="992003" y="4512255"/>
            <a:ext cx="6929174" cy="508075"/>
          </a:xfrm>
          <a:prstGeom prst="rect">
            <a:avLst/>
          </a:prstGeom>
        </p:spPr>
        <p:txBody>
          <a:bodyPr lIns="91425" tIns="91425" rIns="91425" bIns="91425" anchor="t" anchorCtr="0">
            <a:noAutofit/>
          </a:bodyPr>
          <a:lstStyle/>
          <a:p>
            <a:pPr lvl="0" algn="ctr">
              <a:lnSpc>
                <a:spcPct val="150000"/>
              </a:lnSpc>
              <a:spcAft>
                <a:spcPts val="0"/>
              </a:spcAft>
            </a:pPr>
            <a:r>
              <a:rPr lang="en-US" sz="1600" dirty="0">
                <a:solidFill>
                  <a:srgbClr val="595A5D"/>
                </a:solidFill>
                <a:latin typeface="+mj-lt"/>
                <a:ea typeface="Alegreya"/>
                <a:cs typeface="Alegreya"/>
                <a:sym typeface="Alegreya"/>
              </a:rPr>
              <a:t>Ver. 01</a:t>
            </a:r>
          </a:p>
        </p:txBody>
      </p:sp>
      <p:sp>
        <p:nvSpPr>
          <p:cNvPr id="6" name="Rectangle 5"/>
          <p:cNvSpPr/>
          <p:nvPr/>
        </p:nvSpPr>
        <p:spPr>
          <a:xfrm>
            <a:off x="4556" y="-1"/>
            <a:ext cx="9144000" cy="3749398"/>
          </a:xfrm>
          <a:prstGeom prst="rect">
            <a:avLst/>
          </a:prstGeom>
          <a:solidFill>
            <a:schemeClr val="bg2">
              <a:lumMod val="75000"/>
              <a:lumOff val="25000"/>
              <a:alpha val="81000"/>
            </a:schemeClr>
          </a:solidFill>
          <a:ln>
            <a:solidFill>
              <a:schemeClr val="bg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5345" y="4056282"/>
            <a:ext cx="2742490" cy="474596"/>
          </a:xfrm>
          <a:prstGeom prst="rect">
            <a:avLst/>
          </a:prstGeom>
        </p:spPr>
      </p:pic>
      <p:sp>
        <p:nvSpPr>
          <p:cNvPr id="14" name="Shape 64">
            <a:extLst>
              <a:ext uri="{FF2B5EF4-FFF2-40B4-BE49-F238E27FC236}">
                <a16:creationId xmlns:a16="http://schemas.microsoft.com/office/drawing/2014/main" xmlns="" id="{987D29E1-CF14-48D5-BD07-772474EB3E95}"/>
              </a:ext>
            </a:extLst>
          </p:cNvPr>
          <p:cNvSpPr txBox="1">
            <a:spLocks/>
          </p:cNvSpPr>
          <p:nvPr/>
        </p:nvSpPr>
        <p:spPr>
          <a:xfrm>
            <a:off x="795414" y="1225940"/>
            <a:ext cx="6616010" cy="777441"/>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3000" b="0" i="0" u="none" strike="noStrike" cap="none">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a:pPr marL="2286000" indent="457200">
              <a:lnSpc>
                <a:spcPct val="115000"/>
              </a:lnSpc>
              <a:spcAft>
                <a:spcPts val="1600"/>
              </a:spcAft>
            </a:pPr>
            <a:r>
              <a:rPr lang="en-US" sz="2800" b="1" dirty="0">
                <a:solidFill>
                  <a:srgbClr val="FFFFFF"/>
                </a:solidFill>
                <a:latin typeface="+mn-lt"/>
                <a:ea typeface="Georgia"/>
                <a:cs typeface="Georgia"/>
                <a:sym typeface="Georgia"/>
              </a:rPr>
              <a:t>Course </a:t>
            </a:r>
            <a:r>
              <a:rPr lang="en-US" sz="2800" b="1" dirty="0" smtClean="0">
                <a:solidFill>
                  <a:srgbClr val="FFFFFF"/>
                </a:solidFill>
                <a:latin typeface="+mn-lt"/>
                <a:ea typeface="Georgia"/>
                <a:cs typeface="Georgia"/>
                <a:sym typeface="Georgia"/>
              </a:rPr>
              <a:t>0</a:t>
            </a:r>
            <a:endParaRPr lang="en" sz="2800" b="1" dirty="0">
              <a:solidFill>
                <a:srgbClr val="FFFFFF"/>
              </a:solidFill>
              <a:latin typeface="+mn-lt"/>
              <a:ea typeface="Georgia"/>
              <a:cs typeface="Georgia"/>
              <a:sym typeface="Georgia"/>
            </a:endParaRPr>
          </a:p>
        </p:txBody>
      </p:sp>
      <p:sp>
        <p:nvSpPr>
          <p:cNvPr id="15" name="TextBox 14"/>
          <p:cNvSpPr txBox="1"/>
          <p:nvPr/>
        </p:nvSpPr>
        <p:spPr>
          <a:xfrm>
            <a:off x="-39712" y="456499"/>
            <a:ext cx="9144000" cy="707886"/>
          </a:xfrm>
          <a:prstGeom prst="rect">
            <a:avLst/>
          </a:prstGeom>
          <a:noFill/>
        </p:spPr>
        <p:txBody>
          <a:bodyPr wrap="square" rtlCol="0">
            <a:spAutoFit/>
          </a:bodyPr>
          <a:lstStyle/>
          <a:p>
            <a:pPr algn="ctr"/>
            <a:r>
              <a:rPr lang="en-US" sz="4000" b="1" dirty="0">
                <a:solidFill>
                  <a:srgbClr val="FFFFFF"/>
                </a:solidFill>
                <a:sym typeface="Georgia"/>
              </a:rPr>
              <a:t>Smart </a:t>
            </a:r>
            <a:r>
              <a:rPr lang="en-US" sz="4000" b="1" dirty="0" smtClean="0">
                <a:solidFill>
                  <a:srgbClr val="FFFFFF"/>
                </a:solidFill>
                <a:sym typeface="Georgia"/>
              </a:rPr>
              <a:t>Lamp </a:t>
            </a:r>
            <a:r>
              <a:rPr lang="en-US" sz="4000" b="1" dirty="0">
                <a:solidFill>
                  <a:srgbClr val="FFFFFF"/>
                </a:solidFill>
                <a:sym typeface="Georgia"/>
              </a:rPr>
              <a:t>Project</a:t>
            </a:r>
            <a:endParaRPr lang="en-US" sz="4000" dirty="0"/>
          </a:p>
        </p:txBody>
      </p:sp>
      <p:sp>
        <p:nvSpPr>
          <p:cNvPr id="13" name="Rectangle 12"/>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a:solidFill>
                  <a:srgbClr val="000000"/>
                </a:solidFill>
                <a:latin typeface="Arial" panose="020B0604020202020204" pitchFamily="34" charset="0"/>
              </a:rPr>
              <a:t>Copyright @ 2018  </a:t>
            </a:r>
            <a:r>
              <a:rPr lang="en-US" altLang="zh-CN" sz="1000" dirty="0" err="1">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16" name="Shape 64">
            <a:extLst>
              <a:ext uri="{FF2B5EF4-FFF2-40B4-BE49-F238E27FC236}">
                <a16:creationId xmlns:a16="http://schemas.microsoft.com/office/drawing/2014/main" xmlns="" id="{987D29E1-CF14-48D5-BD07-772474EB3E95}"/>
              </a:ext>
            </a:extLst>
          </p:cNvPr>
          <p:cNvSpPr txBox="1">
            <a:spLocks/>
          </p:cNvSpPr>
          <p:nvPr/>
        </p:nvSpPr>
        <p:spPr>
          <a:xfrm>
            <a:off x="-4210379" y="2644821"/>
            <a:ext cx="9899790" cy="777441"/>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286000" indent="457200">
              <a:lnSpc>
                <a:spcPct val="115000"/>
              </a:lnSpc>
              <a:spcAft>
                <a:spcPts val="1600"/>
              </a:spcAft>
            </a:pPr>
            <a:r>
              <a:rPr lang="en-US" sz="4000" dirty="0">
                <a:solidFill>
                  <a:srgbClr val="FFFFFF"/>
                </a:solidFill>
                <a:latin typeface="+mn-lt"/>
                <a:ea typeface="Georgia"/>
                <a:cs typeface="Georgia"/>
                <a:sym typeface="Georgia"/>
              </a:rPr>
              <a:t>   </a:t>
            </a:r>
            <a:endParaRPr lang="en" sz="4000" dirty="0">
              <a:solidFill>
                <a:srgbClr val="FFFFFF"/>
              </a:solidFill>
              <a:latin typeface="+mn-lt"/>
              <a:ea typeface="Georgia"/>
              <a:cs typeface="Georgia"/>
              <a:sym typeface="Georgia"/>
            </a:endParaRPr>
          </a:p>
        </p:txBody>
      </p:sp>
      <p:sp>
        <p:nvSpPr>
          <p:cNvPr id="18" name="TextBox 17">
            <a:extLst>
              <a:ext uri="{FF2B5EF4-FFF2-40B4-BE49-F238E27FC236}">
                <a16:creationId xmlns:a16="http://schemas.microsoft.com/office/drawing/2014/main" xmlns="" id="{97286137-2DE9-4B14-9264-B9F0C670C2BF}"/>
              </a:ext>
            </a:extLst>
          </p:cNvPr>
          <p:cNvSpPr txBox="1"/>
          <p:nvPr/>
        </p:nvSpPr>
        <p:spPr>
          <a:xfrm>
            <a:off x="2465133" y="2306073"/>
            <a:ext cx="6118195" cy="584775"/>
          </a:xfrm>
          <a:prstGeom prst="rect">
            <a:avLst/>
          </a:prstGeom>
          <a:noFill/>
        </p:spPr>
        <p:txBody>
          <a:bodyPr wrap="square" rtlCol="0">
            <a:spAutoFit/>
          </a:bodyPr>
          <a:lstStyle/>
          <a:p>
            <a:r>
              <a:rPr lang="en-US" sz="3200" b="1" dirty="0" smtClean="0">
                <a:solidFill>
                  <a:schemeClr val="tx1"/>
                </a:solidFill>
              </a:rPr>
              <a:t>Project Overview</a:t>
            </a:r>
            <a:endParaRPr lang="en-US" sz="3200" b="1" dirty="0">
              <a:solidFill>
                <a:schemeClr val="tx1"/>
              </a:solidFill>
            </a:endParaRPr>
          </a:p>
        </p:txBody>
      </p:sp>
      <p:sp>
        <p:nvSpPr>
          <p:cNvPr id="4" name="Rectangle 3"/>
          <p:cNvSpPr/>
          <p:nvPr/>
        </p:nvSpPr>
        <p:spPr>
          <a:xfrm>
            <a:off x="0" y="4939556"/>
            <a:ext cx="1270000"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00" smtClean="0">
                <a:solidFill>
                  <a:srgbClr val="000000"/>
                </a:solidFill>
                <a:latin typeface="Arial" panose="020B0604020202020204" pitchFamily="34" charset="0"/>
              </a:rPr>
              <a:t>Unrestricted</a:t>
            </a:r>
            <a:endParaRPr lang="en-US" sz="1000">
              <a:solidFill>
                <a:srgbClr val="000000"/>
              </a:solidFill>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10</a:t>
            </a:fld>
            <a:endParaRPr lang="en" sz="1200" dirty="0"/>
          </a:p>
        </p:txBody>
      </p:sp>
      <p:sp>
        <p:nvSpPr>
          <p:cNvPr id="16" name="Shape 72"/>
          <p:cNvSpPr txBox="1">
            <a:spLocks/>
          </p:cNvSpPr>
          <p:nvPr/>
        </p:nvSpPr>
        <p:spPr>
          <a:xfrm>
            <a:off x="8472457"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pPr/>
              <a:t>10</a:t>
            </a:fld>
            <a:endParaRPr lang="en" sz="1200" dirty="0"/>
          </a:p>
        </p:txBody>
      </p:sp>
      <p:sp>
        <p:nvSpPr>
          <p:cNvPr id="7" name="Rectangle 6"/>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a:solidFill>
                  <a:srgbClr val="000000"/>
                </a:solidFill>
                <a:latin typeface="Arial" panose="020B0604020202020204" pitchFamily="34" charset="0"/>
              </a:rPr>
              <a:t>Copyright @ 2018  </a:t>
            </a:r>
            <a:r>
              <a:rPr lang="en-US" altLang="zh-CN" sz="1000" dirty="0" err="1">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8" name="Rectangle 7"/>
          <p:cNvSpPr/>
          <p:nvPr/>
        </p:nvSpPr>
        <p:spPr>
          <a:xfrm>
            <a:off x="933148" y="4210334"/>
            <a:ext cx="4572000" cy="932563"/>
          </a:xfrm>
          <a:prstGeom prst="rect">
            <a:avLst/>
          </a:prstGeom>
        </p:spPr>
        <p:txBody>
          <a:bodyPr wrap="square">
            <a:spAutoFit/>
          </a:bodyPr>
          <a:lstStyle/>
          <a:p>
            <a:pPr>
              <a:lnSpc>
                <a:spcPct val="80000"/>
              </a:lnSpc>
            </a:pPr>
            <a:endParaRPr lang="en-IE" dirty="0"/>
          </a:p>
          <a:p>
            <a:pPr>
              <a:lnSpc>
                <a:spcPct val="80000"/>
              </a:lnSpc>
            </a:pPr>
            <a:endParaRPr lang="en-IE" dirty="0"/>
          </a:p>
          <a:p>
            <a:pPr>
              <a:lnSpc>
                <a:spcPct val="80000"/>
              </a:lnSpc>
            </a:pPr>
            <a:endParaRPr lang="en-IE" dirty="0"/>
          </a:p>
          <a:p>
            <a:pPr>
              <a:lnSpc>
                <a:spcPct val="150000"/>
              </a:lnSpc>
            </a:pPr>
            <a:endParaRPr lang="en-US" dirty="0">
              <a:solidFill>
                <a:srgbClr val="595A5D"/>
              </a:solidFill>
            </a:endParaRPr>
          </a:p>
        </p:txBody>
      </p:sp>
      <p:sp>
        <p:nvSpPr>
          <p:cNvPr id="9" name="Shape 70">
            <a:extLst>
              <a:ext uri="{FF2B5EF4-FFF2-40B4-BE49-F238E27FC236}">
                <a16:creationId xmlns="" xmlns:a16="http://schemas.microsoft.com/office/drawing/2014/main" id="{DCA36149-1ECE-470B-8B00-C93909D7DCC7}"/>
              </a:ext>
            </a:extLst>
          </p:cNvPr>
          <p:cNvSpPr txBox="1">
            <a:spLocks/>
          </p:cNvSpPr>
          <p:nvPr/>
        </p:nvSpPr>
        <p:spPr>
          <a:xfrm>
            <a:off x="2588112" y="360261"/>
            <a:ext cx="4086701" cy="71122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400" b="1" dirty="0" smtClean="0">
                <a:solidFill>
                  <a:schemeClr val="tx2">
                    <a:lumMod val="50000"/>
                  </a:schemeClr>
                </a:solidFill>
                <a:latin typeface="Georgia" panose="02040502050405020303" pitchFamily="18" charset="0"/>
              </a:rPr>
              <a:t>Push Button Switch</a:t>
            </a:r>
            <a:endParaRPr lang="en" sz="2400" b="1" dirty="0">
              <a:solidFill>
                <a:schemeClr val="tx2">
                  <a:lumMod val="50000"/>
                </a:schemeClr>
              </a:solidFill>
              <a:latin typeface="Georgia" panose="02040502050405020303" pitchFamily="18" charset="0"/>
            </a:endParaRPr>
          </a:p>
          <a:p>
            <a:endParaRPr lang="en" sz="2800" b="1" dirty="0">
              <a:solidFill>
                <a:srgbClr val="595A5D"/>
              </a:solidFill>
              <a:latin typeface="+mj-lt"/>
            </a:endParaRPr>
          </a:p>
        </p:txBody>
      </p:sp>
      <p:sp>
        <p:nvSpPr>
          <p:cNvPr id="3" name="Rectangle 2">
            <a:extLst>
              <a:ext uri="{FF2B5EF4-FFF2-40B4-BE49-F238E27FC236}">
                <a16:creationId xmlns="" xmlns:a16="http://schemas.microsoft.com/office/drawing/2014/main" id="{625EB2C3-258C-4EA5-BA8A-D24AC65EE68C}"/>
              </a:ext>
            </a:extLst>
          </p:cNvPr>
          <p:cNvSpPr/>
          <p:nvPr/>
        </p:nvSpPr>
        <p:spPr>
          <a:xfrm>
            <a:off x="544867" y="1342315"/>
            <a:ext cx="3631722" cy="584775"/>
          </a:xfrm>
          <a:prstGeom prst="rect">
            <a:avLst/>
          </a:prstGeom>
        </p:spPr>
        <p:txBody>
          <a:bodyPr wrap="square">
            <a:spAutoFit/>
          </a:bodyPr>
          <a:lstStyle/>
          <a:p>
            <a:pPr algn="just"/>
            <a:r>
              <a:rPr lang="en-US" sz="1600" dirty="0">
                <a:solidFill>
                  <a:schemeClr val="tx2">
                    <a:lumMod val="50000"/>
                  </a:schemeClr>
                </a:solidFill>
                <a:latin typeface="Georgia" panose="02040502050405020303" pitchFamily="18" charset="0"/>
              </a:rPr>
              <a:t>Buttons can convert physical changes into electrical signals</a:t>
            </a:r>
          </a:p>
        </p:txBody>
      </p:sp>
      <p:sp>
        <p:nvSpPr>
          <p:cNvPr id="5" name="Rectangle 4">
            <a:extLst>
              <a:ext uri="{FF2B5EF4-FFF2-40B4-BE49-F238E27FC236}">
                <a16:creationId xmlns="" xmlns:a16="http://schemas.microsoft.com/office/drawing/2014/main" id="{36C18565-3217-43C7-8888-B88DFD015369}"/>
              </a:ext>
            </a:extLst>
          </p:cNvPr>
          <p:cNvSpPr/>
          <p:nvPr/>
        </p:nvSpPr>
        <p:spPr>
          <a:xfrm>
            <a:off x="544867" y="2354892"/>
            <a:ext cx="4295957" cy="2308324"/>
          </a:xfrm>
          <a:prstGeom prst="rect">
            <a:avLst/>
          </a:prstGeom>
        </p:spPr>
        <p:txBody>
          <a:bodyPr wrap="square">
            <a:spAutoFit/>
          </a:bodyPr>
          <a:lstStyle/>
          <a:p>
            <a:r>
              <a:rPr lang="en-US" sz="1600" b="1" dirty="0">
                <a:solidFill>
                  <a:schemeClr val="tx2">
                    <a:lumMod val="50000"/>
                  </a:schemeClr>
                </a:solidFill>
                <a:latin typeface="Georgia" panose="02040502050405020303" pitchFamily="18" charset="0"/>
              </a:rPr>
              <a:t>How does it work?</a:t>
            </a:r>
          </a:p>
          <a:p>
            <a:endParaRPr lang="en-US" sz="1600" b="1" dirty="0">
              <a:solidFill>
                <a:schemeClr val="tx2">
                  <a:lumMod val="50000"/>
                </a:schemeClr>
              </a:solidFill>
              <a:latin typeface="Georgia" panose="02040502050405020303" pitchFamily="18" charset="0"/>
            </a:endParaRPr>
          </a:p>
          <a:p>
            <a:pPr algn="just"/>
            <a:r>
              <a:rPr lang="en-US" dirty="0">
                <a:solidFill>
                  <a:schemeClr val="tx2">
                    <a:lumMod val="50000"/>
                  </a:schemeClr>
                </a:solidFill>
                <a:latin typeface="Georgia" panose="02040502050405020303" pitchFamily="18" charset="0"/>
              </a:rPr>
              <a:t>If you hold the button such that it is in a vertical orientation, then the two rails that are parallel to each other are connected internally. When the button is pressed down, the switch inside closes, connecting the two rails. Current from one branch can then flow across to the other.</a:t>
            </a:r>
          </a:p>
          <a:p>
            <a:r>
              <a:rPr lang="en-US" dirty="0">
                <a:solidFill>
                  <a:schemeClr val="tx2">
                    <a:lumMod val="50000"/>
                  </a:schemeClr>
                </a:solidFill>
                <a:latin typeface="Georgia" panose="02040502050405020303" pitchFamily="18" charset="0"/>
              </a:rPr>
              <a:t/>
            </a:r>
            <a:br>
              <a:rPr lang="en-US" dirty="0">
                <a:solidFill>
                  <a:schemeClr val="tx2">
                    <a:lumMod val="50000"/>
                  </a:schemeClr>
                </a:solidFill>
                <a:latin typeface="Georgia" panose="02040502050405020303" pitchFamily="18" charset="0"/>
              </a:rPr>
            </a:br>
            <a:endParaRPr lang="en-US" dirty="0">
              <a:solidFill>
                <a:schemeClr val="tx2">
                  <a:lumMod val="50000"/>
                </a:schemeClr>
              </a:solidFill>
              <a:latin typeface="Georgia" panose="02040502050405020303" pitchFamily="18" charset="0"/>
            </a:endParaRPr>
          </a:p>
        </p:txBody>
      </p:sp>
      <p:pic>
        <p:nvPicPr>
          <p:cNvPr id="2" name="Picture 1"/>
          <p:cNvPicPr>
            <a:picLocks noChangeAspect="1"/>
          </p:cNvPicPr>
          <p:nvPr/>
        </p:nvPicPr>
        <p:blipFill>
          <a:blip r:embed="rId3"/>
          <a:stretch>
            <a:fillRect/>
          </a:stretch>
        </p:blipFill>
        <p:spPr>
          <a:xfrm>
            <a:off x="5596650" y="1234562"/>
            <a:ext cx="1368926" cy="1211137"/>
          </a:xfrm>
          <a:prstGeom prst="rect">
            <a:avLst/>
          </a:prstGeom>
        </p:spPr>
      </p:pic>
      <p:pic>
        <p:nvPicPr>
          <p:cNvPr id="12" name="image62.png"/>
          <p:cNvPicPr/>
          <p:nvPr/>
        </p:nvPicPr>
        <p:blipFill>
          <a:blip r:embed="rId4"/>
          <a:srcRect/>
          <a:stretch>
            <a:fillRect/>
          </a:stretch>
        </p:blipFill>
        <p:spPr>
          <a:xfrm>
            <a:off x="5462915" y="2772694"/>
            <a:ext cx="2423795" cy="1437640"/>
          </a:xfrm>
          <a:prstGeom prst="rect">
            <a:avLst/>
          </a:prstGeom>
          <a:ln/>
        </p:spPr>
      </p:pic>
    </p:spTree>
    <p:extLst>
      <p:ext uri="{BB962C8B-B14F-4D97-AF65-F5344CB8AC3E}">
        <p14:creationId xmlns:p14="http://schemas.microsoft.com/office/powerpoint/2010/main" val="320717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11</a:t>
            </a:fld>
            <a:endParaRPr lang="en" sz="1200" dirty="0"/>
          </a:p>
        </p:txBody>
      </p:sp>
      <p:sp>
        <p:nvSpPr>
          <p:cNvPr id="16" name="Shape 72"/>
          <p:cNvSpPr txBox="1">
            <a:spLocks/>
          </p:cNvSpPr>
          <p:nvPr/>
        </p:nvSpPr>
        <p:spPr>
          <a:xfrm>
            <a:off x="8472457"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pPr/>
              <a:t>11</a:t>
            </a:fld>
            <a:endParaRPr lang="en" sz="1200" dirty="0"/>
          </a:p>
        </p:txBody>
      </p:sp>
      <p:sp>
        <p:nvSpPr>
          <p:cNvPr id="7" name="Rectangle 6"/>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a:solidFill>
                  <a:srgbClr val="000000"/>
                </a:solidFill>
                <a:latin typeface="Arial" panose="020B0604020202020204" pitchFamily="34" charset="0"/>
              </a:rPr>
              <a:t>Copyright @ 2018  </a:t>
            </a:r>
            <a:r>
              <a:rPr lang="en-US" altLang="zh-CN" sz="1000" dirty="0" err="1">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8" name="Rectangle 7"/>
          <p:cNvSpPr/>
          <p:nvPr/>
        </p:nvSpPr>
        <p:spPr>
          <a:xfrm>
            <a:off x="933148" y="4210334"/>
            <a:ext cx="4572000" cy="932563"/>
          </a:xfrm>
          <a:prstGeom prst="rect">
            <a:avLst/>
          </a:prstGeom>
        </p:spPr>
        <p:txBody>
          <a:bodyPr wrap="square">
            <a:spAutoFit/>
          </a:bodyPr>
          <a:lstStyle/>
          <a:p>
            <a:pPr>
              <a:lnSpc>
                <a:spcPct val="80000"/>
              </a:lnSpc>
            </a:pPr>
            <a:endParaRPr lang="en-IE" dirty="0"/>
          </a:p>
          <a:p>
            <a:pPr>
              <a:lnSpc>
                <a:spcPct val="80000"/>
              </a:lnSpc>
            </a:pPr>
            <a:endParaRPr lang="en-IE" dirty="0"/>
          </a:p>
          <a:p>
            <a:pPr>
              <a:lnSpc>
                <a:spcPct val="80000"/>
              </a:lnSpc>
            </a:pPr>
            <a:endParaRPr lang="en-IE" dirty="0"/>
          </a:p>
          <a:p>
            <a:pPr>
              <a:lnSpc>
                <a:spcPct val="150000"/>
              </a:lnSpc>
            </a:pPr>
            <a:endParaRPr lang="en-US" dirty="0">
              <a:solidFill>
                <a:srgbClr val="595A5D"/>
              </a:solidFill>
            </a:endParaRPr>
          </a:p>
        </p:txBody>
      </p:sp>
      <p:sp>
        <p:nvSpPr>
          <p:cNvPr id="9" name="Shape 70">
            <a:extLst>
              <a:ext uri="{FF2B5EF4-FFF2-40B4-BE49-F238E27FC236}">
                <a16:creationId xmlns="" xmlns:a16="http://schemas.microsoft.com/office/drawing/2014/main" id="{DCA36149-1ECE-470B-8B00-C93909D7DCC7}"/>
              </a:ext>
            </a:extLst>
          </p:cNvPr>
          <p:cNvSpPr txBox="1">
            <a:spLocks/>
          </p:cNvSpPr>
          <p:nvPr/>
        </p:nvSpPr>
        <p:spPr>
          <a:xfrm>
            <a:off x="2229252" y="248714"/>
            <a:ext cx="5715398" cy="71122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400" b="1" dirty="0" smtClean="0">
                <a:solidFill>
                  <a:schemeClr val="tx2">
                    <a:lumMod val="50000"/>
                  </a:schemeClr>
                </a:solidFill>
                <a:latin typeface="Georgia" panose="02040502050405020303" pitchFamily="18" charset="0"/>
              </a:rPr>
              <a:t>Connect a Button into Circuit </a:t>
            </a:r>
            <a:endParaRPr lang="en" sz="2400" b="1" dirty="0">
              <a:solidFill>
                <a:schemeClr val="tx2">
                  <a:lumMod val="50000"/>
                </a:schemeClr>
              </a:solidFill>
              <a:latin typeface="Georgia" panose="02040502050405020303" pitchFamily="18" charset="0"/>
            </a:endParaRPr>
          </a:p>
          <a:p>
            <a:endParaRPr lang="en" sz="2800" b="1" dirty="0">
              <a:solidFill>
                <a:srgbClr val="595A5D"/>
              </a:solidFill>
              <a:latin typeface="+mj-lt"/>
            </a:endParaRPr>
          </a:p>
        </p:txBody>
      </p:sp>
      <p:sp>
        <p:nvSpPr>
          <p:cNvPr id="3" name="Rectangle 2">
            <a:extLst>
              <a:ext uri="{FF2B5EF4-FFF2-40B4-BE49-F238E27FC236}">
                <a16:creationId xmlns="" xmlns:a16="http://schemas.microsoft.com/office/drawing/2014/main" id="{625EB2C3-258C-4EA5-BA8A-D24AC65EE68C}"/>
              </a:ext>
            </a:extLst>
          </p:cNvPr>
          <p:cNvSpPr/>
          <p:nvPr/>
        </p:nvSpPr>
        <p:spPr>
          <a:xfrm>
            <a:off x="1061111" y="1135024"/>
            <a:ext cx="2096733" cy="338554"/>
          </a:xfrm>
          <a:prstGeom prst="rect">
            <a:avLst/>
          </a:prstGeom>
        </p:spPr>
        <p:txBody>
          <a:bodyPr wrap="square">
            <a:spAutoFit/>
          </a:bodyPr>
          <a:lstStyle/>
          <a:p>
            <a:pPr algn="just"/>
            <a:r>
              <a:rPr lang="en-US" sz="1600" dirty="0" smtClean="0">
                <a:solidFill>
                  <a:schemeClr val="tx2">
                    <a:lumMod val="50000"/>
                  </a:schemeClr>
                </a:solidFill>
                <a:latin typeface="Georgia" panose="02040502050405020303" pitchFamily="18" charset="0"/>
              </a:rPr>
              <a:t>Pull-up Resistor</a:t>
            </a:r>
            <a:endParaRPr lang="en-US" sz="1600" dirty="0">
              <a:solidFill>
                <a:schemeClr val="tx2">
                  <a:lumMod val="50000"/>
                </a:schemeClr>
              </a:solidFill>
              <a:latin typeface="Georgia" panose="02040502050405020303" pitchFamily="18" charset="0"/>
            </a:endParaRPr>
          </a:p>
        </p:txBody>
      </p:sp>
      <p:pic>
        <p:nvPicPr>
          <p:cNvPr id="2" name="Picture 1"/>
          <p:cNvPicPr>
            <a:picLocks noChangeAspect="1"/>
          </p:cNvPicPr>
          <p:nvPr/>
        </p:nvPicPr>
        <p:blipFill>
          <a:blip r:embed="rId3"/>
          <a:stretch>
            <a:fillRect/>
          </a:stretch>
        </p:blipFill>
        <p:spPr>
          <a:xfrm>
            <a:off x="1030457" y="1665808"/>
            <a:ext cx="2024715" cy="2174695"/>
          </a:xfrm>
          <a:prstGeom prst="rect">
            <a:avLst/>
          </a:prstGeom>
        </p:spPr>
      </p:pic>
      <p:sp>
        <p:nvSpPr>
          <p:cNvPr id="12" name="Rectangle 11">
            <a:extLst>
              <a:ext uri="{FF2B5EF4-FFF2-40B4-BE49-F238E27FC236}">
                <a16:creationId xmlns="" xmlns:a16="http://schemas.microsoft.com/office/drawing/2014/main" id="{625EB2C3-258C-4EA5-BA8A-D24AC65EE68C}"/>
              </a:ext>
            </a:extLst>
          </p:cNvPr>
          <p:cNvSpPr/>
          <p:nvPr/>
        </p:nvSpPr>
        <p:spPr>
          <a:xfrm>
            <a:off x="4852637" y="1135024"/>
            <a:ext cx="2096733" cy="338554"/>
          </a:xfrm>
          <a:prstGeom prst="rect">
            <a:avLst/>
          </a:prstGeom>
        </p:spPr>
        <p:txBody>
          <a:bodyPr wrap="square">
            <a:spAutoFit/>
          </a:bodyPr>
          <a:lstStyle/>
          <a:p>
            <a:pPr algn="just"/>
            <a:r>
              <a:rPr lang="en-US" sz="1600" dirty="0" smtClean="0">
                <a:solidFill>
                  <a:schemeClr val="tx2">
                    <a:lumMod val="50000"/>
                  </a:schemeClr>
                </a:solidFill>
                <a:latin typeface="Georgia" panose="02040502050405020303" pitchFamily="18" charset="0"/>
              </a:rPr>
              <a:t>Pull-down Resistor</a:t>
            </a:r>
            <a:endParaRPr lang="en-US" sz="1600" dirty="0">
              <a:solidFill>
                <a:schemeClr val="tx2">
                  <a:lumMod val="50000"/>
                </a:schemeClr>
              </a:solidFill>
              <a:latin typeface="Georgia" panose="02040502050405020303" pitchFamily="18" charset="0"/>
            </a:endParaRPr>
          </a:p>
        </p:txBody>
      </p:sp>
      <p:pic>
        <p:nvPicPr>
          <p:cNvPr id="4" name="Picture 3"/>
          <p:cNvPicPr>
            <a:picLocks noChangeAspect="1"/>
          </p:cNvPicPr>
          <p:nvPr/>
        </p:nvPicPr>
        <p:blipFill>
          <a:blip r:embed="rId4"/>
          <a:stretch>
            <a:fillRect/>
          </a:stretch>
        </p:blipFill>
        <p:spPr>
          <a:xfrm>
            <a:off x="4852637" y="1665808"/>
            <a:ext cx="2139834" cy="2107115"/>
          </a:xfrm>
          <a:prstGeom prst="rect">
            <a:avLst/>
          </a:prstGeom>
        </p:spPr>
      </p:pic>
      <p:sp>
        <p:nvSpPr>
          <p:cNvPr id="14" name="Rectangle 13">
            <a:extLst>
              <a:ext uri="{FF2B5EF4-FFF2-40B4-BE49-F238E27FC236}">
                <a16:creationId xmlns="" xmlns:a16="http://schemas.microsoft.com/office/drawing/2014/main" id="{625EB2C3-258C-4EA5-BA8A-D24AC65EE68C}"/>
              </a:ext>
            </a:extLst>
          </p:cNvPr>
          <p:cNvSpPr/>
          <p:nvPr/>
        </p:nvSpPr>
        <p:spPr>
          <a:xfrm>
            <a:off x="2962501" y="2534975"/>
            <a:ext cx="677204" cy="307777"/>
          </a:xfrm>
          <a:prstGeom prst="rect">
            <a:avLst/>
          </a:prstGeom>
        </p:spPr>
        <p:txBody>
          <a:bodyPr wrap="square">
            <a:spAutoFit/>
          </a:bodyPr>
          <a:lstStyle/>
          <a:p>
            <a:pPr algn="just"/>
            <a:r>
              <a:rPr lang="en-US" dirty="0" smtClean="0">
                <a:solidFill>
                  <a:srgbClr val="C00000"/>
                </a:solidFill>
                <a:latin typeface="Georgia" panose="02040502050405020303" pitchFamily="18" charset="0"/>
              </a:rPr>
              <a:t>GPIO</a:t>
            </a:r>
            <a:endParaRPr lang="en-US" dirty="0">
              <a:solidFill>
                <a:srgbClr val="C00000"/>
              </a:solidFill>
              <a:latin typeface="Georgia" panose="02040502050405020303" pitchFamily="18" charset="0"/>
            </a:endParaRPr>
          </a:p>
        </p:txBody>
      </p:sp>
      <p:sp>
        <p:nvSpPr>
          <p:cNvPr id="17" name="Rectangle 16">
            <a:extLst>
              <a:ext uri="{FF2B5EF4-FFF2-40B4-BE49-F238E27FC236}">
                <a16:creationId xmlns="" xmlns:a16="http://schemas.microsoft.com/office/drawing/2014/main" id="{625EB2C3-258C-4EA5-BA8A-D24AC65EE68C}"/>
              </a:ext>
            </a:extLst>
          </p:cNvPr>
          <p:cNvSpPr/>
          <p:nvPr/>
        </p:nvSpPr>
        <p:spPr>
          <a:xfrm>
            <a:off x="6854976" y="2565476"/>
            <a:ext cx="829679" cy="307777"/>
          </a:xfrm>
          <a:prstGeom prst="rect">
            <a:avLst/>
          </a:prstGeom>
        </p:spPr>
        <p:txBody>
          <a:bodyPr wrap="square">
            <a:spAutoFit/>
          </a:bodyPr>
          <a:lstStyle/>
          <a:p>
            <a:pPr algn="just"/>
            <a:r>
              <a:rPr lang="en-US" dirty="0" smtClean="0">
                <a:solidFill>
                  <a:srgbClr val="C00000"/>
                </a:solidFill>
                <a:latin typeface="Georgia" panose="02040502050405020303" pitchFamily="18" charset="0"/>
              </a:rPr>
              <a:t>GPIO</a:t>
            </a:r>
            <a:endParaRPr lang="en-US" dirty="0">
              <a:solidFill>
                <a:srgbClr val="C00000"/>
              </a:solidFill>
              <a:latin typeface="Georgia" panose="02040502050405020303" pitchFamily="18" charset="0"/>
            </a:endParaRPr>
          </a:p>
        </p:txBody>
      </p:sp>
      <p:sp>
        <p:nvSpPr>
          <p:cNvPr id="18" name="Rectangle 17">
            <a:extLst>
              <a:ext uri="{FF2B5EF4-FFF2-40B4-BE49-F238E27FC236}">
                <a16:creationId xmlns="" xmlns:a16="http://schemas.microsoft.com/office/drawing/2014/main" id="{625EB2C3-258C-4EA5-BA8A-D24AC65EE68C}"/>
              </a:ext>
            </a:extLst>
          </p:cNvPr>
          <p:cNvSpPr/>
          <p:nvPr/>
        </p:nvSpPr>
        <p:spPr>
          <a:xfrm>
            <a:off x="809300" y="2167356"/>
            <a:ext cx="442313" cy="276999"/>
          </a:xfrm>
          <a:prstGeom prst="rect">
            <a:avLst/>
          </a:prstGeom>
        </p:spPr>
        <p:txBody>
          <a:bodyPr wrap="square">
            <a:spAutoFit/>
          </a:bodyPr>
          <a:lstStyle/>
          <a:p>
            <a:pPr algn="just"/>
            <a:r>
              <a:rPr lang="en-US" sz="1200" dirty="0" smtClean="0">
                <a:solidFill>
                  <a:srgbClr val="7030A0"/>
                </a:solidFill>
                <a:latin typeface="Georgia" panose="02040502050405020303" pitchFamily="18" charset="0"/>
              </a:rPr>
              <a:t>10k </a:t>
            </a:r>
            <a:endParaRPr lang="en-US" sz="1200" dirty="0">
              <a:solidFill>
                <a:srgbClr val="7030A0"/>
              </a:solidFill>
              <a:latin typeface="Georgia" panose="02040502050405020303" pitchFamily="18" charset="0"/>
            </a:endParaRPr>
          </a:p>
        </p:txBody>
      </p:sp>
      <p:sp>
        <p:nvSpPr>
          <p:cNvPr id="19" name="Rectangle 18">
            <a:extLst>
              <a:ext uri="{FF2B5EF4-FFF2-40B4-BE49-F238E27FC236}">
                <a16:creationId xmlns="" xmlns:a16="http://schemas.microsoft.com/office/drawing/2014/main" id="{625EB2C3-258C-4EA5-BA8A-D24AC65EE68C}"/>
              </a:ext>
            </a:extLst>
          </p:cNvPr>
          <p:cNvSpPr/>
          <p:nvPr/>
        </p:nvSpPr>
        <p:spPr>
          <a:xfrm>
            <a:off x="1914267" y="2146889"/>
            <a:ext cx="478250" cy="276999"/>
          </a:xfrm>
          <a:prstGeom prst="rect">
            <a:avLst/>
          </a:prstGeom>
        </p:spPr>
        <p:txBody>
          <a:bodyPr wrap="square">
            <a:spAutoFit/>
          </a:bodyPr>
          <a:lstStyle/>
          <a:p>
            <a:pPr algn="just"/>
            <a:r>
              <a:rPr lang="en-US" sz="1200" dirty="0" smtClean="0">
                <a:solidFill>
                  <a:srgbClr val="7030A0"/>
                </a:solidFill>
                <a:latin typeface="Georgia" panose="02040502050405020303" pitchFamily="18" charset="0"/>
              </a:rPr>
              <a:t>10k</a:t>
            </a:r>
            <a:r>
              <a:rPr lang="en-US" sz="1200" dirty="0" smtClean="0">
                <a:solidFill>
                  <a:srgbClr val="C00000"/>
                </a:solidFill>
                <a:latin typeface="Georgia" panose="02040502050405020303" pitchFamily="18" charset="0"/>
              </a:rPr>
              <a:t> </a:t>
            </a:r>
            <a:endParaRPr lang="en-US" sz="1200" dirty="0">
              <a:solidFill>
                <a:srgbClr val="C00000"/>
              </a:solidFill>
              <a:latin typeface="Georgia" panose="02040502050405020303" pitchFamily="18" charset="0"/>
            </a:endParaRPr>
          </a:p>
        </p:txBody>
      </p:sp>
      <p:sp>
        <p:nvSpPr>
          <p:cNvPr id="20" name="Rectangle 19">
            <a:extLst>
              <a:ext uri="{FF2B5EF4-FFF2-40B4-BE49-F238E27FC236}">
                <a16:creationId xmlns="" xmlns:a16="http://schemas.microsoft.com/office/drawing/2014/main" id="{625EB2C3-258C-4EA5-BA8A-D24AC65EE68C}"/>
              </a:ext>
            </a:extLst>
          </p:cNvPr>
          <p:cNvSpPr/>
          <p:nvPr/>
        </p:nvSpPr>
        <p:spPr>
          <a:xfrm>
            <a:off x="4618323" y="2943366"/>
            <a:ext cx="468628" cy="276999"/>
          </a:xfrm>
          <a:prstGeom prst="rect">
            <a:avLst/>
          </a:prstGeom>
        </p:spPr>
        <p:txBody>
          <a:bodyPr wrap="square">
            <a:spAutoFit/>
          </a:bodyPr>
          <a:lstStyle/>
          <a:p>
            <a:pPr algn="just"/>
            <a:r>
              <a:rPr lang="en-US" sz="1200" dirty="0" smtClean="0">
                <a:solidFill>
                  <a:srgbClr val="7030A0"/>
                </a:solidFill>
                <a:latin typeface="Georgia" panose="02040502050405020303" pitchFamily="18" charset="0"/>
              </a:rPr>
              <a:t>10k</a:t>
            </a:r>
            <a:r>
              <a:rPr lang="en-US" sz="1200" dirty="0" smtClean="0">
                <a:solidFill>
                  <a:srgbClr val="C00000"/>
                </a:solidFill>
                <a:latin typeface="Georgia" panose="02040502050405020303" pitchFamily="18" charset="0"/>
              </a:rPr>
              <a:t> </a:t>
            </a:r>
            <a:endParaRPr lang="en-US" sz="1200" dirty="0">
              <a:solidFill>
                <a:srgbClr val="C00000"/>
              </a:solidFill>
              <a:latin typeface="Georgia" panose="02040502050405020303" pitchFamily="18" charset="0"/>
            </a:endParaRPr>
          </a:p>
        </p:txBody>
      </p:sp>
      <p:sp>
        <p:nvSpPr>
          <p:cNvPr id="21" name="Rectangle 20">
            <a:extLst>
              <a:ext uri="{FF2B5EF4-FFF2-40B4-BE49-F238E27FC236}">
                <a16:creationId xmlns="" xmlns:a16="http://schemas.microsoft.com/office/drawing/2014/main" id="{625EB2C3-258C-4EA5-BA8A-D24AC65EE68C}"/>
              </a:ext>
            </a:extLst>
          </p:cNvPr>
          <p:cNvSpPr/>
          <p:nvPr/>
        </p:nvSpPr>
        <p:spPr>
          <a:xfrm>
            <a:off x="5761155" y="2943366"/>
            <a:ext cx="468628" cy="276999"/>
          </a:xfrm>
          <a:prstGeom prst="rect">
            <a:avLst/>
          </a:prstGeom>
        </p:spPr>
        <p:txBody>
          <a:bodyPr wrap="square">
            <a:spAutoFit/>
          </a:bodyPr>
          <a:lstStyle/>
          <a:p>
            <a:pPr algn="just"/>
            <a:r>
              <a:rPr lang="en-US" sz="1200" dirty="0" smtClean="0">
                <a:solidFill>
                  <a:srgbClr val="7030A0"/>
                </a:solidFill>
                <a:latin typeface="Georgia" panose="02040502050405020303" pitchFamily="18" charset="0"/>
              </a:rPr>
              <a:t>10k</a:t>
            </a:r>
            <a:r>
              <a:rPr lang="en-US" sz="1200" dirty="0" smtClean="0">
                <a:solidFill>
                  <a:srgbClr val="C00000"/>
                </a:solidFill>
                <a:latin typeface="Georgia" panose="02040502050405020303" pitchFamily="18" charset="0"/>
              </a:rPr>
              <a:t> </a:t>
            </a:r>
            <a:endParaRPr lang="en-US" sz="1200" dirty="0">
              <a:solidFill>
                <a:srgbClr val="C00000"/>
              </a:solidFill>
              <a:latin typeface="Georgia" panose="02040502050405020303" pitchFamily="18" charset="0"/>
            </a:endParaRPr>
          </a:p>
        </p:txBody>
      </p:sp>
      <p:pic>
        <p:nvPicPr>
          <p:cNvPr id="10" name="Picture 9"/>
          <p:cNvPicPr>
            <a:picLocks noChangeAspect="1"/>
          </p:cNvPicPr>
          <p:nvPr/>
        </p:nvPicPr>
        <p:blipFill>
          <a:blip r:embed="rId5"/>
          <a:stretch>
            <a:fillRect/>
          </a:stretch>
        </p:blipFill>
        <p:spPr>
          <a:xfrm>
            <a:off x="4670452" y="3908721"/>
            <a:ext cx="3118661" cy="764830"/>
          </a:xfrm>
          <a:prstGeom prst="rect">
            <a:avLst/>
          </a:prstGeom>
        </p:spPr>
      </p:pic>
      <p:pic>
        <p:nvPicPr>
          <p:cNvPr id="11" name="Picture 10"/>
          <p:cNvPicPr>
            <a:picLocks noChangeAspect="1"/>
          </p:cNvPicPr>
          <p:nvPr/>
        </p:nvPicPr>
        <p:blipFill>
          <a:blip r:embed="rId6"/>
          <a:stretch>
            <a:fillRect/>
          </a:stretch>
        </p:blipFill>
        <p:spPr>
          <a:xfrm>
            <a:off x="857126" y="3949213"/>
            <a:ext cx="2864720" cy="724337"/>
          </a:xfrm>
          <a:prstGeom prst="rect">
            <a:avLst/>
          </a:prstGeom>
        </p:spPr>
      </p:pic>
    </p:spTree>
    <p:extLst>
      <p:ext uri="{BB962C8B-B14F-4D97-AF65-F5344CB8AC3E}">
        <p14:creationId xmlns:p14="http://schemas.microsoft.com/office/powerpoint/2010/main" val="2547564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12</a:t>
            </a:fld>
            <a:endParaRPr lang="en" sz="1200" dirty="0"/>
          </a:p>
        </p:txBody>
      </p:sp>
      <p:sp>
        <p:nvSpPr>
          <p:cNvPr id="16" name="Shape 72"/>
          <p:cNvSpPr txBox="1">
            <a:spLocks/>
          </p:cNvSpPr>
          <p:nvPr/>
        </p:nvSpPr>
        <p:spPr>
          <a:xfrm>
            <a:off x="8472457"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pPr/>
              <a:t>12</a:t>
            </a:fld>
            <a:endParaRPr lang="en" sz="1200" dirty="0"/>
          </a:p>
        </p:txBody>
      </p:sp>
      <p:sp>
        <p:nvSpPr>
          <p:cNvPr id="7" name="Rectangle 6"/>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a:solidFill>
                  <a:srgbClr val="000000"/>
                </a:solidFill>
                <a:latin typeface="Arial" panose="020B0604020202020204" pitchFamily="34" charset="0"/>
              </a:rPr>
              <a:t>Copyright @ 2018  </a:t>
            </a:r>
            <a:r>
              <a:rPr lang="en-US" altLang="zh-CN" sz="1000" dirty="0" err="1">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8" name="Rectangle 7"/>
          <p:cNvSpPr/>
          <p:nvPr/>
        </p:nvSpPr>
        <p:spPr>
          <a:xfrm>
            <a:off x="933148" y="4210334"/>
            <a:ext cx="4572000" cy="932563"/>
          </a:xfrm>
          <a:prstGeom prst="rect">
            <a:avLst/>
          </a:prstGeom>
        </p:spPr>
        <p:txBody>
          <a:bodyPr wrap="square">
            <a:spAutoFit/>
          </a:bodyPr>
          <a:lstStyle/>
          <a:p>
            <a:pPr>
              <a:lnSpc>
                <a:spcPct val="80000"/>
              </a:lnSpc>
            </a:pPr>
            <a:endParaRPr lang="en-IE" dirty="0"/>
          </a:p>
          <a:p>
            <a:pPr>
              <a:lnSpc>
                <a:spcPct val="80000"/>
              </a:lnSpc>
            </a:pPr>
            <a:endParaRPr lang="en-IE" dirty="0"/>
          </a:p>
          <a:p>
            <a:pPr>
              <a:lnSpc>
                <a:spcPct val="80000"/>
              </a:lnSpc>
            </a:pPr>
            <a:endParaRPr lang="en-IE" dirty="0"/>
          </a:p>
          <a:p>
            <a:pPr>
              <a:lnSpc>
                <a:spcPct val="150000"/>
              </a:lnSpc>
            </a:pPr>
            <a:endParaRPr lang="en-US" dirty="0">
              <a:solidFill>
                <a:srgbClr val="595A5D"/>
              </a:solidFill>
            </a:endParaRPr>
          </a:p>
        </p:txBody>
      </p:sp>
      <p:sp>
        <p:nvSpPr>
          <p:cNvPr id="9" name="Shape 70">
            <a:extLst>
              <a:ext uri="{FF2B5EF4-FFF2-40B4-BE49-F238E27FC236}">
                <a16:creationId xmlns="" xmlns:a16="http://schemas.microsoft.com/office/drawing/2014/main" id="{DCA36149-1ECE-470B-8B00-C93909D7DCC7}"/>
              </a:ext>
            </a:extLst>
          </p:cNvPr>
          <p:cNvSpPr txBox="1">
            <a:spLocks/>
          </p:cNvSpPr>
          <p:nvPr/>
        </p:nvSpPr>
        <p:spPr>
          <a:xfrm>
            <a:off x="1708552" y="307505"/>
            <a:ext cx="6311498" cy="71122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400" b="1" dirty="0" smtClean="0">
                <a:solidFill>
                  <a:schemeClr val="tx2">
                    <a:lumMod val="50000"/>
                  </a:schemeClr>
                </a:solidFill>
                <a:latin typeface="Georgia" panose="02040502050405020303" pitchFamily="18" charset="0"/>
              </a:rPr>
              <a:t>Connect a Button with Raspberry Pi </a:t>
            </a:r>
            <a:endParaRPr lang="en" sz="2400" b="1" dirty="0">
              <a:solidFill>
                <a:schemeClr val="tx2">
                  <a:lumMod val="50000"/>
                </a:schemeClr>
              </a:solidFill>
              <a:latin typeface="Georgia" panose="02040502050405020303" pitchFamily="18" charset="0"/>
            </a:endParaRPr>
          </a:p>
          <a:p>
            <a:endParaRPr lang="en" sz="2800" b="1" dirty="0">
              <a:solidFill>
                <a:srgbClr val="595A5D"/>
              </a:solidFill>
              <a:latin typeface="+mj-lt"/>
            </a:endParaRPr>
          </a:p>
        </p:txBody>
      </p:sp>
      <p:pic>
        <p:nvPicPr>
          <p:cNvPr id="22" name="image62.png"/>
          <p:cNvPicPr/>
          <p:nvPr/>
        </p:nvPicPr>
        <p:blipFill>
          <a:blip r:embed="rId3"/>
          <a:srcRect/>
          <a:stretch>
            <a:fillRect/>
          </a:stretch>
        </p:blipFill>
        <p:spPr>
          <a:xfrm>
            <a:off x="597853" y="1236980"/>
            <a:ext cx="1688148" cy="1049020"/>
          </a:xfrm>
          <a:prstGeom prst="rect">
            <a:avLst/>
          </a:prstGeom>
          <a:ln/>
        </p:spPr>
      </p:pic>
      <p:sp>
        <p:nvSpPr>
          <p:cNvPr id="23" name="Rectangle 22">
            <a:extLst>
              <a:ext uri="{FF2B5EF4-FFF2-40B4-BE49-F238E27FC236}">
                <a16:creationId xmlns="" xmlns:a16="http://schemas.microsoft.com/office/drawing/2014/main" id="{36C18565-3217-43C7-8888-B88DFD015369}"/>
              </a:ext>
            </a:extLst>
          </p:cNvPr>
          <p:cNvSpPr/>
          <p:nvPr/>
        </p:nvSpPr>
        <p:spPr>
          <a:xfrm>
            <a:off x="4020022" y="1409469"/>
            <a:ext cx="4673128" cy="2708434"/>
          </a:xfrm>
          <a:prstGeom prst="rect">
            <a:avLst/>
          </a:prstGeom>
        </p:spPr>
        <p:txBody>
          <a:bodyPr wrap="square">
            <a:spAutoFit/>
          </a:bodyPr>
          <a:lstStyle/>
          <a:p>
            <a:pPr algn="just"/>
            <a:r>
              <a:rPr lang="en-US" dirty="0" smtClean="0">
                <a:solidFill>
                  <a:srgbClr val="002060"/>
                </a:solidFill>
                <a:latin typeface="Georgia" panose="02040502050405020303" pitchFamily="18" charset="0"/>
              </a:rPr>
              <a:t>Pull-up Resistor Connection:</a:t>
            </a:r>
          </a:p>
          <a:p>
            <a:pPr algn="just"/>
            <a:r>
              <a:rPr lang="en-US" dirty="0">
                <a:solidFill>
                  <a:schemeClr val="tx2">
                    <a:lumMod val="50000"/>
                  </a:schemeClr>
                </a:solidFill>
                <a:latin typeface="Georgia" panose="02040502050405020303" pitchFamily="18" charset="0"/>
              </a:rPr>
              <a:t> </a:t>
            </a:r>
            <a:r>
              <a:rPr lang="en-US" dirty="0" smtClean="0">
                <a:solidFill>
                  <a:schemeClr val="tx2">
                    <a:lumMod val="50000"/>
                  </a:schemeClr>
                </a:solidFill>
                <a:latin typeface="Georgia" panose="02040502050405020303" pitchFamily="18" charset="0"/>
              </a:rPr>
              <a:t>      </a:t>
            </a:r>
            <a:r>
              <a:rPr lang="en-US" sz="1200" dirty="0" smtClean="0">
                <a:solidFill>
                  <a:schemeClr val="tx2">
                    <a:lumMod val="50000"/>
                  </a:schemeClr>
                </a:solidFill>
                <a:latin typeface="Georgia" panose="02040502050405020303" pitchFamily="18" charset="0"/>
              </a:rPr>
              <a:t>Terminal A </a:t>
            </a:r>
            <a:r>
              <a:rPr lang="en-US" sz="1200" dirty="0">
                <a:solidFill>
                  <a:schemeClr val="tx2">
                    <a:lumMod val="50000"/>
                  </a:schemeClr>
                </a:solidFill>
                <a:latin typeface="Georgia" panose="02040502050405020303" pitchFamily="18" charset="0"/>
              </a:rPr>
              <a:t>–</a:t>
            </a:r>
            <a:r>
              <a:rPr lang="en-US" sz="1200" dirty="0" smtClean="0">
                <a:solidFill>
                  <a:schemeClr val="tx2">
                    <a:lumMod val="50000"/>
                  </a:schemeClr>
                </a:solidFill>
                <a:latin typeface="Georgia" panose="02040502050405020303" pitchFamily="18" charset="0"/>
              </a:rPr>
              <a:t> </a:t>
            </a:r>
            <a:r>
              <a:rPr lang="en-US" sz="1200" dirty="0">
                <a:solidFill>
                  <a:schemeClr val="tx2">
                    <a:lumMod val="50000"/>
                  </a:schemeClr>
                </a:solidFill>
                <a:latin typeface="Georgia" panose="02040502050405020303" pitchFamily="18" charset="0"/>
              </a:rPr>
              <a:t>5V power </a:t>
            </a:r>
            <a:r>
              <a:rPr lang="en-US" sz="1200" dirty="0" smtClean="0">
                <a:solidFill>
                  <a:schemeClr val="tx2">
                    <a:lumMod val="50000"/>
                  </a:schemeClr>
                </a:solidFill>
                <a:latin typeface="Georgia" panose="02040502050405020303" pitchFamily="18" charset="0"/>
              </a:rPr>
              <a:t>source</a:t>
            </a:r>
          </a:p>
          <a:p>
            <a:pPr algn="just"/>
            <a:r>
              <a:rPr lang="en-US" sz="1200" dirty="0" smtClean="0">
                <a:solidFill>
                  <a:schemeClr val="tx2">
                    <a:lumMod val="50000"/>
                  </a:schemeClr>
                </a:solidFill>
                <a:latin typeface="Georgia" panose="02040502050405020303" pitchFamily="18" charset="0"/>
              </a:rPr>
              <a:t>        Terminal B – GPIO pin (GPIO 25 /Pin 22)</a:t>
            </a:r>
          </a:p>
          <a:p>
            <a:pPr algn="just"/>
            <a:r>
              <a:rPr lang="en-US" sz="1200" dirty="0" smtClean="0">
                <a:solidFill>
                  <a:schemeClr val="tx2">
                    <a:lumMod val="50000"/>
                  </a:schemeClr>
                </a:solidFill>
                <a:latin typeface="Georgia" panose="02040502050405020303" pitchFamily="18" charset="0"/>
              </a:rPr>
              <a:t>        Terminal C – ground</a:t>
            </a:r>
          </a:p>
          <a:p>
            <a:pPr algn="just"/>
            <a:endParaRPr lang="en-US" dirty="0" smtClean="0">
              <a:solidFill>
                <a:schemeClr val="tx2">
                  <a:lumMod val="50000"/>
                </a:schemeClr>
              </a:solidFill>
              <a:latin typeface="Georgia" panose="02040502050405020303" pitchFamily="18" charset="0"/>
            </a:endParaRPr>
          </a:p>
          <a:p>
            <a:pPr algn="just">
              <a:lnSpc>
                <a:spcPct val="200000"/>
              </a:lnSpc>
            </a:pPr>
            <a:r>
              <a:rPr lang="en-US" dirty="0" smtClean="0">
                <a:solidFill>
                  <a:srgbClr val="002060"/>
                </a:solidFill>
                <a:latin typeface="Georgia" panose="02040502050405020303" pitchFamily="18" charset="0"/>
              </a:rPr>
              <a:t>Button Mode:</a:t>
            </a:r>
          </a:p>
          <a:p>
            <a:pPr algn="just"/>
            <a:r>
              <a:rPr lang="en-US" sz="1200" dirty="0" smtClean="0">
                <a:solidFill>
                  <a:schemeClr val="bg1"/>
                </a:solidFill>
                <a:latin typeface="Georgia" panose="02040502050405020303" pitchFamily="18" charset="0"/>
              </a:rPr>
              <a:t>Un-pushed</a:t>
            </a:r>
            <a:r>
              <a:rPr lang="en-US" sz="1200" dirty="0" smtClean="0">
                <a:solidFill>
                  <a:schemeClr val="tx2">
                    <a:lumMod val="50000"/>
                  </a:schemeClr>
                </a:solidFill>
                <a:latin typeface="Georgia" panose="02040502050405020303" pitchFamily="18" charset="0"/>
              </a:rPr>
              <a:t> - GPIO </a:t>
            </a:r>
            <a:r>
              <a:rPr lang="en-US" sz="1200" dirty="0">
                <a:solidFill>
                  <a:schemeClr val="tx2">
                    <a:lumMod val="50000"/>
                  </a:schemeClr>
                </a:solidFill>
                <a:latin typeface="Georgia" panose="02040502050405020303" pitchFamily="18" charset="0"/>
              </a:rPr>
              <a:t>pin </a:t>
            </a:r>
            <a:r>
              <a:rPr lang="en-US" sz="1200" dirty="0" smtClean="0">
                <a:solidFill>
                  <a:schemeClr val="tx2">
                    <a:lumMod val="50000"/>
                  </a:schemeClr>
                </a:solidFill>
                <a:latin typeface="Georgia" panose="02040502050405020303" pitchFamily="18" charset="0"/>
              </a:rPr>
              <a:t>detects </a:t>
            </a:r>
            <a:r>
              <a:rPr lang="en-US" sz="1200" dirty="0">
                <a:solidFill>
                  <a:schemeClr val="tx2">
                    <a:lumMod val="50000"/>
                  </a:schemeClr>
                </a:solidFill>
                <a:latin typeface="Georgia" panose="02040502050405020303" pitchFamily="18" charset="0"/>
              </a:rPr>
              <a:t>the 5V signal as an </a:t>
            </a:r>
            <a:r>
              <a:rPr lang="en-US" sz="1200" dirty="0" smtClean="0">
                <a:solidFill>
                  <a:schemeClr val="tx2">
                    <a:lumMod val="50000"/>
                  </a:schemeClr>
                </a:solidFill>
                <a:latin typeface="Georgia" panose="02040502050405020303" pitchFamily="18" charset="0"/>
              </a:rPr>
              <a:t>input, and Raspberry Pi will read </a:t>
            </a:r>
            <a:r>
              <a:rPr lang="en-US" sz="1200" dirty="0" smtClean="0">
                <a:solidFill>
                  <a:srgbClr val="00B050"/>
                </a:solidFill>
                <a:latin typeface="Georgia" panose="02040502050405020303" pitchFamily="18" charset="0"/>
              </a:rPr>
              <a:t>high</a:t>
            </a:r>
            <a:r>
              <a:rPr lang="en-US" sz="1200" dirty="0" smtClean="0">
                <a:solidFill>
                  <a:schemeClr val="tx2">
                    <a:lumMod val="50000"/>
                  </a:schemeClr>
                </a:solidFill>
                <a:latin typeface="Georgia" panose="02040502050405020303" pitchFamily="18" charset="0"/>
              </a:rPr>
              <a:t> as input to the GPIO.</a:t>
            </a:r>
          </a:p>
          <a:p>
            <a:pPr algn="just"/>
            <a:endParaRPr lang="en-US" sz="1200" dirty="0" smtClean="0">
              <a:solidFill>
                <a:schemeClr val="tx2">
                  <a:lumMod val="50000"/>
                </a:schemeClr>
              </a:solidFill>
              <a:latin typeface="Georgia" panose="02040502050405020303" pitchFamily="18" charset="0"/>
            </a:endParaRPr>
          </a:p>
          <a:p>
            <a:pPr algn="just"/>
            <a:r>
              <a:rPr lang="en-US" sz="1200" dirty="0" smtClean="0">
                <a:solidFill>
                  <a:schemeClr val="bg1"/>
                </a:solidFill>
                <a:latin typeface="Georgia" panose="02040502050405020303" pitchFamily="18" charset="0"/>
              </a:rPr>
              <a:t>Pushed</a:t>
            </a:r>
            <a:r>
              <a:rPr lang="en-US" sz="1200" dirty="0" smtClean="0">
                <a:solidFill>
                  <a:schemeClr val="tx2">
                    <a:lumMod val="50000"/>
                  </a:schemeClr>
                </a:solidFill>
                <a:latin typeface="Georgia" panose="02040502050405020303" pitchFamily="18" charset="0"/>
              </a:rPr>
              <a:t> - all 4 terminals </a:t>
            </a:r>
            <a:r>
              <a:rPr lang="en-US" sz="1200" dirty="0">
                <a:solidFill>
                  <a:schemeClr val="tx2">
                    <a:lumMod val="50000"/>
                  </a:schemeClr>
                </a:solidFill>
                <a:latin typeface="Georgia" panose="02040502050405020303" pitchFamily="18" charset="0"/>
              </a:rPr>
              <a:t>become connected, causing </a:t>
            </a:r>
            <a:r>
              <a:rPr lang="en-US" sz="1200" dirty="0" smtClean="0">
                <a:solidFill>
                  <a:schemeClr val="tx2">
                    <a:lumMod val="50000"/>
                  </a:schemeClr>
                </a:solidFill>
                <a:latin typeface="Georgia" panose="02040502050405020303" pitchFamily="18" charset="0"/>
              </a:rPr>
              <a:t>the </a:t>
            </a:r>
            <a:r>
              <a:rPr lang="en-US" sz="1200" dirty="0">
                <a:solidFill>
                  <a:schemeClr val="tx2">
                    <a:lumMod val="50000"/>
                  </a:schemeClr>
                </a:solidFill>
                <a:latin typeface="Georgia" panose="02040502050405020303" pitchFamily="18" charset="0"/>
              </a:rPr>
              <a:t>GPIO pin </a:t>
            </a:r>
            <a:r>
              <a:rPr lang="en-US" sz="1200" dirty="0" smtClean="0">
                <a:solidFill>
                  <a:schemeClr val="tx2">
                    <a:lumMod val="50000"/>
                  </a:schemeClr>
                </a:solidFill>
                <a:latin typeface="Georgia" panose="02040502050405020303" pitchFamily="18" charset="0"/>
              </a:rPr>
              <a:t>linked </a:t>
            </a:r>
            <a:r>
              <a:rPr lang="en-US" sz="1200" dirty="0">
                <a:solidFill>
                  <a:schemeClr val="tx2">
                    <a:lumMod val="50000"/>
                  </a:schemeClr>
                </a:solidFill>
                <a:latin typeface="Georgia" panose="02040502050405020303" pitchFamily="18" charset="0"/>
              </a:rPr>
              <a:t>with the </a:t>
            </a:r>
            <a:r>
              <a:rPr lang="en-US" sz="1200" dirty="0" smtClean="0">
                <a:solidFill>
                  <a:schemeClr val="tx2">
                    <a:lumMod val="50000"/>
                  </a:schemeClr>
                </a:solidFill>
                <a:latin typeface="Georgia" panose="02040502050405020303" pitchFamily="18" charset="0"/>
              </a:rPr>
              <a:t>ground, and the Pi will </a:t>
            </a:r>
            <a:r>
              <a:rPr lang="en-US" sz="1200" dirty="0">
                <a:solidFill>
                  <a:schemeClr val="tx2">
                    <a:lumMod val="50000"/>
                  </a:schemeClr>
                </a:solidFill>
                <a:latin typeface="Georgia" panose="02040502050405020303" pitchFamily="18" charset="0"/>
              </a:rPr>
              <a:t>read </a:t>
            </a:r>
            <a:r>
              <a:rPr lang="en-US" sz="1200" dirty="0" smtClean="0">
                <a:solidFill>
                  <a:srgbClr val="00B050"/>
                </a:solidFill>
                <a:latin typeface="Georgia" panose="02040502050405020303" pitchFamily="18" charset="0"/>
              </a:rPr>
              <a:t>low</a:t>
            </a:r>
            <a:r>
              <a:rPr lang="en-US" sz="1200" dirty="0" smtClean="0">
                <a:solidFill>
                  <a:schemeClr val="tx2">
                    <a:lumMod val="50000"/>
                  </a:schemeClr>
                </a:solidFill>
                <a:latin typeface="Georgia" panose="02040502050405020303" pitchFamily="18" charset="0"/>
              </a:rPr>
              <a:t> </a:t>
            </a:r>
            <a:r>
              <a:rPr lang="en-US" sz="1200" dirty="0">
                <a:solidFill>
                  <a:schemeClr val="tx2">
                    <a:lumMod val="50000"/>
                  </a:schemeClr>
                </a:solidFill>
                <a:latin typeface="Georgia" panose="02040502050405020303" pitchFamily="18" charset="0"/>
              </a:rPr>
              <a:t>as </a:t>
            </a:r>
            <a:r>
              <a:rPr lang="en-US" sz="1200" dirty="0" smtClean="0">
                <a:solidFill>
                  <a:schemeClr val="tx2">
                    <a:lumMod val="50000"/>
                  </a:schemeClr>
                </a:solidFill>
                <a:latin typeface="Georgia" panose="02040502050405020303" pitchFamily="18" charset="0"/>
              </a:rPr>
              <a:t>input to the GPIO.</a:t>
            </a:r>
            <a:endParaRPr lang="en-US" sz="1200" dirty="0">
              <a:solidFill>
                <a:schemeClr val="tx2">
                  <a:lumMod val="50000"/>
                </a:schemeClr>
              </a:solidFill>
              <a:latin typeface="Georgia" panose="02040502050405020303" pitchFamily="18" charset="0"/>
            </a:endParaRPr>
          </a:p>
        </p:txBody>
      </p:sp>
      <p:pic>
        <p:nvPicPr>
          <p:cNvPr id="24" name="image35.png"/>
          <p:cNvPicPr/>
          <p:nvPr/>
        </p:nvPicPr>
        <p:blipFill>
          <a:blip r:embed="rId4"/>
          <a:srcRect/>
          <a:stretch>
            <a:fillRect/>
          </a:stretch>
        </p:blipFill>
        <p:spPr>
          <a:xfrm>
            <a:off x="597853" y="2408377"/>
            <a:ext cx="3086874" cy="2250473"/>
          </a:xfrm>
          <a:prstGeom prst="rect">
            <a:avLst/>
          </a:prstGeom>
          <a:ln/>
        </p:spPr>
      </p:pic>
    </p:spTree>
    <p:extLst>
      <p:ext uri="{BB962C8B-B14F-4D97-AF65-F5344CB8AC3E}">
        <p14:creationId xmlns:p14="http://schemas.microsoft.com/office/powerpoint/2010/main" val="572893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13</a:t>
            </a:fld>
            <a:endParaRPr lang="en" sz="1200" dirty="0"/>
          </a:p>
        </p:txBody>
      </p:sp>
      <p:sp>
        <p:nvSpPr>
          <p:cNvPr id="16" name="Shape 72"/>
          <p:cNvSpPr txBox="1">
            <a:spLocks/>
          </p:cNvSpPr>
          <p:nvPr/>
        </p:nvSpPr>
        <p:spPr>
          <a:xfrm>
            <a:off x="8472457"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pPr/>
              <a:t>13</a:t>
            </a:fld>
            <a:endParaRPr lang="en" sz="1200" dirty="0"/>
          </a:p>
        </p:txBody>
      </p:sp>
      <p:sp>
        <p:nvSpPr>
          <p:cNvPr id="7" name="Rectangle 6"/>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a:solidFill>
                  <a:srgbClr val="000000"/>
                </a:solidFill>
                <a:latin typeface="Arial" panose="020B0604020202020204" pitchFamily="34" charset="0"/>
              </a:rPr>
              <a:t>Copyright @ 2018  </a:t>
            </a:r>
            <a:r>
              <a:rPr lang="en-US" altLang="zh-CN" sz="1000" dirty="0" err="1">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8" name="Rectangle 7"/>
          <p:cNvSpPr/>
          <p:nvPr/>
        </p:nvSpPr>
        <p:spPr>
          <a:xfrm>
            <a:off x="933148" y="4210334"/>
            <a:ext cx="4572000" cy="932563"/>
          </a:xfrm>
          <a:prstGeom prst="rect">
            <a:avLst/>
          </a:prstGeom>
        </p:spPr>
        <p:txBody>
          <a:bodyPr wrap="square">
            <a:spAutoFit/>
          </a:bodyPr>
          <a:lstStyle/>
          <a:p>
            <a:pPr>
              <a:lnSpc>
                <a:spcPct val="80000"/>
              </a:lnSpc>
            </a:pPr>
            <a:endParaRPr lang="en-IE" dirty="0"/>
          </a:p>
          <a:p>
            <a:pPr>
              <a:lnSpc>
                <a:spcPct val="80000"/>
              </a:lnSpc>
            </a:pPr>
            <a:endParaRPr lang="en-IE" dirty="0"/>
          </a:p>
          <a:p>
            <a:pPr>
              <a:lnSpc>
                <a:spcPct val="80000"/>
              </a:lnSpc>
            </a:pPr>
            <a:endParaRPr lang="en-IE" dirty="0"/>
          </a:p>
          <a:p>
            <a:pPr>
              <a:lnSpc>
                <a:spcPct val="150000"/>
              </a:lnSpc>
            </a:pPr>
            <a:endParaRPr lang="en-US" dirty="0">
              <a:solidFill>
                <a:srgbClr val="595A5D"/>
              </a:solidFill>
            </a:endParaRPr>
          </a:p>
        </p:txBody>
      </p:sp>
      <p:sp>
        <p:nvSpPr>
          <p:cNvPr id="9" name="Shape 70">
            <a:extLst>
              <a:ext uri="{FF2B5EF4-FFF2-40B4-BE49-F238E27FC236}">
                <a16:creationId xmlns="" xmlns:a16="http://schemas.microsoft.com/office/drawing/2014/main" id="{DCA36149-1ECE-470B-8B00-C93909D7DCC7}"/>
              </a:ext>
            </a:extLst>
          </p:cNvPr>
          <p:cNvSpPr txBox="1">
            <a:spLocks/>
          </p:cNvSpPr>
          <p:nvPr/>
        </p:nvSpPr>
        <p:spPr>
          <a:xfrm>
            <a:off x="848925" y="417190"/>
            <a:ext cx="7953452" cy="71122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400" b="1" dirty="0">
                <a:solidFill>
                  <a:srgbClr val="595A5D"/>
                </a:solidFill>
                <a:latin typeface="Georgia" panose="02040502050405020303" pitchFamily="18" charset="0"/>
              </a:rPr>
              <a:t>Buttons &amp; Buzzers - </a:t>
            </a:r>
            <a:r>
              <a:rPr lang="en-US" sz="2400" b="1" dirty="0" smtClean="0">
                <a:solidFill>
                  <a:srgbClr val="595A5D"/>
                </a:solidFill>
                <a:latin typeface="Georgia" panose="02040502050405020303" pitchFamily="18" charset="0"/>
              </a:rPr>
              <a:t>Circuit and Code</a:t>
            </a:r>
            <a:endParaRPr lang="en" sz="2400" b="1" dirty="0">
              <a:solidFill>
                <a:srgbClr val="595A5D"/>
              </a:solidFill>
              <a:latin typeface="Georgia" panose="02040502050405020303" pitchFamily="18" charset="0"/>
            </a:endParaRPr>
          </a:p>
          <a:p>
            <a:endParaRPr lang="en" sz="2800" b="1" dirty="0">
              <a:solidFill>
                <a:srgbClr val="595A5D"/>
              </a:solidFill>
              <a:latin typeface="+mj-lt"/>
            </a:endParaRPr>
          </a:p>
        </p:txBody>
      </p:sp>
      <p:pic>
        <p:nvPicPr>
          <p:cNvPr id="2050" name="Picture 2" descr="https://lh6.googleusercontent.com/_cjpKaN0ShCck1wxX8DCknnA2YdEOjRfx7LnbbrHToyszgqSZ1cocMQHbhEiVYnvyJ8L5ytk8ijc-HLF8hzbIT0lPHMmrFBRdIRFN_g3wh7L5e0g3gUR3Dqnl5Dulwa8NPFa8wkV">
            <a:extLst>
              <a:ext uri="{FF2B5EF4-FFF2-40B4-BE49-F238E27FC236}">
                <a16:creationId xmlns="" xmlns:a16="http://schemas.microsoft.com/office/drawing/2014/main" id="{BB610ED6-DE19-406B-9C83-4A995597B0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669" y="1076136"/>
            <a:ext cx="4787216" cy="373617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 xmlns:a16="http://schemas.microsoft.com/office/drawing/2014/main" id="{625EB2C3-258C-4EA5-BA8A-D24AC65EE68C}"/>
              </a:ext>
            </a:extLst>
          </p:cNvPr>
          <p:cNvSpPr/>
          <p:nvPr/>
        </p:nvSpPr>
        <p:spPr>
          <a:xfrm>
            <a:off x="5170655" y="1491979"/>
            <a:ext cx="3631722" cy="307777"/>
          </a:xfrm>
          <a:prstGeom prst="rect">
            <a:avLst/>
          </a:prstGeom>
        </p:spPr>
        <p:txBody>
          <a:bodyPr wrap="square">
            <a:spAutoFit/>
          </a:bodyPr>
          <a:lstStyle/>
          <a:p>
            <a:pPr algn="just"/>
            <a:r>
              <a:rPr lang="en-US" dirty="0" smtClean="0">
                <a:solidFill>
                  <a:schemeClr val="tx2">
                    <a:lumMod val="50000"/>
                  </a:schemeClr>
                </a:solidFill>
                <a:latin typeface="Georgia" panose="02040502050405020303" pitchFamily="18" charset="0"/>
              </a:rPr>
              <a:t>Button connects to GPIO 25 </a:t>
            </a:r>
            <a:endParaRPr lang="en-US" dirty="0">
              <a:solidFill>
                <a:schemeClr val="tx2">
                  <a:lumMod val="50000"/>
                </a:schemeClr>
              </a:solidFill>
              <a:latin typeface="Georgia" panose="02040502050405020303" pitchFamily="18" charset="0"/>
            </a:endParaRPr>
          </a:p>
        </p:txBody>
      </p:sp>
      <p:sp>
        <p:nvSpPr>
          <p:cNvPr id="12" name="Rectangle 11">
            <a:extLst>
              <a:ext uri="{FF2B5EF4-FFF2-40B4-BE49-F238E27FC236}">
                <a16:creationId xmlns="" xmlns:a16="http://schemas.microsoft.com/office/drawing/2014/main" id="{625EB2C3-258C-4EA5-BA8A-D24AC65EE68C}"/>
              </a:ext>
            </a:extLst>
          </p:cNvPr>
          <p:cNvSpPr/>
          <p:nvPr/>
        </p:nvSpPr>
        <p:spPr>
          <a:xfrm>
            <a:off x="5170655" y="1789945"/>
            <a:ext cx="3631722" cy="307777"/>
          </a:xfrm>
          <a:prstGeom prst="rect">
            <a:avLst/>
          </a:prstGeom>
        </p:spPr>
        <p:txBody>
          <a:bodyPr wrap="square">
            <a:spAutoFit/>
          </a:bodyPr>
          <a:lstStyle/>
          <a:p>
            <a:pPr algn="just"/>
            <a:r>
              <a:rPr lang="en-US" dirty="0" smtClean="0">
                <a:solidFill>
                  <a:schemeClr val="tx2">
                    <a:lumMod val="50000"/>
                  </a:schemeClr>
                </a:solidFill>
                <a:latin typeface="Georgia" panose="02040502050405020303" pitchFamily="18" charset="0"/>
              </a:rPr>
              <a:t>Buzzer connects to GPIO 19 </a:t>
            </a:r>
            <a:endParaRPr lang="en-US" dirty="0">
              <a:solidFill>
                <a:schemeClr val="tx2">
                  <a:lumMod val="50000"/>
                </a:schemeClr>
              </a:solidFill>
              <a:latin typeface="Georgia" panose="02040502050405020303" pitchFamily="18" charset="0"/>
            </a:endParaRPr>
          </a:p>
        </p:txBody>
      </p:sp>
      <p:sp>
        <p:nvSpPr>
          <p:cNvPr id="2" name="Rectangle 1"/>
          <p:cNvSpPr/>
          <p:nvPr/>
        </p:nvSpPr>
        <p:spPr>
          <a:xfrm>
            <a:off x="5214691" y="2254275"/>
            <a:ext cx="3724914" cy="2015936"/>
          </a:xfrm>
          <a:prstGeom prst="rect">
            <a:avLst/>
          </a:prstGeom>
        </p:spPr>
        <p:txBody>
          <a:bodyPr wrap="square">
            <a:spAutoFit/>
          </a:bodyPr>
          <a:lstStyle/>
          <a:p>
            <a:r>
              <a:rPr lang="en-US" dirty="0" smtClean="0">
                <a:solidFill>
                  <a:srgbClr val="0070C0"/>
                </a:solidFill>
                <a:latin typeface="Consolas"/>
              </a:rPr>
              <a:t>Python Code:</a:t>
            </a:r>
          </a:p>
          <a:p>
            <a:endParaRPr lang="en-US" dirty="0" smtClean="0">
              <a:solidFill>
                <a:schemeClr val="tx2">
                  <a:lumMod val="50000"/>
                </a:schemeClr>
              </a:solidFill>
              <a:latin typeface="Consolas"/>
            </a:endParaRPr>
          </a:p>
          <a:p>
            <a:pPr>
              <a:lnSpc>
                <a:spcPct val="150000"/>
              </a:lnSpc>
            </a:pPr>
            <a:r>
              <a:rPr lang="en-US" sz="1000" dirty="0" smtClean="0">
                <a:solidFill>
                  <a:schemeClr val="accent2"/>
                </a:solidFill>
                <a:latin typeface="Calibri" panose="020F0502020204030204" pitchFamily="34" charset="0"/>
                <a:cs typeface="Calibri" panose="020F0502020204030204" pitchFamily="34" charset="0"/>
              </a:rPr>
              <a:t>BUTTON_PIN </a:t>
            </a:r>
            <a:r>
              <a:rPr lang="en-US" sz="1000" dirty="0">
                <a:solidFill>
                  <a:schemeClr val="accent2"/>
                </a:solidFill>
                <a:latin typeface="Calibri" panose="020F0502020204030204" pitchFamily="34" charset="0"/>
                <a:cs typeface="Calibri" panose="020F0502020204030204" pitchFamily="34" charset="0"/>
              </a:rPr>
              <a:t>= </a:t>
            </a:r>
            <a:r>
              <a:rPr lang="en-US" sz="1000" dirty="0" smtClean="0">
                <a:solidFill>
                  <a:schemeClr val="accent2"/>
                </a:solidFill>
                <a:latin typeface="Calibri" panose="020F0502020204030204" pitchFamily="34" charset="0"/>
                <a:cs typeface="Calibri" panose="020F0502020204030204" pitchFamily="34" charset="0"/>
              </a:rPr>
              <a:t>25                          </a:t>
            </a:r>
            <a:r>
              <a:rPr lang="en-US" sz="1000" dirty="0" smtClean="0">
                <a:solidFill>
                  <a:schemeClr val="accent1">
                    <a:lumMod val="75000"/>
                  </a:schemeClr>
                </a:solidFill>
                <a:latin typeface="Calibri" panose="020F0502020204030204" pitchFamily="34" charset="0"/>
                <a:cs typeface="Calibri" panose="020F0502020204030204" pitchFamily="34" charset="0"/>
              </a:rPr>
              <a:t># assign GPIO pin 25 to the button</a:t>
            </a:r>
            <a:r>
              <a:rPr lang="en-US" sz="1000" dirty="0">
                <a:solidFill>
                  <a:schemeClr val="accent1">
                    <a:lumMod val="75000"/>
                  </a:schemeClr>
                </a:solidFill>
                <a:latin typeface="Calibri" panose="020F0502020204030204" pitchFamily="34" charset="0"/>
                <a:cs typeface="Calibri" panose="020F0502020204030204" pitchFamily="34" charset="0"/>
              </a:rPr>
              <a:t/>
            </a:r>
            <a:br>
              <a:rPr lang="en-US" sz="1000" dirty="0">
                <a:solidFill>
                  <a:schemeClr val="accent1">
                    <a:lumMod val="75000"/>
                  </a:schemeClr>
                </a:solidFill>
                <a:latin typeface="Calibri" panose="020F0502020204030204" pitchFamily="34" charset="0"/>
                <a:cs typeface="Calibri" panose="020F0502020204030204" pitchFamily="34" charset="0"/>
              </a:rPr>
            </a:br>
            <a:r>
              <a:rPr lang="en-US" sz="1000" dirty="0">
                <a:solidFill>
                  <a:schemeClr val="accent2"/>
                </a:solidFill>
                <a:latin typeface="Calibri" panose="020F0502020204030204" pitchFamily="34" charset="0"/>
                <a:cs typeface="Calibri" panose="020F0502020204030204" pitchFamily="34" charset="0"/>
              </a:rPr>
              <a:t>BUZZER_PIN </a:t>
            </a:r>
            <a:r>
              <a:rPr lang="en-US" sz="1000" dirty="0" smtClean="0">
                <a:solidFill>
                  <a:schemeClr val="accent2"/>
                </a:solidFill>
                <a:latin typeface="Calibri" panose="020F0502020204030204" pitchFamily="34" charset="0"/>
                <a:cs typeface="Calibri" panose="020F0502020204030204" pitchFamily="34" charset="0"/>
              </a:rPr>
              <a:t>  = </a:t>
            </a:r>
            <a:r>
              <a:rPr lang="en-US" sz="1000" dirty="0">
                <a:solidFill>
                  <a:schemeClr val="accent2"/>
                </a:solidFill>
                <a:latin typeface="Calibri" panose="020F0502020204030204" pitchFamily="34" charset="0"/>
                <a:cs typeface="Calibri" panose="020F0502020204030204" pitchFamily="34" charset="0"/>
              </a:rPr>
              <a:t>19 </a:t>
            </a:r>
            <a:r>
              <a:rPr lang="en-US" sz="1000" dirty="0" smtClean="0">
                <a:solidFill>
                  <a:schemeClr val="accent2"/>
                </a:solidFill>
                <a:latin typeface="Calibri" panose="020F0502020204030204" pitchFamily="34" charset="0"/>
                <a:cs typeface="Calibri" panose="020F0502020204030204" pitchFamily="34" charset="0"/>
              </a:rPr>
              <a:t>                         </a:t>
            </a:r>
            <a:r>
              <a:rPr lang="en-US" sz="1000" dirty="0" smtClean="0">
                <a:solidFill>
                  <a:schemeClr val="accent1">
                    <a:lumMod val="75000"/>
                  </a:schemeClr>
                </a:solidFill>
                <a:latin typeface="Calibri" panose="020F0502020204030204" pitchFamily="34" charset="0"/>
                <a:cs typeface="Calibri" panose="020F0502020204030204" pitchFamily="34" charset="0"/>
              </a:rPr>
              <a:t># assign </a:t>
            </a:r>
            <a:r>
              <a:rPr lang="en-US" sz="1000" dirty="0">
                <a:solidFill>
                  <a:schemeClr val="accent1">
                    <a:lumMod val="75000"/>
                  </a:schemeClr>
                </a:solidFill>
                <a:latin typeface="Calibri" panose="020F0502020204030204" pitchFamily="34" charset="0"/>
                <a:cs typeface="Calibri" panose="020F0502020204030204" pitchFamily="34" charset="0"/>
              </a:rPr>
              <a:t>GPIO pin </a:t>
            </a:r>
            <a:r>
              <a:rPr lang="en-US" sz="1000" dirty="0" smtClean="0">
                <a:solidFill>
                  <a:schemeClr val="accent1">
                    <a:lumMod val="75000"/>
                  </a:schemeClr>
                </a:solidFill>
                <a:latin typeface="Calibri" panose="020F0502020204030204" pitchFamily="34" charset="0"/>
                <a:cs typeface="Calibri" panose="020F0502020204030204" pitchFamily="34" charset="0"/>
              </a:rPr>
              <a:t>19 </a:t>
            </a:r>
            <a:r>
              <a:rPr lang="en-US" sz="1000" dirty="0">
                <a:solidFill>
                  <a:schemeClr val="accent1">
                    <a:lumMod val="75000"/>
                  </a:schemeClr>
                </a:solidFill>
                <a:latin typeface="Calibri" panose="020F0502020204030204" pitchFamily="34" charset="0"/>
                <a:cs typeface="Calibri" panose="020F0502020204030204" pitchFamily="34" charset="0"/>
              </a:rPr>
              <a:t>to </a:t>
            </a:r>
            <a:r>
              <a:rPr lang="en-US" sz="1000" dirty="0" smtClean="0">
                <a:solidFill>
                  <a:schemeClr val="accent1">
                    <a:lumMod val="75000"/>
                  </a:schemeClr>
                </a:solidFill>
                <a:latin typeface="Calibri" panose="020F0502020204030204" pitchFamily="34" charset="0"/>
                <a:cs typeface="Calibri" panose="020F0502020204030204" pitchFamily="34" charset="0"/>
              </a:rPr>
              <a:t>the buzzer   </a:t>
            </a:r>
          </a:p>
          <a:p>
            <a:pPr>
              <a:lnSpc>
                <a:spcPct val="150000"/>
              </a:lnSpc>
            </a:pPr>
            <a:r>
              <a:rPr lang="en-US" sz="1000" dirty="0" err="1">
                <a:solidFill>
                  <a:schemeClr val="accent2"/>
                </a:solidFill>
                <a:latin typeface="Calibri" panose="020F0502020204030204" pitchFamily="34" charset="0"/>
                <a:cs typeface="Calibri" panose="020F0502020204030204" pitchFamily="34" charset="0"/>
              </a:rPr>
              <a:t>GPIO.setmode</a:t>
            </a:r>
            <a:r>
              <a:rPr lang="en-US" sz="1000" dirty="0" smtClean="0">
                <a:solidFill>
                  <a:schemeClr val="accent2"/>
                </a:solidFill>
                <a:latin typeface="Calibri" panose="020F0502020204030204" pitchFamily="34" charset="0"/>
                <a:cs typeface="Calibri" panose="020F0502020204030204" pitchFamily="34" charset="0"/>
              </a:rPr>
              <a:t>( GPIO.BCM )          </a:t>
            </a:r>
            <a:r>
              <a:rPr lang="en-US" sz="1000" dirty="0" smtClean="0">
                <a:solidFill>
                  <a:schemeClr val="accent1">
                    <a:lumMod val="75000"/>
                  </a:schemeClr>
                </a:solidFill>
                <a:latin typeface="Calibri" panose="020F0502020204030204" pitchFamily="34" charset="0"/>
                <a:cs typeface="Calibri" panose="020F0502020204030204" pitchFamily="34" charset="0"/>
              </a:rPr>
              <a:t># set GPIO pin # mode</a:t>
            </a:r>
            <a:r>
              <a:rPr lang="en-US" sz="1000" dirty="0">
                <a:solidFill>
                  <a:schemeClr val="accent1">
                    <a:lumMod val="75000"/>
                  </a:schemeClr>
                </a:solidFill>
                <a:latin typeface="Calibri" panose="020F0502020204030204" pitchFamily="34" charset="0"/>
                <a:cs typeface="Calibri" panose="020F0502020204030204" pitchFamily="34" charset="0"/>
              </a:rPr>
              <a:t/>
            </a:r>
            <a:br>
              <a:rPr lang="en-US" sz="1000" dirty="0">
                <a:solidFill>
                  <a:schemeClr val="accent1">
                    <a:lumMod val="75000"/>
                  </a:schemeClr>
                </a:solidFill>
                <a:latin typeface="Calibri" panose="020F0502020204030204" pitchFamily="34" charset="0"/>
                <a:cs typeface="Calibri" panose="020F0502020204030204" pitchFamily="34" charset="0"/>
              </a:rPr>
            </a:br>
            <a:r>
              <a:rPr lang="en-US" sz="1000" dirty="0" err="1" smtClean="0">
                <a:solidFill>
                  <a:schemeClr val="accent2"/>
                </a:solidFill>
                <a:latin typeface="Calibri" panose="020F0502020204030204" pitchFamily="34" charset="0"/>
                <a:cs typeface="Calibri" panose="020F0502020204030204" pitchFamily="34" charset="0"/>
              </a:rPr>
              <a:t>GPIO.setup</a:t>
            </a:r>
            <a:r>
              <a:rPr lang="en-US" sz="1000" dirty="0" smtClean="0">
                <a:solidFill>
                  <a:schemeClr val="accent2"/>
                </a:solidFill>
                <a:latin typeface="Calibri" panose="020F0502020204030204" pitchFamily="34" charset="0"/>
                <a:cs typeface="Calibri" panose="020F0502020204030204" pitchFamily="34" charset="0"/>
              </a:rPr>
              <a:t>( BUTTON_PIN</a:t>
            </a:r>
            <a:r>
              <a:rPr lang="en-US" sz="1000" dirty="0">
                <a:solidFill>
                  <a:schemeClr val="accent2"/>
                </a:solidFill>
                <a:latin typeface="Calibri" panose="020F0502020204030204" pitchFamily="34" charset="0"/>
                <a:cs typeface="Calibri" panose="020F0502020204030204" pitchFamily="34" charset="0"/>
              </a:rPr>
              <a:t>, GPIO.IN, </a:t>
            </a:r>
            <a:r>
              <a:rPr lang="en-US" sz="1000" dirty="0" err="1" smtClean="0">
                <a:solidFill>
                  <a:schemeClr val="accent2"/>
                </a:solidFill>
                <a:latin typeface="Calibri" panose="020F0502020204030204" pitchFamily="34" charset="0"/>
                <a:cs typeface="Calibri" panose="020F0502020204030204" pitchFamily="34" charset="0"/>
              </a:rPr>
              <a:t>pull_up_down</a:t>
            </a:r>
            <a:r>
              <a:rPr lang="en-US" sz="1000" dirty="0" smtClean="0">
                <a:solidFill>
                  <a:schemeClr val="accent2"/>
                </a:solidFill>
                <a:latin typeface="Calibri" panose="020F0502020204030204" pitchFamily="34" charset="0"/>
                <a:cs typeface="Calibri" panose="020F0502020204030204" pitchFamily="34" charset="0"/>
              </a:rPr>
              <a:t>=</a:t>
            </a:r>
            <a:r>
              <a:rPr lang="en-US" sz="1000" dirty="0" smtClean="0">
                <a:solidFill>
                  <a:srgbClr val="7030A0"/>
                </a:solidFill>
                <a:latin typeface="Calibri" panose="020F0502020204030204" pitchFamily="34" charset="0"/>
                <a:cs typeface="Calibri" panose="020F0502020204030204" pitchFamily="34" charset="0"/>
              </a:rPr>
              <a:t>GPIO.PUD_UP </a:t>
            </a:r>
            <a:r>
              <a:rPr lang="en-US" sz="1000" dirty="0" smtClean="0">
                <a:solidFill>
                  <a:schemeClr val="accent2"/>
                </a:solidFill>
                <a:latin typeface="Calibri" panose="020F0502020204030204" pitchFamily="34" charset="0"/>
                <a:cs typeface="Calibri" panose="020F0502020204030204" pitchFamily="34" charset="0"/>
              </a:rPr>
              <a:t>)</a:t>
            </a:r>
            <a:r>
              <a:rPr lang="en-US" sz="1000" dirty="0">
                <a:solidFill>
                  <a:schemeClr val="accent2"/>
                </a:solidFill>
                <a:latin typeface="Calibri" panose="020F0502020204030204" pitchFamily="34" charset="0"/>
                <a:cs typeface="Calibri" panose="020F0502020204030204" pitchFamily="34" charset="0"/>
              </a:rPr>
              <a:t/>
            </a:r>
            <a:br>
              <a:rPr lang="en-US" sz="1000" dirty="0">
                <a:solidFill>
                  <a:schemeClr val="accent2"/>
                </a:solidFill>
                <a:latin typeface="Calibri" panose="020F0502020204030204" pitchFamily="34" charset="0"/>
                <a:cs typeface="Calibri" panose="020F0502020204030204" pitchFamily="34" charset="0"/>
              </a:rPr>
            </a:br>
            <a:r>
              <a:rPr lang="en-US" sz="1000" dirty="0" err="1" smtClean="0">
                <a:solidFill>
                  <a:schemeClr val="accent2"/>
                </a:solidFill>
                <a:latin typeface="Calibri" panose="020F0502020204030204" pitchFamily="34" charset="0"/>
                <a:cs typeface="Calibri" panose="020F0502020204030204" pitchFamily="34" charset="0"/>
              </a:rPr>
              <a:t>GPIO.setup</a:t>
            </a:r>
            <a:r>
              <a:rPr lang="en-US" sz="1000" dirty="0" smtClean="0">
                <a:solidFill>
                  <a:schemeClr val="accent2"/>
                </a:solidFill>
                <a:latin typeface="Calibri" panose="020F0502020204030204" pitchFamily="34" charset="0"/>
                <a:cs typeface="Calibri" panose="020F0502020204030204" pitchFamily="34" charset="0"/>
              </a:rPr>
              <a:t>( BUZZER_PIN</a:t>
            </a:r>
            <a:r>
              <a:rPr lang="en-US" sz="1000" dirty="0">
                <a:solidFill>
                  <a:schemeClr val="accent2"/>
                </a:solidFill>
                <a:latin typeface="Calibri" panose="020F0502020204030204" pitchFamily="34" charset="0"/>
                <a:cs typeface="Calibri" panose="020F0502020204030204" pitchFamily="34" charset="0"/>
              </a:rPr>
              <a:t>, </a:t>
            </a:r>
            <a:r>
              <a:rPr lang="en-US" sz="1000" dirty="0" smtClean="0">
                <a:solidFill>
                  <a:schemeClr val="accent2"/>
                </a:solidFill>
                <a:latin typeface="Calibri" panose="020F0502020204030204" pitchFamily="34" charset="0"/>
                <a:cs typeface="Calibri" panose="020F0502020204030204" pitchFamily="34" charset="0"/>
              </a:rPr>
              <a:t>GPIO.OUT )</a:t>
            </a:r>
            <a:endParaRPr lang="en-US" sz="1000" dirty="0">
              <a:solidFill>
                <a:schemeClr val="accent2"/>
              </a:solidFill>
              <a:latin typeface="Calibri" panose="020F0502020204030204" pitchFamily="34" charset="0"/>
              <a:cs typeface="Calibri" panose="020F0502020204030204" pitchFamily="34" charset="0"/>
            </a:endParaRPr>
          </a:p>
          <a:p>
            <a:r>
              <a:rPr lang="en-US" sz="1100" dirty="0">
                <a:solidFill>
                  <a:schemeClr val="accent2"/>
                </a:solidFill>
                <a:latin typeface="Calibri" panose="020F0502020204030204" pitchFamily="34" charset="0"/>
                <a:cs typeface="Calibri" panose="020F0502020204030204" pitchFamily="34" charset="0"/>
              </a:rPr>
              <a:t/>
            </a:r>
            <a:br>
              <a:rPr lang="en-US" sz="1100" dirty="0">
                <a:solidFill>
                  <a:schemeClr val="accent2"/>
                </a:solidFill>
                <a:latin typeface="Calibri" panose="020F0502020204030204" pitchFamily="34" charset="0"/>
                <a:cs typeface="Calibri" panose="020F0502020204030204" pitchFamily="34" charset="0"/>
              </a:rPr>
            </a:br>
            <a:endParaRPr lang="en-US" sz="1100"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11260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14</a:t>
            </a:fld>
            <a:endParaRPr lang="en" sz="1200" dirty="0"/>
          </a:p>
        </p:txBody>
      </p:sp>
      <p:sp>
        <p:nvSpPr>
          <p:cNvPr id="16" name="Shape 72"/>
          <p:cNvSpPr txBox="1">
            <a:spLocks/>
          </p:cNvSpPr>
          <p:nvPr/>
        </p:nvSpPr>
        <p:spPr>
          <a:xfrm>
            <a:off x="8472457"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pPr/>
              <a:t>14</a:t>
            </a:fld>
            <a:endParaRPr lang="en" sz="1200" dirty="0"/>
          </a:p>
        </p:txBody>
      </p:sp>
      <p:sp>
        <p:nvSpPr>
          <p:cNvPr id="7" name="Rectangle 6"/>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a:solidFill>
                  <a:srgbClr val="000000"/>
                </a:solidFill>
                <a:latin typeface="Arial" panose="020B0604020202020204" pitchFamily="34" charset="0"/>
              </a:rPr>
              <a:t>Copyright @ 2018  </a:t>
            </a:r>
            <a:r>
              <a:rPr lang="en-US" altLang="zh-CN" sz="1000" dirty="0" err="1">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8" name="Rectangle 7"/>
          <p:cNvSpPr/>
          <p:nvPr/>
        </p:nvSpPr>
        <p:spPr>
          <a:xfrm>
            <a:off x="933148" y="4210334"/>
            <a:ext cx="4572000" cy="932563"/>
          </a:xfrm>
          <a:prstGeom prst="rect">
            <a:avLst/>
          </a:prstGeom>
        </p:spPr>
        <p:txBody>
          <a:bodyPr wrap="square">
            <a:spAutoFit/>
          </a:bodyPr>
          <a:lstStyle/>
          <a:p>
            <a:pPr>
              <a:lnSpc>
                <a:spcPct val="80000"/>
              </a:lnSpc>
            </a:pPr>
            <a:endParaRPr lang="en-IE" dirty="0"/>
          </a:p>
          <a:p>
            <a:pPr>
              <a:lnSpc>
                <a:spcPct val="80000"/>
              </a:lnSpc>
            </a:pPr>
            <a:endParaRPr lang="en-IE" dirty="0"/>
          </a:p>
          <a:p>
            <a:pPr>
              <a:lnSpc>
                <a:spcPct val="80000"/>
              </a:lnSpc>
            </a:pPr>
            <a:endParaRPr lang="en-IE" dirty="0"/>
          </a:p>
          <a:p>
            <a:pPr>
              <a:lnSpc>
                <a:spcPct val="150000"/>
              </a:lnSpc>
            </a:pPr>
            <a:endParaRPr lang="en-US" dirty="0">
              <a:solidFill>
                <a:srgbClr val="595A5D"/>
              </a:solidFill>
            </a:endParaRPr>
          </a:p>
        </p:txBody>
      </p:sp>
      <p:sp>
        <p:nvSpPr>
          <p:cNvPr id="12" name="Shape 70">
            <a:extLst>
              <a:ext uri="{FF2B5EF4-FFF2-40B4-BE49-F238E27FC236}">
                <a16:creationId xmlns="" xmlns:a16="http://schemas.microsoft.com/office/drawing/2014/main" id="{97DD4C10-759A-427B-ABFE-79564B789214}"/>
              </a:ext>
            </a:extLst>
          </p:cNvPr>
          <p:cNvSpPr txBox="1">
            <a:spLocks/>
          </p:cNvSpPr>
          <p:nvPr/>
        </p:nvSpPr>
        <p:spPr>
          <a:xfrm>
            <a:off x="1799360" y="456394"/>
            <a:ext cx="5266501" cy="71122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400" b="1" dirty="0" smtClean="0">
                <a:solidFill>
                  <a:srgbClr val="595A5D"/>
                </a:solidFill>
                <a:latin typeface="Georgia" panose="02040502050405020303" pitchFamily="18" charset="0"/>
              </a:rPr>
              <a:t>Methods for Read a GPIO Input</a:t>
            </a:r>
            <a:endParaRPr lang="en" sz="2800" b="1" dirty="0">
              <a:solidFill>
                <a:srgbClr val="595A5D"/>
              </a:solidFill>
              <a:latin typeface="+mj-lt"/>
            </a:endParaRPr>
          </a:p>
        </p:txBody>
      </p:sp>
      <p:sp>
        <p:nvSpPr>
          <p:cNvPr id="9" name="Rectangle 8">
            <a:extLst>
              <a:ext uri="{FF2B5EF4-FFF2-40B4-BE49-F238E27FC236}">
                <a16:creationId xmlns="" xmlns:a16="http://schemas.microsoft.com/office/drawing/2014/main" id="{36C18565-3217-43C7-8888-B88DFD015369}"/>
              </a:ext>
            </a:extLst>
          </p:cNvPr>
          <p:cNvSpPr/>
          <p:nvPr/>
        </p:nvSpPr>
        <p:spPr>
          <a:xfrm>
            <a:off x="1191172" y="1885086"/>
            <a:ext cx="6482878" cy="1169551"/>
          </a:xfrm>
          <a:prstGeom prst="rect">
            <a:avLst/>
          </a:prstGeom>
        </p:spPr>
        <p:txBody>
          <a:bodyPr wrap="square">
            <a:spAutoFit/>
          </a:bodyPr>
          <a:lstStyle/>
          <a:p>
            <a:pPr algn="just"/>
            <a:r>
              <a:rPr lang="en-US" b="1" dirty="0" smtClean="0">
                <a:solidFill>
                  <a:srgbClr val="002060"/>
                </a:solidFill>
                <a:latin typeface="Georgia" panose="02040502050405020303" pitchFamily="18" charset="0"/>
              </a:rPr>
              <a:t>Two ways for read </a:t>
            </a:r>
            <a:r>
              <a:rPr lang="en-US" b="1" dirty="0">
                <a:solidFill>
                  <a:srgbClr val="002060"/>
                </a:solidFill>
                <a:latin typeface="Georgia" panose="02040502050405020303" pitchFamily="18" charset="0"/>
              </a:rPr>
              <a:t>a GPIO input from a </a:t>
            </a:r>
            <a:r>
              <a:rPr lang="en-US" b="1" dirty="0" smtClean="0">
                <a:solidFill>
                  <a:srgbClr val="002060"/>
                </a:solidFill>
                <a:latin typeface="Georgia" panose="02040502050405020303" pitchFamily="18" charset="0"/>
              </a:rPr>
              <a:t>button:</a:t>
            </a:r>
          </a:p>
          <a:p>
            <a:pPr algn="just"/>
            <a:endParaRPr lang="en-US" dirty="0">
              <a:solidFill>
                <a:schemeClr val="tx2">
                  <a:lumMod val="50000"/>
                </a:schemeClr>
              </a:solidFill>
              <a:latin typeface="Georgia" panose="02040502050405020303" pitchFamily="18" charset="0"/>
            </a:endParaRPr>
          </a:p>
          <a:p>
            <a:pPr algn="just"/>
            <a:r>
              <a:rPr lang="en-US" dirty="0" smtClean="0">
                <a:solidFill>
                  <a:schemeClr val="tx2">
                    <a:lumMod val="50000"/>
                  </a:schemeClr>
                </a:solidFill>
                <a:latin typeface="Georgia" panose="02040502050405020303" pitchFamily="18" charset="0"/>
              </a:rPr>
              <a:t>Method 1 – </a:t>
            </a:r>
            <a:r>
              <a:rPr lang="en-US" dirty="0" smtClean="0">
                <a:solidFill>
                  <a:srgbClr val="7030A0"/>
                </a:solidFill>
                <a:latin typeface="Georgia" panose="02040502050405020303" pitchFamily="18" charset="0"/>
              </a:rPr>
              <a:t>Inquiry</a:t>
            </a:r>
            <a:r>
              <a:rPr lang="en-US" dirty="0" smtClean="0">
                <a:solidFill>
                  <a:schemeClr val="tx2">
                    <a:lumMod val="50000"/>
                  </a:schemeClr>
                </a:solidFill>
                <a:latin typeface="Georgia" panose="02040502050405020303" pitchFamily="18" charset="0"/>
              </a:rPr>
              <a:t>:     continuously read the GPIO </a:t>
            </a:r>
            <a:r>
              <a:rPr lang="en-US" dirty="0">
                <a:solidFill>
                  <a:schemeClr val="tx2">
                    <a:lumMod val="50000"/>
                  </a:schemeClr>
                </a:solidFill>
                <a:latin typeface="Georgia" panose="02040502050405020303" pitchFamily="18" charset="0"/>
              </a:rPr>
              <a:t>input using a </a:t>
            </a:r>
            <a:r>
              <a:rPr lang="en-US" dirty="0" smtClean="0">
                <a:solidFill>
                  <a:schemeClr val="tx2">
                    <a:lumMod val="50000"/>
                  </a:schemeClr>
                </a:solidFill>
                <a:latin typeface="Georgia" panose="02040502050405020303" pitchFamily="18" charset="0"/>
              </a:rPr>
              <a:t>loop</a:t>
            </a:r>
          </a:p>
          <a:p>
            <a:pPr algn="just"/>
            <a:endParaRPr lang="en-US" dirty="0" smtClean="0">
              <a:solidFill>
                <a:schemeClr val="tx2">
                  <a:lumMod val="50000"/>
                </a:schemeClr>
              </a:solidFill>
              <a:latin typeface="Georgia" panose="02040502050405020303" pitchFamily="18" charset="0"/>
            </a:endParaRPr>
          </a:p>
          <a:p>
            <a:pPr algn="just"/>
            <a:r>
              <a:rPr lang="en-US" dirty="0">
                <a:solidFill>
                  <a:schemeClr val="tx2">
                    <a:lumMod val="50000"/>
                  </a:schemeClr>
                </a:solidFill>
                <a:latin typeface="Georgia" panose="02040502050405020303" pitchFamily="18" charset="0"/>
              </a:rPr>
              <a:t>Method </a:t>
            </a:r>
            <a:r>
              <a:rPr lang="en-US" dirty="0" smtClean="0">
                <a:solidFill>
                  <a:schemeClr val="tx2">
                    <a:lumMod val="50000"/>
                  </a:schemeClr>
                </a:solidFill>
                <a:latin typeface="Georgia" panose="02040502050405020303" pitchFamily="18" charset="0"/>
              </a:rPr>
              <a:t>2 </a:t>
            </a:r>
            <a:r>
              <a:rPr lang="en-US" dirty="0">
                <a:solidFill>
                  <a:schemeClr val="tx2">
                    <a:lumMod val="50000"/>
                  </a:schemeClr>
                </a:solidFill>
                <a:latin typeface="Georgia" panose="02040502050405020303" pitchFamily="18" charset="0"/>
              </a:rPr>
              <a:t>– </a:t>
            </a:r>
            <a:r>
              <a:rPr lang="en-US" dirty="0" smtClean="0">
                <a:solidFill>
                  <a:srgbClr val="7030A0"/>
                </a:solidFill>
                <a:latin typeface="Georgia" panose="02040502050405020303" pitchFamily="18" charset="0"/>
              </a:rPr>
              <a:t>Interrupt</a:t>
            </a:r>
            <a:r>
              <a:rPr lang="en-US" dirty="0" smtClean="0">
                <a:solidFill>
                  <a:schemeClr val="tx2">
                    <a:lumMod val="50000"/>
                  </a:schemeClr>
                </a:solidFill>
                <a:latin typeface="Georgia" panose="02040502050405020303" pitchFamily="18" charset="0"/>
              </a:rPr>
              <a:t>: only reacts when GPIO input changes</a:t>
            </a:r>
            <a:endParaRPr lang="en-US" sz="1200" dirty="0">
              <a:solidFill>
                <a:schemeClr val="tx2">
                  <a:lumMod val="50000"/>
                </a:schemeClr>
              </a:solidFill>
              <a:latin typeface="Georgia" panose="02040502050405020303" pitchFamily="18" charset="0"/>
            </a:endParaRPr>
          </a:p>
        </p:txBody>
      </p:sp>
    </p:spTree>
    <p:extLst>
      <p:ext uri="{BB962C8B-B14F-4D97-AF65-F5344CB8AC3E}">
        <p14:creationId xmlns:p14="http://schemas.microsoft.com/office/powerpoint/2010/main" val="3146939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15</a:t>
            </a:fld>
            <a:endParaRPr lang="en" sz="1200" dirty="0"/>
          </a:p>
        </p:txBody>
      </p:sp>
      <p:sp>
        <p:nvSpPr>
          <p:cNvPr id="16" name="Shape 72"/>
          <p:cNvSpPr txBox="1">
            <a:spLocks/>
          </p:cNvSpPr>
          <p:nvPr/>
        </p:nvSpPr>
        <p:spPr>
          <a:xfrm>
            <a:off x="8472457"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pPr/>
              <a:t>15</a:t>
            </a:fld>
            <a:endParaRPr lang="en" sz="1200" dirty="0"/>
          </a:p>
        </p:txBody>
      </p:sp>
      <p:sp>
        <p:nvSpPr>
          <p:cNvPr id="7" name="Rectangle 6"/>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a:solidFill>
                  <a:srgbClr val="000000"/>
                </a:solidFill>
                <a:latin typeface="Arial" panose="020B0604020202020204" pitchFamily="34" charset="0"/>
              </a:rPr>
              <a:t>Copyright @ 2018  </a:t>
            </a:r>
            <a:r>
              <a:rPr lang="en-US" altLang="zh-CN" sz="1000" dirty="0" err="1">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8" name="Rectangle 7"/>
          <p:cNvSpPr/>
          <p:nvPr/>
        </p:nvSpPr>
        <p:spPr>
          <a:xfrm>
            <a:off x="933148" y="4210334"/>
            <a:ext cx="4572000" cy="932563"/>
          </a:xfrm>
          <a:prstGeom prst="rect">
            <a:avLst/>
          </a:prstGeom>
        </p:spPr>
        <p:txBody>
          <a:bodyPr wrap="square">
            <a:spAutoFit/>
          </a:bodyPr>
          <a:lstStyle/>
          <a:p>
            <a:pPr>
              <a:lnSpc>
                <a:spcPct val="80000"/>
              </a:lnSpc>
            </a:pPr>
            <a:endParaRPr lang="en-IE" dirty="0"/>
          </a:p>
          <a:p>
            <a:pPr>
              <a:lnSpc>
                <a:spcPct val="80000"/>
              </a:lnSpc>
            </a:pPr>
            <a:endParaRPr lang="en-IE" dirty="0"/>
          </a:p>
          <a:p>
            <a:pPr>
              <a:lnSpc>
                <a:spcPct val="80000"/>
              </a:lnSpc>
            </a:pPr>
            <a:endParaRPr lang="en-IE" dirty="0"/>
          </a:p>
          <a:p>
            <a:pPr>
              <a:lnSpc>
                <a:spcPct val="150000"/>
              </a:lnSpc>
            </a:pPr>
            <a:endParaRPr lang="en-US" dirty="0">
              <a:solidFill>
                <a:srgbClr val="595A5D"/>
              </a:solidFill>
            </a:endParaRPr>
          </a:p>
        </p:txBody>
      </p:sp>
      <p:graphicFrame>
        <p:nvGraphicFramePr>
          <p:cNvPr id="10" name="Table 9">
            <a:extLst>
              <a:ext uri="{FF2B5EF4-FFF2-40B4-BE49-F238E27FC236}">
                <a16:creationId xmlns="" xmlns:a16="http://schemas.microsoft.com/office/drawing/2014/main" id="{60479938-9332-4EB0-9CD8-EF13E35653E7}"/>
              </a:ext>
            </a:extLst>
          </p:cNvPr>
          <p:cNvGraphicFramePr>
            <a:graphicFrameLocks noGrp="1"/>
          </p:cNvGraphicFramePr>
          <p:nvPr>
            <p:extLst>
              <p:ext uri="{D42A27DB-BD31-4B8C-83A1-F6EECF244321}">
                <p14:modId xmlns:p14="http://schemas.microsoft.com/office/powerpoint/2010/main" val="1675848588"/>
              </p:ext>
            </p:extLst>
          </p:nvPr>
        </p:nvGraphicFramePr>
        <p:xfrm>
          <a:off x="2485771" y="1499313"/>
          <a:ext cx="6152230" cy="3215383"/>
        </p:xfrm>
        <a:graphic>
          <a:graphicData uri="http://schemas.openxmlformats.org/drawingml/2006/table">
            <a:tbl>
              <a:tblPr/>
              <a:tblGrid>
                <a:gridCol w="3364654">
                  <a:extLst>
                    <a:ext uri="{9D8B030D-6E8A-4147-A177-3AD203B41FA5}">
                      <a16:colId xmlns="" xmlns:a16="http://schemas.microsoft.com/office/drawing/2014/main" val="20000"/>
                    </a:ext>
                  </a:extLst>
                </a:gridCol>
                <a:gridCol w="2787576">
                  <a:extLst>
                    <a:ext uri="{9D8B030D-6E8A-4147-A177-3AD203B41FA5}">
                      <a16:colId xmlns="" xmlns:a16="http://schemas.microsoft.com/office/drawing/2014/main" val="20001"/>
                    </a:ext>
                  </a:extLst>
                </a:gridCol>
              </a:tblGrid>
              <a:tr h="654781">
                <a:tc>
                  <a:txBody>
                    <a:bodyPr/>
                    <a:lstStyle/>
                    <a:p>
                      <a:pPr rtl="0" fontAlgn="t">
                        <a:spcBef>
                          <a:spcPts val="0"/>
                        </a:spcBef>
                        <a:spcAft>
                          <a:spcPts val="0"/>
                        </a:spcAft>
                      </a:pPr>
                      <a:r>
                        <a:rPr lang="en-US" sz="1000" b="0" i="0" u="none" strike="noStrike" dirty="0">
                          <a:solidFill>
                            <a:srgbClr val="A626A4"/>
                          </a:solidFill>
                          <a:latin typeface="Consolas"/>
                        </a:rPr>
                        <a:t>import</a:t>
                      </a:r>
                      <a:r>
                        <a:rPr lang="en-US" sz="1000" b="0" i="0" u="none" strike="noStrike" dirty="0">
                          <a:solidFill>
                            <a:srgbClr val="383A42"/>
                          </a:solidFill>
                          <a:latin typeface="Consolas"/>
                        </a:rPr>
                        <a:t> </a:t>
                      </a:r>
                      <a:r>
                        <a:rPr lang="en-US" sz="1000" b="0" i="0" u="none" strike="noStrike" dirty="0" err="1">
                          <a:solidFill>
                            <a:srgbClr val="383A42"/>
                          </a:solidFill>
                          <a:latin typeface="Consolas"/>
                        </a:rPr>
                        <a:t>RPi.GPIO</a:t>
                      </a:r>
                      <a:r>
                        <a:rPr lang="en-US" sz="1000" b="0" i="0" u="none" strike="noStrike" dirty="0">
                          <a:solidFill>
                            <a:srgbClr val="383A42"/>
                          </a:solidFill>
                          <a:latin typeface="Consolas"/>
                        </a:rPr>
                        <a:t> </a:t>
                      </a:r>
                      <a:r>
                        <a:rPr lang="en-US" sz="1000" b="0" i="0" u="none" strike="noStrike" dirty="0">
                          <a:solidFill>
                            <a:srgbClr val="A626A4"/>
                          </a:solidFill>
                          <a:latin typeface="Consolas"/>
                        </a:rPr>
                        <a:t>as</a:t>
                      </a:r>
                      <a:r>
                        <a:rPr lang="en-US" sz="1000" b="0" i="0" u="none" strike="noStrike" dirty="0">
                          <a:solidFill>
                            <a:srgbClr val="383A42"/>
                          </a:solidFill>
                          <a:latin typeface="Consolas"/>
                        </a:rPr>
                        <a:t> </a:t>
                      </a:r>
                      <a:r>
                        <a:rPr lang="en-US" sz="1000" b="0" i="0" u="none" strike="noStrike" dirty="0" smtClean="0">
                          <a:solidFill>
                            <a:srgbClr val="383A42"/>
                          </a:solidFill>
                          <a:latin typeface="Consolas"/>
                        </a:rPr>
                        <a:t>GPIO</a:t>
                      </a:r>
                      <a:r>
                        <a:rPr lang="en-US" sz="1000" b="0" i="0" u="none" strike="noStrike" dirty="0">
                          <a:solidFill>
                            <a:srgbClr val="383A42"/>
                          </a:solidFill>
                          <a:latin typeface="Consolas"/>
                        </a:rPr>
                        <a:t/>
                      </a:r>
                      <a:br>
                        <a:rPr lang="en-US" sz="1000" b="0" i="0" u="none" strike="noStrike" dirty="0">
                          <a:solidFill>
                            <a:srgbClr val="383A42"/>
                          </a:solidFill>
                          <a:latin typeface="Consolas"/>
                        </a:rPr>
                      </a:br>
                      <a:r>
                        <a:rPr lang="en-US" sz="1000" b="0" i="0" u="none" strike="noStrike" dirty="0">
                          <a:solidFill>
                            <a:srgbClr val="A626A4"/>
                          </a:solidFill>
                          <a:latin typeface="Consolas"/>
                        </a:rPr>
                        <a:t>import</a:t>
                      </a:r>
                      <a:r>
                        <a:rPr lang="en-US" sz="1000" b="0" i="0" u="none" strike="noStrike" dirty="0">
                          <a:solidFill>
                            <a:srgbClr val="383A42"/>
                          </a:solidFill>
                          <a:latin typeface="Consolas"/>
                        </a:rPr>
                        <a:t> time</a:t>
                      </a:r>
                      <a:endParaRPr lang="en-US" dirty="0"/>
                    </a:p>
                  </a:txBody>
                  <a:tcPr marL="63500" marR="63500" marT="63500" marB="63500">
                    <a:lnL>
                      <a:noFill/>
                    </a:lnL>
                    <a:lnR>
                      <a:noFill/>
                    </a:lnR>
                    <a:lnT>
                      <a:noFill/>
                    </a:lnT>
                    <a:lnB>
                      <a:noFill/>
                    </a:lnB>
                  </a:tcPr>
                </a:tc>
                <a:tc>
                  <a:txBody>
                    <a:bodyPr/>
                    <a:lstStyle/>
                    <a:p>
                      <a:pPr fontAlgn="t"/>
                      <a:r>
                        <a:rPr lang="en-US" dirty="0"/>
                        <a:t/>
                      </a:r>
                      <a:br>
                        <a:rPr lang="en-US" dirty="0"/>
                      </a:br>
                      <a:endParaRPr lang="en-US" dirty="0"/>
                    </a:p>
                  </a:txBody>
                  <a:tcPr marL="63500" marR="63500" marT="63500" marB="63500">
                    <a:lnL>
                      <a:noFill/>
                    </a:lnL>
                    <a:lnR>
                      <a:noFill/>
                    </a:lnR>
                    <a:lnT>
                      <a:noFill/>
                    </a:lnT>
                    <a:lnB>
                      <a:noFill/>
                    </a:lnB>
                  </a:tcPr>
                </a:tc>
                <a:extLst>
                  <a:ext uri="{0D108BD9-81ED-4DB2-BD59-A6C34878D82A}">
                    <a16:rowId xmlns="" xmlns:a16="http://schemas.microsoft.com/office/drawing/2014/main" val="10000"/>
                  </a:ext>
                </a:extLst>
              </a:tr>
              <a:tr h="879828">
                <a:tc>
                  <a:txBody>
                    <a:bodyPr/>
                    <a:lstStyle/>
                    <a:p>
                      <a:pPr rtl="0" fontAlgn="t">
                        <a:spcBef>
                          <a:spcPts val="0"/>
                        </a:spcBef>
                        <a:spcAft>
                          <a:spcPts val="0"/>
                        </a:spcAft>
                      </a:pPr>
                      <a:r>
                        <a:rPr lang="en-US" sz="1000" b="0" i="0" u="none" strike="noStrike" dirty="0" smtClean="0">
                          <a:solidFill>
                            <a:srgbClr val="383A42"/>
                          </a:solidFill>
                          <a:latin typeface="Consolas"/>
                        </a:rPr>
                        <a:t>BUTTON_PIN = </a:t>
                      </a:r>
                      <a:r>
                        <a:rPr lang="en-US" sz="1000" b="0" i="0" u="none" strike="noStrike" dirty="0" smtClean="0">
                          <a:solidFill>
                            <a:srgbClr val="986801"/>
                          </a:solidFill>
                          <a:latin typeface="Consolas"/>
                        </a:rPr>
                        <a:t>11</a:t>
                      </a:r>
                      <a:r>
                        <a:rPr lang="en-US" sz="1000" b="0" i="0" u="none" strike="noStrike" dirty="0" smtClean="0">
                          <a:solidFill>
                            <a:srgbClr val="383A42"/>
                          </a:solidFill>
                          <a:latin typeface="Consolas"/>
                        </a:rPr>
                        <a:t/>
                      </a:r>
                      <a:br>
                        <a:rPr lang="en-US" sz="1000" b="0" i="0" u="none" strike="noStrike" dirty="0" smtClean="0">
                          <a:solidFill>
                            <a:srgbClr val="383A42"/>
                          </a:solidFill>
                          <a:latin typeface="Consolas"/>
                        </a:rPr>
                      </a:br>
                      <a:r>
                        <a:rPr lang="en-US" sz="1000" b="0" i="0" u="none" strike="noStrike" dirty="0" smtClean="0">
                          <a:solidFill>
                            <a:srgbClr val="383A42"/>
                          </a:solidFill>
                          <a:latin typeface="Consolas"/>
                        </a:rPr>
                        <a:t>BUZZER_PIN = </a:t>
                      </a:r>
                      <a:r>
                        <a:rPr lang="en-US" sz="1000" b="0" i="0" u="none" strike="noStrike" dirty="0" smtClean="0">
                          <a:solidFill>
                            <a:srgbClr val="986801"/>
                          </a:solidFill>
                          <a:latin typeface="Consolas"/>
                        </a:rPr>
                        <a:t>4</a:t>
                      </a:r>
                      <a:r>
                        <a:rPr lang="en-US" sz="1000" b="0" i="0" u="none" strike="noStrike" dirty="0" smtClean="0">
                          <a:solidFill>
                            <a:srgbClr val="383A42"/>
                          </a:solidFill>
                          <a:latin typeface="Consolas"/>
                        </a:rPr>
                        <a:t/>
                      </a:r>
                      <a:br>
                        <a:rPr lang="en-US" sz="1000" b="0" i="0" u="none" strike="noStrike" dirty="0" smtClean="0">
                          <a:solidFill>
                            <a:srgbClr val="383A42"/>
                          </a:solidFill>
                          <a:latin typeface="Consolas"/>
                        </a:rPr>
                      </a:br>
                      <a:r>
                        <a:rPr lang="en-US" sz="1000" b="0" i="0" u="none" strike="noStrike" dirty="0" smtClean="0">
                          <a:solidFill>
                            <a:srgbClr val="383A42"/>
                          </a:solidFill>
                          <a:latin typeface="Consolas"/>
                        </a:rPr>
                        <a:t>ON = </a:t>
                      </a:r>
                      <a:r>
                        <a:rPr lang="en-US" sz="1000" b="0" i="0" u="none" strike="noStrike" dirty="0" smtClean="0">
                          <a:solidFill>
                            <a:srgbClr val="A626A4"/>
                          </a:solidFill>
                          <a:latin typeface="Consolas"/>
                        </a:rPr>
                        <a:t>True</a:t>
                      </a:r>
                      <a:r>
                        <a:rPr lang="en-US" sz="1000" b="0" i="0" u="none" strike="noStrike" dirty="0" smtClean="0">
                          <a:solidFill>
                            <a:srgbClr val="383A42"/>
                          </a:solidFill>
                          <a:latin typeface="Consolas"/>
                        </a:rPr>
                        <a:t/>
                      </a:r>
                      <a:br>
                        <a:rPr lang="en-US" sz="1000" b="0" i="0" u="none" strike="noStrike" dirty="0" smtClean="0">
                          <a:solidFill>
                            <a:srgbClr val="383A42"/>
                          </a:solidFill>
                          <a:latin typeface="Consolas"/>
                        </a:rPr>
                      </a:br>
                      <a:r>
                        <a:rPr lang="en-US" sz="1000" b="0" i="0" u="none" strike="noStrike" dirty="0" smtClean="0">
                          <a:solidFill>
                            <a:srgbClr val="383A42"/>
                          </a:solidFill>
                          <a:latin typeface="Consolas"/>
                        </a:rPr>
                        <a:t>OFF = </a:t>
                      </a:r>
                      <a:r>
                        <a:rPr lang="en-US" sz="1000" b="0" i="0" u="none" strike="noStrike" dirty="0" smtClean="0">
                          <a:solidFill>
                            <a:srgbClr val="A626A4"/>
                          </a:solidFill>
                          <a:latin typeface="Consolas"/>
                        </a:rPr>
                        <a:t>False</a:t>
                      </a:r>
                      <a:endParaRPr lang="en-US" dirty="0"/>
                    </a:p>
                  </a:txBody>
                  <a:tcPr marL="63500" marR="63500" marT="63500" marB="63500">
                    <a:lnL>
                      <a:noFill/>
                    </a:lnL>
                    <a:lnR>
                      <a:noFill/>
                    </a:lnR>
                    <a:lnT>
                      <a:noFill/>
                    </a:lnT>
                    <a:lnB>
                      <a:noFill/>
                    </a:lnB>
                  </a:tcPr>
                </a:tc>
                <a:tc>
                  <a:txBody>
                    <a:bodyPr/>
                    <a:lstStyle/>
                    <a:p>
                      <a:pPr fontAlgn="t"/>
                      <a:r>
                        <a:rPr lang="en-US" sz="1000" dirty="0" smtClean="0">
                          <a:solidFill>
                            <a:schemeClr val="accent2"/>
                          </a:solidFill>
                          <a:latin typeface="+mj-lt"/>
                        </a:rPr>
                        <a:t>Assign</a:t>
                      </a:r>
                      <a:r>
                        <a:rPr lang="en-US" sz="1000" baseline="0" dirty="0" smtClean="0">
                          <a:solidFill>
                            <a:schemeClr val="accent2"/>
                          </a:solidFill>
                          <a:latin typeface="+mj-lt"/>
                        </a:rPr>
                        <a:t> pin 11 as button pin</a:t>
                      </a:r>
                      <a:r>
                        <a:rPr lang="en-US" sz="1000" dirty="0">
                          <a:solidFill>
                            <a:schemeClr val="accent2"/>
                          </a:solidFill>
                          <a:latin typeface="+mj-lt"/>
                        </a:rPr>
                        <a:t/>
                      </a:r>
                      <a:br>
                        <a:rPr lang="en-US" sz="1000" dirty="0">
                          <a:solidFill>
                            <a:schemeClr val="accent2"/>
                          </a:solidFill>
                          <a:latin typeface="+mj-lt"/>
                        </a:rPr>
                      </a:br>
                      <a:r>
                        <a:rPr lang="en-US" sz="1000" dirty="0" smtClean="0">
                          <a:solidFill>
                            <a:schemeClr val="accent2"/>
                          </a:solidFill>
                          <a:latin typeface="+mj-lt"/>
                        </a:rPr>
                        <a:t>Assign</a:t>
                      </a:r>
                      <a:r>
                        <a:rPr lang="en-US" sz="1000" baseline="0" dirty="0" smtClean="0">
                          <a:solidFill>
                            <a:schemeClr val="accent2"/>
                          </a:solidFill>
                          <a:latin typeface="+mj-lt"/>
                        </a:rPr>
                        <a:t> pin   4 as buzzer pin</a:t>
                      </a:r>
                      <a:endParaRPr lang="en-US" sz="1000" dirty="0">
                        <a:solidFill>
                          <a:schemeClr val="accent2"/>
                        </a:solidFill>
                        <a:latin typeface="+mj-lt"/>
                      </a:endParaRPr>
                    </a:p>
                  </a:txBody>
                  <a:tcPr marL="63500" marR="63500" marT="63500" marB="63500">
                    <a:lnL>
                      <a:noFill/>
                    </a:lnL>
                    <a:lnR>
                      <a:noFill/>
                    </a:lnR>
                    <a:lnT>
                      <a:noFill/>
                    </a:lnT>
                    <a:lnB>
                      <a:noFill/>
                    </a:lnB>
                  </a:tcPr>
                </a:tc>
                <a:extLst>
                  <a:ext uri="{0D108BD9-81ED-4DB2-BD59-A6C34878D82A}">
                    <a16:rowId xmlns="" xmlns:a16="http://schemas.microsoft.com/office/drawing/2014/main" val="10001"/>
                  </a:ext>
                </a:extLst>
              </a:tr>
              <a:tr h="1680774">
                <a:tc>
                  <a:txBody>
                    <a:bodyPr/>
                    <a:lstStyle/>
                    <a:p>
                      <a:pPr rtl="0" fontAlgn="t">
                        <a:spcBef>
                          <a:spcPts val="0"/>
                        </a:spcBef>
                        <a:spcAft>
                          <a:spcPts val="0"/>
                        </a:spcAft>
                      </a:pPr>
                      <a:r>
                        <a:rPr lang="en-US" sz="1000" b="0" i="0" u="none" strike="noStrike" dirty="0">
                          <a:solidFill>
                            <a:srgbClr val="A626A4"/>
                          </a:solidFill>
                          <a:latin typeface="Consolas"/>
                        </a:rPr>
                        <a:t>def</a:t>
                      </a:r>
                      <a:r>
                        <a:rPr lang="en-US" sz="1000" b="0" i="0" u="none" strike="noStrike" dirty="0">
                          <a:solidFill>
                            <a:srgbClr val="383A42"/>
                          </a:solidFill>
                          <a:latin typeface="Consolas"/>
                        </a:rPr>
                        <a:t> </a:t>
                      </a:r>
                      <a:r>
                        <a:rPr lang="en-US" sz="1000" b="0" i="0" u="none" strike="noStrike" dirty="0">
                          <a:solidFill>
                            <a:srgbClr val="4078F2"/>
                          </a:solidFill>
                          <a:latin typeface="Consolas"/>
                        </a:rPr>
                        <a:t>setup</a:t>
                      </a:r>
                      <a:r>
                        <a:rPr lang="en-US" sz="1000" b="0" i="0" u="none" strike="noStrike" dirty="0">
                          <a:solidFill>
                            <a:srgbClr val="383A42"/>
                          </a:solidFill>
                          <a:latin typeface="Consolas"/>
                        </a:rPr>
                        <a:t>():</a:t>
                      </a:r>
                      <a:br>
                        <a:rPr lang="en-US" sz="1000" b="0" i="0" u="none" strike="noStrike" dirty="0">
                          <a:solidFill>
                            <a:srgbClr val="383A42"/>
                          </a:solidFill>
                          <a:latin typeface="Consolas"/>
                        </a:rPr>
                      </a:br>
                      <a:r>
                        <a:rPr lang="en-US" sz="1000" b="0" i="0" u="none" strike="noStrike" dirty="0">
                          <a:solidFill>
                            <a:srgbClr val="383A42"/>
                          </a:solidFill>
                          <a:latin typeface="Consolas"/>
                        </a:rPr>
                        <a:t>   </a:t>
                      </a:r>
                      <a:r>
                        <a:rPr lang="en-US" sz="1000" b="0" i="0" u="none" strike="noStrike" dirty="0" err="1">
                          <a:solidFill>
                            <a:srgbClr val="383A42"/>
                          </a:solidFill>
                          <a:latin typeface="Consolas"/>
                        </a:rPr>
                        <a:t>GPIO.setmode</a:t>
                      </a:r>
                      <a:r>
                        <a:rPr lang="en-US" sz="1000" b="0" i="0" u="none" strike="noStrike" dirty="0">
                          <a:solidFill>
                            <a:srgbClr val="383A42"/>
                          </a:solidFill>
                          <a:latin typeface="Consolas"/>
                        </a:rPr>
                        <a:t>(GPIO.BCM)</a:t>
                      </a:r>
                      <a:br>
                        <a:rPr lang="en-US" sz="1000" b="0" i="0" u="none" strike="noStrike" dirty="0">
                          <a:solidFill>
                            <a:srgbClr val="383A42"/>
                          </a:solidFill>
                          <a:latin typeface="Consolas"/>
                        </a:rPr>
                      </a:br>
                      <a:r>
                        <a:rPr lang="en-US" sz="1000" b="0" i="0" u="none" strike="noStrike" dirty="0">
                          <a:solidFill>
                            <a:srgbClr val="383A42"/>
                          </a:solidFill>
                          <a:latin typeface="Consolas"/>
                        </a:rPr>
                        <a:t>   </a:t>
                      </a:r>
                      <a:r>
                        <a:rPr lang="en-US" sz="1000" b="0" i="0" u="none" strike="noStrike" dirty="0" err="1">
                          <a:solidFill>
                            <a:srgbClr val="383A42"/>
                          </a:solidFill>
                          <a:latin typeface="Consolas"/>
                        </a:rPr>
                        <a:t>GPIO.setup</a:t>
                      </a:r>
                      <a:r>
                        <a:rPr lang="en-US" sz="1000" b="0" i="0" u="none" strike="noStrike" dirty="0">
                          <a:solidFill>
                            <a:srgbClr val="383A42"/>
                          </a:solidFill>
                          <a:latin typeface="Consolas"/>
                        </a:rPr>
                        <a:t>(BUTTON_PIN, GPIO.IN, </a:t>
                      </a:r>
                      <a:r>
                        <a:rPr lang="en-US" sz="1000" b="0" i="0" u="none" strike="noStrike" dirty="0" err="1">
                          <a:solidFill>
                            <a:srgbClr val="383A42"/>
                          </a:solidFill>
                          <a:latin typeface="Consolas"/>
                        </a:rPr>
                        <a:t>pull_up_down</a:t>
                      </a:r>
                      <a:r>
                        <a:rPr lang="en-US" sz="1000" b="0" i="0" u="none" strike="noStrike" dirty="0">
                          <a:solidFill>
                            <a:srgbClr val="383A42"/>
                          </a:solidFill>
                          <a:latin typeface="Consolas"/>
                        </a:rPr>
                        <a:t>=GPIO.PUD_UP)</a:t>
                      </a:r>
                      <a:br>
                        <a:rPr lang="en-US" sz="1000" b="0" i="0" u="none" strike="noStrike" dirty="0">
                          <a:solidFill>
                            <a:srgbClr val="383A42"/>
                          </a:solidFill>
                          <a:latin typeface="Consolas"/>
                        </a:rPr>
                      </a:br>
                      <a:r>
                        <a:rPr lang="en-US" sz="1000" b="0" i="0" u="none" strike="noStrike" dirty="0">
                          <a:solidFill>
                            <a:srgbClr val="383A42"/>
                          </a:solidFill>
                          <a:latin typeface="Consolas"/>
                        </a:rPr>
                        <a:t>   </a:t>
                      </a:r>
                      <a:r>
                        <a:rPr lang="en-US" sz="1000" b="0" i="0" u="none" strike="noStrike" dirty="0" err="1">
                          <a:solidFill>
                            <a:srgbClr val="383A42"/>
                          </a:solidFill>
                          <a:latin typeface="Consolas"/>
                        </a:rPr>
                        <a:t>GPIO.setup</a:t>
                      </a:r>
                      <a:r>
                        <a:rPr lang="en-US" sz="1000" b="0" i="0" u="none" strike="noStrike" dirty="0">
                          <a:solidFill>
                            <a:srgbClr val="383A42"/>
                          </a:solidFill>
                          <a:latin typeface="Consolas"/>
                        </a:rPr>
                        <a:t>(BUZZER_PIN, GPIO.OUT)</a:t>
                      </a:r>
                      <a:endParaRPr lang="en-US" dirty="0"/>
                    </a:p>
                  </a:txBody>
                  <a:tcPr marL="63500" marR="63500" marT="63500" marB="63500">
                    <a:lnL>
                      <a:noFill/>
                    </a:lnL>
                    <a:lnR>
                      <a:noFill/>
                    </a:lnR>
                    <a:lnT>
                      <a:noFill/>
                    </a:lnT>
                    <a:lnB>
                      <a:noFill/>
                    </a:lnB>
                  </a:tcPr>
                </a:tc>
                <a:tc>
                  <a:txBody>
                    <a:bodyPr/>
                    <a:lstStyle/>
                    <a:p>
                      <a:pPr rtl="0" fontAlgn="t">
                        <a:spcBef>
                          <a:spcPts val="0"/>
                        </a:spcBef>
                        <a:spcAft>
                          <a:spcPts val="0"/>
                        </a:spcAft>
                      </a:pPr>
                      <a:r>
                        <a:rPr lang="en-US" sz="1000" b="0" i="0" u="none" strike="noStrike" dirty="0">
                          <a:solidFill>
                            <a:schemeClr val="accent2"/>
                          </a:solidFill>
                          <a:latin typeface="+mj-lt"/>
                          <a:cs typeface="Calibri" panose="020F0502020204030204" pitchFamily="34" charset="0"/>
                        </a:rPr>
                        <a:t>Notice how the button setup differs slightly from that of the other pins. </a:t>
                      </a:r>
                      <a:endParaRPr lang="en-US" sz="1000" dirty="0">
                        <a:solidFill>
                          <a:schemeClr val="accent2"/>
                        </a:solidFill>
                        <a:latin typeface="+mj-lt"/>
                        <a:cs typeface="Calibri" panose="020F0502020204030204" pitchFamily="34" charset="0"/>
                      </a:endParaRPr>
                    </a:p>
                    <a:p>
                      <a:pPr rtl="0" fontAlgn="t">
                        <a:spcBef>
                          <a:spcPts val="0"/>
                        </a:spcBef>
                        <a:spcAft>
                          <a:spcPts val="0"/>
                        </a:spcAft>
                      </a:pPr>
                      <a:r>
                        <a:rPr lang="en-US" sz="1000" dirty="0">
                          <a:latin typeface="+mj-lt"/>
                        </a:rPr>
                        <a:t/>
                      </a:r>
                      <a:br>
                        <a:rPr lang="en-US" sz="1000" dirty="0">
                          <a:latin typeface="+mj-lt"/>
                        </a:rPr>
                      </a:br>
                      <a:r>
                        <a:rPr lang="en-US" sz="1000" b="0" i="0" u="none" strike="noStrike" dirty="0" err="1">
                          <a:solidFill>
                            <a:schemeClr val="accent2"/>
                          </a:solidFill>
                          <a:latin typeface="+mj-lt"/>
                          <a:cs typeface="Calibri" panose="020F0502020204030204" pitchFamily="34" charset="0"/>
                        </a:rPr>
                        <a:t>GPIO.setup</a:t>
                      </a:r>
                      <a:r>
                        <a:rPr lang="en-US" sz="1000" b="0" i="0" u="none" strike="noStrike" dirty="0">
                          <a:solidFill>
                            <a:schemeClr val="accent2"/>
                          </a:solidFill>
                          <a:latin typeface="+mj-lt"/>
                          <a:cs typeface="Calibri" panose="020F0502020204030204" pitchFamily="34" charset="0"/>
                        </a:rPr>
                        <a:t>(BUTTON_PIN, GPIO.IN, </a:t>
                      </a:r>
                      <a:r>
                        <a:rPr lang="en-US" sz="1000" b="0" i="0" u="none" strike="noStrike" dirty="0" err="1">
                          <a:solidFill>
                            <a:schemeClr val="accent2"/>
                          </a:solidFill>
                          <a:latin typeface="+mj-lt"/>
                          <a:cs typeface="Calibri" panose="020F0502020204030204" pitchFamily="34" charset="0"/>
                        </a:rPr>
                        <a:t>pull_up_down</a:t>
                      </a:r>
                      <a:r>
                        <a:rPr lang="en-US" sz="1000" b="0" i="0" u="none" strike="noStrike" dirty="0">
                          <a:solidFill>
                            <a:schemeClr val="accent2"/>
                          </a:solidFill>
                          <a:latin typeface="+mj-lt"/>
                          <a:cs typeface="Calibri" panose="020F0502020204030204" pitchFamily="34" charset="0"/>
                        </a:rPr>
                        <a:t>=GPIO.PUD_UP) - the button setup takes a third parameter, a function, to determine which state the button is naturally in. </a:t>
                      </a:r>
                      <a:endParaRPr lang="en-US" sz="1000" dirty="0">
                        <a:solidFill>
                          <a:schemeClr val="accent2"/>
                        </a:solidFill>
                        <a:latin typeface="+mj-lt"/>
                        <a:cs typeface="Calibri" panose="020F0502020204030204" pitchFamily="34" charset="0"/>
                      </a:endParaRPr>
                    </a:p>
                  </a:txBody>
                  <a:tcPr marL="63500" marR="63500" marT="63500" marB="63500">
                    <a:lnL>
                      <a:noFill/>
                    </a:lnL>
                    <a:lnR>
                      <a:noFill/>
                    </a:lnR>
                    <a:lnT>
                      <a:noFill/>
                    </a:lnT>
                    <a:lnB>
                      <a:noFill/>
                    </a:lnB>
                  </a:tcPr>
                </a:tc>
                <a:extLst>
                  <a:ext uri="{0D108BD9-81ED-4DB2-BD59-A6C34878D82A}">
                    <a16:rowId xmlns="" xmlns:a16="http://schemas.microsoft.com/office/drawing/2014/main" val="10002"/>
                  </a:ext>
                </a:extLst>
              </a:tr>
            </a:tbl>
          </a:graphicData>
        </a:graphic>
      </p:graphicFrame>
      <p:sp>
        <p:nvSpPr>
          <p:cNvPr id="12" name="Shape 70">
            <a:extLst>
              <a:ext uri="{FF2B5EF4-FFF2-40B4-BE49-F238E27FC236}">
                <a16:creationId xmlns="" xmlns:a16="http://schemas.microsoft.com/office/drawing/2014/main" id="{97DD4C10-759A-427B-ABFE-79564B789214}"/>
              </a:ext>
            </a:extLst>
          </p:cNvPr>
          <p:cNvSpPr txBox="1">
            <a:spLocks/>
          </p:cNvSpPr>
          <p:nvPr/>
        </p:nvSpPr>
        <p:spPr>
          <a:xfrm>
            <a:off x="1051749" y="277119"/>
            <a:ext cx="7272068" cy="1078026"/>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pPr algn="ctr"/>
            <a:r>
              <a:rPr lang="en-US" sz="2400" b="1" dirty="0">
                <a:solidFill>
                  <a:srgbClr val="595A5D"/>
                </a:solidFill>
                <a:latin typeface="Georgia" panose="02040502050405020303" pitchFamily="18" charset="0"/>
              </a:rPr>
              <a:t>Button </a:t>
            </a:r>
            <a:r>
              <a:rPr lang="en-US" sz="2400" b="1" dirty="0" smtClean="0">
                <a:solidFill>
                  <a:srgbClr val="595A5D"/>
                </a:solidFill>
                <a:latin typeface="Georgia" panose="02040502050405020303" pitchFamily="18" charset="0"/>
              </a:rPr>
              <a:t>&amp; </a:t>
            </a:r>
            <a:r>
              <a:rPr lang="en-US" sz="2400" b="1" dirty="0">
                <a:solidFill>
                  <a:srgbClr val="595A5D"/>
                </a:solidFill>
                <a:latin typeface="Georgia" panose="02040502050405020303" pitchFamily="18" charset="0"/>
              </a:rPr>
              <a:t>Buzzer - Python </a:t>
            </a:r>
            <a:r>
              <a:rPr lang="en-US" sz="2400" b="1" dirty="0" smtClean="0">
                <a:solidFill>
                  <a:srgbClr val="595A5D"/>
                </a:solidFill>
                <a:latin typeface="Georgia" panose="02040502050405020303" pitchFamily="18" charset="0"/>
              </a:rPr>
              <a:t>Code</a:t>
            </a:r>
          </a:p>
          <a:p>
            <a:pPr algn="ctr"/>
            <a:r>
              <a:rPr lang="en" sz="2400" b="1" dirty="0" smtClean="0">
                <a:solidFill>
                  <a:srgbClr val="7030A0"/>
                </a:solidFill>
                <a:latin typeface="+mj-lt"/>
              </a:rPr>
              <a:t>Inquiry</a:t>
            </a:r>
            <a:endParaRPr lang="en" sz="2400" b="1" dirty="0">
              <a:solidFill>
                <a:srgbClr val="7030A0"/>
              </a:solidFill>
              <a:latin typeface="+mj-lt"/>
            </a:endParaRPr>
          </a:p>
        </p:txBody>
      </p:sp>
      <p:sp>
        <p:nvSpPr>
          <p:cNvPr id="2" name="TextBox 1"/>
          <p:cNvSpPr txBox="1"/>
          <p:nvPr/>
        </p:nvSpPr>
        <p:spPr>
          <a:xfrm>
            <a:off x="477548" y="1879581"/>
            <a:ext cx="2117029" cy="313509"/>
          </a:xfrm>
          <a:prstGeom prst="rect">
            <a:avLst/>
          </a:prstGeom>
          <a:noFill/>
        </p:spPr>
        <p:txBody>
          <a:bodyPr wrap="square" rtlCol="0">
            <a:spAutoFit/>
          </a:bodyPr>
          <a:lstStyle/>
          <a:p>
            <a:r>
              <a:rPr lang="en-US" dirty="0" smtClean="0">
                <a:solidFill>
                  <a:schemeClr val="tx2">
                    <a:lumMod val="50000"/>
                  </a:schemeClr>
                </a:solidFill>
              </a:rPr>
              <a:t>Refer file ****.</a:t>
            </a:r>
            <a:r>
              <a:rPr lang="en-US" dirty="0" err="1" smtClean="0">
                <a:solidFill>
                  <a:schemeClr val="tx2">
                    <a:lumMod val="50000"/>
                  </a:schemeClr>
                </a:solidFill>
              </a:rPr>
              <a:t>py</a:t>
            </a:r>
            <a:endParaRPr lang="en-US" dirty="0">
              <a:solidFill>
                <a:schemeClr val="tx2">
                  <a:lumMod val="50000"/>
                </a:schemeClr>
              </a:solidFill>
            </a:endParaRPr>
          </a:p>
        </p:txBody>
      </p:sp>
    </p:spTree>
    <p:extLst>
      <p:ext uri="{BB962C8B-B14F-4D97-AF65-F5344CB8AC3E}">
        <p14:creationId xmlns:p14="http://schemas.microsoft.com/office/powerpoint/2010/main" val="1845884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16</a:t>
            </a:fld>
            <a:endParaRPr lang="en" sz="1200" dirty="0"/>
          </a:p>
        </p:txBody>
      </p:sp>
      <p:sp>
        <p:nvSpPr>
          <p:cNvPr id="16" name="Shape 72"/>
          <p:cNvSpPr txBox="1">
            <a:spLocks/>
          </p:cNvSpPr>
          <p:nvPr/>
        </p:nvSpPr>
        <p:spPr>
          <a:xfrm>
            <a:off x="8472457"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pPr/>
              <a:t>16</a:t>
            </a:fld>
            <a:endParaRPr lang="en" sz="1200" dirty="0"/>
          </a:p>
        </p:txBody>
      </p:sp>
      <p:sp>
        <p:nvSpPr>
          <p:cNvPr id="7" name="Rectangle 6"/>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a:solidFill>
                  <a:srgbClr val="000000"/>
                </a:solidFill>
                <a:latin typeface="Arial" panose="020B0604020202020204" pitchFamily="34" charset="0"/>
              </a:rPr>
              <a:t>Copyright @ 2018  </a:t>
            </a:r>
            <a:r>
              <a:rPr lang="en-US" altLang="zh-CN" sz="1000" dirty="0" err="1">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8" name="Rectangle 7"/>
          <p:cNvSpPr/>
          <p:nvPr/>
        </p:nvSpPr>
        <p:spPr>
          <a:xfrm>
            <a:off x="933148" y="4210334"/>
            <a:ext cx="4572000" cy="932563"/>
          </a:xfrm>
          <a:prstGeom prst="rect">
            <a:avLst/>
          </a:prstGeom>
        </p:spPr>
        <p:txBody>
          <a:bodyPr wrap="square">
            <a:spAutoFit/>
          </a:bodyPr>
          <a:lstStyle/>
          <a:p>
            <a:pPr>
              <a:lnSpc>
                <a:spcPct val="80000"/>
              </a:lnSpc>
            </a:pPr>
            <a:endParaRPr lang="en-IE" dirty="0"/>
          </a:p>
          <a:p>
            <a:pPr>
              <a:lnSpc>
                <a:spcPct val="80000"/>
              </a:lnSpc>
            </a:pPr>
            <a:endParaRPr lang="en-IE" dirty="0"/>
          </a:p>
          <a:p>
            <a:pPr>
              <a:lnSpc>
                <a:spcPct val="80000"/>
              </a:lnSpc>
            </a:pPr>
            <a:endParaRPr lang="en-IE" dirty="0"/>
          </a:p>
          <a:p>
            <a:pPr>
              <a:lnSpc>
                <a:spcPct val="150000"/>
              </a:lnSpc>
            </a:pPr>
            <a:endParaRPr lang="en-US" dirty="0">
              <a:solidFill>
                <a:srgbClr val="595A5D"/>
              </a:solidFill>
            </a:endParaRPr>
          </a:p>
        </p:txBody>
      </p:sp>
      <p:sp>
        <p:nvSpPr>
          <p:cNvPr id="9" name="Shape 70">
            <a:extLst>
              <a:ext uri="{FF2B5EF4-FFF2-40B4-BE49-F238E27FC236}">
                <a16:creationId xmlns="" xmlns:a16="http://schemas.microsoft.com/office/drawing/2014/main" id="{DCA36149-1ECE-470B-8B00-C93909D7DCC7}"/>
              </a:ext>
            </a:extLst>
          </p:cNvPr>
          <p:cNvSpPr txBox="1">
            <a:spLocks/>
          </p:cNvSpPr>
          <p:nvPr/>
        </p:nvSpPr>
        <p:spPr>
          <a:xfrm>
            <a:off x="1104000" y="489501"/>
            <a:ext cx="7272068" cy="71122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400" b="1" dirty="0">
                <a:solidFill>
                  <a:srgbClr val="595A5D"/>
                </a:solidFill>
                <a:latin typeface="Georgia" panose="02040502050405020303" pitchFamily="18" charset="0"/>
              </a:rPr>
              <a:t>Button / Buzzer - Python </a:t>
            </a:r>
            <a:r>
              <a:rPr lang="en-US" sz="2400" b="1" dirty="0" smtClean="0">
                <a:solidFill>
                  <a:srgbClr val="595A5D"/>
                </a:solidFill>
                <a:latin typeface="Georgia" panose="02040502050405020303" pitchFamily="18" charset="0"/>
              </a:rPr>
              <a:t>Code </a:t>
            </a:r>
            <a:r>
              <a:rPr lang="en-US" sz="2400" b="1" dirty="0">
                <a:solidFill>
                  <a:srgbClr val="595A5D"/>
                </a:solidFill>
                <a:latin typeface="Georgia" panose="02040502050405020303" pitchFamily="18" charset="0"/>
              </a:rPr>
              <a:t>2/2</a:t>
            </a:r>
            <a:endParaRPr lang="en" sz="2400" b="1" dirty="0">
              <a:solidFill>
                <a:srgbClr val="595A5D"/>
              </a:solidFill>
              <a:latin typeface="Georgia" panose="02040502050405020303" pitchFamily="18" charset="0"/>
            </a:endParaRPr>
          </a:p>
          <a:p>
            <a:endParaRPr lang="en" sz="2800" b="1" dirty="0">
              <a:solidFill>
                <a:srgbClr val="595A5D"/>
              </a:solidFill>
              <a:latin typeface="+mj-lt"/>
            </a:endParaRPr>
          </a:p>
        </p:txBody>
      </p:sp>
      <p:graphicFrame>
        <p:nvGraphicFramePr>
          <p:cNvPr id="10" name="Table 9">
            <a:extLst>
              <a:ext uri="{FF2B5EF4-FFF2-40B4-BE49-F238E27FC236}">
                <a16:creationId xmlns="" xmlns:a16="http://schemas.microsoft.com/office/drawing/2014/main" id="{F1E5923B-FB14-49B4-8F19-B446D1DC2BB3}"/>
              </a:ext>
            </a:extLst>
          </p:cNvPr>
          <p:cNvGraphicFramePr>
            <a:graphicFrameLocks noGrp="1"/>
          </p:cNvGraphicFramePr>
          <p:nvPr>
            <p:extLst>
              <p:ext uri="{D42A27DB-BD31-4B8C-83A1-F6EECF244321}">
                <p14:modId xmlns:p14="http://schemas.microsoft.com/office/powerpoint/2010/main" val="2354162545"/>
              </p:ext>
            </p:extLst>
          </p:nvPr>
        </p:nvGraphicFramePr>
        <p:xfrm>
          <a:off x="1212011" y="1406106"/>
          <a:ext cx="6719977" cy="3247893"/>
        </p:xfrm>
        <a:graphic>
          <a:graphicData uri="http://schemas.openxmlformats.org/drawingml/2006/table">
            <a:tbl>
              <a:tblPr/>
              <a:tblGrid>
                <a:gridCol w="3675155">
                  <a:extLst>
                    <a:ext uri="{9D8B030D-6E8A-4147-A177-3AD203B41FA5}">
                      <a16:colId xmlns="" xmlns:a16="http://schemas.microsoft.com/office/drawing/2014/main" val="20000"/>
                    </a:ext>
                  </a:extLst>
                </a:gridCol>
                <a:gridCol w="3044822">
                  <a:extLst>
                    <a:ext uri="{9D8B030D-6E8A-4147-A177-3AD203B41FA5}">
                      <a16:colId xmlns="" xmlns:a16="http://schemas.microsoft.com/office/drawing/2014/main" val="20001"/>
                    </a:ext>
                  </a:extLst>
                </a:gridCol>
              </a:tblGrid>
              <a:tr h="2173993">
                <a:tc>
                  <a:txBody>
                    <a:bodyPr/>
                    <a:lstStyle/>
                    <a:p>
                      <a:pPr rtl="0" fontAlgn="t">
                        <a:spcBef>
                          <a:spcPts val="0"/>
                        </a:spcBef>
                        <a:spcAft>
                          <a:spcPts val="0"/>
                        </a:spcAft>
                      </a:pPr>
                      <a:r>
                        <a:rPr lang="en-US" sz="1000" b="0" i="0" u="none" strike="noStrike" dirty="0">
                          <a:solidFill>
                            <a:srgbClr val="A626A4"/>
                          </a:solidFill>
                          <a:latin typeface="Consolas"/>
                        </a:rPr>
                        <a:t>def</a:t>
                      </a:r>
                      <a:r>
                        <a:rPr lang="en-US" sz="1000" b="0" i="0" u="none" strike="noStrike" dirty="0">
                          <a:solidFill>
                            <a:srgbClr val="383A42"/>
                          </a:solidFill>
                          <a:latin typeface="Consolas"/>
                        </a:rPr>
                        <a:t> </a:t>
                      </a:r>
                      <a:r>
                        <a:rPr lang="en-US" sz="1000" b="0" i="0" u="none" strike="noStrike" dirty="0">
                          <a:solidFill>
                            <a:srgbClr val="4078F2"/>
                          </a:solidFill>
                          <a:latin typeface="Consolas"/>
                        </a:rPr>
                        <a:t>main</a:t>
                      </a:r>
                      <a:r>
                        <a:rPr lang="en-US" sz="1000" b="0" i="0" u="none" strike="noStrike" dirty="0">
                          <a:solidFill>
                            <a:srgbClr val="383A42"/>
                          </a:solidFill>
                          <a:latin typeface="Consolas"/>
                        </a:rPr>
                        <a:t>():</a:t>
                      </a:r>
                      <a:br>
                        <a:rPr lang="en-US" sz="1000" b="0" i="0" u="none" strike="noStrike" dirty="0">
                          <a:solidFill>
                            <a:srgbClr val="383A42"/>
                          </a:solidFill>
                          <a:latin typeface="Consolas"/>
                        </a:rPr>
                      </a:br>
                      <a:r>
                        <a:rPr lang="en-US" sz="1000" b="0" i="0" u="none" strike="noStrike" dirty="0">
                          <a:solidFill>
                            <a:srgbClr val="383A42"/>
                          </a:solidFill>
                          <a:latin typeface="Consolas"/>
                        </a:rPr>
                        <a:t>   </a:t>
                      </a:r>
                      <a:r>
                        <a:rPr lang="en-US" sz="1000" b="0" i="0" u="none" strike="noStrike" dirty="0">
                          <a:solidFill>
                            <a:srgbClr val="A626A4"/>
                          </a:solidFill>
                          <a:latin typeface="Consolas"/>
                        </a:rPr>
                        <a:t>while</a:t>
                      </a:r>
                      <a:r>
                        <a:rPr lang="en-US" sz="1000" b="0" i="0" u="none" strike="noStrike" dirty="0">
                          <a:solidFill>
                            <a:srgbClr val="383A42"/>
                          </a:solidFill>
                          <a:latin typeface="Consolas"/>
                        </a:rPr>
                        <a:t> </a:t>
                      </a:r>
                      <a:r>
                        <a:rPr lang="en-US" sz="1000" b="0" i="0" u="none" strike="noStrike" dirty="0">
                          <a:solidFill>
                            <a:srgbClr val="A626A4"/>
                          </a:solidFill>
                          <a:latin typeface="Consolas"/>
                        </a:rPr>
                        <a:t>True</a:t>
                      </a:r>
                      <a:r>
                        <a:rPr lang="en-US" sz="1000" b="0" i="0" u="none" strike="noStrike" dirty="0">
                          <a:solidFill>
                            <a:srgbClr val="383A42"/>
                          </a:solidFill>
                          <a:latin typeface="Consolas"/>
                        </a:rPr>
                        <a:t>:</a:t>
                      </a:r>
                      <a:br>
                        <a:rPr lang="en-US" sz="1000" b="0" i="0" u="none" strike="noStrike" dirty="0">
                          <a:solidFill>
                            <a:srgbClr val="383A42"/>
                          </a:solidFill>
                          <a:latin typeface="Consolas"/>
                        </a:rPr>
                      </a:br>
                      <a:r>
                        <a:rPr lang="en-US" sz="1000" b="0" i="0" u="none" strike="noStrike" dirty="0">
                          <a:solidFill>
                            <a:srgbClr val="383A42"/>
                          </a:solidFill>
                          <a:latin typeface="Consolas"/>
                        </a:rPr>
                        <a:t>       </a:t>
                      </a:r>
                      <a:r>
                        <a:rPr lang="en-US" sz="1000" b="0" i="0" u="none" strike="noStrike" dirty="0" err="1">
                          <a:solidFill>
                            <a:srgbClr val="383A42"/>
                          </a:solidFill>
                          <a:latin typeface="Consolas"/>
                        </a:rPr>
                        <a:t>time.sleep</a:t>
                      </a:r>
                      <a:r>
                        <a:rPr lang="en-US" sz="1000" b="0" i="0" u="none" strike="noStrike" dirty="0">
                          <a:solidFill>
                            <a:srgbClr val="383A42"/>
                          </a:solidFill>
                          <a:latin typeface="Consolas"/>
                        </a:rPr>
                        <a:t>(</a:t>
                      </a:r>
                      <a:r>
                        <a:rPr lang="en-US" sz="1000" b="0" i="0" u="none" strike="noStrike" dirty="0">
                          <a:solidFill>
                            <a:srgbClr val="986801"/>
                          </a:solidFill>
                          <a:latin typeface="Consolas"/>
                        </a:rPr>
                        <a:t>0.01</a:t>
                      </a:r>
                      <a:r>
                        <a:rPr lang="en-US" sz="1000" b="0" i="0" u="none" strike="noStrike" dirty="0">
                          <a:solidFill>
                            <a:srgbClr val="383A42"/>
                          </a:solidFill>
                          <a:latin typeface="Consolas"/>
                        </a:rPr>
                        <a:t>)</a:t>
                      </a:r>
                      <a:br>
                        <a:rPr lang="en-US" sz="1000" b="0" i="0" u="none" strike="noStrike" dirty="0">
                          <a:solidFill>
                            <a:srgbClr val="383A42"/>
                          </a:solidFill>
                          <a:latin typeface="Consolas"/>
                        </a:rPr>
                      </a:br>
                      <a:r>
                        <a:rPr lang="en-US" sz="1000" b="0" i="0" u="none" strike="noStrike" dirty="0">
                          <a:solidFill>
                            <a:srgbClr val="383A42"/>
                          </a:solidFill>
                          <a:latin typeface="Consolas"/>
                        </a:rPr>
                        <a:t>       </a:t>
                      </a:r>
                      <a:r>
                        <a:rPr lang="en-US" sz="1000" b="0" i="0" u="none" strike="noStrike" dirty="0">
                          <a:solidFill>
                            <a:srgbClr val="A626A4"/>
                          </a:solidFill>
                          <a:latin typeface="Consolas"/>
                        </a:rPr>
                        <a:t>if</a:t>
                      </a:r>
                      <a:r>
                        <a:rPr lang="en-US" sz="1000" b="0" i="0" u="none" strike="noStrike" dirty="0">
                          <a:solidFill>
                            <a:srgbClr val="383A42"/>
                          </a:solidFill>
                          <a:latin typeface="Consolas"/>
                        </a:rPr>
                        <a:t>(</a:t>
                      </a:r>
                      <a:r>
                        <a:rPr lang="en-US" sz="1000" b="0" i="0" u="none" strike="noStrike" dirty="0" err="1">
                          <a:solidFill>
                            <a:srgbClr val="383A42"/>
                          </a:solidFill>
                          <a:latin typeface="Consolas"/>
                        </a:rPr>
                        <a:t>GPIO.input</a:t>
                      </a:r>
                      <a:r>
                        <a:rPr lang="en-US" sz="1000" b="0" i="0" u="none" strike="noStrike" dirty="0">
                          <a:solidFill>
                            <a:srgbClr val="383A42"/>
                          </a:solidFill>
                          <a:latin typeface="Consolas"/>
                        </a:rPr>
                        <a:t>(BUTTON_PIN) == </a:t>
                      </a:r>
                      <a:r>
                        <a:rPr lang="en-US" sz="1000" b="0" i="0" u="none" strike="noStrike" dirty="0">
                          <a:solidFill>
                            <a:srgbClr val="986801"/>
                          </a:solidFill>
                          <a:latin typeface="Consolas"/>
                        </a:rPr>
                        <a:t>0</a:t>
                      </a:r>
                      <a:r>
                        <a:rPr lang="en-US" sz="1000" b="0" i="0" u="none" strike="noStrike" dirty="0">
                          <a:solidFill>
                            <a:srgbClr val="383A42"/>
                          </a:solidFill>
                          <a:latin typeface="Consolas"/>
                        </a:rPr>
                        <a:t>):</a:t>
                      </a:r>
                      <a:br>
                        <a:rPr lang="en-US" sz="1000" b="0" i="0" u="none" strike="noStrike" dirty="0">
                          <a:solidFill>
                            <a:srgbClr val="383A42"/>
                          </a:solidFill>
                          <a:latin typeface="Consolas"/>
                        </a:rPr>
                      </a:br>
                      <a:r>
                        <a:rPr lang="en-US" sz="1000" b="0" i="0" u="none" strike="noStrike" dirty="0">
                          <a:solidFill>
                            <a:srgbClr val="383A42"/>
                          </a:solidFill>
                          <a:latin typeface="Consolas"/>
                        </a:rPr>
                        <a:t>           </a:t>
                      </a:r>
                      <a:r>
                        <a:rPr lang="en-US" sz="1000" b="0" i="0" u="none" strike="noStrike" dirty="0">
                          <a:solidFill>
                            <a:srgbClr val="A626A4"/>
                          </a:solidFill>
                          <a:latin typeface="Consolas"/>
                        </a:rPr>
                        <a:t>print</a:t>
                      </a:r>
                      <a:r>
                        <a:rPr lang="en-US" sz="1000" b="0" i="0" u="none" strike="noStrike" dirty="0">
                          <a:solidFill>
                            <a:srgbClr val="383A42"/>
                          </a:solidFill>
                          <a:latin typeface="Consolas"/>
                        </a:rPr>
                        <a:t> (</a:t>
                      </a:r>
                      <a:r>
                        <a:rPr lang="en-US" sz="1000" b="0" i="0" u="none" strike="noStrike" dirty="0">
                          <a:solidFill>
                            <a:srgbClr val="50A14F"/>
                          </a:solidFill>
                          <a:latin typeface="Consolas"/>
                        </a:rPr>
                        <a:t>"Button is pressed!"</a:t>
                      </a:r>
                      <a:r>
                        <a:rPr lang="en-US" sz="1000" b="0" i="0" u="none" strike="noStrike" dirty="0">
                          <a:solidFill>
                            <a:srgbClr val="383A42"/>
                          </a:solidFill>
                          <a:latin typeface="Consolas"/>
                        </a:rPr>
                        <a:t>)</a:t>
                      </a:r>
                      <a:br>
                        <a:rPr lang="en-US" sz="1000" b="0" i="0" u="none" strike="noStrike" dirty="0">
                          <a:solidFill>
                            <a:srgbClr val="383A42"/>
                          </a:solidFill>
                          <a:latin typeface="Consolas"/>
                        </a:rPr>
                      </a:br>
                      <a:r>
                        <a:rPr lang="en-US" sz="1000" b="0" i="0" u="none" strike="noStrike" dirty="0">
                          <a:solidFill>
                            <a:srgbClr val="383A42"/>
                          </a:solidFill>
                          <a:latin typeface="Consolas"/>
                        </a:rPr>
                        <a:t>           </a:t>
                      </a:r>
                      <a:r>
                        <a:rPr lang="en-US" sz="1000" b="0" i="0" u="none" strike="noStrike" dirty="0">
                          <a:solidFill>
                            <a:srgbClr val="A626A4"/>
                          </a:solidFill>
                          <a:latin typeface="Consolas"/>
                        </a:rPr>
                        <a:t>print</a:t>
                      </a:r>
                      <a:r>
                        <a:rPr lang="en-US" sz="1000" b="0" i="0" u="none" strike="noStrike" dirty="0">
                          <a:solidFill>
                            <a:srgbClr val="383A42"/>
                          </a:solidFill>
                          <a:latin typeface="Consolas"/>
                        </a:rPr>
                        <a:t> (</a:t>
                      </a:r>
                      <a:r>
                        <a:rPr lang="en-US" sz="1000" b="0" i="0" u="none" strike="noStrike" dirty="0">
                          <a:solidFill>
                            <a:srgbClr val="50A14F"/>
                          </a:solidFill>
                          <a:latin typeface="Consolas"/>
                        </a:rPr>
                        <a:t>"Buzzer will be turn on!"</a:t>
                      </a:r>
                      <a:r>
                        <a:rPr lang="en-US" sz="1000" b="0" i="0" u="none" strike="noStrike" dirty="0">
                          <a:solidFill>
                            <a:srgbClr val="383A42"/>
                          </a:solidFill>
                          <a:latin typeface="Consolas"/>
                        </a:rPr>
                        <a:t>)</a:t>
                      </a:r>
                      <a:br>
                        <a:rPr lang="en-US" sz="1000" b="0" i="0" u="none" strike="noStrike" dirty="0">
                          <a:solidFill>
                            <a:srgbClr val="383A42"/>
                          </a:solidFill>
                          <a:latin typeface="Consolas"/>
                        </a:rPr>
                      </a:br>
                      <a:r>
                        <a:rPr lang="en-US" sz="1000" b="0" i="0" u="none" strike="noStrike" dirty="0">
                          <a:solidFill>
                            <a:srgbClr val="383A42"/>
                          </a:solidFill>
                          <a:latin typeface="Consolas"/>
                        </a:rPr>
                        <a:t>           </a:t>
                      </a:r>
                      <a:r>
                        <a:rPr lang="en-US" sz="1000" b="0" i="0" u="none" strike="noStrike" dirty="0" err="1">
                          <a:solidFill>
                            <a:srgbClr val="383A42"/>
                          </a:solidFill>
                          <a:latin typeface="Consolas"/>
                        </a:rPr>
                        <a:t>GPIO.output</a:t>
                      </a:r>
                      <a:r>
                        <a:rPr lang="en-US" sz="1000" b="0" i="0" u="none" strike="noStrike" dirty="0">
                          <a:solidFill>
                            <a:srgbClr val="383A42"/>
                          </a:solidFill>
                          <a:latin typeface="Consolas"/>
                        </a:rPr>
                        <a:t>(BUZZER_PIN, ON)</a:t>
                      </a:r>
                      <a:br>
                        <a:rPr lang="en-US" sz="1000" b="0" i="0" u="none" strike="noStrike" dirty="0">
                          <a:solidFill>
                            <a:srgbClr val="383A42"/>
                          </a:solidFill>
                          <a:latin typeface="Consolas"/>
                        </a:rPr>
                      </a:br>
                      <a:r>
                        <a:rPr lang="en-US" sz="1000" b="0" i="0" u="none" strike="noStrike" dirty="0">
                          <a:solidFill>
                            <a:srgbClr val="383A42"/>
                          </a:solidFill>
                          <a:latin typeface="Consolas"/>
                        </a:rPr>
                        <a:t>       </a:t>
                      </a:r>
                      <a:r>
                        <a:rPr lang="en-US" sz="1000" b="0" i="0" u="none" strike="noStrike" dirty="0">
                          <a:solidFill>
                            <a:srgbClr val="A626A4"/>
                          </a:solidFill>
                          <a:latin typeface="Consolas"/>
                        </a:rPr>
                        <a:t>else</a:t>
                      </a:r>
                      <a:r>
                        <a:rPr lang="en-US" sz="1000" b="0" i="0" u="none" strike="noStrike" dirty="0">
                          <a:solidFill>
                            <a:srgbClr val="383A42"/>
                          </a:solidFill>
                          <a:latin typeface="Consolas"/>
                        </a:rPr>
                        <a:t>:</a:t>
                      </a:r>
                      <a:br>
                        <a:rPr lang="en-US" sz="1000" b="0" i="0" u="none" strike="noStrike" dirty="0">
                          <a:solidFill>
                            <a:srgbClr val="383A42"/>
                          </a:solidFill>
                          <a:latin typeface="Consolas"/>
                        </a:rPr>
                      </a:br>
                      <a:r>
                        <a:rPr lang="en-US" sz="1000" b="0" i="0" u="none" strike="noStrike" dirty="0">
                          <a:solidFill>
                            <a:srgbClr val="383A42"/>
                          </a:solidFill>
                          <a:latin typeface="Consolas"/>
                        </a:rPr>
                        <a:t>           </a:t>
                      </a:r>
                      <a:r>
                        <a:rPr lang="en-US" sz="1000" b="0" i="0" u="none" strike="noStrike" dirty="0" err="1">
                          <a:solidFill>
                            <a:srgbClr val="383A42"/>
                          </a:solidFill>
                          <a:latin typeface="Consolas"/>
                        </a:rPr>
                        <a:t>GPIO.output</a:t>
                      </a:r>
                      <a:r>
                        <a:rPr lang="en-US" sz="1000" b="0" i="0" u="none" strike="noStrike" dirty="0">
                          <a:solidFill>
                            <a:srgbClr val="383A42"/>
                          </a:solidFill>
                          <a:latin typeface="Consolas"/>
                        </a:rPr>
                        <a:t>(BUZZER_PIN, OFF)</a:t>
                      </a:r>
                      <a:endParaRPr lang="en-US" dirty="0"/>
                    </a:p>
                  </a:txBody>
                  <a:tcPr marL="63500" marR="63500" marT="63500" marB="63500">
                    <a:lnL>
                      <a:noFill/>
                    </a:lnL>
                    <a:lnR>
                      <a:noFill/>
                    </a:lnR>
                    <a:lnT>
                      <a:noFill/>
                    </a:lnT>
                    <a:lnB>
                      <a:noFill/>
                    </a:lnB>
                  </a:tcPr>
                </a:tc>
                <a:tc>
                  <a:txBody>
                    <a:bodyPr/>
                    <a:lstStyle/>
                    <a:p>
                      <a:pPr rtl="0" fontAlgn="t">
                        <a:spcBef>
                          <a:spcPts val="0"/>
                        </a:spcBef>
                        <a:spcAft>
                          <a:spcPts val="0"/>
                        </a:spcAft>
                      </a:pPr>
                      <a:r>
                        <a:rPr lang="en-US" sz="1000" b="0" i="0" u="none" strike="noStrike" dirty="0" err="1">
                          <a:solidFill>
                            <a:schemeClr val="accent2"/>
                          </a:solidFill>
                          <a:latin typeface="Calibri" panose="020F0502020204030204" pitchFamily="34" charset="0"/>
                          <a:cs typeface="Calibri" panose="020F0502020204030204" pitchFamily="34" charset="0"/>
                        </a:rPr>
                        <a:t>GPIO.input</a:t>
                      </a:r>
                      <a:r>
                        <a:rPr lang="en-US" sz="1000" b="0" i="0" u="none" strike="noStrike" dirty="0">
                          <a:solidFill>
                            <a:schemeClr val="accent2"/>
                          </a:solidFill>
                          <a:latin typeface="Calibri" panose="020F0502020204030204" pitchFamily="34" charset="0"/>
                          <a:cs typeface="Calibri" panose="020F0502020204030204" pitchFamily="34" charset="0"/>
                        </a:rPr>
                        <a:t>(BUTTON_PIN) - Reads the status of the GPIO pin. When the </a:t>
                      </a:r>
                      <a:r>
                        <a:rPr lang="en-US" sz="1000" b="0" i="0" u="none" strike="noStrike" dirty="0" err="1">
                          <a:solidFill>
                            <a:schemeClr val="accent2"/>
                          </a:solidFill>
                          <a:latin typeface="Calibri" panose="020F0502020204030204" pitchFamily="34" charset="0"/>
                          <a:cs typeface="Calibri" panose="020F0502020204030204" pitchFamily="34" charset="0"/>
                        </a:rPr>
                        <a:t>pull_up_down</a:t>
                      </a:r>
                      <a:r>
                        <a:rPr lang="en-US" sz="1000" b="0" i="0" u="none" strike="noStrike" dirty="0">
                          <a:solidFill>
                            <a:schemeClr val="accent2"/>
                          </a:solidFill>
                          <a:latin typeface="Calibri" panose="020F0502020204030204" pitchFamily="34" charset="0"/>
                          <a:cs typeface="Calibri" panose="020F0502020204030204" pitchFamily="34" charset="0"/>
                        </a:rPr>
                        <a:t> status is GPIO.PUD_UP, the natural state is a 1 while a push is a 0</a:t>
                      </a:r>
                      <a:endParaRPr lang="en-US" dirty="0">
                        <a:solidFill>
                          <a:schemeClr val="accent2"/>
                        </a:solidFill>
                        <a:latin typeface="Calibri" panose="020F0502020204030204" pitchFamily="34" charset="0"/>
                        <a:cs typeface="Calibri" panose="020F0502020204030204" pitchFamily="34" charset="0"/>
                      </a:endParaRPr>
                    </a:p>
                  </a:txBody>
                  <a:tcPr marL="63500" marR="63500" marT="63500" marB="63500">
                    <a:lnL>
                      <a:noFill/>
                    </a:lnL>
                    <a:lnR>
                      <a:noFill/>
                    </a:lnR>
                    <a:lnT>
                      <a:noFill/>
                    </a:lnT>
                    <a:lnB>
                      <a:noFill/>
                    </a:lnB>
                  </a:tcPr>
                </a:tc>
                <a:extLst>
                  <a:ext uri="{0D108BD9-81ED-4DB2-BD59-A6C34878D82A}">
                    <a16:rowId xmlns="" xmlns:a16="http://schemas.microsoft.com/office/drawing/2014/main" val="10000"/>
                  </a:ext>
                </a:extLst>
              </a:tr>
              <a:tr h="1073900">
                <a:tc>
                  <a:txBody>
                    <a:bodyPr/>
                    <a:lstStyle/>
                    <a:p>
                      <a:pPr rtl="0" fontAlgn="t">
                        <a:spcBef>
                          <a:spcPts val="0"/>
                        </a:spcBef>
                        <a:spcAft>
                          <a:spcPts val="0"/>
                        </a:spcAft>
                      </a:pPr>
                      <a:r>
                        <a:rPr lang="en-US" sz="1000" b="0" i="0" u="none" strike="noStrike">
                          <a:solidFill>
                            <a:srgbClr val="A626A4"/>
                          </a:solidFill>
                          <a:latin typeface="Consolas"/>
                        </a:rPr>
                        <a:t>if</a:t>
                      </a:r>
                      <a:r>
                        <a:rPr lang="en-US" sz="1000" b="0" i="0" u="none" strike="noStrike">
                          <a:solidFill>
                            <a:srgbClr val="383A42"/>
                          </a:solidFill>
                          <a:latin typeface="Consolas"/>
                        </a:rPr>
                        <a:t> __name__ == </a:t>
                      </a:r>
                      <a:r>
                        <a:rPr lang="en-US" sz="1000" b="0" i="0" u="none" strike="noStrike">
                          <a:solidFill>
                            <a:srgbClr val="50A14F"/>
                          </a:solidFill>
                          <a:latin typeface="Consolas"/>
                        </a:rPr>
                        <a:t>'__main__'</a:t>
                      </a:r>
                      <a:r>
                        <a:rPr lang="en-US" sz="1000" b="0" i="0" u="none" strike="noStrike">
                          <a:solidFill>
                            <a:srgbClr val="383A42"/>
                          </a:solidFill>
                          <a:latin typeface="Consolas"/>
                        </a:rPr>
                        <a:t>:</a:t>
                      </a:r>
                      <a:br>
                        <a:rPr lang="en-US" sz="1000" b="0" i="0" u="none" strike="noStrike">
                          <a:solidFill>
                            <a:srgbClr val="383A42"/>
                          </a:solidFill>
                          <a:latin typeface="Consolas"/>
                        </a:rPr>
                      </a:br>
                      <a:r>
                        <a:rPr lang="en-US" sz="1000" b="0" i="0" u="none" strike="noStrike">
                          <a:solidFill>
                            <a:srgbClr val="383A42"/>
                          </a:solidFill>
                          <a:latin typeface="Consolas"/>
                        </a:rPr>
                        <a:t>   </a:t>
                      </a:r>
                      <a:r>
                        <a:rPr lang="en-US" sz="1000" b="0" i="0" u="none" strike="noStrike">
                          <a:solidFill>
                            <a:srgbClr val="A626A4"/>
                          </a:solidFill>
                          <a:latin typeface="Consolas"/>
                        </a:rPr>
                        <a:t>try</a:t>
                      </a:r>
                      <a:r>
                        <a:rPr lang="en-US" sz="1000" b="0" i="0" u="none" strike="noStrike">
                          <a:solidFill>
                            <a:srgbClr val="383A42"/>
                          </a:solidFill>
                          <a:latin typeface="Consolas"/>
                        </a:rPr>
                        <a:t>:</a:t>
                      </a:r>
                      <a:br>
                        <a:rPr lang="en-US" sz="1000" b="0" i="0" u="none" strike="noStrike">
                          <a:solidFill>
                            <a:srgbClr val="383A42"/>
                          </a:solidFill>
                          <a:latin typeface="Consolas"/>
                        </a:rPr>
                      </a:br>
                      <a:r>
                        <a:rPr lang="en-US" sz="1000" b="0" i="0" u="none" strike="noStrike">
                          <a:solidFill>
                            <a:srgbClr val="383A42"/>
                          </a:solidFill>
                          <a:latin typeface="Consolas"/>
                        </a:rPr>
                        <a:t>       setup()</a:t>
                      </a:r>
                      <a:br>
                        <a:rPr lang="en-US" sz="1000" b="0" i="0" u="none" strike="noStrike">
                          <a:solidFill>
                            <a:srgbClr val="383A42"/>
                          </a:solidFill>
                          <a:latin typeface="Consolas"/>
                        </a:rPr>
                      </a:br>
                      <a:r>
                        <a:rPr lang="en-US" sz="1000" b="0" i="0" u="none" strike="noStrike">
                          <a:solidFill>
                            <a:srgbClr val="383A42"/>
                          </a:solidFill>
                          <a:latin typeface="Consolas"/>
                        </a:rPr>
                        <a:t>       main()</a:t>
                      </a:r>
                      <a:br>
                        <a:rPr lang="en-US" sz="1000" b="0" i="0" u="none" strike="noStrike">
                          <a:solidFill>
                            <a:srgbClr val="383A42"/>
                          </a:solidFill>
                          <a:latin typeface="Consolas"/>
                        </a:rPr>
                      </a:br>
                      <a:r>
                        <a:rPr lang="en-US" sz="1000" b="0" i="0" u="none" strike="noStrike">
                          <a:solidFill>
                            <a:srgbClr val="383A42"/>
                          </a:solidFill>
                          <a:latin typeface="Consolas"/>
                        </a:rPr>
                        <a:t>   </a:t>
                      </a:r>
                      <a:r>
                        <a:rPr lang="en-US" sz="1000" b="0" i="0" u="none" strike="noStrike">
                          <a:solidFill>
                            <a:srgbClr val="A626A4"/>
                          </a:solidFill>
                          <a:latin typeface="Consolas"/>
                        </a:rPr>
                        <a:t>finally</a:t>
                      </a:r>
                      <a:r>
                        <a:rPr lang="en-US" sz="1000" b="0" i="0" u="none" strike="noStrike">
                          <a:solidFill>
                            <a:srgbClr val="383A42"/>
                          </a:solidFill>
                          <a:latin typeface="Consolas"/>
                        </a:rPr>
                        <a:t>:</a:t>
                      </a:r>
                      <a:br>
                        <a:rPr lang="en-US" sz="1000" b="0" i="0" u="none" strike="noStrike">
                          <a:solidFill>
                            <a:srgbClr val="383A42"/>
                          </a:solidFill>
                          <a:latin typeface="Consolas"/>
                        </a:rPr>
                      </a:br>
                      <a:r>
                        <a:rPr lang="en-US" sz="1000" b="0" i="0" u="none" strike="noStrike">
                          <a:solidFill>
                            <a:srgbClr val="383A42"/>
                          </a:solidFill>
                          <a:latin typeface="Consolas"/>
                        </a:rPr>
                        <a:t>       GPIO.cleanup()</a:t>
                      </a:r>
                      <a:endParaRPr lang="en-US"/>
                    </a:p>
                  </a:txBody>
                  <a:tcPr marL="63500" marR="63500" marT="63500" marB="63500">
                    <a:lnL>
                      <a:noFill/>
                    </a:lnL>
                    <a:lnR>
                      <a:noFill/>
                    </a:lnR>
                    <a:lnT>
                      <a:noFill/>
                    </a:lnT>
                    <a:lnB>
                      <a:noFill/>
                    </a:lnB>
                  </a:tcPr>
                </a:tc>
                <a:tc>
                  <a:txBody>
                    <a:bodyPr/>
                    <a:lstStyle/>
                    <a:p>
                      <a:pPr fontAlgn="t"/>
                      <a:r>
                        <a:rPr lang="en-US" dirty="0"/>
                        <a:t/>
                      </a:r>
                      <a:br>
                        <a:rPr lang="en-US" dirty="0"/>
                      </a:br>
                      <a:endParaRPr lang="en-US" dirty="0"/>
                    </a:p>
                  </a:txBody>
                  <a:tcPr marL="63500" marR="63500" marT="63500" marB="63500">
                    <a:lnL>
                      <a:noFill/>
                    </a:lnL>
                    <a:lnR>
                      <a:noFill/>
                    </a:lnR>
                    <a:lnT>
                      <a:noFill/>
                    </a:lnT>
                    <a:lnB>
                      <a:noFill/>
                    </a:lnB>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4190302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17</a:t>
            </a:fld>
            <a:endParaRPr lang="en" sz="1200" dirty="0"/>
          </a:p>
        </p:txBody>
      </p:sp>
      <p:sp>
        <p:nvSpPr>
          <p:cNvPr id="16" name="Shape 72"/>
          <p:cNvSpPr txBox="1">
            <a:spLocks/>
          </p:cNvSpPr>
          <p:nvPr/>
        </p:nvSpPr>
        <p:spPr>
          <a:xfrm>
            <a:off x="8472457"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pPr/>
              <a:t>17</a:t>
            </a:fld>
            <a:endParaRPr lang="en" sz="1200" dirty="0"/>
          </a:p>
        </p:txBody>
      </p:sp>
      <p:sp>
        <p:nvSpPr>
          <p:cNvPr id="7" name="Rectangle 6"/>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a:solidFill>
                  <a:srgbClr val="000000"/>
                </a:solidFill>
                <a:latin typeface="Arial" panose="020B0604020202020204" pitchFamily="34" charset="0"/>
              </a:rPr>
              <a:t>Copyright @ 2018  </a:t>
            </a:r>
            <a:r>
              <a:rPr lang="en-US" altLang="zh-CN" sz="1000" dirty="0" err="1">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8" name="Rectangle 7"/>
          <p:cNvSpPr/>
          <p:nvPr/>
        </p:nvSpPr>
        <p:spPr>
          <a:xfrm>
            <a:off x="933148" y="4210334"/>
            <a:ext cx="4572000" cy="932563"/>
          </a:xfrm>
          <a:prstGeom prst="rect">
            <a:avLst/>
          </a:prstGeom>
        </p:spPr>
        <p:txBody>
          <a:bodyPr wrap="square">
            <a:spAutoFit/>
          </a:bodyPr>
          <a:lstStyle/>
          <a:p>
            <a:pPr>
              <a:lnSpc>
                <a:spcPct val="80000"/>
              </a:lnSpc>
            </a:pPr>
            <a:endParaRPr lang="en-IE" dirty="0"/>
          </a:p>
          <a:p>
            <a:pPr>
              <a:lnSpc>
                <a:spcPct val="80000"/>
              </a:lnSpc>
            </a:pPr>
            <a:endParaRPr lang="en-IE" dirty="0"/>
          </a:p>
          <a:p>
            <a:pPr>
              <a:lnSpc>
                <a:spcPct val="80000"/>
              </a:lnSpc>
            </a:pPr>
            <a:endParaRPr lang="en-IE" dirty="0"/>
          </a:p>
          <a:p>
            <a:pPr>
              <a:lnSpc>
                <a:spcPct val="150000"/>
              </a:lnSpc>
            </a:pPr>
            <a:endParaRPr lang="en-US" dirty="0">
              <a:solidFill>
                <a:srgbClr val="595A5D"/>
              </a:solidFill>
            </a:endParaRPr>
          </a:p>
        </p:txBody>
      </p:sp>
      <p:sp>
        <p:nvSpPr>
          <p:cNvPr id="9" name="Shape 70">
            <a:extLst>
              <a:ext uri="{FF2B5EF4-FFF2-40B4-BE49-F238E27FC236}">
                <a16:creationId xmlns="" xmlns:a16="http://schemas.microsoft.com/office/drawing/2014/main" id="{DCA36149-1ECE-470B-8B00-C93909D7DCC7}"/>
              </a:ext>
            </a:extLst>
          </p:cNvPr>
          <p:cNvSpPr txBox="1">
            <a:spLocks/>
          </p:cNvSpPr>
          <p:nvPr/>
        </p:nvSpPr>
        <p:spPr>
          <a:xfrm>
            <a:off x="2728729" y="1080514"/>
            <a:ext cx="3920265" cy="71122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 sz="2800" b="1" dirty="0" smtClean="0">
                <a:solidFill>
                  <a:srgbClr val="002060"/>
                </a:solidFill>
                <a:latin typeface="+mj-lt"/>
              </a:rPr>
              <a:t>Motion Sensors</a:t>
            </a:r>
            <a:endParaRPr lang="en" sz="2800" b="1" dirty="0">
              <a:solidFill>
                <a:srgbClr val="002060"/>
              </a:solidFill>
              <a:latin typeface="+mj-lt"/>
            </a:endParaRPr>
          </a:p>
        </p:txBody>
      </p:sp>
      <p:sp>
        <p:nvSpPr>
          <p:cNvPr id="10" name="Rectangle 9">
            <a:extLst>
              <a:ext uri="{FF2B5EF4-FFF2-40B4-BE49-F238E27FC236}">
                <a16:creationId xmlns="" xmlns:a16="http://schemas.microsoft.com/office/drawing/2014/main" id="{625EB2C3-258C-4EA5-BA8A-D24AC65EE68C}"/>
              </a:ext>
            </a:extLst>
          </p:cNvPr>
          <p:cNvSpPr/>
          <p:nvPr/>
        </p:nvSpPr>
        <p:spPr>
          <a:xfrm>
            <a:off x="2467472" y="2153594"/>
            <a:ext cx="3631722" cy="338554"/>
          </a:xfrm>
          <a:prstGeom prst="rect">
            <a:avLst/>
          </a:prstGeom>
        </p:spPr>
        <p:txBody>
          <a:bodyPr wrap="square">
            <a:spAutoFit/>
          </a:bodyPr>
          <a:lstStyle/>
          <a:p>
            <a:pPr algn="just"/>
            <a:r>
              <a:rPr lang="en-US" sz="1600" dirty="0" smtClean="0">
                <a:solidFill>
                  <a:srgbClr val="7030A0"/>
                </a:solidFill>
                <a:latin typeface="Georgia" panose="02040502050405020303" pitchFamily="18" charset="0"/>
              </a:rPr>
              <a:t>Sample code see ****.</a:t>
            </a:r>
            <a:r>
              <a:rPr lang="en-US" sz="1600" dirty="0" err="1" smtClean="0">
                <a:solidFill>
                  <a:srgbClr val="7030A0"/>
                </a:solidFill>
                <a:latin typeface="Georgia" panose="02040502050405020303" pitchFamily="18" charset="0"/>
              </a:rPr>
              <a:t>py</a:t>
            </a:r>
            <a:endParaRPr lang="en-US" sz="1600" dirty="0">
              <a:solidFill>
                <a:srgbClr val="7030A0"/>
              </a:solidFill>
              <a:latin typeface="Georgia" panose="02040502050405020303" pitchFamily="18" charset="0"/>
            </a:endParaRPr>
          </a:p>
        </p:txBody>
      </p:sp>
    </p:spTree>
    <p:extLst>
      <p:ext uri="{BB962C8B-B14F-4D97-AF65-F5344CB8AC3E}">
        <p14:creationId xmlns:p14="http://schemas.microsoft.com/office/powerpoint/2010/main" val="3459599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18</a:t>
            </a:fld>
            <a:endParaRPr lang="en" sz="1200" dirty="0"/>
          </a:p>
        </p:txBody>
      </p:sp>
      <p:sp>
        <p:nvSpPr>
          <p:cNvPr id="16" name="Shape 72"/>
          <p:cNvSpPr txBox="1">
            <a:spLocks/>
          </p:cNvSpPr>
          <p:nvPr/>
        </p:nvSpPr>
        <p:spPr>
          <a:xfrm>
            <a:off x="8472457"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pPr/>
              <a:t>18</a:t>
            </a:fld>
            <a:endParaRPr lang="en" sz="1200" dirty="0"/>
          </a:p>
        </p:txBody>
      </p:sp>
      <p:sp>
        <p:nvSpPr>
          <p:cNvPr id="7" name="Rectangle 6"/>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a:solidFill>
                  <a:srgbClr val="000000"/>
                </a:solidFill>
                <a:latin typeface="Arial" panose="020B0604020202020204" pitchFamily="34" charset="0"/>
              </a:rPr>
              <a:t>Copyright @ 2018  </a:t>
            </a:r>
            <a:r>
              <a:rPr lang="en-US" altLang="zh-CN" sz="1000" dirty="0" err="1">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8" name="Rectangle 7"/>
          <p:cNvSpPr/>
          <p:nvPr/>
        </p:nvSpPr>
        <p:spPr>
          <a:xfrm>
            <a:off x="933148" y="4210334"/>
            <a:ext cx="4572000" cy="932563"/>
          </a:xfrm>
          <a:prstGeom prst="rect">
            <a:avLst/>
          </a:prstGeom>
        </p:spPr>
        <p:txBody>
          <a:bodyPr wrap="square">
            <a:spAutoFit/>
          </a:bodyPr>
          <a:lstStyle/>
          <a:p>
            <a:pPr>
              <a:lnSpc>
                <a:spcPct val="80000"/>
              </a:lnSpc>
            </a:pPr>
            <a:endParaRPr lang="en-IE" dirty="0"/>
          </a:p>
          <a:p>
            <a:pPr>
              <a:lnSpc>
                <a:spcPct val="80000"/>
              </a:lnSpc>
            </a:pPr>
            <a:endParaRPr lang="en-IE" dirty="0"/>
          </a:p>
          <a:p>
            <a:pPr>
              <a:lnSpc>
                <a:spcPct val="80000"/>
              </a:lnSpc>
            </a:pPr>
            <a:endParaRPr lang="en-IE" dirty="0"/>
          </a:p>
          <a:p>
            <a:pPr>
              <a:lnSpc>
                <a:spcPct val="150000"/>
              </a:lnSpc>
            </a:pPr>
            <a:endParaRPr lang="en-US" dirty="0">
              <a:solidFill>
                <a:srgbClr val="595A5D"/>
              </a:solidFill>
            </a:endParaRPr>
          </a:p>
        </p:txBody>
      </p:sp>
      <p:sp>
        <p:nvSpPr>
          <p:cNvPr id="9" name="Shape 70">
            <a:extLst>
              <a:ext uri="{FF2B5EF4-FFF2-40B4-BE49-F238E27FC236}">
                <a16:creationId xmlns="" xmlns:a16="http://schemas.microsoft.com/office/drawing/2014/main" id="{DCA36149-1ECE-470B-8B00-C93909D7DCC7}"/>
              </a:ext>
            </a:extLst>
          </p:cNvPr>
          <p:cNvSpPr txBox="1">
            <a:spLocks/>
          </p:cNvSpPr>
          <p:nvPr/>
        </p:nvSpPr>
        <p:spPr>
          <a:xfrm>
            <a:off x="2389260" y="243110"/>
            <a:ext cx="4086701" cy="71122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400" b="1" dirty="0" smtClean="0">
                <a:solidFill>
                  <a:schemeClr val="tx2">
                    <a:lumMod val="50000"/>
                  </a:schemeClr>
                </a:solidFill>
                <a:latin typeface="Georgia" panose="02040502050405020303" pitchFamily="18" charset="0"/>
              </a:rPr>
              <a:t>What is a Motion Sensor</a:t>
            </a:r>
            <a:endParaRPr lang="en" sz="2400" b="1" dirty="0">
              <a:solidFill>
                <a:schemeClr val="tx2">
                  <a:lumMod val="50000"/>
                </a:schemeClr>
              </a:solidFill>
              <a:latin typeface="Georgia" panose="02040502050405020303" pitchFamily="18" charset="0"/>
            </a:endParaRPr>
          </a:p>
          <a:p>
            <a:endParaRPr lang="en" sz="2800" b="1" dirty="0">
              <a:solidFill>
                <a:srgbClr val="595A5D"/>
              </a:solidFill>
              <a:latin typeface="+mj-lt"/>
            </a:endParaRPr>
          </a:p>
        </p:txBody>
      </p:sp>
      <p:sp>
        <p:nvSpPr>
          <p:cNvPr id="10" name="Rectangle 9">
            <a:extLst>
              <a:ext uri="{FF2B5EF4-FFF2-40B4-BE49-F238E27FC236}">
                <a16:creationId xmlns="" xmlns:a16="http://schemas.microsoft.com/office/drawing/2014/main" id="{36C18565-3217-43C7-8888-B88DFD015369}"/>
              </a:ext>
            </a:extLst>
          </p:cNvPr>
          <p:cNvSpPr/>
          <p:nvPr/>
        </p:nvSpPr>
        <p:spPr>
          <a:xfrm>
            <a:off x="1032586" y="1415482"/>
            <a:ext cx="6374890" cy="2893100"/>
          </a:xfrm>
          <a:prstGeom prst="rect">
            <a:avLst/>
          </a:prstGeom>
        </p:spPr>
        <p:txBody>
          <a:bodyPr wrap="square">
            <a:spAutoFit/>
          </a:bodyPr>
          <a:lstStyle/>
          <a:p>
            <a:r>
              <a:rPr lang="en-US" dirty="0" smtClean="0">
                <a:solidFill>
                  <a:schemeClr val="tx2">
                    <a:lumMod val="50000"/>
                  </a:schemeClr>
                </a:solidFill>
              </a:rPr>
              <a:t>A </a:t>
            </a:r>
            <a:r>
              <a:rPr lang="en-US" dirty="0">
                <a:solidFill>
                  <a:schemeClr val="tx2">
                    <a:lumMod val="50000"/>
                  </a:schemeClr>
                </a:solidFill>
              </a:rPr>
              <a:t>type of electronic sensor that detects for motion or </a:t>
            </a:r>
            <a:r>
              <a:rPr lang="en-US" dirty="0" smtClean="0">
                <a:solidFill>
                  <a:schemeClr val="tx2">
                    <a:lumMod val="50000"/>
                  </a:schemeClr>
                </a:solidFill>
              </a:rPr>
              <a:t>movement </a:t>
            </a:r>
          </a:p>
          <a:p>
            <a:endParaRPr lang="en-US" dirty="0">
              <a:solidFill>
                <a:schemeClr val="tx2">
                  <a:lumMod val="50000"/>
                </a:schemeClr>
              </a:solidFill>
            </a:endParaRPr>
          </a:p>
          <a:p>
            <a:r>
              <a:rPr lang="en-US" dirty="0" smtClean="0">
                <a:solidFill>
                  <a:schemeClr val="tx2">
                    <a:lumMod val="50000"/>
                  </a:schemeClr>
                </a:solidFill>
              </a:rPr>
              <a:t>Used for security </a:t>
            </a:r>
            <a:r>
              <a:rPr lang="en-US" dirty="0">
                <a:solidFill>
                  <a:schemeClr val="tx2">
                    <a:lumMod val="50000"/>
                  </a:schemeClr>
                </a:solidFill>
              </a:rPr>
              <a:t>systems or motion sensing </a:t>
            </a:r>
            <a:r>
              <a:rPr lang="en-US" dirty="0" smtClean="0">
                <a:solidFill>
                  <a:schemeClr val="tx2">
                    <a:lumMod val="50000"/>
                  </a:schemeClr>
                </a:solidFill>
              </a:rPr>
              <a:t>lights</a:t>
            </a:r>
          </a:p>
          <a:p>
            <a:endParaRPr lang="en-US" dirty="0" smtClean="0">
              <a:solidFill>
                <a:schemeClr val="tx2">
                  <a:lumMod val="50000"/>
                </a:schemeClr>
              </a:solidFill>
            </a:endParaRPr>
          </a:p>
          <a:p>
            <a:r>
              <a:rPr lang="en-US" dirty="0" smtClean="0">
                <a:solidFill>
                  <a:schemeClr val="tx2">
                    <a:lumMod val="50000"/>
                  </a:schemeClr>
                </a:solidFill>
              </a:rPr>
              <a:t>Two </a:t>
            </a:r>
            <a:r>
              <a:rPr lang="en-US" dirty="0">
                <a:solidFill>
                  <a:schemeClr val="tx2">
                    <a:lumMod val="50000"/>
                  </a:schemeClr>
                </a:solidFill>
              </a:rPr>
              <a:t>types of motion sensors: </a:t>
            </a:r>
            <a:r>
              <a:rPr lang="en-US" dirty="0" smtClean="0">
                <a:solidFill>
                  <a:schemeClr val="tx2">
                    <a:lumMod val="50000"/>
                  </a:schemeClr>
                </a:solidFill>
              </a:rPr>
              <a:t>active </a:t>
            </a:r>
            <a:r>
              <a:rPr lang="en-US" dirty="0">
                <a:solidFill>
                  <a:schemeClr val="tx2">
                    <a:lumMod val="50000"/>
                  </a:schemeClr>
                </a:solidFill>
              </a:rPr>
              <a:t>and </a:t>
            </a:r>
            <a:r>
              <a:rPr lang="en-US" dirty="0" smtClean="0">
                <a:solidFill>
                  <a:schemeClr val="tx2">
                    <a:lumMod val="50000"/>
                  </a:schemeClr>
                </a:solidFill>
              </a:rPr>
              <a:t>passive</a:t>
            </a:r>
          </a:p>
          <a:p>
            <a:endParaRPr lang="en-US" dirty="0">
              <a:solidFill>
                <a:schemeClr val="tx2">
                  <a:lumMod val="50000"/>
                </a:schemeClr>
              </a:solidFill>
            </a:endParaRPr>
          </a:p>
          <a:p>
            <a:r>
              <a:rPr lang="en-US" dirty="0" smtClean="0">
                <a:solidFill>
                  <a:schemeClr val="tx2">
                    <a:lumMod val="50000"/>
                  </a:schemeClr>
                </a:solidFill>
              </a:rPr>
              <a:t>Active </a:t>
            </a:r>
            <a:r>
              <a:rPr lang="en-US" dirty="0">
                <a:solidFill>
                  <a:schemeClr val="tx2">
                    <a:lumMod val="50000"/>
                  </a:schemeClr>
                </a:solidFill>
              </a:rPr>
              <a:t>motion </a:t>
            </a:r>
            <a:r>
              <a:rPr lang="en-US" dirty="0" smtClean="0">
                <a:solidFill>
                  <a:schemeClr val="tx2">
                    <a:lumMod val="50000"/>
                  </a:schemeClr>
                </a:solidFill>
              </a:rPr>
              <a:t>sensors: </a:t>
            </a:r>
            <a:r>
              <a:rPr lang="en-US" dirty="0">
                <a:solidFill>
                  <a:schemeClr val="tx2">
                    <a:lumMod val="50000"/>
                  </a:schemeClr>
                </a:solidFill>
              </a:rPr>
              <a:t>emit ultrasonic waves which are reflected back to the sensor. </a:t>
            </a:r>
            <a:endParaRPr lang="en-US" dirty="0" smtClean="0">
              <a:solidFill>
                <a:schemeClr val="tx2">
                  <a:lumMod val="50000"/>
                </a:schemeClr>
              </a:solidFill>
            </a:endParaRPr>
          </a:p>
          <a:p>
            <a:endParaRPr lang="en-US" dirty="0" smtClean="0">
              <a:solidFill>
                <a:schemeClr val="tx2">
                  <a:lumMod val="50000"/>
                </a:schemeClr>
              </a:solidFill>
            </a:endParaRPr>
          </a:p>
          <a:p>
            <a:r>
              <a:rPr lang="en-US" dirty="0" smtClean="0">
                <a:solidFill>
                  <a:schemeClr val="tx2">
                    <a:lumMod val="50000"/>
                  </a:schemeClr>
                </a:solidFill>
              </a:rPr>
              <a:t>Passive </a:t>
            </a:r>
            <a:r>
              <a:rPr lang="en-US" dirty="0">
                <a:solidFill>
                  <a:schemeClr val="tx2">
                    <a:lumMod val="50000"/>
                  </a:schemeClr>
                </a:solidFill>
              </a:rPr>
              <a:t>infrared </a:t>
            </a:r>
            <a:r>
              <a:rPr lang="en-US" dirty="0" smtClean="0">
                <a:solidFill>
                  <a:schemeClr val="tx2">
                    <a:lumMod val="50000"/>
                  </a:schemeClr>
                </a:solidFill>
              </a:rPr>
              <a:t>sensors: </a:t>
            </a:r>
            <a:r>
              <a:rPr lang="en-US" dirty="0">
                <a:solidFill>
                  <a:schemeClr val="tx2">
                    <a:lumMod val="50000"/>
                  </a:schemeClr>
                </a:solidFill>
              </a:rPr>
              <a:t>detect infrared or heat signals emitted by humans or other animals. </a:t>
            </a:r>
            <a:endParaRPr lang="en-US" dirty="0" smtClean="0">
              <a:solidFill>
                <a:schemeClr val="tx2">
                  <a:lumMod val="50000"/>
                </a:schemeClr>
              </a:solidFill>
            </a:endParaRPr>
          </a:p>
          <a:p>
            <a:endParaRPr lang="en-US" dirty="0" smtClean="0">
              <a:solidFill>
                <a:schemeClr val="tx2">
                  <a:lumMod val="50000"/>
                </a:schemeClr>
              </a:solidFill>
            </a:endParaRPr>
          </a:p>
          <a:p>
            <a:r>
              <a:rPr lang="en-US" dirty="0" smtClean="0">
                <a:solidFill>
                  <a:schemeClr val="tx2">
                    <a:lumMod val="50000"/>
                  </a:schemeClr>
                </a:solidFill>
              </a:rPr>
              <a:t>The </a:t>
            </a:r>
            <a:r>
              <a:rPr lang="en-US" dirty="0">
                <a:solidFill>
                  <a:schemeClr val="tx2">
                    <a:lumMod val="50000"/>
                  </a:schemeClr>
                </a:solidFill>
              </a:rPr>
              <a:t>sensors included in this </a:t>
            </a:r>
            <a:r>
              <a:rPr lang="en-US" dirty="0" smtClean="0">
                <a:solidFill>
                  <a:schemeClr val="tx2">
                    <a:lumMod val="50000"/>
                  </a:schemeClr>
                </a:solidFill>
              </a:rPr>
              <a:t>project is a </a:t>
            </a:r>
            <a:r>
              <a:rPr lang="en-US" dirty="0">
                <a:solidFill>
                  <a:schemeClr val="tx2">
                    <a:lumMod val="50000"/>
                  </a:schemeClr>
                </a:solidFill>
              </a:rPr>
              <a:t>passive infrared </a:t>
            </a:r>
            <a:r>
              <a:rPr lang="en-US" dirty="0" smtClean="0">
                <a:solidFill>
                  <a:schemeClr val="tx2">
                    <a:lumMod val="50000"/>
                  </a:schemeClr>
                </a:solidFill>
              </a:rPr>
              <a:t>sensor</a:t>
            </a:r>
            <a:endParaRPr lang="en-US" b="1" dirty="0">
              <a:solidFill>
                <a:schemeClr val="tx2">
                  <a:lumMod val="50000"/>
                </a:schemeClr>
              </a:solidFill>
              <a:latin typeface="Georgia" panose="02040502050405020303" pitchFamily="18" charset="0"/>
            </a:endParaRPr>
          </a:p>
        </p:txBody>
      </p:sp>
      <p:pic>
        <p:nvPicPr>
          <p:cNvPr id="11" name="Picture 10"/>
          <p:cNvPicPr>
            <a:picLocks noChangeAspect="1"/>
          </p:cNvPicPr>
          <p:nvPr/>
        </p:nvPicPr>
        <p:blipFill>
          <a:blip r:embed="rId3"/>
          <a:stretch>
            <a:fillRect/>
          </a:stretch>
        </p:blipFill>
        <p:spPr>
          <a:xfrm>
            <a:off x="6772801" y="1021976"/>
            <a:ext cx="1645868" cy="1494823"/>
          </a:xfrm>
          <a:prstGeom prst="rect">
            <a:avLst/>
          </a:prstGeom>
        </p:spPr>
      </p:pic>
    </p:spTree>
    <p:extLst>
      <p:ext uri="{BB962C8B-B14F-4D97-AF65-F5344CB8AC3E}">
        <p14:creationId xmlns:p14="http://schemas.microsoft.com/office/powerpoint/2010/main" val="2072138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19</a:t>
            </a:fld>
            <a:endParaRPr lang="en" sz="1200" dirty="0"/>
          </a:p>
        </p:txBody>
      </p:sp>
      <p:sp>
        <p:nvSpPr>
          <p:cNvPr id="16" name="Shape 72"/>
          <p:cNvSpPr txBox="1">
            <a:spLocks/>
          </p:cNvSpPr>
          <p:nvPr/>
        </p:nvSpPr>
        <p:spPr>
          <a:xfrm>
            <a:off x="8472457"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pPr/>
              <a:t>19</a:t>
            </a:fld>
            <a:endParaRPr lang="en" sz="1200" dirty="0"/>
          </a:p>
        </p:txBody>
      </p:sp>
      <p:sp>
        <p:nvSpPr>
          <p:cNvPr id="7" name="Rectangle 6"/>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a:solidFill>
                  <a:srgbClr val="000000"/>
                </a:solidFill>
                <a:latin typeface="Arial" panose="020B0604020202020204" pitchFamily="34" charset="0"/>
              </a:rPr>
              <a:t>Copyright @ 2018  </a:t>
            </a:r>
            <a:r>
              <a:rPr lang="en-US" altLang="zh-CN" sz="1000" dirty="0" err="1">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8" name="Rectangle 7"/>
          <p:cNvSpPr/>
          <p:nvPr/>
        </p:nvSpPr>
        <p:spPr>
          <a:xfrm>
            <a:off x="933148" y="4210334"/>
            <a:ext cx="4572000" cy="932563"/>
          </a:xfrm>
          <a:prstGeom prst="rect">
            <a:avLst/>
          </a:prstGeom>
        </p:spPr>
        <p:txBody>
          <a:bodyPr wrap="square">
            <a:spAutoFit/>
          </a:bodyPr>
          <a:lstStyle/>
          <a:p>
            <a:pPr>
              <a:lnSpc>
                <a:spcPct val="80000"/>
              </a:lnSpc>
            </a:pPr>
            <a:endParaRPr lang="en-IE" dirty="0"/>
          </a:p>
          <a:p>
            <a:pPr>
              <a:lnSpc>
                <a:spcPct val="80000"/>
              </a:lnSpc>
            </a:pPr>
            <a:endParaRPr lang="en-IE" dirty="0"/>
          </a:p>
          <a:p>
            <a:pPr>
              <a:lnSpc>
                <a:spcPct val="80000"/>
              </a:lnSpc>
            </a:pPr>
            <a:endParaRPr lang="en-IE" dirty="0"/>
          </a:p>
          <a:p>
            <a:pPr>
              <a:lnSpc>
                <a:spcPct val="150000"/>
              </a:lnSpc>
            </a:pPr>
            <a:endParaRPr lang="en-US" dirty="0">
              <a:solidFill>
                <a:srgbClr val="595A5D"/>
              </a:solidFill>
            </a:endParaRPr>
          </a:p>
        </p:txBody>
      </p:sp>
      <p:sp>
        <p:nvSpPr>
          <p:cNvPr id="9" name="Shape 70">
            <a:extLst>
              <a:ext uri="{FF2B5EF4-FFF2-40B4-BE49-F238E27FC236}">
                <a16:creationId xmlns="" xmlns:a16="http://schemas.microsoft.com/office/drawing/2014/main" id="{DCA36149-1ECE-470B-8B00-C93909D7DCC7}"/>
              </a:ext>
            </a:extLst>
          </p:cNvPr>
          <p:cNvSpPr txBox="1">
            <a:spLocks/>
          </p:cNvSpPr>
          <p:nvPr/>
        </p:nvSpPr>
        <p:spPr>
          <a:xfrm>
            <a:off x="2389260" y="243110"/>
            <a:ext cx="4086701" cy="71122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400" b="1" dirty="0" smtClean="0">
                <a:solidFill>
                  <a:schemeClr val="tx2">
                    <a:lumMod val="50000"/>
                  </a:schemeClr>
                </a:solidFill>
                <a:latin typeface="Georgia" panose="02040502050405020303" pitchFamily="18" charset="0"/>
              </a:rPr>
              <a:t>How Does It Work?</a:t>
            </a:r>
            <a:endParaRPr lang="en" sz="2400" b="1" dirty="0">
              <a:solidFill>
                <a:schemeClr val="tx2">
                  <a:lumMod val="50000"/>
                </a:schemeClr>
              </a:solidFill>
              <a:latin typeface="Georgia" panose="02040502050405020303" pitchFamily="18" charset="0"/>
            </a:endParaRPr>
          </a:p>
          <a:p>
            <a:endParaRPr lang="en" sz="2800" b="1" dirty="0">
              <a:solidFill>
                <a:srgbClr val="595A5D"/>
              </a:solidFill>
              <a:latin typeface="+mj-lt"/>
            </a:endParaRPr>
          </a:p>
        </p:txBody>
      </p:sp>
      <p:sp>
        <p:nvSpPr>
          <p:cNvPr id="10" name="Rectangle 9">
            <a:extLst>
              <a:ext uri="{FF2B5EF4-FFF2-40B4-BE49-F238E27FC236}">
                <a16:creationId xmlns="" xmlns:a16="http://schemas.microsoft.com/office/drawing/2014/main" id="{36C18565-3217-43C7-8888-B88DFD015369}"/>
              </a:ext>
            </a:extLst>
          </p:cNvPr>
          <p:cNvSpPr/>
          <p:nvPr/>
        </p:nvSpPr>
        <p:spPr>
          <a:xfrm>
            <a:off x="933148" y="1280172"/>
            <a:ext cx="6374890" cy="2062103"/>
          </a:xfrm>
          <a:prstGeom prst="rect">
            <a:avLst/>
          </a:prstGeom>
        </p:spPr>
        <p:txBody>
          <a:bodyPr wrap="square">
            <a:spAutoFit/>
          </a:bodyPr>
          <a:lstStyle/>
          <a:p>
            <a:r>
              <a:rPr lang="en-US" sz="1600" dirty="0" smtClean="0">
                <a:solidFill>
                  <a:schemeClr val="tx2">
                    <a:lumMod val="50000"/>
                  </a:schemeClr>
                </a:solidFill>
              </a:rPr>
              <a:t>The </a:t>
            </a:r>
            <a:r>
              <a:rPr lang="en-US" sz="1600" dirty="0">
                <a:solidFill>
                  <a:schemeClr val="tx2">
                    <a:lumMod val="50000"/>
                  </a:schemeClr>
                </a:solidFill>
              </a:rPr>
              <a:t>passive infrared sensor </a:t>
            </a:r>
            <a:r>
              <a:rPr lang="en-US" sz="1600" dirty="0" smtClean="0">
                <a:solidFill>
                  <a:schemeClr val="tx2">
                    <a:lumMod val="50000"/>
                  </a:schemeClr>
                </a:solidFill>
              </a:rPr>
              <a:t>has </a:t>
            </a:r>
            <a:r>
              <a:rPr lang="en-US" sz="1600" dirty="0">
                <a:solidFill>
                  <a:schemeClr val="tx2">
                    <a:lumMod val="50000"/>
                  </a:schemeClr>
                </a:solidFill>
              </a:rPr>
              <a:t>3 pins: </a:t>
            </a:r>
            <a:endParaRPr lang="en-US" sz="1600" dirty="0" smtClean="0">
              <a:solidFill>
                <a:schemeClr val="tx2">
                  <a:lumMod val="50000"/>
                </a:schemeClr>
              </a:solidFill>
            </a:endParaRPr>
          </a:p>
          <a:p>
            <a:pPr marL="285750" indent="-285750">
              <a:buFontTx/>
              <a:buChar char="-"/>
            </a:pPr>
            <a:r>
              <a:rPr lang="en-US" sz="1600" dirty="0" smtClean="0">
                <a:solidFill>
                  <a:schemeClr val="tx2">
                    <a:lumMod val="50000"/>
                  </a:schemeClr>
                </a:solidFill>
              </a:rPr>
              <a:t>power         </a:t>
            </a:r>
            <a:r>
              <a:rPr lang="en-US" dirty="0" smtClean="0">
                <a:solidFill>
                  <a:schemeClr val="tx2">
                    <a:lumMod val="50000"/>
                  </a:schemeClr>
                </a:solidFill>
              </a:rPr>
              <a:t>(VCC)</a:t>
            </a:r>
          </a:p>
          <a:p>
            <a:pPr marL="285750" indent="-285750">
              <a:buFontTx/>
              <a:buChar char="-"/>
            </a:pPr>
            <a:r>
              <a:rPr lang="en-US" sz="1600" dirty="0" smtClean="0">
                <a:solidFill>
                  <a:schemeClr val="tx2">
                    <a:lumMod val="50000"/>
                  </a:schemeClr>
                </a:solidFill>
              </a:rPr>
              <a:t>ground        </a:t>
            </a:r>
            <a:r>
              <a:rPr lang="en-US" dirty="0" smtClean="0">
                <a:solidFill>
                  <a:schemeClr val="tx2">
                    <a:lumMod val="50000"/>
                  </a:schemeClr>
                </a:solidFill>
              </a:rPr>
              <a:t>(GND)</a:t>
            </a:r>
          </a:p>
          <a:p>
            <a:pPr marL="285750" indent="-285750">
              <a:buFontTx/>
              <a:buChar char="-"/>
            </a:pPr>
            <a:r>
              <a:rPr lang="en-US" sz="1600" dirty="0" smtClean="0">
                <a:solidFill>
                  <a:schemeClr val="tx2">
                    <a:lumMod val="50000"/>
                  </a:schemeClr>
                </a:solidFill>
              </a:rPr>
              <a:t>the signal    </a:t>
            </a:r>
            <a:r>
              <a:rPr lang="en-US" dirty="0" smtClean="0">
                <a:solidFill>
                  <a:schemeClr val="tx2">
                    <a:lumMod val="50000"/>
                  </a:schemeClr>
                </a:solidFill>
              </a:rPr>
              <a:t>(OUT)</a:t>
            </a:r>
          </a:p>
          <a:p>
            <a:endParaRPr lang="en-US" sz="1600" dirty="0" smtClean="0">
              <a:solidFill>
                <a:schemeClr val="tx2">
                  <a:lumMod val="50000"/>
                </a:schemeClr>
              </a:solidFill>
            </a:endParaRPr>
          </a:p>
          <a:p>
            <a:r>
              <a:rPr lang="en-US" sz="1600" dirty="0" smtClean="0">
                <a:solidFill>
                  <a:schemeClr val="tx2">
                    <a:lumMod val="50000"/>
                  </a:schemeClr>
                </a:solidFill>
              </a:rPr>
              <a:t>The </a:t>
            </a:r>
            <a:r>
              <a:rPr lang="en-US" sz="1600" dirty="0">
                <a:solidFill>
                  <a:schemeClr val="tx2">
                    <a:lumMod val="50000"/>
                  </a:schemeClr>
                </a:solidFill>
              </a:rPr>
              <a:t>infrared sensor will detect for any abrupt changes in its infrared signal, and upon detection, will send a digital output to trigger another event</a:t>
            </a:r>
            <a:r>
              <a:rPr lang="en-US" sz="1600" dirty="0" smtClean="0">
                <a:solidFill>
                  <a:schemeClr val="tx2">
                    <a:lumMod val="50000"/>
                  </a:schemeClr>
                </a:solidFill>
              </a:rPr>
              <a:t>.</a:t>
            </a:r>
            <a:endParaRPr lang="en-US" sz="1600" dirty="0">
              <a:solidFill>
                <a:schemeClr val="tx2">
                  <a:lumMod val="50000"/>
                </a:schemeClr>
              </a:solidFill>
            </a:endParaRPr>
          </a:p>
        </p:txBody>
      </p:sp>
    </p:spTree>
    <p:extLst>
      <p:ext uri="{BB962C8B-B14F-4D97-AF65-F5344CB8AC3E}">
        <p14:creationId xmlns:p14="http://schemas.microsoft.com/office/powerpoint/2010/main" val="2921113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2</a:t>
            </a:fld>
            <a:endParaRPr lang="en"/>
          </a:p>
        </p:txBody>
      </p:sp>
      <p:sp>
        <p:nvSpPr>
          <p:cNvPr id="4" name="Shape 70">
            <a:extLst>
              <a:ext uri="{FF2B5EF4-FFF2-40B4-BE49-F238E27FC236}">
                <a16:creationId xmlns="" xmlns:a16="http://schemas.microsoft.com/office/drawing/2014/main" id="{DCA36149-1ECE-470B-8B00-C93909D7DCC7}"/>
              </a:ext>
            </a:extLst>
          </p:cNvPr>
          <p:cNvSpPr txBox="1">
            <a:spLocks/>
          </p:cNvSpPr>
          <p:nvPr/>
        </p:nvSpPr>
        <p:spPr>
          <a:xfrm>
            <a:off x="2218205" y="323219"/>
            <a:ext cx="5267148" cy="71122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400" b="1" dirty="0" smtClean="0">
                <a:solidFill>
                  <a:schemeClr val="tx2">
                    <a:lumMod val="50000"/>
                  </a:schemeClr>
                </a:solidFill>
                <a:latin typeface="Georgia" panose="02040502050405020303" pitchFamily="18" charset="0"/>
              </a:rPr>
              <a:t>Raspberry Pi VNC Connection </a:t>
            </a:r>
            <a:endParaRPr lang="en" sz="2400" b="1" dirty="0">
              <a:solidFill>
                <a:schemeClr val="tx2">
                  <a:lumMod val="50000"/>
                </a:schemeClr>
              </a:solidFill>
              <a:latin typeface="Georgia" panose="02040502050405020303" pitchFamily="18" charset="0"/>
            </a:endParaRPr>
          </a:p>
          <a:p>
            <a:endParaRPr lang="en" sz="2800" b="1" dirty="0">
              <a:solidFill>
                <a:srgbClr val="595A5D"/>
              </a:solidFill>
              <a:latin typeface="+mj-lt"/>
            </a:endParaRPr>
          </a:p>
        </p:txBody>
      </p:sp>
      <p:sp>
        <p:nvSpPr>
          <p:cNvPr id="9" name="TextBox 8"/>
          <p:cNvSpPr txBox="1"/>
          <p:nvPr/>
        </p:nvSpPr>
        <p:spPr>
          <a:xfrm>
            <a:off x="1034695" y="1341533"/>
            <a:ext cx="7005494" cy="984885"/>
          </a:xfrm>
          <a:prstGeom prst="rect">
            <a:avLst/>
          </a:prstGeom>
          <a:noFill/>
        </p:spPr>
        <p:txBody>
          <a:bodyPr wrap="square" rtlCol="0">
            <a:spAutoFit/>
          </a:bodyPr>
          <a:lstStyle/>
          <a:p>
            <a:pPr marL="342900" indent="-342900">
              <a:spcAft>
                <a:spcPts val="600"/>
              </a:spcAft>
              <a:buFont typeface="+mj-lt"/>
              <a:buAutoNum type="arabicParenR"/>
            </a:pPr>
            <a:r>
              <a:rPr lang="en-US" sz="1600" dirty="0" smtClean="0">
                <a:solidFill>
                  <a:schemeClr val="tx2">
                    <a:lumMod val="50000"/>
                  </a:schemeClr>
                </a:solidFill>
                <a:latin typeface="Georgia" panose="02040502050405020303" pitchFamily="18" charset="0"/>
              </a:rPr>
              <a:t>Connect Raspberry Pi to monitor</a:t>
            </a:r>
            <a:r>
              <a:rPr lang="en-US" sz="1600" dirty="0">
                <a:solidFill>
                  <a:schemeClr val="tx2">
                    <a:lumMod val="50000"/>
                  </a:schemeClr>
                </a:solidFill>
                <a:latin typeface="Georgia" panose="02040502050405020303" pitchFamily="18" charset="0"/>
              </a:rPr>
              <a:t>, </a:t>
            </a:r>
            <a:r>
              <a:rPr lang="en-US" sz="1600" dirty="0" smtClean="0">
                <a:solidFill>
                  <a:schemeClr val="tx2">
                    <a:lumMod val="50000"/>
                  </a:schemeClr>
                </a:solidFill>
                <a:latin typeface="Georgia" panose="02040502050405020303" pitchFamily="18" charset="0"/>
              </a:rPr>
              <a:t>keyboard </a:t>
            </a:r>
            <a:r>
              <a:rPr lang="en-US" sz="1600" dirty="0">
                <a:solidFill>
                  <a:schemeClr val="tx2">
                    <a:lumMod val="50000"/>
                  </a:schemeClr>
                </a:solidFill>
                <a:latin typeface="Georgia" panose="02040502050405020303" pitchFamily="18" charset="0"/>
              </a:rPr>
              <a:t>and </a:t>
            </a:r>
            <a:r>
              <a:rPr lang="en-US" sz="1600" dirty="0" smtClean="0">
                <a:solidFill>
                  <a:schemeClr val="tx2">
                    <a:lumMod val="50000"/>
                  </a:schemeClr>
                </a:solidFill>
                <a:latin typeface="Georgia" panose="02040502050405020303" pitchFamily="18" charset="0"/>
              </a:rPr>
              <a:t>mouse</a:t>
            </a:r>
          </a:p>
          <a:p>
            <a:pPr marL="342900" indent="-342900">
              <a:spcAft>
                <a:spcPts val="600"/>
              </a:spcAft>
              <a:buFont typeface="+mj-lt"/>
              <a:buAutoNum type="arabicParenR"/>
            </a:pPr>
            <a:r>
              <a:rPr lang="en-US" sz="1600" dirty="0" smtClean="0">
                <a:solidFill>
                  <a:schemeClr val="tx2">
                    <a:lumMod val="50000"/>
                  </a:schemeClr>
                </a:solidFill>
                <a:latin typeface="Georgia" panose="02040502050405020303" pitchFamily="18" charset="0"/>
              </a:rPr>
              <a:t>Power Pi on and enter into desktop on the Pi </a:t>
            </a:r>
          </a:p>
          <a:p>
            <a:pPr marL="342900" indent="-342900">
              <a:spcAft>
                <a:spcPts val="600"/>
              </a:spcAft>
              <a:buFont typeface="+mj-lt"/>
              <a:buAutoNum type="arabicParenR"/>
            </a:pPr>
            <a:r>
              <a:rPr lang="en-US" sz="1600" dirty="0" smtClean="0">
                <a:solidFill>
                  <a:schemeClr val="tx2">
                    <a:lumMod val="50000"/>
                  </a:schemeClr>
                </a:solidFill>
                <a:latin typeface="Georgia" panose="02040502050405020303" pitchFamily="18" charset="0"/>
              </a:rPr>
              <a:t>Setup </a:t>
            </a:r>
            <a:r>
              <a:rPr lang="en-US" sz="1600" dirty="0" err="1" smtClean="0">
                <a:solidFill>
                  <a:schemeClr val="tx2">
                    <a:lumMod val="50000"/>
                  </a:schemeClr>
                </a:solidFill>
                <a:latin typeface="Georgia" panose="02040502050405020303" pitchFamily="18" charset="0"/>
              </a:rPr>
              <a:t>WiFi</a:t>
            </a:r>
            <a:r>
              <a:rPr lang="en-US" sz="1600" dirty="0" smtClean="0">
                <a:solidFill>
                  <a:schemeClr val="tx2">
                    <a:lumMod val="50000"/>
                  </a:schemeClr>
                </a:solidFill>
                <a:latin typeface="Georgia" panose="02040502050405020303" pitchFamily="18" charset="0"/>
              </a:rPr>
              <a:t> as picture </a:t>
            </a:r>
          </a:p>
        </p:txBody>
      </p:sp>
      <p:pic>
        <p:nvPicPr>
          <p:cNvPr id="5" name="Picture 4"/>
          <p:cNvPicPr>
            <a:picLocks noChangeAspect="1"/>
          </p:cNvPicPr>
          <p:nvPr/>
        </p:nvPicPr>
        <p:blipFill>
          <a:blip r:embed="rId2"/>
          <a:stretch>
            <a:fillRect/>
          </a:stretch>
        </p:blipFill>
        <p:spPr>
          <a:xfrm>
            <a:off x="1443446" y="2468363"/>
            <a:ext cx="2615070" cy="1136986"/>
          </a:xfrm>
          <a:prstGeom prst="rect">
            <a:avLst/>
          </a:prstGeom>
        </p:spPr>
      </p:pic>
      <p:sp>
        <p:nvSpPr>
          <p:cNvPr id="11" name="TextBox 10"/>
          <p:cNvSpPr txBox="1"/>
          <p:nvPr/>
        </p:nvSpPr>
        <p:spPr>
          <a:xfrm>
            <a:off x="1034695" y="3877904"/>
            <a:ext cx="7005494" cy="338554"/>
          </a:xfrm>
          <a:prstGeom prst="rect">
            <a:avLst/>
          </a:prstGeom>
          <a:noFill/>
        </p:spPr>
        <p:txBody>
          <a:bodyPr wrap="square" rtlCol="0">
            <a:spAutoFit/>
          </a:bodyPr>
          <a:lstStyle/>
          <a:p>
            <a:pPr marL="342900" indent="-342900">
              <a:buFont typeface="+mj-lt"/>
              <a:buAutoNum type="arabicParenR" startAt="3"/>
            </a:pPr>
            <a:r>
              <a:rPr lang="en-US" sz="1600" dirty="0" smtClean="0">
                <a:solidFill>
                  <a:schemeClr val="tx2">
                    <a:lumMod val="50000"/>
                  </a:schemeClr>
                </a:solidFill>
                <a:latin typeface="Georgia" panose="02040502050405020303" pitchFamily="18" charset="0"/>
              </a:rPr>
              <a:t>Get IP address of Pi by hover curse on the </a:t>
            </a:r>
            <a:r>
              <a:rPr lang="en-US" sz="1600" dirty="0" err="1" smtClean="0">
                <a:solidFill>
                  <a:schemeClr val="tx2">
                    <a:lumMod val="50000"/>
                  </a:schemeClr>
                </a:solidFill>
                <a:latin typeface="Georgia" panose="02040502050405020303" pitchFamily="18" charset="0"/>
              </a:rPr>
              <a:t>WiFi</a:t>
            </a:r>
            <a:r>
              <a:rPr lang="en-US" sz="1600" dirty="0" smtClean="0">
                <a:solidFill>
                  <a:schemeClr val="tx2">
                    <a:lumMod val="50000"/>
                  </a:schemeClr>
                </a:solidFill>
                <a:latin typeface="Georgia" panose="02040502050405020303" pitchFamily="18" charset="0"/>
              </a:rPr>
              <a:t> icon, e.g. 192.168.0.15</a:t>
            </a:r>
          </a:p>
        </p:txBody>
      </p:sp>
    </p:spTree>
    <p:extLst>
      <p:ext uri="{BB962C8B-B14F-4D97-AF65-F5344CB8AC3E}">
        <p14:creationId xmlns:p14="http://schemas.microsoft.com/office/powerpoint/2010/main" val="3319763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20</a:t>
            </a:fld>
            <a:endParaRPr lang="en" sz="1200" dirty="0"/>
          </a:p>
        </p:txBody>
      </p:sp>
      <p:sp>
        <p:nvSpPr>
          <p:cNvPr id="16" name="Shape 72"/>
          <p:cNvSpPr txBox="1">
            <a:spLocks/>
          </p:cNvSpPr>
          <p:nvPr/>
        </p:nvSpPr>
        <p:spPr>
          <a:xfrm>
            <a:off x="8472457"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pPr/>
              <a:t>20</a:t>
            </a:fld>
            <a:endParaRPr lang="en" sz="1200" dirty="0"/>
          </a:p>
        </p:txBody>
      </p:sp>
      <p:sp>
        <p:nvSpPr>
          <p:cNvPr id="7" name="Rectangle 6"/>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a:solidFill>
                  <a:srgbClr val="000000"/>
                </a:solidFill>
                <a:latin typeface="Arial" panose="020B0604020202020204" pitchFamily="34" charset="0"/>
              </a:rPr>
              <a:t>Copyright @ 2018  </a:t>
            </a:r>
            <a:r>
              <a:rPr lang="en-US" altLang="zh-CN" sz="1000" dirty="0" err="1">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8" name="Rectangle 7"/>
          <p:cNvSpPr/>
          <p:nvPr/>
        </p:nvSpPr>
        <p:spPr>
          <a:xfrm>
            <a:off x="933148" y="4210334"/>
            <a:ext cx="4572000" cy="932563"/>
          </a:xfrm>
          <a:prstGeom prst="rect">
            <a:avLst/>
          </a:prstGeom>
        </p:spPr>
        <p:txBody>
          <a:bodyPr wrap="square">
            <a:spAutoFit/>
          </a:bodyPr>
          <a:lstStyle/>
          <a:p>
            <a:pPr>
              <a:lnSpc>
                <a:spcPct val="80000"/>
              </a:lnSpc>
            </a:pPr>
            <a:endParaRPr lang="en-IE" dirty="0"/>
          </a:p>
          <a:p>
            <a:pPr>
              <a:lnSpc>
                <a:spcPct val="80000"/>
              </a:lnSpc>
            </a:pPr>
            <a:endParaRPr lang="en-IE" dirty="0"/>
          </a:p>
          <a:p>
            <a:pPr>
              <a:lnSpc>
                <a:spcPct val="80000"/>
              </a:lnSpc>
            </a:pPr>
            <a:endParaRPr lang="en-IE" dirty="0"/>
          </a:p>
          <a:p>
            <a:pPr>
              <a:lnSpc>
                <a:spcPct val="150000"/>
              </a:lnSpc>
            </a:pPr>
            <a:endParaRPr lang="en-US" dirty="0">
              <a:solidFill>
                <a:srgbClr val="595A5D"/>
              </a:solidFill>
            </a:endParaRPr>
          </a:p>
        </p:txBody>
      </p:sp>
      <p:sp>
        <p:nvSpPr>
          <p:cNvPr id="9" name="Shape 70">
            <a:extLst>
              <a:ext uri="{FF2B5EF4-FFF2-40B4-BE49-F238E27FC236}">
                <a16:creationId xmlns="" xmlns:a16="http://schemas.microsoft.com/office/drawing/2014/main" id="{DCA36149-1ECE-470B-8B00-C93909D7DCC7}"/>
              </a:ext>
            </a:extLst>
          </p:cNvPr>
          <p:cNvSpPr txBox="1">
            <a:spLocks/>
          </p:cNvSpPr>
          <p:nvPr/>
        </p:nvSpPr>
        <p:spPr>
          <a:xfrm>
            <a:off x="848925" y="417190"/>
            <a:ext cx="7623532" cy="71122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400" b="1" dirty="0" smtClean="0">
                <a:solidFill>
                  <a:srgbClr val="595A5D"/>
                </a:solidFill>
                <a:latin typeface="Georgia" panose="02040502050405020303" pitchFamily="18" charset="0"/>
              </a:rPr>
              <a:t>Motion Sensor </a:t>
            </a:r>
            <a:r>
              <a:rPr lang="en-US" sz="2400" b="1" dirty="0">
                <a:solidFill>
                  <a:srgbClr val="595A5D"/>
                </a:solidFill>
                <a:latin typeface="Georgia" panose="02040502050405020303" pitchFamily="18" charset="0"/>
              </a:rPr>
              <a:t>- Electronic Circuit</a:t>
            </a:r>
            <a:endParaRPr lang="en" sz="2400" b="1" dirty="0">
              <a:solidFill>
                <a:srgbClr val="595A5D"/>
              </a:solidFill>
              <a:latin typeface="Georgia" panose="02040502050405020303" pitchFamily="18" charset="0"/>
            </a:endParaRPr>
          </a:p>
          <a:p>
            <a:endParaRPr lang="en" sz="2800" b="1" dirty="0">
              <a:solidFill>
                <a:srgbClr val="595A5D"/>
              </a:solidFill>
              <a:latin typeface="+mj-lt"/>
            </a:endParaRPr>
          </a:p>
        </p:txBody>
      </p:sp>
      <p:pic>
        <p:nvPicPr>
          <p:cNvPr id="1026" name="Picture 2" descr="https://lh6.googleusercontent.com/Z-wvIEL17X459_W9yt4sY_tlGSelr2sTdFNrzEaovU8Kh8QjawAsbv0l_owO05x-gnfgyq7fF-CQkQ5V-oUaWlMPjvk-kSD5xmFqD0b5zxwlkr5Y_YwocULZGdKPUj86yjdGcE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664" y="1439878"/>
            <a:ext cx="4998908" cy="258757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 xmlns:a16="http://schemas.microsoft.com/office/drawing/2014/main" id="{625EB2C3-258C-4EA5-BA8A-D24AC65EE68C}"/>
              </a:ext>
            </a:extLst>
          </p:cNvPr>
          <p:cNvSpPr/>
          <p:nvPr/>
        </p:nvSpPr>
        <p:spPr>
          <a:xfrm>
            <a:off x="5157422" y="1384915"/>
            <a:ext cx="3986578" cy="523220"/>
          </a:xfrm>
          <a:prstGeom prst="rect">
            <a:avLst/>
          </a:prstGeom>
        </p:spPr>
        <p:txBody>
          <a:bodyPr wrap="square">
            <a:spAutoFit/>
          </a:bodyPr>
          <a:lstStyle/>
          <a:p>
            <a:pPr algn="just"/>
            <a:r>
              <a:rPr lang="en-US" dirty="0" smtClean="0">
                <a:solidFill>
                  <a:schemeClr val="tx2">
                    <a:lumMod val="50000"/>
                  </a:schemeClr>
                </a:solidFill>
                <a:latin typeface="Georgia" panose="02040502050405020303" pitchFamily="18" charset="0"/>
              </a:rPr>
              <a:t>Motion sensor connects to GPIO 19 (pin 35)</a:t>
            </a:r>
          </a:p>
          <a:p>
            <a:pPr algn="just"/>
            <a:r>
              <a:rPr lang="en-US" dirty="0" smtClean="0">
                <a:solidFill>
                  <a:schemeClr val="tx2">
                    <a:lumMod val="50000"/>
                  </a:schemeClr>
                </a:solidFill>
                <a:latin typeface="Georgia" panose="02040502050405020303" pitchFamily="18" charset="0"/>
              </a:rPr>
              <a:t>LED </a:t>
            </a:r>
            <a:r>
              <a:rPr lang="en-US" dirty="0">
                <a:solidFill>
                  <a:schemeClr val="tx2">
                    <a:lumMod val="50000"/>
                  </a:schemeClr>
                </a:solidFill>
                <a:latin typeface="Georgia" panose="02040502050405020303" pitchFamily="18" charset="0"/>
              </a:rPr>
              <a:t>connects to GPIO </a:t>
            </a:r>
            <a:r>
              <a:rPr lang="en-US" dirty="0" smtClean="0">
                <a:solidFill>
                  <a:schemeClr val="tx2">
                    <a:lumMod val="50000"/>
                  </a:schemeClr>
                </a:solidFill>
                <a:latin typeface="Georgia" panose="02040502050405020303" pitchFamily="18" charset="0"/>
              </a:rPr>
              <a:t>26 </a:t>
            </a:r>
            <a:r>
              <a:rPr lang="en-US" dirty="0">
                <a:solidFill>
                  <a:schemeClr val="tx2">
                    <a:lumMod val="50000"/>
                  </a:schemeClr>
                </a:solidFill>
                <a:latin typeface="Georgia" panose="02040502050405020303" pitchFamily="18" charset="0"/>
              </a:rPr>
              <a:t>(pin </a:t>
            </a:r>
            <a:r>
              <a:rPr lang="en-US" dirty="0" smtClean="0">
                <a:solidFill>
                  <a:schemeClr val="tx2">
                    <a:lumMod val="50000"/>
                  </a:schemeClr>
                </a:solidFill>
                <a:latin typeface="Georgia" panose="02040502050405020303" pitchFamily="18" charset="0"/>
              </a:rPr>
              <a:t>37)</a:t>
            </a:r>
            <a:endParaRPr lang="en-US" dirty="0">
              <a:solidFill>
                <a:schemeClr val="tx2">
                  <a:lumMod val="50000"/>
                </a:schemeClr>
              </a:solidFill>
              <a:latin typeface="Georgia" panose="02040502050405020303" pitchFamily="18" charset="0"/>
            </a:endParaRPr>
          </a:p>
        </p:txBody>
      </p:sp>
      <p:sp>
        <p:nvSpPr>
          <p:cNvPr id="11" name="Rectangle 10"/>
          <p:cNvSpPr/>
          <p:nvPr/>
        </p:nvSpPr>
        <p:spPr>
          <a:xfrm>
            <a:off x="5857509" y="2616502"/>
            <a:ext cx="2889298" cy="2046714"/>
          </a:xfrm>
          <a:prstGeom prst="rect">
            <a:avLst/>
          </a:prstGeom>
        </p:spPr>
        <p:txBody>
          <a:bodyPr wrap="square">
            <a:spAutoFit/>
          </a:bodyPr>
          <a:lstStyle/>
          <a:p>
            <a:r>
              <a:rPr lang="en-US" dirty="0" smtClean="0">
                <a:solidFill>
                  <a:srgbClr val="0070C0"/>
                </a:solidFill>
                <a:latin typeface="Consolas"/>
              </a:rPr>
              <a:t>Python Code:</a:t>
            </a:r>
          </a:p>
          <a:p>
            <a:endParaRPr lang="en-US" dirty="0" smtClean="0">
              <a:solidFill>
                <a:schemeClr val="tx2">
                  <a:lumMod val="50000"/>
                </a:schemeClr>
              </a:solidFill>
              <a:latin typeface="Consolas"/>
            </a:endParaRPr>
          </a:p>
          <a:p>
            <a:r>
              <a:rPr lang="en-US" sz="1100" dirty="0" smtClean="0">
                <a:solidFill>
                  <a:schemeClr val="accent2"/>
                </a:solidFill>
                <a:latin typeface="Calibri" panose="020F0502020204030204" pitchFamily="34" charset="0"/>
                <a:cs typeface="Calibri" panose="020F0502020204030204" pitchFamily="34" charset="0"/>
              </a:rPr>
              <a:t>LED_PIN          = 37</a:t>
            </a:r>
            <a:r>
              <a:rPr lang="en-US" sz="1100" dirty="0">
                <a:solidFill>
                  <a:schemeClr val="accent2"/>
                </a:solidFill>
                <a:latin typeface="Calibri" panose="020F0502020204030204" pitchFamily="34" charset="0"/>
                <a:cs typeface="Calibri" panose="020F0502020204030204" pitchFamily="34" charset="0"/>
              </a:rPr>
              <a:t/>
            </a:r>
            <a:br>
              <a:rPr lang="en-US" sz="1100" dirty="0">
                <a:solidFill>
                  <a:schemeClr val="accent2"/>
                </a:solidFill>
                <a:latin typeface="Calibri" panose="020F0502020204030204" pitchFamily="34" charset="0"/>
                <a:cs typeface="Calibri" panose="020F0502020204030204" pitchFamily="34" charset="0"/>
              </a:rPr>
            </a:br>
            <a:r>
              <a:rPr lang="en-US" sz="1100" dirty="0" smtClean="0">
                <a:solidFill>
                  <a:schemeClr val="accent2"/>
                </a:solidFill>
                <a:latin typeface="Calibri" panose="020F0502020204030204" pitchFamily="34" charset="0"/>
                <a:cs typeface="Calibri" panose="020F0502020204030204" pitchFamily="34" charset="0"/>
              </a:rPr>
              <a:t>MOTION_PIN </a:t>
            </a:r>
            <a:r>
              <a:rPr lang="en-US" sz="1100" dirty="0">
                <a:solidFill>
                  <a:schemeClr val="accent2"/>
                </a:solidFill>
                <a:latin typeface="Calibri" panose="020F0502020204030204" pitchFamily="34" charset="0"/>
                <a:cs typeface="Calibri" panose="020F0502020204030204" pitchFamily="34" charset="0"/>
              </a:rPr>
              <a:t>= </a:t>
            </a:r>
            <a:r>
              <a:rPr lang="en-US" sz="1100" dirty="0" smtClean="0">
                <a:solidFill>
                  <a:schemeClr val="accent2"/>
                </a:solidFill>
                <a:latin typeface="Calibri" panose="020F0502020204030204" pitchFamily="34" charset="0"/>
                <a:cs typeface="Calibri" panose="020F0502020204030204" pitchFamily="34" charset="0"/>
              </a:rPr>
              <a:t>35</a:t>
            </a:r>
          </a:p>
          <a:p>
            <a:endParaRPr lang="en-US" sz="1100" dirty="0" smtClean="0">
              <a:solidFill>
                <a:schemeClr val="accent2"/>
              </a:solidFill>
              <a:latin typeface="Calibri" panose="020F0502020204030204" pitchFamily="34" charset="0"/>
              <a:cs typeface="Calibri" panose="020F0502020204030204" pitchFamily="34" charset="0"/>
            </a:endParaRPr>
          </a:p>
          <a:p>
            <a:r>
              <a:rPr lang="en-US" sz="1100" dirty="0" err="1">
                <a:solidFill>
                  <a:schemeClr val="accent2"/>
                </a:solidFill>
                <a:latin typeface="Calibri" panose="020F0502020204030204" pitchFamily="34" charset="0"/>
                <a:cs typeface="Calibri" panose="020F0502020204030204" pitchFamily="34" charset="0"/>
              </a:rPr>
              <a:t>GPIO.setmode</a:t>
            </a:r>
            <a:r>
              <a:rPr lang="en-US" sz="1100" dirty="0">
                <a:solidFill>
                  <a:schemeClr val="accent2"/>
                </a:solidFill>
                <a:latin typeface="Calibri" panose="020F0502020204030204" pitchFamily="34" charset="0"/>
                <a:cs typeface="Calibri" panose="020F0502020204030204" pitchFamily="34" charset="0"/>
              </a:rPr>
              <a:t>(GPIO.BCM)</a:t>
            </a:r>
            <a:br>
              <a:rPr lang="en-US" sz="1100" dirty="0">
                <a:solidFill>
                  <a:schemeClr val="accent2"/>
                </a:solidFill>
                <a:latin typeface="Calibri" panose="020F0502020204030204" pitchFamily="34" charset="0"/>
                <a:cs typeface="Calibri" panose="020F0502020204030204" pitchFamily="34" charset="0"/>
              </a:rPr>
            </a:br>
            <a:r>
              <a:rPr lang="en-US" sz="1100" dirty="0" err="1" smtClean="0">
                <a:solidFill>
                  <a:schemeClr val="accent2"/>
                </a:solidFill>
                <a:latin typeface="Calibri" panose="020F0502020204030204" pitchFamily="34" charset="0"/>
                <a:cs typeface="Calibri" panose="020F0502020204030204" pitchFamily="34" charset="0"/>
              </a:rPr>
              <a:t>GPIO.setup</a:t>
            </a:r>
            <a:r>
              <a:rPr lang="en-US" sz="1100" dirty="0" smtClean="0">
                <a:solidFill>
                  <a:schemeClr val="accent2"/>
                </a:solidFill>
                <a:latin typeface="Calibri" panose="020F0502020204030204" pitchFamily="34" charset="0"/>
                <a:cs typeface="Calibri" panose="020F0502020204030204" pitchFamily="34" charset="0"/>
              </a:rPr>
              <a:t>(MOTION_PIN</a:t>
            </a:r>
            <a:r>
              <a:rPr lang="en-US" sz="1100" dirty="0">
                <a:solidFill>
                  <a:schemeClr val="accent2"/>
                </a:solidFill>
                <a:latin typeface="Calibri" panose="020F0502020204030204" pitchFamily="34" charset="0"/>
                <a:cs typeface="Calibri" panose="020F0502020204030204" pitchFamily="34" charset="0"/>
              </a:rPr>
              <a:t>, GPIO.IN, </a:t>
            </a:r>
            <a:r>
              <a:rPr lang="en-US" sz="1100" dirty="0" err="1">
                <a:solidFill>
                  <a:schemeClr val="accent2"/>
                </a:solidFill>
                <a:latin typeface="Calibri" panose="020F0502020204030204" pitchFamily="34" charset="0"/>
                <a:cs typeface="Calibri" panose="020F0502020204030204" pitchFamily="34" charset="0"/>
              </a:rPr>
              <a:t>pull_up_down</a:t>
            </a:r>
            <a:r>
              <a:rPr lang="en-US" sz="1100" dirty="0">
                <a:solidFill>
                  <a:schemeClr val="accent2"/>
                </a:solidFill>
                <a:latin typeface="Calibri" panose="020F0502020204030204" pitchFamily="34" charset="0"/>
                <a:cs typeface="Calibri" panose="020F0502020204030204" pitchFamily="34" charset="0"/>
              </a:rPr>
              <a:t>=GPIO.PUD_UP)</a:t>
            </a:r>
            <a:br>
              <a:rPr lang="en-US" sz="1100" dirty="0">
                <a:solidFill>
                  <a:schemeClr val="accent2"/>
                </a:solidFill>
                <a:latin typeface="Calibri" panose="020F0502020204030204" pitchFamily="34" charset="0"/>
                <a:cs typeface="Calibri" panose="020F0502020204030204" pitchFamily="34" charset="0"/>
              </a:rPr>
            </a:br>
            <a:r>
              <a:rPr lang="en-US" sz="1100" dirty="0" err="1" smtClean="0">
                <a:solidFill>
                  <a:schemeClr val="accent2"/>
                </a:solidFill>
                <a:latin typeface="Calibri" panose="020F0502020204030204" pitchFamily="34" charset="0"/>
                <a:cs typeface="Calibri" panose="020F0502020204030204" pitchFamily="34" charset="0"/>
              </a:rPr>
              <a:t>GPIO.setup</a:t>
            </a:r>
            <a:r>
              <a:rPr lang="en-US" sz="1100" dirty="0" smtClean="0">
                <a:solidFill>
                  <a:schemeClr val="accent2"/>
                </a:solidFill>
                <a:latin typeface="Calibri" panose="020F0502020204030204" pitchFamily="34" charset="0"/>
                <a:cs typeface="Calibri" panose="020F0502020204030204" pitchFamily="34" charset="0"/>
              </a:rPr>
              <a:t>(BUZZER_PIN</a:t>
            </a:r>
            <a:r>
              <a:rPr lang="en-US" sz="1100" dirty="0">
                <a:solidFill>
                  <a:schemeClr val="accent2"/>
                </a:solidFill>
                <a:latin typeface="Calibri" panose="020F0502020204030204" pitchFamily="34" charset="0"/>
                <a:cs typeface="Calibri" panose="020F0502020204030204" pitchFamily="34" charset="0"/>
              </a:rPr>
              <a:t>, GPIO.OUT)</a:t>
            </a:r>
          </a:p>
          <a:p>
            <a:r>
              <a:rPr lang="en-US" sz="1100" dirty="0">
                <a:solidFill>
                  <a:schemeClr val="accent2"/>
                </a:solidFill>
                <a:latin typeface="Calibri" panose="020F0502020204030204" pitchFamily="34" charset="0"/>
                <a:cs typeface="Calibri" panose="020F0502020204030204" pitchFamily="34" charset="0"/>
              </a:rPr>
              <a:t/>
            </a:r>
            <a:br>
              <a:rPr lang="en-US" sz="1100" dirty="0">
                <a:solidFill>
                  <a:schemeClr val="accent2"/>
                </a:solidFill>
                <a:latin typeface="Calibri" panose="020F0502020204030204" pitchFamily="34" charset="0"/>
                <a:cs typeface="Calibri" panose="020F0502020204030204" pitchFamily="34" charset="0"/>
              </a:rPr>
            </a:br>
            <a:endParaRPr lang="en-US" sz="1100"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0827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21</a:t>
            </a:fld>
            <a:endParaRPr lang="en" sz="1200" dirty="0"/>
          </a:p>
        </p:txBody>
      </p:sp>
      <p:sp>
        <p:nvSpPr>
          <p:cNvPr id="16" name="Shape 72"/>
          <p:cNvSpPr txBox="1">
            <a:spLocks/>
          </p:cNvSpPr>
          <p:nvPr/>
        </p:nvSpPr>
        <p:spPr>
          <a:xfrm>
            <a:off x="8472457"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pPr/>
              <a:t>21</a:t>
            </a:fld>
            <a:endParaRPr lang="en" sz="1200" dirty="0"/>
          </a:p>
        </p:txBody>
      </p:sp>
      <p:sp>
        <p:nvSpPr>
          <p:cNvPr id="7" name="Rectangle 6"/>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a:solidFill>
                  <a:srgbClr val="000000"/>
                </a:solidFill>
                <a:latin typeface="Arial" panose="020B0604020202020204" pitchFamily="34" charset="0"/>
              </a:rPr>
              <a:t>Copyright @ 2018  </a:t>
            </a:r>
            <a:r>
              <a:rPr lang="en-US" altLang="zh-CN" sz="1000" dirty="0" err="1">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8" name="Rectangle 7"/>
          <p:cNvSpPr/>
          <p:nvPr/>
        </p:nvSpPr>
        <p:spPr>
          <a:xfrm>
            <a:off x="933148" y="4210334"/>
            <a:ext cx="4572000" cy="932563"/>
          </a:xfrm>
          <a:prstGeom prst="rect">
            <a:avLst/>
          </a:prstGeom>
        </p:spPr>
        <p:txBody>
          <a:bodyPr wrap="square">
            <a:spAutoFit/>
          </a:bodyPr>
          <a:lstStyle/>
          <a:p>
            <a:pPr>
              <a:lnSpc>
                <a:spcPct val="80000"/>
              </a:lnSpc>
            </a:pPr>
            <a:endParaRPr lang="en-IE" dirty="0"/>
          </a:p>
          <a:p>
            <a:pPr>
              <a:lnSpc>
                <a:spcPct val="80000"/>
              </a:lnSpc>
            </a:pPr>
            <a:endParaRPr lang="en-IE" dirty="0"/>
          </a:p>
          <a:p>
            <a:pPr>
              <a:lnSpc>
                <a:spcPct val="80000"/>
              </a:lnSpc>
            </a:pPr>
            <a:endParaRPr lang="en-IE" dirty="0"/>
          </a:p>
          <a:p>
            <a:pPr>
              <a:lnSpc>
                <a:spcPct val="150000"/>
              </a:lnSpc>
            </a:pPr>
            <a:endParaRPr lang="en-US" dirty="0">
              <a:solidFill>
                <a:srgbClr val="595A5D"/>
              </a:solidFill>
            </a:endParaRPr>
          </a:p>
        </p:txBody>
      </p:sp>
      <p:sp>
        <p:nvSpPr>
          <p:cNvPr id="12" name="Shape 70">
            <a:extLst>
              <a:ext uri="{FF2B5EF4-FFF2-40B4-BE49-F238E27FC236}">
                <a16:creationId xmlns="" xmlns:a16="http://schemas.microsoft.com/office/drawing/2014/main" id="{97DD4C10-759A-427B-ABFE-79564B789214}"/>
              </a:ext>
            </a:extLst>
          </p:cNvPr>
          <p:cNvSpPr txBox="1">
            <a:spLocks/>
          </p:cNvSpPr>
          <p:nvPr/>
        </p:nvSpPr>
        <p:spPr>
          <a:xfrm>
            <a:off x="1051749" y="277119"/>
            <a:ext cx="7272068" cy="71122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400" b="1" dirty="0" smtClean="0">
                <a:solidFill>
                  <a:srgbClr val="595A5D"/>
                </a:solidFill>
                <a:latin typeface="Georgia" panose="02040502050405020303" pitchFamily="18" charset="0"/>
              </a:rPr>
              <a:t>Motion Sensor </a:t>
            </a:r>
            <a:r>
              <a:rPr lang="en-US" sz="2400" b="1" dirty="0">
                <a:solidFill>
                  <a:srgbClr val="595A5D"/>
                </a:solidFill>
                <a:latin typeface="Georgia" panose="02040502050405020303" pitchFamily="18" charset="0"/>
              </a:rPr>
              <a:t>- Python </a:t>
            </a:r>
            <a:r>
              <a:rPr lang="en-US" sz="2400" b="1" dirty="0" smtClean="0">
                <a:solidFill>
                  <a:srgbClr val="595A5D"/>
                </a:solidFill>
                <a:latin typeface="Georgia" panose="02040502050405020303" pitchFamily="18" charset="0"/>
              </a:rPr>
              <a:t>Code </a:t>
            </a:r>
            <a:r>
              <a:rPr lang="en-US" sz="2400" b="1" dirty="0">
                <a:solidFill>
                  <a:srgbClr val="595A5D"/>
                </a:solidFill>
                <a:latin typeface="Georgia" panose="02040502050405020303" pitchFamily="18" charset="0"/>
              </a:rPr>
              <a:t>1/2</a:t>
            </a:r>
            <a:endParaRPr lang="en" sz="2400" b="1" dirty="0">
              <a:solidFill>
                <a:srgbClr val="595A5D"/>
              </a:solidFill>
              <a:latin typeface="Georgia" panose="02040502050405020303" pitchFamily="18" charset="0"/>
            </a:endParaRPr>
          </a:p>
          <a:p>
            <a:endParaRPr lang="en" sz="2800" b="1" dirty="0">
              <a:solidFill>
                <a:srgbClr val="595A5D"/>
              </a:solidFill>
              <a:latin typeface="+mj-lt"/>
            </a:endParaRPr>
          </a:p>
        </p:txBody>
      </p:sp>
      <p:sp>
        <p:nvSpPr>
          <p:cNvPr id="17" name="TextBox 16"/>
          <p:cNvSpPr txBox="1"/>
          <p:nvPr/>
        </p:nvSpPr>
        <p:spPr>
          <a:xfrm>
            <a:off x="1013300" y="1765651"/>
            <a:ext cx="1391194" cy="338554"/>
          </a:xfrm>
          <a:prstGeom prst="rect">
            <a:avLst/>
          </a:prstGeom>
          <a:noFill/>
        </p:spPr>
        <p:txBody>
          <a:bodyPr wrap="square" rtlCol="0">
            <a:spAutoFit/>
          </a:bodyPr>
          <a:lstStyle/>
          <a:p>
            <a:r>
              <a:rPr lang="en-US" sz="1600" dirty="0" smtClean="0">
                <a:solidFill>
                  <a:schemeClr val="tx2">
                    <a:lumMod val="50000"/>
                  </a:schemeClr>
                </a:solidFill>
                <a:latin typeface="Calibri" panose="020F0502020204030204" pitchFamily="34" charset="0"/>
                <a:cs typeface="Calibri" panose="020F0502020204030204" pitchFamily="34" charset="0"/>
              </a:rPr>
              <a:t>motion1.py</a:t>
            </a:r>
            <a:endParaRPr lang="en-US" sz="1600" dirty="0">
              <a:solidFill>
                <a:schemeClr val="tx2">
                  <a:lumMod val="50000"/>
                </a:schemeClr>
              </a:solidFill>
              <a:latin typeface="Calibri" panose="020F0502020204030204" pitchFamily="34" charset="0"/>
              <a:cs typeface="Calibri" panose="020F0502020204030204" pitchFamily="34" charset="0"/>
            </a:endParaRPr>
          </a:p>
        </p:txBody>
      </p:sp>
      <p:pic>
        <p:nvPicPr>
          <p:cNvPr id="18" name="Picture 17"/>
          <p:cNvPicPr>
            <a:picLocks noChangeAspect="1"/>
          </p:cNvPicPr>
          <p:nvPr/>
        </p:nvPicPr>
        <p:blipFill>
          <a:blip r:embed="rId3"/>
          <a:stretch>
            <a:fillRect/>
          </a:stretch>
        </p:blipFill>
        <p:spPr>
          <a:xfrm>
            <a:off x="2484646" y="1045029"/>
            <a:ext cx="5244640" cy="3725227"/>
          </a:xfrm>
          <a:prstGeom prst="rect">
            <a:avLst/>
          </a:prstGeom>
        </p:spPr>
      </p:pic>
    </p:spTree>
    <p:extLst>
      <p:ext uri="{BB962C8B-B14F-4D97-AF65-F5344CB8AC3E}">
        <p14:creationId xmlns:p14="http://schemas.microsoft.com/office/powerpoint/2010/main" val="2119602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22</a:t>
            </a:fld>
            <a:endParaRPr lang="en" sz="1200" dirty="0"/>
          </a:p>
        </p:txBody>
      </p:sp>
      <p:sp>
        <p:nvSpPr>
          <p:cNvPr id="16" name="Shape 72"/>
          <p:cNvSpPr txBox="1">
            <a:spLocks/>
          </p:cNvSpPr>
          <p:nvPr/>
        </p:nvSpPr>
        <p:spPr>
          <a:xfrm>
            <a:off x="8472457"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pPr/>
              <a:t>22</a:t>
            </a:fld>
            <a:endParaRPr lang="en" sz="1200" dirty="0"/>
          </a:p>
        </p:txBody>
      </p:sp>
      <p:sp>
        <p:nvSpPr>
          <p:cNvPr id="7" name="Rectangle 6"/>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a:solidFill>
                  <a:srgbClr val="000000"/>
                </a:solidFill>
                <a:latin typeface="Arial" panose="020B0604020202020204" pitchFamily="34" charset="0"/>
              </a:rPr>
              <a:t>Copyright @ 2018  </a:t>
            </a:r>
            <a:r>
              <a:rPr lang="en-US" altLang="zh-CN" sz="1000" dirty="0" err="1">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8" name="Rectangle 7"/>
          <p:cNvSpPr/>
          <p:nvPr/>
        </p:nvSpPr>
        <p:spPr>
          <a:xfrm>
            <a:off x="933148" y="4210334"/>
            <a:ext cx="4572000" cy="932563"/>
          </a:xfrm>
          <a:prstGeom prst="rect">
            <a:avLst/>
          </a:prstGeom>
        </p:spPr>
        <p:txBody>
          <a:bodyPr wrap="square">
            <a:spAutoFit/>
          </a:bodyPr>
          <a:lstStyle/>
          <a:p>
            <a:pPr>
              <a:lnSpc>
                <a:spcPct val="80000"/>
              </a:lnSpc>
            </a:pPr>
            <a:endParaRPr lang="en-IE" dirty="0"/>
          </a:p>
          <a:p>
            <a:pPr>
              <a:lnSpc>
                <a:spcPct val="80000"/>
              </a:lnSpc>
            </a:pPr>
            <a:endParaRPr lang="en-IE" dirty="0"/>
          </a:p>
          <a:p>
            <a:pPr>
              <a:lnSpc>
                <a:spcPct val="80000"/>
              </a:lnSpc>
            </a:pPr>
            <a:endParaRPr lang="en-IE" dirty="0"/>
          </a:p>
          <a:p>
            <a:pPr>
              <a:lnSpc>
                <a:spcPct val="150000"/>
              </a:lnSpc>
            </a:pPr>
            <a:endParaRPr lang="en-US" dirty="0">
              <a:solidFill>
                <a:srgbClr val="595A5D"/>
              </a:solidFill>
            </a:endParaRPr>
          </a:p>
        </p:txBody>
      </p:sp>
      <p:sp>
        <p:nvSpPr>
          <p:cNvPr id="12" name="Shape 70">
            <a:extLst>
              <a:ext uri="{FF2B5EF4-FFF2-40B4-BE49-F238E27FC236}">
                <a16:creationId xmlns="" xmlns:a16="http://schemas.microsoft.com/office/drawing/2014/main" id="{97DD4C10-759A-427B-ABFE-79564B789214}"/>
              </a:ext>
            </a:extLst>
          </p:cNvPr>
          <p:cNvSpPr txBox="1">
            <a:spLocks/>
          </p:cNvSpPr>
          <p:nvPr/>
        </p:nvSpPr>
        <p:spPr>
          <a:xfrm>
            <a:off x="1051749" y="277119"/>
            <a:ext cx="7272068" cy="71122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400" b="1" dirty="0" smtClean="0">
                <a:solidFill>
                  <a:srgbClr val="595A5D"/>
                </a:solidFill>
                <a:latin typeface="Georgia" panose="02040502050405020303" pitchFamily="18" charset="0"/>
              </a:rPr>
              <a:t>Motion Sensor </a:t>
            </a:r>
            <a:r>
              <a:rPr lang="en-US" sz="2400" b="1" dirty="0">
                <a:solidFill>
                  <a:srgbClr val="595A5D"/>
                </a:solidFill>
                <a:latin typeface="Georgia" panose="02040502050405020303" pitchFamily="18" charset="0"/>
              </a:rPr>
              <a:t>- Python </a:t>
            </a:r>
            <a:r>
              <a:rPr lang="en-US" sz="2400" b="1" dirty="0" smtClean="0">
                <a:solidFill>
                  <a:srgbClr val="595A5D"/>
                </a:solidFill>
                <a:latin typeface="Georgia" panose="02040502050405020303" pitchFamily="18" charset="0"/>
              </a:rPr>
              <a:t>Code </a:t>
            </a:r>
            <a:r>
              <a:rPr lang="en-US" sz="2400" b="1" dirty="0">
                <a:solidFill>
                  <a:srgbClr val="595A5D"/>
                </a:solidFill>
                <a:latin typeface="Georgia" panose="02040502050405020303" pitchFamily="18" charset="0"/>
              </a:rPr>
              <a:t>2</a:t>
            </a:r>
            <a:r>
              <a:rPr lang="en-US" sz="2400" b="1" dirty="0" smtClean="0">
                <a:solidFill>
                  <a:srgbClr val="595A5D"/>
                </a:solidFill>
                <a:latin typeface="Georgia" panose="02040502050405020303" pitchFamily="18" charset="0"/>
              </a:rPr>
              <a:t>/2</a:t>
            </a:r>
            <a:endParaRPr lang="en" sz="2400" b="1" dirty="0">
              <a:solidFill>
                <a:srgbClr val="595A5D"/>
              </a:solidFill>
              <a:latin typeface="Georgia" panose="02040502050405020303" pitchFamily="18" charset="0"/>
            </a:endParaRPr>
          </a:p>
          <a:p>
            <a:endParaRPr lang="en" sz="2800" b="1" dirty="0">
              <a:solidFill>
                <a:srgbClr val="595A5D"/>
              </a:solidFill>
              <a:latin typeface="+mj-lt"/>
            </a:endParaRPr>
          </a:p>
        </p:txBody>
      </p:sp>
      <p:pic>
        <p:nvPicPr>
          <p:cNvPr id="2" name="Picture 1"/>
          <p:cNvPicPr>
            <a:picLocks noChangeAspect="1"/>
          </p:cNvPicPr>
          <p:nvPr/>
        </p:nvPicPr>
        <p:blipFill>
          <a:blip r:embed="rId3"/>
          <a:stretch>
            <a:fillRect/>
          </a:stretch>
        </p:blipFill>
        <p:spPr>
          <a:xfrm>
            <a:off x="3069897" y="982506"/>
            <a:ext cx="4500029" cy="3896577"/>
          </a:xfrm>
          <a:prstGeom prst="rect">
            <a:avLst/>
          </a:prstGeom>
        </p:spPr>
      </p:pic>
      <p:sp>
        <p:nvSpPr>
          <p:cNvPr id="3" name="TextBox 2"/>
          <p:cNvSpPr txBox="1"/>
          <p:nvPr/>
        </p:nvSpPr>
        <p:spPr>
          <a:xfrm>
            <a:off x="1215268" y="1637084"/>
            <a:ext cx="1391194" cy="338554"/>
          </a:xfrm>
          <a:prstGeom prst="rect">
            <a:avLst/>
          </a:prstGeom>
          <a:noFill/>
        </p:spPr>
        <p:txBody>
          <a:bodyPr wrap="square" rtlCol="0">
            <a:spAutoFit/>
          </a:bodyPr>
          <a:lstStyle/>
          <a:p>
            <a:r>
              <a:rPr lang="en-US" sz="1600" dirty="0">
                <a:solidFill>
                  <a:schemeClr val="tx2">
                    <a:lumMod val="50000"/>
                  </a:schemeClr>
                </a:solidFill>
                <a:latin typeface="Calibri" panose="020F0502020204030204" pitchFamily="34" charset="0"/>
                <a:cs typeface="Calibri" panose="020F0502020204030204" pitchFamily="34" charset="0"/>
              </a:rPr>
              <a:t>m</a:t>
            </a:r>
            <a:r>
              <a:rPr lang="en-US" sz="1600" dirty="0" smtClean="0">
                <a:solidFill>
                  <a:schemeClr val="tx2">
                    <a:lumMod val="50000"/>
                  </a:schemeClr>
                </a:solidFill>
                <a:latin typeface="Calibri" panose="020F0502020204030204" pitchFamily="34" charset="0"/>
                <a:cs typeface="Calibri" panose="020F0502020204030204" pitchFamily="34" charset="0"/>
              </a:rPr>
              <a:t>otion2.py</a:t>
            </a:r>
            <a:endParaRPr lang="en-US" sz="1600" dirty="0">
              <a:solidFill>
                <a:schemeClr val="tx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1395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3</a:t>
            </a:fld>
            <a:endParaRPr lang="en"/>
          </a:p>
        </p:txBody>
      </p:sp>
      <p:sp>
        <p:nvSpPr>
          <p:cNvPr id="4" name="Shape 70">
            <a:extLst>
              <a:ext uri="{FF2B5EF4-FFF2-40B4-BE49-F238E27FC236}">
                <a16:creationId xmlns="" xmlns:a16="http://schemas.microsoft.com/office/drawing/2014/main" id="{DCA36149-1ECE-470B-8B00-C93909D7DCC7}"/>
              </a:ext>
            </a:extLst>
          </p:cNvPr>
          <p:cNvSpPr txBox="1">
            <a:spLocks/>
          </p:cNvSpPr>
          <p:nvPr/>
        </p:nvSpPr>
        <p:spPr>
          <a:xfrm>
            <a:off x="2218205" y="323219"/>
            <a:ext cx="5267148" cy="71122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400" b="1" dirty="0" smtClean="0">
                <a:solidFill>
                  <a:schemeClr val="tx2">
                    <a:lumMod val="50000"/>
                  </a:schemeClr>
                </a:solidFill>
                <a:latin typeface="Georgia" panose="02040502050405020303" pitchFamily="18" charset="0"/>
              </a:rPr>
              <a:t>Raspberry Pi VNC Connection </a:t>
            </a:r>
            <a:endParaRPr lang="en" sz="2400" b="1" dirty="0">
              <a:solidFill>
                <a:schemeClr val="tx2">
                  <a:lumMod val="50000"/>
                </a:schemeClr>
              </a:solidFill>
              <a:latin typeface="Georgia" panose="02040502050405020303" pitchFamily="18" charset="0"/>
            </a:endParaRPr>
          </a:p>
          <a:p>
            <a:endParaRPr lang="en" sz="2800" b="1" dirty="0">
              <a:solidFill>
                <a:srgbClr val="595A5D"/>
              </a:solidFill>
              <a:latin typeface="+mj-lt"/>
            </a:endParaRPr>
          </a:p>
        </p:txBody>
      </p:sp>
      <p:sp>
        <p:nvSpPr>
          <p:cNvPr id="11" name="TextBox 10"/>
          <p:cNvSpPr txBox="1"/>
          <p:nvPr/>
        </p:nvSpPr>
        <p:spPr>
          <a:xfrm>
            <a:off x="760375" y="1435150"/>
            <a:ext cx="7005494" cy="1345753"/>
          </a:xfrm>
          <a:prstGeom prst="rect">
            <a:avLst/>
          </a:prstGeom>
          <a:noFill/>
        </p:spPr>
        <p:txBody>
          <a:bodyPr wrap="square" rtlCol="0">
            <a:spAutoFit/>
          </a:bodyPr>
          <a:lstStyle/>
          <a:p>
            <a:pPr marL="342900" indent="-342900">
              <a:lnSpc>
                <a:spcPct val="150000"/>
              </a:lnSpc>
              <a:buFont typeface="+mj-lt"/>
              <a:buAutoNum type="arabicParenR"/>
            </a:pPr>
            <a:r>
              <a:rPr lang="en-US" dirty="0" smtClean="0">
                <a:solidFill>
                  <a:schemeClr val="tx2">
                    <a:lumMod val="50000"/>
                  </a:schemeClr>
                </a:solidFill>
                <a:latin typeface="Georgia" panose="02040502050405020303" pitchFamily="18" charset="0"/>
              </a:rPr>
              <a:t>Connect your laptop to </a:t>
            </a:r>
            <a:r>
              <a:rPr lang="en-US" dirty="0" err="1" smtClean="0">
                <a:solidFill>
                  <a:schemeClr val="tx2">
                    <a:lumMod val="50000"/>
                  </a:schemeClr>
                </a:solidFill>
                <a:latin typeface="Georgia" panose="02040502050405020303" pitchFamily="18" charset="0"/>
              </a:rPr>
              <a:t>WiFi</a:t>
            </a:r>
            <a:r>
              <a:rPr lang="en-US" dirty="0" smtClean="0">
                <a:solidFill>
                  <a:schemeClr val="tx2">
                    <a:lumMod val="50000"/>
                  </a:schemeClr>
                </a:solidFill>
                <a:latin typeface="Georgia" panose="02040502050405020303" pitchFamily="18" charset="0"/>
              </a:rPr>
              <a:t> in the same local network as Pi</a:t>
            </a:r>
          </a:p>
          <a:p>
            <a:pPr marL="342900" indent="-342900">
              <a:lnSpc>
                <a:spcPct val="150000"/>
              </a:lnSpc>
              <a:buFont typeface="+mj-lt"/>
              <a:buAutoNum type="arabicParenR"/>
            </a:pPr>
            <a:r>
              <a:rPr lang="en-US" dirty="0" smtClean="0">
                <a:solidFill>
                  <a:schemeClr val="tx2">
                    <a:lumMod val="50000"/>
                  </a:schemeClr>
                </a:solidFill>
                <a:latin typeface="Georgia" panose="02040502050405020303" pitchFamily="18" charset="0"/>
              </a:rPr>
              <a:t>Install </a:t>
            </a:r>
            <a:r>
              <a:rPr lang="en-US" dirty="0" err="1" smtClean="0">
                <a:solidFill>
                  <a:schemeClr val="tx2">
                    <a:lumMod val="50000"/>
                  </a:schemeClr>
                </a:solidFill>
                <a:latin typeface="Georgia" panose="02040502050405020303" pitchFamily="18" charset="0"/>
              </a:rPr>
              <a:t>RealVNC</a:t>
            </a:r>
            <a:r>
              <a:rPr lang="en-US" dirty="0" smtClean="0">
                <a:solidFill>
                  <a:schemeClr val="tx2">
                    <a:lumMod val="50000"/>
                  </a:schemeClr>
                </a:solidFill>
                <a:latin typeface="Georgia" panose="02040502050405020303" pitchFamily="18" charset="0"/>
              </a:rPr>
              <a:t> viewer on your laptop from this link</a:t>
            </a:r>
          </a:p>
          <a:p>
            <a:pPr lvl="1">
              <a:lnSpc>
                <a:spcPct val="150000"/>
              </a:lnSpc>
            </a:pPr>
            <a:r>
              <a:rPr lang="en-US" u="sng" dirty="0" smtClean="0">
                <a:solidFill>
                  <a:srgbClr val="0070C0"/>
                </a:solidFill>
                <a:latin typeface="Georgia" panose="02040502050405020303" pitchFamily="18" charset="0"/>
                <a:hlinkClick r:id="rId2"/>
              </a:rPr>
              <a:t>https</a:t>
            </a:r>
            <a:r>
              <a:rPr lang="en-US" u="sng" dirty="0">
                <a:solidFill>
                  <a:srgbClr val="0070C0"/>
                </a:solidFill>
                <a:latin typeface="Georgia" panose="02040502050405020303" pitchFamily="18" charset="0"/>
                <a:hlinkClick r:id="rId2"/>
              </a:rPr>
              <a:t>://www.realvnc.com/en/connect/download/viewer/</a:t>
            </a:r>
            <a:endParaRPr lang="en-US" dirty="0">
              <a:solidFill>
                <a:srgbClr val="0070C0"/>
              </a:solidFill>
              <a:latin typeface="Georgia" panose="02040502050405020303" pitchFamily="18" charset="0"/>
            </a:endParaRPr>
          </a:p>
          <a:p>
            <a:pPr marL="342900" indent="-342900">
              <a:lnSpc>
                <a:spcPct val="150000"/>
              </a:lnSpc>
              <a:buFont typeface="+mj-lt"/>
              <a:buAutoNum type="arabicParenR"/>
            </a:pPr>
            <a:r>
              <a:rPr lang="en-US" dirty="0" smtClean="0">
                <a:solidFill>
                  <a:schemeClr val="tx2">
                    <a:lumMod val="50000"/>
                  </a:schemeClr>
                </a:solidFill>
                <a:latin typeface="Georgia" panose="02040502050405020303" pitchFamily="18" charset="0"/>
              </a:rPr>
              <a:t>Start VNC viewer from your laptop and type in the IP address of the Pi</a:t>
            </a:r>
          </a:p>
        </p:txBody>
      </p:sp>
      <p:pic>
        <p:nvPicPr>
          <p:cNvPr id="12" name="image31.png"/>
          <p:cNvPicPr/>
          <p:nvPr/>
        </p:nvPicPr>
        <p:blipFill>
          <a:blip r:embed="rId3"/>
          <a:srcRect/>
          <a:stretch>
            <a:fillRect/>
          </a:stretch>
        </p:blipFill>
        <p:spPr>
          <a:xfrm>
            <a:off x="1268049" y="2953249"/>
            <a:ext cx="2337299" cy="1148488"/>
          </a:xfrm>
          <a:prstGeom prst="rect">
            <a:avLst/>
          </a:prstGeom>
          <a:ln/>
        </p:spPr>
      </p:pic>
    </p:spTree>
    <p:extLst>
      <p:ext uri="{BB962C8B-B14F-4D97-AF65-F5344CB8AC3E}">
        <p14:creationId xmlns:p14="http://schemas.microsoft.com/office/powerpoint/2010/main" val="2898522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4</a:t>
            </a:fld>
            <a:endParaRPr lang="en"/>
          </a:p>
        </p:txBody>
      </p:sp>
      <p:sp>
        <p:nvSpPr>
          <p:cNvPr id="4" name="Shape 70">
            <a:extLst>
              <a:ext uri="{FF2B5EF4-FFF2-40B4-BE49-F238E27FC236}">
                <a16:creationId xmlns="" xmlns:a16="http://schemas.microsoft.com/office/drawing/2014/main" id="{DCA36149-1ECE-470B-8B00-C93909D7DCC7}"/>
              </a:ext>
            </a:extLst>
          </p:cNvPr>
          <p:cNvSpPr txBox="1">
            <a:spLocks/>
          </p:cNvSpPr>
          <p:nvPr/>
        </p:nvSpPr>
        <p:spPr>
          <a:xfrm>
            <a:off x="2218205" y="323219"/>
            <a:ext cx="5267148" cy="71122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400" b="1" dirty="0" smtClean="0">
                <a:solidFill>
                  <a:schemeClr val="tx2">
                    <a:lumMod val="50000"/>
                  </a:schemeClr>
                </a:solidFill>
                <a:latin typeface="Georgia" panose="02040502050405020303" pitchFamily="18" charset="0"/>
              </a:rPr>
              <a:t>Raspberry Pi VNC Connection </a:t>
            </a:r>
            <a:endParaRPr lang="en" sz="2400" b="1" dirty="0">
              <a:solidFill>
                <a:schemeClr val="tx2">
                  <a:lumMod val="50000"/>
                </a:schemeClr>
              </a:solidFill>
              <a:latin typeface="Georgia" panose="02040502050405020303" pitchFamily="18" charset="0"/>
            </a:endParaRPr>
          </a:p>
          <a:p>
            <a:endParaRPr lang="en" sz="2800" b="1" dirty="0">
              <a:solidFill>
                <a:srgbClr val="595A5D"/>
              </a:solidFill>
              <a:latin typeface="+mj-lt"/>
            </a:endParaRPr>
          </a:p>
        </p:txBody>
      </p:sp>
      <p:sp>
        <p:nvSpPr>
          <p:cNvPr id="11" name="TextBox 10"/>
          <p:cNvSpPr txBox="1"/>
          <p:nvPr/>
        </p:nvSpPr>
        <p:spPr>
          <a:xfrm>
            <a:off x="760375" y="1435150"/>
            <a:ext cx="7005494" cy="738664"/>
          </a:xfrm>
          <a:prstGeom prst="rect">
            <a:avLst/>
          </a:prstGeom>
          <a:noFill/>
        </p:spPr>
        <p:txBody>
          <a:bodyPr wrap="square" rtlCol="0">
            <a:spAutoFit/>
          </a:bodyPr>
          <a:lstStyle/>
          <a:p>
            <a:pPr>
              <a:lnSpc>
                <a:spcPct val="150000"/>
              </a:lnSpc>
            </a:pPr>
            <a:r>
              <a:rPr lang="en-US" dirty="0" smtClean="0">
                <a:solidFill>
                  <a:schemeClr val="tx2">
                    <a:lumMod val="50000"/>
                  </a:schemeClr>
                </a:solidFill>
                <a:latin typeface="Georgia" panose="02040502050405020303" pitchFamily="18" charset="0"/>
              </a:rPr>
              <a:t>4) Following </a:t>
            </a:r>
            <a:r>
              <a:rPr lang="en-US" dirty="0">
                <a:solidFill>
                  <a:schemeClr val="tx2">
                    <a:lumMod val="50000"/>
                  </a:schemeClr>
                </a:solidFill>
                <a:latin typeface="Georgia" panose="02040502050405020303" pitchFamily="18" charset="0"/>
              </a:rPr>
              <a:t>window </a:t>
            </a:r>
            <a:r>
              <a:rPr lang="en-US" dirty="0" smtClean="0">
                <a:solidFill>
                  <a:schemeClr val="tx2">
                    <a:lumMod val="50000"/>
                  </a:schemeClr>
                </a:solidFill>
                <a:latin typeface="Georgia" panose="02040502050405020303" pitchFamily="18" charset="0"/>
              </a:rPr>
              <a:t>display</a:t>
            </a:r>
            <a:r>
              <a:rPr lang="en-US" dirty="0">
                <a:solidFill>
                  <a:schemeClr val="tx2">
                    <a:lumMod val="50000"/>
                  </a:schemeClr>
                </a:solidFill>
                <a:latin typeface="Georgia" panose="02040502050405020303" pitchFamily="18" charset="0"/>
              </a:rPr>
              <a:t>, default user name: “</a:t>
            </a:r>
            <a:r>
              <a:rPr lang="en-US" dirty="0">
                <a:solidFill>
                  <a:srgbClr val="7030A0"/>
                </a:solidFill>
                <a:latin typeface="Georgia" panose="02040502050405020303" pitchFamily="18" charset="0"/>
              </a:rPr>
              <a:t>pi</a:t>
            </a:r>
            <a:r>
              <a:rPr lang="en-US" dirty="0">
                <a:solidFill>
                  <a:schemeClr val="tx2">
                    <a:lumMod val="50000"/>
                  </a:schemeClr>
                </a:solidFill>
                <a:latin typeface="Georgia" panose="02040502050405020303" pitchFamily="18" charset="0"/>
              </a:rPr>
              <a:t>”, password: “</a:t>
            </a:r>
            <a:r>
              <a:rPr lang="en-US" dirty="0">
                <a:solidFill>
                  <a:srgbClr val="7030A0"/>
                </a:solidFill>
                <a:latin typeface="Georgia" panose="02040502050405020303" pitchFamily="18" charset="0"/>
              </a:rPr>
              <a:t>raspberry</a:t>
            </a:r>
            <a:r>
              <a:rPr lang="en-US" dirty="0">
                <a:solidFill>
                  <a:schemeClr val="tx2">
                    <a:lumMod val="50000"/>
                  </a:schemeClr>
                </a:solidFill>
                <a:latin typeface="Georgia" panose="02040502050405020303" pitchFamily="18" charset="0"/>
              </a:rPr>
              <a:t>”, turn on “Remember password” option, the Pi </a:t>
            </a:r>
            <a:r>
              <a:rPr lang="en-US" dirty="0" smtClean="0">
                <a:solidFill>
                  <a:schemeClr val="tx2">
                    <a:lumMod val="50000"/>
                  </a:schemeClr>
                </a:solidFill>
                <a:latin typeface="Georgia" panose="02040502050405020303" pitchFamily="18" charset="0"/>
              </a:rPr>
              <a:t>desktop window </a:t>
            </a:r>
            <a:r>
              <a:rPr lang="en-US" dirty="0">
                <a:solidFill>
                  <a:schemeClr val="tx2">
                    <a:lumMod val="50000"/>
                  </a:schemeClr>
                </a:solidFill>
                <a:latin typeface="Georgia" panose="02040502050405020303" pitchFamily="18" charset="0"/>
              </a:rPr>
              <a:t>will be displayed.</a:t>
            </a:r>
            <a:endParaRPr lang="en-US" dirty="0" smtClean="0">
              <a:solidFill>
                <a:schemeClr val="tx2">
                  <a:lumMod val="50000"/>
                </a:schemeClr>
              </a:solidFill>
              <a:latin typeface="Georgia" panose="02040502050405020303" pitchFamily="18" charset="0"/>
            </a:endParaRPr>
          </a:p>
        </p:txBody>
      </p:sp>
      <p:pic>
        <p:nvPicPr>
          <p:cNvPr id="7" name="image60.png"/>
          <p:cNvPicPr/>
          <p:nvPr/>
        </p:nvPicPr>
        <p:blipFill>
          <a:blip r:embed="rId2"/>
          <a:srcRect/>
          <a:stretch>
            <a:fillRect/>
          </a:stretch>
        </p:blipFill>
        <p:spPr>
          <a:xfrm>
            <a:off x="927462" y="2411182"/>
            <a:ext cx="2828109" cy="1873436"/>
          </a:xfrm>
          <a:prstGeom prst="rect">
            <a:avLst/>
          </a:prstGeom>
          <a:ln/>
        </p:spPr>
      </p:pic>
      <p:pic>
        <p:nvPicPr>
          <p:cNvPr id="9" name="image36.png"/>
          <p:cNvPicPr/>
          <p:nvPr/>
        </p:nvPicPr>
        <p:blipFill>
          <a:blip r:embed="rId3"/>
          <a:srcRect/>
          <a:stretch>
            <a:fillRect/>
          </a:stretch>
        </p:blipFill>
        <p:spPr>
          <a:xfrm>
            <a:off x="4108268" y="2285775"/>
            <a:ext cx="4101737" cy="2547481"/>
          </a:xfrm>
          <a:prstGeom prst="rect">
            <a:avLst/>
          </a:prstGeom>
          <a:ln/>
        </p:spPr>
      </p:pic>
    </p:spTree>
    <p:extLst>
      <p:ext uri="{BB962C8B-B14F-4D97-AF65-F5344CB8AC3E}">
        <p14:creationId xmlns:p14="http://schemas.microsoft.com/office/powerpoint/2010/main" val="2770809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pPr lvl="0">
                <a:spcBef>
                  <a:spcPts val="0"/>
                </a:spcBef>
                <a:buNone/>
              </a:pPr>
              <a:t>5</a:t>
            </a:fld>
            <a:endParaRPr lang="en"/>
          </a:p>
        </p:txBody>
      </p:sp>
      <p:sp>
        <p:nvSpPr>
          <p:cNvPr id="4" name="Shape 70">
            <a:extLst>
              <a:ext uri="{FF2B5EF4-FFF2-40B4-BE49-F238E27FC236}">
                <a16:creationId xmlns="" xmlns:a16="http://schemas.microsoft.com/office/drawing/2014/main" id="{DCA36149-1ECE-470B-8B00-C93909D7DCC7}"/>
              </a:ext>
            </a:extLst>
          </p:cNvPr>
          <p:cNvSpPr txBox="1">
            <a:spLocks/>
          </p:cNvSpPr>
          <p:nvPr/>
        </p:nvSpPr>
        <p:spPr>
          <a:xfrm>
            <a:off x="1819788" y="264436"/>
            <a:ext cx="5267148" cy="71122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400" b="1" dirty="0" smtClean="0">
                <a:solidFill>
                  <a:schemeClr val="tx2">
                    <a:lumMod val="50000"/>
                  </a:schemeClr>
                </a:solidFill>
                <a:latin typeface="Georgia" panose="02040502050405020303" pitchFamily="18" charset="0"/>
              </a:rPr>
              <a:t>Raspberry Pi VNC Connection </a:t>
            </a:r>
            <a:endParaRPr lang="en" sz="2400" b="1" dirty="0">
              <a:solidFill>
                <a:schemeClr val="tx2">
                  <a:lumMod val="50000"/>
                </a:schemeClr>
              </a:solidFill>
              <a:latin typeface="Georgia" panose="02040502050405020303" pitchFamily="18" charset="0"/>
            </a:endParaRPr>
          </a:p>
          <a:p>
            <a:endParaRPr lang="en" sz="2800" b="1" dirty="0">
              <a:solidFill>
                <a:srgbClr val="595A5D"/>
              </a:solidFill>
              <a:latin typeface="+mj-lt"/>
            </a:endParaRPr>
          </a:p>
        </p:txBody>
      </p:sp>
      <p:sp>
        <p:nvSpPr>
          <p:cNvPr id="7" name="TextBox 6"/>
          <p:cNvSpPr txBox="1"/>
          <p:nvPr/>
        </p:nvSpPr>
        <p:spPr>
          <a:xfrm>
            <a:off x="427272" y="1544006"/>
            <a:ext cx="4026090" cy="2462213"/>
          </a:xfrm>
          <a:prstGeom prst="rect">
            <a:avLst/>
          </a:prstGeom>
          <a:noFill/>
        </p:spPr>
        <p:txBody>
          <a:bodyPr wrap="square" rtlCol="0">
            <a:spAutoFit/>
          </a:bodyPr>
          <a:lstStyle/>
          <a:p>
            <a:pPr marL="342900" indent="-342900">
              <a:buFont typeface="+mj-lt"/>
              <a:buAutoNum type="arabicParenR"/>
            </a:pPr>
            <a:r>
              <a:rPr lang="en-US" dirty="0">
                <a:solidFill>
                  <a:schemeClr val="tx2">
                    <a:lumMod val="50000"/>
                  </a:schemeClr>
                </a:solidFill>
                <a:latin typeface="Georgia" panose="02040502050405020303" pitchFamily="18" charset="0"/>
              </a:rPr>
              <a:t>Start Pi with monitor to </a:t>
            </a:r>
            <a:r>
              <a:rPr lang="en-US" dirty="0" smtClean="0">
                <a:solidFill>
                  <a:schemeClr val="tx2">
                    <a:lumMod val="50000"/>
                  </a:schemeClr>
                </a:solidFill>
                <a:latin typeface="Georgia" panose="02040502050405020303" pitchFamily="18" charset="0"/>
              </a:rPr>
              <a:t>connect </a:t>
            </a:r>
            <a:r>
              <a:rPr lang="en-US" dirty="0" err="1" smtClean="0">
                <a:solidFill>
                  <a:schemeClr val="tx2">
                    <a:lumMod val="50000"/>
                  </a:schemeClr>
                </a:solidFill>
                <a:latin typeface="Georgia" panose="02040502050405020303" pitchFamily="18" charset="0"/>
              </a:rPr>
              <a:t>wifi</a:t>
            </a:r>
            <a:r>
              <a:rPr lang="en-US" dirty="0" smtClean="0">
                <a:solidFill>
                  <a:schemeClr val="tx2">
                    <a:lumMod val="50000"/>
                  </a:schemeClr>
                </a:solidFill>
                <a:latin typeface="Georgia" panose="02040502050405020303" pitchFamily="18" charset="0"/>
              </a:rPr>
              <a:t> once</a:t>
            </a:r>
            <a:endParaRPr lang="en-US" dirty="0">
              <a:solidFill>
                <a:schemeClr val="tx2">
                  <a:lumMod val="50000"/>
                </a:schemeClr>
              </a:solidFill>
              <a:latin typeface="Georgia" panose="02040502050405020303" pitchFamily="18" charset="0"/>
            </a:endParaRPr>
          </a:p>
          <a:p>
            <a:pPr marL="342900" indent="-342900">
              <a:buFont typeface="+mj-lt"/>
              <a:buAutoNum type="arabicParenR"/>
            </a:pPr>
            <a:r>
              <a:rPr lang="en-US" dirty="0">
                <a:solidFill>
                  <a:schemeClr val="tx2">
                    <a:lumMod val="50000"/>
                  </a:schemeClr>
                </a:solidFill>
                <a:latin typeface="Georgia" panose="02040502050405020303" pitchFamily="18" charset="0"/>
              </a:rPr>
              <a:t>Install VNC viewer on laptop</a:t>
            </a:r>
          </a:p>
          <a:p>
            <a:pPr marL="342900" indent="-342900">
              <a:buFont typeface="+mj-lt"/>
              <a:buAutoNum type="arabicParenR"/>
            </a:pPr>
            <a:r>
              <a:rPr lang="en-US" dirty="0" smtClean="0">
                <a:solidFill>
                  <a:schemeClr val="tx2">
                    <a:lumMod val="50000"/>
                  </a:schemeClr>
                </a:solidFill>
                <a:latin typeface="Georgia" panose="02040502050405020303" pitchFamily="18" charset="0"/>
              </a:rPr>
              <a:t>Connect LCD as picture</a:t>
            </a:r>
          </a:p>
          <a:p>
            <a:pPr marL="342900" indent="-342900">
              <a:buFont typeface="+mj-lt"/>
              <a:buAutoNum type="arabicParenR"/>
            </a:pPr>
            <a:r>
              <a:rPr lang="en-US" dirty="0" smtClean="0">
                <a:solidFill>
                  <a:schemeClr val="tx2">
                    <a:lumMod val="50000"/>
                  </a:schemeClr>
                </a:solidFill>
                <a:latin typeface="Georgia" panose="02040502050405020303" pitchFamily="18" charset="0"/>
              </a:rPr>
              <a:t>Restart Pi with LCD connected</a:t>
            </a:r>
          </a:p>
          <a:p>
            <a:pPr marL="342900" indent="-342900">
              <a:buFont typeface="+mj-lt"/>
              <a:buAutoNum type="arabicParenR"/>
            </a:pPr>
            <a:r>
              <a:rPr lang="en-US" dirty="0" smtClean="0">
                <a:solidFill>
                  <a:schemeClr val="tx2">
                    <a:lumMod val="50000"/>
                  </a:schemeClr>
                </a:solidFill>
                <a:latin typeface="Georgia" panose="02040502050405020303" pitchFamily="18" charset="0"/>
              </a:rPr>
              <a:t>VNC to Pi by LCD displayed IP address</a:t>
            </a:r>
          </a:p>
          <a:p>
            <a:pPr marL="342900" indent="-342900">
              <a:buFont typeface="+mj-lt"/>
              <a:buAutoNum type="arabicPeriod"/>
            </a:pPr>
            <a:endParaRPr lang="en-US" dirty="0">
              <a:solidFill>
                <a:schemeClr val="tx2">
                  <a:lumMod val="50000"/>
                </a:schemeClr>
              </a:solidFill>
              <a:latin typeface="Georgia" panose="02040502050405020303" pitchFamily="18" charset="0"/>
            </a:endParaRPr>
          </a:p>
          <a:p>
            <a:pPr marL="342900" indent="-342900">
              <a:buFont typeface="+mj-lt"/>
              <a:buAutoNum type="arabicPeriod"/>
            </a:pPr>
            <a:endParaRPr lang="en-US" dirty="0" smtClean="0">
              <a:solidFill>
                <a:schemeClr val="tx2">
                  <a:lumMod val="50000"/>
                </a:schemeClr>
              </a:solidFill>
              <a:latin typeface="Georgia" panose="02040502050405020303" pitchFamily="18" charset="0"/>
            </a:endParaRPr>
          </a:p>
          <a:p>
            <a:endParaRPr lang="en-US" dirty="0" smtClean="0">
              <a:solidFill>
                <a:schemeClr val="tx2">
                  <a:lumMod val="50000"/>
                </a:schemeClr>
              </a:solidFill>
              <a:latin typeface="Georgia" panose="02040502050405020303" pitchFamily="18" charset="0"/>
            </a:endParaRPr>
          </a:p>
          <a:p>
            <a:r>
              <a:rPr lang="en-US" dirty="0" smtClean="0">
                <a:solidFill>
                  <a:schemeClr val="tx2">
                    <a:lumMod val="50000"/>
                  </a:schemeClr>
                </a:solidFill>
                <a:latin typeface="Georgia" panose="02040502050405020303" pitchFamily="18" charset="0"/>
              </a:rPr>
              <a:t>Note:</a:t>
            </a:r>
          </a:p>
          <a:p>
            <a:r>
              <a:rPr lang="en-US" dirty="0" smtClean="0">
                <a:solidFill>
                  <a:schemeClr val="tx2">
                    <a:lumMod val="50000"/>
                  </a:schemeClr>
                </a:solidFill>
                <a:latin typeface="Georgia" panose="02040502050405020303" pitchFamily="18" charset="0"/>
              </a:rPr>
              <a:t>Use micro SD card we provided with proper setting and startup python codes to display IP </a:t>
            </a:r>
          </a:p>
        </p:txBody>
      </p:sp>
      <p:pic>
        <p:nvPicPr>
          <p:cNvPr id="8" name="Picture 7"/>
          <p:cNvPicPr>
            <a:picLocks noChangeAspect="1"/>
          </p:cNvPicPr>
          <p:nvPr/>
        </p:nvPicPr>
        <p:blipFill>
          <a:blip r:embed="rId2"/>
          <a:stretch>
            <a:fillRect/>
          </a:stretch>
        </p:blipFill>
        <p:spPr>
          <a:xfrm>
            <a:off x="4531932" y="1080275"/>
            <a:ext cx="4214875" cy="3776656"/>
          </a:xfrm>
          <a:prstGeom prst="rect">
            <a:avLst/>
          </a:prstGeom>
        </p:spPr>
      </p:pic>
    </p:spTree>
    <p:extLst>
      <p:ext uri="{BB962C8B-B14F-4D97-AF65-F5344CB8AC3E}">
        <p14:creationId xmlns:p14="http://schemas.microsoft.com/office/powerpoint/2010/main" val="2390969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6</a:t>
            </a:fld>
            <a:endParaRPr lang="en" sz="1200" dirty="0"/>
          </a:p>
        </p:txBody>
      </p:sp>
      <p:sp>
        <p:nvSpPr>
          <p:cNvPr id="16" name="Shape 72"/>
          <p:cNvSpPr txBox="1">
            <a:spLocks/>
          </p:cNvSpPr>
          <p:nvPr/>
        </p:nvSpPr>
        <p:spPr>
          <a:xfrm>
            <a:off x="8472457"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pPr/>
              <a:t>6</a:t>
            </a:fld>
            <a:endParaRPr lang="en" sz="1200" dirty="0"/>
          </a:p>
        </p:txBody>
      </p:sp>
      <p:sp>
        <p:nvSpPr>
          <p:cNvPr id="7" name="Rectangle 6"/>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a:solidFill>
                  <a:srgbClr val="000000"/>
                </a:solidFill>
                <a:latin typeface="Arial" panose="020B0604020202020204" pitchFamily="34" charset="0"/>
              </a:rPr>
              <a:t>Copyright @ 2018  </a:t>
            </a:r>
            <a:r>
              <a:rPr lang="en-US" altLang="zh-CN" sz="1000" dirty="0" err="1">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8" name="Rectangle 7"/>
          <p:cNvSpPr/>
          <p:nvPr/>
        </p:nvSpPr>
        <p:spPr>
          <a:xfrm>
            <a:off x="933148" y="4210334"/>
            <a:ext cx="4572000" cy="932563"/>
          </a:xfrm>
          <a:prstGeom prst="rect">
            <a:avLst/>
          </a:prstGeom>
        </p:spPr>
        <p:txBody>
          <a:bodyPr wrap="square">
            <a:spAutoFit/>
          </a:bodyPr>
          <a:lstStyle/>
          <a:p>
            <a:pPr>
              <a:lnSpc>
                <a:spcPct val="80000"/>
              </a:lnSpc>
            </a:pPr>
            <a:endParaRPr lang="en-IE" dirty="0"/>
          </a:p>
          <a:p>
            <a:pPr>
              <a:lnSpc>
                <a:spcPct val="80000"/>
              </a:lnSpc>
            </a:pPr>
            <a:endParaRPr lang="en-IE" dirty="0"/>
          </a:p>
          <a:p>
            <a:pPr>
              <a:lnSpc>
                <a:spcPct val="80000"/>
              </a:lnSpc>
            </a:pPr>
            <a:endParaRPr lang="en-IE" dirty="0"/>
          </a:p>
          <a:p>
            <a:pPr>
              <a:lnSpc>
                <a:spcPct val="150000"/>
              </a:lnSpc>
            </a:pPr>
            <a:endParaRPr lang="en-US" dirty="0">
              <a:solidFill>
                <a:srgbClr val="595A5D"/>
              </a:solidFill>
            </a:endParaRPr>
          </a:p>
        </p:txBody>
      </p:sp>
      <p:sp>
        <p:nvSpPr>
          <p:cNvPr id="9" name="Shape 70">
            <a:extLst>
              <a:ext uri="{FF2B5EF4-FFF2-40B4-BE49-F238E27FC236}">
                <a16:creationId xmlns:a16="http://schemas.microsoft.com/office/drawing/2014/main" xmlns="" id="{DCA36149-1ECE-470B-8B00-C93909D7DCC7}"/>
              </a:ext>
            </a:extLst>
          </p:cNvPr>
          <p:cNvSpPr txBox="1">
            <a:spLocks/>
          </p:cNvSpPr>
          <p:nvPr/>
        </p:nvSpPr>
        <p:spPr>
          <a:xfrm>
            <a:off x="1979066" y="395372"/>
            <a:ext cx="4304894" cy="71122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400" b="1" dirty="0">
                <a:solidFill>
                  <a:schemeClr val="tx2">
                    <a:lumMod val="50000"/>
                  </a:schemeClr>
                </a:solidFill>
                <a:latin typeface="Georgia" panose="02040502050405020303" pitchFamily="18" charset="0"/>
              </a:rPr>
              <a:t>Raspberry Pi </a:t>
            </a:r>
            <a:r>
              <a:rPr lang="en-US" sz="2400" b="1" dirty="0" smtClean="0">
                <a:solidFill>
                  <a:schemeClr val="tx2">
                    <a:lumMod val="50000"/>
                  </a:schemeClr>
                </a:solidFill>
                <a:latin typeface="Georgia" panose="02040502050405020303" pitchFamily="18" charset="0"/>
              </a:rPr>
              <a:t>3 GPIO</a:t>
            </a:r>
            <a:endParaRPr lang="en" sz="2400" b="1" dirty="0">
              <a:solidFill>
                <a:schemeClr val="tx2">
                  <a:lumMod val="50000"/>
                </a:schemeClr>
              </a:solidFill>
              <a:latin typeface="Georgia" panose="02040502050405020303" pitchFamily="18" charset="0"/>
            </a:endParaRPr>
          </a:p>
          <a:p>
            <a:endParaRPr lang="en" sz="2800" b="1" dirty="0">
              <a:solidFill>
                <a:srgbClr val="595A5D"/>
              </a:solidFill>
              <a:latin typeface="+mj-lt"/>
            </a:endParaRPr>
          </a:p>
        </p:txBody>
      </p:sp>
      <p:pic>
        <p:nvPicPr>
          <p:cNvPr id="3" name="Picture 2"/>
          <p:cNvPicPr>
            <a:picLocks noChangeAspect="1"/>
          </p:cNvPicPr>
          <p:nvPr/>
        </p:nvPicPr>
        <p:blipFill>
          <a:blip r:embed="rId3"/>
          <a:stretch>
            <a:fillRect/>
          </a:stretch>
        </p:blipFill>
        <p:spPr>
          <a:xfrm>
            <a:off x="5110243" y="2159000"/>
            <a:ext cx="3013311" cy="1233170"/>
          </a:xfrm>
          <a:prstGeom prst="rect">
            <a:avLst/>
          </a:prstGeom>
        </p:spPr>
      </p:pic>
      <p:pic>
        <p:nvPicPr>
          <p:cNvPr id="1026"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9856" y="1203499"/>
            <a:ext cx="3318503" cy="3459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709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2" name="Rectangle 1"/>
          <p:cNvSpPr/>
          <p:nvPr/>
        </p:nvSpPr>
        <p:spPr>
          <a:xfrm>
            <a:off x="-4556" y="17504"/>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2076" y="0"/>
            <a:ext cx="3889081" cy="364415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4762" y="1"/>
            <a:ext cx="3889081" cy="364415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6" y="1"/>
            <a:ext cx="3976581" cy="3644153"/>
          </a:xfrm>
          <a:prstGeom prst="rect">
            <a:avLst/>
          </a:prstGeom>
        </p:spPr>
      </p:pic>
      <p:sp>
        <p:nvSpPr>
          <p:cNvPr id="63" name="Shape 63"/>
          <p:cNvSpPr txBox="1">
            <a:spLocks noGrp="1"/>
          </p:cNvSpPr>
          <p:nvPr>
            <p:ph type="body" idx="1"/>
          </p:nvPr>
        </p:nvSpPr>
        <p:spPr>
          <a:xfrm>
            <a:off x="992003" y="4512255"/>
            <a:ext cx="6929174" cy="508075"/>
          </a:xfrm>
          <a:prstGeom prst="rect">
            <a:avLst/>
          </a:prstGeom>
        </p:spPr>
        <p:txBody>
          <a:bodyPr lIns="91425" tIns="91425" rIns="91425" bIns="91425" anchor="t" anchorCtr="0">
            <a:noAutofit/>
          </a:bodyPr>
          <a:lstStyle/>
          <a:p>
            <a:pPr lvl="0" algn="ctr">
              <a:lnSpc>
                <a:spcPct val="150000"/>
              </a:lnSpc>
              <a:spcAft>
                <a:spcPts val="0"/>
              </a:spcAft>
            </a:pPr>
            <a:r>
              <a:rPr lang="en-US" sz="1600" dirty="0">
                <a:solidFill>
                  <a:srgbClr val="595A5D"/>
                </a:solidFill>
                <a:latin typeface="+mj-lt"/>
                <a:ea typeface="Alegreya"/>
                <a:cs typeface="Alegreya"/>
                <a:sym typeface="Alegreya"/>
              </a:rPr>
              <a:t>Ver. 01</a:t>
            </a:r>
          </a:p>
        </p:txBody>
      </p:sp>
      <p:sp>
        <p:nvSpPr>
          <p:cNvPr id="6" name="Rectangle 5"/>
          <p:cNvSpPr/>
          <p:nvPr/>
        </p:nvSpPr>
        <p:spPr>
          <a:xfrm>
            <a:off x="4556" y="-1"/>
            <a:ext cx="9144000" cy="3749398"/>
          </a:xfrm>
          <a:prstGeom prst="rect">
            <a:avLst/>
          </a:prstGeom>
          <a:solidFill>
            <a:schemeClr val="bg2">
              <a:lumMod val="75000"/>
              <a:lumOff val="25000"/>
              <a:alpha val="81000"/>
            </a:schemeClr>
          </a:solidFill>
          <a:ln>
            <a:solidFill>
              <a:schemeClr val="bg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5345" y="4056282"/>
            <a:ext cx="2742490" cy="474596"/>
          </a:xfrm>
          <a:prstGeom prst="rect">
            <a:avLst/>
          </a:prstGeom>
        </p:spPr>
      </p:pic>
      <p:sp>
        <p:nvSpPr>
          <p:cNvPr id="14" name="Shape 64">
            <a:extLst>
              <a:ext uri="{FF2B5EF4-FFF2-40B4-BE49-F238E27FC236}">
                <a16:creationId xmlns="" xmlns:a16="http://schemas.microsoft.com/office/drawing/2014/main" id="{987D29E1-CF14-48D5-BD07-772474EB3E95}"/>
              </a:ext>
            </a:extLst>
          </p:cNvPr>
          <p:cNvSpPr txBox="1">
            <a:spLocks/>
          </p:cNvSpPr>
          <p:nvPr/>
        </p:nvSpPr>
        <p:spPr>
          <a:xfrm>
            <a:off x="795414" y="1225940"/>
            <a:ext cx="6616010" cy="777441"/>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3000" b="0" i="0" u="none" strike="noStrike" cap="none">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a:pPr marL="2286000" indent="457200">
              <a:lnSpc>
                <a:spcPct val="115000"/>
              </a:lnSpc>
              <a:spcAft>
                <a:spcPts val="1600"/>
              </a:spcAft>
            </a:pPr>
            <a:r>
              <a:rPr lang="en-US" sz="2800" b="1" dirty="0" smtClean="0">
                <a:solidFill>
                  <a:srgbClr val="FFFFFF"/>
                </a:solidFill>
                <a:latin typeface="+mn-lt"/>
                <a:ea typeface="Georgia"/>
                <a:cs typeface="Georgia"/>
                <a:sym typeface="Georgia"/>
              </a:rPr>
              <a:t>with</a:t>
            </a:r>
            <a:endParaRPr lang="en" sz="2800" b="1" dirty="0">
              <a:solidFill>
                <a:srgbClr val="FFFFFF"/>
              </a:solidFill>
              <a:latin typeface="+mn-lt"/>
              <a:ea typeface="Georgia"/>
              <a:cs typeface="Georgia"/>
              <a:sym typeface="Georgia"/>
            </a:endParaRPr>
          </a:p>
        </p:txBody>
      </p:sp>
      <p:sp>
        <p:nvSpPr>
          <p:cNvPr id="15" name="TextBox 14"/>
          <p:cNvSpPr txBox="1"/>
          <p:nvPr/>
        </p:nvSpPr>
        <p:spPr>
          <a:xfrm>
            <a:off x="-39712" y="456499"/>
            <a:ext cx="9144000" cy="707886"/>
          </a:xfrm>
          <a:prstGeom prst="rect">
            <a:avLst/>
          </a:prstGeom>
          <a:noFill/>
        </p:spPr>
        <p:txBody>
          <a:bodyPr wrap="square" rtlCol="0">
            <a:spAutoFit/>
          </a:bodyPr>
          <a:lstStyle/>
          <a:p>
            <a:pPr algn="ctr"/>
            <a:r>
              <a:rPr lang="en-US" sz="4000" b="1" dirty="0" smtClean="0">
                <a:solidFill>
                  <a:srgbClr val="FFFFFF"/>
                </a:solidFill>
                <a:sym typeface="Georgia"/>
              </a:rPr>
              <a:t>Raspberry Pi Programming</a:t>
            </a:r>
            <a:endParaRPr lang="en-US" sz="4000" dirty="0"/>
          </a:p>
        </p:txBody>
      </p:sp>
      <p:sp>
        <p:nvSpPr>
          <p:cNvPr id="13" name="Rectangle 12"/>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a:solidFill>
                  <a:srgbClr val="000000"/>
                </a:solidFill>
                <a:latin typeface="Arial" panose="020B0604020202020204" pitchFamily="34" charset="0"/>
              </a:rPr>
              <a:t>Copyright @ 2018  </a:t>
            </a:r>
            <a:r>
              <a:rPr lang="en-US" altLang="zh-CN" sz="1000" dirty="0" err="1">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16" name="Shape 64">
            <a:extLst>
              <a:ext uri="{FF2B5EF4-FFF2-40B4-BE49-F238E27FC236}">
                <a16:creationId xmlns="" xmlns:a16="http://schemas.microsoft.com/office/drawing/2014/main" id="{987D29E1-CF14-48D5-BD07-772474EB3E95}"/>
              </a:ext>
            </a:extLst>
          </p:cNvPr>
          <p:cNvSpPr txBox="1">
            <a:spLocks/>
          </p:cNvSpPr>
          <p:nvPr/>
        </p:nvSpPr>
        <p:spPr>
          <a:xfrm>
            <a:off x="-4210379" y="2644821"/>
            <a:ext cx="9899790" cy="777441"/>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286000" indent="457200">
              <a:lnSpc>
                <a:spcPct val="115000"/>
              </a:lnSpc>
              <a:spcAft>
                <a:spcPts val="1600"/>
              </a:spcAft>
            </a:pPr>
            <a:r>
              <a:rPr lang="en-US" sz="4000" dirty="0">
                <a:solidFill>
                  <a:srgbClr val="FFFFFF"/>
                </a:solidFill>
                <a:latin typeface="+mn-lt"/>
                <a:ea typeface="Georgia"/>
                <a:cs typeface="Georgia"/>
                <a:sym typeface="Georgia"/>
              </a:rPr>
              <a:t>   </a:t>
            </a:r>
            <a:endParaRPr lang="en" sz="4000" dirty="0">
              <a:solidFill>
                <a:srgbClr val="FFFFFF"/>
              </a:solidFill>
              <a:latin typeface="+mn-lt"/>
              <a:ea typeface="Georgia"/>
              <a:cs typeface="Georgia"/>
              <a:sym typeface="Georgia"/>
            </a:endParaRPr>
          </a:p>
        </p:txBody>
      </p:sp>
      <p:sp>
        <p:nvSpPr>
          <p:cNvPr id="18" name="TextBox 17">
            <a:extLst>
              <a:ext uri="{FF2B5EF4-FFF2-40B4-BE49-F238E27FC236}">
                <a16:creationId xmlns="" xmlns:a16="http://schemas.microsoft.com/office/drawing/2014/main" id="{97286137-2DE9-4B14-9264-B9F0C670C2BF}"/>
              </a:ext>
            </a:extLst>
          </p:cNvPr>
          <p:cNvSpPr txBox="1"/>
          <p:nvPr/>
        </p:nvSpPr>
        <p:spPr>
          <a:xfrm>
            <a:off x="1453505" y="2195006"/>
            <a:ext cx="6118195" cy="584775"/>
          </a:xfrm>
          <a:prstGeom prst="rect">
            <a:avLst/>
          </a:prstGeom>
          <a:noFill/>
        </p:spPr>
        <p:txBody>
          <a:bodyPr wrap="square" rtlCol="0">
            <a:spAutoFit/>
          </a:bodyPr>
          <a:lstStyle/>
          <a:p>
            <a:r>
              <a:rPr lang="en-US" sz="3200" b="1" dirty="0">
                <a:solidFill>
                  <a:schemeClr val="tx1"/>
                </a:solidFill>
              </a:rPr>
              <a:t>Sensors and Electronic Circuit</a:t>
            </a:r>
          </a:p>
        </p:txBody>
      </p:sp>
      <p:sp>
        <p:nvSpPr>
          <p:cNvPr id="4" name="Rectangle 3"/>
          <p:cNvSpPr/>
          <p:nvPr/>
        </p:nvSpPr>
        <p:spPr>
          <a:xfrm>
            <a:off x="0" y="4939556"/>
            <a:ext cx="1270000"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00" smtClean="0">
                <a:solidFill>
                  <a:srgbClr val="000000"/>
                </a:solidFill>
                <a:latin typeface="Arial" panose="020B0604020202020204" pitchFamily="34" charset="0"/>
              </a:rPr>
              <a:t>Unrestricted</a:t>
            </a:r>
            <a:endParaRPr lang="en-US" sz="1000">
              <a:solidFill>
                <a:srgbClr val="000000"/>
              </a:solidFill>
              <a:latin typeface="Arial" panose="020B0604020202020204" pitchFamily="34" charset="0"/>
            </a:endParaRPr>
          </a:p>
        </p:txBody>
      </p:sp>
    </p:spTree>
    <p:extLst>
      <p:ext uri="{BB962C8B-B14F-4D97-AF65-F5344CB8AC3E}">
        <p14:creationId xmlns:p14="http://schemas.microsoft.com/office/powerpoint/2010/main" val="2193154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8</a:t>
            </a:fld>
            <a:endParaRPr lang="en" sz="1200" dirty="0"/>
          </a:p>
        </p:txBody>
      </p:sp>
      <p:sp>
        <p:nvSpPr>
          <p:cNvPr id="16" name="Shape 72"/>
          <p:cNvSpPr txBox="1">
            <a:spLocks/>
          </p:cNvSpPr>
          <p:nvPr/>
        </p:nvSpPr>
        <p:spPr>
          <a:xfrm>
            <a:off x="8472457"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pPr/>
              <a:t>8</a:t>
            </a:fld>
            <a:endParaRPr lang="en" sz="1200" dirty="0"/>
          </a:p>
        </p:txBody>
      </p:sp>
      <p:sp>
        <p:nvSpPr>
          <p:cNvPr id="7" name="Rectangle 6"/>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a:solidFill>
                  <a:srgbClr val="000000"/>
                </a:solidFill>
                <a:latin typeface="Arial" panose="020B0604020202020204" pitchFamily="34" charset="0"/>
              </a:rPr>
              <a:t>Copyright @ 2018  </a:t>
            </a:r>
            <a:r>
              <a:rPr lang="en-US" altLang="zh-CN" sz="1000" dirty="0" err="1">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8" name="Rectangle 7"/>
          <p:cNvSpPr/>
          <p:nvPr/>
        </p:nvSpPr>
        <p:spPr>
          <a:xfrm>
            <a:off x="933148" y="4210334"/>
            <a:ext cx="4572000" cy="932563"/>
          </a:xfrm>
          <a:prstGeom prst="rect">
            <a:avLst/>
          </a:prstGeom>
        </p:spPr>
        <p:txBody>
          <a:bodyPr wrap="square">
            <a:spAutoFit/>
          </a:bodyPr>
          <a:lstStyle/>
          <a:p>
            <a:pPr>
              <a:lnSpc>
                <a:spcPct val="80000"/>
              </a:lnSpc>
            </a:pPr>
            <a:endParaRPr lang="en-IE" dirty="0"/>
          </a:p>
          <a:p>
            <a:pPr>
              <a:lnSpc>
                <a:spcPct val="80000"/>
              </a:lnSpc>
            </a:pPr>
            <a:endParaRPr lang="en-IE" dirty="0"/>
          </a:p>
          <a:p>
            <a:pPr>
              <a:lnSpc>
                <a:spcPct val="80000"/>
              </a:lnSpc>
            </a:pPr>
            <a:endParaRPr lang="en-IE" dirty="0"/>
          </a:p>
          <a:p>
            <a:pPr>
              <a:lnSpc>
                <a:spcPct val="150000"/>
              </a:lnSpc>
            </a:pPr>
            <a:endParaRPr lang="en-US" dirty="0">
              <a:solidFill>
                <a:srgbClr val="595A5D"/>
              </a:solidFill>
            </a:endParaRPr>
          </a:p>
        </p:txBody>
      </p:sp>
      <p:sp>
        <p:nvSpPr>
          <p:cNvPr id="9" name="Shape 70">
            <a:extLst>
              <a:ext uri="{FF2B5EF4-FFF2-40B4-BE49-F238E27FC236}">
                <a16:creationId xmlns="" xmlns:a16="http://schemas.microsoft.com/office/drawing/2014/main" id="{DCA36149-1ECE-470B-8B00-C93909D7DCC7}"/>
              </a:ext>
            </a:extLst>
          </p:cNvPr>
          <p:cNvSpPr txBox="1">
            <a:spLocks/>
          </p:cNvSpPr>
          <p:nvPr/>
        </p:nvSpPr>
        <p:spPr>
          <a:xfrm>
            <a:off x="2467472" y="1139956"/>
            <a:ext cx="5267148" cy="71122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 sz="2800" b="1" dirty="0" smtClean="0">
                <a:solidFill>
                  <a:srgbClr val="002060"/>
                </a:solidFill>
                <a:latin typeface="+mj-lt"/>
              </a:rPr>
              <a:t>Buttons and Buzzers</a:t>
            </a:r>
            <a:endParaRPr lang="en" sz="2800" b="1" dirty="0">
              <a:solidFill>
                <a:srgbClr val="002060"/>
              </a:solidFill>
              <a:latin typeface="+mj-lt"/>
            </a:endParaRPr>
          </a:p>
        </p:txBody>
      </p:sp>
      <p:sp>
        <p:nvSpPr>
          <p:cNvPr id="10" name="Rectangle 9">
            <a:extLst>
              <a:ext uri="{FF2B5EF4-FFF2-40B4-BE49-F238E27FC236}">
                <a16:creationId xmlns="" xmlns:a16="http://schemas.microsoft.com/office/drawing/2014/main" id="{625EB2C3-258C-4EA5-BA8A-D24AC65EE68C}"/>
              </a:ext>
            </a:extLst>
          </p:cNvPr>
          <p:cNvSpPr/>
          <p:nvPr/>
        </p:nvSpPr>
        <p:spPr>
          <a:xfrm>
            <a:off x="2467472" y="2153594"/>
            <a:ext cx="3631722" cy="338554"/>
          </a:xfrm>
          <a:prstGeom prst="rect">
            <a:avLst/>
          </a:prstGeom>
        </p:spPr>
        <p:txBody>
          <a:bodyPr wrap="square">
            <a:spAutoFit/>
          </a:bodyPr>
          <a:lstStyle/>
          <a:p>
            <a:pPr algn="just"/>
            <a:r>
              <a:rPr lang="en-US" sz="1600" dirty="0" smtClean="0">
                <a:solidFill>
                  <a:srgbClr val="7030A0"/>
                </a:solidFill>
                <a:latin typeface="Georgia" panose="02040502050405020303" pitchFamily="18" charset="0"/>
              </a:rPr>
              <a:t>Sample code see ****.</a:t>
            </a:r>
            <a:r>
              <a:rPr lang="en-US" sz="1600" dirty="0" err="1" smtClean="0">
                <a:solidFill>
                  <a:srgbClr val="7030A0"/>
                </a:solidFill>
                <a:latin typeface="Georgia" panose="02040502050405020303" pitchFamily="18" charset="0"/>
              </a:rPr>
              <a:t>py</a:t>
            </a:r>
            <a:endParaRPr lang="en-US" sz="1600" dirty="0">
              <a:solidFill>
                <a:srgbClr val="7030A0"/>
              </a:solidFill>
              <a:latin typeface="Georgia" panose="02040502050405020303" pitchFamily="18" charset="0"/>
            </a:endParaRPr>
          </a:p>
        </p:txBody>
      </p:sp>
    </p:spTree>
    <p:extLst>
      <p:ext uri="{BB962C8B-B14F-4D97-AF65-F5344CB8AC3E}">
        <p14:creationId xmlns:p14="http://schemas.microsoft.com/office/powerpoint/2010/main" val="3981436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9</a:t>
            </a:fld>
            <a:endParaRPr lang="en" sz="1200" dirty="0"/>
          </a:p>
        </p:txBody>
      </p:sp>
      <p:sp>
        <p:nvSpPr>
          <p:cNvPr id="16" name="Shape 72"/>
          <p:cNvSpPr txBox="1">
            <a:spLocks/>
          </p:cNvSpPr>
          <p:nvPr/>
        </p:nvSpPr>
        <p:spPr>
          <a:xfrm>
            <a:off x="8472457"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pPr/>
              <a:t>9</a:t>
            </a:fld>
            <a:endParaRPr lang="en" sz="1200" dirty="0"/>
          </a:p>
        </p:txBody>
      </p:sp>
      <p:sp>
        <p:nvSpPr>
          <p:cNvPr id="7" name="Rectangle 6"/>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a:solidFill>
                  <a:srgbClr val="000000"/>
                </a:solidFill>
                <a:latin typeface="Arial" panose="020B0604020202020204" pitchFamily="34" charset="0"/>
              </a:rPr>
              <a:t>Copyright @ 2018  </a:t>
            </a:r>
            <a:r>
              <a:rPr lang="en-US" altLang="zh-CN" sz="1000" dirty="0" err="1">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8" name="Rectangle 7"/>
          <p:cNvSpPr/>
          <p:nvPr/>
        </p:nvSpPr>
        <p:spPr>
          <a:xfrm>
            <a:off x="933148" y="4210334"/>
            <a:ext cx="4572000" cy="932563"/>
          </a:xfrm>
          <a:prstGeom prst="rect">
            <a:avLst/>
          </a:prstGeom>
        </p:spPr>
        <p:txBody>
          <a:bodyPr wrap="square">
            <a:spAutoFit/>
          </a:bodyPr>
          <a:lstStyle/>
          <a:p>
            <a:pPr>
              <a:lnSpc>
                <a:spcPct val="80000"/>
              </a:lnSpc>
            </a:pPr>
            <a:endParaRPr lang="en-IE" dirty="0"/>
          </a:p>
          <a:p>
            <a:pPr>
              <a:lnSpc>
                <a:spcPct val="80000"/>
              </a:lnSpc>
            </a:pPr>
            <a:endParaRPr lang="en-IE" dirty="0"/>
          </a:p>
          <a:p>
            <a:pPr>
              <a:lnSpc>
                <a:spcPct val="80000"/>
              </a:lnSpc>
            </a:pPr>
            <a:endParaRPr lang="en-IE" dirty="0"/>
          </a:p>
          <a:p>
            <a:pPr>
              <a:lnSpc>
                <a:spcPct val="150000"/>
              </a:lnSpc>
            </a:pPr>
            <a:endParaRPr lang="en-US" dirty="0">
              <a:solidFill>
                <a:srgbClr val="595A5D"/>
              </a:solidFill>
            </a:endParaRPr>
          </a:p>
        </p:txBody>
      </p:sp>
      <p:sp>
        <p:nvSpPr>
          <p:cNvPr id="9" name="Shape 70">
            <a:extLst>
              <a:ext uri="{FF2B5EF4-FFF2-40B4-BE49-F238E27FC236}">
                <a16:creationId xmlns="" xmlns:a16="http://schemas.microsoft.com/office/drawing/2014/main" id="{DCA36149-1ECE-470B-8B00-C93909D7DCC7}"/>
              </a:ext>
            </a:extLst>
          </p:cNvPr>
          <p:cNvSpPr txBox="1">
            <a:spLocks/>
          </p:cNvSpPr>
          <p:nvPr/>
        </p:nvSpPr>
        <p:spPr>
          <a:xfrm>
            <a:off x="3322665" y="301026"/>
            <a:ext cx="3906271" cy="71122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400" b="1" dirty="0">
                <a:solidFill>
                  <a:srgbClr val="595A5D"/>
                </a:solidFill>
                <a:latin typeface="Georgia" panose="02040502050405020303" pitchFamily="18" charset="0"/>
              </a:rPr>
              <a:t>Buzzers </a:t>
            </a:r>
            <a:endParaRPr lang="en" sz="2400" b="1" dirty="0">
              <a:solidFill>
                <a:srgbClr val="595A5D"/>
              </a:solidFill>
              <a:latin typeface="Georgia" panose="02040502050405020303" pitchFamily="18" charset="0"/>
            </a:endParaRPr>
          </a:p>
          <a:p>
            <a:endParaRPr lang="en" sz="2800" b="1" dirty="0">
              <a:solidFill>
                <a:srgbClr val="595A5D"/>
              </a:solidFill>
              <a:latin typeface="+mj-lt"/>
            </a:endParaRPr>
          </a:p>
        </p:txBody>
      </p:sp>
      <p:sp>
        <p:nvSpPr>
          <p:cNvPr id="10" name="Rectangle 9">
            <a:extLst>
              <a:ext uri="{FF2B5EF4-FFF2-40B4-BE49-F238E27FC236}">
                <a16:creationId xmlns="" xmlns:a16="http://schemas.microsoft.com/office/drawing/2014/main" id="{25F3930C-D2EC-4F38-BEFE-7A0152A6748B}"/>
              </a:ext>
            </a:extLst>
          </p:cNvPr>
          <p:cNvSpPr/>
          <p:nvPr/>
        </p:nvSpPr>
        <p:spPr>
          <a:xfrm>
            <a:off x="616646" y="829359"/>
            <a:ext cx="6432542" cy="38933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p>
          <a:p>
            <a:endParaRPr lang="en-US" sz="1200" dirty="0"/>
          </a:p>
          <a:p>
            <a:endParaRPr lang="en-US" sz="1200" dirty="0"/>
          </a:p>
          <a:p>
            <a:endParaRPr lang="en-US" sz="1200" dirty="0"/>
          </a:p>
          <a:p>
            <a:endParaRPr lang="en-US" sz="1200" dirty="0"/>
          </a:p>
          <a:p>
            <a:endParaRPr lang="en-US" sz="1200" dirty="0"/>
          </a:p>
          <a:p>
            <a:endParaRPr lang="en-US" sz="1600" dirty="0">
              <a:latin typeface="Georgia" panose="02040502050405020303" pitchFamily="18" charset="0"/>
            </a:endParaRPr>
          </a:p>
          <a:p>
            <a:r>
              <a:rPr lang="en-US" sz="1600" dirty="0">
                <a:latin typeface="Georgia" panose="02040502050405020303" pitchFamily="18" charset="0"/>
              </a:rPr>
              <a:t>A </a:t>
            </a:r>
            <a:r>
              <a:rPr lang="en-US" sz="1600" b="1" dirty="0">
                <a:latin typeface="Georgia" panose="02040502050405020303" pitchFamily="18" charset="0"/>
              </a:rPr>
              <a:t>buzzer</a:t>
            </a:r>
            <a:r>
              <a:rPr lang="en-US" sz="1600" dirty="0">
                <a:latin typeface="Georgia" panose="02040502050405020303" pitchFamily="18" charset="0"/>
              </a:rPr>
              <a:t> or </a:t>
            </a:r>
            <a:r>
              <a:rPr lang="en-US" sz="1600" b="1" dirty="0">
                <a:latin typeface="Georgia" panose="02040502050405020303" pitchFamily="18" charset="0"/>
              </a:rPr>
              <a:t>beeper</a:t>
            </a:r>
            <a:r>
              <a:rPr lang="en-US" sz="1600" dirty="0">
                <a:latin typeface="Georgia" panose="02040502050405020303" pitchFamily="18" charset="0"/>
              </a:rPr>
              <a:t> is an </a:t>
            </a:r>
            <a:r>
              <a:rPr lang="en-US" sz="1600" dirty="0">
                <a:latin typeface="Georgia" panose="02040502050405020303" pitchFamily="18" charset="0"/>
                <a:hlinkClick r:id="rId3" tooltip="Sound"/>
              </a:rPr>
              <a:t>audio</a:t>
            </a:r>
            <a:r>
              <a:rPr lang="en-US" sz="1600" dirty="0">
                <a:latin typeface="Georgia" panose="02040502050405020303" pitchFamily="18" charset="0"/>
              </a:rPr>
              <a:t> </a:t>
            </a:r>
            <a:r>
              <a:rPr lang="en-US" sz="1600" dirty="0" err="1">
                <a:latin typeface="Georgia" panose="02040502050405020303" pitchFamily="18" charset="0"/>
              </a:rPr>
              <a:t>signalling</a:t>
            </a:r>
            <a:r>
              <a:rPr lang="en-US" sz="1600" dirty="0">
                <a:latin typeface="Georgia" panose="02040502050405020303" pitchFamily="18" charset="0"/>
              </a:rPr>
              <a:t> device,</a:t>
            </a:r>
            <a:r>
              <a:rPr lang="en-US" sz="1600" baseline="30000" dirty="0">
                <a:latin typeface="Georgia" panose="02040502050405020303" pitchFamily="18" charset="0"/>
                <a:hlinkClick r:id="rId4"/>
              </a:rPr>
              <a:t>[1]</a:t>
            </a:r>
            <a:r>
              <a:rPr lang="en-US" sz="1600" dirty="0">
                <a:latin typeface="Georgia" panose="02040502050405020303" pitchFamily="18" charset="0"/>
              </a:rPr>
              <a:t> which may be </a:t>
            </a:r>
            <a:r>
              <a:rPr lang="en-US" sz="1600" dirty="0">
                <a:latin typeface="Georgia" panose="02040502050405020303" pitchFamily="18" charset="0"/>
                <a:hlinkClick r:id="rId5" tooltip="Machine"/>
              </a:rPr>
              <a:t>mechanical</a:t>
            </a:r>
            <a:r>
              <a:rPr lang="en-US" sz="1600" dirty="0">
                <a:latin typeface="Georgia" panose="02040502050405020303" pitchFamily="18" charset="0"/>
              </a:rPr>
              <a:t>, </a:t>
            </a:r>
            <a:r>
              <a:rPr lang="en-US" sz="1600" dirty="0">
                <a:latin typeface="Georgia" panose="02040502050405020303" pitchFamily="18" charset="0"/>
                <a:hlinkClick r:id="rId6" tooltip="Electromechanics"/>
              </a:rPr>
              <a:t>electromechanical</a:t>
            </a:r>
            <a:r>
              <a:rPr lang="en-US" sz="1600" dirty="0">
                <a:latin typeface="Georgia" panose="02040502050405020303" pitchFamily="18" charset="0"/>
              </a:rPr>
              <a:t>, or </a:t>
            </a:r>
            <a:r>
              <a:rPr lang="en-US" sz="1600" dirty="0">
                <a:latin typeface="Georgia" panose="02040502050405020303" pitchFamily="18" charset="0"/>
                <a:hlinkClick r:id="rId7" tooltip="Piezoelectricity"/>
              </a:rPr>
              <a:t>piezoelectric</a:t>
            </a:r>
            <a:r>
              <a:rPr lang="en-US" sz="1600" dirty="0">
                <a:latin typeface="Georgia" panose="02040502050405020303" pitchFamily="18" charset="0"/>
              </a:rPr>
              <a:t> (</a:t>
            </a:r>
            <a:r>
              <a:rPr lang="en-US" sz="1600" i="1" dirty="0" err="1">
                <a:latin typeface="Georgia" panose="02040502050405020303" pitchFamily="18" charset="0"/>
              </a:rPr>
              <a:t>piezo</a:t>
            </a:r>
            <a:r>
              <a:rPr lang="en-US" sz="1600" dirty="0">
                <a:latin typeface="Georgia" panose="02040502050405020303" pitchFamily="18" charset="0"/>
              </a:rPr>
              <a:t> for short). Typical uses of buzzers and beepers include </a:t>
            </a:r>
            <a:r>
              <a:rPr lang="en-US" sz="1600" dirty="0">
                <a:latin typeface="Georgia" panose="02040502050405020303" pitchFamily="18" charset="0"/>
                <a:hlinkClick r:id="rId8" tooltip="Alarm devices"/>
              </a:rPr>
              <a:t>alarm devices</a:t>
            </a:r>
            <a:r>
              <a:rPr lang="en-US" sz="1600" dirty="0">
                <a:latin typeface="Georgia" panose="02040502050405020303" pitchFamily="18" charset="0"/>
              </a:rPr>
              <a:t>, </a:t>
            </a:r>
            <a:r>
              <a:rPr lang="en-US" sz="1600" dirty="0">
                <a:latin typeface="Georgia" panose="02040502050405020303" pitchFamily="18" charset="0"/>
                <a:hlinkClick r:id="rId9" tooltip="Timer"/>
              </a:rPr>
              <a:t>timers</a:t>
            </a:r>
            <a:r>
              <a:rPr lang="en-US" sz="1600" dirty="0">
                <a:latin typeface="Georgia" panose="02040502050405020303" pitchFamily="18" charset="0"/>
              </a:rPr>
              <a:t>, and confirmation of user input such as a mouse click or keystroke.</a:t>
            </a:r>
          </a:p>
          <a:p>
            <a:endParaRPr lang="en-US" sz="1200" dirty="0"/>
          </a:p>
          <a:p>
            <a:pPr>
              <a:lnSpc>
                <a:spcPct val="200000"/>
              </a:lnSpc>
            </a:pPr>
            <a:r>
              <a:rPr lang="en-US" sz="1600" b="1" dirty="0">
                <a:latin typeface="Georgia" panose="02040502050405020303" pitchFamily="18" charset="0"/>
              </a:rPr>
              <a:t>How does it work?</a:t>
            </a:r>
          </a:p>
          <a:p>
            <a:r>
              <a:rPr lang="en-US" sz="1600" dirty="0">
                <a:latin typeface="Georgia" panose="02040502050405020303" pitchFamily="18" charset="0"/>
              </a:rPr>
              <a:t>The buzzer consists of an outside case with two pins to attach it to power and ground.</a:t>
            </a:r>
          </a:p>
          <a:p>
            <a:r>
              <a:rPr lang="en-US" sz="1600" dirty="0">
                <a:latin typeface="Georgia" panose="02040502050405020303" pitchFamily="18" charset="0"/>
              </a:rPr>
              <a:t>Inside is a </a:t>
            </a:r>
            <a:r>
              <a:rPr lang="en-US" sz="1600" dirty="0" err="1">
                <a:latin typeface="Georgia" panose="02040502050405020303" pitchFamily="18" charset="0"/>
              </a:rPr>
              <a:t>piezo</a:t>
            </a:r>
            <a:r>
              <a:rPr lang="en-US" sz="1600" dirty="0">
                <a:latin typeface="Georgia" panose="02040502050405020303" pitchFamily="18" charset="0"/>
              </a:rPr>
              <a:t> element, which consists of a central ceramic disc surrounded by a metal (often bronze) vibration disc.</a:t>
            </a:r>
          </a:p>
          <a:p>
            <a:r>
              <a:rPr lang="en-US" sz="1600" dirty="0">
                <a:latin typeface="Georgia" panose="02040502050405020303" pitchFamily="18" charset="0"/>
              </a:rPr>
              <a:t>When current is applied to the buzzer it causes the ceramic disk to contract or expand. Changing the  This then causes the surrounding disc to vibrate.  That’s the sound that you hear.  By changing the frequency of the buzzer, the speed of the vibrations changes, which changes the pitch of the resulting sound.</a:t>
            </a:r>
          </a:p>
          <a:p>
            <a:r>
              <a:rPr lang="en-US" sz="1000" dirty="0"/>
              <a:t/>
            </a:r>
            <a:br>
              <a:rPr lang="en-US" sz="1000" dirty="0"/>
            </a:br>
            <a:endParaRPr lang="en-US" sz="1200" dirty="0"/>
          </a:p>
          <a:p>
            <a:endParaRPr lang="en-US" sz="1200" dirty="0"/>
          </a:p>
          <a:p>
            <a:endParaRPr lang="en-US" sz="1200" dirty="0"/>
          </a:p>
          <a:p>
            <a:endParaRPr lang="en-US" sz="1200" dirty="0"/>
          </a:p>
          <a:p>
            <a:r>
              <a:rPr lang="en-US" sz="1200" dirty="0"/>
              <a:t/>
            </a:r>
            <a:br>
              <a:rPr lang="en-US" sz="1200" dirty="0"/>
            </a:br>
            <a:endParaRPr lang="en-US" sz="1200" dirty="0"/>
          </a:p>
        </p:txBody>
      </p:sp>
      <p:pic>
        <p:nvPicPr>
          <p:cNvPr id="11" name="Picture 4" descr="Image result for what is buzzer">
            <a:extLst>
              <a:ext uri="{FF2B5EF4-FFF2-40B4-BE49-F238E27FC236}">
                <a16:creationId xmlns="" xmlns:a16="http://schemas.microsoft.com/office/drawing/2014/main" id="{D8E4C2C6-C9AF-4F33-AE7E-701AC118EE55}"/>
              </a:ext>
            </a:extLst>
          </p:cNvPr>
          <p:cNvPicPr>
            <a:picLocks noChangeAspect="1" noChangeArrowheads="1"/>
          </p:cNvPicPr>
          <p:nvPr/>
        </p:nvPicPr>
        <p:blipFill>
          <a:blip r:embed="rId10"/>
          <a:srcRect/>
          <a:stretch>
            <a:fillRect/>
          </a:stretch>
        </p:blipFill>
        <p:spPr bwMode="auto">
          <a:xfrm>
            <a:off x="6831877" y="1598083"/>
            <a:ext cx="1914930" cy="973667"/>
          </a:xfrm>
          <a:prstGeom prst="rect">
            <a:avLst/>
          </a:prstGeom>
          <a:noFill/>
        </p:spPr>
      </p:pic>
    </p:spTree>
    <p:extLst>
      <p:ext uri="{BB962C8B-B14F-4D97-AF65-F5344CB8AC3E}">
        <p14:creationId xmlns:p14="http://schemas.microsoft.com/office/powerpoint/2010/main" val="2612743011"/>
      </p:ext>
    </p:extLst>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8251</TotalTime>
  <Words>892</Words>
  <Application>Microsoft Macintosh PowerPoint</Application>
  <PresentationFormat>On-screen Show (16:9)</PresentationFormat>
  <Paragraphs>231</Paragraphs>
  <Slides>22</Slides>
  <Notes>18</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marina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cp:keywords>C_Unrestricted</cp:keywords>
  <cp:lastModifiedBy>Sugar Mommy</cp:lastModifiedBy>
  <cp:revision>443</cp:revision>
  <dcterms:modified xsi:type="dcterms:W3CDTF">2018-02-02T04:13:04Z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Confidentiality">
    <vt:lpwstr>Unrestricted</vt:lpwstr>
  </property>
</Properties>
</file>