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453" r:id="rId3"/>
    <p:sldId id="460" r:id="rId4"/>
    <p:sldId id="491" r:id="rId5"/>
    <p:sldId id="492" r:id="rId6"/>
    <p:sldId id="494" r:id="rId7"/>
    <p:sldId id="495" r:id="rId8"/>
    <p:sldId id="490" r:id="rId9"/>
    <p:sldId id="506" r:id="rId10"/>
    <p:sldId id="505" r:id="rId11"/>
    <p:sldId id="496" r:id="rId12"/>
    <p:sldId id="497" r:id="rId13"/>
    <p:sldId id="498" r:id="rId14"/>
    <p:sldId id="499" r:id="rId15"/>
    <p:sldId id="501" r:id="rId16"/>
    <p:sldId id="503" r:id="rId17"/>
    <p:sldId id="504" r:id="rId18"/>
    <p:sldId id="500" r:id="rId19"/>
    <p:sldId id="35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42F"/>
    <a:srgbClr val="00A169"/>
    <a:srgbClr val="595A5D"/>
    <a:srgbClr val="56B48C"/>
    <a:srgbClr val="FFFFFF"/>
    <a:srgbClr val="80391B"/>
    <a:srgbClr val="9D3F2F"/>
    <a:srgbClr val="FA5B22"/>
    <a:srgbClr val="F9F9F9"/>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9B5E2E-ACFE-4EDE-ACC5-077EDDE4C6CF}">
  <a:tblStyle styleId="{1A9B5E2E-ACFE-4EDE-ACC5-077EDDE4C6C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75" autoAdjust="0"/>
  </p:normalViewPr>
  <p:slideViewPr>
    <p:cSldViewPr snapToGrid="0">
      <p:cViewPr varScale="1">
        <p:scale>
          <a:sx n="69" d="100"/>
          <a:sy n="69" d="100"/>
        </p:scale>
        <p:origin x="84" y="168"/>
      </p:cViewPr>
      <p:guideLst>
        <p:guide orient="horz" pos="1620"/>
        <p:guide pos="2880"/>
      </p:guideLst>
    </p:cSldViewPr>
  </p:slideViewPr>
  <p:notesTextViewPr>
    <p:cViewPr>
      <p:scale>
        <a:sx n="1" d="1"/>
        <a:sy n="1" d="1"/>
      </p:scale>
      <p:origin x="0" y="0"/>
    </p:cViewPr>
  </p:notesTextViewPr>
  <p:notesViewPr>
    <p:cSldViewPr snapToGrid="0">
      <p:cViewPr varScale="1">
        <p:scale>
          <a:sx n="72" d="100"/>
          <a:sy n="72" d="100"/>
        </p:scale>
        <p:origin x="-24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12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965248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explainthatstuff.com/how-springs-work.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explainthatstuff.com/electricmotors.html" TargetMode="External"/><Relationship Id="rId4" Type="http://schemas.openxmlformats.org/officeDocument/2006/relationships/hyperlink" Target="http://www.explainthatstuff.com/incandescentlamp.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2798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   http://www.explainthatstuff.com/howrelayswork.html</a:t>
            </a:r>
          </a:p>
          <a:p>
            <a:r>
              <a:rPr lang="en-US" sz="1100" b="1" i="0" kern="1200" dirty="0" smtClean="0">
                <a:solidFill>
                  <a:schemeClr val="tx1"/>
                </a:solidFill>
                <a:effectLst/>
                <a:latin typeface="+mn-lt"/>
                <a:ea typeface="+mn-ea"/>
                <a:cs typeface="+mn-cs"/>
              </a:rPr>
              <a:t>How relays work</a:t>
            </a:r>
          </a:p>
          <a:p>
            <a:r>
              <a:rPr lang="en-US" sz="1100" b="0" i="0" kern="1200" dirty="0" smtClean="0">
                <a:solidFill>
                  <a:schemeClr val="tx1"/>
                </a:solidFill>
                <a:effectLst/>
                <a:latin typeface="+mn-lt"/>
                <a:ea typeface="+mn-ea"/>
                <a:cs typeface="+mn-cs"/>
              </a:rPr>
              <a:t>Here are two simple animations illustrating how relays use one circuit to switch on a second circuit.</a:t>
            </a:r>
          </a:p>
          <a:p>
            <a:r>
              <a:rPr lang="en-US" sz="1100" b="0" i="0" kern="1200" dirty="0" smtClean="0">
                <a:solidFill>
                  <a:schemeClr val="tx1"/>
                </a:solidFill>
                <a:effectLst/>
                <a:latin typeface="+mn-lt"/>
                <a:ea typeface="+mn-ea"/>
                <a:cs typeface="+mn-cs"/>
              </a:rPr>
              <a:t>When power flows through the first circuit (1), it activates the electromagnet (brown), generating a magnetic field (blue) that attracts a contact (red) and activates the second circuit (2). When the power is switched off, a </a:t>
            </a:r>
            <a:r>
              <a:rPr lang="en-US" sz="1100" b="0" i="0" u="none" strike="noStrike" kern="1200" dirty="0" smtClean="0">
                <a:solidFill>
                  <a:schemeClr val="tx1"/>
                </a:solidFill>
                <a:effectLst/>
                <a:latin typeface="+mn-lt"/>
                <a:ea typeface="+mn-ea"/>
                <a:cs typeface="+mn-cs"/>
                <a:hlinkClick r:id="rId3"/>
              </a:rPr>
              <a:t>spring</a:t>
            </a:r>
            <a:r>
              <a:rPr lang="en-US" sz="1100" b="0" i="0" kern="1200" dirty="0" smtClean="0">
                <a:solidFill>
                  <a:schemeClr val="tx1"/>
                </a:solidFill>
                <a:effectLst/>
                <a:latin typeface="+mn-lt"/>
                <a:ea typeface="+mn-ea"/>
                <a:cs typeface="+mn-cs"/>
              </a:rPr>
              <a:t> pulls the contact back up to its original position, switching the second circuit off again.</a:t>
            </a:r>
          </a:p>
          <a:p>
            <a:r>
              <a:rPr lang="en-US" sz="1100" b="0" i="0" kern="1200" dirty="0" smtClean="0">
                <a:solidFill>
                  <a:schemeClr val="tx1"/>
                </a:solidFill>
                <a:effectLst/>
                <a:latin typeface="+mn-lt"/>
                <a:ea typeface="+mn-ea"/>
                <a:cs typeface="+mn-cs"/>
              </a:rPr>
              <a:t>This is an example of a "normally open" (NO) relay: the contacts in the second circuit are not connected by default, and switch on only when a current flows through the magnet. Other relays are "normally closed" (NC; the contacts are connected so a current flows through them by default) and switch off only when the magnet is activated, pulling or pushing the contacts apart. Normally open relays are the most common.</a:t>
            </a:r>
          </a:p>
          <a:p>
            <a:r>
              <a:rPr lang="en-US" sz="1100" b="0" i="0" kern="1200" dirty="0" smtClean="0">
                <a:solidFill>
                  <a:schemeClr val="tx1"/>
                </a:solidFill>
                <a:effectLst/>
                <a:latin typeface="+mn-lt"/>
                <a:ea typeface="+mn-ea"/>
                <a:cs typeface="+mn-cs"/>
              </a:rPr>
              <a:t>Here's another animation showing how a relay links two circuits together. It's essentially the same thing drawn in a slightly different way. On the left side, there's an input circuit powered by a switch or a sensor of some kind. When this circuit is activated, it feeds current to an electromagnet that pulls a metal switch closed and activates the second, output circuit (on the right side). The relatively small current in the input circuit thus activates the larger current in the output circuit:</a:t>
            </a:r>
          </a:p>
          <a:p>
            <a:r>
              <a:rPr lang="en-US" sz="1100" b="0" i="0" kern="1200" dirty="0" smtClean="0">
                <a:solidFill>
                  <a:schemeClr val="tx1"/>
                </a:solidFill>
                <a:effectLst/>
                <a:latin typeface="+mn-lt"/>
                <a:ea typeface="+mn-ea"/>
                <a:cs typeface="+mn-cs"/>
              </a:rPr>
              <a:t>The input circuit (black loop) is switched off and no current flows through it until something (either a sensor or a switch closing) turns it on. The output circuit (blue loop) is also switched off.</a:t>
            </a:r>
          </a:p>
          <a:p>
            <a:r>
              <a:rPr lang="en-US" sz="1100" b="0" i="0" kern="1200" dirty="0" smtClean="0">
                <a:solidFill>
                  <a:schemeClr val="tx1"/>
                </a:solidFill>
                <a:effectLst/>
                <a:latin typeface="+mn-lt"/>
                <a:ea typeface="+mn-ea"/>
                <a:cs typeface="+mn-cs"/>
              </a:rPr>
              <a:t>When a small current flows in the input circuit, it activates the electromagnet (shown here as a red coil), which produces a magnetic field all around it.</a:t>
            </a:r>
          </a:p>
          <a:p>
            <a:r>
              <a:rPr lang="en-US" sz="1100" b="0" i="0" kern="1200" dirty="0" smtClean="0">
                <a:solidFill>
                  <a:schemeClr val="tx1"/>
                </a:solidFill>
                <a:effectLst/>
                <a:latin typeface="+mn-lt"/>
                <a:ea typeface="+mn-ea"/>
                <a:cs typeface="+mn-cs"/>
              </a:rPr>
              <a:t>The energized electromagnet pulls the metal bar in the output circuit toward it, closing the switch and allowing a much bigger current to flow through the output circuit.</a:t>
            </a:r>
          </a:p>
          <a:p>
            <a:r>
              <a:rPr lang="en-US" sz="1100" b="0" i="0" kern="1200" dirty="0" smtClean="0">
                <a:solidFill>
                  <a:schemeClr val="tx1"/>
                </a:solidFill>
                <a:effectLst/>
                <a:latin typeface="+mn-lt"/>
                <a:ea typeface="+mn-ea"/>
                <a:cs typeface="+mn-cs"/>
              </a:rPr>
              <a:t>The output circuit operates a high-current appliance such as a </a:t>
            </a:r>
            <a:r>
              <a:rPr lang="en-US" sz="1100" b="0" i="0" u="none" strike="noStrike" kern="1200" dirty="0" smtClean="0">
                <a:solidFill>
                  <a:schemeClr val="tx1"/>
                </a:solidFill>
                <a:effectLst/>
                <a:latin typeface="+mn-lt"/>
                <a:ea typeface="+mn-ea"/>
                <a:cs typeface="+mn-cs"/>
                <a:hlinkClick r:id="rId4"/>
              </a:rPr>
              <a:t>lamp</a:t>
            </a:r>
            <a:r>
              <a:rPr lang="en-US" sz="1100" b="0" i="0" kern="1200" dirty="0" smtClean="0">
                <a:solidFill>
                  <a:schemeClr val="tx1"/>
                </a:solidFill>
                <a:effectLst/>
                <a:latin typeface="+mn-lt"/>
                <a:ea typeface="+mn-ea"/>
                <a:cs typeface="+mn-cs"/>
              </a:rPr>
              <a:t> or an </a:t>
            </a:r>
            <a:r>
              <a:rPr lang="en-US" sz="1100" b="0" i="0" u="none" strike="noStrike" kern="1200" dirty="0" smtClean="0">
                <a:solidFill>
                  <a:schemeClr val="tx1"/>
                </a:solidFill>
                <a:effectLst/>
                <a:latin typeface="+mn-lt"/>
                <a:ea typeface="+mn-ea"/>
                <a:cs typeface="+mn-cs"/>
                <a:hlinkClick r:id="rId5"/>
              </a:rPr>
              <a:t>electric motor</a:t>
            </a:r>
            <a:r>
              <a:rPr lang="en-US" sz="1100" b="0" i="0" kern="1200" dirty="0" smtClean="0">
                <a:solidFill>
                  <a:schemeClr val="tx1"/>
                </a:solidFill>
                <a:effectLst/>
                <a:latin typeface="+mn-lt"/>
                <a:ea typeface="+mn-ea"/>
                <a:cs typeface="+mn-cs"/>
              </a:rPr>
              <a:t>.</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latin typeface="+mn-lt"/>
                <a:ea typeface="+mn-ea"/>
                <a:cs typeface="+mn-cs"/>
              </a:rPr>
              <a:t>There are two different ways that we can read a GPIO input from a button. The first method, called </a:t>
            </a:r>
            <a:r>
              <a:rPr lang="en-US" sz="1100" b="1" i="0" u="none" strike="noStrike" kern="1200" dirty="0" smtClean="0">
                <a:solidFill>
                  <a:schemeClr val="tx1"/>
                </a:solidFill>
                <a:latin typeface="+mn-lt"/>
                <a:ea typeface="+mn-ea"/>
                <a:cs typeface="+mn-cs"/>
              </a:rPr>
              <a:t>polling</a:t>
            </a:r>
            <a:r>
              <a:rPr lang="en-US" sz="1100" b="0" i="0" u="none" strike="noStrike" kern="1200" dirty="0" smtClean="0">
                <a:solidFill>
                  <a:schemeClr val="tx1"/>
                </a:solidFill>
                <a:latin typeface="+mn-lt"/>
                <a:ea typeface="+mn-ea"/>
                <a:cs typeface="+mn-cs"/>
              </a:rPr>
              <a:t>, involves continuously checking for an input using a loop. This can potentially be faulty if the input is read at the wrong time and can be processor intensive at times. The other method is using </a:t>
            </a:r>
            <a:r>
              <a:rPr lang="en-US" sz="1100" b="1" i="0" u="none" strike="noStrike" kern="1200" dirty="0" smtClean="0">
                <a:solidFill>
                  <a:schemeClr val="tx1"/>
                </a:solidFill>
                <a:latin typeface="+mn-lt"/>
                <a:ea typeface="+mn-ea"/>
                <a:cs typeface="+mn-cs"/>
              </a:rPr>
              <a:t>interrupts</a:t>
            </a:r>
            <a:r>
              <a:rPr lang="en-US" sz="1100" b="0" i="0" u="none" strike="noStrike" kern="1200" dirty="0" smtClean="0">
                <a:solidFill>
                  <a:schemeClr val="tx1"/>
                </a:solidFill>
                <a:latin typeface="+mn-lt"/>
                <a:ea typeface="+mn-ea"/>
                <a:cs typeface="+mn-cs"/>
              </a:rPr>
              <a:t>, which listens for changes in the state of the buttons rather than what the state is.</a:t>
            </a:r>
            <a:endParaRPr lang="en-US" b="0" dirty="0" smtClean="0"/>
          </a:p>
          <a:p>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latin typeface="+mn-lt"/>
                <a:ea typeface="+mn-ea"/>
                <a:cs typeface="+mn-cs"/>
              </a:rPr>
              <a:t>Writing the Code (button1.py)</a:t>
            </a:r>
          </a:p>
          <a:p>
            <a:pPr rtl="0"/>
            <a:endParaRPr lang="en-US" b="1" dirty="0" smtClean="0"/>
          </a:p>
          <a:p>
            <a:pPr rtl="0"/>
            <a:r>
              <a:rPr lang="en-US" sz="1100" b="0" i="0" u="none" strike="noStrike" kern="1200" dirty="0" smtClean="0">
                <a:solidFill>
                  <a:schemeClr val="tx1"/>
                </a:solidFill>
                <a:latin typeface="+mn-lt"/>
                <a:ea typeface="+mn-ea"/>
                <a:cs typeface="+mn-cs"/>
              </a:rPr>
              <a:t>Run the following programs that sound a buzzer whenever a button is pressed. Take note of the two different ways in which we can listen for button presses.</a:t>
            </a: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fontAlgn="base"/>
            <a:r>
              <a:rPr lang="en-US" sz="1100" b="0" i="0" kern="1200" dirty="0" smtClean="0">
                <a:solidFill>
                  <a:schemeClr val="tx1"/>
                </a:solidFill>
                <a:latin typeface="+mn-lt"/>
                <a:ea typeface="+mn-ea"/>
                <a:cs typeface="+mn-cs"/>
              </a:rPr>
              <a:t>A callback is a function provided by the consumer of an API that the API can then turn around and invoke (calling you back). If I setup a Dr.'s appointment, I can give them my phone number, so they can call me the day before to confirm the appointment. A callback is like that, except instead of just being a phone number, it can be arbitrary instructions like "send me an email at this address, and also call my secretary and have her put it in my calendar.</a:t>
            </a:r>
          </a:p>
          <a:p>
            <a:pPr fontAlgn="base"/>
            <a:r>
              <a:rPr lang="en-US" sz="1100" b="0" i="0" kern="1200" dirty="0" smtClean="0">
                <a:solidFill>
                  <a:schemeClr val="tx1"/>
                </a:solidFill>
                <a:latin typeface="+mn-lt"/>
                <a:ea typeface="+mn-ea"/>
                <a:cs typeface="+mn-cs"/>
              </a:rPr>
              <a:t>Callbacks are often used in situations where an action is asynchronous. If you need to call a function, and immediately continue working, you can't sit there wait for its return value to let you know what happened, so you provide a callback. When the function is done completely its asynchronous work it will then invoke your callback with some predetermined arguments (usually some you supply, and some about the status and result of the asynchronous action you requested).</a:t>
            </a:r>
          </a:p>
          <a:p>
            <a:pPr fontAlgn="base"/>
            <a:r>
              <a:rPr lang="en-US" sz="1100" b="0" i="0" kern="1200" dirty="0" smtClean="0">
                <a:solidFill>
                  <a:schemeClr val="tx1"/>
                </a:solidFill>
                <a:latin typeface="+mn-lt"/>
                <a:ea typeface="+mn-ea"/>
                <a:cs typeface="+mn-cs"/>
              </a:rPr>
              <a:t>If the Dr. is out of the office, or they are still working on the schedule, rather than having me wait on hold until he gets back, which could be several hours, we hang up, and once the appointment has been scheduled, they call me.</a:t>
            </a:r>
          </a:p>
          <a:p>
            <a:pPr fontAlgn="base"/>
            <a:r>
              <a:rPr lang="en-US" sz="1100" b="0" i="0" kern="1200" dirty="0" smtClean="0">
                <a:solidFill>
                  <a:schemeClr val="tx1"/>
                </a:solidFill>
                <a:latin typeface="+mn-lt"/>
                <a:ea typeface="+mn-ea"/>
                <a:cs typeface="+mn-cs"/>
              </a:rPr>
              <a:t>In this specific case, Parallel Python's submit function will invoke your callback with any arguments you supply and the result of </a:t>
            </a:r>
            <a:r>
              <a:rPr lang="en-US" sz="1100" b="0" i="0" kern="1200" dirty="0" err="1" smtClean="0">
                <a:solidFill>
                  <a:schemeClr val="tx1"/>
                </a:solidFill>
                <a:latin typeface="+mn-lt"/>
                <a:ea typeface="+mn-ea"/>
                <a:cs typeface="+mn-cs"/>
              </a:rPr>
              <a:t>func</a:t>
            </a:r>
            <a:r>
              <a:rPr lang="en-US" sz="1100" b="0" i="0" kern="1200" dirty="0" smtClean="0">
                <a:solidFill>
                  <a:schemeClr val="tx1"/>
                </a:solidFill>
                <a:latin typeface="+mn-lt"/>
                <a:ea typeface="+mn-ea"/>
                <a:cs typeface="+mn-cs"/>
              </a:rPr>
              <a:t>, once </a:t>
            </a:r>
            <a:r>
              <a:rPr lang="en-US" sz="1100" b="0" i="0" kern="1200" dirty="0" err="1" smtClean="0">
                <a:solidFill>
                  <a:schemeClr val="tx1"/>
                </a:solidFill>
                <a:latin typeface="+mn-lt"/>
                <a:ea typeface="+mn-ea"/>
                <a:cs typeface="+mn-cs"/>
              </a:rPr>
              <a:t>func</a:t>
            </a:r>
            <a:r>
              <a:rPr lang="en-US" sz="1100" b="0" i="0" kern="1200" dirty="0" smtClean="0">
                <a:solidFill>
                  <a:schemeClr val="tx1"/>
                </a:solidFill>
                <a:latin typeface="+mn-lt"/>
                <a:ea typeface="+mn-ea"/>
                <a:cs typeface="+mn-cs"/>
              </a:rPr>
              <a:t> has finished executing.</a:t>
            </a:r>
          </a:p>
          <a:p>
            <a:pPr lvl="0" rtl="0">
              <a:spcBef>
                <a:spcPts val="0"/>
              </a:spcBef>
              <a:buNone/>
            </a:pPr>
            <a:endParaRPr lang="en-US" smtClean="0"/>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595A5D"/>
                </a:solidFill>
              </a:rPr>
              <a:t>additional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rgbClr val="595A5D"/>
                </a:solidFill>
                <a:latin typeface="+mn-lt"/>
                <a:ea typeface="+mn-ea"/>
                <a:cs typeface="+mn-cs"/>
              </a:rPr>
              <a:t>How to show more demo of use the button + LED + resistor circuit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smtClean="0">
              <a:solidFill>
                <a:srgbClr val="595A5D"/>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smtClean="0">
                <a:solidFill>
                  <a:srgbClr val="595A5D"/>
                </a:solidFill>
                <a:latin typeface="+mn-lt"/>
                <a:ea typeface="+mn-ea"/>
                <a:cs typeface="+mn-cs"/>
              </a:rPr>
              <a:t>combine the button control LED with buzzer to play some kind of famous piece of music (such as happy birthday)</a:t>
            </a:r>
            <a:endParaRPr lang="en-US" sz="1100" b="1" kern="1200" dirty="0" smtClean="0">
              <a:solidFill>
                <a:srgbClr val="595A5D"/>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smtClean="0">
              <a:solidFill>
                <a:srgbClr val="595A5D"/>
              </a:solidFill>
              <a:latin typeface="+mn-lt"/>
              <a:ea typeface="+mn-ea"/>
              <a:cs typeface="+mn-cs"/>
            </a:endParaRPr>
          </a:p>
          <a:p>
            <a:pPr lvl="0" rtl="0">
              <a:spcBef>
                <a:spcPts val="0"/>
              </a:spcBef>
              <a:buNone/>
            </a:pPr>
            <a:endParaRPr lang="en-US" dirty="0" smtClean="0"/>
          </a:p>
        </p:txBody>
      </p:sp>
    </p:spTree>
    <p:extLst>
      <p:ext uri="{BB962C8B-B14F-4D97-AF65-F5344CB8AC3E}">
        <p14:creationId xmlns:p14="http://schemas.microsoft.com/office/powerpoint/2010/main" val="292583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latin typeface="+mn-lt"/>
                <a:ea typeface="+mn-ea"/>
                <a:cs typeface="+mn-cs"/>
              </a:rPr>
              <a:t>Writing the Code (led.py)</a:t>
            </a:r>
            <a:endParaRPr lang="en-US" b="1" dirty="0" smtClean="0"/>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To ensure that your program is readable to both computer and human eyes, make sure that you structure your programs in a way that coherent on what the purpose of the program is. This will also eliminate many of the bugs that occur in your code.</a:t>
            </a:r>
            <a:endParaRPr lang="en-US" b="0" dirty="0" smtClean="0"/>
          </a:p>
          <a:p>
            <a:r>
              <a:rPr lang="en-US" dirty="0" smtClean="0"/>
              <a:t/>
            </a:r>
            <a:br>
              <a:rPr lang="en-US" dirty="0" smtClean="0"/>
            </a:br>
            <a:endParaRPr lang="en-US" b="0"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5235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8032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sz="1100" b="0" i="0" kern="1200" dirty="0" smtClean="0">
                <a:solidFill>
                  <a:schemeClr val="tx1"/>
                </a:solidFill>
                <a:latin typeface="+mn-lt"/>
                <a:ea typeface="+mn-ea"/>
                <a:cs typeface="+mn-cs"/>
              </a:rPr>
              <a:t>Electricity is a natural phenomenon that occurs throughout nature and takes many different forms. In this tutorial we’ll focus on current electricity: the stuff that powers our electronic gadgets. Our goal is NOT</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to understand how electricity flows from a power source through wires, lighting up LEDs, spinning motors, and powering our communication devices.</a:t>
            </a:r>
          </a:p>
          <a:p>
            <a:pPr lvl="0" rtl="0">
              <a:spcBef>
                <a:spcPts val="0"/>
              </a:spcBef>
              <a:buNone/>
            </a:pPr>
            <a:r>
              <a:rPr lang="en-US" sz="1100" b="0" i="0" kern="1200" dirty="0" smtClean="0">
                <a:solidFill>
                  <a:schemeClr val="tx1"/>
                </a:solidFill>
                <a:latin typeface="+mn-lt"/>
                <a:ea typeface="+mn-ea"/>
                <a:cs typeface="+mn-cs"/>
              </a:rPr>
              <a:t>Electricity is briefly defined as the </a:t>
            </a:r>
            <a:r>
              <a:rPr lang="en-US" sz="1100" b="1" i="0" kern="1200" dirty="0" smtClean="0">
                <a:solidFill>
                  <a:schemeClr val="tx1"/>
                </a:solidFill>
                <a:latin typeface="+mn-lt"/>
                <a:ea typeface="+mn-ea"/>
                <a:cs typeface="+mn-cs"/>
              </a:rPr>
              <a:t>flow of electric charge,</a:t>
            </a:r>
            <a:r>
              <a:rPr lang="en-US" sz="1100" b="0" i="0" kern="1200" dirty="0" smtClean="0">
                <a:solidFill>
                  <a:schemeClr val="tx1"/>
                </a:solidFill>
                <a:latin typeface="+mn-lt"/>
                <a:ea typeface="+mn-ea"/>
                <a:cs typeface="+mn-cs"/>
              </a:rPr>
              <a:t> but there’s so much behind that simple statement. Where do the charges come from? How do we move them? Where do they move to? How does an electric charge cause mechanical motion or make things light up? So many questions! To begin to explain what electricity is we need to zoom way in, beyond the matter and molecules, to the atoms that make up everything we interact with in life.</a:t>
            </a:r>
          </a:p>
          <a:p>
            <a:pPr lvl="0" rtl="0">
              <a:spcBef>
                <a:spcPts val="0"/>
              </a:spcBef>
              <a:buNone/>
            </a:pPr>
            <a:r>
              <a:rPr lang="en-US" sz="1100" b="0" i="0" kern="1200" dirty="0" smtClean="0">
                <a:solidFill>
                  <a:schemeClr val="tx1"/>
                </a:solidFill>
                <a:latin typeface="+mn-lt"/>
                <a:ea typeface="+mn-ea"/>
                <a:cs typeface="+mn-cs"/>
              </a:rPr>
              <a:t>We do</a:t>
            </a:r>
            <a:r>
              <a:rPr lang="en-US" sz="1100" b="0" i="0" kern="1200" baseline="0" dirty="0" smtClean="0">
                <a:solidFill>
                  <a:schemeClr val="tx1"/>
                </a:solidFill>
                <a:latin typeface="+mn-lt"/>
                <a:ea typeface="+mn-ea"/>
                <a:cs typeface="+mn-cs"/>
              </a:rPr>
              <a:t> not have time to discuss and explain all of those concepts in this class, instead, we will focus on the electric circuit, and how its basic concept, and how it works.</a:t>
            </a:r>
            <a:endParaRPr lang="en-US" dirty="0" smtClean="0"/>
          </a:p>
        </p:txBody>
      </p:sp>
    </p:spTree>
    <p:extLst>
      <p:ext uri="{BB962C8B-B14F-4D97-AF65-F5344CB8AC3E}">
        <p14:creationId xmlns:p14="http://schemas.microsoft.com/office/powerpoint/2010/main" val="148032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803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8032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smtClean="0">
                <a:solidFill>
                  <a:schemeClr val="tx1"/>
                </a:solidFill>
                <a:latin typeface="+mn-lt"/>
                <a:ea typeface="+mn-ea"/>
                <a:cs typeface="+mn-cs"/>
              </a:rPr>
              <a:t>IP address</a:t>
            </a:r>
            <a:endParaRPr lang="en-US" b="1" dirty="0" smtClean="0"/>
          </a:p>
          <a:p>
            <a:pPr rtl="0"/>
            <a:r>
              <a:rPr lang="en-US" sz="1100" b="0" i="0" u="none" strike="noStrike" kern="1200" dirty="0" smtClean="0">
                <a:solidFill>
                  <a:schemeClr val="tx1"/>
                </a:solidFill>
                <a:latin typeface="+mn-lt"/>
                <a:ea typeface="+mn-ea"/>
                <a:cs typeface="+mn-cs"/>
              </a:rPr>
              <a:t>Get Pi IP address is one important step to use Pi with laptop or other computer.</a:t>
            </a:r>
            <a:endParaRPr lang="en-US" b="0" dirty="0" smtClean="0"/>
          </a:p>
          <a:p>
            <a:pPr rtl="0"/>
            <a:r>
              <a:rPr lang="en-US" sz="1100" b="0" i="0" u="none" strike="noStrike" kern="1200" dirty="0" smtClean="0">
                <a:solidFill>
                  <a:schemeClr val="tx1"/>
                </a:solidFill>
                <a:latin typeface="+mn-lt"/>
                <a:ea typeface="+mn-ea"/>
                <a:cs typeface="+mn-cs"/>
              </a:rPr>
              <a:t>If IP address for example as “192.168.0.15” is displayed on LCD, go to chapter VNC.</a:t>
            </a:r>
            <a:endParaRPr lang="en-US" b="0" dirty="0" smtClean="0"/>
          </a:p>
          <a:p>
            <a:pPr rtl="0"/>
            <a:r>
              <a:rPr lang="en-US" b="0" dirty="0" smtClean="0"/>
              <a:t/>
            </a:r>
            <a:br>
              <a:rPr lang="en-US" b="0" dirty="0" smtClean="0"/>
            </a:br>
            <a:r>
              <a:rPr lang="en-US" sz="1100" b="0" i="0" u="none" strike="noStrike" kern="1200" dirty="0" smtClean="0">
                <a:solidFill>
                  <a:schemeClr val="tx1"/>
                </a:solidFill>
                <a:latin typeface="+mn-lt"/>
                <a:ea typeface="+mn-ea"/>
                <a:cs typeface="+mn-cs"/>
              </a:rPr>
              <a:t>Here is workflow how to get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IP address:</a:t>
            </a:r>
            <a:endParaRPr lang="en-US" b="0" dirty="0" smtClean="0"/>
          </a:p>
          <a:p>
            <a:pPr rtl="0"/>
            <a:r>
              <a:rPr lang="en-US" dirty="0" smtClean="0"/>
              <a:t/>
            </a:r>
            <a:br>
              <a:rPr lang="en-US" dirty="0" smtClean="0"/>
            </a:br>
            <a:r>
              <a:rPr lang="en-US" sz="1100" b="0" i="0" u="none" strike="noStrike" kern="1200" dirty="0" smtClean="0">
                <a:solidFill>
                  <a:schemeClr val="tx1"/>
                </a:solidFill>
                <a:latin typeface="+mn-lt"/>
                <a:ea typeface="+mn-ea"/>
                <a:cs typeface="+mn-cs"/>
              </a:rPr>
              <a:t>If there is no IP address is displayed on LCD, there are three ways to get IP.</a:t>
            </a:r>
            <a:endParaRPr lang="en-US" b="0" dirty="0" smtClean="0"/>
          </a:p>
          <a:p>
            <a:pPr rtl="0" fontAlgn="base"/>
            <a:r>
              <a:rPr lang="en-US" sz="1100" b="0" i="0" u="none" strike="noStrike" kern="1200" dirty="0" smtClean="0">
                <a:solidFill>
                  <a:schemeClr val="tx1"/>
                </a:solidFill>
                <a:latin typeface="+mn-lt"/>
                <a:ea typeface="+mn-ea"/>
                <a:cs typeface="+mn-cs"/>
              </a:rPr>
              <a:t>Use monitor / keyboard / mouse to connect to </a:t>
            </a:r>
            <a:r>
              <a:rPr lang="en-US" sz="1100" b="0" i="0" u="none" strike="noStrike" kern="1200" dirty="0" err="1" smtClean="0">
                <a:solidFill>
                  <a:schemeClr val="tx1"/>
                </a:solidFill>
                <a:latin typeface="+mn-lt"/>
                <a:ea typeface="+mn-ea"/>
                <a:cs typeface="+mn-cs"/>
              </a:rPr>
              <a:t>wifi</a:t>
            </a:r>
            <a:endParaRPr lang="en-US" sz="1100" b="0" i="0" u="none" strike="noStrike" kern="1200" dirty="0" smtClean="0">
              <a:solidFill>
                <a:schemeClr val="tx1"/>
              </a:solidFill>
              <a:latin typeface="+mn-lt"/>
              <a:ea typeface="+mn-ea"/>
              <a:cs typeface="+mn-cs"/>
            </a:endParaRPr>
          </a:p>
          <a:p>
            <a:pPr rtl="0" fontAlgn="base"/>
            <a:r>
              <a:rPr lang="en-US" sz="1100" b="0" i="0" u="none" strike="noStrike" kern="1200" dirty="0" smtClean="0">
                <a:solidFill>
                  <a:schemeClr val="tx1"/>
                </a:solidFill>
                <a:latin typeface="+mn-lt"/>
                <a:ea typeface="+mn-ea"/>
                <a:cs typeface="+mn-cs"/>
              </a:rPr>
              <a:t>Use network cable to connect with router to get IP</a:t>
            </a:r>
          </a:p>
          <a:p>
            <a:pPr rtl="0" fontAlgn="base"/>
            <a:r>
              <a:rPr lang="en-US" sz="1100" b="0" i="0" u="none" strike="noStrike" kern="1200" dirty="0" smtClean="0">
                <a:solidFill>
                  <a:schemeClr val="tx1"/>
                </a:solidFill>
                <a:latin typeface="+mn-lt"/>
                <a:ea typeface="+mn-ea"/>
                <a:cs typeface="+mn-cs"/>
              </a:rPr>
              <a:t>Use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hotspot to get IP</a:t>
            </a:r>
          </a:p>
          <a:p>
            <a:pPr rtl="0"/>
            <a:r>
              <a:rPr lang="en-US" sz="1100" b="0" i="0" u="none" strike="noStrike" kern="1200" dirty="0" smtClean="0">
                <a:solidFill>
                  <a:schemeClr val="tx1"/>
                </a:solidFill>
                <a:latin typeface="+mn-lt"/>
                <a:ea typeface="+mn-ea"/>
                <a:cs typeface="+mn-cs"/>
              </a:rPr>
              <a:t>Following chapter will introduce above IP methods.</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latin typeface="+mn-lt"/>
                <a:ea typeface="+mn-ea"/>
                <a:cs typeface="+mn-cs"/>
              </a:rPr>
              <a:t>Option 2: Use network cable to connect with router to get 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Connect Pi with router with </a:t>
            </a:r>
            <a:r>
              <a:rPr lang="en-US" sz="1100" b="0" i="0" u="none" strike="noStrike" kern="1200" dirty="0" err="1" smtClean="0">
                <a:solidFill>
                  <a:schemeClr val="tx1"/>
                </a:solidFill>
                <a:latin typeface="+mn-lt"/>
                <a:ea typeface="+mn-ea"/>
                <a:cs typeface="+mn-cs"/>
              </a:rPr>
              <a:t>ethernet</a:t>
            </a:r>
            <a:r>
              <a:rPr lang="en-US" sz="1100" b="0" i="0" u="none" strike="noStrike" kern="1200" dirty="0" smtClean="0">
                <a:solidFill>
                  <a:schemeClr val="tx1"/>
                </a:solidFill>
                <a:latin typeface="+mn-lt"/>
                <a:ea typeface="+mn-ea"/>
                <a:cs typeface="+mn-cs"/>
              </a:rPr>
              <a:t> cable, start Pi, the IP will be displayed on LCD, go to VNC chapter to setup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or use directly.</a:t>
            </a:r>
            <a:endParaRPr lang="en-US" b="0" dirty="0" smtClean="0"/>
          </a:p>
          <a:p>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val="7589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Option 3:  Use </a:t>
            </a:r>
            <a:r>
              <a:rPr lang="en-US" sz="1100" b="0" i="0" u="none" strike="noStrike" kern="1200" dirty="0" err="1" smtClean="0">
                <a:solidFill>
                  <a:schemeClr val="tx1"/>
                </a:solidFill>
                <a:latin typeface="+mn-lt"/>
                <a:ea typeface="+mn-ea"/>
                <a:cs typeface="+mn-cs"/>
              </a:rPr>
              <a:t>martphone</a:t>
            </a:r>
            <a:r>
              <a:rPr lang="en-US" sz="1100" b="0" i="0" u="none" strike="noStrike" kern="1200" dirty="0" smtClean="0">
                <a:solidFill>
                  <a:schemeClr val="tx1"/>
                </a:solidFill>
                <a:latin typeface="+mn-lt"/>
                <a:ea typeface="+mn-ea"/>
                <a:cs typeface="+mn-cs"/>
              </a:rPr>
              <a:t> hotspot to get IP</a:t>
            </a:r>
            <a:endParaRPr lang="en-US" b="1" dirty="0" smtClean="0"/>
          </a:p>
          <a:p>
            <a:pPr rtl="0"/>
            <a:r>
              <a:rPr lang="en-US" sz="1100" b="0" i="0" u="none" strike="noStrike" kern="1200" dirty="0" smtClean="0">
                <a:solidFill>
                  <a:schemeClr val="tx1"/>
                </a:solidFill>
                <a:latin typeface="+mn-lt"/>
                <a:ea typeface="+mn-ea"/>
                <a:cs typeface="+mn-cs"/>
              </a:rPr>
              <a:t>Set hotspot on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the spot name “</a:t>
            </a:r>
            <a:r>
              <a:rPr lang="en-US" sz="1100" b="0" i="0" u="none" strike="noStrike" kern="1200" dirty="0" err="1" smtClean="0">
                <a:solidFill>
                  <a:schemeClr val="tx1"/>
                </a:solidFill>
                <a:latin typeface="+mn-lt"/>
                <a:ea typeface="+mn-ea"/>
                <a:cs typeface="+mn-cs"/>
              </a:rPr>
              <a:t>Pizhi</a:t>
            </a:r>
            <a:r>
              <a:rPr lang="en-US" sz="1100" b="0" i="0" u="none" strike="noStrike" kern="1200" dirty="0" smtClean="0">
                <a:solidFill>
                  <a:schemeClr val="tx1"/>
                </a:solidFill>
                <a:latin typeface="+mn-lt"/>
                <a:ea typeface="+mn-ea"/>
                <a:cs typeface="+mn-cs"/>
              </a:rPr>
              <a:t>”, password “</a:t>
            </a: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a:t>
            </a:r>
            <a:endParaRPr lang="en-US" b="0" dirty="0" smtClean="0"/>
          </a:p>
          <a:p>
            <a:pPr rtl="0"/>
            <a:r>
              <a:rPr lang="en-US" sz="1100" b="0" i="0" u="none" strike="noStrike" kern="1200" dirty="0" smtClean="0">
                <a:solidFill>
                  <a:schemeClr val="tx1"/>
                </a:solidFill>
                <a:latin typeface="+mn-lt"/>
                <a:ea typeface="+mn-ea"/>
                <a:cs typeface="+mn-cs"/>
              </a:rPr>
              <a:t>Start Pi with LCD, the LCD will display Pi IP of hotspot, go to VNC.</a:t>
            </a:r>
            <a:endParaRPr lang="en-US" b="0" dirty="0" smtClean="0"/>
          </a:p>
          <a:p>
            <a:r>
              <a:rPr lang="en-US" dirty="0" smtClean="0"/>
              <a:t/>
            </a:r>
            <a:br>
              <a:rPr lang="en-US" dirty="0" smtClean="0"/>
            </a:br>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val="75894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dirty="0" smtClean="0"/>
              <a:t>We</a:t>
            </a:r>
            <a:r>
              <a:rPr lang="en-US" baseline="0" dirty="0" smtClean="0"/>
              <a:t> will demonstrate our project, first of all, we explain what is button, and how it works</a:t>
            </a:r>
          </a:p>
          <a:p>
            <a:pPr lvl="0" rtl="0">
              <a:spcBef>
                <a:spcPts val="0"/>
              </a:spcBef>
              <a:buNone/>
            </a:pPr>
            <a:endParaRPr lang="en-US" baseline="0" dirty="0" smtClean="0"/>
          </a:p>
          <a:p>
            <a:pPr rtl="0"/>
            <a:r>
              <a:rPr lang="en-US" sz="1100" b="0" i="0" u="none" strike="noStrike" kern="1200" dirty="0" smtClean="0">
                <a:solidFill>
                  <a:schemeClr val="tx1"/>
                </a:solidFill>
                <a:latin typeface="+mn-lt"/>
                <a:ea typeface="+mn-ea"/>
                <a:cs typeface="+mn-cs"/>
              </a:rPr>
              <a:t>What is a Button?</a:t>
            </a:r>
            <a:endParaRPr lang="en-US" b="1" dirty="0" smtClean="0"/>
          </a:p>
          <a:p>
            <a:pPr rtl="0"/>
            <a:r>
              <a:rPr lang="en-US" sz="1100" b="0" i="0" u="none" strike="noStrike" kern="1200" dirty="0" smtClean="0">
                <a:solidFill>
                  <a:schemeClr val="tx1"/>
                </a:solidFill>
                <a:latin typeface="+mn-lt"/>
                <a:ea typeface="+mn-ea"/>
                <a:cs typeface="+mn-cs"/>
              </a:rPr>
              <a:t>Buttons can be seen almost everywhere in the world around us in elevators, phones, computers, and much more. Buttons are simply a form of a switch which changes state when it is pressed. Buttons allow us to detect physical changes and convert them into electrical signals. </a:t>
            </a:r>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In order to detect a state change from the button, we will be connecting a 5V power source to the A terminal, a GPIO pin to the B terminal and ground to the C terminal. When the button is in its natural, </a:t>
            </a:r>
            <a:r>
              <a:rPr lang="en-US" sz="1100" b="0" i="0" u="none" strike="noStrike" kern="1200" dirty="0" err="1" smtClean="0">
                <a:solidFill>
                  <a:schemeClr val="tx1"/>
                </a:solidFill>
                <a:latin typeface="+mn-lt"/>
                <a:ea typeface="+mn-ea"/>
                <a:cs typeface="+mn-cs"/>
              </a:rPr>
              <a:t>unpushed</a:t>
            </a:r>
            <a:r>
              <a:rPr lang="en-US" sz="1100" b="0" i="0" u="none" strike="noStrike" kern="1200" dirty="0" smtClean="0">
                <a:solidFill>
                  <a:schemeClr val="tx1"/>
                </a:solidFill>
                <a:latin typeface="+mn-lt"/>
                <a:ea typeface="+mn-ea"/>
                <a:cs typeface="+mn-cs"/>
              </a:rPr>
              <a:t> state, our GPIO pin will detect the 5V signal as an input. Upon being pushed, however, all four terminals become connected, causing our GPIO pin to be linked with the ground. When it is read in this state, the input that being read will equal that of the ground. Because our button requires very little current in order to function, use a resistor with larger resistance magnitude, either 1k Ω or 10k Ω. </a:t>
            </a:r>
            <a:endParaRPr lang="en-US" b="0" dirty="0" smtClean="0"/>
          </a:p>
          <a:p>
            <a:pPr rtl="0"/>
            <a:r>
              <a:rPr lang="en-US" b="0" dirty="0" smtClean="0"/>
              <a:t/>
            </a:r>
            <a:br>
              <a:rPr lang="en-US" b="0" dirty="0" smtClean="0"/>
            </a:br>
            <a:r>
              <a:rPr lang="en-US" sz="1100" b="0" i="0" u="none" strike="noStrike" kern="1200" dirty="0" smtClean="0">
                <a:solidFill>
                  <a:schemeClr val="tx1"/>
                </a:solidFill>
                <a:latin typeface="+mn-lt"/>
                <a:ea typeface="+mn-ea"/>
                <a:cs typeface="+mn-cs"/>
              </a:rPr>
              <a:t>How does it work?</a:t>
            </a:r>
            <a:endParaRPr lang="en-US" b="1" dirty="0" smtClean="0"/>
          </a:p>
          <a:p>
            <a:pPr rtl="0"/>
            <a:r>
              <a:rPr lang="en-US" sz="1100" b="0" i="0" u="none" strike="noStrike" kern="1200" dirty="0" smtClean="0">
                <a:solidFill>
                  <a:schemeClr val="tx1"/>
                </a:solidFill>
                <a:latin typeface="+mn-lt"/>
                <a:ea typeface="+mn-ea"/>
                <a:cs typeface="+mn-cs"/>
              </a:rPr>
              <a:t>If you hold the button such that it is in a vertical orientation, then the two rails that are parallel to each other are connected internally. When the button is pressed down, the switch inside closes, connecting the two rails. Current from one branch can then flow across to the other. </a:t>
            </a:r>
            <a:endParaRPr lang="en-US" b="0"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val="7589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Teacher notes:</a:t>
            </a:r>
          </a:p>
          <a:p>
            <a:pPr lvl="0" rtl="0">
              <a:spcBef>
                <a:spcPts val="0"/>
              </a:spcBef>
              <a:buNone/>
            </a:pPr>
            <a:endParaRPr lang="en-US" dirty="0"/>
          </a:p>
          <a:p>
            <a:r>
              <a:rPr lang="en-US" sz="1100" b="0" i="0" kern="1200" dirty="0">
                <a:solidFill>
                  <a:schemeClr val="tx1"/>
                </a:solidFill>
                <a:latin typeface="+mn-lt"/>
                <a:ea typeface="+mn-ea"/>
                <a:cs typeface="+mn-cs"/>
              </a:rPr>
              <a:t>Buzzers can be both fun and useful in electric </a:t>
            </a:r>
            <a:r>
              <a:rPr lang="en-US" sz="1100" b="0" i="0" kern="1200" dirty="0" err="1">
                <a:solidFill>
                  <a:schemeClr val="tx1"/>
                </a:solidFill>
                <a:latin typeface="+mn-lt"/>
                <a:ea typeface="+mn-ea"/>
                <a:cs typeface="+mn-cs"/>
              </a:rPr>
              <a:t>circuits.We’ll</a:t>
            </a:r>
            <a:r>
              <a:rPr lang="en-US" sz="1100" b="0" i="0" kern="1200" dirty="0">
                <a:solidFill>
                  <a:schemeClr val="tx1"/>
                </a:solidFill>
                <a:latin typeface="+mn-lt"/>
                <a:ea typeface="+mn-ea"/>
                <a:cs typeface="+mn-cs"/>
              </a:rPr>
              <a:t> use them a lot in </a:t>
            </a:r>
            <a:r>
              <a:rPr lang="en-US" sz="1100" b="0" i="0" kern="1200" dirty="0" err="1">
                <a:solidFill>
                  <a:schemeClr val="tx1"/>
                </a:solidFill>
                <a:latin typeface="+mn-lt"/>
                <a:ea typeface="+mn-ea"/>
                <a:cs typeface="+mn-cs"/>
              </a:rPr>
              <a:t>MakeCrate</a:t>
            </a:r>
            <a:r>
              <a:rPr lang="en-US" sz="1100" b="0" i="0" kern="1200" dirty="0">
                <a:solidFill>
                  <a:schemeClr val="tx1"/>
                </a:solidFill>
                <a:latin typeface="+mn-lt"/>
                <a:ea typeface="+mn-ea"/>
                <a:cs typeface="+mn-cs"/>
              </a:rPr>
              <a:t> projects, so let’s take a look at what is going on inside a buzzer to produce sound.</a:t>
            </a:r>
          </a:p>
          <a:p>
            <a:endParaRPr lang="en-US" sz="1100" b="0" i="0" kern="1200" dirty="0">
              <a:solidFill>
                <a:schemeClr val="tx1"/>
              </a:solidFill>
              <a:latin typeface="+mn-lt"/>
              <a:ea typeface="+mn-ea"/>
              <a:cs typeface="+mn-cs"/>
            </a:endParaRPr>
          </a:p>
          <a:p>
            <a:r>
              <a:rPr lang="en-US" sz="1100" b="0" i="0" kern="1200" dirty="0">
                <a:solidFill>
                  <a:schemeClr val="tx1"/>
                </a:solidFill>
                <a:latin typeface="+mn-lt"/>
                <a:ea typeface="+mn-ea"/>
                <a:cs typeface="+mn-cs"/>
              </a:rPr>
              <a:t>The buzzer consists of an outside case with two pins to attach it to power and ground.</a:t>
            </a:r>
          </a:p>
          <a:p>
            <a:r>
              <a:rPr lang="en-US" sz="1100" b="0" i="0" kern="1200" dirty="0">
                <a:solidFill>
                  <a:schemeClr val="tx1"/>
                </a:solidFill>
                <a:latin typeface="+mn-lt"/>
                <a:ea typeface="+mn-ea"/>
                <a:cs typeface="+mn-cs"/>
              </a:rPr>
              <a:t>Inside is a </a:t>
            </a:r>
            <a:r>
              <a:rPr lang="en-US" sz="1100" b="0" i="0" kern="1200" dirty="0" err="1">
                <a:solidFill>
                  <a:schemeClr val="tx1"/>
                </a:solidFill>
                <a:latin typeface="+mn-lt"/>
                <a:ea typeface="+mn-ea"/>
                <a:cs typeface="+mn-cs"/>
              </a:rPr>
              <a:t>piezo</a:t>
            </a:r>
            <a:r>
              <a:rPr lang="en-US" sz="1100" b="0" i="0" kern="1200" dirty="0">
                <a:solidFill>
                  <a:schemeClr val="tx1"/>
                </a:solidFill>
                <a:latin typeface="+mn-lt"/>
                <a:ea typeface="+mn-ea"/>
                <a:cs typeface="+mn-cs"/>
              </a:rPr>
              <a:t> element, which consists of a central ceramic disc surrounded by a metal (often bronze)vibration disc.</a:t>
            </a:r>
          </a:p>
          <a:p>
            <a:r>
              <a:rPr lang="en-US" sz="1100" b="0" i="0" kern="1200" dirty="0">
                <a:solidFill>
                  <a:schemeClr val="tx1"/>
                </a:solidFill>
                <a:latin typeface="+mn-lt"/>
                <a:ea typeface="+mn-ea"/>
                <a:cs typeface="+mn-cs"/>
              </a:rPr>
              <a:t>When current is applied to the buzzer it causes the ceramic disk to contract or expand. Changing the  This then causes the surrounding disc to vibrate.  That’s the sound that you hear.  By changing the frequency of the buzzer, the speed of the vibrations changes, which changes the pitch of the resulting sound.</a:t>
            </a:r>
          </a:p>
        </p:txBody>
      </p:sp>
    </p:spTree>
    <p:extLst>
      <p:ext uri="{BB962C8B-B14F-4D97-AF65-F5344CB8AC3E}">
        <p14:creationId xmlns:p14="http://schemas.microsoft.com/office/powerpoint/2010/main" val="7589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dirty="0"/>
          </a:p>
        </p:txBody>
      </p:sp>
      <p:sp>
        <p:nvSpPr>
          <p:cNvPr id="8"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3" name="Rectangle 2"/>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5"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8" name="Footer Placeholder 4"/>
          <p:cNvSpPr>
            <a:spLocks noGrp="1"/>
          </p:cNvSpPr>
          <p:nvPr>
            <p:ph type="ftr" sz="quarter" idx="3"/>
          </p:nvPr>
        </p:nvSpPr>
        <p:spPr>
          <a:xfrm>
            <a:off x="1677537"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pPr lvl="0" algn="r">
                <a:spcBef>
                  <a:spcPts val="0"/>
                </a:spcBef>
                <a:buNone/>
              </a:pPr>
              <a:t>‹#›</a:t>
            </a:fld>
            <a:endParaRPr lang="en" sz="1000" dirty="0">
              <a:solidFill>
                <a:schemeClr val="dk1"/>
              </a:solidFill>
              <a:latin typeface="Roboto"/>
              <a:ea typeface="Roboto"/>
              <a:cs typeface="Roboto"/>
              <a:sym typeface="Roboto"/>
            </a:endParaRPr>
          </a:p>
        </p:txBody>
      </p:sp>
      <p:sp>
        <p:nvSpPr>
          <p:cNvPr id="5" name="Rectangle 4"/>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achine" TargetMode="External"/><Relationship Id="rId13"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s://en.wikipedia.org/wiki/Buzzer" TargetMode="External"/><Relationship Id="rId12" Type="http://schemas.openxmlformats.org/officeDocument/2006/relationships/hyperlink" Target="https://en.wikipedia.org/wiki/Timer"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en.wikipedia.org/wiki/Sound" TargetMode="External"/><Relationship Id="rId11" Type="http://schemas.openxmlformats.org/officeDocument/2006/relationships/hyperlink" Target="https://en.wikipedia.org/wiki/Alarm_devices" TargetMode="External"/><Relationship Id="rId5" Type="http://schemas.openxmlformats.org/officeDocument/2006/relationships/image" Target="../media/image7.png"/><Relationship Id="rId10" Type="http://schemas.openxmlformats.org/officeDocument/2006/relationships/hyperlink" Target="https://en.wikipedia.org/wiki/Piezoelectricity" TargetMode="External"/><Relationship Id="rId4" Type="http://schemas.openxmlformats.org/officeDocument/2006/relationships/image" Target="../media/image2.png"/><Relationship Id="rId9" Type="http://schemas.openxmlformats.org/officeDocument/2006/relationships/hyperlink" Target="https://en.wikipedia.org/wiki/Electromechanics" TargetMode="External"/><Relationship Id="rId1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sp>
        <p:nvSpPr>
          <p:cNvPr id="2" name="Rectangle 1"/>
          <p:cNvSpPr/>
          <p:nvPr/>
        </p:nvSpPr>
        <p:spPr>
          <a:xfrm>
            <a:off x="4556"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smtClean="0">
                <a:solidFill>
                  <a:srgbClr val="595A5D"/>
                </a:solidFill>
                <a:latin typeface="+mj-lt"/>
                <a:ea typeface="Alegreya"/>
                <a:cs typeface="Alegreya"/>
                <a:sym typeface="Alegreya"/>
              </a:rPr>
              <a:t>Ver</a:t>
            </a:r>
            <a:r>
              <a:rPr lang="en-US" sz="1600" dirty="0">
                <a:solidFill>
                  <a:srgbClr val="595A5D"/>
                </a:solidFill>
                <a:latin typeface="+mj-lt"/>
                <a:ea typeface="Alegreya"/>
                <a:cs typeface="Alegreya"/>
                <a:sym typeface="Alegreya"/>
              </a:rPr>
              <a:t>. </a:t>
            </a:r>
            <a:r>
              <a:rPr lang="en-US" sz="1600" dirty="0" smtClean="0">
                <a:solidFill>
                  <a:srgbClr val="595A5D"/>
                </a:solidFill>
                <a:latin typeface="+mj-lt"/>
                <a:ea typeface="Alegreya"/>
                <a:cs typeface="Alegreya"/>
                <a:sym typeface="Alegreya"/>
              </a:rPr>
              <a:t>01</a:t>
            </a:r>
            <a:endParaRPr lang="en-US" sz="1600" dirty="0">
              <a:solidFill>
                <a:srgbClr val="595A5D"/>
              </a:solidFill>
              <a:latin typeface="+mj-lt"/>
              <a:ea typeface="Alegreya"/>
              <a:cs typeface="Alegreya"/>
              <a:sym typeface="Alegreya"/>
            </a:endParaRPr>
          </a:p>
        </p:txBody>
      </p:sp>
      <p:sp>
        <p:nvSpPr>
          <p:cNvPr id="6" name="Rectangle 5"/>
          <p:cNvSpPr/>
          <p:nvPr/>
        </p:nvSpPr>
        <p:spPr>
          <a:xfrm>
            <a:off x="0" y="0"/>
            <a:ext cx="9144000" cy="3749398"/>
          </a:xfrm>
          <a:prstGeom prst="rect">
            <a:avLst/>
          </a:prstGeom>
          <a:solidFill>
            <a:schemeClr val="bg2">
              <a:lumMod val="75000"/>
              <a:lumOff val="2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 xmlns:a16="http://schemas.microsoft.com/office/drawing/2014/main" id="{987D29E1-CF14-48D5-BD07-772474EB3E95}"/>
              </a:ext>
            </a:extLst>
          </p:cNvPr>
          <p:cNvSpPr txBox="1">
            <a:spLocks/>
          </p:cNvSpPr>
          <p:nvPr/>
        </p:nvSpPr>
        <p:spPr>
          <a:xfrm>
            <a:off x="-493305" y="2181577"/>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4000" dirty="0" smtClean="0">
                <a:solidFill>
                  <a:srgbClr val="FFFFFF"/>
                </a:solidFill>
                <a:latin typeface="+mn-lt"/>
                <a:ea typeface="Georgia"/>
                <a:cs typeface="Georgia"/>
                <a:sym typeface="Georgia"/>
              </a:rPr>
              <a:t>   </a:t>
            </a:r>
            <a:r>
              <a:rPr lang="en-US" sz="4000" smtClean="0">
                <a:solidFill>
                  <a:srgbClr val="FFFFFF"/>
                </a:solidFill>
                <a:latin typeface="+mn-lt"/>
                <a:ea typeface="Georgia"/>
                <a:cs typeface="Georgia"/>
                <a:sym typeface="Georgia"/>
              </a:rPr>
              <a:t>Course </a:t>
            </a:r>
            <a:r>
              <a:rPr lang="en-US" sz="4000" dirty="0">
                <a:solidFill>
                  <a:srgbClr val="FFFFFF"/>
                </a:solidFill>
                <a:latin typeface="+mn-lt"/>
                <a:ea typeface="Georgia"/>
                <a:cs typeface="Georgia"/>
                <a:sym typeface="Georgia"/>
              </a:rPr>
              <a:t>4</a:t>
            </a:r>
            <a:endParaRPr lang="en" sz="4000" dirty="0">
              <a:solidFill>
                <a:srgbClr val="FFFFFF"/>
              </a:solidFill>
              <a:latin typeface="+mn-lt"/>
              <a:ea typeface="Georgia"/>
              <a:cs typeface="Georgia"/>
              <a:sym typeface="Georgia"/>
            </a:endParaRPr>
          </a:p>
        </p:txBody>
      </p:sp>
      <p:sp>
        <p:nvSpPr>
          <p:cNvPr id="12" name="Oval 11"/>
          <p:cNvSpPr/>
          <p:nvPr/>
        </p:nvSpPr>
        <p:spPr>
          <a:xfrm>
            <a:off x="2409959" y="2534918"/>
            <a:ext cx="138020" cy="13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1215562"/>
            <a:ext cx="9144000" cy="1015663"/>
          </a:xfrm>
          <a:prstGeom prst="rect">
            <a:avLst/>
          </a:prstGeom>
          <a:noFill/>
        </p:spPr>
        <p:txBody>
          <a:bodyPr wrap="square" rtlCol="0">
            <a:spAutoFit/>
          </a:bodyPr>
          <a:lstStyle/>
          <a:p>
            <a:pPr algn="ctr"/>
            <a:r>
              <a:rPr lang="en-US" sz="6000" b="1" dirty="0" smtClean="0">
                <a:solidFill>
                  <a:srgbClr val="FFFFFF"/>
                </a:solidFill>
                <a:sym typeface="Georgia"/>
              </a:rPr>
              <a:t>Python + IOT</a:t>
            </a:r>
            <a:endParaRPr lang="en-US" sz="6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a:t>
            </a:r>
            <a:r>
              <a:rPr lang="en-US" altLang="zh-CN" sz="2800" b="1" dirty="0" smtClean="0">
                <a:solidFill>
                  <a:srgbClr val="595A5D"/>
                </a:solidFill>
                <a:latin typeface="+mj-lt"/>
              </a:rPr>
              <a:t>relay</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10</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r>
              <a:rPr lang="en-US" altLang="zh-CN" sz="1200" dirty="0" smtClean="0"/>
              <a:t>Relay</a:t>
            </a:r>
          </a:p>
          <a:p>
            <a:endParaRPr lang="en-US" altLang="zh-CN" sz="1200" dirty="0" smtClean="0"/>
          </a:p>
          <a:p>
            <a:r>
              <a:rPr lang="en-US" sz="1200" dirty="0"/>
              <a:t>A </a:t>
            </a:r>
            <a:r>
              <a:rPr lang="en-US" sz="1200" b="1" dirty="0"/>
              <a:t>relay</a:t>
            </a:r>
            <a:r>
              <a:rPr lang="en-US" sz="1200" dirty="0"/>
              <a:t> is an electromagnetic switch operated by a relatively small electric current that can turn on or off a much larger electric current. The heart of a </a:t>
            </a:r>
            <a:r>
              <a:rPr lang="en-US" sz="1200" b="1" dirty="0"/>
              <a:t>relay</a:t>
            </a:r>
            <a:r>
              <a:rPr lang="en-US" sz="1200" dirty="0"/>
              <a:t> is an electromagnet (a coil of wire that becomes a temporary magnet when electricity flows through it).</a:t>
            </a:r>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000" dirty="0" smtClean="0"/>
              <a:t/>
            </a:r>
            <a:br>
              <a:rPr lang="en-US" sz="1000" dirty="0" smtClean="0"/>
            </a:br>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70" y="1765158"/>
            <a:ext cx="3179407" cy="233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2823" y="1990406"/>
            <a:ext cx="3438291" cy="192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a:t>
            </a:r>
            <a:r>
              <a:rPr lang="en-US" sz="2800" b="1" dirty="0" smtClean="0">
                <a:solidFill>
                  <a:srgbClr val="595A5D"/>
                </a:solidFill>
                <a:latin typeface="+mj-lt"/>
              </a:rPr>
              <a:t>I</a:t>
            </a:r>
          </a:p>
          <a:p>
            <a:r>
              <a:rPr lang="en-US" sz="2800" b="1" dirty="0" smtClean="0">
                <a:solidFill>
                  <a:srgbClr val="595A5D"/>
                </a:solidFill>
                <a:latin typeface="+mj-lt"/>
              </a:rPr>
              <a:t>diagram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11</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4338" name="Picture 2" descr="https://lh5.googleusercontent.com/BEHrRq84ghExOx8HK0XCcYwVmBr70Lxs0sUwiZ0QTHPRgkv1hRKeGkFk6SWya8M689H3c4flVrS8sHzqWMSYDfBB-z3BBuLQK6HuJ_eWavxoLEpriZ6aXp2e618p70JyR3r1iR34"/>
          <p:cNvPicPr>
            <a:picLocks noChangeAspect="1" noChangeArrowheads="1"/>
          </p:cNvPicPr>
          <p:nvPr/>
        </p:nvPicPr>
        <p:blipFill>
          <a:blip r:embed="rId6"/>
          <a:srcRect/>
          <a:stretch>
            <a:fillRect/>
          </a:stretch>
        </p:blipFill>
        <p:spPr bwMode="auto">
          <a:xfrm>
            <a:off x="3987271" y="745594"/>
            <a:ext cx="2862262" cy="1949797"/>
          </a:xfrm>
          <a:prstGeom prst="rect">
            <a:avLst/>
          </a:prstGeom>
          <a:noFill/>
        </p:spPr>
      </p:pic>
      <p:pic>
        <p:nvPicPr>
          <p:cNvPr id="14340" name="Picture 4" descr="https://lh3.googleusercontent.com/KgtV4oQLkxVEctdwNV-zJQm8V7F0GFmO1iAJK4iVCVUZAuEWtOYJBKhFKWYdgG9aT17Gdi0YUAAzr93Vkix-7OwAHPo4HmJXG2tsE4VVtXwWAPAdJ7WARQQJiu6zP4oEgFZbqUew"/>
          <p:cNvPicPr>
            <a:picLocks noChangeAspect="1" noChangeArrowheads="1"/>
          </p:cNvPicPr>
          <p:nvPr/>
        </p:nvPicPr>
        <p:blipFill>
          <a:blip r:embed="rId7"/>
          <a:srcRect/>
          <a:stretch>
            <a:fillRect/>
          </a:stretch>
        </p:blipFill>
        <p:spPr bwMode="auto">
          <a:xfrm>
            <a:off x="6340191" y="1905001"/>
            <a:ext cx="2803809" cy="1942572"/>
          </a:xfrm>
          <a:prstGeom prst="rect">
            <a:avLst/>
          </a:prstGeom>
          <a:noFill/>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II</a:t>
            </a:r>
          </a:p>
          <a:p>
            <a:r>
              <a:rPr lang="en-US" sz="2800" b="1" dirty="0" smtClean="0">
                <a:solidFill>
                  <a:srgbClr val="595A5D"/>
                </a:solidFill>
              </a:rPr>
              <a:t>diagram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12</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2290" name="Picture 2" descr="https://lh4.googleusercontent.com/fn9aYUZ5Euh8xy_RRvrrzA7R_2bD4oXPrYS3jcBHvt42j2CacvOG4CjGgdxwArein01NrbvXIOFmuJqyDsfbfUSGx6O7Zol6NJRfXDudXpanqVcrtFaVjrmjQs4BIPpMe3-jNT4s"/>
          <p:cNvPicPr>
            <a:picLocks noChangeAspect="1" noChangeArrowheads="1"/>
          </p:cNvPicPr>
          <p:nvPr/>
        </p:nvPicPr>
        <p:blipFill>
          <a:blip r:embed="rId6"/>
          <a:srcRect/>
          <a:stretch>
            <a:fillRect/>
          </a:stretch>
        </p:blipFill>
        <p:spPr bwMode="auto">
          <a:xfrm>
            <a:off x="3962401" y="719667"/>
            <a:ext cx="5181600" cy="3182408"/>
          </a:xfrm>
          <a:prstGeom prst="rect">
            <a:avLst/>
          </a:prstGeom>
          <a:noFill/>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III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13</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nvGraphicFramePr>
        <p:xfrm>
          <a:off x="3953933" y="698077"/>
          <a:ext cx="5190067" cy="3221990"/>
        </p:xfrm>
        <a:graphic>
          <a:graphicData uri="http://schemas.openxmlformats.org/drawingml/2006/table">
            <a:tbl>
              <a:tblPr/>
              <a:tblGrid>
                <a:gridCol w="2838447"/>
                <a:gridCol w="2351620"/>
              </a:tblGrid>
              <a:tr h="661388">
                <a:tc>
                  <a:txBody>
                    <a:bodyPr/>
                    <a:lstStyle/>
                    <a:p>
                      <a:pPr rtl="0" fontAlgn="t">
                        <a:spcBef>
                          <a:spcPts val="0"/>
                        </a:spcBef>
                        <a:spcAft>
                          <a:spcPts val="0"/>
                        </a:spcAft>
                      </a:pPr>
                      <a:r>
                        <a:rPr lang="en-US" sz="1000" b="0" i="0" u="none" strike="noStrike">
                          <a:solidFill>
                            <a:srgbClr val="A626A4"/>
                          </a:solidFill>
                          <a:latin typeface="Consolas"/>
                        </a:rPr>
                        <a:t>import</a:t>
                      </a:r>
                      <a:r>
                        <a:rPr lang="en-US" sz="1000" b="0" i="0" u="none" strike="noStrike">
                          <a:solidFill>
                            <a:srgbClr val="383A42"/>
                          </a:solidFill>
                          <a:latin typeface="Consolas"/>
                        </a:rPr>
                        <a:t> RPi.GPIO </a:t>
                      </a:r>
                      <a:r>
                        <a:rPr lang="en-US" sz="1000" b="0" i="0" u="none" strike="noStrike">
                          <a:solidFill>
                            <a:srgbClr val="A626A4"/>
                          </a:solidFill>
                          <a:latin typeface="Consolas"/>
                        </a:rPr>
                        <a:t>as</a:t>
                      </a:r>
                      <a:r>
                        <a:rPr lang="en-US" sz="1000" b="0" i="0" u="none" strike="noStrike">
                          <a:solidFill>
                            <a:srgbClr val="383A42"/>
                          </a:solidFill>
                          <a:latin typeface="Consolas"/>
                        </a:rPr>
                        <a:t> GPIO</a:t>
                      </a:r>
                      <a:br>
                        <a:rPr lang="en-US" sz="1000" b="0" i="0" u="none" strike="noStrike">
                          <a:solidFill>
                            <a:srgbClr val="383A42"/>
                          </a:solidFill>
                          <a:latin typeface="Consolas"/>
                        </a:rPr>
                      </a:br>
                      <a:r>
                        <a:rPr lang="en-US" sz="1000" b="0" i="0" u="none" strike="noStrike">
                          <a:solidFill>
                            <a:srgbClr val="A626A4"/>
                          </a:solidFill>
                          <a:latin typeface="Consolas"/>
                        </a:rPr>
                        <a:t>import</a:t>
                      </a:r>
                      <a:r>
                        <a:rPr lang="en-US" sz="1000" b="0" i="0" u="none" strike="noStrike">
                          <a:solidFill>
                            <a:srgbClr val="383A42"/>
                          </a:solidFill>
                          <a:latin typeface="Consolas"/>
                        </a:rPr>
                        <a:t> time</a:t>
                      </a:r>
                      <a:endParaRPr lang="en-US"/>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879828">
                <a:tc>
                  <a:txBody>
                    <a:bodyPr/>
                    <a:lstStyle/>
                    <a:p>
                      <a:pPr rtl="0" fontAlgn="t">
                        <a:spcBef>
                          <a:spcPts val="0"/>
                        </a:spcBef>
                        <a:spcAft>
                          <a:spcPts val="0"/>
                        </a:spcAft>
                      </a:pPr>
                      <a:r>
                        <a:rPr lang="en-US" sz="1000" b="0" i="0" u="none" strike="noStrike">
                          <a:solidFill>
                            <a:srgbClr val="383A42"/>
                          </a:solidFill>
                          <a:latin typeface="Consolas"/>
                        </a:rPr>
                        <a:t>BUTTON_PIN = </a:t>
                      </a:r>
                      <a:r>
                        <a:rPr lang="en-US" sz="1000" b="0" i="0" u="none" strike="noStrike">
                          <a:solidFill>
                            <a:srgbClr val="986801"/>
                          </a:solidFill>
                          <a:latin typeface="Consolas"/>
                        </a:rPr>
                        <a:t>11</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BUZZER_PIN = </a:t>
                      </a:r>
                      <a:r>
                        <a:rPr lang="en-US" sz="1000" b="0" i="0" u="none" strike="noStrike">
                          <a:solidFill>
                            <a:srgbClr val="986801"/>
                          </a:solidFill>
                          <a:latin typeface="Consolas"/>
                        </a:rPr>
                        <a:t>4</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ON = </a:t>
                      </a:r>
                      <a:r>
                        <a:rPr lang="en-US" sz="1000" b="0" i="0" u="none" strike="noStrike">
                          <a:solidFill>
                            <a:srgbClr val="A626A4"/>
                          </a:solidFill>
                          <a:latin typeface="Consolas"/>
                        </a:rPr>
                        <a:t>True</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OFF = </a:t>
                      </a:r>
                      <a:r>
                        <a:rPr lang="en-US" sz="1000" b="0" i="0" u="none" strike="noStrike">
                          <a:solidFill>
                            <a:srgbClr val="A626A4"/>
                          </a:solidFill>
                          <a:latin typeface="Consolas"/>
                        </a:rPr>
                        <a:t>False</a:t>
                      </a:r>
                      <a:endParaRPr lang="en-US"/>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680774">
                <a:tc>
                  <a:txBody>
                    <a:bodyPr/>
                    <a:lstStyle/>
                    <a:p>
                      <a:pPr rtl="0" fontAlgn="t">
                        <a:spcBef>
                          <a:spcPts val="0"/>
                        </a:spcBef>
                        <a:spcAft>
                          <a:spcPts val="0"/>
                        </a:spcAft>
                      </a:pPr>
                      <a:r>
                        <a:rPr lang="en-US" sz="1000" b="0" i="0" u="none" strike="noStrike">
                          <a:solidFill>
                            <a:srgbClr val="A626A4"/>
                          </a:solidFill>
                          <a:latin typeface="Consolas"/>
                        </a:rPr>
                        <a:t>def</a:t>
                      </a:r>
                      <a:r>
                        <a:rPr lang="en-US" sz="1000" b="0" i="0" u="none" strike="noStrike">
                          <a:solidFill>
                            <a:srgbClr val="383A42"/>
                          </a:solidFill>
                          <a:latin typeface="Consolas"/>
                        </a:rPr>
                        <a:t> </a:t>
                      </a:r>
                      <a:r>
                        <a:rPr lang="en-US" sz="1000" b="0" i="0" u="none" strike="noStrike">
                          <a:solidFill>
                            <a:srgbClr val="4078F2"/>
                          </a:solidFill>
                          <a:latin typeface="Consolas"/>
                        </a:rPr>
                        <a:t>setup</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GPIO.setmode(GPIO.BCM)</a:t>
                      </a:r>
                      <a:br>
                        <a:rPr lang="en-US" sz="1000" b="0" i="0" u="none" strike="noStrike">
                          <a:solidFill>
                            <a:srgbClr val="383A42"/>
                          </a:solidFill>
                          <a:latin typeface="Consolas"/>
                        </a:rPr>
                      </a:br>
                      <a:r>
                        <a:rPr lang="en-US" sz="1000" b="0" i="0" u="none" strike="noStrike">
                          <a:solidFill>
                            <a:srgbClr val="383A42"/>
                          </a:solidFill>
                          <a:latin typeface="Consolas"/>
                        </a:rPr>
                        <a:t>   GPIO.setup(BUTTON_PIN, GPIO.IN, pull_up_down=GPIO.PUD_UP)</a:t>
                      </a:r>
                      <a:br>
                        <a:rPr lang="en-US" sz="1000" b="0" i="0" u="none" strike="noStrike">
                          <a:solidFill>
                            <a:srgbClr val="383A42"/>
                          </a:solidFill>
                          <a:latin typeface="Consolas"/>
                        </a:rPr>
                      </a:br>
                      <a:r>
                        <a:rPr lang="en-US" sz="1000" b="0" i="0" u="none" strike="noStrike">
                          <a:solidFill>
                            <a:srgbClr val="383A42"/>
                          </a:solidFill>
                          <a:latin typeface="Consolas"/>
                        </a:rPr>
                        <a:t>   GPIO.setup(BUZZER_PIN, GPIO.OUT)</a:t>
                      </a:r>
                      <a:endParaRPr lang="en-US"/>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dirty="0">
                          <a:solidFill>
                            <a:srgbClr val="383A42"/>
                          </a:solidFill>
                          <a:latin typeface="Roboto"/>
                        </a:rPr>
                        <a:t>Notice how the button setup differs slightly from that of the other pins. </a:t>
                      </a:r>
                      <a:endParaRPr lang="en-US" dirty="0"/>
                    </a:p>
                    <a:p>
                      <a:pPr rtl="0" fontAlgn="t">
                        <a:spcBef>
                          <a:spcPts val="0"/>
                        </a:spcBef>
                        <a:spcAft>
                          <a:spcPts val="0"/>
                        </a:spcAft>
                      </a:pPr>
                      <a:r>
                        <a:rPr lang="en-US" dirty="0"/>
                        <a:t/>
                      </a:r>
                      <a:br>
                        <a:rPr lang="en-US" dirty="0"/>
                      </a:b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(BUTTON_PIN, GPIO.IN, </a:t>
                      </a:r>
                      <a:r>
                        <a:rPr lang="en-US" sz="1000" b="0" i="0" u="none" strike="noStrike" dirty="0" err="1">
                          <a:solidFill>
                            <a:srgbClr val="383A42"/>
                          </a:solidFill>
                          <a:latin typeface="Consolas"/>
                        </a:rPr>
                        <a:t>pull_up_down</a:t>
                      </a:r>
                      <a:r>
                        <a:rPr lang="en-US" sz="1000" b="0" i="0" u="none" strike="noStrike" dirty="0">
                          <a:solidFill>
                            <a:srgbClr val="383A42"/>
                          </a:solidFill>
                          <a:latin typeface="Consolas"/>
                        </a:rPr>
                        <a:t>=GPIO.PUD_UP)</a:t>
                      </a:r>
                      <a:r>
                        <a:rPr lang="en-US" sz="1000" b="0" i="0" u="none" strike="noStrike" dirty="0">
                          <a:solidFill>
                            <a:srgbClr val="383A42"/>
                          </a:solidFill>
                          <a:latin typeface="Roboto"/>
                        </a:rPr>
                        <a:t> - the button setup takes a third parameter, a function, to determine which state the button is naturally in. </a:t>
                      </a:r>
                      <a:endParaRPr lang="en-US" dirty="0"/>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I</a:t>
            </a:r>
            <a:r>
              <a:rPr lang="en-US" sz="2800" b="1" dirty="0" smtClean="0">
                <a:solidFill>
                  <a:srgbClr val="595A5D"/>
                </a:solidFill>
                <a:latin typeface="+mj-lt"/>
              </a:rPr>
              <a:t>V</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14</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nvGraphicFramePr>
        <p:xfrm>
          <a:off x="3979333" y="692150"/>
          <a:ext cx="5164667" cy="3149600"/>
        </p:xfrm>
        <a:graphic>
          <a:graphicData uri="http://schemas.openxmlformats.org/drawingml/2006/table">
            <a:tbl>
              <a:tblPr/>
              <a:tblGrid>
                <a:gridCol w="2824556"/>
                <a:gridCol w="2340111"/>
              </a:tblGrid>
              <a:tr h="1651000">
                <a:tc>
                  <a:txBody>
                    <a:bodyPr/>
                    <a:lstStyle/>
                    <a:p>
                      <a:pPr rtl="0" fontAlgn="t">
                        <a:spcBef>
                          <a:spcPts val="0"/>
                        </a:spcBef>
                        <a:spcAft>
                          <a:spcPts val="0"/>
                        </a:spcAft>
                      </a:pPr>
                      <a:r>
                        <a:rPr lang="en-US" sz="1000" b="0" i="0" u="none" strike="noStrike">
                          <a:solidFill>
                            <a:srgbClr val="A626A4"/>
                          </a:solidFill>
                          <a:latin typeface="Consolas"/>
                        </a:rPr>
                        <a:t>def</a:t>
                      </a:r>
                      <a:r>
                        <a:rPr lang="en-US" sz="1000" b="0" i="0" u="none" strike="noStrike">
                          <a:solidFill>
                            <a:srgbClr val="383A42"/>
                          </a:solidFill>
                          <a:latin typeface="Consolas"/>
                        </a:rPr>
                        <a:t> </a:t>
                      </a:r>
                      <a:r>
                        <a:rPr lang="en-US" sz="1000" b="0" i="0" u="none" strike="noStrike">
                          <a:solidFill>
                            <a:srgbClr val="4078F2"/>
                          </a:solidFill>
                          <a:latin typeface="Consolas"/>
                        </a:rPr>
                        <a:t>main</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while</a:t>
                      </a:r>
                      <a:r>
                        <a:rPr lang="en-US" sz="1000" b="0" i="0" u="none" strike="noStrike">
                          <a:solidFill>
                            <a:srgbClr val="383A42"/>
                          </a:solidFill>
                          <a:latin typeface="Consolas"/>
                        </a:rPr>
                        <a:t> </a:t>
                      </a:r>
                      <a:r>
                        <a:rPr lang="en-US" sz="1000" b="0" i="0" u="none" strike="noStrike">
                          <a:solidFill>
                            <a:srgbClr val="A626A4"/>
                          </a:solidFill>
                          <a:latin typeface="Consolas"/>
                        </a:rPr>
                        <a:t>True</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time.sleep(</a:t>
                      </a:r>
                      <a:r>
                        <a:rPr lang="en-US" sz="1000" b="0" i="0" u="none" strike="noStrike">
                          <a:solidFill>
                            <a:srgbClr val="986801"/>
                          </a:solidFill>
                          <a:latin typeface="Consolas"/>
                        </a:rPr>
                        <a:t>0.01</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if</a:t>
                      </a:r>
                      <a:r>
                        <a:rPr lang="en-US" sz="1000" b="0" i="0" u="none" strike="noStrike">
                          <a:solidFill>
                            <a:srgbClr val="383A42"/>
                          </a:solidFill>
                          <a:latin typeface="Consolas"/>
                        </a:rPr>
                        <a:t>(GPIO.input(BUTTON_PIN) == </a:t>
                      </a:r>
                      <a:r>
                        <a:rPr lang="en-US" sz="1000" b="0" i="0" u="none" strike="noStrike">
                          <a:solidFill>
                            <a:srgbClr val="986801"/>
                          </a:solidFill>
                          <a:latin typeface="Consolas"/>
                        </a:rPr>
                        <a:t>0</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print</a:t>
                      </a:r>
                      <a:r>
                        <a:rPr lang="en-US" sz="1000" b="0" i="0" u="none" strike="noStrike">
                          <a:solidFill>
                            <a:srgbClr val="383A42"/>
                          </a:solidFill>
                          <a:latin typeface="Consolas"/>
                        </a:rPr>
                        <a:t> (</a:t>
                      </a:r>
                      <a:r>
                        <a:rPr lang="en-US" sz="1000" b="0" i="0" u="none" strike="noStrike">
                          <a:solidFill>
                            <a:srgbClr val="50A14F"/>
                          </a:solidFill>
                          <a:latin typeface="Consolas"/>
                        </a:rPr>
                        <a:t>"Button is pressed!"</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print</a:t>
                      </a:r>
                      <a:r>
                        <a:rPr lang="en-US" sz="1000" b="0" i="0" u="none" strike="noStrike">
                          <a:solidFill>
                            <a:srgbClr val="383A42"/>
                          </a:solidFill>
                          <a:latin typeface="Consolas"/>
                        </a:rPr>
                        <a:t> (</a:t>
                      </a:r>
                      <a:r>
                        <a:rPr lang="en-US" sz="1000" b="0" i="0" u="none" strike="noStrike">
                          <a:solidFill>
                            <a:srgbClr val="50A14F"/>
                          </a:solidFill>
                          <a:latin typeface="Consolas"/>
                        </a:rPr>
                        <a:t>"Buzzer will be turn on!"</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GPIO.output(BUZZER_PIN, ON)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else</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GPIO.output(BUZZER_PIN, OFF)</a:t>
                      </a:r>
                      <a:endParaRPr lang="en-US"/>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a:solidFill>
                            <a:srgbClr val="383A42"/>
                          </a:solidFill>
                          <a:latin typeface="Consolas"/>
                        </a:rPr>
                        <a:t>GPIO.input(BUTTON_PIN)</a:t>
                      </a:r>
                      <a:r>
                        <a:rPr lang="en-US" sz="1000" b="0" i="0" u="none" strike="noStrike">
                          <a:solidFill>
                            <a:srgbClr val="383A42"/>
                          </a:solidFill>
                          <a:latin typeface="Roboto"/>
                        </a:rPr>
                        <a:t> - Reads the status of the GPIO pin. When the </a:t>
                      </a:r>
                      <a:r>
                        <a:rPr lang="en-US" sz="1000" b="0" i="0" u="none" strike="noStrike">
                          <a:solidFill>
                            <a:srgbClr val="383A42"/>
                          </a:solidFill>
                          <a:latin typeface="Consolas"/>
                        </a:rPr>
                        <a:t>pull_up_down</a:t>
                      </a:r>
                      <a:r>
                        <a:rPr lang="en-US" sz="1000" b="0" i="0" u="none" strike="noStrike">
                          <a:solidFill>
                            <a:srgbClr val="383A42"/>
                          </a:solidFill>
                          <a:latin typeface="Roboto"/>
                        </a:rPr>
                        <a:t> status is </a:t>
                      </a:r>
                      <a:r>
                        <a:rPr lang="en-US" sz="1000" b="0" i="0" u="none" strike="noStrike">
                          <a:solidFill>
                            <a:srgbClr val="383A42"/>
                          </a:solidFill>
                          <a:latin typeface="Consolas"/>
                        </a:rPr>
                        <a:t>GPIO.PUD_UP</a:t>
                      </a:r>
                      <a:r>
                        <a:rPr lang="en-US" sz="1000" b="0" i="0" u="none" strike="noStrike">
                          <a:solidFill>
                            <a:srgbClr val="383A42"/>
                          </a:solidFill>
                          <a:latin typeface="Roboto"/>
                        </a:rPr>
                        <a:t>, the natural state is a 1 while a push is a 0</a:t>
                      </a:r>
                      <a:endParaRPr lang="en-US"/>
                    </a:p>
                  </a:txBody>
                  <a:tcPr marL="63500" marR="63500" marT="63500" marB="63500">
                    <a:lnL>
                      <a:noFill/>
                    </a:lnL>
                    <a:lnR>
                      <a:noFill/>
                    </a:lnR>
                    <a:lnT>
                      <a:noFill/>
                    </a:lnT>
                    <a:lnB>
                      <a:noFill/>
                    </a:lnB>
                  </a:tcPr>
                </a:tc>
              </a:tr>
              <a:tr h="596900">
                <a:tc>
                  <a:txBody>
                    <a:bodyPr/>
                    <a:lstStyle/>
                    <a:p>
                      <a:pPr rtl="0" fontAlgn="t">
                        <a:spcBef>
                          <a:spcPts val="0"/>
                        </a:spcBef>
                        <a:spcAft>
                          <a:spcPts val="0"/>
                        </a:spcAft>
                      </a:pPr>
                      <a:r>
                        <a:rPr lang="en-US" sz="1000" b="0" i="0" u="none" strike="noStrike">
                          <a:solidFill>
                            <a:srgbClr val="A626A4"/>
                          </a:solidFill>
                          <a:latin typeface="Consolas"/>
                        </a:rPr>
                        <a:t>if</a:t>
                      </a:r>
                      <a:r>
                        <a:rPr lang="en-US" sz="1000" b="0" i="0" u="none" strike="noStrike">
                          <a:solidFill>
                            <a:srgbClr val="383A42"/>
                          </a:solidFill>
                          <a:latin typeface="Consolas"/>
                        </a:rPr>
                        <a:t> __name__ == </a:t>
                      </a:r>
                      <a:r>
                        <a:rPr lang="en-US" sz="1000" b="0" i="0" u="none" strike="noStrike">
                          <a:solidFill>
                            <a:srgbClr val="50A14F"/>
                          </a:solidFill>
                          <a:latin typeface="Consolas"/>
                        </a:rPr>
                        <a:t>'__main__'</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try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setup()</a:t>
                      </a:r>
                      <a:br>
                        <a:rPr lang="en-US" sz="1000" b="0" i="0" u="none" strike="noStrike">
                          <a:solidFill>
                            <a:srgbClr val="383A42"/>
                          </a:solidFill>
                          <a:latin typeface="Consolas"/>
                        </a:rPr>
                      </a:br>
                      <a:r>
                        <a:rPr lang="en-US" sz="1000" b="0" i="0" u="none" strike="noStrike">
                          <a:solidFill>
                            <a:srgbClr val="383A42"/>
                          </a:solidFill>
                          <a:latin typeface="Consolas"/>
                        </a:rPr>
                        <a:t>       main()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finally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GPIO.cleanup()</a:t>
                      </a:r>
                      <a:endParaRPr lang="en-US"/>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V</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15</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nvGraphicFramePr>
        <p:xfrm>
          <a:off x="3962400" y="694689"/>
          <a:ext cx="5181600" cy="3250777"/>
        </p:xfrm>
        <a:graphic>
          <a:graphicData uri="http://schemas.openxmlformats.org/drawingml/2006/table">
            <a:tbl>
              <a:tblPr/>
              <a:tblGrid>
                <a:gridCol w="3064933"/>
                <a:gridCol w="2116667"/>
              </a:tblGrid>
              <a:tr h="682726">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GPIO</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908213">
                <a:tc>
                  <a:txBody>
                    <a:bodyPr/>
                    <a:lstStyle/>
                    <a:p>
                      <a:pPr rtl="0" fontAlgn="t">
                        <a:spcBef>
                          <a:spcPts val="0"/>
                        </a:spcBef>
                        <a:spcAft>
                          <a:spcPts val="0"/>
                        </a:spcAft>
                      </a:pPr>
                      <a:r>
                        <a:rPr lang="en-US" sz="1000" b="0" i="0" u="none" strike="noStrike">
                          <a:solidFill>
                            <a:srgbClr val="383A42"/>
                          </a:solidFill>
                          <a:latin typeface="Consolas"/>
                        </a:rPr>
                        <a:t>BUTTON_PIN = </a:t>
                      </a:r>
                      <a:r>
                        <a:rPr lang="en-US" sz="1000" b="0" i="0" u="none" strike="noStrike">
                          <a:solidFill>
                            <a:srgbClr val="986801"/>
                          </a:solidFill>
                          <a:latin typeface="Consolas"/>
                        </a:rPr>
                        <a:t>11</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BUZZER_PIN = </a:t>
                      </a:r>
                      <a:r>
                        <a:rPr lang="en-US" sz="1000" b="0" i="0" u="none" strike="noStrike">
                          <a:solidFill>
                            <a:srgbClr val="986801"/>
                          </a:solidFill>
                          <a:latin typeface="Consolas"/>
                        </a:rPr>
                        <a:t>4</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ON = </a:t>
                      </a:r>
                      <a:r>
                        <a:rPr lang="en-US" sz="1000" b="0" i="0" u="none" strike="noStrike">
                          <a:solidFill>
                            <a:srgbClr val="A626A4"/>
                          </a:solidFill>
                          <a:latin typeface="Consolas"/>
                        </a:rPr>
                        <a:t>True</a:t>
                      </a:r>
                      <a:r>
                        <a:rPr lang="en-US" sz="1000" b="0" i="0" u="none" strike="noStrike">
                          <a:solidFill>
                            <a:srgbClr val="383A42"/>
                          </a:solidFill>
                          <a:latin typeface="Consolas"/>
                        </a:rPr>
                        <a:t/>
                      </a:r>
                      <a:br>
                        <a:rPr lang="en-US" sz="1000" b="0" i="0" u="none" strike="noStrike">
                          <a:solidFill>
                            <a:srgbClr val="383A42"/>
                          </a:solidFill>
                          <a:latin typeface="Consolas"/>
                        </a:rPr>
                      </a:br>
                      <a:r>
                        <a:rPr lang="en-US" sz="1000" b="0" i="0" u="none" strike="noStrike">
                          <a:solidFill>
                            <a:srgbClr val="383A42"/>
                          </a:solidFill>
                          <a:latin typeface="Consolas"/>
                        </a:rPr>
                        <a:t>OFF = </a:t>
                      </a:r>
                      <a:r>
                        <a:rPr lang="en-US" sz="1000" b="0" i="0" u="none" strike="noStrike">
                          <a:solidFill>
                            <a:srgbClr val="A626A4"/>
                          </a:solidFill>
                          <a:latin typeface="Consolas"/>
                        </a:rPr>
                        <a:t>False</a:t>
                      </a:r>
                      <a:endParaRPr lang="en-US"/>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659838">
                <a:tc>
                  <a:txBody>
                    <a:bodyPr/>
                    <a:lstStyle/>
                    <a:p>
                      <a:pPr rtl="0" fontAlgn="t">
                        <a:spcBef>
                          <a:spcPts val="0"/>
                        </a:spcBef>
                        <a:spcAft>
                          <a:spcPts val="0"/>
                        </a:spcAft>
                      </a:pPr>
                      <a:r>
                        <a:rPr lang="en-US" sz="1000" b="0" i="0" u="none" strike="noStrike" dirty="0">
                          <a:solidFill>
                            <a:srgbClr val="A626A4"/>
                          </a:solidFill>
                          <a:latin typeface="Consolas"/>
                        </a:rPr>
                        <a:t>def</a:t>
                      </a:r>
                      <a:r>
                        <a:rPr lang="en-US" sz="1000" b="0" i="0" u="none" strike="noStrike" dirty="0">
                          <a:solidFill>
                            <a:srgbClr val="383A42"/>
                          </a:solidFill>
                          <a:latin typeface="Consolas"/>
                        </a:rPr>
                        <a:t> </a:t>
                      </a:r>
                      <a:r>
                        <a:rPr lang="en-US" sz="1000" b="0" i="0" u="none" strike="noStrike" dirty="0">
                          <a:solidFill>
                            <a:srgbClr val="4078F2"/>
                          </a:solidFill>
                          <a:latin typeface="Consolas"/>
                        </a:rPr>
                        <a:t>setup</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GPIO.setmode</a:t>
                      </a:r>
                      <a:r>
                        <a:rPr lang="en-US" sz="1000" b="0" i="0" u="none" strike="noStrike" dirty="0">
                          <a:solidFill>
                            <a:srgbClr val="383A42"/>
                          </a:solidFill>
                          <a:latin typeface="Consolas"/>
                        </a:rPr>
                        <a:t>(GPIO.BCM)</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(BUTTON_PIN, GPIO.IN, </a:t>
                      </a:r>
                      <a:r>
                        <a:rPr lang="en-US" sz="1000" b="0" i="0" u="none" strike="noStrike" dirty="0" err="1">
                          <a:solidFill>
                            <a:srgbClr val="383A42"/>
                          </a:solidFill>
                          <a:latin typeface="Consolas"/>
                        </a:rPr>
                        <a:t>pull_up_down</a:t>
                      </a:r>
                      <a:r>
                        <a:rPr lang="en-US" sz="1000" b="0" i="0" u="none" strike="noStrike" dirty="0">
                          <a:solidFill>
                            <a:srgbClr val="383A42"/>
                          </a:solidFill>
                          <a:latin typeface="Consolas"/>
                        </a:rPr>
                        <a:t>=GPIO.PUD_DOWN)</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GPIO.add_event_detect</a:t>
                      </a:r>
                      <a:r>
                        <a:rPr lang="en-US" sz="1000" b="0" i="0" u="none" strike="noStrike" dirty="0">
                          <a:solidFill>
                            <a:srgbClr val="383A42"/>
                          </a:solidFill>
                          <a:latin typeface="Consolas"/>
                        </a:rPr>
                        <a:t>(BUTTON_PIN, GPIO.BOTH, callback=</a:t>
                      </a:r>
                      <a:r>
                        <a:rPr lang="en-US" sz="1000" b="0" i="0" u="none" strike="noStrike" dirty="0" err="1">
                          <a:solidFill>
                            <a:srgbClr val="383A42"/>
                          </a:solidFill>
                          <a:latin typeface="Consolas"/>
                        </a:rPr>
                        <a:t>button_callback</a:t>
                      </a:r>
                      <a:r>
                        <a:rPr lang="en-US" sz="1000" b="0" i="0" u="none" strike="noStrike" dirty="0">
                          <a:solidFill>
                            <a:srgbClr val="383A42"/>
                          </a:solidFill>
                          <a:latin typeface="Consolas"/>
                        </a:rPr>
                        <a:t>, </a:t>
                      </a:r>
                      <a:r>
                        <a:rPr lang="en-US" sz="1000" b="0" i="0" u="none" strike="noStrike" dirty="0" err="1">
                          <a:solidFill>
                            <a:srgbClr val="383A42"/>
                          </a:solidFill>
                          <a:latin typeface="Consolas"/>
                        </a:rPr>
                        <a:t>bouncetime</a:t>
                      </a:r>
                      <a:r>
                        <a:rPr lang="en-US" sz="1000" b="0" i="0" u="none" strike="noStrike" dirty="0">
                          <a:solidFill>
                            <a:srgbClr val="383A42"/>
                          </a:solidFill>
                          <a:latin typeface="Consolas"/>
                        </a:rPr>
                        <a:t>=</a:t>
                      </a:r>
                      <a:r>
                        <a:rPr lang="en-US" sz="1000" b="0" i="0" u="none" strike="noStrike" dirty="0">
                          <a:solidFill>
                            <a:srgbClr val="986801"/>
                          </a:solidFill>
                          <a:latin typeface="Consolas"/>
                        </a:rPr>
                        <a:t>200</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(BUZZER_PIN, GPIO.OUT)</a:t>
                      </a:r>
                      <a:endParaRPr lang="en-US" dirty="0"/>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dirty="0">
                          <a:solidFill>
                            <a:srgbClr val="383A42"/>
                          </a:solidFill>
                          <a:latin typeface="Roboto"/>
                        </a:rPr>
                        <a:t>This version of attaches a </a:t>
                      </a:r>
                      <a:r>
                        <a:rPr lang="en-US" sz="1000" b="1" i="0" u="none" strike="noStrike" dirty="0">
                          <a:solidFill>
                            <a:srgbClr val="383A42"/>
                          </a:solidFill>
                          <a:latin typeface="Roboto"/>
                        </a:rPr>
                        <a:t>callback</a:t>
                      </a:r>
                      <a:r>
                        <a:rPr lang="en-US" sz="1000" b="0" i="0" u="none" strike="noStrike" dirty="0">
                          <a:solidFill>
                            <a:srgbClr val="383A42"/>
                          </a:solidFill>
                          <a:latin typeface="Roboto"/>
                        </a:rPr>
                        <a:t> function as a parameter to the </a:t>
                      </a:r>
                      <a:r>
                        <a:rPr lang="en-US" sz="1000" b="0" i="0" u="none" strike="noStrike" dirty="0" err="1">
                          <a:solidFill>
                            <a:srgbClr val="383A42"/>
                          </a:solidFill>
                          <a:latin typeface="Consolas"/>
                        </a:rPr>
                        <a:t>GPIO.add_event_detect</a:t>
                      </a:r>
                      <a:r>
                        <a:rPr lang="en-US" sz="1000" b="0" i="0" u="none" strike="noStrike" dirty="0">
                          <a:solidFill>
                            <a:srgbClr val="383A42"/>
                          </a:solidFill>
                          <a:latin typeface="Roboto"/>
                        </a:rPr>
                        <a:t> function. The callback runs whenever an event is detected from the button. The callback that we pass in here is defined below.</a:t>
                      </a:r>
                      <a:endParaRPr lang="en-US" dirty="0"/>
                    </a:p>
                  </a:txBody>
                  <a:tcPr marL="63500" marR="63500" marT="63500" marB="63500">
                    <a:lnL>
                      <a:noFill/>
                    </a:lnL>
                    <a:lnR>
                      <a:noFill/>
                    </a:lnR>
                    <a:lnT>
                      <a:noFill/>
                    </a:lnT>
                    <a:lnB>
                      <a:noFill/>
                    </a:lnB>
                  </a:tcPr>
                </a:tc>
              </a:tr>
            </a:tbl>
          </a:graphicData>
        </a:graphic>
      </p:graphicFrame>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button control  VI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nvGraphicFramePr>
        <p:xfrm>
          <a:off x="3979333" y="700617"/>
          <a:ext cx="5164667" cy="3227916"/>
        </p:xfrm>
        <a:graphic>
          <a:graphicData uri="http://schemas.openxmlformats.org/drawingml/2006/table">
            <a:tbl>
              <a:tblPr/>
              <a:tblGrid>
                <a:gridCol w="3158067"/>
                <a:gridCol w="2006600"/>
              </a:tblGrid>
              <a:tr h="1248534">
                <a:tc>
                  <a:txBody>
                    <a:bodyPr/>
                    <a:lstStyle/>
                    <a:p>
                      <a:pPr rtl="0" fontAlgn="t">
                        <a:spcBef>
                          <a:spcPts val="0"/>
                        </a:spcBef>
                        <a:spcAft>
                          <a:spcPts val="0"/>
                        </a:spcAft>
                      </a:pPr>
                      <a:r>
                        <a:rPr lang="en-US" sz="1000" b="0" i="0" u="none" strike="noStrike" dirty="0">
                          <a:solidFill>
                            <a:srgbClr val="A626A4"/>
                          </a:solidFill>
                          <a:latin typeface="Consolas"/>
                        </a:rPr>
                        <a:t>def</a:t>
                      </a:r>
                      <a:r>
                        <a:rPr lang="en-US" sz="1000" b="0" i="0" u="none" strike="noStrike" dirty="0">
                          <a:solidFill>
                            <a:srgbClr val="383A42"/>
                          </a:solidFill>
                          <a:latin typeface="Consolas"/>
                        </a:rPr>
                        <a:t> </a:t>
                      </a:r>
                      <a:r>
                        <a:rPr lang="en-US" sz="1000" b="0" i="0" u="none" strike="noStrike" dirty="0">
                          <a:solidFill>
                            <a:srgbClr val="4078F2"/>
                          </a:solidFill>
                          <a:latin typeface="Consolas"/>
                        </a:rPr>
                        <a:t>main</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while</a:t>
                      </a:r>
                      <a:r>
                        <a:rPr lang="en-US" sz="1000" b="0" i="0" u="none" strike="noStrike" dirty="0">
                          <a:solidFill>
                            <a:srgbClr val="383A42"/>
                          </a:solidFill>
                          <a:latin typeface="Consolas"/>
                        </a:rPr>
                        <a:t> </a:t>
                      </a:r>
                      <a:r>
                        <a:rPr lang="en-US" sz="1000" b="0" i="0" u="none" strike="noStrike" dirty="0">
                          <a:solidFill>
                            <a:srgbClr val="A626A4"/>
                          </a:solidFill>
                          <a:latin typeface="Consolas"/>
                        </a:rPr>
                        <a:t>True</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print(</a:t>
                      </a:r>
                      <a:r>
                        <a:rPr lang="en-US" sz="1000" b="0" i="0" u="none" strike="noStrike" dirty="0">
                          <a:solidFill>
                            <a:srgbClr val="50A14F"/>
                          </a:solidFill>
                          <a:latin typeface="Consolas"/>
                        </a:rPr>
                        <a:t>"I'm working..."</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time.sleep</a:t>
                      </a:r>
                      <a:r>
                        <a:rPr lang="en-US" sz="1000" b="0" i="0" u="none" strike="noStrike" dirty="0">
                          <a:solidFill>
                            <a:srgbClr val="383A42"/>
                          </a:solidFill>
                          <a:latin typeface="Consolas"/>
                        </a:rPr>
                        <a:t>(</a:t>
                      </a:r>
                      <a:r>
                        <a:rPr lang="en-US" sz="1000" b="0" i="0" u="none" strike="noStrike" dirty="0">
                          <a:solidFill>
                            <a:srgbClr val="986801"/>
                          </a:solidFill>
                          <a:latin typeface="Consolas"/>
                        </a:rPr>
                        <a:t>0.01</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(BUZZER_PIN, GPIO.LOW)</a:t>
                      </a:r>
                      <a:endParaRPr lang="en-US" dirty="0"/>
                    </a:p>
                  </a:txBody>
                  <a:tcPr marL="63500" marR="63500" marT="63500" marB="63500">
                    <a:lnL>
                      <a:noFill/>
                    </a:lnL>
                    <a:lnR>
                      <a:noFill/>
                    </a:lnR>
                    <a:lnT>
                      <a:noFill/>
                    </a:lnT>
                    <a:lnB>
                      <a:noFill/>
                    </a:lnB>
                  </a:tcPr>
                </a:tc>
                <a:tc>
                  <a:txBody>
                    <a:bodyPr/>
                    <a:lstStyle/>
                    <a:p>
                      <a:pPr fontAlgn="t"/>
                      <a:r>
                        <a:rPr lang="en-US"/>
                        <a:t/>
                      </a:r>
                      <a:br>
                        <a:rPr lang="en-US"/>
                      </a:br>
                      <a:endParaRPr lang="en-US"/>
                    </a:p>
                  </a:txBody>
                  <a:tcPr marL="63500" marR="63500" marT="63500" marB="63500">
                    <a:lnL>
                      <a:noFill/>
                    </a:lnL>
                    <a:lnR>
                      <a:noFill/>
                    </a:lnR>
                    <a:lnT>
                      <a:noFill/>
                    </a:lnT>
                    <a:lnB>
                      <a:noFill/>
                    </a:lnB>
                  </a:tcPr>
                </a:tc>
              </a:tr>
              <a:tr h="1979382">
                <a:tc>
                  <a:txBody>
                    <a:bodyPr/>
                    <a:lstStyle/>
                    <a:p>
                      <a:pPr rtl="0" fontAlgn="t">
                        <a:spcBef>
                          <a:spcPts val="0"/>
                        </a:spcBef>
                        <a:spcAft>
                          <a:spcPts val="0"/>
                        </a:spcAft>
                      </a:pPr>
                      <a:r>
                        <a:rPr lang="en-US" sz="1000" b="0" i="0" u="none" strike="noStrike">
                          <a:solidFill>
                            <a:srgbClr val="A626A4"/>
                          </a:solidFill>
                          <a:latin typeface="Consolas"/>
                        </a:rPr>
                        <a:t>def</a:t>
                      </a:r>
                      <a:r>
                        <a:rPr lang="en-US" sz="1000" b="0" i="0" u="none" strike="noStrike">
                          <a:solidFill>
                            <a:srgbClr val="383A42"/>
                          </a:solidFill>
                          <a:latin typeface="Consolas"/>
                        </a:rPr>
                        <a:t> </a:t>
                      </a:r>
                      <a:r>
                        <a:rPr lang="en-US" sz="1000" b="0" i="0" u="none" strike="noStrike">
                          <a:solidFill>
                            <a:srgbClr val="4078F2"/>
                          </a:solidFill>
                          <a:latin typeface="Consolas"/>
                        </a:rPr>
                        <a:t>button_callback</a:t>
                      </a:r>
                      <a:r>
                        <a:rPr lang="en-US" sz="1000" b="0" i="0" u="none" strike="noStrike">
                          <a:solidFill>
                            <a:srgbClr val="383A42"/>
                          </a:solidFill>
                          <a:latin typeface="Consolas"/>
                        </a:rPr>
                        <a:t>(channel):</a:t>
                      </a:r>
                      <a:br>
                        <a:rPr lang="en-US" sz="1000" b="0" i="0" u="none" strike="noStrike">
                          <a:solidFill>
                            <a:srgbClr val="383A42"/>
                          </a:solidFill>
                          <a:latin typeface="Consolas"/>
                        </a:rPr>
                      </a:br>
                      <a:r>
                        <a:rPr lang="en-US" sz="1000" b="0" i="0" u="none" strike="noStrike">
                          <a:solidFill>
                            <a:srgbClr val="383A42"/>
                          </a:solidFill>
                          <a:latin typeface="Consolas"/>
                        </a:rPr>
                        <a:t>   print(</a:t>
                      </a:r>
                      <a:r>
                        <a:rPr lang="en-US" sz="1000" b="0" i="0" u="none" strike="noStrike">
                          <a:solidFill>
                            <a:srgbClr val="50A14F"/>
                          </a:solidFill>
                          <a:latin typeface="Consolas"/>
                        </a:rPr>
                        <a:t>"button pressed!"</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BuzzerStatus = GPIO.input(BUZZER_PIN)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if</a:t>
                      </a:r>
                      <a:r>
                        <a:rPr lang="en-US" sz="1000" b="0" i="0" u="none" strike="noStrike">
                          <a:solidFill>
                            <a:srgbClr val="383A42"/>
                          </a:solidFill>
                          <a:latin typeface="Consolas"/>
                        </a:rPr>
                        <a:t> BuzzerStatus:</a:t>
                      </a:r>
                      <a:br>
                        <a:rPr lang="en-US" sz="1000" b="0" i="0" u="none" strike="noStrike">
                          <a:solidFill>
                            <a:srgbClr val="383A42"/>
                          </a:solidFill>
                          <a:latin typeface="Consolas"/>
                        </a:rPr>
                      </a:br>
                      <a:r>
                        <a:rPr lang="en-US" sz="1000" b="0" i="0" u="none" strike="noStrike">
                          <a:solidFill>
                            <a:srgbClr val="383A42"/>
                          </a:solidFill>
                          <a:latin typeface="Consolas"/>
                        </a:rPr>
                        <a:t>       GPIO.output(BUZZER_PIN, GPIO.LOW)</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else</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GPIO.output(BUZZER_PIN, GPIO.HIGH)</a:t>
                      </a:r>
                      <a:endParaRPr lang="en-US"/>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dirty="0">
                          <a:solidFill>
                            <a:srgbClr val="383A42"/>
                          </a:solidFill>
                          <a:latin typeface="Roboto"/>
                        </a:rPr>
                        <a:t>This is the callback function that is passed in to the event detection in the setup phase. This function is run whenever our button detects a change in events. </a:t>
                      </a:r>
                      <a:endParaRPr lang="en-US" dirty="0"/>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a</a:t>
            </a:r>
            <a:r>
              <a:rPr lang="en-US" sz="2800" b="1" dirty="0" smtClean="0">
                <a:solidFill>
                  <a:srgbClr val="595A5D"/>
                </a:solidFill>
              </a:rPr>
              <a:t>dditional demo</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00518631"/>
              </p:ext>
            </p:extLst>
          </p:nvPr>
        </p:nvGraphicFramePr>
        <p:xfrm>
          <a:off x="3979333" y="700617"/>
          <a:ext cx="5164667" cy="3227916"/>
        </p:xfrm>
        <a:graphic>
          <a:graphicData uri="http://schemas.openxmlformats.org/drawingml/2006/table">
            <a:tbl>
              <a:tblPr/>
              <a:tblGrid>
                <a:gridCol w="3158067"/>
                <a:gridCol w="2006600"/>
              </a:tblGrid>
              <a:tr h="1248534">
                <a:tc>
                  <a:txBody>
                    <a:bodyPr/>
                    <a:lstStyle/>
                    <a:p>
                      <a:endParaRPr lang="en-US" dirty="0"/>
                    </a:p>
                  </a:txBody>
                  <a:tcPr marL="63500" marR="63500" marT="63500" marB="63500">
                    <a:lnL>
                      <a:noFill/>
                    </a:lnL>
                    <a:lnR>
                      <a:noFill/>
                    </a:lnR>
                    <a:lnT>
                      <a:noFill/>
                    </a:lnT>
                    <a:lnB>
                      <a:noFill/>
                    </a:lnB>
                  </a:tcPr>
                </a:tc>
                <a:tc>
                  <a:txBody>
                    <a:bodyPr/>
                    <a:lstStyle/>
                    <a:p>
                      <a:endParaRPr lang="en-US"/>
                    </a:p>
                  </a:txBody>
                  <a:tcPr marL="63500" marR="63500" marT="63500" marB="63500">
                    <a:lnL>
                      <a:noFill/>
                    </a:lnL>
                    <a:lnR>
                      <a:noFill/>
                    </a:lnR>
                    <a:lnT>
                      <a:noFill/>
                    </a:lnT>
                    <a:lnB>
                      <a:noFill/>
                    </a:lnB>
                  </a:tcPr>
                </a:tc>
              </a:tr>
              <a:tr h="1979382">
                <a:tc>
                  <a:txBody>
                    <a:bodyPr/>
                    <a:lstStyle/>
                    <a:p>
                      <a:endParaRPr lang="en-US"/>
                    </a:p>
                  </a:txBody>
                  <a:tcPr marL="63500" marR="63500" marT="63500" marB="63500">
                    <a:lnL>
                      <a:noFill/>
                    </a:lnL>
                    <a:lnR>
                      <a:noFill/>
                    </a:lnR>
                    <a:lnT>
                      <a:noFill/>
                    </a:lnT>
                    <a:lnB>
                      <a:noFill/>
                    </a:lnB>
                  </a:tcPr>
                </a:tc>
                <a:tc>
                  <a:txBody>
                    <a:bodyPr/>
                    <a:lstStyle/>
                    <a:p>
                      <a:endParaRPr lang="en-US" dirty="0"/>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2058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summary</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4140199" y="846667"/>
            <a:ext cx="4690534" cy="2031325"/>
          </a:xfrm>
          <a:prstGeom prst="rect">
            <a:avLst/>
          </a:prstGeom>
          <a:noFill/>
        </p:spPr>
        <p:txBody>
          <a:bodyPr wrap="square" rtlCol="0">
            <a:spAutoFit/>
          </a:bodyPr>
          <a:lstStyle/>
          <a:p>
            <a:r>
              <a:rPr lang="en-US" dirty="0" smtClean="0"/>
              <a:t>What we learned so far?</a:t>
            </a:r>
          </a:p>
          <a:p>
            <a:endParaRPr lang="en-US" dirty="0" smtClean="0"/>
          </a:p>
          <a:p>
            <a:r>
              <a:rPr lang="en-US" dirty="0" smtClean="0"/>
              <a:t>.  Introduction of </a:t>
            </a:r>
            <a:r>
              <a:rPr lang="en-US" dirty="0" err="1" smtClean="0"/>
              <a:t>Innovaker</a:t>
            </a:r>
            <a:r>
              <a:rPr lang="en-US" dirty="0" smtClean="0"/>
              <a:t> Digital Circuit Kit</a:t>
            </a:r>
          </a:p>
          <a:p>
            <a:endParaRPr lang="en-US" dirty="0" smtClean="0"/>
          </a:p>
          <a:p>
            <a:r>
              <a:rPr lang="en-US" dirty="0" smtClean="0"/>
              <a:t>.  Basic concept of electric circuit</a:t>
            </a:r>
          </a:p>
          <a:p>
            <a:endParaRPr lang="en-US" dirty="0" smtClean="0"/>
          </a:p>
          <a:p>
            <a:r>
              <a:rPr lang="en-US" dirty="0" smtClean="0"/>
              <a:t>.  Demo project  ---  button control buzzer</a:t>
            </a:r>
          </a:p>
          <a:p>
            <a:endParaRPr lang="en-US" dirty="0" smtClean="0"/>
          </a:p>
          <a:p>
            <a:endParaRPr lang="en-US" dirty="0"/>
          </a:p>
        </p:txBody>
      </p:sp>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27077" y="3890964"/>
            <a:ext cx="7191600" cy="6305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Congratulations </a:t>
            </a:r>
            <a:r>
              <a:rPr lang="en-US" sz="2800" b="1" dirty="0">
                <a:solidFill>
                  <a:srgbClr val="595A5D"/>
                </a:solidFill>
                <a:latin typeface="+mj-lt"/>
              </a:rPr>
              <a:t>O</a:t>
            </a:r>
            <a:r>
              <a:rPr lang="en-US" sz="2800" b="1" dirty="0" smtClean="0">
                <a:solidFill>
                  <a:srgbClr val="595A5D"/>
                </a:solidFill>
                <a:latin typeface="+mj-lt"/>
              </a:rPr>
              <a:t>n Finishing </a:t>
            </a:r>
            <a:endParaRPr lang="en" sz="2800" b="1" dirty="0">
              <a:solidFill>
                <a:srgbClr val="595A5D"/>
              </a:solidFill>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30" y="-923254"/>
            <a:ext cx="8659906" cy="4066942"/>
          </a:xfrm>
          <a:prstGeom prst="rect">
            <a:avLst/>
          </a:prstGeom>
        </p:spPr>
      </p:pic>
      <p:sp>
        <p:nvSpPr>
          <p:cNvPr id="6" name="Rectangle 5"/>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282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a:t>
            </a:fld>
            <a:endParaRPr lang="en" sz="1200" dirty="0"/>
          </a:p>
        </p:txBody>
      </p:sp>
      <p:sp>
        <p:nvSpPr>
          <p:cNvPr id="14" name="Shape 70"/>
          <p:cNvSpPr txBox="1">
            <a:spLocks/>
          </p:cNvSpPr>
          <p:nvPr/>
        </p:nvSpPr>
        <p:spPr>
          <a:xfrm>
            <a:off x="414235" y="314689"/>
            <a:ext cx="7191600"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A169"/>
                </a:solidFill>
                <a:latin typeface="+mj-lt"/>
              </a:rPr>
              <a:t>Course </a:t>
            </a:r>
            <a:r>
              <a:rPr lang="en-US" sz="2800" b="1" dirty="0" smtClean="0">
                <a:solidFill>
                  <a:srgbClr val="00A169"/>
                </a:solidFill>
                <a:latin typeface="+mj-lt"/>
              </a:rPr>
              <a:t>3</a:t>
            </a:r>
            <a:r>
              <a:rPr lang="en" sz="2800" b="1" dirty="0" smtClean="0">
                <a:solidFill>
                  <a:srgbClr val="92D050"/>
                </a:solidFill>
                <a:latin typeface="+mj-lt"/>
              </a:rPr>
              <a:t> </a:t>
            </a:r>
            <a:r>
              <a:rPr lang="en" sz="2800" b="1" dirty="0" smtClean="0">
                <a:solidFill>
                  <a:srgbClr val="595A5D"/>
                </a:solidFill>
              </a:rPr>
              <a:t>Summary</a:t>
            </a:r>
            <a:endParaRPr lang="en" sz="2800" b="1" dirty="0">
              <a:solidFill>
                <a:srgbClr val="595A5D"/>
              </a:solidFill>
            </a:endParaRPr>
          </a:p>
          <a:p>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a:t>
            </a:fld>
            <a:endParaRPr lang="en" sz="1200" dirty="0"/>
          </a:p>
        </p:txBody>
      </p:sp>
      <p:sp>
        <p:nvSpPr>
          <p:cNvPr id="3" name="Rectangle 2"/>
          <p:cNvSpPr/>
          <p:nvPr/>
        </p:nvSpPr>
        <p:spPr>
          <a:xfrm>
            <a:off x="964993" y="1114643"/>
            <a:ext cx="4572000" cy="2139047"/>
          </a:xfrm>
          <a:prstGeom prst="rect">
            <a:avLst/>
          </a:prstGeom>
        </p:spPr>
        <p:txBody>
          <a:bodyPr>
            <a:spAutoFit/>
          </a:bodyPr>
          <a:lstStyle/>
          <a:p>
            <a:pPr>
              <a:lnSpc>
                <a:spcPct val="80000"/>
              </a:lnSpc>
            </a:pPr>
            <a:r>
              <a:rPr lang="en-US" altLang="zh-CN" dirty="0" smtClean="0"/>
              <a:t>Basic introduction of electric circuit</a:t>
            </a:r>
          </a:p>
          <a:p>
            <a:pPr>
              <a:lnSpc>
                <a:spcPct val="80000"/>
              </a:lnSpc>
            </a:pPr>
            <a:endParaRPr lang="en-US" dirty="0"/>
          </a:p>
          <a:p>
            <a:pPr>
              <a:lnSpc>
                <a:spcPct val="80000"/>
              </a:lnSpc>
            </a:pPr>
            <a:r>
              <a:rPr lang="en-US" dirty="0" smtClean="0"/>
              <a:t>Introduction of </a:t>
            </a:r>
            <a:r>
              <a:rPr lang="en-US" dirty="0" err="1" smtClean="0"/>
              <a:t>Innovaker</a:t>
            </a:r>
            <a:r>
              <a:rPr lang="en-US" dirty="0" smtClean="0"/>
              <a:t> Digital Circuits Kits</a:t>
            </a:r>
          </a:p>
          <a:p>
            <a:pPr>
              <a:lnSpc>
                <a:spcPct val="80000"/>
              </a:lnSpc>
            </a:pPr>
            <a:endParaRPr lang="en-US" dirty="0" smtClean="0"/>
          </a:p>
          <a:p>
            <a:pPr>
              <a:lnSpc>
                <a:spcPct val="80000"/>
              </a:lnSpc>
            </a:pPr>
            <a:r>
              <a:rPr lang="en-US" dirty="0" smtClean="0"/>
              <a:t>Demo project --- blink LED</a:t>
            </a:r>
          </a:p>
          <a:p>
            <a:pPr>
              <a:lnSpc>
                <a:spcPct val="80000"/>
              </a:lnSpc>
            </a:pPr>
            <a:endParaRPr lang="en-US" dirty="0"/>
          </a:p>
          <a:p>
            <a:pPr>
              <a:lnSpc>
                <a:spcPct val="80000"/>
              </a:lnSpc>
            </a:pPr>
            <a:endParaRPr lang="en-IE" dirty="0"/>
          </a:p>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9" name="Picture 8" descr="piot0.jpg"/>
          <p:cNvPicPr>
            <a:picLocks noChangeAspect="1"/>
          </p:cNvPicPr>
          <p:nvPr/>
        </p:nvPicPr>
        <p:blipFill>
          <a:blip r:embed="rId4"/>
          <a:stretch>
            <a:fillRect/>
          </a:stretch>
        </p:blipFill>
        <p:spPr>
          <a:xfrm>
            <a:off x="1739370" y="2270654"/>
            <a:ext cx="5800725" cy="2295525"/>
          </a:xfrm>
          <a:prstGeom prst="rect">
            <a:avLst/>
          </a:prstGeom>
        </p:spPr>
      </p:pic>
    </p:spTree>
    <p:extLst>
      <p:ext uri="{BB962C8B-B14F-4D97-AF65-F5344CB8AC3E}">
        <p14:creationId xmlns:p14="http://schemas.microsoft.com/office/powerpoint/2010/main" val="482687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3</a:t>
            </a:fld>
            <a:endParaRPr lang="en" sz="1200" dirty="0"/>
          </a:p>
        </p:txBody>
      </p:sp>
      <p:sp>
        <p:nvSpPr>
          <p:cNvPr id="14" name="Shape 70"/>
          <p:cNvSpPr txBox="1">
            <a:spLocks/>
          </p:cNvSpPr>
          <p:nvPr/>
        </p:nvSpPr>
        <p:spPr>
          <a:xfrm>
            <a:off x="414235" y="314689"/>
            <a:ext cx="777303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quick review </a:t>
            </a:r>
            <a:r>
              <a:rPr lang="en" sz="2800" b="1" dirty="0" smtClean="0">
                <a:solidFill>
                  <a:schemeClr val="bg1">
                    <a:lumMod val="50000"/>
                  </a:schemeClr>
                </a:solidFill>
                <a:latin typeface="+mj-lt"/>
              </a:rPr>
              <a:t>basic concept of  </a:t>
            </a:r>
            <a:r>
              <a:rPr lang="en" sz="2800" b="1" dirty="0" smtClean="0">
                <a:solidFill>
                  <a:srgbClr val="92D050"/>
                </a:solidFill>
                <a:latin typeface="+mj-lt"/>
              </a:rPr>
              <a:t>Electricity</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3</a:t>
            </a:fld>
            <a:endParaRPr lang="en" sz="1200" dirty="0"/>
          </a:p>
        </p:txBody>
      </p:sp>
      <p:sp>
        <p:nvSpPr>
          <p:cNvPr id="3" name="Rectangle 2"/>
          <p:cNvSpPr/>
          <p:nvPr/>
        </p:nvSpPr>
        <p:spPr>
          <a:xfrm>
            <a:off x="889620" y="2078989"/>
            <a:ext cx="6183209" cy="2163669"/>
          </a:xfrm>
          <a:prstGeom prst="rect">
            <a:avLst/>
          </a:prstGeom>
        </p:spPr>
        <p:txBody>
          <a:bodyPr wrap="square">
            <a:spAutoFit/>
          </a:bodyPr>
          <a:lstStyle/>
          <a:p>
            <a:pPr>
              <a:lnSpc>
                <a:spcPct val="80000"/>
              </a:lnSpc>
              <a:spcAft>
                <a:spcPts val="600"/>
              </a:spcAft>
            </a:pPr>
            <a:r>
              <a:rPr lang="en-US" dirty="0"/>
              <a:t>The three basic principles for this tutorial can be explained using electrons, or more specifically, the charge they create</a:t>
            </a:r>
            <a:r>
              <a:rPr lang="en-US" dirty="0" smtClean="0"/>
              <a:t>:</a:t>
            </a:r>
          </a:p>
          <a:p>
            <a:pPr>
              <a:lnSpc>
                <a:spcPct val="80000"/>
              </a:lnSpc>
              <a:spcAft>
                <a:spcPts val="600"/>
              </a:spcAft>
            </a:pPr>
            <a:endParaRPr lang="en-US" dirty="0"/>
          </a:p>
          <a:p>
            <a:r>
              <a:rPr lang="en-US" b="1" dirty="0"/>
              <a:t> </a:t>
            </a:r>
            <a:r>
              <a:rPr lang="en-US" b="1" dirty="0" smtClean="0"/>
              <a:t>   Voltage</a:t>
            </a:r>
            <a:r>
              <a:rPr lang="en-US" dirty="0"/>
              <a:t> is the difference in charge between two points</a:t>
            </a:r>
            <a:r>
              <a:rPr lang="en-US" dirty="0" smtClean="0"/>
              <a:t>.</a:t>
            </a:r>
          </a:p>
          <a:p>
            <a:endParaRPr lang="en-US" dirty="0"/>
          </a:p>
          <a:p>
            <a:r>
              <a:rPr lang="en-US" b="1" dirty="0" smtClean="0"/>
              <a:t>    Current</a:t>
            </a:r>
            <a:r>
              <a:rPr lang="en-US" dirty="0"/>
              <a:t> is the rate at which charge is flowing</a:t>
            </a:r>
            <a:r>
              <a:rPr lang="en-US" dirty="0" smtClean="0"/>
              <a:t>.</a:t>
            </a:r>
          </a:p>
          <a:p>
            <a:endParaRPr lang="en-US" dirty="0"/>
          </a:p>
          <a:p>
            <a:r>
              <a:rPr lang="en-US" b="1" dirty="0" smtClean="0"/>
              <a:t>    Resistance</a:t>
            </a:r>
            <a:r>
              <a:rPr lang="en-US" dirty="0"/>
              <a:t> is a material’s tendency to resist the flow of charge (current).</a:t>
            </a:r>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81752"/>
          </a:xfrm>
          <a:prstGeom prst="rect">
            <a:avLst/>
          </a:prstGeom>
        </p:spPr>
        <p:txBody>
          <a:bodyPr wrap="square">
            <a:spAutoFit/>
          </a:bodyPr>
          <a:lstStyle/>
          <a:p>
            <a:pPr>
              <a:lnSpc>
                <a:spcPct val="80000"/>
              </a:lnSpc>
              <a:spcAft>
                <a:spcPts val="600"/>
              </a:spcAft>
            </a:pPr>
            <a:r>
              <a:rPr lang="en-US" dirty="0"/>
              <a:t>Electricity is the movement of electrons. Electrons create charge, which we can harness to do work. Your lightbulb, your stereo, your phone, etc., are all harnessing the movement of the electrons in order to do work. They all operate using the same basic power source: the movement of electrons.</a:t>
            </a:r>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59860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4</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a:t>
            </a:r>
            <a:r>
              <a:rPr lang="en" sz="2800" b="1" dirty="0" smtClean="0">
                <a:solidFill>
                  <a:schemeClr val="bg1">
                    <a:lumMod val="50000"/>
                  </a:schemeClr>
                </a:solidFill>
                <a:latin typeface="+mj-lt"/>
              </a:rPr>
              <a:t>What is </a:t>
            </a:r>
            <a:r>
              <a:rPr lang="en" sz="2800" b="1" dirty="0">
                <a:solidFill>
                  <a:srgbClr val="92D050"/>
                </a:solidFill>
                <a:latin typeface="+mj-lt"/>
              </a:rPr>
              <a:t>I</a:t>
            </a:r>
            <a:r>
              <a:rPr lang="en" sz="2800" b="1" dirty="0" smtClean="0">
                <a:solidFill>
                  <a:srgbClr val="92D050"/>
                </a:solidFill>
                <a:latin typeface="+mj-lt"/>
              </a:rPr>
              <a:t>nnovaker Digital Circuits Kits</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4</a:t>
            </a:fld>
            <a:endParaRPr lang="en" sz="1200" dirty="0"/>
          </a:p>
        </p:txBody>
      </p:sp>
      <p:sp>
        <p:nvSpPr>
          <p:cNvPr id="3" name="Rectangle 2"/>
          <p:cNvSpPr/>
          <p:nvPr/>
        </p:nvSpPr>
        <p:spPr>
          <a:xfrm>
            <a:off x="917226" y="2264238"/>
            <a:ext cx="6017744" cy="2266261"/>
          </a:xfrm>
          <a:prstGeom prst="rect">
            <a:avLst/>
          </a:prstGeom>
        </p:spPr>
        <p:txBody>
          <a:bodyPr wrap="square">
            <a:spAutoFit/>
          </a:bodyPr>
          <a:lstStyle/>
          <a:p>
            <a:pPr>
              <a:lnSpc>
                <a:spcPct val="80000"/>
              </a:lnSpc>
              <a:spcAft>
                <a:spcPts val="600"/>
              </a:spcAft>
            </a:pPr>
            <a:r>
              <a:rPr lang="en-US" b="1" dirty="0" err="1"/>
              <a:t>Innovaker</a:t>
            </a:r>
            <a:r>
              <a:rPr lang="en-US" b="1" dirty="0"/>
              <a:t> Digital Circuits </a:t>
            </a:r>
            <a:r>
              <a:rPr lang="en-US" b="1" dirty="0" smtClean="0"/>
              <a:t>Kit</a:t>
            </a:r>
            <a:r>
              <a:rPr lang="en-US" dirty="0"/>
              <a:t> </a:t>
            </a:r>
            <a:r>
              <a:rPr lang="en-US" dirty="0" smtClean="0"/>
              <a:t>includes:</a:t>
            </a:r>
          </a:p>
          <a:p>
            <a:pPr>
              <a:lnSpc>
                <a:spcPct val="80000"/>
              </a:lnSpc>
              <a:spcAft>
                <a:spcPts val="600"/>
              </a:spcAft>
            </a:pPr>
            <a:endParaRPr lang="en-US" dirty="0"/>
          </a:p>
          <a:p>
            <a:pPr>
              <a:lnSpc>
                <a:spcPct val="80000"/>
              </a:lnSpc>
              <a:spcAft>
                <a:spcPts val="600"/>
              </a:spcAft>
            </a:pPr>
            <a:r>
              <a:rPr lang="en-US" dirty="0" smtClean="0"/>
              <a:t>.    Pi PCB    </a:t>
            </a:r>
          </a:p>
          <a:p>
            <a:pPr>
              <a:lnSpc>
                <a:spcPct val="80000"/>
              </a:lnSpc>
              <a:spcAft>
                <a:spcPts val="600"/>
              </a:spcAft>
            </a:pPr>
            <a:r>
              <a:rPr lang="en-US" dirty="0" smtClean="0"/>
              <a:t>.    LED      </a:t>
            </a:r>
          </a:p>
          <a:p>
            <a:pPr>
              <a:lnSpc>
                <a:spcPct val="80000"/>
              </a:lnSpc>
              <a:spcAft>
                <a:spcPts val="600"/>
              </a:spcAft>
            </a:pPr>
            <a:r>
              <a:rPr lang="en-US" dirty="0" smtClean="0"/>
              <a:t>.    Resistor</a:t>
            </a:r>
          </a:p>
          <a:p>
            <a:pPr>
              <a:lnSpc>
                <a:spcPct val="80000"/>
              </a:lnSpc>
              <a:spcAft>
                <a:spcPts val="600"/>
              </a:spcAft>
            </a:pPr>
            <a:r>
              <a:rPr lang="en-US" dirty="0" smtClean="0"/>
              <a:t>.    LCD         </a:t>
            </a:r>
          </a:p>
          <a:p>
            <a:pPr>
              <a:lnSpc>
                <a:spcPct val="80000"/>
              </a:lnSpc>
              <a:spcAft>
                <a:spcPts val="600"/>
              </a:spcAft>
            </a:pPr>
            <a:r>
              <a:rPr lang="en-US" dirty="0" smtClean="0"/>
              <a:t>.    Relay   </a:t>
            </a:r>
          </a:p>
          <a:p>
            <a:pPr>
              <a:lnSpc>
                <a:spcPct val="80000"/>
              </a:lnSpc>
              <a:spcAft>
                <a:spcPts val="600"/>
              </a:spcAft>
            </a:pPr>
            <a:r>
              <a:rPr lang="en-US" dirty="0" smtClean="0"/>
              <a:t>.    Buzzer</a:t>
            </a:r>
          </a:p>
          <a:p>
            <a:pPr>
              <a:lnSpc>
                <a:spcPct val="80000"/>
              </a:lnSpc>
              <a:spcAft>
                <a:spcPts val="600"/>
              </a:spcAft>
            </a:pPr>
            <a:r>
              <a:rPr lang="en-US" dirty="0" smtClean="0"/>
              <a:t>.    Motion sensor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1384995"/>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Using </a:t>
            </a:r>
            <a:r>
              <a:rPr lang="en-US" dirty="0"/>
              <a:t>these </a:t>
            </a:r>
            <a:r>
              <a:rPr lang="en-US" dirty="0" smtClean="0"/>
              <a:t>tools from the kits, </a:t>
            </a:r>
            <a:r>
              <a:rPr lang="en-US" dirty="0"/>
              <a:t>students can focus on electronic theory and programming instead of spending time making tedious wire connections. By undertaking a series of hands-on projects, students will learn how to develop rapid prototypes safely.</a:t>
            </a:r>
          </a:p>
          <a:p>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2" name="TextBox 1"/>
          <p:cNvSpPr txBox="1"/>
          <p:nvPr/>
        </p:nvSpPr>
        <p:spPr>
          <a:xfrm>
            <a:off x="3340484" y="2709334"/>
            <a:ext cx="3725333" cy="1518364"/>
          </a:xfrm>
          <a:prstGeom prst="rect">
            <a:avLst/>
          </a:prstGeom>
          <a:noFill/>
        </p:spPr>
        <p:txBody>
          <a:bodyPr wrap="square" rtlCol="0">
            <a:spAutoFit/>
          </a:bodyPr>
          <a:lstStyle/>
          <a:p>
            <a:pPr>
              <a:lnSpc>
                <a:spcPct val="80000"/>
              </a:lnSpc>
              <a:spcAft>
                <a:spcPts val="600"/>
              </a:spcAft>
            </a:pPr>
            <a:r>
              <a:rPr lang="en-US" dirty="0" smtClean="0"/>
              <a:t>.   </a:t>
            </a:r>
            <a:r>
              <a:rPr lang="en-US" dirty="0"/>
              <a:t>Light sensor</a:t>
            </a:r>
          </a:p>
          <a:p>
            <a:pPr>
              <a:lnSpc>
                <a:spcPct val="80000"/>
              </a:lnSpc>
              <a:spcAft>
                <a:spcPts val="600"/>
              </a:spcAft>
            </a:pPr>
            <a:r>
              <a:rPr lang="en-US" dirty="0"/>
              <a:t>.   </a:t>
            </a:r>
            <a:r>
              <a:rPr lang="en-US" dirty="0" smtClean="0"/>
              <a:t>Button </a:t>
            </a:r>
            <a:r>
              <a:rPr lang="en-US" dirty="0"/>
              <a:t>with cap          </a:t>
            </a:r>
            <a:endParaRPr lang="en-US" dirty="0" smtClean="0"/>
          </a:p>
          <a:p>
            <a:pPr>
              <a:lnSpc>
                <a:spcPct val="80000"/>
              </a:lnSpc>
              <a:spcAft>
                <a:spcPts val="600"/>
              </a:spcAft>
            </a:pPr>
            <a:r>
              <a:rPr lang="en-US" dirty="0" smtClean="0"/>
              <a:t>.   1uf </a:t>
            </a:r>
            <a:r>
              <a:rPr lang="en-US" dirty="0"/>
              <a:t>Capacitor</a:t>
            </a:r>
          </a:p>
          <a:p>
            <a:pPr>
              <a:lnSpc>
                <a:spcPct val="80000"/>
              </a:lnSpc>
              <a:spcAft>
                <a:spcPts val="600"/>
              </a:spcAft>
            </a:pPr>
            <a:r>
              <a:rPr lang="en-US" dirty="0"/>
              <a:t>.   </a:t>
            </a:r>
            <a:r>
              <a:rPr lang="en-US" dirty="0" smtClean="0"/>
              <a:t>Temperature </a:t>
            </a:r>
            <a:r>
              <a:rPr lang="en-US" dirty="0"/>
              <a:t>&amp; Humidity Sensor</a:t>
            </a:r>
          </a:p>
          <a:p>
            <a:pPr>
              <a:lnSpc>
                <a:spcPct val="80000"/>
              </a:lnSpc>
              <a:spcAft>
                <a:spcPts val="600"/>
              </a:spcAft>
            </a:pPr>
            <a:r>
              <a:rPr lang="en-US" dirty="0"/>
              <a:t>.   </a:t>
            </a:r>
            <a:r>
              <a:rPr lang="en-US" dirty="0" err="1" smtClean="0"/>
              <a:t>Arduino</a:t>
            </a:r>
            <a:r>
              <a:rPr lang="en-US" dirty="0" smtClean="0"/>
              <a:t> </a:t>
            </a:r>
            <a:r>
              <a:rPr lang="en-US" dirty="0"/>
              <a:t>Nano</a:t>
            </a:r>
          </a:p>
          <a:p>
            <a:pPr>
              <a:lnSpc>
                <a:spcPct val="80000"/>
              </a:lnSpc>
              <a:spcAft>
                <a:spcPts val="600"/>
              </a:spcAft>
            </a:pPr>
            <a:r>
              <a:rPr lang="en-US" dirty="0">
                <a:solidFill>
                  <a:srgbClr val="595A5D"/>
                </a:solidFill>
              </a:rPr>
              <a:t>  </a:t>
            </a:r>
            <a:endParaRPr lang="en-US" dirty="0"/>
          </a:p>
        </p:txBody>
      </p:sp>
    </p:spTree>
    <p:extLst>
      <p:ext uri="{BB962C8B-B14F-4D97-AF65-F5344CB8AC3E}">
        <p14:creationId xmlns:p14="http://schemas.microsoft.com/office/powerpoint/2010/main" val="280883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5</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Innovaker Digital Circuits Kits </a:t>
            </a:r>
            <a:r>
              <a:rPr lang="en" sz="2800" b="1" dirty="0" smtClean="0">
                <a:solidFill>
                  <a:schemeClr val="bg1"/>
                </a:solidFill>
                <a:latin typeface="+mj-lt"/>
              </a:rPr>
              <a:t>layout</a:t>
            </a:r>
            <a:endParaRPr lang="en" sz="2800" b="1" dirty="0">
              <a:solidFill>
                <a:schemeClr val="bg1"/>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5</a:t>
            </a:fld>
            <a:endParaRPr lang="en" sz="12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38664"/>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It has built in </a:t>
            </a:r>
            <a:r>
              <a:rPr lang="en-US" dirty="0" err="1" smtClean="0"/>
              <a:t>Arduino</a:t>
            </a:r>
            <a:r>
              <a:rPr lang="en-US" dirty="0" smtClean="0"/>
              <a:t> Nano, and can connect to external Raspberry Pi.</a:t>
            </a:r>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1266" name="Picture 2" descr="https://lh4.googleusercontent.com/5NDzlGHpKn6UOKGINO1PG9RDscckGdj0yWDDSupb0gCyoQ4YfR-AGOcHxXvEQ8wUGHO9lgeidMTHGTAqzFybghNAMeAnGxZNMRK-Vv8WNz23rZW3CvqmCYQVLvqLULEmSH1vCmW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358" y="1620802"/>
            <a:ext cx="5943600" cy="323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38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2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015663"/>
          </a:xfrm>
          <a:prstGeom prst="rect">
            <a:avLst/>
          </a:prstGeom>
          <a:noFill/>
        </p:spPr>
        <p:txBody>
          <a:bodyPr wrap="square" rtlCol="0">
            <a:spAutoFit/>
          </a:bodyPr>
          <a:lstStyle/>
          <a:p>
            <a:r>
              <a:rPr lang="en-US" sz="1200" kern="1200" dirty="0" smtClean="0">
                <a:solidFill>
                  <a:schemeClr val="bg1"/>
                </a:solidFill>
              </a:rPr>
              <a:t>Use network cable to connect with router to get IP</a:t>
            </a:r>
          </a:p>
          <a:p>
            <a:endParaRPr lang="en-US" sz="1200" kern="1200" dirty="0" smtClean="0">
              <a:solidFill>
                <a:schemeClr val="bg1"/>
              </a:solidFill>
            </a:endParaRPr>
          </a:p>
          <a:p>
            <a:r>
              <a:rPr lang="en-US" sz="1200" dirty="0" smtClean="0"/>
              <a:t>Connect Pi with router with </a:t>
            </a:r>
            <a:r>
              <a:rPr lang="en-US" sz="1200" dirty="0" err="1" smtClean="0"/>
              <a:t>ethernet</a:t>
            </a:r>
            <a:r>
              <a:rPr lang="en-US" sz="1200" dirty="0" smtClean="0"/>
              <a:t> cable, start Pi, the IP will be displayed on LCD, then remote connect to Raspberry Pi through VNC viewer.</a:t>
            </a:r>
            <a:endParaRPr lang="en-US" sz="1200" dirty="0">
              <a:solidFill>
                <a:schemeClr val="bg1"/>
              </a:solidFill>
            </a:endParaRPr>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val="176997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3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938992"/>
          </a:xfrm>
          <a:prstGeom prst="rect">
            <a:avLst/>
          </a:prstGeom>
          <a:noFill/>
        </p:spPr>
        <p:txBody>
          <a:bodyPr wrap="square" rtlCol="0">
            <a:spAutoFit/>
          </a:bodyPr>
          <a:lstStyle/>
          <a:p>
            <a:r>
              <a:rPr lang="en-US" sz="1200" dirty="0" smtClean="0"/>
              <a:t>Use </a:t>
            </a:r>
            <a:r>
              <a:rPr lang="en-US" sz="1200" dirty="0" err="1" smtClean="0"/>
              <a:t>martphone</a:t>
            </a:r>
            <a:r>
              <a:rPr lang="en-US" sz="1200" dirty="0" smtClean="0"/>
              <a:t> hotspot to get IP</a:t>
            </a:r>
          </a:p>
          <a:p>
            <a:endParaRPr lang="en-US" sz="1200" b="1" dirty="0" smtClean="0"/>
          </a:p>
          <a:p>
            <a:r>
              <a:rPr lang="en-US" sz="1200" dirty="0" smtClean="0"/>
              <a:t>Set hotspot on </a:t>
            </a:r>
            <a:r>
              <a:rPr lang="en-US" sz="1200" dirty="0" err="1" smtClean="0"/>
              <a:t>smartphone</a:t>
            </a:r>
            <a:r>
              <a:rPr lang="en-US" sz="1200" dirty="0" smtClean="0"/>
              <a:t>, </a:t>
            </a:r>
          </a:p>
          <a:p>
            <a:endParaRPr lang="en-US" sz="1200" dirty="0" smtClean="0"/>
          </a:p>
          <a:p>
            <a:r>
              <a:rPr lang="en-US" sz="1200" dirty="0" smtClean="0"/>
              <a:t>the spot name “</a:t>
            </a:r>
            <a:r>
              <a:rPr lang="en-US" sz="1200" dirty="0" err="1" smtClean="0"/>
              <a:t>Pizhi</a:t>
            </a:r>
            <a:r>
              <a:rPr lang="en-US" sz="1200" dirty="0" smtClean="0"/>
              <a:t>”,  password “</a:t>
            </a:r>
            <a:r>
              <a:rPr lang="en-US" sz="1200" dirty="0" err="1" smtClean="0"/>
              <a:t>innovaker</a:t>
            </a:r>
            <a:r>
              <a:rPr lang="en-US" sz="1200" dirty="0" smtClean="0"/>
              <a:t>”.</a:t>
            </a:r>
          </a:p>
          <a:p>
            <a:endParaRPr lang="en-US" sz="1200" dirty="0" smtClean="0"/>
          </a:p>
          <a:p>
            <a:r>
              <a:rPr lang="en-US" sz="1200" dirty="0" smtClean="0"/>
              <a:t>Start Pi with LCD, the LCD will display Pi IP of hotspot, go to VNC, then remote connect to Raspberry Pi through VNC viewer.</a:t>
            </a:r>
          </a:p>
          <a:p>
            <a:r>
              <a:rPr lang="en-US" sz="1200" dirty="0" smtClean="0"/>
              <a:t/>
            </a:r>
            <a:br>
              <a:rPr lang="en-US" sz="1200" dirty="0" smtClean="0"/>
            </a:br>
            <a:endParaRPr lang="en-US" sz="1200" b="1" dirty="0"/>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val="1769975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button</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Button</a:t>
            </a:r>
          </a:p>
          <a:p>
            <a:r>
              <a:rPr lang="en-US" sz="1200" dirty="0" smtClean="0"/>
              <a:t>buttons can be seen almost everywhere in the world around us in elevators, phones, computers, and much more. Buttons are simply a form of a switch which changes state when it is pressed. Buttons allow us to detect physical changes and convert them into electrical signals. </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000" dirty="0" smtClean="0"/>
              <a:t>How does it work?</a:t>
            </a:r>
            <a:endParaRPr lang="en-US" sz="1000" b="1" dirty="0" smtClean="0"/>
          </a:p>
          <a:p>
            <a:r>
              <a:rPr lang="en-US" sz="1000" dirty="0" smtClean="0"/>
              <a:t>If you hold the button such that it is in a vertical orientation, then the two rails that are parallel to each other are connected internally. When the button is pressed down, the switch inside closes, connecting the two rails. Current from one branch can then flow across to the other. </a:t>
            </a:r>
          </a:p>
          <a:p>
            <a:r>
              <a:rPr lang="en-US" sz="1000" dirty="0" smtClean="0"/>
              <a:t/>
            </a:r>
            <a:br>
              <a:rPr lang="en-US" sz="1000" dirty="0" smtClean="0"/>
            </a:br>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6386" name="Picture 2" descr="https://lh4.googleusercontent.com/bGgLTLe2sneH9s1j1RyyYb2CVNAuOE9ElOegVOxxzUAN7vlZjdAvJzAyzIkmzF324CSy_BBBZfvAYeXrYYT6ZxgK3OOCAo1ZnzqFzXMXnp4pgjUWrzlAPumoRT5129Ky6gyxpVNy"/>
          <p:cNvPicPr>
            <a:picLocks noChangeAspect="1" noChangeArrowheads="1"/>
          </p:cNvPicPr>
          <p:nvPr/>
        </p:nvPicPr>
        <p:blipFill>
          <a:blip r:embed="rId6"/>
          <a:srcRect/>
          <a:stretch>
            <a:fillRect/>
          </a:stretch>
        </p:blipFill>
        <p:spPr bwMode="auto">
          <a:xfrm>
            <a:off x="5531908" y="1651000"/>
            <a:ext cx="2428875" cy="1438275"/>
          </a:xfrm>
          <a:prstGeom prst="rect">
            <a:avLst/>
          </a:prstGeom>
          <a:noFill/>
        </p:spPr>
      </p:pic>
    </p:spTree>
    <p:extLst>
      <p:ext uri="{BB962C8B-B14F-4D97-AF65-F5344CB8AC3E}">
        <p14:creationId xmlns:p14="http://schemas.microsoft.com/office/powerpoint/2010/main" val="47804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latin typeface="+mj-lt"/>
              </a:rPr>
              <a:t>Electronic </a:t>
            </a:r>
          </a:p>
          <a:p>
            <a:r>
              <a:rPr lang="en-US" sz="2800" b="1" dirty="0">
                <a:solidFill>
                  <a:srgbClr val="595A5D"/>
                </a:solidFill>
                <a:latin typeface="+mj-lt"/>
              </a:rPr>
              <a:t>component </a:t>
            </a:r>
          </a:p>
          <a:p>
            <a:r>
              <a:rPr lang="en-US" sz="2800" b="1" dirty="0">
                <a:solidFill>
                  <a:srgbClr val="595A5D"/>
                </a:solidFill>
                <a:latin typeface="+mj-lt"/>
              </a:rPr>
              <a:t>--- buzzer</a:t>
            </a:r>
          </a:p>
          <a:p>
            <a:endParaRPr lang="en-US" sz="2800" b="1" dirty="0">
              <a:solidFill>
                <a:srgbClr val="595A5D"/>
              </a:solidFill>
              <a:latin typeface="+mj-lt"/>
            </a:endParaRPr>
          </a:p>
          <a:p>
            <a:endParaRPr lang="en-US" sz="2800" b="1" dirty="0">
              <a:solidFill>
                <a:srgbClr val="595A5D"/>
              </a:solidFill>
              <a:latin typeface="+mj-lt"/>
            </a:endParaRPr>
          </a:p>
          <a:p>
            <a:endParaRPr lang="en-US" sz="2800" b="1" dirty="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9</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Buzzer</a:t>
            </a:r>
          </a:p>
          <a:p>
            <a:r>
              <a:rPr lang="en-US" sz="1200" dirty="0"/>
              <a:t>A </a:t>
            </a:r>
            <a:r>
              <a:rPr lang="en-US" sz="1200" b="1" dirty="0"/>
              <a:t>buzzer</a:t>
            </a:r>
            <a:r>
              <a:rPr lang="en-US" sz="1200" dirty="0"/>
              <a:t> or </a:t>
            </a:r>
            <a:r>
              <a:rPr lang="en-US" sz="1200" b="1" dirty="0"/>
              <a:t>beeper</a:t>
            </a:r>
            <a:r>
              <a:rPr lang="en-US" sz="1200" dirty="0"/>
              <a:t> is an </a:t>
            </a:r>
            <a:r>
              <a:rPr lang="en-US" sz="1200" dirty="0">
                <a:hlinkClick r:id="rId6" tooltip="Sound"/>
              </a:rPr>
              <a:t>audio</a:t>
            </a:r>
            <a:r>
              <a:rPr lang="en-US" sz="1200" dirty="0"/>
              <a:t> </a:t>
            </a:r>
            <a:r>
              <a:rPr lang="en-US" sz="1200" dirty="0" err="1"/>
              <a:t>signalling</a:t>
            </a:r>
            <a:r>
              <a:rPr lang="en-US" sz="1200" dirty="0"/>
              <a:t> device,</a:t>
            </a:r>
            <a:r>
              <a:rPr lang="en-US" sz="1200" baseline="30000" dirty="0">
                <a:hlinkClick r:id="rId7"/>
              </a:rPr>
              <a:t>[1]</a:t>
            </a:r>
            <a:r>
              <a:rPr lang="en-US" sz="1200" dirty="0"/>
              <a:t> which may be </a:t>
            </a:r>
            <a:r>
              <a:rPr lang="en-US" sz="1200" dirty="0">
                <a:hlinkClick r:id="rId8" tooltip="Machine"/>
              </a:rPr>
              <a:t>mechanical</a:t>
            </a:r>
            <a:r>
              <a:rPr lang="en-US" sz="1200" dirty="0"/>
              <a:t>, </a:t>
            </a:r>
            <a:r>
              <a:rPr lang="en-US" sz="1200" dirty="0">
                <a:hlinkClick r:id="rId9" tooltip="Electromechanics"/>
              </a:rPr>
              <a:t>electromechanical</a:t>
            </a:r>
            <a:r>
              <a:rPr lang="en-US" sz="1200" dirty="0"/>
              <a:t>, or </a:t>
            </a:r>
            <a:r>
              <a:rPr lang="en-US" sz="1200" dirty="0">
                <a:hlinkClick r:id="rId10" tooltip="Piezoelectricity"/>
              </a:rPr>
              <a:t>piezoelectric</a:t>
            </a:r>
            <a:r>
              <a:rPr lang="en-US" sz="1200" dirty="0"/>
              <a:t> (</a:t>
            </a:r>
            <a:r>
              <a:rPr lang="en-US" sz="1200" i="1" dirty="0" err="1"/>
              <a:t>piezo</a:t>
            </a:r>
            <a:r>
              <a:rPr lang="en-US" sz="1200" dirty="0"/>
              <a:t> for short). Typical uses of buzzers and beepers include </a:t>
            </a:r>
            <a:r>
              <a:rPr lang="en-US" sz="1200" dirty="0">
                <a:hlinkClick r:id="rId11" tooltip="Alarm devices"/>
              </a:rPr>
              <a:t>alarm devices</a:t>
            </a:r>
            <a:r>
              <a:rPr lang="en-US" sz="1200" dirty="0"/>
              <a:t>, </a:t>
            </a:r>
            <a:r>
              <a:rPr lang="en-US" sz="1200" dirty="0">
                <a:hlinkClick r:id="rId12" tooltip="Timer"/>
              </a:rPr>
              <a:t>timers</a:t>
            </a:r>
            <a:r>
              <a:rPr lang="en-US" sz="1200" dirty="0"/>
              <a:t>, and confirmation of user input such as a mouse click or keystroke.</a:t>
            </a:r>
          </a:p>
          <a:p>
            <a:endParaRPr lang="en-US" sz="1200" dirty="0"/>
          </a:p>
          <a:p>
            <a:endParaRPr lang="en-US" sz="1200" dirty="0"/>
          </a:p>
          <a:p>
            <a:endParaRPr lang="en-US" sz="1200" dirty="0"/>
          </a:p>
          <a:p>
            <a:endParaRPr lang="en-US" sz="1200" dirty="0"/>
          </a:p>
          <a:p>
            <a:endParaRPr lang="en-US" sz="1200" dirty="0"/>
          </a:p>
          <a:p>
            <a:r>
              <a:rPr lang="en-US" sz="1000" dirty="0"/>
              <a:t>How does it work?</a:t>
            </a:r>
            <a:endParaRPr lang="en-US" sz="1000" b="1" dirty="0"/>
          </a:p>
          <a:p>
            <a:r>
              <a:rPr lang="en-US" sz="1000" dirty="0"/>
              <a:t>The buzzer consists of an outside case with two pins to attach it to power and ground.</a:t>
            </a:r>
          </a:p>
          <a:p>
            <a:r>
              <a:rPr lang="en-US" sz="1000" dirty="0"/>
              <a:t>Inside is a </a:t>
            </a:r>
            <a:r>
              <a:rPr lang="en-US" sz="1000" dirty="0" err="1"/>
              <a:t>piezo</a:t>
            </a:r>
            <a:r>
              <a:rPr lang="en-US" sz="1000" dirty="0"/>
              <a:t> element, which consists of a central ceramic disc surrounded by a metal (often bronze) vibration disc.</a:t>
            </a:r>
          </a:p>
          <a:p>
            <a:r>
              <a:rPr lang="en-US" sz="1000" dirty="0"/>
              <a:t>When current is applied to the buzzer it causes the ceramic disk to contract or expand. Changing the  This then causes the surrounding disc to vibrate.  That’s the sound that you hear.  By changing the frequency of the buzzer, the speed of the vibrations changes, which changes the pitch of the resulting sound.</a:t>
            </a:r>
          </a:p>
          <a:p>
            <a:r>
              <a:rPr lang="en-US" sz="1000" dirty="0"/>
              <a:t/>
            </a:r>
            <a:br>
              <a:rPr lang="en-US" sz="1000" dirty="0"/>
            </a:br>
            <a:endParaRPr lang="en-US" sz="1200" dirty="0"/>
          </a:p>
          <a:p>
            <a:endParaRPr lang="en-US" sz="1200" dirty="0"/>
          </a:p>
          <a:p>
            <a:endParaRPr lang="en-US" sz="1200" dirty="0"/>
          </a:p>
          <a:p>
            <a:endParaRPr lang="en-US" sz="1200" dirty="0"/>
          </a:p>
          <a:p>
            <a:r>
              <a:rPr lang="en-US" sz="1200" dirty="0"/>
              <a:t/>
            </a:r>
            <a:br>
              <a:rPr lang="en-US" sz="1200" dirty="0"/>
            </a:br>
            <a:endParaRPr lang="en-US" sz="1200" dirty="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71682" name="Picture 2" descr="Related image"/>
          <p:cNvPicPr>
            <a:picLocks noChangeAspect="1" noChangeArrowheads="1"/>
          </p:cNvPicPr>
          <p:nvPr/>
        </p:nvPicPr>
        <p:blipFill>
          <a:blip r:embed="rId13"/>
          <a:srcRect/>
          <a:stretch>
            <a:fillRect/>
          </a:stretch>
        </p:blipFill>
        <p:spPr bwMode="auto">
          <a:xfrm>
            <a:off x="427806" y="1794933"/>
            <a:ext cx="2543994" cy="2408314"/>
          </a:xfrm>
          <a:prstGeom prst="rect">
            <a:avLst/>
          </a:prstGeom>
          <a:noFill/>
        </p:spPr>
      </p:pic>
      <p:pic>
        <p:nvPicPr>
          <p:cNvPr id="71684" name="Picture 4" descr="Image result for what is buzzer"/>
          <p:cNvPicPr>
            <a:picLocks noChangeAspect="1" noChangeArrowheads="1"/>
          </p:cNvPicPr>
          <p:nvPr/>
        </p:nvPicPr>
        <p:blipFill>
          <a:blip r:embed="rId14"/>
          <a:srcRect/>
          <a:stretch>
            <a:fillRect/>
          </a:stretch>
        </p:blipFill>
        <p:spPr bwMode="auto">
          <a:xfrm>
            <a:off x="5620403" y="1744133"/>
            <a:ext cx="1914930" cy="973667"/>
          </a:xfrm>
          <a:prstGeom prst="rect">
            <a:avLst/>
          </a:prstGeom>
          <a:noFill/>
        </p:spPr>
      </p:pic>
    </p:spTree>
    <p:extLst>
      <p:ext uri="{BB962C8B-B14F-4D97-AF65-F5344CB8AC3E}">
        <p14:creationId xmlns:p14="http://schemas.microsoft.com/office/powerpoint/2010/main" val="649153539"/>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9673</TotalTime>
  <Words>1868</Words>
  <Application>Microsoft Office PowerPoint</Application>
  <PresentationFormat>On-screen Show (16:9)</PresentationFormat>
  <Paragraphs>539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Alegreya</vt:lpstr>
      <vt:lpstr>Roboto</vt:lpstr>
      <vt:lpstr>Roboto Slab</vt:lpstr>
      <vt:lpstr>宋体</vt:lpstr>
      <vt:lpstr>Arial</vt:lpstr>
      <vt:lpstr>Consolas</vt:lpstr>
      <vt:lpstr>Georgia</vt: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David Peng</cp:lastModifiedBy>
  <cp:revision>426</cp:revision>
  <dcterms:modified xsi:type="dcterms:W3CDTF">2018-03-03T14:46:03Z</dcterms:modified>
</cp:coreProperties>
</file>