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453" r:id="rId3"/>
    <p:sldId id="460" r:id="rId4"/>
    <p:sldId id="491" r:id="rId5"/>
    <p:sldId id="492" r:id="rId6"/>
    <p:sldId id="494" r:id="rId7"/>
    <p:sldId id="495" r:id="rId8"/>
    <p:sldId id="490" r:id="rId9"/>
    <p:sldId id="505" r:id="rId10"/>
    <p:sldId id="498" r:id="rId11"/>
    <p:sldId id="508" r:id="rId12"/>
    <p:sldId id="502" r:id="rId13"/>
    <p:sldId id="506" r:id="rId14"/>
    <p:sldId id="507" r:id="rId15"/>
    <p:sldId id="499" r:id="rId16"/>
    <p:sldId id="504" r:id="rId17"/>
    <p:sldId id="500" r:id="rId18"/>
    <p:sldId id="35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642F"/>
    <a:srgbClr val="00A169"/>
    <a:srgbClr val="595A5D"/>
    <a:srgbClr val="56B48C"/>
    <a:srgbClr val="FFFFFF"/>
    <a:srgbClr val="80391B"/>
    <a:srgbClr val="9D3F2F"/>
    <a:srgbClr val="FA5B22"/>
    <a:srgbClr val="F9F9F9"/>
    <a:srgbClr val="EDEDE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A9B5E2E-ACFE-4EDE-ACC5-077EDDE4C6CF}">
  <a:tblStyle styleId="{1A9B5E2E-ACFE-4EDE-ACC5-077EDDE4C6C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75" autoAdjust="0"/>
  </p:normalViewPr>
  <p:slideViewPr>
    <p:cSldViewPr snapToGrid="0">
      <p:cViewPr varScale="1">
        <p:scale>
          <a:sx n="97" d="100"/>
          <a:sy n="97" d="100"/>
        </p:scale>
        <p:origin x="-414" y="-102"/>
      </p:cViewPr>
      <p:guideLst>
        <p:guide orient="horz" pos="1620"/>
        <p:guide pos="2880"/>
      </p:guideLst>
    </p:cSldViewPr>
  </p:slideViewPr>
  <p:notesTextViewPr>
    <p:cViewPr>
      <p:scale>
        <a:sx n="1" d="1"/>
        <a:sy n="1" d="1"/>
      </p:scale>
      <p:origin x="0" y="0"/>
    </p:cViewPr>
  </p:notesTextViewPr>
  <p:notesViewPr>
    <p:cSldViewPr snapToGrid="0">
      <p:cViewPr varScale="1">
        <p:scale>
          <a:sx n="72" d="100"/>
          <a:sy n="72" d="100"/>
        </p:scale>
        <p:origin x="-247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12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xmlns="" val="31965248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3027986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rtl="0"/>
            <a:r>
              <a:rPr lang="en-US" sz="1100" b="0" i="0" u="none" strike="noStrike" kern="1200" dirty="0" smtClean="0">
                <a:solidFill>
                  <a:schemeClr val="tx1"/>
                </a:solidFill>
                <a:effectLst/>
                <a:latin typeface="+mn-lt"/>
                <a:ea typeface="+mn-ea"/>
                <a:cs typeface="+mn-cs"/>
              </a:rPr>
              <a:t>Writing the Code</a:t>
            </a:r>
            <a:endParaRPr lang="en-US" b="1" dirty="0" smtClean="0">
              <a:effectLst/>
            </a:endParaRPr>
          </a:p>
          <a:p>
            <a:pPr rtl="0"/>
            <a:r>
              <a:rPr lang="en-US" sz="1100" b="0" i="0" u="none" strike="noStrike" kern="1200" dirty="0" smtClean="0">
                <a:solidFill>
                  <a:schemeClr val="tx1"/>
                </a:solidFill>
                <a:effectLst/>
                <a:latin typeface="+mn-lt"/>
                <a:ea typeface="+mn-ea"/>
                <a:cs typeface="+mn-cs"/>
              </a:rPr>
              <a:t>The code we will be writing is based on a prewritten library to streamline the process of using our display. The following program displays the current time on the screen and refreshes every minute.</a:t>
            </a:r>
            <a:endParaRPr lang="en-US" b="0" dirty="0" smtClean="0">
              <a:effectLst/>
            </a:endParaRPr>
          </a:p>
        </p:txBody>
      </p:sp>
    </p:spTree>
    <p:extLst>
      <p:ext uri="{BB962C8B-B14F-4D97-AF65-F5344CB8AC3E}">
        <p14:creationId xmlns:p14="http://schemas.microsoft.com/office/powerpoint/2010/main" xmlns="" val="75894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rtl="0"/>
            <a:r>
              <a:rPr lang="en-US" sz="1100" b="0" i="0" u="none" strike="noStrike" kern="1200" dirty="0" smtClean="0">
                <a:solidFill>
                  <a:schemeClr val="tx1"/>
                </a:solidFill>
                <a:effectLst/>
                <a:latin typeface="+mn-lt"/>
                <a:ea typeface="+mn-ea"/>
                <a:cs typeface="+mn-cs"/>
              </a:rPr>
              <a:t>Writing the Code</a:t>
            </a:r>
            <a:endParaRPr lang="en-US" b="1" dirty="0" smtClean="0">
              <a:effectLst/>
            </a:endParaRPr>
          </a:p>
          <a:p>
            <a:pPr rtl="0"/>
            <a:r>
              <a:rPr lang="en-US" sz="1100" b="0" i="0" u="none" strike="noStrike" kern="1200" dirty="0" smtClean="0">
                <a:solidFill>
                  <a:schemeClr val="tx1"/>
                </a:solidFill>
                <a:effectLst/>
                <a:latin typeface="+mn-lt"/>
                <a:ea typeface="+mn-ea"/>
                <a:cs typeface="+mn-cs"/>
              </a:rPr>
              <a:t>The code we will be writing is based on a prewritten library to streamline the process of using our display. The following program displays the current time on the screen and refreshes every </a:t>
            </a:r>
            <a:r>
              <a:rPr lang="en-US" sz="1100" b="0" i="0" u="none" strike="noStrike" kern="1200" smtClean="0">
                <a:solidFill>
                  <a:schemeClr val="tx1"/>
                </a:solidFill>
                <a:effectLst/>
                <a:latin typeface="+mn-lt"/>
                <a:ea typeface="+mn-ea"/>
                <a:cs typeface="+mn-cs"/>
              </a:rPr>
              <a:t>minute.</a:t>
            </a:r>
            <a:endParaRPr lang="en-US" b="0" dirty="0" smtClean="0">
              <a:effectLst/>
            </a:endParaRPr>
          </a:p>
        </p:txBody>
      </p:sp>
    </p:spTree>
    <p:extLst>
      <p:ext uri="{BB962C8B-B14F-4D97-AF65-F5344CB8AC3E}">
        <p14:creationId xmlns:p14="http://schemas.microsoft.com/office/powerpoint/2010/main" xmlns="" val="75894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r>
              <a:rPr lang="en-US" sz="1100" dirty="0" smtClean="0"/>
              <a:t>Temperature &amp; humidity sensor</a:t>
            </a:r>
          </a:p>
          <a:p>
            <a:r>
              <a:rPr lang="en-US" sz="1100" dirty="0" smtClean="0"/>
              <a:t>There are a number of ways that temperature sensors are implemented, but the basic principle behind all of them is the ability to accurately measure the temperature of the surrounding environment and converts them into a digital signal that can be used. Effectively these temperature sensors act as digital thermometers. </a:t>
            </a:r>
          </a:p>
          <a:p>
            <a:endParaRPr lang="en-US" sz="1100" dirty="0" smtClean="0"/>
          </a:p>
          <a:p>
            <a:endParaRPr lang="en-US" sz="1100" dirty="0" smtClean="0"/>
          </a:p>
          <a:p>
            <a:endParaRPr lang="en-US" sz="1100" dirty="0" smtClean="0"/>
          </a:p>
          <a:p>
            <a:endParaRPr lang="en-US" sz="1100" dirty="0" smtClean="0"/>
          </a:p>
          <a:p>
            <a:endParaRPr lang="en-US" sz="1100" dirty="0" smtClean="0"/>
          </a:p>
          <a:p>
            <a:endParaRPr lang="en-US" sz="1100" dirty="0" smtClean="0"/>
          </a:p>
          <a:p>
            <a:r>
              <a:rPr lang="en-US" sz="1100" dirty="0" smtClean="0"/>
              <a:t>How does it work?</a:t>
            </a:r>
            <a:endParaRPr lang="en-US" sz="1100" b="1" dirty="0" smtClean="0"/>
          </a:p>
          <a:p>
            <a:r>
              <a:rPr lang="en-US" sz="1100" dirty="0" smtClean="0"/>
              <a:t>The specific temperature sensor we will be working with is the DHT11, capable of detecting temperature readings between 0 - 50°C and humidity readings between 20% and 80%. The DHT11 has 3 pins attached to it: power, ground, and data out. </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rtl="0"/>
            <a:r>
              <a:rPr lang="en-US" sz="1100" b="0" i="0" u="none" strike="noStrike" kern="1200" dirty="0" smtClean="0">
                <a:solidFill>
                  <a:schemeClr val="tx1"/>
                </a:solidFill>
                <a:effectLst/>
                <a:latin typeface="+mn-lt"/>
                <a:ea typeface="+mn-ea"/>
                <a:cs typeface="+mn-cs"/>
              </a:rPr>
              <a:t>Writing the Code</a:t>
            </a:r>
            <a:endParaRPr lang="en-US" b="1" dirty="0" smtClean="0">
              <a:effectLst/>
            </a:endParaRPr>
          </a:p>
          <a:p>
            <a:pPr rtl="0"/>
            <a:r>
              <a:rPr lang="en-US" sz="1100" b="0" i="0" u="none" strike="noStrike" kern="1200" dirty="0" smtClean="0">
                <a:solidFill>
                  <a:schemeClr val="tx1"/>
                </a:solidFill>
                <a:effectLst/>
                <a:latin typeface="+mn-lt"/>
                <a:ea typeface="+mn-ea"/>
                <a:cs typeface="+mn-cs"/>
              </a:rPr>
              <a:t>The following program takes in data from the DHT11 temperature sensor and displays it on a 16x2 LCD screen.</a:t>
            </a:r>
            <a:endParaRPr lang="en-US" b="0" dirty="0" smtClean="0">
              <a:effectLst/>
            </a:endParaRPr>
          </a:p>
          <a:p>
            <a:r>
              <a:rPr lang="en-US" dirty="0" smtClean="0"/>
              <a:t/>
            </a:r>
            <a:br>
              <a:rPr lang="en-US" dirty="0" smtClean="0"/>
            </a:b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595A5D"/>
                </a:solidFill>
              </a:rPr>
              <a:t>additional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rgbClr val="595A5D"/>
                </a:solidFill>
                <a:latin typeface="+mn-lt"/>
                <a:ea typeface="+mn-ea"/>
                <a:cs typeface="+mn-cs"/>
              </a:rPr>
              <a:t>How to show more demo of use the button + LED + resistor circuit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kern="1200" dirty="0" smtClean="0">
              <a:solidFill>
                <a:srgbClr val="595A5D"/>
              </a:solidFill>
              <a:latin typeface="+mn-lt"/>
              <a:ea typeface="+mn-ea"/>
              <a:cs typeface="+mn-cs"/>
            </a:endParaRPr>
          </a:p>
          <a:p>
            <a:pPr lvl="0" rtl="0">
              <a:spcBef>
                <a:spcPts val="0"/>
              </a:spcBef>
              <a:buNone/>
            </a:pPr>
            <a:endParaRPr lang="en-US" dirty="0" smtClean="0"/>
          </a:p>
        </p:txBody>
      </p:sp>
    </p:spTree>
    <p:extLst>
      <p:ext uri="{BB962C8B-B14F-4D97-AF65-F5344CB8AC3E}">
        <p14:creationId xmlns:p14="http://schemas.microsoft.com/office/powerpoint/2010/main" xmlns="" val="2925834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rtl="0"/>
            <a:r>
              <a:rPr lang="en-US" sz="1100" b="0" i="0" u="none" strike="noStrike" kern="1200" dirty="0" smtClean="0">
                <a:solidFill>
                  <a:schemeClr val="tx1"/>
                </a:solidFill>
                <a:latin typeface="+mn-lt"/>
                <a:ea typeface="+mn-ea"/>
                <a:cs typeface="+mn-cs"/>
              </a:rPr>
              <a:t>Writing the Code (led.py)</a:t>
            </a:r>
            <a:endParaRPr lang="en-US" b="1" dirty="0" smtClean="0"/>
          </a:p>
          <a:p>
            <a:pPr rtl="0"/>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To ensure that your program is readable to both computer and human eyes, make sure that you structure your programs in a way that coherent on what the purpose of the program is. This will also eliminate many of the bugs that occur in your code.</a:t>
            </a:r>
            <a:endParaRPr lang="en-US" b="0" dirty="0" smtClean="0"/>
          </a:p>
          <a:p>
            <a:r>
              <a:rPr lang="en-US" dirty="0" smtClean="0"/>
              <a:t/>
            </a:r>
            <a:br>
              <a:rPr lang="en-US" dirty="0" smtClean="0"/>
            </a:br>
            <a:endParaRPr lang="en-US" b="0" dirty="0" smtClean="0"/>
          </a:p>
          <a:p>
            <a:r>
              <a:rPr lang="en-US" dirty="0" smtClean="0"/>
              <a:t/>
            </a:r>
            <a:br>
              <a:rPr lang="en-US" dirty="0" smtClean="0"/>
            </a:b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xmlns="" val="52351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48032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a:p>
            <a:pPr lvl="0" rtl="0">
              <a:spcBef>
                <a:spcPts val="0"/>
              </a:spcBef>
              <a:buNone/>
            </a:pPr>
            <a:r>
              <a:rPr lang="en-US" sz="1100" b="0" i="0" kern="1200" dirty="0" smtClean="0">
                <a:solidFill>
                  <a:schemeClr val="tx1"/>
                </a:solidFill>
                <a:latin typeface="+mn-lt"/>
                <a:ea typeface="+mn-ea"/>
                <a:cs typeface="+mn-cs"/>
              </a:rPr>
              <a:t>Electricity is a natural phenomenon that occurs throughout nature and takes many different forms. In this tutorial we’ll focus on current electricity: the stuff that powers our electronic gadgets. Our goal is NOT</a:t>
            </a:r>
            <a:r>
              <a:rPr lang="en-US" sz="1100" b="0" i="0" kern="1200" baseline="0" dirty="0" smtClean="0">
                <a:solidFill>
                  <a:schemeClr val="tx1"/>
                </a:solidFill>
                <a:latin typeface="+mn-lt"/>
                <a:ea typeface="+mn-ea"/>
                <a:cs typeface="+mn-cs"/>
              </a:rPr>
              <a:t> </a:t>
            </a:r>
            <a:r>
              <a:rPr lang="en-US" sz="1100" b="0" i="0" kern="1200" dirty="0" smtClean="0">
                <a:solidFill>
                  <a:schemeClr val="tx1"/>
                </a:solidFill>
                <a:latin typeface="+mn-lt"/>
                <a:ea typeface="+mn-ea"/>
                <a:cs typeface="+mn-cs"/>
              </a:rPr>
              <a:t>to understand how electricity flows from a power source through wires, lighting up LEDs, spinning motors, and powering our communication devices.</a:t>
            </a:r>
          </a:p>
          <a:p>
            <a:pPr lvl="0" rtl="0">
              <a:spcBef>
                <a:spcPts val="0"/>
              </a:spcBef>
              <a:buNone/>
            </a:pPr>
            <a:r>
              <a:rPr lang="en-US" sz="1100" b="0" i="0" kern="1200" dirty="0" smtClean="0">
                <a:solidFill>
                  <a:schemeClr val="tx1"/>
                </a:solidFill>
                <a:latin typeface="+mn-lt"/>
                <a:ea typeface="+mn-ea"/>
                <a:cs typeface="+mn-cs"/>
              </a:rPr>
              <a:t>Electricity is briefly defined as the </a:t>
            </a:r>
            <a:r>
              <a:rPr lang="en-US" sz="1100" b="1" i="0" kern="1200" dirty="0" smtClean="0">
                <a:solidFill>
                  <a:schemeClr val="tx1"/>
                </a:solidFill>
                <a:latin typeface="+mn-lt"/>
                <a:ea typeface="+mn-ea"/>
                <a:cs typeface="+mn-cs"/>
              </a:rPr>
              <a:t>flow of electric charge,</a:t>
            </a:r>
            <a:r>
              <a:rPr lang="en-US" sz="1100" b="0" i="0" kern="1200" dirty="0" smtClean="0">
                <a:solidFill>
                  <a:schemeClr val="tx1"/>
                </a:solidFill>
                <a:latin typeface="+mn-lt"/>
                <a:ea typeface="+mn-ea"/>
                <a:cs typeface="+mn-cs"/>
              </a:rPr>
              <a:t> but there’s so much behind that simple statement. Where do the charges come from? How do we move them? Where do they move to? How does an electric charge cause mechanical motion or make things light up? So many questions! To begin to explain what electricity is we need to zoom way in, beyond the matter and molecules, to the atoms that make up everything we interact with in life.</a:t>
            </a:r>
          </a:p>
          <a:p>
            <a:pPr lvl="0" rtl="0">
              <a:spcBef>
                <a:spcPts val="0"/>
              </a:spcBef>
              <a:buNone/>
            </a:pPr>
            <a:r>
              <a:rPr lang="en-US" sz="1100" b="0" i="0" kern="1200" dirty="0" smtClean="0">
                <a:solidFill>
                  <a:schemeClr val="tx1"/>
                </a:solidFill>
                <a:latin typeface="+mn-lt"/>
                <a:ea typeface="+mn-ea"/>
                <a:cs typeface="+mn-cs"/>
              </a:rPr>
              <a:t>We do</a:t>
            </a:r>
            <a:r>
              <a:rPr lang="en-US" sz="1100" b="0" i="0" kern="1200" baseline="0" dirty="0" smtClean="0">
                <a:solidFill>
                  <a:schemeClr val="tx1"/>
                </a:solidFill>
                <a:latin typeface="+mn-lt"/>
                <a:ea typeface="+mn-ea"/>
                <a:cs typeface="+mn-cs"/>
              </a:rPr>
              <a:t> not have time to discuss and explain all of those concepts in this class, instead, we will focus on the electric circuit, and how its basic concept, and how it works.</a:t>
            </a:r>
            <a:endParaRPr lang="en-US" dirty="0" smtClean="0"/>
          </a:p>
        </p:txBody>
      </p:sp>
    </p:spTree>
    <p:extLst>
      <p:ext uri="{BB962C8B-B14F-4D97-AF65-F5344CB8AC3E}">
        <p14:creationId xmlns:p14="http://schemas.microsoft.com/office/powerpoint/2010/main" xmlns="" val="1480321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xmlns="" val="1480321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xmlns="" val="1480321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smtClean="0">
                <a:solidFill>
                  <a:schemeClr val="tx1"/>
                </a:solidFill>
                <a:latin typeface="+mn-lt"/>
                <a:ea typeface="+mn-ea"/>
                <a:cs typeface="+mn-cs"/>
              </a:rPr>
              <a:t>IP address</a:t>
            </a:r>
            <a:endParaRPr lang="en-US" b="1" dirty="0" smtClean="0"/>
          </a:p>
          <a:p>
            <a:pPr rtl="0"/>
            <a:r>
              <a:rPr lang="en-US" sz="1100" b="0" i="0" u="none" strike="noStrike" kern="1200" dirty="0" smtClean="0">
                <a:solidFill>
                  <a:schemeClr val="tx1"/>
                </a:solidFill>
                <a:latin typeface="+mn-lt"/>
                <a:ea typeface="+mn-ea"/>
                <a:cs typeface="+mn-cs"/>
              </a:rPr>
              <a:t>Get Pi IP address is one important step to use Pi with laptop or other computer.</a:t>
            </a:r>
            <a:endParaRPr lang="en-US" b="0" dirty="0" smtClean="0"/>
          </a:p>
          <a:p>
            <a:pPr rtl="0"/>
            <a:r>
              <a:rPr lang="en-US" sz="1100" b="0" i="0" u="none" strike="noStrike" kern="1200" dirty="0" smtClean="0">
                <a:solidFill>
                  <a:schemeClr val="tx1"/>
                </a:solidFill>
                <a:latin typeface="+mn-lt"/>
                <a:ea typeface="+mn-ea"/>
                <a:cs typeface="+mn-cs"/>
              </a:rPr>
              <a:t>If IP address for example as “192.168.0.15” is displayed on LCD, go to chapter VNC.</a:t>
            </a:r>
            <a:endParaRPr lang="en-US" b="0" dirty="0" smtClean="0"/>
          </a:p>
          <a:p>
            <a:pPr rtl="0"/>
            <a:r>
              <a:rPr lang="en-US" b="0" dirty="0" smtClean="0"/>
              <a:t/>
            </a:r>
            <a:br>
              <a:rPr lang="en-US" b="0" dirty="0" smtClean="0"/>
            </a:br>
            <a:r>
              <a:rPr lang="en-US" sz="1100" b="0" i="0" u="none" strike="noStrike" kern="1200" dirty="0" smtClean="0">
                <a:solidFill>
                  <a:schemeClr val="tx1"/>
                </a:solidFill>
                <a:latin typeface="+mn-lt"/>
                <a:ea typeface="+mn-ea"/>
                <a:cs typeface="+mn-cs"/>
              </a:rPr>
              <a:t>Here is workflow how to get </a:t>
            </a:r>
            <a:r>
              <a:rPr lang="en-US" sz="1100" b="0" i="0" u="none" strike="noStrike" kern="1200" dirty="0" err="1" smtClean="0">
                <a:solidFill>
                  <a:schemeClr val="tx1"/>
                </a:solidFill>
                <a:latin typeface="+mn-lt"/>
                <a:ea typeface="+mn-ea"/>
                <a:cs typeface="+mn-cs"/>
              </a:rPr>
              <a:t>wifi</a:t>
            </a:r>
            <a:r>
              <a:rPr lang="en-US" sz="1100" b="0" i="0" u="none" strike="noStrike" kern="1200" dirty="0" smtClean="0">
                <a:solidFill>
                  <a:schemeClr val="tx1"/>
                </a:solidFill>
                <a:latin typeface="+mn-lt"/>
                <a:ea typeface="+mn-ea"/>
                <a:cs typeface="+mn-cs"/>
              </a:rPr>
              <a:t> IP address:</a:t>
            </a:r>
            <a:endParaRPr lang="en-US" b="0" dirty="0" smtClean="0"/>
          </a:p>
          <a:p>
            <a:pPr rtl="0"/>
            <a:r>
              <a:rPr lang="en-US" dirty="0" smtClean="0"/>
              <a:t/>
            </a:r>
            <a:br>
              <a:rPr lang="en-US" dirty="0" smtClean="0"/>
            </a:br>
            <a:r>
              <a:rPr lang="en-US" sz="1100" b="0" i="0" u="none" strike="noStrike" kern="1200" dirty="0" smtClean="0">
                <a:solidFill>
                  <a:schemeClr val="tx1"/>
                </a:solidFill>
                <a:latin typeface="+mn-lt"/>
                <a:ea typeface="+mn-ea"/>
                <a:cs typeface="+mn-cs"/>
              </a:rPr>
              <a:t>If there is no IP address is displayed on LCD, there are three ways to get IP.</a:t>
            </a:r>
            <a:endParaRPr lang="en-US" b="0" dirty="0" smtClean="0"/>
          </a:p>
          <a:p>
            <a:pPr rtl="0" fontAlgn="base"/>
            <a:r>
              <a:rPr lang="en-US" sz="1100" b="0" i="0" u="none" strike="noStrike" kern="1200" dirty="0" smtClean="0">
                <a:solidFill>
                  <a:schemeClr val="tx1"/>
                </a:solidFill>
                <a:latin typeface="+mn-lt"/>
                <a:ea typeface="+mn-ea"/>
                <a:cs typeface="+mn-cs"/>
              </a:rPr>
              <a:t>Use monitor / keyboard / mouse to connect to </a:t>
            </a:r>
            <a:r>
              <a:rPr lang="en-US" sz="1100" b="0" i="0" u="none" strike="noStrike" kern="1200" dirty="0" err="1" smtClean="0">
                <a:solidFill>
                  <a:schemeClr val="tx1"/>
                </a:solidFill>
                <a:latin typeface="+mn-lt"/>
                <a:ea typeface="+mn-ea"/>
                <a:cs typeface="+mn-cs"/>
              </a:rPr>
              <a:t>wifi</a:t>
            </a:r>
            <a:endParaRPr lang="en-US" sz="1100" b="0" i="0" u="none" strike="noStrike" kern="1200" dirty="0" smtClean="0">
              <a:solidFill>
                <a:schemeClr val="tx1"/>
              </a:solidFill>
              <a:latin typeface="+mn-lt"/>
              <a:ea typeface="+mn-ea"/>
              <a:cs typeface="+mn-cs"/>
            </a:endParaRPr>
          </a:p>
          <a:p>
            <a:pPr rtl="0" fontAlgn="base"/>
            <a:r>
              <a:rPr lang="en-US" sz="1100" b="0" i="0" u="none" strike="noStrike" kern="1200" dirty="0" smtClean="0">
                <a:solidFill>
                  <a:schemeClr val="tx1"/>
                </a:solidFill>
                <a:latin typeface="+mn-lt"/>
                <a:ea typeface="+mn-ea"/>
                <a:cs typeface="+mn-cs"/>
              </a:rPr>
              <a:t>Use network cable to connect with router to get IP</a:t>
            </a:r>
          </a:p>
          <a:p>
            <a:pPr rtl="0" fontAlgn="base"/>
            <a:r>
              <a:rPr lang="en-US" sz="1100" b="0" i="0" u="none" strike="noStrike" kern="1200" dirty="0" smtClean="0">
                <a:solidFill>
                  <a:schemeClr val="tx1"/>
                </a:solidFill>
                <a:latin typeface="+mn-lt"/>
                <a:ea typeface="+mn-ea"/>
                <a:cs typeface="+mn-cs"/>
              </a:rPr>
              <a:t>Use </a:t>
            </a:r>
            <a:r>
              <a:rPr lang="en-US" sz="1100" b="0" i="0" u="none" strike="noStrike" kern="1200" dirty="0" err="1" smtClean="0">
                <a:solidFill>
                  <a:schemeClr val="tx1"/>
                </a:solidFill>
                <a:latin typeface="+mn-lt"/>
                <a:ea typeface="+mn-ea"/>
                <a:cs typeface="+mn-cs"/>
              </a:rPr>
              <a:t>smartphone</a:t>
            </a:r>
            <a:r>
              <a:rPr lang="en-US" sz="1100" b="0" i="0" u="none" strike="noStrike" kern="1200" dirty="0" smtClean="0">
                <a:solidFill>
                  <a:schemeClr val="tx1"/>
                </a:solidFill>
                <a:latin typeface="+mn-lt"/>
                <a:ea typeface="+mn-ea"/>
                <a:cs typeface="+mn-cs"/>
              </a:rPr>
              <a:t> hotspot to get IP</a:t>
            </a:r>
          </a:p>
          <a:p>
            <a:pPr rtl="0"/>
            <a:r>
              <a:rPr lang="en-US" sz="1100" b="0" i="0" u="none" strike="noStrike" kern="1200" dirty="0" smtClean="0">
                <a:solidFill>
                  <a:schemeClr val="tx1"/>
                </a:solidFill>
                <a:latin typeface="+mn-lt"/>
                <a:ea typeface="+mn-ea"/>
                <a:cs typeface="+mn-cs"/>
              </a:rPr>
              <a:t>Following chapter will introduce above IP methods.</a:t>
            </a:r>
          </a:p>
          <a:p>
            <a:pPr rtl="0"/>
            <a:endParaRPr lang="en-US" sz="11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 Kits special feature (not come with </a:t>
            </a:r>
            <a:r>
              <a:rPr lang="en-US" sz="1100" b="0" i="0" u="none" strike="noStrike" kern="1200" dirty="0" err="1" smtClean="0">
                <a:solidFill>
                  <a:schemeClr val="tx1"/>
                </a:solidFill>
                <a:latin typeface="+mn-lt"/>
                <a:ea typeface="+mn-ea"/>
                <a:cs typeface="+mn-cs"/>
              </a:rPr>
              <a:t>Raspbian</a:t>
            </a:r>
            <a:r>
              <a:rPr lang="en-US" sz="1100" b="0" i="0" u="none" strike="noStrike" kern="1200" dirty="0" smtClean="0">
                <a:solidFill>
                  <a:schemeClr val="tx1"/>
                </a:solidFill>
                <a:latin typeface="+mn-lt"/>
                <a:ea typeface="+mn-ea"/>
                <a:cs typeface="+mn-cs"/>
              </a:rPr>
              <a:t>)</a:t>
            </a:r>
          </a:p>
          <a:p>
            <a:pPr rtl="0"/>
            <a:endParaRPr lang="en-US" sz="1100" b="0" i="0" u="none" strike="noStrike"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chemeClr val="tx1"/>
                </a:solidFill>
                <a:latin typeface="+mn-lt"/>
                <a:ea typeface="+mn-ea"/>
                <a:cs typeface="+mn-cs"/>
              </a:rPr>
              <a:t>Option 2: Use network cable to connect with router to get 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Connect Pi with router with </a:t>
            </a:r>
            <a:r>
              <a:rPr lang="en-US" sz="1100" b="0" i="0" u="none" strike="noStrike" kern="1200" dirty="0" err="1" smtClean="0">
                <a:solidFill>
                  <a:schemeClr val="tx1"/>
                </a:solidFill>
                <a:latin typeface="+mn-lt"/>
                <a:ea typeface="+mn-ea"/>
                <a:cs typeface="+mn-cs"/>
              </a:rPr>
              <a:t>ethernet</a:t>
            </a:r>
            <a:r>
              <a:rPr lang="en-US" sz="1100" b="0" i="0" u="none" strike="noStrike" kern="1200" dirty="0" smtClean="0">
                <a:solidFill>
                  <a:schemeClr val="tx1"/>
                </a:solidFill>
                <a:latin typeface="+mn-lt"/>
                <a:ea typeface="+mn-ea"/>
                <a:cs typeface="+mn-cs"/>
              </a:rPr>
              <a:t> cable, start Pi, the IP will be displayed on LCD, go to VNC chapter to setup </a:t>
            </a:r>
            <a:r>
              <a:rPr lang="en-US" sz="1100" b="0" i="0" u="none" strike="noStrike" kern="1200" dirty="0" err="1" smtClean="0">
                <a:solidFill>
                  <a:schemeClr val="tx1"/>
                </a:solidFill>
                <a:latin typeface="+mn-lt"/>
                <a:ea typeface="+mn-ea"/>
                <a:cs typeface="+mn-cs"/>
              </a:rPr>
              <a:t>Wifi</a:t>
            </a:r>
            <a:r>
              <a:rPr lang="en-US" sz="1100" b="0" i="0" u="none" strike="noStrike" kern="1200" dirty="0" smtClean="0">
                <a:solidFill>
                  <a:schemeClr val="tx1"/>
                </a:solidFill>
                <a:latin typeface="+mn-lt"/>
                <a:ea typeface="+mn-ea"/>
                <a:cs typeface="+mn-cs"/>
              </a:rPr>
              <a:t> or use directly.</a:t>
            </a:r>
            <a:endParaRPr lang="en-US" b="0" dirty="0" smtClean="0"/>
          </a:p>
          <a:p>
            <a:r>
              <a:rPr lang="en-US" dirty="0" smtClean="0"/>
              <a:t/>
            </a:r>
            <a:br>
              <a:rPr lang="en-US" dirty="0" smtClean="0"/>
            </a:br>
            <a:endParaRPr lang="en-US" sz="1100" b="0" i="0" u="none" strike="noStrike" kern="1200" dirty="0" smtClean="0">
              <a:solidFill>
                <a:schemeClr val="tx1"/>
              </a:solidFill>
              <a:latin typeface="+mn-lt"/>
              <a:ea typeface="+mn-ea"/>
              <a:cs typeface="+mn-cs"/>
            </a:endParaRPr>
          </a:p>
          <a:p>
            <a:pPr rtl="0"/>
            <a:endParaRPr lang="en-US" b="0" dirty="0" smtClean="0"/>
          </a:p>
          <a:p>
            <a:r>
              <a:rPr lang="en-US" dirty="0" smtClean="0"/>
              <a:t/>
            </a:r>
            <a:br>
              <a:rPr lang="en-US" dirty="0" smtClean="0"/>
            </a:br>
            <a:endParaRPr dirty="0"/>
          </a:p>
        </p:txBody>
      </p:sp>
    </p:spTree>
    <p:extLst>
      <p:ext uri="{BB962C8B-B14F-4D97-AF65-F5344CB8AC3E}">
        <p14:creationId xmlns:p14="http://schemas.microsoft.com/office/powerpoint/2010/main" xmlns="" val="758949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 Kits special feature (not come with </a:t>
            </a:r>
            <a:r>
              <a:rPr lang="en-US" sz="1100" b="0" i="0" u="none" strike="noStrike" kern="1200" dirty="0" err="1" smtClean="0">
                <a:solidFill>
                  <a:schemeClr val="tx1"/>
                </a:solidFill>
                <a:latin typeface="+mn-lt"/>
                <a:ea typeface="+mn-ea"/>
                <a:cs typeface="+mn-cs"/>
              </a:rPr>
              <a:t>Raspbian</a:t>
            </a:r>
            <a:r>
              <a:rPr lang="en-US" sz="1100" b="0" i="0" u="none" strike="noStrike" kern="1200" dirty="0" smtClean="0">
                <a:solidFill>
                  <a:schemeClr val="tx1"/>
                </a:solidFill>
                <a:latin typeface="+mn-lt"/>
                <a:ea typeface="+mn-ea"/>
                <a:cs typeface="+mn-cs"/>
              </a:rPr>
              <a:t>)</a:t>
            </a:r>
          </a:p>
          <a:p>
            <a:pPr rtl="0"/>
            <a:endParaRPr lang="en-US" sz="1100" b="0" i="0" u="none" strike="noStrike" kern="1200" dirty="0" smtClean="0">
              <a:solidFill>
                <a:schemeClr val="tx1"/>
              </a:solidFill>
              <a:latin typeface="+mn-lt"/>
              <a:ea typeface="+mn-ea"/>
              <a:cs typeface="+mn-cs"/>
            </a:endParaRPr>
          </a:p>
          <a:p>
            <a:pPr rtl="0"/>
            <a:r>
              <a:rPr lang="en-US" sz="1100" b="0" i="0" u="none" strike="noStrike" kern="1200" dirty="0" smtClean="0">
                <a:solidFill>
                  <a:schemeClr val="tx1"/>
                </a:solidFill>
                <a:latin typeface="+mn-lt"/>
                <a:ea typeface="+mn-ea"/>
                <a:cs typeface="+mn-cs"/>
              </a:rPr>
              <a:t>Option 3:  Use </a:t>
            </a:r>
            <a:r>
              <a:rPr lang="en-US" sz="1100" b="0" i="0" u="none" strike="noStrike" kern="1200" dirty="0" err="1" smtClean="0">
                <a:solidFill>
                  <a:schemeClr val="tx1"/>
                </a:solidFill>
                <a:latin typeface="+mn-lt"/>
                <a:ea typeface="+mn-ea"/>
                <a:cs typeface="+mn-cs"/>
              </a:rPr>
              <a:t>martphone</a:t>
            </a:r>
            <a:r>
              <a:rPr lang="en-US" sz="1100" b="0" i="0" u="none" strike="noStrike" kern="1200" dirty="0" smtClean="0">
                <a:solidFill>
                  <a:schemeClr val="tx1"/>
                </a:solidFill>
                <a:latin typeface="+mn-lt"/>
                <a:ea typeface="+mn-ea"/>
                <a:cs typeface="+mn-cs"/>
              </a:rPr>
              <a:t> hotspot to get IP</a:t>
            </a:r>
            <a:endParaRPr lang="en-US" b="1" dirty="0" smtClean="0"/>
          </a:p>
          <a:p>
            <a:pPr rtl="0"/>
            <a:r>
              <a:rPr lang="en-US" sz="1100" b="0" i="0" u="none" strike="noStrike" kern="1200" dirty="0" smtClean="0">
                <a:solidFill>
                  <a:schemeClr val="tx1"/>
                </a:solidFill>
                <a:latin typeface="+mn-lt"/>
                <a:ea typeface="+mn-ea"/>
                <a:cs typeface="+mn-cs"/>
              </a:rPr>
              <a:t>Set hotspot on </a:t>
            </a:r>
            <a:r>
              <a:rPr lang="en-US" sz="1100" b="0" i="0" u="none" strike="noStrike" kern="1200" dirty="0" err="1" smtClean="0">
                <a:solidFill>
                  <a:schemeClr val="tx1"/>
                </a:solidFill>
                <a:latin typeface="+mn-lt"/>
                <a:ea typeface="+mn-ea"/>
                <a:cs typeface="+mn-cs"/>
              </a:rPr>
              <a:t>smartphone</a:t>
            </a:r>
            <a:r>
              <a:rPr lang="en-US" sz="1100" b="0" i="0" u="none" strike="noStrike" kern="1200" dirty="0" smtClean="0">
                <a:solidFill>
                  <a:schemeClr val="tx1"/>
                </a:solidFill>
                <a:latin typeface="+mn-lt"/>
                <a:ea typeface="+mn-ea"/>
                <a:cs typeface="+mn-cs"/>
              </a:rPr>
              <a:t>, the spot name “</a:t>
            </a:r>
            <a:r>
              <a:rPr lang="en-US" sz="1100" b="0" i="0" u="none" strike="noStrike" kern="1200" dirty="0" err="1" smtClean="0">
                <a:solidFill>
                  <a:schemeClr val="tx1"/>
                </a:solidFill>
                <a:latin typeface="+mn-lt"/>
                <a:ea typeface="+mn-ea"/>
                <a:cs typeface="+mn-cs"/>
              </a:rPr>
              <a:t>Pizhi</a:t>
            </a:r>
            <a:r>
              <a:rPr lang="en-US" sz="1100" b="0" i="0" u="none" strike="noStrike" kern="1200" dirty="0" smtClean="0">
                <a:solidFill>
                  <a:schemeClr val="tx1"/>
                </a:solidFill>
                <a:latin typeface="+mn-lt"/>
                <a:ea typeface="+mn-ea"/>
                <a:cs typeface="+mn-cs"/>
              </a:rPr>
              <a:t>”, password “</a:t>
            </a:r>
            <a:r>
              <a:rPr lang="en-US" sz="1100" b="0" i="0" u="none" strike="noStrike" kern="1200" dirty="0" err="1" smtClean="0">
                <a:solidFill>
                  <a:schemeClr val="tx1"/>
                </a:solidFill>
                <a:latin typeface="+mn-lt"/>
                <a:ea typeface="+mn-ea"/>
                <a:cs typeface="+mn-cs"/>
              </a:rPr>
              <a:t>innovaker</a:t>
            </a:r>
            <a:r>
              <a:rPr lang="en-US" sz="1100" b="0" i="0" u="none" strike="noStrike" kern="1200" dirty="0" smtClean="0">
                <a:solidFill>
                  <a:schemeClr val="tx1"/>
                </a:solidFill>
                <a:latin typeface="+mn-lt"/>
                <a:ea typeface="+mn-ea"/>
                <a:cs typeface="+mn-cs"/>
              </a:rPr>
              <a:t>”.</a:t>
            </a:r>
            <a:endParaRPr lang="en-US" b="0" dirty="0" smtClean="0"/>
          </a:p>
          <a:p>
            <a:pPr rtl="0"/>
            <a:r>
              <a:rPr lang="en-US" sz="1100" b="0" i="0" u="none" strike="noStrike" kern="1200" dirty="0" smtClean="0">
                <a:solidFill>
                  <a:schemeClr val="tx1"/>
                </a:solidFill>
                <a:latin typeface="+mn-lt"/>
                <a:ea typeface="+mn-ea"/>
                <a:cs typeface="+mn-cs"/>
              </a:rPr>
              <a:t>Start Pi with LCD, the LCD will display Pi IP of hotspot, go to VNC.</a:t>
            </a:r>
            <a:endParaRPr lang="en-US" b="0" dirty="0" smtClean="0"/>
          </a:p>
          <a:p>
            <a:r>
              <a:rPr lang="en-US" dirty="0" smtClean="0"/>
              <a:t/>
            </a:r>
            <a:br>
              <a:rPr lang="en-US" dirty="0" smtClean="0"/>
            </a:br>
            <a:r>
              <a:rPr lang="en-US" dirty="0" smtClean="0"/>
              <a:t/>
            </a:r>
            <a:br>
              <a:rPr lang="en-US" dirty="0" smtClean="0"/>
            </a:br>
            <a:endParaRPr lang="en-US" sz="1100" b="0" i="0" u="none" strike="noStrike" kern="1200" dirty="0" smtClean="0">
              <a:solidFill>
                <a:schemeClr val="tx1"/>
              </a:solidFill>
              <a:latin typeface="+mn-lt"/>
              <a:ea typeface="+mn-ea"/>
              <a:cs typeface="+mn-cs"/>
            </a:endParaRPr>
          </a:p>
          <a:p>
            <a:pPr rtl="0"/>
            <a:endParaRPr lang="en-US" b="0" dirty="0" smtClean="0"/>
          </a:p>
          <a:p>
            <a:r>
              <a:rPr lang="en-US" dirty="0" smtClean="0"/>
              <a:t/>
            </a:r>
            <a:br>
              <a:rPr lang="en-US" dirty="0" smtClean="0"/>
            </a:br>
            <a:endParaRPr dirty="0"/>
          </a:p>
        </p:txBody>
      </p:sp>
    </p:spTree>
    <p:extLst>
      <p:ext uri="{BB962C8B-B14F-4D97-AF65-F5344CB8AC3E}">
        <p14:creationId xmlns:p14="http://schemas.microsoft.com/office/powerpoint/2010/main" xmlns="" val="758949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r>
              <a:rPr lang="en-US" sz="1100" dirty="0" smtClean="0"/>
              <a:t>LCD</a:t>
            </a:r>
          </a:p>
          <a:p>
            <a:r>
              <a:rPr lang="en-US" sz="1100" dirty="0" smtClean="0"/>
              <a:t>The </a:t>
            </a:r>
            <a:r>
              <a:rPr lang="en-US" sz="1100" b="1" dirty="0" smtClean="0"/>
              <a:t>Liquid Crystal Display (LCD) </a:t>
            </a:r>
            <a:r>
              <a:rPr lang="en-US" sz="1100" dirty="0" smtClean="0"/>
              <a:t>is a type of screen that uses liquid crystals in order to create a display. A backlight is shown through a layer of liquid crystals, which produces either a colorized or monochrome color. When large arrays of them are put together, they can form large panels to display images or text. As a result, LCDs can be found all around us today — in our computers, cell phones, televisions, microwaves, clocks, and much more.</a:t>
            </a:r>
          </a:p>
          <a:p>
            <a:endParaRPr lang="en-US" sz="1100" dirty="0" smtClean="0"/>
          </a:p>
          <a:p>
            <a:endParaRPr lang="en-US" sz="1100" dirty="0" smtClean="0"/>
          </a:p>
          <a:p>
            <a:endParaRPr lang="en-US" sz="1100" dirty="0" smtClean="0"/>
          </a:p>
          <a:p>
            <a:r>
              <a:rPr lang="en-US" sz="1100" dirty="0" smtClean="0"/>
              <a:t>How does it work?</a:t>
            </a:r>
            <a:endParaRPr lang="en-US" sz="1100" b="1" dirty="0" smtClean="0"/>
          </a:p>
          <a:p>
            <a:r>
              <a:rPr lang="en-US" sz="1100" dirty="0" smtClean="0"/>
              <a:t>The LCD we will be using is a 16x2 screen that is enabled with I2C communication, allowing us to effectively use only 4 pins to display words onto our screen. Two of the pins are connected to 5V and ground in order to supply power to the device, while the other two pins are used to send data and communicate with the device.</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Teacher notes:</a:t>
            </a:r>
          </a:p>
          <a:p>
            <a:pPr lvl="0" rtl="0">
              <a:spcBef>
                <a:spcPts val="0"/>
              </a:spcBef>
              <a:buNone/>
            </a:pPr>
            <a:endParaRPr lang="en-US" dirty="0" smtClean="0"/>
          </a:p>
        </p:txBody>
      </p:sp>
    </p:spTree>
    <p:extLst>
      <p:ext uri="{BB962C8B-B14F-4D97-AF65-F5344CB8AC3E}">
        <p14:creationId xmlns:p14="http://schemas.microsoft.com/office/powerpoint/2010/main" xmlns="" val="75894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5"/>
            <a:ext cx="1081625" cy="1124949"/>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sp>
        <p:nvSpPr>
          <p:cNvPr id="11" name="Shape 11"/>
          <p:cNvSpPr/>
          <p:nvPr/>
        </p:nvSpPr>
        <p:spPr>
          <a:xfrm rot="10800000">
            <a:off x="6537562"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a:headEnd type="none" w="med" len="med"/>
            <a:tailEnd type="none" w="med" len="med"/>
          </a:ln>
        </p:spPr>
      </p:sp>
      <p:cxnSp>
        <p:nvCxnSpPr>
          <p:cNvPr id="12" name="Shape 12"/>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1" y="1188925"/>
            <a:ext cx="5783400" cy="1457399"/>
          </a:xfrm>
          <a:prstGeom prst="rect">
            <a:avLst/>
          </a:prstGeom>
        </p:spPr>
        <p:txBody>
          <a:bodyPr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1" y="3049450"/>
            <a:ext cx="5783400" cy="9090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dirty="0"/>
          </a:p>
        </p:txBody>
      </p:sp>
      <p:sp>
        <p:nvSpPr>
          <p:cNvPr id="8"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3" name="Rectangle 2"/>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dirty="0"/>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5"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8" name="Footer Placeholder 4"/>
          <p:cNvSpPr>
            <a:spLocks noGrp="1"/>
          </p:cNvSpPr>
          <p:nvPr>
            <p:ph type="ftr" sz="quarter" idx="3"/>
          </p:nvPr>
        </p:nvSpPr>
        <p:spPr>
          <a:xfrm>
            <a:off x="1677537"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
        <p:nvSpPr>
          <p:cNvPr id="4"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pPr lvl="0" algn="r">
                <a:spcBef>
                  <a:spcPts val="0"/>
                </a:spcBef>
                <a:buNone/>
              </a:pPr>
              <a:t>‹#›</a:t>
            </a:fld>
            <a:endParaRPr lang="en" sz="1000" dirty="0">
              <a:solidFill>
                <a:schemeClr val="dk1"/>
              </a:solidFill>
              <a:latin typeface="Roboto"/>
              <a:ea typeface="Roboto"/>
              <a:cs typeface="Roboto"/>
              <a:sym typeface="Roboto"/>
            </a:endParaRPr>
          </a:p>
        </p:txBody>
      </p:sp>
      <p:sp>
        <p:nvSpPr>
          <p:cNvPr id="5" name="Rectangle 4"/>
          <p:cNvSpPr/>
          <p:nvPr userDrawn="1"/>
        </p:nvSpPr>
        <p:spPr>
          <a:xfrm>
            <a:off x="-2525" y="0"/>
            <a:ext cx="91302" cy="5143500"/>
          </a:xfrm>
          <a:prstGeom prst="rect">
            <a:avLst/>
          </a:prstGeom>
          <a:solidFill>
            <a:schemeClr val="tx1">
              <a:lumMod val="8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4"/>
          <p:cNvSpPr>
            <a:spLocks noGrp="1"/>
          </p:cNvSpPr>
          <p:nvPr>
            <p:ph type="ftr" sz="quarter" idx="3"/>
          </p:nvPr>
        </p:nvSpPr>
        <p:spPr>
          <a:xfrm>
            <a:off x="3124200" y="4885899"/>
            <a:ext cx="2895600" cy="2576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smtClean="0">
                <a:solidFill>
                  <a:srgbClr val="000000"/>
                </a:solidFill>
                <a:latin typeface="Arial" panose="020B0604020202020204" pitchFamily="34" charset="0"/>
              </a:rPr>
              <a:t>Copyright @ 2018  </a:t>
            </a:r>
            <a:r>
              <a:rPr lang="en-US" altLang="zh-CN" dirty="0" err="1" smtClean="0">
                <a:solidFill>
                  <a:srgbClr val="000000"/>
                </a:solidFill>
                <a:latin typeface="Arial" panose="020B0604020202020204" pitchFamily="34" charset="0"/>
              </a:rPr>
              <a:t>Innovaker</a:t>
            </a:r>
            <a:endParaRPr lang="en-US" dirty="0" smtClean="0">
              <a:solidFill>
                <a:srgbClr val="000000"/>
              </a:solidFill>
              <a:latin typeface="Arial" panose="020B0604020202020204" pitchFamily="34" charset="0"/>
            </a:endParaRPr>
          </a:p>
          <a:p>
            <a:r>
              <a:rPr lang="en-US" dirty="0" smtClean="0"/>
              <a:t>@ </a:t>
            </a:r>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2"/>
        <p:cNvGrpSpPr/>
        <p:nvPr/>
      </p:nvGrpSpPr>
      <p:grpSpPr>
        <a:xfrm>
          <a:off x="0" y="0"/>
          <a:ext cx="0" cy="0"/>
          <a:chOff x="0" y="0"/>
          <a:chExt cx="0" cy="0"/>
        </a:xfrm>
      </p:grpSpPr>
      <p:sp>
        <p:nvSpPr>
          <p:cNvPr id="2" name="Rectangle 1"/>
          <p:cNvSpPr/>
          <p:nvPr/>
        </p:nvSpPr>
        <p:spPr>
          <a:xfrm>
            <a:off x="4556"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32076" y="0"/>
            <a:ext cx="3889081" cy="36441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74762" y="1"/>
            <a:ext cx="3889081" cy="364415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56" y="1"/>
            <a:ext cx="3976581" cy="3644153"/>
          </a:xfrm>
          <a:prstGeom prst="rect">
            <a:avLst/>
          </a:prstGeom>
        </p:spPr>
      </p:pic>
      <p:sp>
        <p:nvSpPr>
          <p:cNvPr id="63" name="Shape 63"/>
          <p:cNvSpPr txBox="1">
            <a:spLocks noGrp="1"/>
          </p:cNvSpPr>
          <p:nvPr>
            <p:ph type="body" idx="1"/>
          </p:nvPr>
        </p:nvSpPr>
        <p:spPr>
          <a:xfrm>
            <a:off x="992003" y="4512255"/>
            <a:ext cx="6929174" cy="508075"/>
          </a:xfrm>
          <a:prstGeom prst="rect">
            <a:avLst/>
          </a:prstGeom>
        </p:spPr>
        <p:txBody>
          <a:bodyPr lIns="91425" tIns="91425" rIns="91425" bIns="91425" anchor="t" anchorCtr="0">
            <a:noAutofit/>
          </a:bodyPr>
          <a:lstStyle/>
          <a:p>
            <a:pPr lvl="0" algn="ctr">
              <a:lnSpc>
                <a:spcPct val="150000"/>
              </a:lnSpc>
              <a:spcAft>
                <a:spcPts val="0"/>
              </a:spcAft>
            </a:pPr>
            <a:r>
              <a:rPr lang="en-US" sz="1600" dirty="0" smtClean="0">
                <a:solidFill>
                  <a:srgbClr val="595A5D"/>
                </a:solidFill>
                <a:latin typeface="+mj-lt"/>
                <a:ea typeface="Alegreya"/>
                <a:cs typeface="Alegreya"/>
                <a:sym typeface="Alegreya"/>
              </a:rPr>
              <a:t>Ver</a:t>
            </a:r>
            <a:r>
              <a:rPr lang="en-US" sz="1600" dirty="0">
                <a:solidFill>
                  <a:srgbClr val="595A5D"/>
                </a:solidFill>
                <a:latin typeface="+mj-lt"/>
                <a:ea typeface="Alegreya"/>
                <a:cs typeface="Alegreya"/>
                <a:sym typeface="Alegreya"/>
              </a:rPr>
              <a:t>. </a:t>
            </a:r>
            <a:r>
              <a:rPr lang="en-US" sz="1600" dirty="0" smtClean="0">
                <a:solidFill>
                  <a:srgbClr val="595A5D"/>
                </a:solidFill>
                <a:latin typeface="+mj-lt"/>
                <a:ea typeface="Alegreya"/>
                <a:cs typeface="Alegreya"/>
                <a:sym typeface="Alegreya"/>
              </a:rPr>
              <a:t>01</a:t>
            </a:r>
            <a:endParaRPr lang="en-US" sz="1600" dirty="0">
              <a:solidFill>
                <a:srgbClr val="595A5D"/>
              </a:solidFill>
              <a:latin typeface="+mj-lt"/>
              <a:ea typeface="Alegreya"/>
              <a:cs typeface="Alegreya"/>
              <a:sym typeface="Alegreya"/>
            </a:endParaRPr>
          </a:p>
        </p:txBody>
      </p:sp>
      <p:sp>
        <p:nvSpPr>
          <p:cNvPr id="6" name="Rectangle 5"/>
          <p:cNvSpPr/>
          <p:nvPr/>
        </p:nvSpPr>
        <p:spPr>
          <a:xfrm>
            <a:off x="0" y="0"/>
            <a:ext cx="9144000" cy="3749398"/>
          </a:xfrm>
          <a:prstGeom prst="rect">
            <a:avLst/>
          </a:prstGeom>
          <a:solidFill>
            <a:schemeClr val="bg2">
              <a:lumMod val="75000"/>
              <a:lumOff val="25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085345" y="4056282"/>
            <a:ext cx="2742490" cy="474596"/>
          </a:xfrm>
          <a:prstGeom prst="rect">
            <a:avLst/>
          </a:prstGeom>
        </p:spPr>
      </p:pic>
      <p:sp>
        <p:nvSpPr>
          <p:cNvPr id="14" name="Shape 64">
            <a:extLst>
              <a:ext uri="{FF2B5EF4-FFF2-40B4-BE49-F238E27FC236}">
                <a16:creationId xmlns="" xmlns:a16="http://schemas.microsoft.com/office/drawing/2014/main" id="{987D29E1-CF14-48D5-BD07-772474EB3E95}"/>
              </a:ext>
            </a:extLst>
          </p:cNvPr>
          <p:cNvSpPr txBox="1">
            <a:spLocks/>
          </p:cNvSpPr>
          <p:nvPr/>
        </p:nvSpPr>
        <p:spPr>
          <a:xfrm>
            <a:off x="-493305" y="2181577"/>
            <a:ext cx="9899790" cy="77744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pPr marL="2286000" indent="457200">
              <a:lnSpc>
                <a:spcPct val="115000"/>
              </a:lnSpc>
              <a:spcAft>
                <a:spcPts val="1600"/>
              </a:spcAft>
            </a:pPr>
            <a:r>
              <a:rPr lang="en-US" sz="4000" dirty="0" smtClean="0">
                <a:solidFill>
                  <a:srgbClr val="FFFFFF"/>
                </a:solidFill>
                <a:latin typeface="+mn-lt"/>
                <a:ea typeface="Georgia"/>
                <a:cs typeface="Georgia"/>
                <a:sym typeface="Georgia"/>
              </a:rPr>
              <a:t>   </a:t>
            </a:r>
            <a:r>
              <a:rPr lang="en-US" sz="4000" smtClean="0">
                <a:solidFill>
                  <a:srgbClr val="FFFFFF"/>
                </a:solidFill>
                <a:latin typeface="+mn-lt"/>
                <a:ea typeface="Georgia"/>
                <a:cs typeface="Georgia"/>
                <a:sym typeface="Georgia"/>
              </a:rPr>
              <a:t>Course </a:t>
            </a:r>
            <a:r>
              <a:rPr lang="en-US" sz="4000" dirty="0">
                <a:solidFill>
                  <a:srgbClr val="FFFFFF"/>
                </a:solidFill>
                <a:latin typeface="+mn-lt"/>
                <a:ea typeface="Georgia"/>
                <a:cs typeface="Georgia"/>
                <a:sym typeface="Georgia"/>
              </a:rPr>
              <a:t>5</a:t>
            </a:r>
            <a:endParaRPr lang="en" sz="4000" dirty="0">
              <a:solidFill>
                <a:srgbClr val="FFFFFF"/>
              </a:solidFill>
              <a:latin typeface="+mn-lt"/>
              <a:ea typeface="Georgia"/>
              <a:cs typeface="Georgia"/>
              <a:sym typeface="Georgia"/>
            </a:endParaRPr>
          </a:p>
        </p:txBody>
      </p:sp>
      <p:sp>
        <p:nvSpPr>
          <p:cNvPr id="12" name="Oval 11"/>
          <p:cNvSpPr/>
          <p:nvPr/>
        </p:nvSpPr>
        <p:spPr>
          <a:xfrm>
            <a:off x="2409959" y="2534918"/>
            <a:ext cx="138020" cy="138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1215562"/>
            <a:ext cx="9144000" cy="1015663"/>
          </a:xfrm>
          <a:prstGeom prst="rect">
            <a:avLst/>
          </a:prstGeom>
          <a:noFill/>
        </p:spPr>
        <p:txBody>
          <a:bodyPr wrap="square" rtlCol="0">
            <a:spAutoFit/>
          </a:bodyPr>
          <a:lstStyle/>
          <a:p>
            <a:pPr algn="ctr"/>
            <a:r>
              <a:rPr lang="en-US" sz="6000" b="1" dirty="0" smtClean="0">
                <a:solidFill>
                  <a:srgbClr val="FFFFFF"/>
                </a:solidFill>
                <a:sym typeface="Georgia"/>
              </a:rPr>
              <a:t>Python + IOT</a:t>
            </a:r>
            <a:endParaRPr lang="en-US" sz="6000" dirty="0"/>
          </a:p>
        </p:txBody>
      </p:sp>
      <p:sp>
        <p:nvSpPr>
          <p:cNvPr id="13" name="Rectangle 12"/>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LCD display I</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10</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xmlns="" val="2272093238"/>
              </p:ext>
            </p:extLst>
          </p:nvPr>
        </p:nvGraphicFramePr>
        <p:xfrm>
          <a:off x="3953933" y="698077"/>
          <a:ext cx="5190067" cy="3510562"/>
        </p:xfrm>
        <a:graphic>
          <a:graphicData uri="http://schemas.openxmlformats.org/drawingml/2006/table">
            <a:tbl>
              <a:tblPr/>
              <a:tblGrid>
                <a:gridCol w="2838447"/>
                <a:gridCol w="2351620"/>
              </a:tblGrid>
              <a:tr h="930698">
                <a:tc>
                  <a:txBody>
                    <a:bodyPr/>
                    <a:lstStyle/>
                    <a:p>
                      <a:pPr rtl="0"/>
                      <a:r>
                        <a:rPr lang="en-US" sz="1000" b="0" i="0" u="none" strike="noStrike" cap="none" dirty="0" smtClean="0">
                          <a:solidFill>
                            <a:schemeClr val="bg1">
                              <a:lumMod val="50000"/>
                            </a:schemeClr>
                          </a:solidFill>
                          <a:effectLst/>
                          <a:latin typeface="+mn-lt"/>
                          <a:ea typeface="+mn-ea"/>
                          <a:cs typeface="+mn-cs"/>
                          <a:sym typeface="Arial"/>
                        </a:rPr>
                        <a:t>import </a:t>
                      </a:r>
                      <a:r>
                        <a:rPr lang="en-US" sz="1000" b="0" i="0" u="none" strike="noStrike" cap="none" dirty="0" err="1" smtClean="0">
                          <a:solidFill>
                            <a:schemeClr val="bg1">
                              <a:lumMod val="50000"/>
                            </a:schemeClr>
                          </a:solidFill>
                          <a:effectLst/>
                          <a:latin typeface="+mn-lt"/>
                          <a:ea typeface="+mn-ea"/>
                          <a:cs typeface="+mn-cs"/>
                          <a:sym typeface="Arial"/>
                        </a:rPr>
                        <a:t>RPi.GPIO</a:t>
                      </a:r>
                      <a:r>
                        <a:rPr lang="en-US" sz="1000" b="0" i="0" u="none" strike="noStrike" cap="none" dirty="0" smtClean="0">
                          <a:solidFill>
                            <a:schemeClr val="bg1">
                              <a:lumMod val="50000"/>
                            </a:schemeClr>
                          </a:solidFill>
                          <a:effectLst/>
                          <a:latin typeface="+mn-lt"/>
                          <a:ea typeface="+mn-ea"/>
                          <a:cs typeface="+mn-cs"/>
                          <a:sym typeface="Arial"/>
                        </a:rPr>
                        <a:t> as GPIO</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import time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from led4import import *</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from </a:t>
                      </a:r>
                      <a:r>
                        <a:rPr lang="en-US" sz="1000" b="0" i="0" u="none" strike="noStrike" cap="none" dirty="0" err="1" smtClean="0">
                          <a:solidFill>
                            <a:schemeClr val="bg1">
                              <a:lumMod val="50000"/>
                            </a:schemeClr>
                          </a:solidFill>
                          <a:effectLst/>
                          <a:latin typeface="+mn-lt"/>
                          <a:ea typeface="+mn-ea"/>
                          <a:cs typeface="+mn-cs"/>
                          <a:sym typeface="Arial"/>
                        </a:rPr>
                        <a:t>datetime</a:t>
                      </a:r>
                      <a:r>
                        <a:rPr lang="en-US" sz="1000" b="0" i="0" u="none" strike="noStrike" cap="none" dirty="0" smtClean="0">
                          <a:solidFill>
                            <a:schemeClr val="bg1">
                              <a:lumMod val="50000"/>
                            </a:schemeClr>
                          </a:solidFill>
                          <a:effectLst/>
                          <a:latin typeface="+mn-lt"/>
                          <a:ea typeface="+mn-ea"/>
                          <a:cs typeface="+mn-cs"/>
                          <a:sym typeface="Arial"/>
                        </a:rPr>
                        <a:t> import </a:t>
                      </a:r>
                      <a:r>
                        <a:rPr lang="en-US" sz="1000" b="0" i="0" u="none" strike="noStrike" cap="none" dirty="0" err="1" smtClean="0">
                          <a:solidFill>
                            <a:schemeClr val="bg1">
                              <a:lumMod val="50000"/>
                            </a:schemeClr>
                          </a:solidFill>
                          <a:effectLst/>
                          <a:latin typeface="+mn-lt"/>
                          <a:ea typeface="+mn-ea"/>
                          <a:cs typeface="+mn-cs"/>
                          <a:sym typeface="Arial"/>
                        </a:rPr>
                        <a:t>datetime</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a:r>
                        <a:rPr lang="en-US" sz="1000" b="0" i="0" u="none" strike="noStrike" cap="none" dirty="0" smtClean="0">
                          <a:solidFill>
                            <a:schemeClr val="bg1">
                              <a:lumMod val="50000"/>
                            </a:schemeClr>
                          </a:solidFill>
                          <a:effectLst/>
                          <a:latin typeface="+mn-lt"/>
                          <a:ea typeface="+mn-ea"/>
                          <a:cs typeface="+mn-cs"/>
                          <a:sym typeface="Arial"/>
                        </a:rPr>
                        <a:t>Here we have two additional imports</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led4import - LCD library</a:t>
                      </a:r>
                      <a:endParaRPr lang="en-US" sz="1000" b="0" dirty="0" smtClean="0">
                        <a:solidFill>
                          <a:schemeClr val="bg1">
                            <a:lumMod val="50000"/>
                          </a:schemeClr>
                        </a:solidFill>
                        <a:effectLst/>
                      </a:endParaRPr>
                    </a:p>
                    <a:p>
                      <a:r>
                        <a:rPr lang="en-US" sz="1000" b="0" i="0" u="none" strike="noStrike" cap="none" dirty="0" err="1" smtClean="0">
                          <a:solidFill>
                            <a:schemeClr val="bg1">
                              <a:lumMod val="50000"/>
                            </a:schemeClr>
                          </a:solidFill>
                          <a:effectLst/>
                          <a:latin typeface="+mn-lt"/>
                          <a:ea typeface="+mn-ea"/>
                          <a:cs typeface="+mn-cs"/>
                          <a:sym typeface="Arial"/>
                        </a:rPr>
                        <a:t>datetime</a:t>
                      </a:r>
                      <a:r>
                        <a:rPr lang="en-US" sz="1000" b="0" i="0" u="none" strike="noStrike" cap="none" dirty="0" smtClean="0">
                          <a:solidFill>
                            <a:schemeClr val="bg1">
                              <a:lumMod val="50000"/>
                            </a:schemeClr>
                          </a:solidFill>
                          <a:effectLst/>
                          <a:latin typeface="+mn-lt"/>
                          <a:ea typeface="+mn-ea"/>
                          <a:cs typeface="+mn-cs"/>
                          <a:sym typeface="Arial"/>
                        </a:rPr>
                        <a:t> - python library for dates and time</a:t>
                      </a:r>
                      <a:r>
                        <a:rPr lang="en-US" dirty="0"/>
                        <a:t/>
                      </a:r>
                      <a:br>
                        <a:rPr lang="en-US" dirty="0"/>
                      </a:br>
                      <a:endParaRPr lang="en-US" dirty="0"/>
                    </a:p>
                  </a:txBody>
                  <a:tcPr marL="63500" marR="63500" marT="63500" marB="63500">
                    <a:lnL>
                      <a:noFill/>
                    </a:lnL>
                    <a:lnR>
                      <a:noFill/>
                    </a:lnR>
                    <a:lnT>
                      <a:noFill/>
                    </a:lnT>
                    <a:lnB>
                      <a:noFill/>
                    </a:lnB>
                  </a:tcPr>
                </a:tc>
              </a:tr>
              <a:tr h="879828">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setup():</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lcd_init</a:t>
                      </a:r>
                      <a:r>
                        <a:rPr lang="en-US" sz="1000" b="0" i="0" u="none" strike="noStrike" cap="none" dirty="0" smtClean="0">
                          <a:solidFill>
                            <a:schemeClr val="bg1">
                              <a:lumMod val="50000"/>
                            </a:schemeClr>
                          </a:solidFill>
                          <a:effectLst/>
                          <a:latin typeface="+mn-lt"/>
                          <a:ea typeface="+mn-ea"/>
                          <a:cs typeface="+mn-cs"/>
                          <a:sym typeface="Arial"/>
                        </a:rPr>
                        <a:t>()</a:t>
                      </a:r>
                      <a:endParaRPr lang="en-US" sz="1000" b="0" dirty="0" smtClean="0">
                        <a:solidFill>
                          <a:schemeClr val="bg1">
                            <a:lumMod val="50000"/>
                          </a:schemeClr>
                        </a:solidFill>
                        <a:effectLst/>
                      </a:endParaRPr>
                    </a:p>
                    <a:p>
                      <a:r>
                        <a:rPr lang="en-US" sz="1000" dirty="0" smtClean="0">
                          <a:solidFill>
                            <a:schemeClr val="bg1">
                              <a:lumMod val="50000"/>
                            </a:schemeClr>
                          </a:solidFill>
                        </a:rPr>
                        <a:t/>
                      </a:r>
                      <a:br>
                        <a:rPr lang="en-US" sz="1000" dirty="0" smtClean="0">
                          <a:solidFill>
                            <a:schemeClr val="bg1">
                              <a:lumMod val="50000"/>
                            </a:schemeClr>
                          </a:solidFill>
                        </a:rPr>
                      </a:b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fontAlgn="t"/>
                      <a:r>
                        <a:rPr lang="en-US" sz="1000" b="0" i="0" u="none" strike="noStrike" cap="none" dirty="0" err="1" smtClean="0">
                          <a:solidFill>
                            <a:schemeClr val="bg1">
                              <a:lumMod val="50000"/>
                            </a:schemeClr>
                          </a:solidFill>
                          <a:effectLst/>
                          <a:latin typeface="+mn-lt"/>
                          <a:ea typeface="+mn-ea"/>
                          <a:cs typeface="+mn-cs"/>
                          <a:sym typeface="Arial"/>
                        </a:rPr>
                        <a:t>lcd_init</a:t>
                      </a:r>
                      <a:r>
                        <a:rPr lang="en-US" sz="1000" b="0" i="0" u="none" strike="noStrike" cap="none" dirty="0" smtClean="0">
                          <a:solidFill>
                            <a:schemeClr val="bg1">
                              <a:lumMod val="50000"/>
                            </a:schemeClr>
                          </a:solidFill>
                          <a:effectLst/>
                          <a:latin typeface="+mn-lt"/>
                          <a:ea typeface="+mn-ea"/>
                          <a:cs typeface="+mn-cs"/>
                          <a:sym typeface="Arial"/>
                        </a:rPr>
                        <a:t>() - function to initialize the LCD</a:t>
                      </a:r>
                      <a:r>
                        <a:rPr lang="en-US" dirty="0"/>
                        <a:t/>
                      </a:r>
                      <a:br>
                        <a:rPr lang="en-US" dirty="0"/>
                      </a:br>
                      <a:endParaRPr lang="en-US" dirty="0"/>
                    </a:p>
                  </a:txBody>
                  <a:tcPr marL="63500" marR="63500" marT="63500" marB="63500">
                    <a:lnL>
                      <a:noFill/>
                    </a:lnL>
                    <a:lnR>
                      <a:noFill/>
                    </a:lnR>
                    <a:lnT>
                      <a:noFill/>
                    </a:lnT>
                    <a:lnB>
                      <a:noFill/>
                    </a:lnB>
                  </a:tcPr>
                </a:tc>
              </a:tr>
              <a:tr h="1680774">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main():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while True: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lcd_string</a:t>
                      </a:r>
                      <a:r>
                        <a:rPr lang="en-US" sz="1000" b="0" i="0" u="none" strike="noStrike" cap="none" dirty="0" smtClean="0">
                          <a:solidFill>
                            <a:schemeClr val="bg1">
                              <a:lumMod val="50000"/>
                            </a:schemeClr>
                          </a:solidFill>
                          <a:effectLst/>
                          <a:latin typeface="+mn-lt"/>
                          <a:ea typeface="+mn-ea"/>
                          <a:cs typeface="+mn-cs"/>
                          <a:sym typeface="Arial"/>
                        </a:rPr>
                        <a:t>(</a:t>
                      </a:r>
                      <a:r>
                        <a:rPr lang="en-US" sz="1000" b="0" i="0" u="none" strike="noStrike" cap="none" dirty="0" err="1" smtClean="0">
                          <a:solidFill>
                            <a:schemeClr val="bg1">
                              <a:lumMod val="50000"/>
                            </a:schemeClr>
                          </a:solidFill>
                          <a:effectLst/>
                          <a:latin typeface="+mn-lt"/>
                          <a:ea typeface="+mn-ea"/>
                          <a:cs typeface="+mn-cs"/>
                          <a:sym typeface="Arial"/>
                        </a:rPr>
                        <a:t>str</a:t>
                      </a:r>
                      <a:r>
                        <a:rPr lang="en-US" sz="1000" b="0" i="0" u="none" strike="noStrike" cap="none" dirty="0" smtClean="0">
                          <a:solidFill>
                            <a:schemeClr val="bg1">
                              <a:lumMod val="50000"/>
                            </a:schemeClr>
                          </a:solidFill>
                          <a:effectLst/>
                          <a:latin typeface="+mn-lt"/>
                          <a:ea typeface="+mn-ea"/>
                          <a:cs typeface="+mn-cs"/>
                          <a:sym typeface="Arial"/>
                        </a:rPr>
                        <a:t>(</a:t>
                      </a:r>
                      <a:r>
                        <a:rPr lang="en-US" sz="1000" b="0" i="0" u="none" strike="noStrike" cap="none" dirty="0" err="1" smtClean="0">
                          <a:solidFill>
                            <a:schemeClr val="bg1">
                              <a:lumMod val="50000"/>
                            </a:schemeClr>
                          </a:solidFill>
                          <a:effectLst/>
                          <a:latin typeface="+mn-lt"/>
                          <a:ea typeface="+mn-ea"/>
                          <a:cs typeface="+mn-cs"/>
                          <a:sym typeface="Arial"/>
                        </a:rPr>
                        <a:t>datetime.now</a:t>
                      </a:r>
                      <a:r>
                        <a:rPr lang="en-US" sz="1000" b="0" i="0" u="none" strike="noStrike" cap="none" dirty="0" smtClean="0">
                          <a:solidFill>
                            <a:schemeClr val="bg1">
                              <a:lumMod val="50000"/>
                            </a:schemeClr>
                          </a:solidFill>
                          <a:effectLst/>
                          <a:latin typeface="+mn-lt"/>
                          <a:ea typeface="+mn-ea"/>
                          <a:cs typeface="+mn-cs"/>
                          <a:sym typeface="Arial"/>
                        </a:rPr>
                        <a:t>()), LCD_LINE_1)</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lcd_string</a:t>
                      </a:r>
                      <a:r>
                        <a:rPr lang="en-US" sz="1000" b="0" i="0" u="none" strike="noStrike" cap="none" dirty="0" smtClean="0">
                          <a:solidFill>
                            <a:schemeClr val="bg1">
                              <a:lumMod val="50000"/>
                            </a:schemeClr>
                          </a:solidFill>
                          <a:effectLst/>
                          <a:latin typeface="+mn-lt"/>
                          <a:ea typeface="+mn-ea"/>
                          <a:cs typeface="+mn-cs"/>
                          <a:sym typeface="Arial"/>
                        </a:rPr>
                        <a:t>("</a:t>
                      </a:r>
                      <a:r>
                        <a:rPr lang="en-US" sz="1000" b="0" i="0" u="none" strike="noStrike" cap="none" dirty="0" err="1" smtClean="0">
                          <a:solidFill>
                            <a:schemeClr val="bg1">
                              <a:lumMod val="50000"/>
                            </a:schemeClr>
                          </a:solidFill>
                          <a:effectLst/>
                          <a:latin typeface="+mn-lt"/>
                          <a:ea typeface="+mn-ea"/>
                          <a:cs typeface="+mn-cs"/>
                          <a:sym typeface="Arial"/>
                        </a:rPr>
                        <a:t>Innovaker</a:t>
                      </a:r>
                      <a:r>
                        <a:rPr lang="en-US" sz="1000" b="0" i="0" u="none" strike="noStrike" cap="none" dirty="0" smtClean="0">
                          <a:solidFill>
                            <a:schemeClr val="bg1">
                              <a:lumMod val="50000"/>
                            </a:schemeClr>
                          </a:solidFill>
                          <a:effectLst/>
                          <a:latin typeface="+mn-lt"/>
                          <a:ea typeface="+mn-ea"/>
                          <a:cs typeface="+mn-cs"/>
                          <a:sym typeface="Arial"/>
                        </a:rPr>
                        <a:t> 2017", LCD_LINE_2)</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(60)</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cap="none" dirty="0" err="1" smtClean="0">
                          <a:solidFill>
                            <a:schemeClr val="bg1">
                              <a:lumMod val="50000"/>
                            </a:schemeClr>
                          </a:solidFill>
                          <a:effectLst/>
                          <a:latin typeface="+mn-lt"/>
                          <a:ea typeface="+mn-ea"/>
                          <a:cs typeface="+mn-cs"/>
                          <a:sym typeface="Arial"/>
                        </a:rPr>
                        <a:t>lcd_string</a:t>
                      </a:r>
                      <a:r>
                        <a:rPr lang="en-US" sz="1000" b="0" i="0" u="none" strike="noStrike" cap="none" dirty="0" smtClean="0">
                          <a:solidFill>
                            <a:schemeClr val="bg1">
                              <a:lumMod val="50000"/>
                            </a:schemeClr>
                          </a:solidFill>
                          <a:effectLst/>
                          <a:latin typeface="+mn-lt"/>
                          <a:ea typeface="+mn-ea"/>
                          <a:cs typeface="+mn-cs"/>
                          <a:sym typeface="Arial"/>
                        </a:rPr>
                        <a:t>(STRING, LINE #) - function to display strings on the LCD. Takes two parameters - the string to display and the line number to be displayed on.</a:t>
                      </a:r>
                      <a:endParaRPr lang="en-US" sz="1000" dirty="0">
                        <a:solidFill>
                          <a:schemeClr val="bg1">
                            <a:lumMod val="50000"/>
                          </a:schemeClr>
                        </a:solidFill>
                      </a:endParaRPr>
                    </a:p>
                  </a:txBody>
                  <a:tcPr marL="63500" marR="63500" marT="63500" marB="63500">
                    <a:lnL>
                      <a:noFill/>
                    </a:lnL>
                    <a:lnR>
                      <a:noFill/>
                    </a:lnR>
                    <a:lnT>
                      <a:noFill/>
                    </a:lnT>
                    <a:lnB>
                      <a:noFill/>
                    </a:lnB>
                  </a:tcPr>
                </a:tc>
              </a:tr>
            </a:tbl>
          </a:graphicData>
        </a:graphic>
      </p:graphicFrame>
      <p:sp>
        <p:nvSpPr>
          <p:cNvPr id="102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smtClean="0">
                <a:solidFill>
                  <a:srgbClr val="595A5D"/>
                </a:solidFill>
              </a:rPr>
              <a:t>LCD display II</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11</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xmlns="" val="3983007608"/>
              </p:ext>
            </p:extLst>
          </p:nvPr>
        </p:nvGraphicFramePr>
        <p:xfrm>
          <a:off x="3953933" y="698077"/>
          <a:ext cx="5190067" cy="3154397"/>
        </p:xfrm>
        <a:graphic>
          <a:graphicData uri="http://schemas.openxmlformats.org/drawingml/2006/table">
            <a:tbl>
              <a:tblPr/>
              <a:tblGrid>
                <a:gridCol w="2838447"/>
                <a:gridCol w="2351620"/>
              </a:tblGrid>
              <a:tr h="1473623">
                <a:tc>
                  <a:txBody>
                    <a:bodyPr/>
                    <a:lstStyle/>
                    <a:p>
                      <a:pPr rtl="0">
                        <a:spcBef>
                          <a:spcPts val="0"/>
                        </a:spcBef>
                        <a:spcAft>
                          <a:spcPts val="0"/>
                        </a:spcAft>
                      </a:pPr>
                      <a:r>
                        <a:rPr lang="en-US" sz="900" b="0" i="0" u="none" strike="noStrike" smtClean="0">
                          <a:solidFill>
                            <a:srgbClr val="000088"/>
                          </a:solidFill>
                          <a:effectLst/>
                          <a:latin typeface="Consolas"/>
                        </a:rPr>
                        <a:t>if</a:t>
                      </a:r>
                      <a:r>
                        <a:rPr lang="en-US" sz="900" b="0" i="0" u="none" strike="noStrike" smtClean="0">
                          <a:solidFill>
                            <a:srgbClr val="000000"/>
                          </a:solidFill>
                          <a:effectLst/>
                          <a:latin typeface="Consolas"/>
                        </a:rPr>
                        <a:t> __name__ </a:t>
                      </a:r>
                      <a:r>
                        <a:rPr lang="en-US" sz="900" b="0" i="0" u="none" strike="noStrike" smtClean="0">
                          <a:solidFill>
                            <a:srgbClr val="666600"/>
                          </a:solidFill>
                          <a:effectLst/>
                          <a:latin typeface="Consolas"/>
                        </a:rPr>
                        <a:t>==</a:t>
                      </a:r>
                      <a:r>
                        <a:rPr lang="en-US" sz="900" b="0" i="0" u="none" strike="noStrike" smtClean="0">
                          <a:solidFill>
                            <a:srgbClr val="000000"/>
                          </a:solidFill>
                          <a:effectLst/>
                          <a:latin typeface="Consolas"/>
                        </a:rPr>
                        <a:t> </a:t>
                      </a:r>
                      <a:r>
                        <a:rPr lang="en-US" sz="900" b="0" i="0" u="none" strike="noStrike" smtClean="0">
                          <a:solidFill>
                            <a:srgbClr val="008800"/>
                          </a:solidFill>
                          <a:effectLst/>
                          <a:latin typeface="Consolas"/>
                        </a:rPr>
                        <a:t>'__main__':</a:t>
                      </a:r>
                      <a:endParaRPr lang="en-US" b="0" smtClean="0">
                        <a:effectLst/>
                      </a:endParaRPr>
                    </a:p>
                    <a:p>
                      <a:pPr rtl="0">
                        <a:spcBef>
                          <a:spcPts val="0"/>
                        </a:spcBef>
                        <a:spcAft>
                          <a:spcPts val="0"/>
                        </a:spcAft>
                      </a:pPr>
                      <a:r>
                        <a:rPr lang="en-US" sz="900" b="0" i="0" u="none" strike="noStrike" smtClean="0">
                          <a:solidFill>
                            <a:srgbClr val="000000"/>
                          </a:solidFill>
                          <a:effectLst/>
                          <a:latin typeface="Consolas"/>
                        </a:rPr>
                        <a:t>   </a:t>
                      </a:r>
                      <a:r>
                        <a:rPr lang="en-US" sz="900" b="0" i="0" u="none" strike="noStrike" smtClean="0">
                          <a:solidFill>
                            <a:srgbClr val="000088"/>
                          </a:solidFill>
                          <a:effectLst/>
                          <a:latin typeface="Consolas"/>
                        </a:rPr>
                        <a:t>try:</a:t>
                      </a:r>
                      <a:endParaRPr lang="en-US" b="0" smtClean="0">
                        <a:effectLst/>
                      </a:endParaRPr>
                    </a:p>
                    <a:p>
                      <a:pPr rtl="0">
                        <a:spcBef>
                          <a:spcPts val="0"/>
                        </a:spcBef>
                        <a:spcAft>
                          <a:spcPts val="0"/>
                        </a:spcAft>
                      </a:pPr>
                      <a:r>
                        <a:rPr lang="en-US" sz="900" b="0" i="0" u="none" strike="noStrike" smtClean="0">
                          <a:solidFill>
                            <a:srgbClr val="000000"/>
                          </a:solidFill>
                          <a:effectLst/>
                          <a:latin typeface="Consolas"/>
                        </a:rPr>
                        <a:t>       setup</a:t>
                      </a:r>
                      <a:r>
                        <a:rPr lang="en-US" sz="900" b="0" i="0" u="none" strike="noStrike" smtClean="0">
                          <a:solidFill>
                            <a:srgbClr val="666600"/>
                          </a:solidFill>
                          <a:effectLst/>
                          <a:latin typeface="Consolas"/>
                        </a:rPr>
                        <a:t>()</a:t>
                      </a:r>
                      <a:endParaRPr lang="en-US" b="0" smtClean="0">
                        <a:effectLst/>
                      </a:endParaRPr>
                    </a:p>
                    <a:p>
                      <a:pPr rtl="0">
                        <a:spcBef>
                          <a:spcPts val="0"/>
                        </a:spcBef>
                        <a:spcAft>
                          <a:spcPts val="0"/>
                        </a:spcAft>
                      </a:pPr>
                      <a:r>
                        <a:rPr lang="en-US" sz="900" b="0" i="0" u="none" strike="noStrike" smtClean="0">
                          <a:solidFill>
                            <a:srgbClr val="000000"/>
                          </a:solidFill>
                          <a:effectLst/>
                          <a:latin typeface="Consolas"/>
                        </a:rPr>
                        <a:t>       main</a:t>
                      </a:r>
                      <a:r>
                        <a:rPr lang="en-US" sz="900" b="0" i="0" u="none" strike="noStrike" smtClean="0">
                          <a:solidFill>
                            <a:srgbClr val="666600"/>
                          </a:solidFill>
                          <a:effectLst/>
                          <a:latin typeface="Consolas"/>
                        </a:rPr>
                        <a:t>()</a:t>
                      </a:r>
                      <a:endParaRPr lang="en-US" b="0" smtClean="0">
                        <a:effectLst/>
                      </a:endParaRPr>
                    </a:p>
                    <a:p>
                      <a:pPr rtl="0">
                        <a:spcBef>
                          <a:spcPts val="0"/>
                        </a:spcBef>
                        <a:spcAft>
                          <a:spcPts val="0"/>
                        </a:spcAft>
                      </a:pPr>
                      <a:r>
                        <a:rPr lang="en-US" sz="900" b="0" i="0" u="none" strike="noStrike" smtClean="0">
                          <a:solidFill>
                            <a:srgbClr val="000000"/>
                          </a:solidFill>
                          <a:effectLst/>
                          <a:latin typeface="Consolas"/>
                        </a:rPr>
                        <a:t>   </a:t>
                      </a:r>
                      <a:r>
                        <a:rPr lang="en-US" sz="900" b="0" i="0" u="none" strike="noStrike" smtClean="0">
                          <a:solidFill>
                            <a:srgbClr val="000088"/>
                          </a:solidFill>
                          <a:effectLst/>
                          <a:latin typeface="Consolas"/>
                        </a:rPr>
                        <a:t>finally:</a:t>
                      </a:r>
                      <a:endParaRPr lang="en-US" b="0" smtClean="0">
                        <a:effectLst/>
                      </a:endParaRPr>
                    </a:p>
                    <a:p>
                      <a:pPr rtl="0">
                        <a:spcBef>
                          <a:spcPts val="0"/>
                        </a:spcBef>
                        <a:spcAft>
                          <a:spcPts val="0"/>
                        </a:spcAft>
                      </a:pPr>
                      <a:r>
                        <a:rPr lang="en-US" sz="900" b="0" i="0" u="none" strike="noStrike" smtClean="0">
                          <a:solidFill>
                            <a:srgbClr val="000000"/>
                          </a:solidFill>
                          <a:effectLst/>
                          <a:latin typeface="Consolas"/>
                        </a:rPr>
                        <a:t>       lcd_byte</a:t>
                      </a:r>
                      <a:r>
                        <a:rPr lang="en-US" sz="900" b="0" i="0" u="none" strike="noStrike" smtClean="0">
                          <a:solidFill>
                            <a:srgbClr val="666600"/>
                          </a:solidFill>
                          <a:effectLst/>
                          <a:latin typeface="Consolas"/>
                        </a:rPr>
                        <a:t>(</a:t>
                      </a:r>
                      <a:r>
                        <a:rPr lang="en-US" sz="900" b="0" i="0" u="none" strike="noStrike" smtClean="0">
                          <a:solidFill>
                            <a:srgbClr val="006666"/>
                          </a:solidFill>
                          <a:effectLst/>
                          <a:latin typeface="Consolas"/>
                        </a:rPr>
                        <a:t>0x01</a:t>
                      </a:r>
                      <a:r>
                        <a:rPr lang="en-US" sz="900" b="0" i="0" u="none" strike="noStrike" smtClean="0">
                          <a:solidFill>
                            <a:srgbClr val="666600"/>
                          </a:solidFill>
                          <a:effectLst/>
                          <a:latin typeface="Consolas"/>
                        </a:rPr>
                        <a:t>,</a:t>
                      </a:r>
                      <a:r>
                        <a:rPr lang="en-US" sz="900" b="0" i="0" u="none" strike="noStrike" smtClean="0">
                          <a:solidFill>
                            <a:srgbClr val="000000"/>
                          </a:solidFill>
                          <a:effectLst/>
                          <a:latin typeface="Consolas"/>
                        </a:rPr>
                        <a:t> LCD_CMD)</a:t>
                      </a:r>
                      <a:endParaRPr lang="en-US" b="0" smtClean="0">
                        <a:effectLst/>
                      </a:endParaRPr>
                    </a:p>
                    <a:p>
                      <a:r>
                        <a:rPr lang="en-US" sz="900" b="0" i="0" u="none" strike="noStrike" smtClean="0">
                          <a:solidFill>
                            <a:srgbClr val="000000"/>
                          </a:solidFill>
                          <a:effectLst/>
                          <a:latin typeface="Consolas"/>
                        </a:rPr>
                        <a:t>       GPIO</a:t>
                      </a:r>
                      <a:r>
                        <a:rPr lang="en-US" sz="900" b="0" i="0" u="none" strike="noStrike" smtClean="0">
                          <a:solidFill>
                            <a:srgbClr val="666600"/>
                          </a:solidFill>
                          <a:effectLst/>
                          <a:latin typeface="Consolas"/>
                        </a:rPr>
                        <a:t>.</a:t>
                      </a:r>
                      <a:r>
                        <a:rPr lang="en-US" sz="900" b="0" i="0" u="none" strike="noStrike" smtClean="0">
                          <a:solidFill>
                            <a:srgbClr val="000000"/>
                          </a:solidFill>
                          <a:effectLst/>
                          <a:latin typeface="Consolas"/>
                        </a:rPr>
                        <a:t>cleanup</a:t>
                      </a:r>
                      <a:r>
                        <a:rPr lang="en-US" sz="900" b="0" i="0" u="none" strike="noStrike" smtClean="0">
                          <a:solidFill>
                            <a:srgbClr val="666600"/>
                          </a:solidFill>
                          <a:effectLst/>
                          <a:latin typeface="Consolas"/>
                        </a:rPr>
                        <a:t>()</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lcd_byte</a:t>
                      </a:r>
                      <a:r>
                        <a:rPr lang="en-US" sz="1000" b="0" i="0" u="none" strike="noStrike" cap="none" dirty="0" smtClean="0">
                          <a:solidFill>
                            <a:schemeClr val="bg1">
                              <a:lumMod val="50000"/>
                            </a:schemeClr>
                          </a:solidFill>
                          <a:effectLst/>
                          <a:latin typeface="+mn-lt"/>
                          <a:ea typeface="+mn-ea"/>
                          <a:cs typeface="+mn-cs"/>
                          <a:sym typeface="Arial"/>
                        </a:rPr>
                        <a:t>(0x01, LCD_CMD)- clears the LCD display screen.</a:t>
                      </a:r>
                      <a:endParaRPr lang="en-US" sz="1000" dirty="0">
                        <a:solidFill>
                          <a:schemeClr val="bg1">
                            <a:lumMod val="50000"/>
                          </a:schemeClr>
                        </a:solidFill>
                      </a:endParaRPr>
                    </a:p>
                  </a:txBody>
                  <a:tcPr marL="63500" marR="63500" marT="63500" marB="63500">
                    <a:lnL>
                      <a:noFill/>
                    </a:lnL>
                    <a:lnR>
                      <a:noFill/>
                    </a:lnR>
                    <a:lnT>
                      <a:noFill/>
                    </a:lnT>
                    <a:lnB>
                      <a:noFill/>
                    </a:lnB>
                  </a:tcPr>
                </a:tc>
              </a:tr>
              <a:tr h="1680774">
                <a:tc>
                  <a:txBody>
                    <a:bodyPr/>
                    <a:lstStyle/>
                    <a:p>
                      <a:pPr rtl="0"/>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fontAlgn="t">
                        <a:spcBef>
                          <a:spcPts val="0"/>
                        </a:spcBef>
                        <a:spcAft>
                          <a:spcPts val="0"/>
                        </a:spcAft>
                      </a:pPr>
                      <a:endParaRPr lang="en-US" sz="1000" dirty="0">
                        <a:solidFill>
                          <a:schemeClr val="bg1">
                            <a:lumMod val="50000"/>
                          </a:schemeClr>
                        </a:solidFill>
                      </a:endParaRPr>
                    </a:p>
                  </a:txBody>
                  <a:tcPr marL="63500" marR="63500" marT="63500" marB="63500">
                    <a:lnL>
                      <a:noFill/>
                    </a:lnL>
                    <a:lnR>
                      <a:noFill/>
                    </a:lnR>
                    <a:lnT>
                      <a:noFill/>
                    </a:lnT>
                    <a:lnB>
                      <a:noFill/>
                    </a:lnB>
                  </a:tcPr>
                </a:tc>
              </a:tr>
            </a:tbl>
          </a:graphicData>
        </a:graphic>
      </p:graphicFrame>
      <p:sp>
        <p:nvSpPr>
          <p:cNvPr id="102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766676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temperature &amp;</a:t>
            </a:r>
          </a:p>
          <a:p>
            <a:r>
              <a:rPr lang="en-US" sz="2800" b="1" dirty="0" smtClean="0">
                <a:solidFill>
                  <a:srgbClr val="595A5D"/>
                </a:solidFill>
                <a:latin typeface="+mj-lt"/>
              </a:rPr>
              <a:t>humidity sensor</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12</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4010035"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000" dirty="0" smtClean="0"/>
              <a:t/>
            </a:r>
            <a:br>
              <a:rPr lang="en-US" sz="1000" dirty="0" smtClean="0"/>
            </a:br>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4" name="Rectangle 13"/>
          <p:cNvSpPr/>
          <p:nvPr/>
        </p:nvSpPr>
        <p:spPr>
          <a:xfrm>
            <a:off x="4010035" y="685835"/>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a:p>
          <a:p>
            <a:endParaRPr lang="en-US" sz="1200" dirty="0" smtClean="0"/>
          </a:p>
          <a:p>
            <a:endParaRPr lang="en-US" sz="1200" dirty="0"/>
          </a:p>
          <a:p>
            <a:r>
              <a:rPr lang="en-US" sz="1200" dirty="0" smtClean="0"/>
              <a:t>Temperature &amp; humidity sensor</a:t>
            </a:r>
          </a:p>
          <a:p>
            <a:r>
              <a:rPr lang="en-US" sz="1200" dirty="0" smtClean="0"/>
              <a:t>There </a:t>
            </a:r>
            <a:r>
              <a:rPr lang="en-US" sz="1200" dirty="0"/>
              <a:t>are a number of ways that temperature sensors are implemented, but the basic principle behind all of them is the ability to accurately measure the temperature of the surrounding environment and converts them into a digital signal that can be used. Effectively these temperature sensors act as digital thermometers. </a:t>
            </a:r>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a:p>
          <a:p>
            <a:r>
              <a:rPr lang="en-US" sz="1200" dirty="0"/>
              <a:t>How does it work?</a:t>
            </a:r>
            <a:endParaRPr lang="en-US" sz="1200" b="1" dirty="0"/>
          </a:p>
          <a:p>
            <a:r>
              <a:rPr lang="en-US" sz="1200" dirty="0"/>
              <a:t>The specific temperature sensor we will be working with is the DHT11, capable of detecting temperature readings between 0 - 50°C and humidity readings between 20% and 80%. The DHT11 has 3 pins attached to it: power, ground, and data out. </a:t>
            </a:r>
          </a:p>
          <a:p>
            <a:r>
              <a:rPr lang="en-US" sz="1200" dirty="0"/>
              <a:t/>
            </a:r>
            <a:br>
              <a:rPr lang="en-US" sz="1200" dirty="0"/>
            </a:br>
            <a:endParaRPr lang="en-US" sz="1200" dirty="0" smtClean="0"/>
          </a:p>
          <a:p>
            <a:endParaRPr lang="en-US" sz="1200" dirty="0"/>
          </a:p>
          <a:p>
            <a:endParaRPr lang="en-US" sz="1200" dirty="0" smtClean="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781654" y="1946201"/>
            <a:ext cx="2076471" cy="10850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descr="Related image"/>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14235" y="2182119"/>
            <a:ext cx="2664552" cy="19446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H</a:t>
            </a:r>
            <a:r>
              <a:rPr lang="en-US" sz="2800" b="1" dirty="0" smtClean="0">
                <a:solidFill>
                  <a:srgbClr val="595A5D"/>
                </a:solidFill>
              </a:rPr>
              <a:t>igh temperature</a:t>
            </a:r>
          </a:p>
          <a:p>
            <a:r>
              <a:rPr lang="en-US" sz="2800" b="1" dirty="0">
                <a:solidFill>
                  <a:srgbClr val="595A5D"/>
                </a:solidFill>
              </a:rPr>
              <a:t>a</a:t>
            </a:r>
            <a:r>
              <a:rPr lang="en-US" sz="2800" b="1" dirty="0" smtClean="0">
                <a:solidFill>
                  <a:srgbClr val="595A5D"/>
                </a:solidFill>
              </a:rPr>
              <a:t>larm </a:t>
            </a:r>
            <a:endParaRPr lang="en-US" sz="2800" b="1" dirty="0" smtClean="0">
              <a:solidFill>
                <a:srgbClr val="595A5D"/>
              </a:solidFill>
              <a:latin typeface="+mj-lt"/>
            </a:endParaRPr>
          </a:p>
          <a:p>
            <a:r>
              <a:rPr lang="en-US" sz="2800" b="1" dirty="0" smtClean="0">
                <a:solidFill>
                  <a:srgbClr val="595A5D"/>
                </a:solidFill>
                <a:latin typeface="+mj-lt"/>
              </a:rPr>
              <a:t>diagram </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13</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4098" name="Picture 2" descr="https://lh5.googleusercontent.com/28tnamfH7I5YTjuh5qqjajKk4YZV5dLSDqw5cgJ_qRTmdPPy9ANaNJzzWllJfQTxpD_FbYuVztMlbwT60vMsOSKmdctojlGF7Hd8EKNbrhEKzPmedsABprHwvRca0hNWREFnhxlF"/>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953436" y="708081"/>
            <a:ext cx="5190564" cy="32202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4562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a:solidFill>
                  <a:srgbClr val="595A5D"/>
                </a:solidFill>
              </a:rPr>
              <a:t>high temperature</a:t>
            </a:r>
          </a:p>
          <a:p>
            <a:r>
              <a:rPr lang="en-US" sz="2800" b="1" dirty="0">
                <a:solidFill>
                  <a:srgbClr val="595A5D"/>
                </a:solidFill>
              </a:rPr>
              <a:t>alarm </a:t>
            </a:r>
            <a:r>
              <a:rPr lang="en-US" sz="2800" b="1" dirty="0" smtClean="0">
                <a:solidFill>
                  <a:srgbClr val="595A5D"/>
                </a:solidFill>
              </a:rPr>
              <a:t>I</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14</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xmlns="" val="4222841084"/>
              </p:ext>
            </p:extLst>
          </p:nvPr>
        </p:nvGraphicFramePr>
        <p:xfrm>
          <a:off x="3953933" y="698077"/>
          <a:ext cx="5190067" cy="3754402"/>
        </p:xfrm>
        <a:graphic>
          <a:graphicData uri="http://schemas.openxmlformats.org/drawingml/2006/table">
            <a:tbl>
              <a:tblPr/>
              <a:tblGrid>
                <a:gridCol w="2838447"/>
                <a:gridCol w="2351620"/>
              </a:tblGrid>
              <a:tr h="661388">
                <a:tc>
                  <a:txBody>
                    <a:bodyPr/>
                    <a:lstStyle/>
                    <a:p>
                      <a:pPr rtl="0"/>
                      <a:r>
                        <a:rPr lang="en-US" sz="1000" b="0" i="0" u="none" strike="noStrike" cap="none" dirty="0" smtClean="0">
                          <a:solidFill>
                            <a:schemeClr val="bg1">
                              <a:lumMod val="50000"/>
                            </a:schemeClr>
                          </a:solidFill>
                          <a:effectLst/>
                          <a:latin typeface="+mn-lt"/>
                          <a:ea typeface="+mn-ea"/>
                          <a:cs typeface="+mn-cs"/>
                          <a:sym typeface="Arial"/>
                        </a:rPr>
                        <a:t>import </a:t>
                      </a:r>
                      <a:r>
                        <a:rPr lang="en-US" sz="1000" b="0" i="0" u="none" strike="noStrike" cap="none" dirty="0" err="1" smtClean="0">
                          <a:solidFill>
                            <a:schemeClr val="bg1">
                              <a:lumMod val="50000"/>
                            </a:schemeClr>
                          </a:solidFill>
                          <a:effectLst/>
                          <a:latin typeface="+mn-lt"/>
                          <a:ea typeface="+mn-ea"/>
                          <a:cs typeface="+mn-cs"/>
                          <a:sym typeface="Arial"/>
                        </a:rPr>
                        <a:t>smbus</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import time</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import dht11</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import </a:t>
                      </a:r>
                      <a:r>
                        <a:rPr lang="en-US" sz="1000" b="0" i="0" u="none" strike="noStrike" cap="none" dirty="0" err="1" smtClean="0">
                          <a:solidFill>
                            <a:schemeClr val="bg1">
                              <a:lumMod val="50000"/>
                            </a:schemeClr>
                          </a:solidFill>
                          <a:effectLst/>
                          <a:latin typeface="+mn-lt"/>
                          <a:ea typeface="+mn-ea"/>
                          <a:cs typeface="+mn-cs"/>
                          <a:sym typeface="Arial"/>
                        </a:rPr>
                        <a:t>RPi.GPIO</a:t>
                      </a:r>
                      <a:r>
                        <a:rPr lang="en-US" sz="1000" b="0" i="0" u="none" strike="noStrike" cap="none" dirty="0" smtClean="0">
                          <a:solidFill>
                            <a:schemeClr val="bg1">
                              <a:lumMod val="50000"/>
                            </a:schemeClr>
                          </a:solidFill>
                          <a:effectLst/>
                          <a:latin typeface="+mn-lt"/>
                          <a:ea typeface="+mn-ea"/>
                          <a:cs typeface="+mn-cs"/>
                          <a:sym typeface="Arial"/>
                        </a:rPr>
                        <a:t> as GPIO</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from led4import import *</a:t>
                      </a:r>
                      <a:endParaRPr lang="en-US" sz="1000" b="0" dirty="0" smtClean="0">
                        <a:solidFill>
                          <a:schemeClr val="bg1">
                            <a:lumMod val="50000"/>
                          </a:schemeClr>
                        </a:solidFill>
                        <a:effectLst/>
                      </a:endParaRPr>
                    </a:p>
                    <a:p>
                      <a:r>
                        <a:rPr lang="en-US" sz="1000" b="0" dirty="0" smtClean="0">
                          <a:solidFill>
                            <a:schemeClr val="bg1">
                              <a:lumMod val="50000"/>
                            </a:schemeClr>
                          </a:solidFill>
                          <a:effectLst/>
                        </a:rPr>
                        <a:t/>
                      </a:r>
                      <a:br>
                        <a:rPr lang="en-US" sz="1000" b="0" dirty="0" smtClean="0">
                          <a:solidFill>
                            <a:schemeClr val="bg1">
                              <a:lumMod val="50000"/>
                            </a:schemeClr>
                          </a:solidFill>
                          <a:effectLst/>
                        </a:rPr>
                      </a:br>
                      <a:r>
                        <a:rPr lang="en-US" sz="1000" b="0" i="0" u="none" strike="noStrike" cap="none" dirty="0" smtClean="0">
                          <a:solidFill>
                            <a:schemeClr val="bg1">
                              <a:lumMod val="50000"/>
                            </a:schemeClr>
                          </a:solidFill>
                          <a:effectLst/>
                          <a:latin typeface="+mn-lt"/>
                          <a:ea typeface="+mn-ea"/>
                          <a:cs typeface="+mn-cs"/>
                          <a:sym typeface="Arial"/>
                        </a:rPr>
                        <a:t>TEMP_SENSOR = 14</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fontAlgn="t"/>
                      <a:r>
                        <a:rPr lang="en-US" sz="1000" dirty="0">
                          <a:solidFill>
                            <a:schemeClr val="bg1">
                              <a:lumMod val="50000"/>
                            </a:schemeClr>
                          </a:solidFill>
                        </a:rPr>
                        <a:t/>
                      </a:r>
                      <a:br>
                        <a:rPr lang="en-US" sz="1000" dirty="0">
                          <a:solidFill>
                            <a:schemeClr val="bg1">
                              <a:lumMod val="50000"/>
                            </a:schemeClr>
                          </a:solidFill>
                        </a:rPr>
                      </a:br>
                      <a:r>
                        <a:rPr lang="en-US" sz="1000" b="0" i="0" u="none" strike="noStrike" cap="none" dirty="0" smtClean="0">
                          <a:solidFill>
                            <a:schemeClr val="bg1">
                              <a:lumMod val="50000"/>
                            </a:schemeClr>
                          </a:solidFill>
                          <a:effectLst/>
                          <a:latin typeface="+mn-lt"/>
                          <a:ea typeface="+mn-ea"/>
                          <a:cs typeface="+mn-cs"/>
                          <a:sym typeface="Arial"/>
                        </a:rPr>
                        <a:t>We have an additional import for the dht11 sensor in order to use its library</a:t>
                      </a:r>
                      <a:endParaRPr lang="en-US" sz="1000" dirty="0">
                        <a:solidFill>
                          <a:schemeClr val="bg1">
                            <a:lumMod val="50000"/>
                          </a:schemeClr>
                        </a:solidFill>
                      </a:endParaRPr>
                    </a:p>
                  </a:txBody>
                  <a:tcPr marL="63500" marR="63500" marT="63500" marB="63500">
                    <a:lnL>
                      <a:noFill/>
                    </a:lnL>
                    <a:lnR>
                      <a:noFill/>
                    </a:lnR>
                    <a:lnT>
                      <a:noFill/>
                    </a:lnT>
                    <a:lnB>
                      <a:noFill/>
                    </a:lnB>
                  </a:tcPr>
                </a:tc>
              </a:tr>
              <a:tr h="879828">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setup():</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GPIO.setmode</a:t>
                      </a:r>
                      <a:r>
                        <a:rPr lang="en-US" sz="1000" b="0" i="0" u="none" strike="noStrike" cap="none" dirty="0" smtClean="0">
                          <a:solidFill>
                            <a:schemeClr val="bg1">
                              <a:lumMod val="50000"/>
                            </a:schemeClr>
                          </a:solidFill>
                          <a:effectLst/>
                          <a:latin typeface="+mn-lt"/>
                          <a:ea typeface="+mn-ea"/>
                          <a:cs typeface="+mn-cs"/>
                          <a:sym typeface="Arial"/>
                        </a:rPr>
                        <a:t>(GPIO.BCM)</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lcd_init</a:t>
                      </a:r>
                      <a:r>
                        <a:rPr lang="en-US" sz="1000" b="0" i="0" u="none" strike="noStrike" cap="none" dirty="0" smtClean="0">
                          <a:solidFill>
                            <a:schemeClr val="bg1">
                              <a:lumMod val="50000"/>
                            </a:schemeClr>
                          </a:solidFill>
                          <a:effectLst/>
                          <a:latin typeface="+mn-lt"/>
                          <a:ea typeface="+mn-ea"/>
                          <a:cs typeface="+mn-cs"/>
                          <a:sym typeface="Arial"/>
                        </a:rPr>
                        <a:t>()</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r h="1680774">
                <a:tc>
                  <a:txBody>
                    <a:bodyPr/>
                    <a:lstStyle/>
                    <a:p>
                      <a:pPr rtl="0"/>
                      <a:r>
                        <a:rPr lang="en-US" sz="1000" b="0" i="0" u="none" strike="noStrike" cap="none" dirty="0" err="1" smtClean="0">
                          <a:solidFill>
                            <a:schemeClr val="bg1">
                              <a:lumMod val="50000"/>
                            </a:schemeClr>
                          </a:solidFill>
                          <a:effectLst/>
                          <a:latin typeface="+mn-lt"/>
                          <a:ea typeface="+mn-ea"/>
                          <a:cs typeface="+mn-cs"/>
                          <a:sym typeface="Arial"/>
                        </a:rPr>
                        <a:t>def</a:t>
                      </a:r>
                      <a:r>
                        <a:rPr lang="en-US" sz="1000" b="0" i="0" u="none" strike="noStrike" cap="none" dirty="0" smtClean="0">
                          <a:solidFill>
                            <a:schemeClr val="bg1">
                              <a:lumMod val="50000"/>
                            </a:schemeClr>
                          </a:solidFill>
                          <a:effectLst/>
                          <a:latin typeface="+mn-lt"/>
                          <a:ea typeface="+mn-ea"/>
                          <a:cs typeface="+mn-cs"/>
                          <a:sym typeface="Arial"/>
                        </a:rPr>
                        <a:t> main():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sensor_instance</a:t>
                      </a:r>
                      <a:r>
                        <a:rPr lang="en-US" sz="1000" b="0" i="0" u="none" strike="noStrike" cap="none" dirty="0" smtClean="0">
                          <a:solidFill>
                            <a:schemeClr val="bg1">
                              <a:lumMod val="50000"/>
                            </a:schemeClr>
                          </a:solidFill>
                          <a:effectLst/>
                          <a:latin typeface="+mn-lt"/>
                          <a:ea typeface="+mn-ea"/>
                          <a:cs typeface="+mn-cs"/>
                          <a:sym typeface="Arial"/>
                        </a:rPr>
                        <a:t> = dht11.DHT11(pin = TEMP_SENSOR)</a:t>
                      </a:r>
                      <a:endParaRPr lang="en-US" sz="1000" b="0" dirty="0" smtClean="0">
                        <a:solidFill>
                          <a:schemeClr val="bg1">
                            <a:lumMod val="50000"/>
                          </a:schemeClr>
                        </a:solidFill>
                        <a:effectLst/>
                      </a:endParaRPr>
                    </a:p>
                    <a:p>
                      <a:pPr rtl="0"/>
                      <a:r>
                        <a:rPr lang="en-US" sz="1400" b="0" i="0" u="none" strike="noStrike" cap="none" dirty="0" smtClean="0">
                          <a:solidFill>
                            <a:schemeClr val="tx1"/>
                          </a:solidFill>
                          <a:effectLst/>
                          <a:latin typeface="+mn-lt"/>
                          <a:ea typeface="+mn-ea"/>
                          <a:cs typeface="+mn-cs"/>
                          <a:sym typeface="Arial"/>
                        </a:rPr>
                        <a:t>   while True:</a:t>
                      </a:r>
                      <a:endParaRPr lang="en-US" sz="1000" b="0" dirty="0" smtClean="0">
                        <a:effectLst/>
                      </a:endParaRPr>
                    </a:p>
                    <a:p>
                      <a:r>
                        <a:rPr lang="en-US" sz="1400" b="0" i="0" u="none" strike="noStrike" cap="none" dirty="0" smtClean="0">
                          <a:solidFill>
                            <a:schemeClr val="tx1"/>
                          </a:solidFill>
                          <a:effectLst/>
                          <a:latin typeface="+mn-lt"/>
                          <a:ea typeface="+mn-ea"/>
                          <a:cs typeface="+mn-cs"/>
                          <a:sym typeface="Arial"/>
                        </a:rPr>
                        <a:t>       result = </a:t>
                      </a:r>
                      <a:r>
                        <a:rPr lang="en-US" sz="1400" b="0" i="0" u="none" strike="noStrike" cap="none" dirty="0" err="1" smtClean="0">
                          <a:solidFill>
                            <a:schemeClr val="tx1"/>
                          </a:solidFill>
                          <a:effectLst/>
                          <a:latin typeface="+mn-lt"/>
                          <a:ea typeface="+mn-ea"/>
                          <a:cs typeface="+mn-cs"/>
                          <a:sym typeface="Arial"/>
                        </a:rPr>
                        <a:t>sensor_instance.read</a:t>
                      </a:r>
                      <a:r>
                        <a:rPr lang="en-US" sz="1400" b="0" i="0" u="none" strike="noStrike" cap="none" dirty="0" smtClean="0">
                          <a:solidFill>
                            <a:schemeClr val="tx1"/>
                          </a:solidFill>
                          <a:effectLst/>
                          <a:latin typeface="+mn-lt"/>
                          <a:ea typeface="+mn-ea"/>
                          <a:cs typeface="+mn-cs"/>
                          <a:sym typeface="Arial"/>
                        </a:rPr>
                        <a:t>()</a:t>
                      </a:r>
                      <a:endParaRPr lang="en-US" dirty="0"/>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cap="none" dirty="0" smtClean="0">
                          <a:solidFill>
                            <a:schemeClr val="bg1">
                              <a:lumMod val="50000"/>
                            </a:schemeClr>
                          </a:solidFill>
                          <a:effectLst/>
                          <a:latin typeface="+mn-lt"/>
                          <a:ea typeface="+mn-ea"/>
                          <a:cs typeface="+mn-cs"/>
                          <a:sym typeface="Arial"/>
                        </a:rPr>
                        <a:t>In our main function, we use declare </a:t>
                      </a:r>
                      <a:r>
                        <a:rPr lang="en-US" sz="1000" b="0" i="0" u="none" strike="noStrike" cap="none" dirty="0" err="1" smtClean="0">
                          <a:solidFill>
                            <a:schemeClr val="bg1">
                              <a:lumMod val="50000"/>
                            </a:schemeClr>
                          </a:solidFill>
                          <a:effectLst/>
                          <a:latin typeface="+mn-lt"/>
                          <a:ea typeface="+mn-ea"/>
                          <a:cs typeface="+mn-cs"/>
                          <a:sym typeface="Arial"/>
                        </a:rPr>
                        <a:t>sensor_instance</a:t>
                      </a:r>
                      <a:r>
                        <a:rPr lang="en-US" sz="1000" b="0" i="0" u="none" strike="noStrike" cap="none" dirty="0" smtClean="0">
                          <a:solidFill>
                            <a:schemeClr val="bg1">
                              <a:lumMod val="50000"/>
                            </a:schemeClr>
                          </a:solidFill>
                          <a:effectLst/>
                          <a:latin typeface="+mn-lt"/>
                          <a:ea typeface="+mn-ea"/>
                          <a:cs typeface="+mn-cs"/>
                          <a:sym typeface="Arial"/>
                        </a:rPr>
                        <a:t>, an instance of the DHT11 temperature sensor</a:t>
                      </a:r>
                      <a:endParaRPr lang="en-US" sz="1000" dirty="0">
                        <a:solidFill>
                          <a:schemeClr val="bg1">
                            <a:lumMod val="50000"/>
                          </a:schemeClr>
                        </a:solidFill>
                      </a:endParaRPr>
                    </a:p>
                  </a:txBody>
                  <a:tcPr marL="63500" marR="63500" marT="63500" marB="63500">
                    <a:lnL>
                      <a:noFill/>
                    </a:lnL>
                    <a:lnR>
                      <a:noFill/>
                    </a:lnR>
                    <a:lnT>
                      <a:noFill/>
                    </a:lnT>
                    <a:lnB>
                      <a:noFill/>
                    </a:lnB>
                  </a:tcPr>
                </a:tc>
              </a:tr>
            </a:tbl>
          </a:graphicData>
        </a:graphic>
      </p:graphicFrame>
      <p:sp>
        <p:nvSpPr>
          <p:cNvPr id="102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758389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a:solidFill>
                  <a:srgbClr val="595A5D"/>
                </a:solidFill>
              </a:rPr>
              <a:t>high temperature</a:t>
            </a:r>
          </a:p>
          <a:p>
            <a:r>
              <a:rPr lang="en-US" sz="2800" b="1" dirty="0">
                <a:solidFill>
                  <a:srgbClr val="595A5D"/>
                </a:solidFill>
              </a:rPr>
              <a:t>alarm </a:t>
            </a:r>
            <a:r>
              <a:rPr lang="en-US" sz="2800" b="1" dirty="0" smtClean="0">
                <a:solidFill>
                  <a:srgbClr val="595A5D"/>
                </a:solidFill>
              </a:rPr>
              <a:t>I</a:t>
            </a:r>
            <a:r>
              <a:rPr lang="en-US" sz="2800" b="1" dirty="0">
                <a:solidFill>
                  <a:srgbClr val="595A5D"/>
                </a:solidFill>
                <a:latin typeface="+mj-lt"/>
              </a:rPr>
              <a:t>I</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15</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xmlns="" val="1388685074"/>
              </p:ext>
            </p:extLst>
          </p:nvPr>
        </p:nvGraphicFramePr>
        <p:xfrm>
          <a:off x="3979333" y="692150"/>
          <a:ext cx="5164667" cy="3149600"/>
        </p:xfrm>
        <a:graphic>
          <a:graphicData uri="http://schemas.openxmlformats.org/drawingml/2006/table">
            <a:tbl>
              <a:tblPr/>
              <a:tblGrid>
                <a:gridCol w="2824556"/>
                <a:gridCol w="2340111"/>
              </a:tblGrid>
              <a:tr h="1651000">
                <a:tc>
                  <a:txBody>
                    <a:bodyPr/>
                    <a:lstStyle/>
                    <a:p>
                      <a:pPr rtl="0"/>
                      <a:r>
                        <a:rPr lang="en-US" sz="1000" b="0" i="0" u="none" strike="noStrike" cap="none" dirty="0" smtClean="0">
                          <a:solidFill>
                            <a:schemeClr val="bg1">
                              <a:lumMod val="50000"/>
                            </a:schemeClr>
                          </a:solidFill>
                          <a:effectLst/>
                          <a:latin typeface="+mn-lt"/>
                          <a:ea typeface="+mn-ea"/>
                          <a:cs typeface="+mn-cs"/>
                          <a:sym typeface="Arial"/>
                        </a:rPr>
                        <a:t>if </a:t>
                      </a:r>
                      <a:r>
                        <a:rPr lang="en-US" sz="1000" b="0" i="0" u="none" strike="noStrike" cap="none" dirty="0" err="1" smtClean="0">
                          <a:solidFill>
                            <a:schemeClr val="bg1">
                              <a:lumMod val="50000"/>
                            </a:schemeClr>
                          </a:solidFill>
                          <a:effectLst/>
                          <a:latin typeface="+mn-lt"/>
                          <a:ea typeface="+mn-ea"/>
                          <a:cs typeface="+mn-cs"/>
                          <a:sym typeface="Arial"/>
                        </a:rPr>
                        <a:t>result.is_valid</a:t>
                      </a:r>
                      <a:r>
                        <a:rPr lang="en-US" sz="1000" b="0" i="0" u="none" strike="noStrike" cap="none" dirty="0" smtClean="0">
                          <a:solidFill>
                            <a:schemeClr val="bg1">
                              <a:lumMod val="50000"/>
                            </a:schemeClr>
                          </a:solidFill>
                          <a:effectLst/>
                          <a:latin typeface="+mn-lt"/>
                          <a:ea typeface="+mn-ea"/>
                          <a:cs typeface="+mn-cs"/>
                          <a:sym typeface="Arial"/>
                        </a:rPr>
                        <a:t>():</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lcd_string</a:t>
                      </a:r>
                      <a:r>
                        <a:rPr lang="en-US" sz="1000" b="0" i="0" u="none" strike="noStrike" cap="none" dirty="0" smtClean="0">
                          <a:solidFill>
                            <a:schemeClr val="bg1">
                              <a:lumMod val="50000"/>
                            </a:schemeClr>
                          </a:solidFill>
                          <a:effectLst/>
                          <a:latin typeface="+mn-lt"/>
                          <a:ea typeface="+mn-ea"/>
                          <a:cs typeface="+mn-cs"/>
                          <a:sym typeface="Arial"/>
                        </a:rPr>
                        <a:t>("Temperature: " + </a:t>
                      </a:r>
                      <a:r>
                        <a:rPr lang="en-US" sz="1000" b="0" i="0" u="none" strike="noStrike" cap="none" dirty="0" err="1" smtClean="0">
                          <a:solidFill>
                            <a:schemeClr val="bg1">
                              <a:lumMod val="50000"/>
                            </a:schemeClr>
                          </a:solidFill>
                          <a:effectLst/>
                          <a:latin typeface="+mn-lt"/>
                          <a:ea typeface="+mn-ea"/>
                          <a:cs typeface="+mn-cs"/>
                          <a:sym typeface="Arial"/>
                        </a:rPr>
                        <a:t>str</a:t>
                      </a:r>
                      <a:r>
                        <a:rPr lang="en-US" sz="1000" b="0" i="0" u="none" strike="noStrike" cap="none" dirty="0" smtClean="0">
                          <a:solidFill>
                            <a:schemeClr val="bg1">
                              <a:lumMod val="50000"/>
                            </a:schemeClr>
                          </a:solidFill>
                          <a:effectLst/>
                          <a:latin typeface="+mn-lt"/>
                          <a:ea typeface="+mn-ea"/>
                          <a:cs typeface="+mn-cs"/>
                          <a:sym typeface="Arial"/>
                        </a:rPr>
                        <a:t>(</a:t>
                      </a:r>
                      <a:r>
                        <a:rPr lang="en-US" sz="1000" b="0" i="0" u="none" strike="noStrike" cap="none" dirty="0" err="1" smtClean="0">
                          <a:solidFill>
                            <a:schemeClr val="bg1">
                              <a:lumMod val="50000"/>
                            </a:schemeClr>
                          </a:solidFill>
                          <a:effectLst/>
                          <a:latin typeface="+mn-lt"/>
                          <a:ea typeface="+mn-ea"/>
                          <a:cs typeface="+mn-cs"/>
                          <a:sym typeface="Arial"/>
                        </a:rPr>
                        <a:t>result.temperature</a:t>
                      </a:r>
                      <a:r>
                        <a:rPr lang="en-US" sz="1000" b="0" i="0" u="none" strike="noStrike" cap="none" dirty="0" smtClean="0">
                          <a:solidFill>
                            <a:schemeClr val="bg1">
                              <a:lumMod val="50000"/>
                            </a:schemeClr>
                          </a:solidFill>
                          <a:effectLst/>
                          <a:latin typeface="+mn-lt"/>
                          <a:ea typeface="+mn-ea"/>
                          <a:cs typeface="+mn-cs"/>
                          <a:sym typeface="Arial"/>
                        </a:rPr>
                        <a:t>) + "C", LCD_LINE_1)</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lcd_string</a:t>
                      </a:r>
                      <a:r>
                        <a:rPr lang="en-US" sz="1000" b="0" i="0" u="none" strike="noStrike" cap="none" dirty="0" smtClean="0">
                          <a:solidFill>
                            <a:schemeClr val="bg1">
                              <a:lumMod val="50000"/>
                            </a:schemeClr>
                          </a:solidFill>
                          <a:effectLst/>
                          <a:latin typeface="+mn-lt"/>
                          <a:ea typeface="+mn-ea"/>
                          <a:cs typeface="+mn-cs"/>
                          <a:sym typeface="Arial"/>
                        </a:rPr>
                        <a:t>("Humidity: " + </a:t>
                      </a:r>
                      <a:r>
                        <a:rPr lang="en-US" sz="1000" b="0" i="0" u="none" strike="noStrike" cap="none" dirty="0" err="1" smtClean="0">
                          <a:solidFill>
                            <a:schemeClr val="bg1">
                              <a:lumMod val="50000"/>
                            </a:schemeClr>
                          </a:solidFill>
                          <a:effectLst/>
                          <a:latin typeface="+mn-lt"/>
                          <a:ea typeface="+mn-ea"/>
                          <a:cs typeface="+mn-cs"/>
                          <a:sym typeface="Arial"/>
                        </a:rPr>
                        <a:t>str</a:t>
                      </a:r>
                      <a:r>
                        <a:rPr lang="en-US" sz="1000" b="0" i="0" u="none" strike="noStrike" cap="none" dirty="0" smtClean="0">
                          <a:solidFill>
                            <a:schemeClr val="bg1">
                              <a:lumMod val="50000"/>
                            </a:schemeClr>
                          </a:solidFill>
                          <a:effectLst/>
                          <a:latin typeface="+mn-lt"/>
                          <a:ea typeface="+mn-ea"/>
                          <a:cs typeface="+mn-cs"/>
                          <a:sym typeface="Arial"/>
                        </a:rPr>
                        <a:t>(</a:t>
                      </a:r>
                      <a:r>
                        <a:rPr lang="en-US" sz="1000" b="0" i="0" u="none" strike="noStrike" cap="none" dirty="0" err="1" smtClean="0">
                          <a:solidFill>
                            <a:schemeClr val="bg1">
                              <a:lumMod val="50000"/>
                            </a:schemeClr>
                          </a:solidFill>
                          <a:effectLst/>
                          <a:latin typeface="+mn-lt"/>
                          <a:ea typeface="+mn-ea"/>
                          <a:cs typeface="+mn-cs"/>
                          <a:sym typeface="Arial"/>
                        </a:rPr>
                        <a:t>result.humidity</a:t>
                      </a:r>
                      <a:r>
                        <a:rPr lang="en-US" sz="1000" b="0" i="0" u="none" strike="noStrike" cap="none" dirty="0" smtClean="0">
                          <a:solidFill>
                            <a:schemeClr val="bg1">
                              <a:lumMod val="50000"/>
                            </a:schemeClr>
                          </a:solidFill>
                          <a:effectLst/>
                          <a:latin typeface="+mn-lt"/>
                          <a:ea typeface="+mn-ea"/>
                          <a:cs typeface="+mn-cs"/>
                          <a:sym typeface="Arial"/>
                        </a:rPr>
                        <a:t>) + "%", LCD_LINE_2)</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(3)</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lcd_string</a:t>
                      </a:r>
                      <a:r>
                        <a:rPr lang="en-US" sz="1000" b="0" i="0" u="none" strike="noStrike" cap="none" dirty="0" smtClean="0">
                          <a:solidFill>
                            <a:schemeClr val="bg1">
                              <a:lumMod val="50000"/>
                            </a:schemeClr>
                          </a:solidFill>
                          <a:effectLst/>
                          <a:latin typeface="+mn-lt"/>
                          <a:ea typeface="+mn-ea"/>
                          <a:cs typeface="+mn-cs"/>
                          <a:sym typeface="Arial"/>
                        </a:rPr>
                        <a:t>("</a:t>
                      </a:r>
                      <a:r>
                        <a:rPr lang="en-US" sz="1000" b="0" i="0" u="none" strike="noStrike" cap="none" dirty="0" err="1" smtClean="0">
                          <a:solidFill>
                            <a:schemeClr val="bg1">
                              <a:lumMod val="50000"/>
                            </a:schemeClr>
                          </a:solidFill>
                          <a:effectLst/>
                          <a:latin typeface="+mn-lt"/>
                          <a:ea typeface="+mn-ea"/>
                          <a:cs typeface="+mn-cs"/>
                          <a:sym typeface="Arial"/>
                        </a:rPr>
                        <a:t>Innovaker</a:t>
                      </a:r>
                      <a:r>
                        <a:rPr lang="en-US" sz="1000" b="0" i="0" u="none" strike="noStrike" cap="none" dirty="0" smtClean="0">
                          <a:solidFill>
                            <a:schemeClr val="bg1">
                              <a:lumMod val="50000"/>
                            </a:schemeClr>
                          </a:solidFill>
                          <a:effectLst/>
                          <a:latin typeface="+mn-lt"/>
                          <a:ea typeface="+mn-ea"/>
                          <a:cs typeface="+mn-cs"/>
                          <a:sym typeface="Arial"/>
                        </a:rPr>
                        <a:t>", LCD_LINE_1)</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lcd_string</a:t>
                      </a:r>
                      <a:r>
                        <a:rPr lang="en-US" sz="1000" b="0" i="0" u="none" strike="noStrike" cap="none" dirty="0" smtClean="0">
                          <a:solidFill>
                            <a:schemeClr val="bg1">
                              <a:lumMod val="50000"/>
                            </a:schemeClr>
                          </a:solidFill>
                          <a:effectLst/>
                          <a:latin typeface="+mn-lt"/>
                          <a:ea typeface="+mn-ea"/>
                          <a:cs typeface="+mn-cs"/>
                          <a:sym typeface="Arial"/>
                        </a:rPr>
                        <a:t>("Temperature Sensor", LCD_LINE_2)</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time.sleep</a:t>
                      </a:r>
                      <a:r>
                        <a:rPr lang="en-US" sz="1000" b="0" i="0" u="none" strike="noStrike" cap="none" dirty="0" smtClean="0">
                          <a:solidFill>
                            <a:schemeClr val="bg1">
                              <a:lumMod val="50000"/>
                            </a:schemeClr>
                          </a:solidFill>
                          <a:effectLst/>
                          <a:latin typeface="+mn-lt"/>
                          <a:ea typeface="+mn-ea"/>
                          <a:cs typeface="+mn-cs"/>
                          <a:sym typeface="Arial"/>
                        </a:rPr>
                        <a:t>(3)</a:t>
                      </a:r>
                      <a:endParaRPr lang="en-US" sz="1000" b="0" dirty="0" smtClean="0">
                        <a:solidFill>
                          <a:schemeClr val="bg1">
                            <a:lumMod val="50000"/>
                          </a:schemeClr>
                        </a:solidFill>
                        <a:effectLst/>
                      </a:endParaRPr>
                    </a:p>
                    <a:p>
                      <a:r>
                        <a:rPr lang="en-US" sz="1000" dirty="0" smtClean="0">
                          <a:solidFill>
                            <a:schemeClr val="bg1">
                              <a:lumMod val="50000"/>
                            </a:schemeClr>
                          </a:solidFill>
                        </a:rPr>
                        <a:t/>
                      </a:r>
                      <a:br>
                        <a:rPr lang="en-US" sz="1000" dirty="0" smtClean="0">
                          <a:solidFill>
                            <a:schemeClr val="bg1">
                              <a:lumMod val="50000"/>
                            </a:schemeClr>
                          </a:solidFill>
                        </a:rPr>
                      </a:b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rtl="0" fontAlgn="t">
                        <a:spcBef>
                          <a:spcPts val="0"/>
                        </a:spcBef>
                        <a:spcAft>
                          <a:spcPts val="0"/>
                        </a:spcAft>
                      </a:pPr>
                      <a:r>
                        <a:rPr lang="en-US" sz="1000" b="0" i="0" u="none" strike="noStrike" cap="none" dirty="0" smtClean="0">
                          <a:solidFill>
                            <a:schemeClr val="bg1">
                              <a:lumMod val="50000"/>
                            </a:schemeClr>
                          </a:solidFill>
                          <a:effectLst/>
                          <a:latin typeface="+mn-lt"/>
                          <a:ea typeface="+mn-ea"/>
                          <a:cs typeface="+mn-cs"/>
                          <a:sym typeface="Arial"/>
                        </a:rPr>
                        <a:t>Using this, we can obtain a reading of the sensor, which we set to the variable result. The result variable contains data for both the temperature and humidity, which are called upon to be displayed the LCD screen</a:t>
                      </a:r>
                      <a:endParaRPr lang="en-US" sz="1000" dirty="0">
                        <a:solidFill>
                          <a:schemeClr val="bg1">
                            <a:lumMod val="50000"/>
                          </a:schemeClr>
                        </a:solidFill>
                      </a:endParaRPr>
                    </a:p>
                  </a:txBody>
                  <a:tcPr marL="63500" marR="63500" marT="63500" marB="63500">
                    <a:lnL>
                      <a:noFill/>
                    </a:lnL>
                    <a:lnR>
                      <a:noFill/>
                    </a:lnR>
                    <a:lnT>
                      <a:noFill/>
                    </a:lnT>
                    <a:lnB>
                      <a:noFill/>
                    </a:lnB>
                  </a:tcPr>
                </a:tc>
              </a:tr>
              <a:tr h="596900">
                <a:tc>
                  <a:txBody>
                    <a:bodyPr/>
                    <a:lstStyle/>
                    <a:p>
                      <a:pPr rtl="0"/>
                      <a:r>
                        <a:rPr lang="en-US" sz="1000" b="0" i="0" u="none" strike="noStrike" cap="none" dirty="0" smtClean="0">
                          <a:solidFill>
                            <a:schemeClr val="bg1">
                              <a:lumMod val="50000"/>
                            </a:schemeClr>
                          </a:solidFill>
                          <a:effectLst/>
                          <a:latin typeface="+mn-lt"/>
                          <a:ea typeface="+mn-ea"/>
                          <a:cs typeface="+mn-cs"/>
                          <a:sym typeface="Arial"/>
                        </a:rPr>
                        <a:t>if __name__ == '__main__':</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try:</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setup()</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main()</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finally:</a:t>
                      </a:r>
                      <a:endParaRPr lang="en-US" sz="1000" b="0" dirty="0" smtClean="0">
                        <a:solidFill>
                          <a:schemeClr val="bg1">
                            <a:lumMod val="50000"/>
                          </a:schemeClr>
                        </a:solidFill>
                        <a:effectLst/>
                      </a:endParaRPr>
                    </a:p>
                    <a:p>
                      <a:pPr rtl="0"/>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lcd_byte</a:t>
                      </a:r>
                      <a:r>
                        <a:rPr lang="en-US" sz="1000" b="0" i="0" u="none" strike="noStrike" cap="none" dirty="0" smtClean="0">
                          <a:solidFill>
                            <a:schemeClr val="bg1">
                              <a:lumMod val="50000"/>
                            </a:schemeClr>
                          </a:solidFill>
                          <a:effectLst/>
                          <a:latin typeface="+mn-lt"/>
                          <a:ea typeface="+mn-ea"/>
                          <a:cs typeface="+mn-cs"/>
                          <a:sym typeface="Arial"/>
                        </a:rPr>
                        <a:t>(0x01, LCD_CMD)</a:t>
                      </a:r>
                      <a:endParaRPr lang="en-US" sz="1000" b="0" dirty="0" smtClean="0">
                        <a:solidFill>
                          <a:schemeClr val="bg1">
                            <a:lumMod val="50000"/>
                          </a:schemeClr>
                        </a:solidFill>
                        <a:effectLst/>
                      </a:endParaRPr>
                    </a:p>
                    <a:p>
                      <a:r>
                        <a:rPr lang="en-US" sz="1000" b="0" i="0" u="none" strike="noStrike" cap="none" dirty="0" smtClean="0">
                          <a:solidFill>
                            <a:schemeClr val="bg1">
                              <a:lumMod val="50000"/>
                            </a:schemeClr>
                          </a:solidFill>
                          <a:effectLst/>
                          <a:latin typeface="+mn-lt"/>
                          <a:ea typeface="+mn-ea"/>
                          <a:cs typeface="+mn-cs"/>
                          <a:sym typeface="Arial"/>
                        </a:rPr>
                        <a:t>       </a:t>
                      </a:r>
                      <a:r>
                        <a:rPr lang="en-US" sz="1000" b="0" i="0" u="none" strike="noStrike" cap="none" dirty="0" err="1" smtClean="0">
                          <a:solidFill>
                            <a:schemeClr val="bg1">
                              <a:lumMod val="50000"/>
                            </a:schemeClr>
                          </a:solidFill>
                          <a:effectLst/>
                          <a:latin typeface="+mn-lt"/>
                          <a:ea typeface="+mn-ea"/>
                          <a:cs typeface="+mn-cs"/>
                          <a:sym typeface="Arial"/>
                        </a:rPr>
                        <a:t>GPIO.cleanup</a:t>
                      </a:r>
                      <a:r>
                        <a:rPr lang="en-US" sz="1000" b="0" i="0" u="none" strike="noStrike" cap="none" dirty="0" smtClean="0">
                          <a:solidFill>
                            <a:schemeClr val="bg1">
                              <a:lumMod val="50000"/>
                            </a:schemeClr>
                          </a:solidFill>
                          <a:effectLst/>
                          <a:latin typeface="+mn-lt"/>
                          <a:ea typeface="+mn-ea"/>
                          <a:cs typeface="+mn-cs"/>
                          <a:sym typeface="Arial"/>
                        </a:rPr>
                        <a:t>()</a:t>
                      </a:r>
                      <a:endParaRPr lang="en-US" sz="1000" dirty="0">
                        <a:solidFill>
                          <a:schemeClr val="bg1">
                            <a:lumMod val="50000"/>
                          </a:schemeClr>
                        </a:solidFill>
                      </a:endParaRPr>
                    </a:p>
                  </a:txBody>
                  <a:tcPr marL="63500" marR="63500" marT="63500" marB="63500">
                    <a:lnL>
                      <a:noFill/>
                    </a:lnL>
                    <a:lnR>
                      <a:noFill/>
                    </a:lnR>
                    <a:lnT>
                      <a:noFill/>
                    </a:lnT>
                    <a:lnB>
                      <a:noFill/>
                    </a:lnB>
                  </a:tcPr>
                </a:tc>
                <a:tc>
                  <a:txBody>
                    <a:bodyPr/>
                    <a:lstStyle/>
                    <a:p>
                      <a:pPr fontAlgn="t"/>
                      <a:r>
                        <a:rPr lang="en-US" dirty="0"/>
                        <a:t/>
                      </a:r>
                      <a:br>
                        <a:rPr lang="en-US" dirty="0"/>
                      </a:br>
                      <a:endParaRPr lang="en-US" dirty="0"/>
                    </a:p>
                  </a:txBody>
                  <a:tcPr marL="63500" marR="63500" marT="63500" marB="63500">
                    <a:lnL>
                      <a:noFill/>
                    </a:lnL>
                    <a:lnR>
                      <a:noFill/>
                    </a:lnR>
                    <a:lnT>
                      <a:noFill/>
                    </a:lnT>
                    <a:lnB>
                      <a:noFill/>
                    </a:lnB>
                  </a:tcPr>
                </a:tc>
              </a:tr>
            </a:tbl>
          </a:graphicData>
        </a:graphic>
      </p:graphicFrame>
      <p:sp>
        <p:nvSpPr>
          <p:cNvPr id="819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Demo Project</a:t>
            </a:r>
          </a:p>
          <a:p>
            <a:r>
              <a:rPr lang="en-US" sz="2800" b="1" dirty="0">
                <a:solidFill>
                  <a:srgbClr val="595A5D"/>
                </a:solidFill>
              </a:rPr>
              <a:t>a</a:t>
            </a:r>
            <a:r>
              <a:rPr lang="en-US" sz="2800" b="1" dirty="0" smtClean="0">
                <a:solidFill>
                  <a:srgbClr val="595A5D"/>
                </a:solidFill>
              </a:rPr>
              <a:t>dditional demo</a:t>
            </a:r>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16</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xmlns="" val="300518631"/>
              </p:ext>
            </p:extLst>
          </p:nvPr>
        </p:nvGraphicFramePr>
        <p:xfrm>
          <a:off x="3979333" y="700617"/>
          <a:ext cx="5164667" cy="3227916"/>
        </p:xfrm>
        <a:graphic>
          <a:graphicData uri="http://schemas.openxmlformats.org/drawingml/2006/table">
            <a:tbl>
              <a:tblPr/>
              <a:tblGrid>
                <a:gridCol w="3158067"/>
                <a:gridCol w="2006600"/>
              </a:tblGrid>
              <a:tr h="1248534">
                <a:tc>
                  <a:txBody>
                    <a:bodyPr/>
                    <a:lstStyle/>
                    <a:p>
                      <a:endParaRPr lang="en-US" dirty="0"/>
                    </a:p>
                  </a:txBody>
                  <a:tcPr marL="63500" marR="63500" marT="63500" marB="63500">
                    <a:lnL>
                      <a:noFill/>
                    </a:lnL>
                    <a:lnR>
                      <a:noFill/>
                    </a:lnR>
                    <a:lnT>
                      <a:noFill/>
                    </a:lnT>
                    <a:lnB>
                      <a:noFill/>
                    </a:lnB>
                  </a:tcPr>
                </a:tc>
                <a:tc>
                  <a:txBody>
                    <a:bodyPr/>
                    <a:lstStyle/>
                    <a:p>
                      <a:endParaRPr lang="en-US"/>
                    </a:p>
                  </a:txBody>
                  <a:tcPr marL="63500" marR="63500" marT="63500" marB="63500">
                    <a:lnL>
                      <a:noFill/>
                    </a:lnL>
                    <a:lnR>
                      <a:noFill/>
                    </a:lnR>
                    <a:lnT>
                      <a:noFill/>
                    </a:lnT>
                    <a:lnB>
                      <a:noFill/>
                    </a:lnB>
                  </a:tcPr>
                </a:tc>
              </a:tr>
              <a:tr h="1979382">
                <a:tc>
                  <a:txBody>
                    <a:bodyPr/>
                    <a:lstStyle/>
                    <a:p>
                      <a:endParaRPr lang="en-US"/>
                    </a:p>
                  </a:txBody>
                  <a:tcPr marL="63500" marR="63500" marT="63500" marB="63500">
                    <a:lnL>
                      <a:noFill/>
                    </a:lnL>
                    <a:lnR>
                      <a:noFill/>
                    </a:lnR>
                    <a:lnT>
                      <a:noFill/>
                    </a:lnT>
                    <a:lnB>
                      <a:noFill/>
                    </a:lnB>
                  </a:tcPr>
                </a:tc>
                <a:tc>
                  <a:txBody>
                    <a:bodyPr/>
                    <a:lstStyle/>
                    <a:p>
                      <a:endParaRPr lang="en-US" dirty="0"/>
                    </a:p>
                  </a:txBody>
                  <a:tcPr marL="63500" marR="63500" marT="63500" marB="63500">
                    <a:lnL>
                      <a:noFill/>
                    </a:lnL>
                    <a:lnR>
                      <a:noFill/>
                    </a:lnR>
                    <a:lnT>
                      <a:noFill/>
                    </a:lnT>
                    <a:lnB>
                      <a:noFill/>
                    </a:lnB>
                  </a:tcPr>
                </a:tc>
              </a:tr>
            </a:tbl>
          </a:graphicData>
        </a:graphic>
      </p:graphicFrame>
      <p:sp>
        <p:nvSpPr>
          <p:cNvPr id="737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220581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summary</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17</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6348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3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4140199" y="846667"/>
            <a:ext cx="4690534" cy="2893100"/>
          </a:xfrm>
          <a:prstGeom prst="rect">
            <a:avLst/>
          </a:prstGeom>
          <a:noFill/>
        </p:spPr>
        <p:txBody>
          <a:bodyPr wrap="square" rtlCol="0">
            <a:spAutoFit/>
          </a:bodyPr>
          <a:lstStyle/>
          <a:p>
            <a:r>
              <a:rPr lang="en-US" dirty="0" smtClean="0"/>
              <a:t>What we learned so far?</a:t>
            </a:r>
          </a:p>
          <a:p>
            <a:endParaRPr lang="en-US" dirty="0" smtClean="0"/>
          </a:p>
          <a:p>
            <a:r>
              <a:rPr lang="en-US" dirty="0" smtClean="0"/>
              <a:t>.  Basic concept of electric circuit</a:t>
            </a:r>
          </a:p>
          <a:p>
            <a:endParaRPr lang="en-US" dirty="0"/>
          </a:p>
          <a:p>
            <a:r>
              <a:rPr lang="en-US" dirty="0" smtClean="0"/>
              <a:t>.  What is LCD?</a:t>
            </a:r>
          </a:p>
          <a:p>
            <a:endParaRPr lang="en-US" dirty="0" smtClean="0"/>
          </a:p>
          <a:p>
            <a:r>
              <a:rPr lang="en-US" dirty="0" smtClean="0"/>
              <a:t>.  Demo project  ---  LCD project</a:t>
            </a:r>
          </a:p>
          <a:p>
            <a:endParaRPr lang="en-US" dirty="0"/>
          </a:p>
          <a:p>
            <a:r>
              <a:rPr lang="en-US" dirty="0" smtClean="0"/>
              <a:t>.  What is temperature &amp; humidity sensor?</a:t>
            </a:r>
          </a:p>
          <a:p>
            <a:endParaRPr lang="en-US" dirty="0"/>
          </a:p>
          <a:p>
            <a:r>
              <a:rPr lang="en-US" dirty="0" smtClean="0"/>
              <a:t>.  Demo project ---   temperature &amp; humidity project</a:t>
            </a:r>
          </a:p>
          <a:p>
            <a:endParaRPr lang="en-US" dirty="0" smtClean="0"/>
          </a:p>
          <a:p>
            <a:endParaRPr lang="en-US" dirty="0"/>
          </a:p>
        </p:txBody>
      </p:sp>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27077" y="3890964"/>
            <a:ext cx="7191600" cy="63054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Congratulations </a:t>
            </a:r>
            <a:r>
              <a:rPr lang="en-US" sz="2800" b="1" dirty="0">
                <a:solidFill>
                  <a:srgbClr val="595A5D"/>
                </a:solidFill>
                <a:latin typeface="+mj-lt"/>
              </a:rPr>
              <a:t>O</a:t>
            </a:r>
            <a:r>
              <a:rPr lang="en-US" sz="2800" b="1" dirty="0" smtClean="0">
                <a:solidFill>
                  <a:srgbClr val="595A5D"/>
                </a:solidFill>
                <a:latin typeface="+mj-lt"/>
              </a:rPr>
              <a:t>n Finishing </a:t>
            </a:r>
            <a:endParaRPr lang="en" sz="2800" b="1" dirty="0">
              <a:solidFill>
                <a:srgbClr val="595A5D"/>
              </a:solidFill>
              <a:latin typeface="+mj-lt"/>
            </a:endParaRPr>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80430" y="-923254"/>
            <a:ext cx="8659906" cy="4066942"/>
          </a:xfrm>
          <a:prstGeom prst="rect">
            <a:avLst/>
          </a:prstGeom>
        </p:spPr>
      </p:pic>
      <p:sp>
        <p:nvSpPr>
          <p:cNvPr id="6" name="Rectangle 5"/>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xmlns="" val="272826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2</a:t>
            </a:fld>
            <a:endParaRPr lang="en" sz="1200" dirty="0"/>
          </a:p>
        </p:txBody>
      </p:sp>
      <p:sp>
        <p:nvSpPr>
          <p:cNvPr id="14" name="Shape 70"/>
          <p:cNvSpPr txBox="1">
            <a:spLocks/>
          </p:cNvSpPr>
          <p:nvPr/>
        </p:nvSpPr>
        <p:spPr>
          <a:xfrm>
            <a:off x="414235" y="314689"/>
            <a:ext cx="7191600"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00A169"/>
                </a:solidFill>
                <a:latin typeface="+mj-lt"/>
              </a:rPr>
              <a:t>Course </a:t>
            </a:r>
            <a:r>
              <a:rPr lang="en-US" sz="2800" b="1" dirty="0">
                <a:solidFill>
                  <a:srgbClr val="00A169"/>
                </a:solidFill>
                <a:latin typeface="+mj-lt"/>
              </a:rPr>
              <a:t>4</a:t>
            </a:r>
            <a:r>
              <a:rPr lang="en" sz="2800" b="1" dirty="0" smtClean="0">
                <a:solidFill>
                  <a:srgbClr val="92D050"/>
                </a:solidFill>
                <a:latin typeface="+mj-lt"/>
              </a:rPr>
              <a:t> </a:t>
            </a:r>
            <a:r>
              <a:rPr lang="en" sz="2800" b="1" dirty="0" smtClean="0">
                <a:solidFill>
                  <a:srgbClr val="595A5D"/>
                </a:solidFill>
              </a:rPr>
              <a:t>Summary</a:t>
            </a:r>
            <a:endParaRPr lang="en" sz="2800" b="1" dirty="0">
              <a:solidFill>
                <a:srgbClr val="595A5D"/>
              </a:solidFill>
            </a:endParaRPr>
          </a:p>
          <a:p>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2</a:t>
            </a:fld>
            <a:endParaRPr lang="en" sz="1200" dirty="0"/>
          </a:p>
        </p:txBody>
      </p:sp>
      <p:sp>
        <p:nvSpPr>
          <p:cNvPr id="3" name="Rectangle 2"/>
          <p:cNvSpPr/>
          <p:nvPr/>
        </p:nvSpPr>
        <p:spPr>
          <a:xfrm>
            <a:off x="964993" y="1010278"/>
            <a:ext cx="4572000" cy="2828467"/>
          </a:xfrm>
          <a:prstGeom prst="rect">
            <a:avLst/>
          </a:prstGeom>
        </p:spPr>
        <p:txBody>
          <a:bodyPr>
            <a:spAutoFit/>
          </a:bodyPr>
          <a:lstStyle/>
          <a:p>
            <a:pPr>
              <a:lnSpc>
                <a:spcPct val="80000"/>
              </a:lnSpc>
            </a:pPr>
            <a:r>
              <a:rPr lang="en-US" altLang="zh-CN" dirty="0" smtClean="0"/>
              <a:t>Basic introduction of electric circuit</a:t>
            </a:r>
          </a:p>
          <a:p>
            <a:pPr>
              <a:lnSpc>
                <a:spcPct val="80000"/>
              </a:lnSpc>
            </a:pPr>
            <a:endParaRPr lang="en-US" dirty="0"/>
          </a:p>
          <a:p>
            <a:pPr>
              <a:lnSpc>
                <a:spcPct val="80000"/>
              </a:lnSpc>
            </a:pPr>
            <a:r>
              <a:rPr lang="en-US" dirty="0" smtClean="0"/>
              <a:t>What is a button?</a:t>
            </a:r>
          </a:p>
          <a:p>
            <a:pPr>
              <a:lnSpc>
                <a:spcPct val="80000"/>
              </a:lnSpc>
            </a:pPr>
            <a:endParaRPr lang="en-US" dirty="0"/>
          </a:p>
          <a:p>
            <a:pPr>
              <a:lnSpc>
                <a:spcPct val="80000"/>
              </a:lnSpc>
            </a:pPr>
            <a:r>
              <a:rPr lang="en-US" dirty="0" smtClean="0"/>
              <a:t>What is a buzzer?</a:t>
            </a:r>
          </a:p>
          <a:p>
            <a:pPr>
              <a:lnSpc>
                <a:spcPct val="80000"/>
              </a:lnSpc>
            </a:pPr>
            <a:r>
              <a:rPr lang="en-US" dirty="0" smtClean="0"/>
              <a:t> </a:t>
            </a:r>
          </a:p>
          <a:p>
            <a:pPr>
              <a:lnSpc>
                <a:spcPct val="80000"/>
              </a:lnSpc>
            </a:pPr>
            <a:r>
              <a:rPr lang="en-US" dirty="0" smtClean="0"/>
              <a:t>Demo project --- button control buzzer project</a:t>
            </a:r>
          </a:p>
          <a:p>
            <a:pPr>
              <a:lnSpc>
                <a:spcPct val="80000"/>
              </a:lnSpc>
            </a:pPr>
            <a:endParaRPr lang="en-US" dirty="0"/>
          </a:p>
          <a:p>
            <a:pPr>
              <a:lnSpc>
                <a:spcPct val="80000"/>
              </a:lnSpc>
            </a:pPr>
            <a:r>
              <a:rPr lang="en-US" dirty="0" smtClean="0"/>
              <a:t>What is a relay?</a:t>
            </a:r>
          </a:p>
          <a:p>
            <a:pPr>
              <a:lnSpc>
                <a:spcPct val="80000"/>
              </a:lnSpc>
            </a:pPr>
            <a:endParaRPr lang="en-US" dirty="0"/>
          </a:p>
          <a:p>
            <a:pPr>
              <a:lnSpc>
                <a:spcPct val="80000"/>
              </a:lnSpc>
            </a:pPr>
            <a:endParaRPr lang="en-IE" dirty="0"/>
          </a:p>
          <a:p>
            <a:pPr>
              <a:lnSpc>
                <a:spcPct val="80000"/>
              </a:lnSpc>
            </a:pPr>
            <a:endParaRPr lang="en-IE" dirty="0"/>
          </a:p>
          <a:p>
            <a:pPr>
              <a:lnSpc>
                <a:spcPct val="80000"/>
              </a:lnSpc>
            </a:pPr>
            <a:endParaRPr lang="en-IE" dirty="0"/>
          </a:p>
          <a:p>
            <a:pPr>
              <a:lnSpc>
                <a:spcPct val="80000"/>
              </a:lnSpc>
            </a:pPr>
            <a:endParaRPr lang="en-IE" dirty="0"/>
          </a:p>
          <a:p>
            <a:pPr>
              <a:lnSpc>
                <a:spcPct val="150000"/>
              </a:lnSpc>
            </a:pPr>
            <a:endParaRPr lang="en-US" dirty="0">
              <a:solidFill>
                <a:srgbClr val="595A5D"/>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4908" y="999536"/>
            <a:ext cx="364619" cy="405132"/>
          </a:xfrm>
          <a:prstGeom prst="rect">
            <a:avLst/>
          </a:prstGeom>
        </p:spPr>
      </p:pic>
      <p:sp>
        <p:nvSpPr>
          <p:cNvPr id="7" name="Rectangle 6"/>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9" name="Picture 8" descr="piot0.jpg"/>
          <p:cNvPicPr>
            <a:picLocks noChangeAspect="1"/>
          </p:cNvPicPr>
          <p:nvPr/>
        </p:nvPicPr>
        <p:blipFill>
          <a:blip r:embed="rId4"/>
          <a:stretch>
            <a:fillRect/>
          </a:stretch>
        </p:blipFill>
        <p:spPr>
          <a:xfrm>
            <a:off x="1900238" y="2612947"/>
            <a:ext cx="5639857" cy="2231865"/>
          </a:xfrm>
          <a:prstGeom prst="rect">
            <a:avLst/>
          </a:prstGeom>
        </p:spPr>
      </p:pic>
    </p:spTree>
    <p:extLst>
      <p:ext uri="{BB962C8B-B14F-4D97-AF65-F5344CB8AC3E}">
        <p14:creationId xmlns:p14="http://schemas.microsoft.com/office/powerpoint/2010/main" xmlns="" val="482687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3</a:t>
            </a:fld>
            <a:endParaRPr lang="en" sz="1200" dirty="0"/>
          </a:p>
        </p:txBody>
      </p:sp>
      <p:sp>
        <p:nvSpPr>
          <p:cNvPr id="14" name="Shape 70"/>
          <p:cNvSpPr txBox="1">
            <a:spLocks/>
          </p:cNvSpPr>
          <p:nvPr/>
        </p:nvSpPr>
        <p:spPr>
          <a:xfrm>
            <a:off x="414235" y="314689"/>
            <a:ext cx="7773032"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a:t>
            </a:r>
            <a:r>
              <a:rPr lang="en-US" sz="2800" b="1" dirty="0" smtClean="0">
                <a:solidFill>
                  <a:srgbClr val="92D050"/>
                </a:solidFill>
                <a:latin typeface="+mj-lt"/>
              </a:rPr>
              <a:t>Q</a:t>
            </a:r>
            <a:r>
              <a:rPr lang="en" sz="2800" b="1" dirty="0" smtClean="0">
                <a:solidFill>
                  <a:srgbClr val="92D050"/>
                </a:solidFill>
                <a:latin typeface="+mj-lt"/>
              </a:rPr>
              <a:t>uick </a:t>
            </a:r>
            <a:r>
              <a:rPr lang="en" sz="2800" b="1" dirty="0" smtClean="0">
                <a:solidFill>
                  <a:srgbClr val="92D050"/>
                </a:solidFill>
                <a:latin typeface="+mj-lt"/>
              </a:rPr>
              <a:t>review </a:t>
            </a:r>
            <a:r>
              <a:rPr lang="en" sz="2800" b="1" dirty="0" smtClean="0">
                <a:solidFill>
                  <a:schemeClr val="bg1">
                    <a:lumMod val="50000"/>
                  </a:schemeClr>
                </a:solidFill>
                <a:latin typeface="+mj-lt"/>
              </a:rPr>
              <a:t>basic concept of  </a:t>
            </a:r>
            <a:r>
              <a:rPr lang="en" sz="2800" b="1" dirty="0" smtClean="0">
                <a:solidFill>
                  <a:srgbClr val="92D050"/>
                </a:solidFill>
                <a:latin typeface="+mj-lt"/>
              </a:rPr>
              <a:t>Electricity</a:t>
            </a:r>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3</a:t>
            </a:fld>
            <a:endParaRPr lang="en" sz="1200" dirty="0"/>
          </a:p>
        </p:txBody>
      </p:sp>
      <p:sp>
        <p:nvSpPr>
          <p:cNvPr id="3" name="Rectangle 2"/>
          <p:cNvSpPr/>
          <p:nvPr/>
        </p:nvSpPr>
        <p:spPr>
          <a:xfrm>
            <a:off x="889620" y="2078989"/>
            <a:ext cx="6183209" cy="2163669"/>
          </a:xfrm>
          <a:prstGeom prst="rect">
            <a:avLst/>
          </a:prstGeom>
        </p:spPr>
        <p:txBody>
          <a:bodyPr wrap="square">
            <a:spAutoFit/>
          </a:bodyPr>
          <a:lstStyle/>
          <a:p>
            <a:pPr>
              <a:lnSpc>
                <a:spcPct val="80000"/>
              </a:lnSpc>
              <a:spcAft>
                <a:spcPts val="600"/>
              </a:spcAft>
            </a:pPr>
            <a:r>
              <a:rPr lang="en-US" dirty="0"/>
              <a:t>The three basic principles for this tutorial can be explained using electrons, or more specifically, the charge they create</a:t>
            </a:r>
            <a:r>
              <a:rPr lang="en-US" dirty="0" smtClean="0"/>
              <a:t>:</a:t>
            </a:r>
          </a:p>
          <a:p>
            <a:pPr>
              <a:lnSpc>
                <a:spcPct val="80000"/>
              </a:lnSpc>
              <a:spcAft>
                <a:spcPts val="600"/>
              </a:spcAft>
            </a:pPr>
            <a:endParaRPr lang="en-US" dirty="0"/>
          </a:p>
          <a:p>
            <a:r>
              <a:rPr lang="en-US" b="1" dirty="0"/>
              <a:t> </a:t>
            </a:r>
            <a:r>
              <a:rPr lang="en-US" b="1" dirty="0" smtClean="0"/>
              <a:t>   Voltage</a:t>
            </a:r>
            <a:r>
              <a:rPr lang="en-US" dirty="0"/>
              <a:t> is the difference in charge between two points</a:t>
            </a:r>
            <a:r>
              <a:rPr lang="en-US" dirty="0" smtClean="0"/>
              <a:t>.</a:t>
            </a:r>
          </a:p>
          <a:p>
            <a:endParaRPr lang="en-US" dirty="0"/>
          </a:p>
          <a:p>
            <a:r>
              <a:rPr lang="en-US" b="1" dirty="0" smtClean="0"/>
              <a:t>    Current</a:t>
            </a:r>
            <a:r>
              <a:rPr lang="en-US" dirty="0"/>
              <a:t> is the rate at which charge is flowing</a:t>
            </a:r>
            <a:r>
              <a:rPr lang="en-US" dirty="0" smtClean="0"/>
              <a:t>.</a:t>
            </a:r>
          </a:p>
          <a:p>
            <a:endParaRPr lang="en-US" dirty="0"/>
          </a:p>
          <a:p>
            <a:r>
              <a:rPr lang="en-US" b="1" dirty="0" smtClean="0"/>
              <a:t>    Resistance</a:t>
            </a:r>
            <a:r>
              <a:rPr lang="en-US" dirty="0"/>
              <a:t> is a material’s tendency to resist the flow of charge (current).</a:t>
            </a:r>
          </a:p>
          <a:p>
            <a:pPr>
              <a:lnSpc>
                <a:spcPct val="150000"/>
              </a:lnSpc>
            </a:pPr>
            <a:endParaRPr lang="en-US" dirty="0">
              <a:solidFill>
                <a:srgbClr val="595A5D"/>
              </a:solidFill>
            </a:endParaRPr>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781752"/>
          </a:xfrm>
          <a:prstGeom prst="rect">
            <a:avLst/>
          </a:prstGeom>
        </p:spPr>
        <p:txBody>
          <a:bodyPr wrap="square">
            <a:spAutoFit/>
          </a:bodyPr>
          <a:lstStyle/>
          <a:p>
            <a:pPr>
              <a:lnSpc>
                <a:spcPct val="80000"/>
              </a:lnSpc>
              <a:spcAft>
                <a:spcPts val="600"/>
              </a:spcAft>
            </a:pPr>
            <a:r>
              <a:rPr lang="en-US" dirty="0"/>
              <a:t>Electricity is the movement of electrons. Electrons create charge, which we can harness to do work. Your lightbulb, your stereo, your phone, etc., are all harnessing the movement of the electrons in order to do work. They all operate using the same basic power source: the movement of electrons.</a:t>
            </a:r>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Tree>
    <p:extLst>
      <p:ext uri="{BB962C8B-B14F-4D97-AF65-F5344CB8AC3E}">
        <p14:creationId xmlns:p14="http://schemas.microsoft.com/office/powerpoint/2010/main" xmlns="" val="3598603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4</a:t>
            </a:fld>
            <a:endParaRPr lang="en" sz="1200" dirty="0"/>
          </a:p>
        </p:txBody>
      </p:sp>
      <p:sp>
        <p:nvSpPr>
          <p:cNvPr id="14" name="Shape 70"/>
          <p:cNvSpPr txBox="1">
            <a:spLocks/>
          </p:cNvSpPr>
          <p:nvPr/>
        </p:nvSpPr>
        <p:spPr>
          <a:xfrm>
            <a:off x="414235" y="314689"/>
            <a:ext cx="7721846"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a:t>
            </a:r>
            <a:r>
              <a:rPr lang="en" sz="2800" b="1" dirty="0" smtClean="0">
                <a:solidFill>
                  <a:schemeClr val="bg1">
                    <a:lumMod val="50000"/>
                  </a:schemeClr>
                </a:solidFill>
                <a:latin typeface="+mj-lt"/>
              </a:rPr>
              <a:t>What is </a:t>
            </a:r>
            <a:r>
              <a:rPr lang="en" sz="2800" b="1" dirty="0">
                <a:solidFill>
                  <a:srgbClr val="92D050"/>
                </a:solidFill>
                <a:latin typeface="+mj-lt"/>
              </a:rPr>
              <a:t>I</a:t>
            </a:r>
            <a:r>
              <a:rPr lang="en" sz="2800" b="1" dirty="0" smtClean="0">
                <a:solidFill>
                  <a:srgbClr val="92D050"/>
                </a:solidFill>
                <a:latin typeface="+mj-lt"/>
              </a:rPr>
              <a:t>nnovaker Digital Circuits Kits</a:t>
            </a:r>
            <a:endParaRPr lang="en" sz="2800" b="1" dirty="0">
              <a:solidFill>
                <a:srgbClr val="595A5D"/>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4</a:t>
            </a:fld>
            <a:endParaRPr lang="en" sz="1200" dirty="0"/>
          </a:p>
        </p:txBody>
      </p:sp>
      <p:sp>
        <p:nvSpPr>
          <p:cNvPr id="3" name="Rectangle 2"/>
          <p:cNvSpPr/>
          <p:nvPr/>
        </p:nvSpPr>
        <p:spPr>
          <a:xfrm>
            <a:off x="917226" y="2264238"/>
            <a:ext cx="6017744" cy="2266261"/>
          </a:xfrm>
          <a:prstGeom prst="rect">
            <a:avLst/>
          </a:prstGeom>
        </p:spPr>
        <p:txBody>
          <a:bodyPr wrap="square">
            <a:spAutoFit/>
          </a:bodyPr>
          <a:lstStyle/>
          <a:p>
            <a:pPr>
              <a:lnSpc>
                <a:spcPct val="80000"/>
              </a:lnSpc>
              <a:spcAft>
                <a:spcPts val="600"/>
              </a:spcAft>
            </a:pPr>
            <a:r>
              <a:rPr lang="en-US" b="1" dirty="0" err="1"/>
              <a:t>Innovaker</a:t>
            </a:r>
            <a:r>
              <a:rPr lang="en-US" b="1" dirty="0"/>
              <a:t> Digital Circuits </a:t>
            </a:r>
            <a:r>
              <a:rPr lang="en-US" b="1" dirty="0" smtClean="0"/>
              <a:t>Kit</a:t>
            </a:r>
            <a:r>
              <a:rPr lang="en-US" dirty="0"/>
              <a:t> </a:t>
            </a:r>
            <a:r>
              <a:rPr lang="en-US" dirty="0" smtClean="0"/>
              <a:t>includes:</a:t>
            </a:r>
          </a:p>
          <a:p>
            <a:pPr>
              <a:lnSpc>
                <a:spcPct val="80000"/>
              </a:lnSpc>
              <a:spcAft>
                <a:spcPts val="600"/>
              </a:spcAft>
            </a:pPr>
            <a:endParaRPr lang="en-US" dirty="0"/>
          </a:p>
          <a:p>
            <a:pPr>
              <a:lnSpc>
                <a:spcPct val="80000"/>
              </a:lnSpc>
              <a:spcAft>
                <a:spcPts val="600"/>
              </a:spcAft>
            </a:pPr>
            <a:r>
              <a:rPr lang="en-US" dirty="0" smtClean="0"/>
              <a:t>.    Pi PCB    </a:t>
            </a:r>
          </a:p>
          <a:p>
            <a:pPr>
              <a:lnSpc>
                <a:spcPct val="80000"/>
              </a:lnSpc>
              <a:spcAft>
                <a:spcPts val="600"/>
              </a:spcAft>
            </a:pPr>
            <a:r>
              <a:rPr lang="en-US" dirty="0" smtClean="0"/>
              <a:t>.    LED      </a:t>
            </a:r>
          </a:p>
          <a:p>
            <a:pPr>
              <a:lnSpc>
                <a:spcPct val="80000"/>
              </a:lnSpc>
              <a:spcAft>
                <a:spcPts val="600"/>
              </a:spcAft>
            </a:pPr>
            <a:r>
              <a:rPr lang="en-US" dirty="0" smtClean="0"/>
              <a:t>.    Resistor</a:t>
            </a:r>
          </a:p>
          <a:p>
            <a:pPr>
              <a:lnSpc>
                <a:spcPct val="80000"/>
              </a:lnSpc>
              <a:spcAft>
                <a:spcPts val="600"/>
              </a:spcAft>
            </a:pPr>
            <a:r>
              <a:rPr lang="en-US" dirty="0" smtClean="0"/>
              <a:t>.    LCD         </a:t>
            </a:r>
          </a:p>
          <a:p>
            <a:pPr>
              <a:lnSpc>
                <a:spcPct val="80000"/>
              </a:lnSpc>
              <a:spcAft>
                <a:spcPts val="600"/>
              </a:spcAft>
            </a:pPr>
            <a:r>
              <a:rPr lang="en-US" dirty="0" smtClean="0"/>
              <a:t>.    Relay   </a:t>
            </a:r>
          </a:p>
          <a:p>
            <a:pPr>
              <a:lnSpc>
                <a:spcPct val="80000"/>
              </a:lnSpc>
              <a:spcAft>
                <a:spcPts val="600"/>
              </a:spcAft>
            </a:pPr>
            <a:r>
              <a:rPr lang="en-US" dirty="0" smtClean="0"/>
              <a:t>.    Buzzer</a:t>
            </a:r>
          </a:p>
          <a:p>
            <a:pPr>
              <a:lnSpc>
                <a:spcPct val="80000"/>
              </a:lnSpc>
              <a:spcAft>
                <a:spcPts val="600"/>
              </a:spcAft>
            </a:pPr>
            <a:r>
              <a:rPr lang="en-US" dirty="0" smtClean="0"/>
              <a:t>.    Motion sensor           </a:t>
            </a:r>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1384995"/>
          </a:xfrm>
          <a:prstGeom prst="rect">
            <a:avLst/>
          </a:prstGeom>
        </p:spPr>
        <p:txBody>
          <a:bodyPr wrap="square">
            <a:spAutoFit/>
          </a:bodyPr>
          <a:lstStyle/>
          <a:p>
            <a:r>
              <a:rPr lang="en-US" b="1" dirty="0" err="1"/>
              <a:t>Innovaker</a:t>
            </a:r>
            <a:r>
              <a:rPr lang="en-US" b="1" dirty="0"/>
              <a:t> Digital Circuits </a:t>
            </a:r>
            <a:r>
              <a:rPr lang="en-US" b="1" dirty="0" smtClean="0"/>
              <a:t>Kit</a:t>
            </a:r>
            <a:r>
              <a:rPr lang="en-US" dirty="0" smtClean="0"/>
              <a:t>, is a special designed STEM kits. Using </a:t>
            </a:r>
            <a:r>
              <a:rPr lang="en-US" dirty="0"/>
              <a:t>these </a:t>
            </a:r>
            <a:r>
              <a:rPr lang="en-US" dirty="0" smtClean="0"/>
              <a:t>tools from the kits, </a:t>
            </a:r>
            <a:r>
              <a:rPr lang="en-US" dirty="0"/>
              <a:t>students can focus on electronic theory and programming instead of spending time making tedious wire connections. By undertaking a series of hands-on projects, students will learn how to develop rapid prototypes safely.</a:t>
            </a:r>
          </a:p>
          <a:p>
            <a:r>
              <a:rPr lang="en-US" dirty="0"/>
              <a:t/>
            </a:r>
            <a:br>
              <a:rPr lang="en-US" dirty="0"/>
            </a:br>
            <a:endParaRPr lang="en-US" dirty="0"/>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2" name="TextBox 1"/>
          <p:cNvSpPr txBox="1"/>
          <p:nvPr/>
        </p:nvSpPr>
        <p:spPr>
          <a:xfrm>
            <a:off x="3340484" y="2709334"/>
            <a:ext cx="3725333" cy="1518364"/>
          </a:xfrm>
          <a:prstGeom prst="rect">
            <a:avLst/>
          </a:prstGeom>
          <a:noFill/>
        </p:spPr>
        <p:txBody>
          <a:bodyPr wrap="square" rtlCol="0">
            <a:spAutoFit/>
          </a:bodyPr>
          <a:lstStyle/>
          <a:p>
            <a:pPr>
              <a:lnSpc>
                <a:spcPct val="80000"/>
              </a:lnSpc>
              <a:spcAft>
                <a:spcPts val="600"/>
              </a:spcAft>
            </a:pPr>
            <a:r>
              <a:rPr lang="en-US" dirty="0" smtClean="0"/>
              <a:t>.   </a:t>
            </a:r>
            <a:r>
              <a:rPr lang="en-US" dirty="0"/>
              <a:t>Light sensor</a:t>
            </a:r>
          </a:p>
          <a:p>
            <a:pPr>
              <a:lnSpc>
                <a:spcPct val="80000"/>
              </a:lnSpc>
              <a:spcAft>
                <a:spcPts val="600"/>
              </a:spcAft>
            </a:pPr>
            <a:r>
              <a:rPr lang="en-US" dirty="0"/>
              <a:t>.   </a:t>
            </a:r>
            <a:r>
              <a:rPr lang="en-US" dirty="0" smtClean="0"/>
              <a:t>Button </a:t>
            </a:r>
            <a:r>
              <a:rPr lang="en-US" dirty="0"/>
              <a:t>with cap          </a:t>
            </a:r>
            <a:endParaRPr lang="en-US" dirty="0" smtClean="0"/>
          </a:p>
          <a:p>
            <a:pPr>
              <a:lnSpc>
                <a:spcPct val="80000"/>
              </a:lnSpc>
              <a:spcAft>
                <a:spcPts val="600"/>
              </a:spcAft>
            </a:pPr>
            <a:r>
              <a:rPr lang="en-US" dirty="0" smtClean="0"/>
              <a:t>.   1uf </a:t>
            </a:r>
            <a:r>
              <a:rPr lang="en-US" dirty="0"/>
              <a:t>Capacitor</a:t>
            </a:r>
          </a:p>
          <a:p>
            <a:pPr>
              <a:lnSpc>
                <a:spcPct val="80000"/>
              </a:lnSpc>
              <a:spcAft>
                <a:spcPts val="600"/>
              </a:spcAft>
            </a:pPr>
            <a:r>
              <a:rPr lang="en-US" dirty="0"/>
              <a:t>.   </a:t>
            </a:r>
            <a:r>
              <a:rPr lang="en-US" dirty="0" smtClean="0"/>
              <a:t>Temperature </a:t>
            </a:r>
            <a:r>
              <a:rPr lang="en-US" dirty="0"/>
              <a:t>&amp; Humidity Sensor</a:t>
            </a:r>
          </a:p>
          <a:p>
            <a:pPr>
              <a:lnSpc>
                <a:spcPct val="80000"/>
              </a:lnSpc>
              <a:spcAft>
                <a:spcPts val="600"/>
              </a:spcAft>
            </a:pPr>
            <a:r>
              <a:rPr lang="en-US" dirty="0"/>
              <a:t>.   </a:t>
            </a:r>
            <a:r>
              <a:rPr lang="en-US" dirty="0" err="1" smtClean="0"/>
              <a:t>Arduino</a:t>
            </a:r>
            <a:r>
              <a:rPr lang="en-US" dirty="0" smtClean="0"/>
              <a:t> </a:t>
            </a:r>
            <a:r>
              <a:rPr lang="en-US" dirty="0"/>
              <a:t>Nano</a:t>
            </a:r>
          </a:p>
          <a:p>
            <a:pPr>
              <a:lnSpc>
                <a:spcPct val="80000"/>
              </a:lnSpc>
              <a:spcAft>
                <a:spcPts val="600"/>
              </a:spcAft>
            </a:pPr>
            <a:r>
              <a:rPr lang="en-US" dirty="0">
                <a:solidFill>
                  <a:srgbClr val="595A5D"/>
                </a:solidFill>
              </a:rPr>
              <a:t>  </a:t>
            </a:r>
            <a:endParaRPr lang="en-US" dirty="0"/>
          </a:p>
        </p:txBody>
      </p:sp>
    </p:spTree>
    <p:extLst>
      <p:ext uri="{BB962C8B-B14F-4D97-AF65-F5344CB8AC3E}">
        <p14:creationId xmlns:p14="http://schemas.microsoft.com/office/powerpoint/2010/main" xmlns="" val="2808837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5</a:t>
            </a:fld>
            <a:endParaRPr lang="en" sz="1200" dirty="0"/>
          </a:p>
        </p:txBody>
      </p:sp>
      <p:sp>
        <p:nvSpPr>
          <p:cNvPr id="14" name="Shape 70"/>
          <p:cNvSpPr txBox="1">
            <a:spLocks/>
          </p:cNvSpPr>
          <p:nvPr/>
        </p:nvSpPr>
        <p:spPr>
          <a:xfrm>
            <a:off x="414235" y="314689"/>
            <a:ext cx="7721846" cy="7112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 sz="2800" b="1" dirty="0" smtClean="0">
                <a:solidFill>
                  <a:srgbClr val="92D050"/>
                </a:solidFill>
                <a:latin typeface="+mj-lt"/>
              </a:rPr>
              <a:t> Innovaker Digital Circuits Kits </a:t>
            </a:r>
            <a:r>
              <a:rPr lang="en" sz="2800" b="1" dirty="0" smtClean="0">
                <a:solidFill>
                  <a:schemeClr val="bg1"/>
                </a:solidFill>
                <a:latin typeface="+mj-lt"/>
              </a:rPr>
              <a:t>layout</a:t>
            </a:r>
            <a:endParaRPr lang="en" sz="2800" b="1" dirty="0">
              <a:solidFill>
                <a:schemeClr val="bg1"/>
              </a:solidFill>
              <a:latin typeface="+mj-lt"/>
            </a:endParaRPr>
          </a:p>
        </p:txBody>
      </p:sp>
      <p:sp>
        <p:nvSpPr>
          <p:cNvPr id="16" name="Shape 72"/>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z="1200" smtClean="0"/>
              <a:pPr/>
              <a:t>5</a:t>
            </a:fld>
            <a:endParaRPr lang="en" sz="1200" dirty="0"/>
          </a:p>
        </p:txBody>
      </p:sp>
      <p:pic>
        <p:nvPicPr>
          <p:cNvPr id="15" name="Pictur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4609" y="1059473"/>
            <a:ext cx="364619" cy="405132"/>
          </a:xfrm>
          <a:prstGeom prst="rect">
            <a:avLst/>
          </a:prstGeom>
        </p:spPr>
      </p:pic>
      <p:sp>
        <p:nvSpPr>
          <p:cNvPr id="7" name="Rectangle 6"/>
          <p:cNvSpPr/>
          <p:nvPr/>
        </p:nvSpPr>
        <p:spPr>
          <a:xfrm>
            <a:off x="889620" y="1033113"/>
            <a:ext cx="7246461" cy="738664"/>
          </a:xfrm>
          <a:prstGeom prst="rect">
            <a:avLst/>
          </a:prstGeom>
        </p:spPr>
        <p:txBody>
          <a:bodyPr wrap="square">
            <a:spAutoFit/>
          </a:bodyPr>
          <a:lstStyle/>
          <a:p>
            <a:r>
              <a:rPr lang="en-US" b="1" dirty="0" err="1"/>
              <a:t>Innovaker</a:t>
            </a:r>
            <a:r>
              <a:rPr lang="en-US" b="1" dirty="0"/>
              <a:t> Digital Circuits </a:t>
            </a:r>
            <a:r>
              <a:rPr lang="en-US" b="1" dirty="0" smtClean="0"/>
              <a:t>Kit</a:t>
            </a:r>
            <a:r>
              <a:rPr lang="en-US" dirty="0" smtClean="0"/>
              <a:t>, is a special designed STEM kits. It has built in </a:t>
            </a:r>
            <a:r>
              <a:rPr lang="en-US" dirty="0" err="1" smtClean="0"/>
              <a:t>Arduino</a:t>
            </a:r>
            <a:r>
              <a:rPr lang="en-US" dirty="0" smtClean="0"/>
              <a:t> Nano, and can connect to external Raspberry Pi.</a:t>
            </a:r>
            <a:r>
              <a:rPr lang="en-US" dirty="0"/>
              <a:t/>
            </a:r>
            <a:br>
              <a:rPr lang="en-US" dirty="0"/>
            </a:br>
            <a:endParaRPr lang="en-US" dirty="0"/>
          </a:p>
        </p:txBody>
      </p:sp>
      <p:sp>
        <p:nvSpPr>
          <p:cNvPr id="9" name="Rectangle 8"/>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1266" name="Picture 2" descr="https://lh4.googleusercontent.com/5NDzlGHpKn6UOKGINO1PG9RDscckGdj0yWDDSupb0gCyoQ4YfR-AGOcHxXvEQ8wUGHO9lgeidMTHGTAqzFybghNAMeAnGxZNMRK-Vv8WNz23rZW3CvqmCYQVLvqLULEmSH1vCmWw"/>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03358" y="1620802"/>
            <a:ext cx="5943600" cy="32392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09389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Raspberry </a:t>
            </a:r>
            <a:r>
              <a:rPr lang="en-US" sz="2800" b="1" dirty="0" smtClean="0">
                <a:solidFill>
                  <a:srgbClr val="595A5D"/>
                </a:solidFill>
              </a:rPr>
              <a:t>Pi</a:t>
            </a:r>
          </a:p>
          <a:p>
            <a:r>
              <a:rPr lang="en-US" sz="2800" b="1" dirty="0">
                <a:solidFill>
                  <a:srgbClr val="595A5D"/>
                </a:solidFill>
              </a:rPr>
              <a:t>r</a:t>
            </a:r>
            <a:r>
              <a:rPr lang="en-US" sz="2800" b="1" dirty="0" smtClean="0">
                <a:solidFill>
                  <a:srgbClr val="595A5D"/>
                </a:solidFill>
              </a:rPr>
              <a:t>emote access</a:t>
            </a:r>
          </a:p>
          <a:p>
            <a:r>
              <a:rPr lang="en-US" sz="2800" b="1" dirty="0" smtClean="0">
                <a:solidFill>
                  <a:srgbClr val="595A5D"/>
                </a:solidFill>
              </a:rPr>
              <a:t>option 2 </a:t>
            </a:r>
          </a:p>
          <a:p>
            <a:endParaRPr lang="en-US" sz="2800" b="1" dirty="0">
              <a:solidFill>
                <a:srgbClr val="595A5D"/>
              </a:solidFil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6</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703942"/>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65586" y="4989612"/>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5" name="TextBox 14"/>
          <p:cNvSpPr txBox="1"/>
          <p:nvPr/>
        </p:nvSpPr>
        <p:spPr>
          <a:xfrm>
            <a:off x="4149727" y="988709"/>
            <a:ext cx="4824483" cy="1015663"/>
          </a:xfrm>
          <a:prstGeom prst="rect">
            <a:avLst/>
          </a:prstGeom>
          <a:noFill/>
        </p:spPr>
        <p:txBody>
          <a:bodyPr wrap="square" rtlCol="0">
            <a:spAutoFit/>
          </a:bodyPr>
          <a:lstStyle/>
          <a:p>
            <a:r>
              <a:rPr lang="en-US" sz="1200" kern="1200" dirty="0" smtClean="0">
                <a:solidFill>
                  <a:schemeClr val="bg1"/>
                </a:solidFill>
              </a:rPr>
              <a:t>Use network cable to connect with router to get IP</a:t>
            </a:r>
          </a:p>
          <a:p>
            <a:endParaRPr lang="en-US" sz="1200" kern="1200" dirty="0" smtClean="0">
              <a:solidFill>
                <a:schemeClr val="bg1"/>
              </a:solidFill>
            </a:endParaRPr>
          </a:p>
          <a:p>
            <a:r>
              <a:rPr lang="en-US" sz="1200" dirty="0" smtClean="0"/>
              <a:t>Connect Pi with router with </a:t>
            </a:r>
            <a:r>
              <a:rPr lang="en-US" sz="1200" dirty="0" err="1" smtClean="0"/>
              <a:t>ethernet</a:t>
            </a:r>
            <a:r>
              <a:rPr lang="en-US" sz="1200" dirty="0" smtClean="0"/>
              <a:t> cable, start Pi, the IP will be displayed on LCD, then remote connect to Raspberry Pi through VNC viewer.</a:t>
            </a:r>
            <a:endParaRPr lang="en-US" sz="1200" dirty="0">
              <a:solidFill>
                <a:schemeClr val="bg1"/>
              </a:solidFill>
            </a:endParaRPr>
          </a:p>
        </p:txBody>
      </p:sp>
      <p:sp>
        <p:nvSpPr>
          <p:cNvPr id="14" name="TextBox 13"/>
          <p:cNvSpPr txBox="1"/>
          <p:nvPr/>
        </p:nvSpPr>
        <p:spPr>
          <a:xfrm>
            <a:off x="383176" y="3152503"/>
            <a:ext cx="2812870" cy="738664"/>
          </a:xfrm>
          <a:prstGeom prst="rect">
            <a:avLst/>
          </a:prstGeom>
          <a:noFill/>
        </p:spPr>
        <p:txBody>
          <a:bodyPr wrap="square" rtlCol="0">
            <a:spAutoFit/>
          </a:bodyPr>
          <a:lstStyle/>
          <a:p>
            <a:r>
              <a:rPr lang="en-US" b="1" i="1" dirty="0" smtClean="0"/>
              <a:t>Option 1: use monitor / keyboard / mouse to connect to </a:t>
            </a:r>
            <a:r>
              <a:rPr lang="en-US" b="1" i="1" dirty="0" err="1" smtClean="0"/>
              <a:t>wifi</a:t>
            </a:r>
            <a:r>
              <a:rPr lang="en-US" b="1" i="1" dirty="0" smtClean="0"/>
              <a:t> (see previous slide)</a:t>
            </a:r>
            <a:endParaRPr lang="en-US" b="1" i="1" dirty="0"/>
          </a:p>
        </p:txBody>
      </p:sp>
    </p:spTree>
    <p:extLst>
      <p:ext uri="{BB962C8B-B14F-4D97-AF65-F5344CB8AC3E}">
        <p14:creationId xmlns:p14="http://schemas.microsoft.com/office/powerpoint/2010/main" xmlns="" val="1769975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a:solidFill>
                  <a:srgbClr val="595A5D"/>
                </a:solidFill>
              </a:rPr>
              <a:t>Raspberry </a:t>
            </a:r>
            <a:r>
              <a:rPr lang="en-US" sz="2800" b="1" dirty="0" smtClean="0">
                <a:solidFill>
                  <a:srgbClr val="595A5D"/>
                </a:solidFill>
              </a:rPr>
              <a:t>Pi</a:t>
            </a:r>
          </a:p>
          <a:p>
            <a:r>
              <a:rPr lang="en-US" sz="2800" b="1" dirty="0">
                <a:solidFill>
                  <a:srgbClr val="595A5D"/>
                </a:solidFill>
              </a:rPr>
              <a:t>r</a:t>
            </a:r>
            <a:r>
              <a:rPr lang="en-US" sz="2800" b="1" dirty="0" smtClean="0">
                <a:solidFill>
                  <a:srgbClr val="595A5D"/>
                </a:solidFill>
              </a:rPr>
              <a:t>emote access</a:t>
            </a:r>
          </a:p>
          <a:p>
            <a:r>
              <a:rPr lang="en-US" sz="2800" b="1" dirty="0" smtClean="0">
                <a:solidFill>
                  <a:srgbClr val="595A5D"/>
                </a:solidFill>
              </a:rPr>
              <a:t>option 3 </a:t>
            </a:r>
          </a:p>
          <a:p>
            <a:endParaRPr lang="en-US" sz="2800" b="1" dirty="0">
              <a:solidFill>
                <a:srgbClr val="595A5D"/>
              </a:solidFill>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7</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703942"/>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65586" y="4989612"/>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sp>
        <p:nvSpPr>
          <p:cNvPr id="15" name="TextBox 14"/>
          <p:cNvSpPr txBox="1"/>
          <p:nvPr/>
        </p:nvSpPr>
        <p:spPr>
          <a:xfrm>
            <a:off x="4149727" y="988709"/>
            <a:ext cx="4824483" cy="1938992"/>
          </a:xfrm>
          <a:prstGeom prst="rect">
            <a:avLst/>
          </a:prstGeom>
          <a:noFill/>
        </p:spPr>
        <p:txBody>
          <a:bodyPr wrap="square" rtlCol="0">
            <a:spAutoFit/>
          </a:bodyPr>
          <a:lstStyle/>
          <a:p>
            <a:r>
              <a:rPr lang="en-US" sz="1200" dirty="0" smtClean="0"/>
              <a:t>Use </a:t>
            </a:r>
            <a:r>
              <a:rPr lang="en-US" sz="1200" dirty="0" err="1" smtClean="0"/>
              <a:t>martphone</a:t>
            </a:r>
            <a:r>
              <a:rPr lang="en-US" sz="1200" dirty="0" smtClean="0"/>
              <a:t> hotspot to get IP</a:t>
            </a:r>
          </a:p>
          <a:p>
            <a:endParaRPr lang="en-US" sz="1200" b="1" dirty="0" smtClean="0"/>
          </a:p>
          <a:p>
            <a:r>
              <a:rPr lang="en-US" sz="1200" dirty="0" smtClean="0"/>
              <a:t>Set hotspot on </a:t>
            </a:r>
            <a:r>
              <a:rPr lang="en-US" sz="1200" dirty="0" err="1" smtClean="0"/>
              <a:t>smartphone</a:t>
            </a:r>
            <a:r>
              <a:rPr lang="en-US" sz="1200" dirty="0" smtClean="0"/>
              <a:t>, </a:t>
            </a:r>
          </a:p>
          <a:p>
            <a:endParaRPr lang="en-US" sz="1200" dirty="0" smtClean="0"/>
          </a:p>
          <a:p>
            <a:r>
              <a:rPr lang="en-US" sz="1200" dirty="0" smtClean="0"/>
              <a:t>the spot name “</a:t>
            </a:r>
            <a:r>
              <a:rPr lang="en-US" sz="1200" dirty="0" err="1" smtClean="0"/>
              <a:t>Pizhi</a:t>
            </a:r>
            <a:r>
              <a:rPr lang="en-US" sz="1200" dirty="0" smtClean="0"/>
              <a:t>”,  password “</a:t>
            </a:r>
            <a:r>
              <a:rPr lang="en-US" sz="1200" dirty="0" err="1" smtClean="0"/>
              <a:t>innovaker</a:t>
            </a:r>
            <a:r>
              <a:rPr lang="en-US" sz="1200" dirty="0" smtClean="0"/>
              <a:t>”.</a:t>
            </a:r>
          </a:p>
          <a:p>
            <a:endParaRPr lang="en-US" sz="1200" dirty="0" smtClean="0"/>
          </a:p>
          <a:p>
            <a:r>
              <a:rPr lang="en-US" sz="1200" dirty="0" smtClean="0"/>
              <a:t>Start Pi with LCD, the LCD will display Pi IP of hotspot, go to VNC, then remote connect to Raspberry Pi through VNC viewer.</a:t>
            </a:r>
          </a:p>
          <a:p>
            <a:r>
              <a:rPr lang="en-US" sz="1200" dirty="0" smtClean="0"/>
              <a:t/>
            </a:r>
            <a:br>
              <a:rPr lang="en-US" sz="1200" dirty="0" smtClean="0"/>
            </a:br>
            <a:endParaRPr lang="en-US" sz="1200" b="1" dirty="0"/>
          </a:p>
        </p:txBody>
      </p:sp>
      <p:sp>
        <p:nvSpPr>
          <p:cNvPr id="14" name="TextBox 13"/>
          <p:cNvSpPr txBox="1"/>
          <p:nvPr/>
        </p:nvSpPr>
        <p:spPr>
          <a:xfrm>
            <a:off x="383176" y="3152503"/>
            <a:ext cx="2812870" cy="738664"/>
          </a:xfrm>
          <a:prstGeom prst="rect">
            <a:avLst/>
          </a:prstGeom>
          <a:noFill/>
        </p:spPr>
        <p:txBody>
          <a:bodyPr wrap="square" rtlCol="0">
            <a:spAutoFit/>
          </a:bodyPr>
          <a:lstStyle/>
          <a:p>
            <a:r>
              <a:rPr lang="en-US" b="1" i="1" dirty="0" smtClean="0"/>
              <a:t>Option 1: use monitor / keyboard / mouse to connect to </a:t>
            </a:r>
            <a:r>
              <a:rPr lang="en-US" b="1" i="1" dirty="0" err="1" smtClean="0"/>
              <a:t>wifi</a:t>
            </a:r>
            <a:r>
              <a:rPr lang="en-US" b="1" i="1" dirty="0" smtClean="0"/>
              <a:t> (see previous slide)</a:t>
            </a:r>
            <a:endParaRPr lang="en-US" b="1" i="1" dirty="0"/>
          </a:p>
        </p:txBody>
      </p:sp>
    </p:spTree>
    <p:extLst>
      <p:ext uri="{BB962C8B-B14F-4D97-AF65-F5344CB8AC3E}">
        <p14:creationId xmlns:p14="http://schemas.microsoft.com/office/powerpoint/2010/main" xmlns="" val="1769975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LCD</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8</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3" name="Rectangle 12"/>
          <p:cNvSpPr/>
          <p:nvPr/>
        </p:nvSpPr>
        <p:spPr>
          <a:xfrm>
            <a:off x="3966687" y="685836"/>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r>
              <a:rPr lang="en-US" sz="1200" dirty="0" smtClean="0"/>
              <a:t>LCD</a:t>
            </a:r>
          </a:p>
          <a:p>
            <a:r>
              <a:rPr lang="en-US" sz="1200" dirty="0"/>
              <a:t>The </a:t>
            </a:r>
            <a:r>
              <a:rPr lang="en-US" sz="1200" b="1" dirty="0"/>
              <a:t>Liquid Crystal Display (LCD) </a:t>
            </a:r>
            <a:r>
              <a:rPr lang="en-US" sz="1200" dirty="0"/>
              <a:t>is a type of screen that uses liquid crystals in order to create a display. A backlight is shown through a layer of liquid crystals, which produces either a colorized or monochrome color. When large arrays of them are put together, they can form large panels to display images or text. As a result, LCDs can be found all around us today — in our computers, cell phones, televisions, microwaves, clocks, and much more</a:t>
            </a:r>
            <a:r>
              <a:rPr lang="en-US" sz="1200" dirty="0" smtClean="0"/>
              <a:t>.</a:t>
            </a:r>
          </a:p>
          <a:p>
            <a:endParaRPr lang="en-US" sz="1200" dirty="0"/>
          </a:p>
          <a:p>
            <a:endParaRPr lang="en-US" sz="1200" dirty="0" smtClean="0"/>
          </a:p>
          <a:p>
            <a:endParaRPr lang="en-US" sz="1200" dirty="0" smtClean="0"/>
          </a:p>
          <a:p>
            <a:r>
              <a:rPr lang="en-US" sz="1200" dirty="0"/>
              <a:t>How does it work?</a:t>
            </a:r>
            <a:endParaRPr lang="en-US" sz="1200" b="1" dirty="0"/>
          </a:p>
          <a:p>
            <a:r>
              <a:rPr lang="en-US" sz="1200" dirty="0"/>
              <a:t>The LCD we will be using is a 16x2 screen that is enabled with I2C communication, allowing us to effectively use only 4 pins to display words onto our screen. Two of the pins are connected to 5V and ground in order to supply power to the device, while the other two pins are used to send data and communicate with the device.</a:t>
            </a:r>
          </a:p>
          <a:p>
            <a:r>
              <a:rPr lang="en-US" sz="1200" dirty="0"/>
              <a:t/>
            </a:r>
            <a:br>
              <a:rPr lang="en-US" sz="1200" dirty="0"/>
            </a:br>
            <a:endParaRPr lang="en-US" sz="1200" dirty="0"/>
          </a:p>
          <a:p>
            <a:endParaRPr lang="en-US" sz="1200" dirty="0"/>
          </a:p>
          <a:p>
            <a:r>
              <a:rPr lang="en-US" sz="1200" dirty="0"/>
              <a:t/>
            </a:r>
            <a:br>
              <a:rPr lang="en-US" sz="1200" dirty="0"/>
            </a:br>
            <a:r>
              <a:rPr lang="en-US" sz="1000" dirty="0" smtClean="0"/>
              <a:t/>
            </a:r>
            <a:br>
              <a:rPr lang="en-US" sz="1000" dirty="0" smtClean="0"/>
            </a:br>
            <a:endParaRPr lang="en-US" sz="1200" dirty="0" smtClean="0"/>
          </a:p>
          <a:p>
            <a:endParaRPr lang="en-US" sz="1200" dirty="0" smtClean="0"/>
          </a:p>
          <a:p>
            <a:endParaRPr lang="en-US" sz="1200" dirty="0" smtClean="0"/>
          </a:p>
          <a:p>
            <a:endParaRPr lang="en-US" sz="1200" dirty="0" smtClean="0"/>
          </a:p>
          <a:p>
            <a:r>
              <a:rPr lang="en-US" sz="1200" dirty="0" smtClean="0"/>
              <a:t/>
            </a:r>
            <a:br>
              <a:rPr lang="en-US" sz="1200" dirty="0" smtClean="0"/>
            </a:br>
            <a:endParaRPr lang="en-US" sz="1200" dirty="0" smtClean="0"/>
          </a:p>
        </p:txBody>
      </p:sp>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16771" y="1783422"/>
            <a:ext cx="2722071" cy="2722071"/>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938960" y="2162659"/>
            <a:ext cx="2062040" cy="711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78044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5" name="Shape 70"/>
          <p:cNvSpPr txBox="1">
            <a:spLocks/>
          </p:cNvSpPr>
          <p:nvPr/>
        </p:nvSpPr>
        <p:spPr>
          <a:xfrm>
            <a:off x="414235" y="256965"/>
            <a:ext cx="7191600" cy="192515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Slab"/>
              <a:buNone/>
              <a:defRPr sz="1800" b="0" i="0" u="none" strike="noStrike" cap="none">
                <a:solidFill>
                  <a:schemeClr val="dk1"/>
                </a:solidFill>
                <a:latin typeface="Roboto Slab"/>
                <a:ea typeface="Roboto Slab"/>
                <a:cs typeface="Roboto Slab"/>
                <a:sym typeface="Roboto Slab"/>
              </a:defRPr>
            </a:lvl1pPr>
            <a:lvl2pPr marR="0" lvl="1"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2pPr>
            <a:lvl3pPr marR="0" lvl="2"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3pPr>
            <a:lvl4pPr marR="0" lvl="3"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4pPr>
            <a:lvl5pPr marR="0" lvl="4"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5pPr>
            <a:lvl6pPr marR="0" lvl="5"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6pPr>
            <a:lvl7pPr marR="0" lvl="6"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7pPr>
            <a:lvl8pPr marR="0" lvl="7"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8pPr>
            <a:lvl9pPr marR="0" lvl="8" algn="l" rtl="0">
              <a:lnSpc>
                <a:spcPct val="115000"/>
              </a:lnSpc>
              <a:spcBef>
                <a:spcPts val="0"/>
              </a:spcBef>
              <a:spcAft>
                <a:spcPts val="1600"/>
              </a:spcAft>
              <a:buClr>
                <a:schemeClr val="dk1"/>
              </a:buClr>
              <a:buFont typeface="Roboto"/>
              <a:buNone/>
              <a:defRPr sz="1400" b="0" i="0" u="none" strike="noStrike" cap="none">
                <a:solidFill>
                  <a:schemeClr val="dk1"/>
                </a:solidFill>
                <a:latin typeface="Roboto"/>
                <a:ea typeface="Roboto"/>
                <a:cs typeface="Roboto"/>
                <a:sym typeface="Roboto"/>
              </a:defRPr>
            </a:lvl9pPr>
          </a:lstStyle>
          <a:p>
            <a:r>
              <a:rPr lang="en-US" sz="2800" b="1" dirty="0" smtClean="0">
                <a:solidFill>
                  <a:srgbClr val="595A5D"/>
                </a:solidFill>
                <a:latin typeface="+mj-lt"/>
              </a:rPr>
              <a:t>Electronic </a:t>
            </a:r>
          </a:p>
          <a:p>
            <a:r>
              <a:rPr lang="en-US" sz="2800" b="1" dirty="0" smtClean="0">
                <a:solidFill>
                  <a:srgbClr val="595A5D"/>
                </a:solidFill>
                <a:latin typeface="+mj-lt"/>
              </a:rPr>
              <a:t>component </a:t>
            </a:r>
          </a:p>
          <a:p>
            <a:r>
              <a:rPr lang="en-US" sz="2800" b="1" dirty="0" smtClean="0">
                <a:solidFill>
                  <a:srgbClr val="595A5D"/>
                </a:solidFill>
                <a:latin typeface="+mj-lt"/>
              </a:rPr>
              <a:t>--- LCD diagram</a:t>
            </a:r>
          </a:p>
          <a:p>
            <a:endParaRPr lang="en-US" sz="2800" b="1" dirty="0" smtClean="0">
              <a:solidFill>
                <a:srgbClr val="595A5D"/>
              </a:solidFill>
              <a:latin typeface="+mj-lt"/>
            </a:endParaRPr>
          </a:p>
          <a:p>
            <a:endParaRPr lang="en-US" sz="2800" b="1" dirty="0" smtClean="0">
              <a:solidFill>
                <a:srgbClr val="595A5D"/>
              </a:solidFill>
              <a:latin typeface="+mj-lt"/>
            </a:endParaRPr>
          </a:p>
          <a:p>
            <a:endParaRPr lang="en-US" sz="2800" b="1" dirty="0" smtClean="0">
              <a:solidFill>
                <a:srgbClr val="595A5D"/>
              </a:solidFill>
              <a:latin typeface="+mj-lt"/>
            </a:endParaRPr>
          </a:p>
        </p:txBody>
      </p:sp>
      <p:sp>
        <p:nvSpPr>
          <p:cNvPr id="6" name="Shape 7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z="1200"/>
              <a:pPr lvl="0">
                <a:spcBef>
                  <a:spcPts val="0"/>
                </a:spcBef>
                <a:buNone/>
              </a:pPr>
              <a:t>9</a:t>
            </a:fld>
            <a:endParaRPr lang="en" sz="1200" dirty="0"/>
          </a:p>
        </p:txBody>
      </p:sp>
      <p:sp>
        <p:nvSpPr>
          <p:cNvPr id="8" name="Rectangle 7"/>
          <p:cNvSpPr/>
          <p:nvPr/>
        </p:nvSpPr>
        <p:spPr>
          <a:xfrm>
            <a:off x="3953436" y="767974"/>
            <a:ext cx="5190564" cy="324248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screen shot of the TPL app">
            <a:extLst>
              <a:ext uri="{FF2B5EF4-FFF2-40B4-BE49-F238E27FC236}">
                <a16:creationId xmlns="" xmlns:a16="http://schemas.microsoft.com/office/drawing/2014/main" id="{C2CA6901-2A5E-4499-8EE0-6A42063EB0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48143" y="767974"/>
            <a:ext cx="5195857" cy="2983428"/>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4777" y="4573789"/>
            <a:ext cx="1653988" cy="28622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838842" y="464061"/>
            <a:ext cx="7446254" cy="4252841"/>
          </a:xfrm>
          <a:prstGeom prst="rect">
            <a:avLst/>
          </a:prstGeom>
        </p:spPr>
      </p:pic>
      <p:sp>
        <p:nvSpPr>
          <p:cNvPr id="12" name="Rectangle 11"/>
          <p:cNvSpPr/>
          <p:nvPr/>
        </p:nvSpPr>
        <p:spPr>
          <a:xfrm>
            <a:off x="3434577" y="4934046"/>
            <a:ext cx="1996068" cy="153888"/>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000" dirty="0" smtClean="0">
                <a:solidFill>
                  <a:srgbClr val="000000"/>
                </a:solidFill>
                <a:latin typeface="Arial" panose="020B0604020202020204" pitchFamily="34" charset="0"/>
              </a:rPr>
              <a:t>Copyright @ 2018  </a:t>
            </a:r>
            <a:r>
              <a:rPr lang="en-US" altLang="zh-CN" sz="1000" dirty="0" err="1" smtClean="0">
                <a:solidFill>
                  <a:srgbClr val="000000"/>
                </a:solidFill>
                <a:latin typeface="Arial" panose="020B0604020202020204" pitchFamily="34" charset="0"/>
              </a:rPr>
              <a:t>Innovaker</a:t>
            </a:r>
            <a:endParaRPr lang="en-US" sz="1000" dirty="0">
              <a:solidFill>
                <a:srgbClr val="000000"/>
              </a:solidFill>
              <a:latin typeface="Arial" panose="020B0604020202020204" pitchFamily="34" charset="0"/>
            </a:endParaRPr>
          </a:p>
        </p:txBody>
      </p:sp>
      <p:pic>
        <p:nvPicPr>
          <p:cNvPr id="1026" name="Picture 2" descr="https://lh5.googleusercontent.com/CYg5JLLpOleFQe-jJITD1q-i6swmTTLwbpqrNYngM2ZxA4bPK9OxAwfSuPOAr3HkjNeFbMRcbEW3hawymhYphv5tOAvbw3wwVrM6frOMo9_srXYusFLTXBmUTv6wQmnUsau7wgc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953436" y="767974"/>
            <a:ext cx="5190564" cy="33754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5786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9643</TotalTime>
  <Words>1701</Words>
  <Application>Microsoft Office PowerPoint</Application>
  <PresentationFormat>On-screen Show (16:9)</PresentationFormat>
  <Paragraphs>535</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marina</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David Peng</cp:lastModifiedBy>
  <cp:revision>433</cp:revision>
  <dcterms:modified xsi:type="dcterms:W3CDTF">2018-02-13T22:14:53Z</dcterms:modified>
</cp:coreProperties>
</file>