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453" r:id="rId3"/>
    <p:sldId id="460" r:id="rId4"/>
    <p:sldId id="491" r:id="rId5"/>
    <p:sldId id="492" r:id="rId6"/>
    <p:sldId id="494" r:id="rId7"/>
    <p:sldId id="495" r:id="rId8"/>
    <p:sldId id="490" r:id="rId9"/>
    <p:sldId id="496" r:id="rId10"/>
    <p:sldId id="498" r:id="rId11"/>
    <p:sldId id="499" r:id="rId12"/>
    <p:sldId id="504" r:id="rId13"/>
    <p:sldId id="501" r:id="rId14"/>
    <p:sldId id="503" r:id="rId15"/>
    <p:sldId id="500" r:id="rId16"/>
    <p:sldId id="35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642F"/>
    <a:srgbClr val="00A169"/>
    <a:srgbClr val="595A5D"/>
    <a:srgbClr val="56B48C"/>
    <a:srgbClr val="FFFFFF"/>
    <a:srgbClr val="80391B"/>
    <a:srgbClr val="9D3F2F"/>
    <a:srgbClr val="FA5B22"/>
    <a:srgbClr val="F9F9F9"/>
    <a:srgbClr val="EDEDE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9B5E2E-ACFE-4EDE-ACC5-077EDDE4C6CF}">
  <a:tblStyle styleId="{1A9B5E2E-ACFE-4EDE-ACC5-077EDDE4C6C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75" autoAdjust="0"/>
  </p:normalViewPr>
  <p:slideViewPr>
    <p:cSldViewPr snapToGrid="0">
      <p:cViewPr varScale="1">
        <p:scale>
          <a:sx n="84" d="100"/>
          <a:sy n="84" d="100"/>
        </p:scale>
        <p:origin x="-726" y="-84"/>
      </p:cViewPr>
      <p:guideLst>
        <p:guide orient="horz" pos="1620"/>
        <p:guide pos="2880"/>
      </p:guideLst>
    </p:cSldViewPr>
  </p:slideViewPr>
  <p:notesTextViewPr>
    <p:cViewPr>
      <p:scale>
        <a:sx n="1" d="1"/>
        <a:sy n="1" d="1"/>
      </p:scale>
      <p:origin x="0" y="0"/>
    </p:cViewPr>
  </p:notesTextViewPr>
  <p:notesViewPr>
    <p:cSldViewPr snapToGrid="0">
      <p:cViewPr varScale="1">
        <p:scale>
          <a:sx n="72" d="100"/>
          <a:sy n="72" d="100"/>
        </p:scale>
        <p:origin x="-24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2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1965248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02798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effectLst/>
                <a:latin typeface="+mn-lt"/>
                <a:ea typeface="+mn-ea"/>
                <a:cs typeface="+mn-cs"/>
              </a:rPr>
              <a:t>Writing the Code</a:t>
            </a:r>
            <a:endParaRPr lang="en-US" b="1" dirty="0" smtClean="0">
              <a:effectLst/>
            </a:endParaRPr>
          </a:p>
          <a:p>
            <a:pPr rtl="0"/>
            <a:r>
              <a:rPr lang="en-US" sz="1100" b="0" i="0" u="none" strike="noStrike" kern="1200" dirty="0" smtClean="0">
                <a:solidFill>
                  <a:schemeClr val="tx1"/>
                </a:solidFill>
                <a:effectLst/>
                <a:latin typeface="+mn-lt"/>
                <a:ea typeface="+mn-ea"/>
                <a:cs typeface="+mn-cs"/>
              </a:rPr>
              <a:t>The following code lights up an LED if motion is detected from the sensor. Much like the button, we can implement this in either a loop or using a callback.  These infrared sensors require a buffer time before they can be accessed again, so give them a larger sleep time in between detections.</a:t>
            </a:r>
            <a:endParaRPr lang="en-US" b="0" dirty="0" smtClean="0">
              <a:effectLst/>
            </a:endParaRPr>
          </a:p>
        </p:txBody>
      </p:sp>
    </p:spTree>
    <p:extLst>
      <p:ext uri="{BB962C8B-B14F-4D97-AF65-F5344CB8AC3E}">
        <p14:creationId xmlns:p14="http://schemas.microsoft.com/office/powerpoint/2010/main" xmlns="" val="75894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595A5D"/>
                </a:solidFill>
              </a:rPr>
              <a:t>additional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rgbClr val="595A5D"/>
                </a:solidFill>
                <a:latin typeface="+mn-lt"/>
                <a:ea typeface="+mn-ea"/>
                <a:cs typeface="+mn-cs"/>
              </a:rPr>
              <a:t>How to show more demo of use the button + LED + resistor circuit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smtClean="0">
              <a:solidFill>
                <a:srgbClr val="595A5D"/>
              </a:solidFill>
              <a:latin typeface="+mn-lt"/>
              <a:ea typeface="+mn-ea"/>
              <a:cs typeface="+mn-cs"/>
            </a:endParaRPr>
          </a:p>
          <a:p>
            <a:pPr lvl="0" rtl="0">
              <a:spcBef>
                <a:spcPts val="0"/>
              </a:spcBef>
              <a:buNone/>
            </a:pPr>
            <a:endParaRPr lang="en-US" dirty="0" smtClean="0"/>
          </a:p>
        </p:txBody>
      </p:sp>
    </p:spTree>
    <p:extLst>
      <p:ext uri="{BB962C8B-B14F-4D97-AF65-F5344CB8AC3E}">
        <p14:creationId xmlns:p14="http://schemas.microsoft.com/office/powerpoint/2010/main" xmlns="" val="292583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xmlns="" val="5235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8032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sz="1100" b="0" i="0" kern="1200" dirty="0" smtClean="0">
                <a:solidFill>
                  <a:schemeClr val="tx1"/>
                </a:solidFill>
                <a:latin typeface="+mn-lt"/>
                <a:ea typeface="+mn-ea"/>
                <a:cs typeface="+mn-cs"/>
              </a:rPr>
              <a:t>Electricity is a natural phenomenon that occurs throughout nature and takes many different forms. In this tutorial we’ll focus on current electricity: the stuff that powers our electronic gadgets. Our goal is NOT</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to understand how electricity flows from a power source through wires, lighting up LEDs, spinning motors, and powering our communication devices.</a:t>
            </a:r>
          </a:p>
          <a:p>
            <a:pPr lvl="0" rtl="0">
              <a:spcBef>
                <a:spcPts val="0"/>
              </a:spcBef>
              <a:buNone/>
            </a:pPr>
            <a:r>
              <a:rPr lang="en-US" sz="1100" b="0" i="0" kern="1200" dirty="0" smtClean="0">
                <a:solidFill>
                  <a:schemeClr val="tx1"/>
                </a:solidFill>
                <a:latin typeface="+mn-lt"/>
                <a:ea typeface="+mn-ea"/>
                <a:cs typeface="+mn-cs"/>
              </a:rPr>
              <a:t>Electricity is briefly defined as the </a:t>
            </a:r>
            <a:r>
              <a:rPr lang="en-US" sz="1100" b="1" i="0" kern="1200" dirty="0" smtClean="0">
                <a:solidFill>
                  <a:schemeClr val="tx1"/>
                </a:solidFill>
                <a:latin typeface="+mn-lt"/>
                <a:ea typeface="+mn-ea"/>
                <a:cs typeface="+mn-cs"/>
              </a:rPr>
              <a:t>flow of electric charge,</a:t>
            </a:r>
            <a:r>
              <a:rPr lang="en-US" sz="1100" b="0" i="0" kern="1200" dirty="0" smtClean="0">
                <a:solidFill>
                  <a:schemeClr val="tx1"/>
                </a:solidFill>
                <a:latin typeface="+mn-lt"/>
                <a:ea typeface="+mn-ea"/>
                <a:cs typeface="+mn-cs"/>
              </a:rPr>
              <a:t> but there’s so much behind that simple statement. Where do the charges come from? How do we move them? Where do they move to? How does an electric charge cause mechanical motion or make things light up? So many questions! To begin to explain what electricity is we need to zoom way in, beyond the matter and molecules, to the atoms that make up everything we interact with in life.</a:t>
            </a:r>
          </a:p>
          <a:p>
            <a:pPr lvl="0" rtl="0">
              <a:spcBef>
                <a:spcPts val="0"/>
              </a:spcBef>
              <a:buNone/>
            </a:pPr>
            <a:r>
              <a:rPr lang="en-US" sz="1100" b="0" i="0" kern="1200" dirty="0" smtClean="0">
                <a:solidFill>
                  <a:schemeClr val="tx1"/>
                </a:solidFill>
                <a:latin typeface="+mn-lt"/>
                <a:ea typeface="+mn-ea"/>
                <a:cs typeface="+mn-cs"/>
              </a:rPr>
              <a:t>We do</a:t>
            </a:r>
            <a:r>
              <a:rPr lang="en-US" sz="1100" b="0" i="0" kern="1200" baseline="0" dirty="0" smtClean="0">
                <a:solidFill>
                  <a:schemeClr val="tx1"/>
                </a:solidFill>
                <a:latin typeface="+mn-lt"/>
                <a:ea typeface="+mn-ea"/>
                <a:cs typeface="+mn-cs"/>
              </a:rPr>
              <a:t> not have time to discuss and explain all of those concepts in this class, instead, we will focus on the electric circuit, and how its basic concept, and how it works.</a:t>
            </a:r>
            <a:endParaRPr lang="en-US" dirty="0" smtClean="0"/>
          </a:p>
        </p:txBody>
      </p:sp>
    </p:spTree>
    <p:extLst>
      <p:ext uri="{BB962C8B-B14F-4D97-AF65-F5344CB8AC3E}">
        <p14:creationId xmlns:p14="http://schemas.microsoft.com/office/powerpoint/2010/main" xmlns="" val="148032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xmlns="" val="14803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8032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smtClean="0">
                <a:solidFill>
                  <a:schemeClr val="tx1"/>
                </a:solidFill>
                <a:latin typeface="+mn-lt"/>
                <a:ea typeface="+mn-ea"/>
                <a:cs typeface="+mn-cs"/>
              </a:rPr>
              <a:t>IP address</a:t>
            </a:r>
            <a:endParaRPr lang="en-US" b="1" dirty="0" smtClean="0"/>
          </a:p>
          <a:p>
            <a:pPr rtl="0"/>
            <a:r>
              <a:rPr lang="en-US" sz="1100" b="0" i="0" u="none" strike="noStrike" kern="1200" dirty="0" smtClean="0">
                <a:solidFill>
                  <a:schemeClr val="tx1"/>
                </a:solidFill>
                <a:latin typeface="+mn-lt"/>
                <a:ea typeface="+mn-ea"/>
                <a:cs typeface="+mn-cs"/>
              </a:rPr>
              <a:t>Get Pi IP address is one important step to use Pi with laptop or other computer.</a:t>
            </a:r>
            <a:endParaRPr lang="en-US" b="0" dirty="0" smtClean="0"/>
          </a:p>
          <a:p>
            <a:pPr rtl="0"/>
            <a:r>
              <a:rPr lang="en-US" sz="1100" b="0" i="0" u="none" strike="noStrike" kern="1200" dirty="0" smtClean="0">
                <a:solidFill>
                  <a:schemeClr val="tx1"/>
                </a:solidFill>
                <a:latin typeface="+mn-lt"/>
                <a:ea typeface="+mn-ea"/>
                <a:cs typeface="+mn-cs"/>
              </a:rPr>
              <a:t>If IP address for example as “192.168.0.15” is displayed on LCD, go to chapter VNC.</a:t>
            </a:r>
            <a:endParaRPr lang="en-US" b="0" dirty="0" smtClean="0"/>
          </a:p>
          <a:p>
            <a:pPr rtl="0"/>
            <a:r>
              <a:rPr lang="en-US" b="0" dirty="0" smtClean="0"/>
              <a:t/>
            </a:r>
            <a:br>
              <a:rPr lang="en-US" b="0" dirty="0" smtClean="0"/>
            </a:br>
            <a:r>
              <a:rPr lang="en-US" sz="1100" b="0" i="0" u="none" strike="noStrike" kern="1200" dirty="0" smtClean="0">
                <a:solidFill>
                  <a:schemeClr val="tx1"/>
                </a:solidFill>
                <a:latin typeface="+mn-lt"/>
                <a:ea typeface="+mn-ea"/>
                <a:cs typeface="+mn-cs"/>
              </a:rPr>
              <a:t>Here is workflow how to get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IP address:</a:t>
            </a:r>
            <a:endParaRPr lang="en-US" b="0" dirty="0" smtClean="0"/>
          </a:p>
          <a:p>
            <a:pPr rtl="0"/>
            <a:r>
              <a:rPr lang="en-US" dirty="0" smtClean="0"/>
              <a:t/>
            </a:r>
            <a:br>
              <a:rPr lang="en-US" dirty="0" smtClean="0"/>
            </a:br>
            <a:r>
              <a:rPr lang="en-US" sz="1100" b="0" i="0" u="none" strike="noStrike" kern="1200" dirty="0" smtClean="0">
                <a:solidFill>
                  <a:schemeClr val="tx1"/>
                </a:solidFill>
                <a:latin typeface="+mn-lt"/>
                <a:ea typeface="+mn-ea"/>
                <a:cs typeface="+mn-cs"/>
              </a:rPr>
              <a:t>If there is no IP address is displayed on LCD, there are three ways to get IP.</a:t>
            </a:r>
            <a:endParaRPr lang="en-US" b="0" dirty="0" smtClean="0"/>
          </a:p>
          <a:p>
            <a:pPr rtl="0" fontAlgn="base"/>
            <a:r>
              <a:rPr lang="en-US" sz="1100" b="0" i="0" u="none" strike="noStrike" kern="1200" dirty="0" smtClean="0">
                <a:solidFill>
                  <a:schemeClr val="tx1"/>
                </a:solidFill>
                <a:latin typeface="+mn-lt"/>
                <a:ea typeface="+mn-ea"/>
                <a:cs typeface="+mn-cs"/>
              </a:rPr>
              <a:t>Use monitor / keyboard / mouse to connect to </a:t>
            </a:r>
            <a:r>
              <a:rPr lang="en-US" sz="1100" b="0" i="0" u="none" strike="noStrike" kern="1200" dirty="0" err="1" smtClean="0">
                <a:solidFill>
                  <a:schemeClr val="tx1"/>
                </a:solidFill>
                <a:latin typeface="+mn-lt"/>
                <a:ea typeface="+mn-ea"/>
                <a:cs typeface="+mn-cs"/>
              </a:rPr>
              <a:t>wifi</a:t>
            </a:r>
            <a:endParaRPr lang="en-US" sz="1100" b="0" i="0" u="none" strike="noStrike" kern="1200" dirty="0" smtClean="0">
              <a:solidFill>
                <a:schemeClr val="tx1"/>
              </a:solidFill>
              <a:latin typeface="+mn-lt"/>
              <a:ea typeface="+mn-ea"/>
              <a:cs typeface="+mn-cs"/>
            </a:endParaRPr>
          </a:p>
          <a:p>
            <a:pPr rtl="0" fontAlgn="base"/>
            <a:r>
              <a:rPr lang="en-US" sz="1100" b="0" i="0" u="none" strike="noStrike" kern="1200" dirty="0" smtClean="0">
                <a:solidFill>
                  <a:schemeClr val="tx1"/>
                </a:solidFill>
                <a:latin typeface="+mn-lt"/>
                <a:ea typeface="+mn-ea"/>
                <a:cs typeface="+mn-cs"/>
              </a:rPr>
              <a:t>Use network cable to connect with router to get IP</a:t>
            </a:r>
          </a:p>
          <a:p>
            <a:pPr rtl="0" fontAlgn="base"/>
            <a:r>
              <a:rPr lang="en-US" sz="1100" b="0" i="0" u="none" strike="noStrike" kern="1200" dirty="0" smtClean="0">
                <a:solidFill>
                  <a:schemeClr val="tx1"/>
                </a:solidFill>
                <a:latin typeface="+mn-lt"/>
                <a:ea typeface="+mn-ea"/>
                <a:cs typeface="+mn-cs"/>
              </a:rPr>
              <a:t>Use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hotspot to get IP</a:t>
            </a:r>
          </a:p>
          <a:p>
            <a:pPr rtl="0"/>
            <a:r>
              <a:rPr lang="en-US" sz="1100" b="0" i="0" u="none" strike="noStrike" kern="1200" dirty="0" smtClean="0">
                <a:solidFill>
                  <a:schemeClr val="tx1"/>
                </a:solidFill>
                <a:latin typeface="+mn-lt"/>
                <a:ea typeface="+mn-ea"/>
                <a:cs typeface="+mn-cs"/>
              </a:rPr>
              <a:t>Following chapter will introduce above IP methods.</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latin typeface="+mn-lt"/>
                <a:ea typeface="+mn-ea"/>
                <a:cs typeface="+mn-cs"/>
              </a:rPr>
              <a:t>Option 2: Use network cable to connect with router to get 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Connect Pi with router with </a:t>
            </a:r>
            <a:r>
              <a:rPr lang="en-US" sz="1100" b="0" i="0" u="none" strike="noStrike" kern="1200" dirty="0" err="1" smtClean="0">
                <a:solidFill>
                  <a:schemeClr val="tx1"/>
                </a:solidFill>
                <a:latin typeface="+mn-lt"/>
                <a:ea typeface="+mn-ea"/>
                <a:cs typeface="+mn-cs"/>
              </a:rPr>
              <a:t>ethernet</a:t>
            </a:r>
            <a:r>
              <a:rPr lang="en-US" sz="1100" b="0" i="0" u="none" strike="noStrike" kern="1200" dirty="0" smtClean="0">
                <a:solidFill>
                  <a:schemeClr val="tx1"/>
                </a:solidFill>
                <a:latin typeface="+mn-lt"/>
                <a:ea typeface="+mn-ea"/>
                <a:cs typeface="+mn-cs"/>
              </a:rPr>
              <a:t> cable, start Pi, the IP will be displayed on LCD, go to VNC chapter to setup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or use directly.</a:t>
            </a:r>
            <a:endParaRPr lang="en-US" b="0" dirty="0" smtClean="0"/>
          </a:p>
          <a:p>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xmlns="" val="7589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Option 3:  Use </a:t>
            </a:r>
            <a:r>
              <a:rPr lang="en-US" sz="1100" b="0" i="0" u="none" strike="noStrike" kern="1200" dirty="0" err="1" smtClean="0">
                <a:solidFill>
                  <a:schemeClr val="tx1"/>
                </a:solidFill>
                <a:latin typeface="+mn-lt"/>
                <a:ea typeface="+mn-ea"/>
                <a:cs typeface="+mn-cs"/>
              </a:rPr>
              <a:t>martphone</a:t>
            </a:r>
            <a:r>
              <a:rPr lang="en-US" sz="1100" b="0" i="0" u="none" strike="noStrike" kern="1200" dirty="0" smtClean="0">
                <a:solidFill>
                  <a:schemeClr val="tx1"/>
                </a:solidFill>
                <a:latin typeface="+mn-lt"/>
                <a:ea typeface="+mn-ea"/>
                <a:cs typeface="+mn-cs"/>
              </a:rPr>
              <a:t> hotspot to get IP</a:t>
            </a:r>
            <a:endParaRPr lang="en-US" b="1" dirty="0" smtClean="0"/>
          </a:p>
          <a:p>
            <a:pPr rtl="0"/>
            <a:r>
              <a:rPr lang="en-US" sz="1100" b="0" i="0" u="none" strike="noStrike" kern="1200" dirty="0" smtClean="0">
                <a:solidFill>
                  <a:schemeClr val="tx1"/>
                </a:solidFill>
                <a:latin typeface="+mn-lt"/>
                <a:ea typeface="+mn-ea"/>
                <a:cs typeface="+mn-cs"/>
              </a:rPr>
              <a:t>Set hotspot on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the spot name “</a:t>
            </a:r>
            <a:r>
              <a:rPr lang="en-US" sz="1100" b="0" i="0" u="none" strike="noStrike" kern="1200" dirty="0" err="1" smtClean="0">
                <a:solidFill>
                  <a:schemeClr val="tx1"/>
                </a:solidFill>
                <a:latin typeface="+mn-lt"/>
                <a:ea typeface="+mn-ea"/>
                <a:cs typeface="+mn-cs"/>
              </a:rPr>
              <a:t>Pizhi</a:t>
            </a:r>
            <a:r>
              <a:rPr lang="en-US" sz="1100" b="0" i="0" u="none" strike="noStrike" kern="1200" dirty="0" smtClean="0">
                <a:solidFill>
                  <a:schemeClr val="tx1"/>
                </a:solidFill>
                <a:latin typeface="+mn-lt"/>
                <a:ea typeface="+mn-ea"/>
                <a:cs typeface="+mn-cs"/>
              </a:rPr>
              <a:t>”, password “</a:t>
            </a: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a:t>
            </a:r>
            <a:endParaRPr lang="en-US" b="0" dirty="0" smtClean="0"/>
          </a:p>
          <a:p>
            <a:pPr rtl="0"/>
            <a:r>
              <a:rPr lang="en-US" sz="1100" b="0" i="0" u="none" strike="noStrike" kern="1200" dirty="0" smtClean="0">
                <a:solidFill>
                  <a:schemeClr val="tx1"/>
                </a:solidFill>
                <a:latin typeface="+mn-lt"/>
                <a:ea typeface="+mn-ea"/>
                <a:cs typeface="+mn-cs"/>
              </a:rPr>
              <a:t>Start Pi with LCD, the LCD will display Pi IP of hotspot, go to VNC.</a:t>
            </a:r>
            <a:endParaRPr lang="en-US" b="0" dirty="0" smtClean="0"/>
          </a:p>
          <a:p>
            <a:r>
              <a:rPr lang="en-US" dirty="0" smtClean="0"/>
              <a:t/>
            </a:r>
            <a:br>
              <a:rPr lang="en-US" dirty="0" smtClean="0"/>
            </a:br>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xmlns="" val="75894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r>
              <a:rPr lang="en-US" sz="1100" b="0" i="0" kern="1200" dirty="0" smtClean="0">
                <a:solidFill>
                  <a:schemeClr val="tx1"/>
                </a:solidFill>
                <a:effectLst/>
                <a:latin typeface="+mn-lt"/>
                <a:ea typeface="+mn-ea"/>
                <a:cs typeface="+mn-cs"/>
              </a:rPr>
              <a:t> a PIR sensor which is also known as </a:t>
            </a:r>
            <a:r>
              <a:rPr lang="en-US" sz="1100" b="0" i="0" kern="1200" dirty="0" err="1" smtClean="0">
                <a:solidFill>
                  <a:schemeClr val="tx1"/>
                </a:solidFill>
                <a:effectLst/>
                <a:latin typeface="+mn-lt"/>
                <a:ea typeface="+mn-ea"/>
                <a:cs typeface="+mn-cs"/>
              </a:rPr>
              <a:t>Pyroelectric</a:t>
            </a:r>
            <a:r>
              <a:rPr lang="en-US" sz="1100" b="0" i="0" kern="1200" dirty="0" smtClean="0">
                <a:solidFill>
                  <a:schemeClr val="tx1"/>
                </a:solidFill>
                <a:effectLst/>
                <a:latin typeface="+mn-lt"/>
                <a:ea typeface="+mn-ea"/>
                <a:cs typeface="+mn-cs"/>
              </a:rPr>
              <a:t> sensor or Passive Infrared Sensor is basically an electronic sensor employed in motion detecting applications. A PIR sensor detects or measures IR (Infra Red) radiations emitted by any object inside its field of view.</a:t>
            </a:r>
          </a:p>
          <a:p>
            <a:pPr lvl="0" rtl="0">
              <a:spcBef>
                <a:spcPts val="0"/>
              </a:spcBef>
              <a:buNone/>
            </a:pPr>
            <a:endParaRPr lang="en-US" sz="1100" b="0" i="0" kern="1200" dirty="0" smtClean="0">
              <a:solidFill>
                <a:schemeClr val="tx1"/>
              </a:solidFill>
              <a:effectLst/>
              <a:latin typeface="+mn-lt"/>
              <a:ea typeface="+mn-ea"/>
              <a:cs typeface="+mn-cs"/>
            </a:endParaRPr>
          </a:p>
          <a:p>
            <a:pPr lvl="0" rtl="0">
              <a:spcBef>
                <a:spcPts val="0"/>
              </a:spcBef>
              <a:buNone/>
            </a:pPr>
            <a:r>
              <a:rPr lang="en-US" sz="1100" b="0" i="0" kern="1200" dirty="0" smtClean="0">
                <a:solidFill>
                  <a:schemeClr val="tx1"/>
                </a:solidFill>
                <a:effectLst/>
                <a:latin typeface="+mn-lt"/>
                <a:ea typeface="+mn-ea"/>
                <a:cs typeface="+mn-cs"/>
              </a:rPr>
              <a:t>A PIR sensor is generally known to the world as </a:t>
            </a:r>
            <a:r>
              <a:rPr lang="en-US" sz="1100" b="1" i="1" kern="1200" dirty="0" smtClean="0">
                <a:solidFill>
                  <a:schemeClr val="tx1"/>
                </a:solidFill>
                <a:effectLst/>
                <a:latin typeface="+mn-lt"/>
                <a:ea typeface="+mn-ea"/>
                <a:cs typeface="+mn-cs"/>
              </a:rPr>
              <a:t>motion sensor</a:t>
            </a:r>
            <a:r>
              <a:rPr lang="en-US" sz="1100" b="0" i="1" kern="120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or </a:t>
            </a:r>
            <a:r>
              <a:rPr lang="en-US" sz="1100" b="1" i="1" kern="1200" dirty="0" smtClean="0">
                <a:solidFill>
                  <a:schemeClr val="tx1"/>
                </a:solidFill>
                <a:effectLst/>
                <a:latin typeface="+mn-lt"/>
                <a:ea typeface="+mn-ea"/>
                <a:cs typeface="+mn-cs"/>
              </a:rPr>
              <a:t>motion detector</a:t>
            </a:r>
            <a:r>
              <a:rPr lang="en-US" sz="1100" b="0" i="0" kern="1200" dirty="0" smtClean="0">
                <a:solidFill>
                  <a:schemeClr val="tx1"/>
                </a:solidFill>
                <a:effectLst/>
                <a:latin typeface="+mn-lt"/>
                <a:ea typeface="+mn-ea"/>
                <a:cs typeface="+mn-cs"/>
              </a:rPr>
              <a:t>. We can actually build motion sensors or motion sensing lights we get on market with the help of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 and PIR sensors. So this tutorial is also a beginning guide to build motion sensor or a motion detector based on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 Lets learn how to interface a motion sensor/detector to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a:t>
            </a:r>
          </a:p>
          <a:p>
            <a:pPr lvl="0" rtl="0">
              <a:spcBef>
                <a:spcPts val="0"/>
              </a:spcBef>
              <a:buNone/>
            </a:pPr>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Lets brief how a PIR sensor operates!</a:t>
            </a:r>
          </a:p>
          <a:p>
            <a:r>
              <a:rPr lang="en-US" sz="1100" b="0" i="0" kern="1200" dirty="0" smtClean="0">
                <a:solidFill>
                  <a:schemeClr val="tx1"/>
                </a:solidFill>
                <a:effectLst/>
                <a:latin typeface="+mn-lt"/>
                <a:ea typeface="+mn-ea"/>
                <a:cs typeface="+mn-cs"/>
              </a:rPr>
              <a:t>In a practical aspect, all objects emit heat energy in the form of radiation. The theory behind this concept is that all objects with a temperature above absolute zero ( absolute zero is -273.15 degree </a:t>
            </a:r>
            <a:r>
              <a:rPr lang="en-US" sz="1100" b="0" i="0" kern="1200" dirty="0" err="1" smtClean="0">
                <a:solidFill>
                  <a:schemeClr val="tx1"/>
                </a:solidFill>
                <a:effectLst/>
                <a:latin typeface="+mn-lt"/>
                <a:ea typeface="+mn-ea"/>
                <a:cs typeface="+mn-cs"/>
              </a:rPr>
              <a:t>celsius</a:t>
            </a:r>
            <a:r>
              <a:rPr lang="en-US" sz="1100" b="0" i="0" kern="1200" dirty="0" smtClean="0">
                <a:solidFill>
                  <a:schemeClr val="tx1"/>
                </a:solidFill>
                <a:effectLst/>
                <a:latin typeface="+mn-lt"/>
                <a:ea typeface="+mn-ea"/>
                <a:cs typeface="+mn-cs"/>
              </a:rPr>
              <a:t> or zero kelvin) emit heat energy in the form of radiation at infra red wavelengths (invisible to human eyes). These emitted infra red radiations can be detected with the help of electronics and this principle is employed in the design of a PIR sensor. A PIR sensor do not emit any kind of radiation for detection purposes but they just measure the infra red radiation emitted by other objects inside its field or range of measurement.</a:t>
            </a:r>
          </a:p>
          <a:p>
            <a:pPr lvl="0" rtl="0">
              <a:spcBef>
                <a:spcPts val="0"/>
              </a:spcBef>
              <a:buNone/>
            </a:pPr>
            <a:endParaRPr lang="en-US" dirty="0" smtClean="0"/>
          </a:p>
          <a:p>
            <a:pPr lvl="0" rtl="0">
              <a:spcBef>
                <a:spcPts val="0"/>
              </a:spcBef>
              <a:buNone/>
            </a:pPr>
            <a:r>
              <a:rPr lang="en-US" sz="1100" b="0" i="0" kern="1200" dirty="0" smtClean="0">
                <a:solidFill>
                  <a:schemeClr val="tx1"/>
                </a:solidFill>
                <a:effectLst/>
                <a:latin typeface="+mn-lt"/>
                <a:ea typeface="+mn-ea"/>
                <a:cs typeface="+mn-cs"/>
              </a:rPr>
              <a:t>Assemble the circuit as shown in diagram given below. A PIR sensor module has only 3 pins – one is </a:t>
            </a:r>
            <a:r>
              <a:rPr lang="en-US" sz="1100" b="0" i="0" kern="1200" dirty="0" err="1" smtClean="0">
                <a:solidFill>
                  <a:schemeClr val="tx1"/>
                </a:solidFill>
                <a:effectLst/>
                <a:latin typeface="+mn-lt"/>
                <a:ea typeface="+mn-ea"/>
                <a:cs typeface="+mn-cs"/>
              </a:rPr>
              <a:t>Vcc</a:t>
            </a:r>
            <a:r>
              <a:rPr lang="en-US" sz="1100" b="0" i="0" kern="1200" dirty="0" smtClean="0">
                <a:solidFill>
                  <a:schemeClr val="tx1"/>
                </a:solidFill>
                <a:effectLst/>
                <a:latin typeface="+mn-lt"/>
                <a:ea typeface="+mn-ea"/>
                <a:cs typeface="+mn-cs"/>
              </a:rPr>
              <a:t> which is a +5 volts input, a ground pin and finally the digital output pin. Connect +5V from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 to </a:t>
            </a:r>
            <a:r>
              <a:rPr lang="en-US" sz="1100" b="0" i="0" kern="1200" dirty="0" err="1" smtClean="0">
                <a:solidFill>
                  <a:schemeClr val="tx1"/>
                </a:solidFill>
                <a:effectLst/>
                <a:latin typeface="+mn-lt"/>
                <a:ea typeface="+mn-ea"/>
                <a:cs typeface="+mn-cs"/>
              </a:rPr>
              <a:t>Vcc</a:t>
            </a:r>
            <a:r>
              <a:rPr lang="en-US" sz="1100" b="0" i="0" kern="1200" dirty="0" smtClean="0">
                <a:solidFill>
                  <a:schemeClr val="tx1"/>
                </a:solidFill>
                <a:effectLst/>
                <a:latin typeface="+mn-lt"/>
                <a:ea typeface="+mn-ea"/>
                <a:cs typeface="+mn-cs"/>
              </a:rPr>
              <a:t> of PIR sensor module, connect a GND from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 to ground of PIR sensor and finally connect the output pin (marked as ‘out’) to any digital pin of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 In our circuit diagram, we have connected it to pin 7 of </a:t>
            </a:r>
            <a:r>
              <a:rPr lang="en-US" sz="1100" b="0" i="0" kern="1200" dirty="0" err="1" smtClean="0">
                <a:solidFill>
                  <a:schemeClr val="tx1"/>
                </a:solidFill>
                <a:effectLst/>
                <a:latin typeface="+mn-lt"/>
                <a:ea typeface="+mn-ea"/>
                <a:cs typeface="+mn-cs"/>
              </a:rPr>
              <a:t>arduino</a:t>
            </a:r>
            <a:r>
              <a:rPr lang="en-US" sz="1100" b="0" i="0" kern="1200" dirty="0" smtClean="0">
                <a:solidFill>
                  <a:schemeClr val="tx1"/>
                </a:solidFill>
                <a:effectLst/>
                <a:latin typeface="+mn-lt"/>
                <a:ea typeface="+mn-ea"/>
                <a:cs typeface="+mn-cs"/>
              </a:rPr>
              <a:t>.</a:t>
            </a: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dirty="0"/>
          </a:p>
        </p:txBody>
      </p:sp>
      <p:sp>
        <p:nvSpPr>
          <p:cNvPr id="8"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3" name="Rectangle 2"/>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5"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8" name="Footer Placeholder 4"/>
          <p:cNvSpPr>
            <a:spLocks noGrp="1"/>
          </p:cNvSpPr>
          <p:nvPr>
            <p:ph type="ftr" sz="quarter" idx="3"/>
          </p:nvPr>
        </p:nvSpPr>
        <p:spPr>
          <a:xfrm>
            <a:off x="1677537"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pPr lvl="0" algn="r">
                <a:spcBef>
                  <a:spcPts val="0"/>
                </a:spcBef>
                <a:buNone/>
              </a:pPr>
              <a:t>‹#›</a:t>
            </a:fld>
            <a:endParaRPr lang="en" sz="1000" dirty="0">
              <a:solidFill>
                <a:schemeClr val="dk1"/>
              </a:solidFill>
              <a:latin typeface="Roboto"/>
              <a:ea typeface="Roboto"/>
              <a:cs typeface="Roboto"/>
              <a:sym typeface="Roboto"/>
            </a:endParaRPr>
          </a:p>
        </p:txBody>
      </p:sp>
      <p:sp>
        <p:nvSpPr>
          <p:cNvPr id="5" name="Rectangle 4"/>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sp>
        <p:nvSpPr>
          <p:cNvPr id="2" name="Rectangle 1"/>
          <p:cNvSpPr/>
          <p:nvPr/>
        </p:nvSpPr>
        <p:spPr>
          <a:xfrm>
            <a:off x="4556"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smtClean="0">
                <a:solidFill>
                  <a:srgbClr val="595A5D"/>
                </a:solidFill>
                <a:latin typeface="+mj-lt"/>
                <a:ea typeface="Alegreya"/>
                <a:cs typeface="Alegreya"/>
                <a:sym typeface="Alegreya"/>
              </a:rPr>
              <a:t>Ver</a:t>
            </a:r>
            <a:r>
              <a:rPr lang="en-US" sz="1600" dirty="0">
                <a:solidFill>
                  <a:srgbClr val="595A5D"/>
                </a:solidFill>
                <a:latin typeface="+mj-lt"/>
                <a:ea typeface="Alegreya"/>
                <a:cs typeface="Alegreya"/>
                <a:sym typeface="Alegreya"/>
              </a:rPr>
              <a:t>. </a:t>
            </a:r>
            <a:r>
              <a:rPr lang="en-US" sz="1600" dirty="0" smtClean="0">
                <a:solidFill>
                  <a:srgbClr val="595A5D"/>
                </a:solidFill>
                <a:latin typeface="+mj-lt"/>
                <a:ea typeface="Alegreya"/>
                <a:cs typeface="Alegreya"/>
                <a:sym typeface="Alegreya"/>
              </a:rPr>
              <a:t>01</a:t>
            </a:r>
            <a:endParaRPr lang="en-US" sz="1600" dirty="0">
              <a:solidFill>
                <a:srgbClr val="595A5D"/>
              </a:solidFill>
              <a:latin typeface="+mj-lt"/>
              <a:ea typeface="Alegreya"/>
              <a:cs typeface="Alegreya"/>
              <a:sym typeface="Alegreya"/>
            </a:endParaRPr>
          </a:p>
        </p:txBody>
      </p:sp>
      <p:sp>
        <p:nvSpPr>
          <p:cNvPr id="6" name="Rectangle 5"/>
          <p:cNvSpPr/>
          <p:nvPr/>
        </p:nvSpPr>
        <p:spPr>
          <a:xfrm>
            <a:off x="0" y="0"/>
            <a:ext cx="9144000" cy="3749398"/>
          </a:xfrm>
          <a:prstGeom prst="rect">
            <a:avLst/>
          </a:prstGeom>
          <a:solidFill>
            <a:schemeClr val="bg2">
              <a:lumMod val="75000"/>
              <a:lumOff val="2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 xmlns:a16="http://schemas.microsoft.com/office/drawing/2014/main" id="{987D29E1-CF14-48D5-BD07-772474EB3E95}"/>
              </a:ext>
            </a:extLst>
          </p:cNvPr>
          <p:cNvSpPr txBox="1">
            <a:spLocks/>
          </p:cNvSpPr>
          <p:nvPr/>
        </p:nvSpPr>
        <p:spPr>
          <a:xfrm>
            <a:off x="-493305" y="2181577"/>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4000" dirty="0" smtClean="0">
                <a:solidFill>
                  <a:srgbClr val="FFFFFF"/>
                </a:solidFill>
                <a:latin typeface="+mn-lt"/>
                <a:ea typeface="Georgia"/>
                <a:cs typeface="Georgia"/>
                <a:sym typeface="Georgia"/>
              </a:rPr>
              <a:t>   Course </a:t>
            </a:r>
            <a:r>
              <a:rPr lang="en-US" sz="4000" dirty="0">
                <a:solidFill>
                  <a:srgbClr val="FFFFFF"/>
                </a:solidFill>
                <a:latin typeface="+mn-lt"/>
                <a:ea typeface="Georgia"/>
                <a:cs typeface="Georgia"/>
                <a:sym typeface="Georgia"/>
              </a:rPr>
              <a:t>6</a:t>
            </a:r>
            <a:endParaRPr lang="en" sz="4000" dirty="0">
              <a:solidFill>
                <a:srgbClr val="FFFFFF"/>
              </a:solidFill>
              <a:latin typeface="+mn-lt"/>
              <a:ea typeface="Georgia"/>
              <a:cs typeface="Georgia"/>
              <a:sym typeface="Georgia"/>
            </a:endParaRPr>
          </a:p>
        </p:txBody>
      </p:sp>
      <p:sp>
        <p:nvSpPr>
          <p:cNvPr id="12" name="Oval 11"/>
          <p:cNvSpPr/>
          <p:nvPr/>
        </p:nvSpPr>
        <p:spPr>
          <a:xfrm>
            <a:off x="2409959" y="2534918"/>
            <a:ext cx="138020" cy="13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1215562"/>
            <a:ext cx="9144000" cy="1015663"/>
          </a:xfrm>
          <a:prstGeom prst="rect">
            <a:avLst/>
          </a:prstGeom>
          <a:noFill/>
        </p:spPr>
        <p:txBody>
          <a:bodyPr wrap="square" rtlCol="0">
            <a:spAutoFit/>
          </a:bodyPr>
          <a:lstStyle/>
          <a:p>
            <a:pPr algn="ctr"/>
            <a:r>
              <a:rPr lang="en-US" sz="6000" b="1" dirty="0" smtClean="0">
                <a:solidFill>
                  <a:srgbClr val="FFFFFF"/>
                </a:solidFill>
                <a:sym typeface="Georgia"/>
              </a:rPr>
              <a:t>Python + IOT</a:t>
            </a:r>
            <a:endParaRPr lang="en-US" sz="6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Motion sensor 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10</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3625486660"/>
              </p:ext>
            </p:extLst>
          </p:nvPr>
        </p:nvGraphicFramePr>
        <p:xfrm>
          <a:off x="3953933" y="698077"/>
          <a:ext cx="5190067" cy="3221990"/>
        </p:xfrm>
        <a:graphic>
          <a:graphicData uri="http://schemas.openxmlformats.org/drawingml/2006/table">
            <a:tbl>
              <a:tblPr/>
              <a:tblGrid>
                <a:gridCol w="2838447"/>
                <a:gridCol w="2351620"/>
              </a:tblGrid>
              <a:tr h="661388">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GPIO</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879828">
                <a:tc>
                  <a:txBody>
                    <a:bodyPr/>
                    <a:lstStyle/>
                    <a:p>
                      <a:pPr rtl="0"/>
                      <a:r>
                        <a:rPr lang="en-US" sz="1000" b="0" i="0" u="none" strike="noStrike" cap="none" dirty="0" smtClean="0">
                          <a:solidFill>
                            <a:schemeClr val="bg1">
                              <a:lumMod val="50000"/>
                            </a:schemeClr>
                          </a:solidFill>
                          <a:effectLst/>
                          <a:latin typeface="+mn-lt"/>
                          <a:ea typeface="+mn-ea"/>
                          <a:cs typeface="+mn-cs"/>
                          <a:sym typeface="Arial"/>
                        </a:rPr>
                        <a:t>LED_PIN = 10</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MOTION_PIN = 18</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680774">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GPIO.setmode</a:t>
                      </a:r>
                      <a:r>
                        <a:rPr lang="en-US" sz="1000" b="0" i="0" u="none" strike="noStrike" cap="none" dirty="0" smtClean="0">
                          <a:solidFill>
                            <a:schemeClr val="bg1">
                              <a:lumMod val="50000"/>
                            </a:schemeClr>
                          </a:solidFill>
                          <a:effectLst/>
                          <a:latin typeface="+mn-lt"/>
                          <a:ea typeface="+mn-ea"/>
                          <a:cs typeface="+mn-cs"/>
                          <a:sym typeface="Arial"/>
                        </a:rPr>
                        <a:t>(GPIO.BCM)</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(LED_PIN, GPIO.OUT)</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(MOTION_PIN, GPIO.IN,        </a:t>
                      </a: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pull_up_down</a:t>
                      </a:r>
                      <a:r>
                        <a:rPr lang="en-US" sz="1000" b="0" i="0" u="none" strike="noStrike" cap="none" dirty="0" smtClean="0">
                          <a:solidFill>
                            <a:schemeClr val="bg1">
                              <a:lumMod val="50000"/>
                            </a:schemeClr>
                          </a:solidFill>
                          <a:effectLst/>
                          <a:latin typeface="+mn-lt"/>
                          <a:ea typeface="+mn-ea"/>
                          <a:cs typeface="+mn-cs"/>
                          <a:sym typeface="Arial"/>
                        </a:rPr>
                        <a:t>=GPIO.PUD_DOWN)</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smtClean="0">
                          <a:solidFill>
                            <a:schemeClr val="bg1">
                              <a:lumMod val="50000"/>
                            </a:schemeClr>
                          </a:solidFill>
                          <a:effectLst/>
                          <a:latin typeface="+mn-lt"/>
                          <a:ea typeface="+mn-ea"/>
                          <a:cs typeface="+mn-cs"/>
                          <a:sym typeface="Arial"/>
                        </a:rPr>
                        <a:t>The setup for the motion sensor is much like that of a button with an extra parameter for the </a:t>
                      </a:r>
                      <a:r>
                        <a:rPr lang="en-US" sz="1000" b="0" i="0" u="none" strike="noStrike" cap="none" dirty="0" err="1" smtClean="0">
                          <a:solidFill>
                            <a:schemeClr val="bg1">
                              <a:lumMod val="50000"/>
                            </a:schemeClr>
                          </a:solidFill>
                          <a:effectLst/>
                          <a:latin typeface="+mn-lt"/>
                          <a:ea typeface="+mn-ea"/>
                          <a:cs typeface="+mn-cs"/>
                          <a:sym typeface="Arial"/>
                        </a:rPr>
                        <a:t>pull_up_down</a:t>
                      </a: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Motion sensor I</a:t>
            </a:r>
            <a:r>
              <a:rPr lang="en-US" sz="2800" b="1" dirty="0">
                <a:solidFill>
                  <a:srgbClr val="595A5D"/>
                </a:solidFill>
                <a:latin typeface="+mj-lt"/>
              </a:rPr>
              <a:t>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11</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3282090143"/>
              </p:ext>
            </p:extLst>
          </p:nvPr>
        </p:nvGraphicFramePr>
        <p:xfrm>
          <a:off x="3979333" y="692149"/>
          <a:ext cx="5164667" cy="3236167"/>
        </p:xfrm>
        <a:graphic>
          <a:graphicData uri="http://schemas.openxmlformats.org/drawingml/2006/table">
            <a:tbl>
              <a:tblPr/>
              <a:tblGrid>
                <a:gridCol w="2824556"/>
                <a:gridCol w="2340111"/>
              </a:tblGrid>
              <a:tr h="1984442">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while True: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value = </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(MOTION_PIN)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if value: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GPIO.HIGH)</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(3)</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else:</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GPIO.LOW)</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smtClean="0">
                          <a:solidFill>
                            <a:schemeClr val="bg1">
                              <a:lumMod val="50000"/>
                            </a:schemeClr>
                          </a:solidFill>
                          <a:effectLst/>
                          <a:latin typeface="+mn-lt"/>
                          <a:ea typeface="+mn-ea"/>
                          <a:cs typeface="+mn-cs"/>
                          <a:sym typeface="Arial"/>
                        </a:rPr>
                        <a:t>We can use the </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 function to detect the state of our motion sensor and light up the LED based on that status.</a:t>
                      </a:r>
                      <a:endParaRPr lang="en-US" sz="1000" dirty="0">
                        <a:solidFill>
                          <a:schemeClr val="bg1">
                            <a:lumMod val="50000"/>
                          </a:schemeClr>
                        </a:solidFill>
                      </a:endParaRPr>
                    </a:p>
                  </a:txBody>
                  <a:tcPr marL="63500" marR="63500" marT="63500" marB="63500">
                    <a:lnL>
                      <a:noFill/>
                    </a:lnL>
                    <a:lnR>
                      <a:noFill/>
                    </a:lnR>
                    <a:lnT>
                      <a:noFill/>
                    </a:lnT>
                    <a:lnB>
                      <a:noFill/>
                    </a:lnB>
                  </a:tcPr>
                </a:tc>
              </a:tr>
              <a:tr h="1251725">
                <a:tc>
                  <a:txBody>
                    <a:bodyPr/>
                    <a:lstStyle/>
                    <a:p>
                      <a:pPr rtl="0" fontAlgn="t">
                        <a:spcBef>
                          <a:spcPts val="0"/>
                        </a:spcBef>
                        <a:spcAft>
                          <a:spcPts val="0"/>
                        </a:spcAft>
                      </a:pPr>
                      <a:r>
                        <a:rPr lang="en-US" sz="1000" b="0" i="0" u="none" strike="noStrike">
                          <a:solidFill>
                            <a:srgbClr val="A626A4"/>
                          </a:solidFill>
                          <a:latin typeface="Consolas"/>
                        </a:rPr>
                        <a:t>if</a:t>
                      </a:r>
                      <a:r>
                        <a:rPr lang="en-US" sz="1000" b="0" i="0" u="none" strike="noStrike">
                          <a:solidFill>
                            <a:srgbClr val="383A42"/>
                          </a:solidFill>
                          <a:latin typeface="Consolas"/>
                        </a:rPr>
                        <a:t> __name__ == </a:t>
                      </a:r>
                      <a:r>
                        <a:rPr lang="en-US" sz="1000" b="0" i="0" u="none" strike="noStrike">
                          <a:solidFill>
                            <a:srgbClr val="50A14F"/>
                          </a:solidFill>
                          <a:latin typeface="Consolas"/>
                        </a:rPr>
                        <a:t>'__main__'</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try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setup()</a:t>
                      </a:r>
                      <a:br>
                        <a:rPr lang="en-US" sz="1000" b="0" i="0" u="none" strike="noStrike">
                          <a:solidFill>
                            <a:srgbClr val="383A42"/>
                          </a:solidFill>
                          <a:latin typeface="Consolas"/>
                        </a:rPr>
                      </a:br>
                      <a:r>
                        <a:rPr lang="en-US" sz="1000" b="0" i="0" u="none" strike="noStrike">
                          <a:solidFill>
                            <a:srgbClr val="383A42"/>
                          </a:solidFill>
                          <a:latin typeface="Consolas"/>
                        </a:rPr>
                        <a:t>       main()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finally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GPIO.cleanup()</a:t>
                      </a:r>
                      <a:endParaRPr lang="en-US"/>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a</a:t>
            </a:r>
            <a:r>
              <a:rPr lang="en-US" sz="2800" b="1" dirty="0" smtClean="0">
                <a:solidFill>
                  <a:srgbClr val="595A5D"/>
                </a:solidFill>
              </a:rPr>
              <a:t>dditional demo</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12</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300518631"/>
              </p:ext>
            </p:extLst>
          </p:nvPr>
        </p:nvGraphicFramePr>
        <p:xfrm>
          <a:off x="3979333" y="700617"/>
          <a:ext cx="5164667" cy="3227916"/>
        </p:xfrm>
        <a:graphic>
          <a:graphicData uri="http://schemas.openxmlformats.org/drawingml/2006/table">
            <a:tbl>
              <a:tblPr/>
              <a:tblGrid>
                <a:gridCol w="3158067"/>
                <a:gridCol w="2006600"/>
              </a:tblGrid>
              <a:tr h="1248534">
                <a:tc>
                  <a:txBody>
                    <a:bodyPr/>
                    <a:lstStyle/>
                    <a:p>
                      <a:endParaRPr lang="en-US" dirty="0"/>
                    </a:p>
                  </a:txBody>
                  <a:tcPr marL="63500" marR="63500" marT="63500" marB="63500">
                    <a:lnL>
                      <a:noFill/>
                    </a:lnL>
                    <a:lnR>
                      <a:noFill/>
                    </a:lnR>
                    <a:lnT>
                      <a:noFill/>
                    </a:lnT>
                    <a:lnB>
                      <a:noFill/>
                    </a:lnB>
                  </a:tcPr>
                </a:tc>
                <a:tc>
                  <a:txBody>
                    <a:bodyPr/>
                    <a:lstStyle/>
                    <a:p>
                      <a:endParaRPr lang="en-US"/>
                    </a:p>
                  </a:txBody>
                  <a:tcPr marL="63500" marR="63500" marT="63500" marB="63500">
                    <a:lnL>
                      <a:noFill/>
                    </a:lnL>
                    <a:lnR>
                      <a:noFill/>
                    </a:lnR>
                    <a:lnT>
                      <a:noFill/>
                    </a:lnT>
                    <a:lnB>
                      <a:noFill/>
                    </a:lnB>
                  </a:tcPr>
                </a:tc>
              </a:tr>
              <a:tr h="1979382">
                <a:tc>
                  <a:txBody>
                    <a:bodyPr/>
                    <a:lstStyle/>
                    <a:p>
                      <a:endParaRPr lang="en-US"/>
                    </a:p>
                  </a:txBody>
                  <a:tcPr marL="63500" marR="63500" marT="63500" marB="63500">
                    <a:lnL>
                      <a:noFill/>
                    </a:lnL>
                    <a:lnR>
                      <a:noFill/>
                    </a:lnR>
                    <a:lnT>
                      <a:noFill/>
                    </a:lnT>
                    <a:lnB>
                      <a:noFill/>
                    </a:lnB>
                  </a:tcPr>
                </a:tc>
                <a:tc>
                  <a:txBody>
                    <a:bodyPr/>
                    <a:lstStyle/>
                    <a:p>
                      <a:endParaRPr lang="en-US" dirty="0"/>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220581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Additional </a:t>
            </a:r>
          </a:p>
          <a:p>
            <a:r>
              <a:rPr lang="en-US" sz="2800" b="1" dirty="0">
                <a:solidFill>
                  <a:srgbClr val="595A5D"/>
                </a:solidFill>
              </a:rPr>
              <a:t>Demo Project</a:t>
            </a:r>
          </a:p>
          <a:p>
            <a:r>
              <a:rPr lang="en-US" sz="2800" b="1" dirty="0">
                <a:solidFill>
                  <a:srgbClr val="595A5D"/>
                </a:solidFill>
              </a:rPr>
              <a:t>Motion sensor </a:t>
            </a:r>
            <a:r>
              <a:rPr lang="en-US" sz="2800" b="1" dirty="0" smtClean="0">
                <a:solidFill>
                  <a:srgbClr val="595A5D"/>
                </a:solidFill>
              </a:rPr>
              <a:t>I</a:t>
            </a:r>
            <a:endParaRPr lang="en-US" sz="2800" b="1" dirty="0">
              <a:solidFill>
                <a:srgbClr val="595A5D"/>
              </a:solidFill>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13</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2209067689"/>
              </p:ext>
            </p:extLst>
          </p:nvPr>
        </p:nvGraphicFramePr>
        <p:xfrm>
          <a:off x="3962400" y="694689"/>
          <a:ext cx="5181600" cy="3039846"/>
        </p:xfrm>
        <a:graphic>
          <a:graphicData uri="http://schemas.openxmlformats.org/drawingml/2006/table">
            <a:tbl>
              <a:tblPr/>
              <a:tblGrid>
                <a:gridCol w="3064933"/>
                <a:gridCol w="2116667"/>
              </a:tblGrid>
              <a:tr h="682726">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GPIO</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r h="508535">
                <a:tc>
                  <a:txBody>
                    <a:bodyPr/>
                    <a:lstStyle/>
                    <a:p>
                      <a:pPr rtl="0"/>
                      <a:r>
                        <a:rPr lang="en-US" sz="1000" b="0" i="0" u="none" strike="noStrike" cap="none" dirty="0" smtClean="0">
                          <a:solidFill>
                            <a:schemeClr val="bg1">
                              <a:lumMod val="50000"/>
                            </a:schemeClr>
                          </a:solidFill>
                          <a:effectLst/>
                          <a:latin typeface="+mn-lt"/>
                          <a:ea typeface="+mn-ea"/>
                          <a:cs typeface="+mn-cs"/>
                          <a:sym typeface="Arial"/>
                        </a:rPr>
                        <a:t>LED_PIN = 10</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MOTION_PIN = 18</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659838">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GPIO.setmode</a:t>
                      </a:r>
                      <a:r>
                        <a:rPr lang="en-US" sz="1000" b="0" i="0" u="none" strike="noStrike" cap="none" dirty="0" smtClean="0">
                          <a:solidFill>
                            <a:schemeClr val="bg1">
                              <a:lumMod val="50000"/>
                            </a:schemeClr>
                          </a:solidFill>
                          <a:effectLst/>
                          <a:latin typeface="+mn-lt"/>
                          <a:ea typeface="+mn-ea"/>
                          <a:cs typeface="+mn-cs"/>
                          <a:sym typeface="Arial"/>
                        </a:rPr>
                        <a:t>(GPIO.BCM)</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(LED_PIN,GPIO.OUT)</a:t>
                      </a: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(MOTION_PIN, GPIO.IN,     </a:t>
                      </a: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pull_up_down</a:t>
                      </a:r>
                      <a:r>
                        <a:rPr lang="en-US" sz="1000" b="0" i="0" u="none" strike="noStrike" cap="none" dirty="0" smtClean="0">
                          <a:solidFill>
                            <a:schemeClr val="bg1">
                              <a:lumMod val="50000"/>
                            </a:schemeClr>
                          </a:solidFill>
                          <a:effectLst/>
                          <a:latin typeface="+mn-lt"/>
                          <a:ea typeface="+mn-ea"/>
                          <a:cs typeface="+mn-cs"/>
                          <a:sym typeface="Arial"/>
                        </a:rPr>
                        <a:t>=GPIO.PUD_DOWN)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GPIO.add_event_detect</a:t>
                      </a:r>
                      <a:r>
                        <a:rPr lang="en-US" sz="1000" b="0" i="0" u="none" strike="noStrike" cap="none" dirty="0" smtClean="0">
                          <a:solidFill>
                            <a:schemeClr val="bg1">
                              <a:lumMod val="50000"/>
                            </a:schemeClr>
                          </a:solidFill>
                          <a:effectLst/>
                          <a:latin typeface="+mn-lt"/>
                          <a:ea typeface="+mn-ea"/>
                          <a:cs typeface="+mn-cs"/>
                          <a:sym typeface="Arial"/>
                        </a:rPr>
                        <a:t>(MOTION_PIN,    </a:t>
                      </a:r>
                    </a:p>
                    <a:p>
                      <a:pPr rtl="0"/>
                      <a:r>
                        <a:rPr lang="en-US" sz="1000" b="0" i="0" u="none" strike="noStrike" cap="none" dirty="0" smtClean="0">
                          <a:solidFill>
                            <a:schemeClr val="bg1">
                              <a:lumMod val="50000"/>
                            </a:schemeClr>
                          </a:solidFill>
                          <a:effectLst/>
                          <a:latin typeface="+mn-lt"/>
                          <a:ea typeface="+mn-ea"/>
                          <a:cs typeface="+mn-cs"/>
                          <a:sym typeface="Arial"/>
                        </a:rPr>
                        <a:t>     GPIO.RISING, callback=</a:t>
                      </a:r>
                      <a:r>
                        <a:rPr lang="en-US" sz="1000" b="0" i="0" u="none" strike="noStrike" cap="none" dirty="0" err="1" smtClean="0">
                          <a:solidFill>
                            <a:schemeClr val="bg1">
                              <a:lumMod val="50000"/>
                            </a:schemeClr>
                          </a:solidFill>
                          <a:effectLst/>
                          <a:latin typeface="+mn-lt"/>
                          <a:ea typeface="+mn-ea"/>
                          <a:cs typeface="+mn-cs"/>
                          <a:sym typeface="Arial"/>
                        </a:rPr>
                        <a:t>motionCallback</a:t>
                      </a:r>
                      <a:r>
                        <a:rPr lang="en-US" sz="1000" b="0" i="0" u="none" strike="noStrike" cap="none" dirty="0" smtClean="0">
                          <a:solidFill>
                            <a:schemeClr val="bg1">
                              <a:lumMod val="50000"/>
                            </a:schemeClr>
                          </a:solidFill>
                          <a:effectLst/>
                          <a:latin typeface="+mn-lt"/>
                          <a:ea typeface="+mn-ea"/>
                          <a:cs typeface="+mn-cs"/>
                          <a:sym typeface="Arial"/>
                        </a:rPr>
                        <a:t>, </a:t>
                      </a: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bouncetime</a:t>
                      </a:r>
                      <a:r>
                        <a:rPr lang="en-US" sz="1000" b="0" i="0" u="none" strike="noStrike" cap="none" dirty="0" smtClean="0">
                          <a:solidFill>
                            <a:schemeClr val="bg1">
                              <a:lumMod val="50000"/>
                            </a:schemeClr>
                          </a:solidFill>
                          <a:effectLst/>
                          <a:latin typeface="+mn-lt"/>
                          <a:ea typeface="+mn-ea"/>
                          <a:cs typeface="+mn-cs"/>
                          <a:sym typeface="Arial"/>
                        </a:rPr>
                        <a:t>=200)</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a:r>
                        <a:rPr lang="en-US" sz="1000" b="0" i="0" u="none" strike="noStrike" cap="none" dirty="0" smtClean="0">
                          <a:solidFill>
                            <a:schemeClr val="bg1">
                              <a:lumMod val="50000"/>
                            </a:schemeClr>
                          </a:solidFill>
                          <a:effectLst/>
                          <a:latin typeface="+mn-lt"/>
                          <a:ea typeface="+mn-ea"/>
                          <a:cs typeface="+mn-cs"/>
                          <a:sym typeface="Arial"/>
                        </a:rPr>
                        <a:t>Similarly to our callback implementation of the button, we use the </a:t>
                      </a:r>
                      <a:r>
                        <a:rPr lang="en-US" sz="1000" b="0" i="0" u="none" strike="noStrike" cap="none" dirty="0" err="1" smtClean="0">
                          <a:solidFill>
                            <a:schemeClr val="bg1">
                              <a:lumMod val="50000"/>
                            </a:schemeClr>
                          </a:solidFill>
                          <a:effectLst/>
                          <a:latin typeface="+mn-lt"/>
                          <a:ea typeface="+mn-ea"/>
                          <a:cs typeface="+mn-cs"/>
                          <a:sym typeface="Arial"/>
                        </a:rPr>
                        <a:t>GPIO.add_event_detect</a:t>
                      </a:r>
                      <a:r>
                        <a:rPr lang="en-US" sz="1000" b="0" i="0" u="none" strike="noStrike" cap="none" dirty="0" smtClean="0">
                          <a:solidFill>
                            <a:schemeClr val="bg1">
                              <a:lumMod val="50000"/>
                            </a:schemeClr>
                          </a:solidFill>
                          <a:effectLst/>
                          <a:latin typeface="+mn-lt"/>
                          <a:ea typeface="+mn-ea"/>
                          <a:cs typeface="+mn-cs"/>
                          <a:sym typeface="Arial"/>
                        </a:rPr>
                        <a:t> method to add a callback function that is implemented when a motion is detected</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The </a:t>
                      </a:r>
                      <a:r>
                        <a:rPr lang="en-US" sz="1000" b="0" i="0" u="none" strike="noStrike" cap="none" dirty="0" err="1" smtClean="0">
                          <a:solidFill>
                            <a:schemeClr val="bg1">
                              <a:lumMod val="50000"/>
                            </a:schemeClr>
                          </a:solidFill>
                          <a:effectLst/>
                          <a:latin typeface="+mn-lt"/>
                          <a:ea typeface="+mn-ea"/>
                          <a:cs typeface="+mn-cs"/>
                          <a:sym typeface="Arial"/>
                        </a:rPr>
                        <a:t>bouncetime</a:t>
                      </a:r>
                      <a:r>
                        <a:rPr lang="en-US" sz="1000" b="0" i="0" u="none" strike="noStrike" cap="none" dirty="0" smtClean="0">
                          <a:solidFill>
                            <a:schemeClr val="bg1">
                              <a:lumMod val="50000"/>
                            </a:schemeClr>
                          </a:solidFill>
                          <a:effectLst/>
                          <a:latin typeface="+mn-lt"/>
                          <a:ea typeface="+mn-ea"/>
                          <a:cs typeface="+mn-cs"/>
                          <a:sym typeface="Arial"/>
                        </a:rPr>
                        <a:t> parameter offers some buffer time before the motion detection can be retriggered</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Additional </a:t>
            </a:r>
          </a:p>
          <a:p>
            <a:r>
              <a:rPr lang="en-US" sz="2800" b="1" dirty="0" smtClean="0">
                <a:solidFill>
                  <a:srgbClr val="595A5D"/>
                </a:solidFill>
                <a:latin typeface="+mj-lt"/>
              </a:rPr>
              <a:t>Demo Project</a:t>
            </a:r>
          </a:p>
          <a:p>
            <a:r>
              <a:rPr lang="en-US" sz="2800" b="1" dirty="0" smtClean="0">
                <a:solidFill>
                  <a:srgbClr val="595A5D"/>
                </a:solidFill>
              </a:rPr>
              <a:t>Motion sensor II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14</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22944" y="457200"/>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1623051501"/>
              </p:ext>
            </p:extLst>
          </p:nvPr>
        </p:nvGraphicFramePr>
        <p:xfrm>
          <a:off x="3979333" y="700617"/>
          <a:ext cx="5164667" cy="3227916"/>
        </p:xfrm>
        <a:graphic>
          <a:graphicData uri="http://schemas.openxmlformats.org/drawingml/2006/table">
            <a:tbl>
              <a:tblPr/>
              <a:tblGrid>
                <a:gridCol w="3158067"/>
                <a:gridCol w="2006600"/>
              </a:tblGrid>
              <a:tr h="1248534">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while True: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(0.01)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if </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(MOTION_PIN):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print("Motion detected")</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else:</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print('No motion detected')</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dirty="0"/>
                        <a:t/>
                      </a:r>
                      <a:br>
                        <a:rPr lang="en-US" dirty="0"/>
                      </a:br>
                      <a:r>
                        <a:rPr lang="en-US" sz="1000" b="0" i="0" u="none" strike="noStrike" cap="none" dirty="0" smtClean="0">
                          <a:solidFill>
                            <a:schemeClr val="bg1">
                              <a:lumMod val="50000"/>
                            </a:schemeClr>
                          </a:solidFill>
                          <a:effectLst/>
                          <a:latin typeface="+mn-lt"/>
                          <a:ea typeface="+mn-ea"/>
                          <a:cs typeface="+mn-cs"/>
                          <a:sym typeface="Arial"/>
                        </a:rPr>
                        <a:t>The main function simply keeps our program running so our callback can be triggered</a:t>
                      </a:r>
                      <a:endParaRPr lang="en-US" sz="1000" dirty="0">
                        <a:solidFill>
                          <a:schemeClr val="bg1">
                            <a:lumMod val="50000"/>
                          </a:schemeClr>
                        </a:solidFill>
                      </a:endParaRPr>
                    </a:p>
                  </a:txBody>
                  <a:tcPr marL="63500" marR="63500" marT="63500" marB="63500">
                    <a:lnL>
                      <a:noFill/>
                    </a:lnL>
                    <a:lnR>
                      <a:noFill/>
                    </a:lnR>
                    <a:lnT>
                      <a:noFill/>
                    </a:lnT>
                    <a:lnB>
                      <a:noFill/>
                    </a:lnB>
                  </a:tcPr>
                </a:tc>
              </a:tr>
              <a:tr h="1979382">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motionCallback</a:t>
                      </a:r>
                      <a:r>
                        <a:rPr lang="en-US" sz="1000" b="0" i="0" u="none" strike="noStrike" cap="none" dirty="0" smtClean="0">
                          <a:solidFill>
                            <a:schemeClr val="bg1">
                              <a:lumMod val="50000"/>
                            </a:schemeClr>
                          </a:solidFill>
                          <a:effectLst/>
                          <a:latin typeface="+mn-lt"/>
                          <a:ea typeface="+mn-ea"/>
                          <a:cs typeface="+mn-cs"/>
                          <a:sym typeface="Arial"/>
                        </a:rPr>
                        <a:t>(channel):</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if </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(channel):</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GPIO.HIGH)</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(3)</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GPIO.LOW)</a:t>
                      </a:r>
                    </a:p>
                    <a:p>
                      <a:endParaRPr lang="en-US" sz="1000" b="0" i="0" u="none" strike="noStrike" cap="none" dirty="0" smtClean="0">
                        <a:solidFill>
                          <a:schemeClr val="bg1">
                            <a:lumMod val="50000"/>
                          </a:schemeClr>
                        </a:solidFill>
                        <a:effectLst/>
                        <a:latin typeface="+mn-lt"/>
                        <a:ea typeface="+mn-ea"/>
                        <a:cs typeface="+mn-cs"/>
                        <a:sym typeface="Arial"/>
                      </a:endParaRPr>
                    </a:p>
                    <a:p>
                      <a:pPr rtl="0"/>
                      <a:r>
                        <a:rPr lang="en-US" sz="1000" b="0" i="0" u="none" strike="noStrike" cap="none" dirty="0" smtClean="0">
                          <a:solidFill>
                            <a:schemeClr val="bg1">
                              <a:lumMod val="50000"/>
                            </a:schemeClr>
                          </a:solidFill>
                          <a:effectLst/>
                          <a:latin typeface="+mn-lt"/>
                          <a:ea typeface="+mn-ea"/>
                          <a:cs typeface="+mn-cs"/>
                          <a:sym typeface="Arial"/>
                        </a:rPr>
                        <a:t>if __name__ == '__main__':</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try:</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finally:</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GPIO.cleanup</a:t>
                      </a:r>
                      <a:r>
                        <a:rPr lang="en-US" sz="1000" b="0" i="0" u="none" strike="noStrike" cap="none" dirty="0" smtClean="0">
                          <a:solidFill>
                            <a:schemeClr val="bg1">
                              <a:lumMod val="50000"/>
                            </a:schemeClr>
                          </a:solidFill>
                          <a:effectLst/>
                          <a:latin typeface="+mn-lt"/>
                          <a:ea typeface="+mn-ea"/>
                          <a:cs typeface="+mn-cs"/>
                          <a:sym typeface="Arial"/>
                        </a:rPr>
                        <a:t>()</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smtClean="0">
                          <a:solidFill>
                            <a:schemeClr val="bg1">
                              <a:lumMod val="50000"/>
                            </a:schemeClr>
                          </a:solidFill>
                          <a:effectLst/>
                          <a:latin typeface="+mn-lt"/>
                          <a:ea typeface="+mn-ea"/>
                          <a:cs typeface="+mn-cs"/>
                          <a:sym typeface="Arial"/>
                        </a:rPr>
                        <a:t>The </a:t>
                      </a:r>
                      <a:r>
                        <a:rPr lang="en-US" sz="1000" b="0" i="0" u="none" strike="noStrike" cap="none" dirty="0" err="1" smtClean="0">
                          <a:solidFill>
                            <a:schemeClr val="bg1">
                              <a:lumMod val="50000"/>
                            </a:schemeClr>
                          </a:solidFill>
                          <a:effectLst/>
                          <a:latin typeface="+mn-lt"/>
                          <a:ea typeface="+mn-ea"/>
                          <a:cs typeface="+mn-cs"/>
                          <a:sym typeface="Arial"/>
                        </a:rPr>
                        <a:t>motionCallback</a:t>
                      </a:r>
                      <a:r>
                        <a:rPr lang="en-US" sz="1000" b="0" i="0" u="none" strike="noStrike" cap="none" dirty="0" smtClean="0">
                          <a:solidFill>
                            <a:schemeClr val="bg1">
                              <a:lumMod val="50000"/>
                            </a:schemeClr>
                          </a:solidFill>
                          <a:effectLst/>
                          <a:latin typeface="+mn-lt"/>
                          <a:ea typeface="+mn-ea"/>
                          <a:cs typeface="+mn-cs"/>
                          <a:sym typeface="Arial"/>
                        </a:rPr>
                        <a:t> function lights up a LED whenever the event is triggered</a:t>
                      </a: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summary</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15</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4140199" y="846667"/>
            <a:ext cx="4690534" cy="2462213"/>
          </a:xfrm>
          <a:prstGeom prst="rect">
            <a:avLst/>
          </a:prstGeom>
          <a:noFill/>
        </p:spPr>
        <p:txBody>
          <a:bodyPr wrap="square" rtlCol="0">
            <a:spAutoFit/>
          </a:bodyPr>
          <a:lstStyle/>
          <a:p>
            <a:r>
              <a:rPr lang="en-US" dirty="0" smtClean="0"/>
              <a:t>What we learned so far?</a:t>
            </a:r>
          </a:p>
          <a:p>
            <a:endParaRPr lang="en-US" dirty="0" smtClean="0"/>
          </a:p>
          <a:p>
            <a:r>
              <a:rPr lang="en-US" dirty="0" smtClean="0"/>
              <a:t>.  Basic concept of electric circuit</a:t>
            </a:r>
          </a:p>
          <a:p>
            <a:endParaRPr lang="en-US" dirty="0"/>
          </a:p>
          <a:p>
            <a:r>
              <a:rPr lang="en-US" dirty="0" smtClean="0"/>
              <a:t>.  What is motion sensor?</a:t>
            </a:r>
          </a:p>
          <a:p>
            <a:endParaRPr lang="en-US" dirty="0" smtClean="0"/>
          </a:p>
          <a:p>
            <a:r>
              <a:rPr lang="en-US" dirty="0" smtClean="0"/>
              <a:t>.  Demo project  ---  motion sensor project 1</a:t>
            </a:r>
          </a:p>
          <a:p>
            <a:endParaRPr lang="en-US" dirty="0"/>
          </a:p>
          <a:p>
            <a:r>
              <a:rPr lang="en-US" dirty="0" smtClean="0"/>
              <a:t>.  Demo project  ---  motion sensor project 2</a:t>
            </a:r>
          </a:p>
          <a:p>
            <a:endParaRPr lang="en-US" dirty="0" smtClean="0"/>
          </a:p>
          <a:p>
            <a:endParaRPr lang="en-US" dirty="0"/>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27077" y="3890964"/>
            <a:ext cx="7191600" cy="6305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Congratulations </a:t>
            </a:r>
            <a:r>
              <a:rPr lang="en-US" sz="2800" b="1" dirty="0">
                <a:solidFill>
                  <a:srgbClr val="595A5D"/>
                </a:solidFill>
                <a:latin typeface="+mj-lt"/>
              </a:rPr>
              <a:t>O</a:t>
            </a:r>
            <a:r>
              <a:rPr lang="en-US" sz="2800" b="1" dirty="0" smtClean="0">
                <a:solidFill>
                  <a:srgbClr val="595A5D"/>
                </a:solidFill>
                <a:latin typeface="+mj-lt"/>
              </a:rPr>
              <a:t>n Finishing </a:t>
            </a:r>
            <a:endParaRPr lang="en" sz="2800" b="1" dirty="0">
              <a:solidFill>
                <a:srgbClr val="595A5D"/>
              </a:solidFill>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0430" y="-923254"/>
            <a:ext cx="8659906" cy="4066942"/>
          </a:xfrm>
          <a:prstGeom prst="rect">
            <a:avLst/>
          </a:prstGeom>
        </p:spPr>
      </p:pic>
      <p:sp>
        <p:nvSpPr>
          <p:cNvPr id="6" name="Rectangle 5"/>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xmlns="" val="27282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a:t>
            </a:fld>
            <a:endParaRPr lang="en" sz="1200" dirty="0"/>
          </a:p>
        </p:txBody>
      </p:sp>
      <p:sp>
        <p:nvSpPr>
          <p:cNvPr id="14" name="Shape 70"/>
          <p:cNvSpPr txBox="1">
            <a:spLocks/>
          </p:cNvSpPr>
          <p:nvPr/>
        </p:nvSpPr>
        <p:spPr>
          <a:xfrm>
            <a:off x="414235" y="314689"/>
            <a:ext cx="7191600"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A169"/>
                </a:solidFill>
                <a:latin typeface="+mj-lt"/>
              </a:rPr>
              <a:t>Course </a:t>
            </a:r>
            <a:r>
              <a:rPr lang="en-US" sz="2800" b="1" dirty="0">
                <a:solidFill>
                  <a:srgbClr val="00A169"/>
                </a:solidFill>
                <a:latin typeface="+mj-lt"/>
              </a:rPr>
              <a:t>5</a:t>
            </a:r>
            <a:r>
              <a:rPr lang="en" sz="2800" b="1" dirty="0" smtClean="0">
                <a:solidFill>
                  <a:srgbClr val="92D050"/>
                </a:solidFill>
                <a:latin typeface="+mj-lt"/>
              </a:rPr>
              <a:t> </a:t>
            </a:r>
            <a:r>
              <a:rPr lang="en" sz="2800" b="1" dirty="0" smtClean="0">
                <a:solidFill>
                  <a:srgbClr val="595A5D"/>
                </a:solidFill>
              </a:rPr>
              <a:t>Summary</a:t>
            </a:r>
            <a:endParaRPr lang="en" sz="2800" b="1" dirty="0">
              <a:solidFill>
                <a:srgbClr val="595A5D"/>
              </a:solidFill>
            </a:endParaRPr>
          </a:p>
          <a:p>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a:t>
            </a:fld>
            <a:endParaRPr lang="en" sz="1200" dirty="0"/>
          </a:p>
        </p:txBody>
      </p:sp>
      <p:sp>
        <p:nvSpPr>
          <p:cNvPr id="3" name="Rectangle 2"/>
          <p:cNvSpPr/>
          <p:nvPr/>
        </p:nvSpPr>
        <p:spPr>
          <a:xfrm>
            <a:off x="964993" y="1114643"/>
            <a:ext cx="4572000" cy="3216265"/>
          </a:xfrm>
          <a:prstGeom prst="rect">
            <a:avLst/>
          </a:prstGeom>
        </p:spPr>
        <p:txBody>
          <a:bodyPr>
            <a:spAutoFit/>
          </a:bodyPr>
          <a:lstStyle/>
          <a:p>
            <a:r>
              <a:rPr lang="en-US" dirty="0"/>
              <a:t>.  Basic concept of electric circuit</a:t>
            </a:r>
          </a:p>
          <a:p>
            <a:endParaRPr lang="en-US" dirty="0"/>
          </a:p>
          <a:p>
            <a:r>
              <a:rPr lang="en-US" dirty="0"/>
              <a:t>.  What is LCD?</a:t>
            </a:r>
          </a:p>
          <a:p>
            <a:endParaRPr lang="en-US" dirty="0"/>
          </a:p>
          <a:p>
            <a:r>
              <a:rPr lang="en-US" dirty="0"/>
              <a:t>.  Demo project  ---  LCD project</a:t>
            </a:r>
          </a:p>
          <a:p>
            <a:endParaRPr lang="en-US" dirty="0"/>
          </a:p>
          <a:p>
            <a:r>
              <a:rPr lang="en-US" dirty="0"/>
              <a:t>.  What is temperature &amp; humidity sensor?</a:t>
            </a:r>
          </a:p>
          <a:p>
            <a:endParaRPr lang="en-US" dirty="0"/>
          </a:p>
          <a:p>
            <a:r>
              <a:rPr lang="en-US" dirty="0"/>
              <a:t>.  Demo project ---   temperature &amp; humidity project</a:t>
            </a:r>
          </a:p>
          <a:p>
            <a:pPr>
              <a:lnSpc>
                <a:spcPct val="80000"/>
              </a:lnSpc>
            </a:pPr>
            <a:endParaRPr lang="en-US" dirty="0"/>
          </a:p>
          <a:p>
            <a:pPr>
              <a:lnSpc>
                <a:spcPct val="80000"/>
              </a:lnSpc>
            </a:pPr>
            <a:endParaRPr lang="en-IE" dirty="0"/>
          </a:p>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9" name="Picture 8" descr="piot0.jpg"/>
          <p:cNvPicPr>
            <a:picLocks noChangeAspect="1"/>
          </p:cNvPicPr>
          <p:nvPr/>
        </p:nvPicPr>
        <p:blipFill>
          <a:blip r:embed="rId4"/>
          <a:stretch>
            <a:fillRect/>
          </a:stretch>
        </p:blipFill>
        <p:spPr>
          <a:xfrm>
            <a:off x="2795598" y="3266263"/>
            <a:ext cx="3530060" cy="1396953"/>
          </a:xfrm>
          <a:prstGeom prst="rect">
            <a:avLst/>
          </a:prstGeom>
        </p:spPr>
      </p:pic>
    </p:spTree>
    <p:extLst>
      <p:ext uri="{BB962C8B-B14F-4D97-AF65-F5344CB8AC3E}">
        <p14:creationId xmlns:p14="http://schemas.microsoft.com/office/powerpoint/2010/main" xmlns="" val="482687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3</a:t>
            </a:fld>
            <a:endParaRPr lang="en" sz="1200" dirty="0"/>
          </a:p>
        </p:txBody>
      </p:sp>
      <p:sp>
        <p:nvSpPr>
          <p:cNvPr id="14" name="Shape 70"/>
          <p:cNvSpPr txBox="1">
            <a:spLocks/>
          </p:cNvSpPr>
          <p:nvPr/>
        </p:nvSpPr>
        <p:spPr>
          <a:xfrm>
            <a:off x="414235" y="314689"/>
            <a:ext cx="777303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quick review </a:t>
            </a:r>
            <a:r>
              <a:rPr lang="en" sz="2800" b="1" dirty="0" smtClean="0">
                <a:solidFill>
                  <a:schemeClr val="bg1">
                    <a:lumMod val="50000"/>
                  </a:schemeClr>
                </a:solidFill>
                <a:latin typeface="+mj-lt"/>
              </a:rPr>
              <a:t>basic concept of  </a:t>
            </a:r>
            <a:r>
              <a:rPr lang="en" sz="2800" b="1" dirty="0" smtClean="0">
                <a:solidFill>
                  <a:srgbClr val="92D050"/>
                </a:solidFill>
                <a:latin typeface="+mj-lt"/>
              </a:rPr>
              <a:t>Electricity</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3</a:t>
            </a:fld>
            <a:endParaRPr lang="en" sz="1200" dirty="0"/>
          </a:p>
        </p:txBody>
      </p:sp>
      <p:sp>
        <p:nvSpPr>
          <p:cNvPr id="3" name="Rectangle 2"/>
          <p:cNvSpPr/>
          <p:nvPr/>
        </p:nvSpPr>
        <p:spPr>
          <a:xfrm>
            <a:off x="889620" y="2078989"/>
            <a:ext cx="6183209" cy="2163669"/>
          </a:xfrm>
          <a:prstGeom prst="rect">
            <a:avLst/>
          </a:prstGeom>
        </p:spPr>
        <p:txBody>
          <a:bodyPr wrap="square">
            <a:spAutoFit/>
          </a:bodyPr>
          <a:lstStyle/>
          <a:p>
            <a:pPr>
              <a:lnSpc>
                <a:spcPct val="80000"/>
              </a:lnSpc>
              <a:spcAft>
                <a:spcPts val="600"/>
              </a:spcAft>
            </a:pPr>
            <a:r>
              <a:rPr lang="en-US" dirty="0"/>
              <a:t>The three basic principles for this tutorial can be explained using electrons, or more specifically, the charge they create</a:t>
            </a:r>
            <a:r>
              <a:rPr lang="en-US" dirty="0" smtClean="0"/>
              <a:t>:</a:t>
            </a:r>
          </a:p>
          <a:p>
            <a:pPr>
              <a:lnSpc>
                <a:spcPct val="80000"/>
              </a:lnSpc>
              <a:spcAft>
                <a:spcPts val="600"/>
              </a:spcAft>
            </a:pPr>
            <a:endParaRPr lang="en-US" dirty="0"/>
          </a:p>
          <a:p>
            <a:r>
              <a:rPr lang="en-US" b="1" dirty="0"/>
              <a:t> </a:t>
            </a:r>
            <a:r>
              <a:rPr lang="en-US" b="1" dirty="0" smtClean="0"/>
              <a:t>   Voltage</a:t>
            </a:r>
            <a:r>
              <a:rPr lang="en-US" dirty="0"/>
              <a:t> is the difference in charge between two points</a:t>
            </a:r>
            <a:r>
              <a:rPr lang="en-US" dirty="0" smtClean="0"/>
              <a:t>.</a:t>
            </a:r>
          </a:p>
          <a:p>
            <a:endParaRPr lang="en-US" dirty="0"/>
          </a:p>
          <a:p>
            <a:r>
              <a:rPr lang="en-US" b="1" dirty="0" smtClean="0"/>
              <a:t>    Current</a:t>
            </a:r>
            <a:r>
              <a:rPr lang="en-US" dirty="0"/>
              <a:t> is the rate at which charge is flowing</a:t>
            </a:r>
            <a:r>
              <a:rPr lang="en-US" dirty="0" smtClean="0"/>
              <a:t>.</a:t>
            </a:r>
          </a:p>
          <a:p>
            <a:endParaRPr lang="en-US" dirty="0"/>
          </a:p>
          <a:p>
            <a:r>
              <a:rPr lang="en-US" b="1" dirty="0" smtClean="0"/>
              <a:t>    Resistance</a:t>
            </a:r>
            <a:r>
              <a:rPr lang="en-US" dirty="0"/>
              <a:t> is a material’s tendency to resist the flow of charge (current).</a:t>
            </a:r>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81752"/>
          </a:xfrm>
          <a:prstGeom prst="rect">
            <a:avLst/>
          </a:prstGeom>
        </p:spPr>
        <p:txBody>
          <a:bodyPr wrap="square">
            <a:spAutoFit/>
          </a:bodyPr>
          <a:lstStyle/>
          <a:p>
            <a:pPr>
              <a:lnSpc>
                <a:spcPct val="80000"/>
              </a:lnSpc>
              <a:spcAft>
                <a:spcPts val="600"/>
              </a:spcAft>
            </a:pPr>
            <a:r>
              <a:rPr lang="en-US" dirty="0"/>
              <a:t>Electricity is the movement of electrons. Electrons create charge, which we can harness to do work. Your lightbulb, your stereo, your phone, etc., are all harnessing the movement of the electrons in order to do work. They all operate using the same basic power source: the movement of electrons.</a:t>
            </a:r>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xmlns="" val="359860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4</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a:t>
            </a:r>
            <a:r>
              <a:rPr lang="en" sz="2800" b="1" dirty="0" smtClean="0">
                <a:solidFill>
                  <a:schemeClr val="bg1">
                    <a:lumMod val="50000"/>
                  </a:schemeClr>
                </a:solidFill>
                <a:latin typeface="+mj-lt"/>
              </a:rPr>
              <a:t>What is </a:t>
            </a:r>
            <a:r>
              <a:rPr lang="en" sz="2800" b="1" dirty="0">
                <a:solidFill>
                  <a:srgbClr val="92D050"/>
                </a:solidFill>
                <a:latin typeface="+mj-lt"/>
              </a:rPr>
              <a:t>I</a:t>
            </a:r>
            <a:r>
              <a:rPr lang="en" sz="2800" b="1" dirty="0" smtClean="0">
                <a:solidFill>
                  <a:srgbClr val="92D050"/>
                </a:solidFill>
                <a:latin typeface="+mj-lt"/>
              </a:rPr>
              <a:t>nnovaker Digital Circuits Kits</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4</a:t>
            </a:fld>
            <a:endParaRPr lang="en" sz="1200" dirty="0"/>
          </a:p>
        </p:txBody>
      </p:sp>
      <p:sp>
        <p:nvSpPr>
          <p:cNvPr id="3" name="Rectangle 2"/>
          <p:cNvSpPr/>
          <p:nvPr/>
        </p:nvSpPr>
        <p:spPr>
          <a:xfrm>
            <a:off x="917226" y="2264238"/>
            <a:ext cx="6017744" cy="2266261"/>
          </a:xfrm>
          <a:prstGeom prst="rect">
            <a:avLst/>
          </a:prstGeom>
        </p:spPr>
        <p:txBody>
          <a:bodyPr wrap="square">
            <a:spAutoFit/>
          </a:bodyPr>
          <a:lstStyle/>
          <a:p>
            <a:pPr>
              <a:lnSpc>
                <a:spcPct val="80000"/>
              </a:lnSpc>
              <a:spcAft>
                <a:spcPts val="600"/>
              </a:spcAft>
            </a:pPr>
            <a:r>
              <a:rPr lang="en-US" b="1" dirty="0" err="1"/>
              <a:t>Innovaker</a:t>
            </a:r>
            <a:r>
              <a:rPr lang="en-US" b="1" dirty="0"/>
              <a:t> Digital Circuits </a:t>
            </a:r>
            <a:r>
              <a:rPr lang="en-US" b="1" dirty="0" smtClean="0"/>
              <a:t>Kit</a:t>
            </a:r>
            <a:r>
              <a:rPr lang="en-US" dirty="0"/>
              <a:t> </a:t>
            </a:r>
            <a:r>
              <a:rPr lang="en-US" dirty="0" smtClean="0"/>
              <a:t>includes:</a:t>
            </a:r>
          </a:p>
          <a:p>
            <a:pPr>
              <a:lnSpc>
                <a:spcPct val="80000"/>
              </a:lnSpc>
              <a:spcAft>
                <a:spcPts val="600"/>
              </a:spcAft>
            </a:pPr>
            <a:endParaRPr lang="en-US" dirty="0"/>
          </a:p>
          <a:p>
            <a:pPr>
              <a:lnSpc>
                <a:spcPct val="80000"/>
              </a:lnSpc>
              <a:spcAft>
                <a:spcPts val="600"/>
              </a:spcAft>
            </a:pPr>
            <a:r>
              <a:rPr lang="en-US" dirty="0" smtClean="0"/>
              <a:t>.    Pi PCB    </a:t>
            </a:r>
          </a:p>
          <a:p>
            <a:pPr>
              <a:lnSpc>
                <a:spcPct val="80000"/>
              </a:lnSpc>
              <a:spcAft>
                <a:spcPts val="600"/>
              </a:spcAft>
            </a:pPr>
            <a:r>
              <a:rPr lang="en-US" dirty="0" smtClean="0"/>
              <a:t>.    LED      </a:t>
            </a:r>
          </a:p>
          <a:p>
            <a:pPr>
              <a:lnSpc>
                <a:spcPct val="80000"/>
              </a:lnSpc>
              <a:spcAft>
                <a:spcPts val="600"/>
              </a:spcAft>
            </a:pPr>
            <a:r>
              <a:rPr lang="en-US" dirty="0" smtClean="0"/>
              <a:t>.    Resistor</a:t>
            </a:r>
          </a:p>
          <a:p>
            <a:pPr>
              <a:lnSpc>
                <a:spcPct val="80000"/>
              </a:lnSpc>
              <a:spcAft>
                <a:spcPts val="600"/>
              </a:spcAft>
            </a:pPr>
            <a:r>
              <a:rPr lang="en-US" dirty="0" smtClean="0"/>
              <a:t>.    LCD         </a:t>
            </a:r>
          </a:p>
          <a:p>
            <a:pPr>
              <a:lnSpc>
                <a:spcPct val="80000"/>
              </a:lnSpc>
              <a:spcAft>
                <a:spcPts val="600"/>
              </a:spcAft>
            </a:pPr>
            <a:r>
              <a:rPr lang="en-US" dirty="0" smtClean="0"/>
              <a:t>.    Relay   </a:t>
            </a:r>
          </a:p>
          <a:p>
            <a:pPr>
              <a:lnSpc>
                <a:spcPct val="80000"/>
              </a:lnSpc>
              <a:spcAft>
                <a:spcPts val="600"/>
              </a:spcAft>
            </a:pPr>
            <a:r>
              <a:rPr lang="en-US" dirty="0" smtClean="0"/>
              <a:t>.    Buzzer</a:t>
            </a:r>
          </a:p>
          <a:p>
            <a:pPr>
              <a:lnSpc>
                <a:spcPct val="80000"/>
              </a:lnSpc>
              <a:spcAft>
                <a:spcPts val="600"/>
              </a:spcAft>
            </a:pPr>
            <a:r>
              <a:rPr lang="en-US" dirty="0" smtClean="0"/>
              <a:t>.    Motion sensor           </a:t>
            </a: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1384995"/>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Using </a:t>
            </a:r>
            <a:r>
              <a:rPr lang="en-US" dirty="0"/>
              <a:t>these </a:t>
            </a:r>
            <a:r>
              <a:rPr lang="en-US" dirty="0" smtClean="0"/>
              <a:t>tools from the kits, </a:t>
            </a:r>
            <a:r>
              <a:rPr lang="en-US" dirty="0"/>
              <a:t>students can focus on electronic theory and programming instead of spending time making tedious wire connections. By undertaking a series of hands-on projects, students will learn how to develop rapid prototypes safely.</a:t>
            </a:r>
          </a:p>
          <a:p>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2" name="TextBox 1"/>
          <p:cNvSpPr txBox="1"/>
          <p:nvPr/>
        </p:nvSpPr>
        <p:spPr>
          <a:xfrm>
            <a:off x="3340484" y="2709334"/>
            <a:ext cx="3725333" cy="1518364"/>
          </a:xfrm>
          <a:prstGeom prst="rect">
            <a:avLst/>
          </a:prstGeom>
          <a:noFill/>
        </p:spPr>
        <p:txBody>
          <a:bodyPr wrap="square" rtlCol="0">
            <a:spAutoFit/>
          </a:bodyPr>
          <a:lstStyle/>
          <a:p>
            <a:pPr>
              <a:lnSpc>
                <a:spcPct val="80000"/>
              </a:lnSpc>
              <a:spcAft>
                <a:spcPts val="600"/>
              </a:spcAft>
            </a:pPr>
            <a:r>
              <a:rPr lang="en-US" dirty="0" smtClean="0"/>
              <a:t>.   </a:t>
            </a:r>
            <a:r>
              <a:rPr lang="en-US" dirty="0"/>
              <a:t>Light sensor</a:t>
            </a:r>
          </a:p>
          <a:p>
            <a:pPr>
              <a:lnSpc>
                <a:spcPct val="80000"/>
              </a:lnSpc>
              <a:spcAft>
                <a:spcPts val="600"/>
              </a:spcAft>
            </a:pPr>
            <a:r>
              <a:rPr lang="en-US" dirty="0"/>
              <a:t>.   </a:t>
            </a:r>
            <a:r>
              <a:rPr lang="en-US" dirty="0" smtClean="0"/>
              <a:t>Button </a:t>
            </a:r>
            <a:r>
              <a:rPr lang="en-US" dirty="0"/>
              <a:t>with cap          </a:t>
            </a:r>
            <a:endParaRPr lang="en-US" dirty="0" smtClean="0"/>
          </a:p>
          <a:p>
            <a:pPr>
              <a:lnSpc>
                <a:spcPct val="80000"/>
              </a:lnSpc>
              <a:spcAft>
                <a:spcPts val="600"/>
              </a:spcAft>
            </a:pPr>
            <a:r>
              <a:rPr lang="en-US" dirty="0" smtClean="0"/>
              <a:t>.   1uf </a:t>
            </a:r>
            <a:r>
              <a:rPr lang="en-US" dirty="0"/>
              <a:t>Capacitor</a:t>
            </a:r>
          </a:p>
          <a:p>
            <a:pPr>
              <a:lnSpc>
                <a:spcPct val="80000"/>
              </a:lnSpc>
              <a:spcAft>
                <a:spcPts val="600"/>
              </a:spcAft>
            </a:pPr>
            <a:r>
              <a:rPr lang="en-US" dirty="0"/>
              <a:t>.   </a:t>
            </a:r>
            <a:r>
              <a:rPr lang="en-US" dirty="0" smtClean="0"/>
              <a:t>Temperature </a:t>
            </a:r>
            <a:r>
              <a:rPr lang="en-US" dirty="0"/>
              <a:t>&amp; Humidity Sensor</a:t>
            </a:r>
          </a:p>
          <a:p>
            <a:pPr>
              <a:lnSpc>
                <a:spcPct val="80000"/>
              </a:lnSpc>
              <a:spcAft>
                <a:spcPts val="600"/>
              </a:spcAft>
            </a:pPr>
            <a:r>
              <a:rPr lang="en-US" dirty="0"/>
              <a:t>.   </a:t>
            </a:r>
            <a:r>
              <a:rPr lang="en-US" dirty="0" err="1" smtClean="0"/>
              <a:t>Arduino</a:t>
            </a:r>
            <a:r>
              <a:rPr lang="en-US" dirty="0" smtClean="0"/>
              <a:t> </a:t>
            </a:r>
            <a:r>
              <a:rPr lang="en-US" dirty="0"/>
              <a:t>Nano</a:t>
            </a:r>
          </a:p>
          <a:p>
            <a:pPr>
              <a:lnSpc>
                <a:spcPct val="80000"/>
              </a:lnSpc>
              <a:spcAft>
                <a:spcPts val="600"/>
              </a:spcAft>
            </a:pPr>
            <a:r>
              <a:rPr lang="en-US" dirty="0">
                <a:solidFill>
                  <a:srgbClr val="595A5D"/>
                </a:solidFill>
              </a:rPr>
              <a:t>  </a:t>
            </a:r>
            <a:endParaRPr lang="en-US" dirty="0"/>
          </a:p>
        </p:txBody>
      </p:sp>
    </p:spTree>
    <p:extLst>
      <p:ext uri="{BB962C8B-B14F-4D97-AF65-F5344CB8AC3E}">
        <p14:creationId xmlns:p14="http://schemas.microsoft.com/office/powerpoint/2010/main" xmlns="" val="280883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5</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Innovaker Digital Circuits Kits </a:t>
            </a:r>
            <a:r>
              <a:rPr lang="en" sz="2800" b="1" dirty="0" smtClean="0">
                <a:solidFill>
                  <a:schemeClr val="bg1"/>
                </a:solidFill>
                <a:latin typeface="+mj-lt"/>
              </a:rPr>
              <a:t>layout</a:t>
            </a:r>
            <a:endParaRPr lang="en" sz="2800" b="1" dirty="0">
              <a:solidFill>
                <a:schemeClr val="bg1"/>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5</a:t>
            </a:fld>
            <a:endParaRPr lang="en" sz="1200" dirty="0"/>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38664"/>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It has built in </a:t>
            </a:r>
            <a:r>
              <a:rPr lang="en-US" dirty="0" err="1" smtClean="0"/>
              <a:t>Arduino</a:t>
            </a:r>
            <a:r>
              <a:rPr lang="en-US" dirty="0" smtClean="0"/>
              <a:t> Nano, and can connect to external Raspberry Pi.</a:t>
            </a:r>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1266" name="Picture 2" descr="https://lh4.googleusercontent.com/5NDzlGHpKn6UOKGINO1PG9RDscckGdj0yWDDSupb0gCyoQ4YfR-AGOcHxXvEQ8wUGHO9lgeidMTHGTAqzFybghNAMeAnGxZNMRK-Vv8WNz23rZW3CvqmCYQVLvqLULEmSH1vCmWw"/>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03358" y="1620802"/>
            <a:ext cx="5943600" cy="32392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938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2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015663"/>
          </a:xfrm>
          <a:prstGeom prst="rect">
            <a:avLst/>
          </a:prstGeom>
          <a:noFill/>
        </p:spPr>
        <p:txBody>
          <a:bodyPr wrap="square" rtlCol="0">
            <a:spAutoFit/>
          </a:bodyPr>
          <a:lstStyle/>
          <a:p>
            <a:r>
              <a:rPr lang="en-US" sz="1200" kern="1200" dirty="0" smtClean="0">
                <a:solidFill>
                  <a:schemeClr val="bg1"/>
                </a:solidFill>
              </a:rPr>
              <a:t>Use network cable to connect with router to get IP</a:t>
            </a:r>
          </a:p>
          <a:p>
            <a:endParaRPr lang="en-US" sz="1200" kern="1200" dirty="0" smtClean="0">
              <a:solidFill>
                <a:schemeClr val="bg1"/>
              </a:solidFill>
            </a:endParaRPr>
          </a:p>
          <a:p>
            <a:r>
              <a:rPr lang="en-US" sz="1200" dirty="0" smtClean="0"/>
              <a:t>Connect Pi with router with </a:t>
            </a:r>
            <a:r>
              <a:rPr lang="en-US" sz="1200" dirty="0" err="1" smtClean="0"/>
              <a:t>ethernet</a:t>
            </a:r>
            <a:r>
              <a:rPr lang="en-US" sz="1200" dirty="0" smtClean="0"/>
              <a:t> cable, start Pi, the IP will be displayed on LCD, then remote connect to Raspberry Pi through VNC viewer.</a:t>
            </a:r>
            <a:endParaRPr lang="en-US" sz="1200" dirty="0">
              <a:solidFill>
                <a:schemeClr val="bg1"/>
              </a:solidFill>
            </a:endParaRPr>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xmlns="" val="176997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3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938992"/>
          </a:xfrm>
          <a:prstGeom prst="rect">
            <a:avLst/>
          </a:prstGeom>
          <a:noFill/>
        </p:spPr>
        <p:txBody>
          <a:bodyPr wrap="square" rtlCol="0">
            <a:spAutoFit/>
          </a:bodyPr>
          <a:lstStyle/>
          <a:p>
            <a:r>
              <a:rPr lang="en-US" sz="1200" dirty="0" smtClean="0"/>
              <a:t>Use </a:t>
            </a:r>
            <a:r>
              <a:rPr lang="en-US" sz="1200" dirty="0" err="1" smtClean="0"/>
              <a:t>martphone</a:t>
            </a:r>
            <a:r>
              <a:rPr lang="en-US" sz="1200" dirty="0" smtClean="0"/>
              <a:t> hotspot to get IP</a:t>
            </a:r>
          </a:p>
          <a:p>
            <a:endParaRPr lang="en-US" sz="1200" b="1" dirty="0" smtClean="0"/>
          </a:p>
          <a:p>
            <a:r>
              <a:rPr lang="en-US" sz="1200" dirty="0" smtClean="0"/>
              <a:t>Set hotspot on </a:t>
            </a:r>
            <a:r>
              <a:rPr lang="en-US" sz="1200" dirty="0" err="1" smtClean="0"/>
              <a:t>smartphone</a:t>
            </a:r>
            <a:r>
              <a:rPr lang="en-US" sz="1200" dirty="0" smtClean="0"/>
              <a:t>, </a:t>
            </a:r>
          </a:p>
          <a:p>
            <a:endParaRPr lang="en-US" sz="1200" dirty="0" smtClean="0"/>
          </a:p>
          <a:p>
            <a:r>
              <a:rPr lang="en-US" sz="1200" dirty="0" smtClean="0"/>
              <a:t>the spot name “</a:t>
            </a:r>
            <a:r>
              <a:rPr lang="en-US" sz="1200" dirty="0" err="1" smtClean="0"/>
              <a:t>Pizhi</a:t>
            </a:r>
            <a:r>
              <a:rPr lang="en-US" sz="1200" dirty="0" smtClean="0"/>
              <a:t>”,  password “</a:t>
            </a:r>
            <a:r>
              <a:rPr lang="en-US" sz="1200" dirty="0" err="1" smtClean="0"/>
              <a:t>innovaker</a:t>
            </a:r>
            <a:r>
              <a:rPr lang="en-US" sz="1200" dirty="0" smtClean="0"/>
              <a:t>”.</a:t>
            </a:r>
          </a:p>
          <a:p>
            <a:endParaRPr lang="en-US" sz="1200" dirty="0" smtClean="0"/>
          </a:p>
          <a:p>
            <a:r>
              <a:rPr lang="en-US" sz="1200" dirty="0" smtClean="0"/>
              <a:t>Start Pi with LCD, the LCD will display Pi IP of hotspot, go to VNC, then remote connect to Raspberry Pi through VNC viewer.</a:t>
            </a:r>
          </a:p>
          <a:p>
            <a:r>
              <a:rPr lang="en-US" sz="1200" dirty="0" smtClean="0"/>
              <a:t/>
            </a:r>
            <a:br>
              <a:rPr lang="en-US" sz="1200" dirty="0" smtClean="0"/>
            </a:br>
            <a:endParaRPr lang="en-US" sz="1200" b="1" dirty="0"/>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xmlns="" val="1769975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altLang="zh-CN" sz="2800" b="1" dirty="0" smtClean="0">
                <a:solidFill>
                  <a:srgbClr val="595A5D"/>
                </a:solidFill>
                <a:latin typeface="+mj-lt"/>
              </a:rPr>
              <a:t>motion sensor</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Motion sensor</a:t>
            </a:r>
            <a:endParaRPr lang="en-US" sz="1200" b="1" dirty="0"/>
          </a:p>
          <a:p>
            <a:r>
              <a:rPr lang="en-US" sz="1200" dirty="0"/>
              <a:t>A motion sensor is a type of electronic sensor that detects for motion or movement. These are often found in security systems or motion sensing lights, but have a multitude of use cases. There are actually two types of motion sensors: active and passive. Active motion sensors emit ultrasonic waves which are reflected back to the sensor. When it detects a large disparity in the echo signal it receives, it sends out a signal to activate a different part of the system. Passive infrared sensors detect infrared or heat signals emitted by humans or other animals. These sensors are typically robust enough to differentiate between changes in daytime temperatures versus that of a living creature. The sensors included in this kit are passive infrared sensors</a:t>
            </a:r>
            <a:r>
              <a:rPr lang="en-US" sz="1200" dirty="0" smtClean="0"/>
              <a:t>.</a:t>
            </a:r>
          </a:p>
          <a:p>
            <a:endParaRPr lang="en-US" sz="1200" dirty="0" smtClean="0"/>
          </a:p>
          <a:p>
            <a:r>
              <a:rPr lang="en-US" sz="1200" dirty="0" smtClean="0"/>
              <a:t>How does it work?</a:t>
            </a:r>
            <a:endParaRPr lang="en-US" sz="1200" b="1" dirty="0" smtClean="0"/>
          </a:p>
          <a:p>
            <a:r>
              <a:rPr lang="en-US" sz="1200" dirty="0"/>
              <a:t>The passive infrared sensor is included with 3 pins: one for power, one for ground, and one for the signal. The infrared sensor will detect for any abrupt changes in its infrared signal, and upon detection, will send a digital output to trigger another event.</a:t>
            </a:r>
          </a:p>
          <a:p>
            <a:r>
              <a:rPr lang="en-US" sz="1000" dirty="0"/>
              <a:t/>
            </a:r>
            <a:br>
              <a:rPr lang="en-US" sz="1000" dirty="0"/>
            </a:br>
            <a:r>
              <a:rPr lang="en-US" sz="1000" dirty="0" smtClean="0"/>
              <a:t/>
            </a:r>
            <a:br>
              <a:rPr lang="en-US" sz="1000" dirty="0" smtClean="0"/>
            </a:br>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14234" y="1747452"/>
            <a:ext cx="2424607" cy="2424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Motion sensor</a:t>
            </a:r>
          </a:p>
          <a:p>
            <a:r>
              <a:rPr lang="en-US" sz="2800" b="1" dirty="0" smtClean="0">
                <a:solidFill>
                  <a:srgbClr val="595A5D"/>
                </a:solidFill>
                <a:latin typeface="+mj-lt"/>
              </a:rPr>
              <a:t>diagram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9</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2050" name="Picture 2" descr="https://lh5.googleusercontent.com/7PAG7kteTi4erZh4Cj2fd-EJSG207Uh4jgvHtDsI7K82orcmKzmfwb--b85-WfmRu22lZiHxAX-TzZvAtG-Du9roCatb5AonZqW7_2FghpZkBhPq3EXkNzk-xyrPRepevG5bLkqZ"/>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48143" y="685836"/>
            <a:ext cx="5195857" cy="32424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9612</TotalTime>
  <Words>1131</Words>
  <Application>Microsoft Office PowerPoint</Application>
  <PresentationFormat>On-screen Show (16:9)</PresentationFormat>
  <Paragraphs>459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marina</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David Peng</cp:lastModifiedBy>
  <cp:revision>431</cp:revision>
  <dcterms:modified xsi:type="dcterms:W3CDTF">2018-02-27T17:24:20Z</dcterms:modified>
</cp:coreProperties>
</file>