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453" r:id="rId3"/>
    <p:sldId id="460" r:id="rId4"/>
    <p:sldId id="491" r:id="rId5"/>
    <p:sldId id="492" r:id="rId6"/>
    <p:sldId id="494" r:id="rId7"/>
    <p:sldId id="495" r:id="rId8"/>
    <p:sldId id="507" r:id="rId9"/>
    <p:sldId id="509" r:id="rId10"/>
    <p:sldId id="510" r:id="rId11"/>
    <p:sldId id="511" r:id="rId12"/>
    <p:sldId id="512" r:id="rId13"/>
    <p:sldId id="496" r:id="rId14"/>
    <p:sldId id="498" r:id="rId15"/>
    <p:sldId id="499" r:id="rId16"/>
    <p:sldId id="505" r:id="rId17"/>
    <p:sldId id="504" r:id="rId18"/>
    <p:sldId id="501" r:id="rId19"/>
    <p:sldId id="514" r:id="rId20"/>
    <p:sldId id="515" r:id="rId21"/>
    <p:sldId id="500" r:id="rId22"/>
    <p:sldId id="513" r:id="rId23"/>
    <p:sldId id="35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42F"/>
    <a:srgbClr val="00A169"/>
    <a:srgbClr val="595A5D"/>
    <a:srgbClr val="56B48C"/>
    <a:srgbClr val="FFFFFF"/>
    <a:srgbClr val="80391B"/>
    <a:srgbClr val="9D3F2F"/>
    <a:srgbClr val="FA5B22"/>
    <a:srgbClr val="F9F9F9"/>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9B5E2E-ACFE-4EDE-ACC5-077EDDE4C6CF}">
  <a:tblStyle styleId="{1A9B5E2E-ACFE-4EDE-ACC5-077EDDE4C6C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75" autoAdjust="0"/>
  </p:normalViewPr>
  <p:slideViewPr>
    <p:cSldViewPr snapToGrid="0">
      <p:cViewPr varScale="1">
        <p:scale>
          <a:sx n="78" d="100"/>
          <a:sy n="78" d="100"/>
        </p:scale>
        <p:origin x="-120" y="-96"/>
      </p:cViewPr>
      <p:guideLst>
        <p:guide orient="horz" pos="1620"/>
        <p:guide pos="2880"/>
      </p:guideLst>
    </p:cSldViewPr>
  </p:slideViewPr>
  <p:notesTextViewPr>
    <p:cViewPr>
      <p:scale>
        <a:sx n="1" d="1"/>
        <a:sy n="1" d="1"/>
      </p:scale>
      <p:origin x="0" y="0"/>
    </p:cViewPr>
  </p:notesTextViewPr>
  <p:notesViewPr>
    <p:cSldViewPr snapToGrid="0">
      <p:cViewPr varScale="1">
        <p:scale>
          <a:sx n="72" d="100"/>
          <a:sy n="72" d="100"/>
        </p:scale>
        <p:origin x="-24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12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965248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2798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rtl="0"/>
            <a:r>
              <a:rPr lang="en-US" sz="1100" b="0" i="0" kern="1200" dirty="0" smtClean="0">
                <a:solidFill>
                  <a:schemeClr val="tx1"/>
                </a:solidFill>
                <a:effectLst/>
                <a:latin typeface="+mn-lt"/>
                <a:ea typeface="+mn-ea"/>
                <a:cs typeface="+mn-cs"/>
              </a:rPr>
              <a:t> There are two types of laser pointers. The ruby laser projects a red beam of light, resulting in a red dot. Inside the laser pointer is a ruby rod. On one end is a mirror and the other is a partially see-through mirror. A flash tube acts as a light source and is at one end of the rod. When a user presses a button on the side of the ruby laser pointer, the flash tube agitates atoms inside the rod. The atoms bounce off of the solid mirror and exit the laser pointer through the see-through one. This is what projects the beam of light onto a surface of the user's choosing.</a:t>
            </a:r>
          </a:p>
          <a:p>
            <a:pPr rtl="0"/>
            <a:endParaRPr lang="en-US" sz="1100" b="0" i="0" kern="1200" dirty="0" smtClean="0">
              <a:solidFill>
                <a:schemeClr val="tx1"/>
              </a:solidFill>
              <a:effectLst/>
              <a:latin typeface="+mn-lt"/>
              <a:ea typeface="+mn-ea"/>
              <a:cs typeface="+mn-cs"/>
            </a:endParaRPr>
          </a:p>
          <a:p>
            <a:pPr rtl="0"/>
            <a:r>
              <a:rPr lang="en-US" sz="1100" b="0" i="0" kern="1200" dirty="0" smtClean="0">
                <a:solidFill>
                  <a:schemeClr val="tx1"/>
                </a:solidFill>
                <a:effectLst/>
                <a:latin typeface="+mn-lt"/>
                <a:ea typeface="+mn-ea"/>
                <a:cs typeface="+mn-cs"/>
              </a:rPr>
              <a:t>Green laser pointers operate in the exact same way as ruby laser pointers. The sole exception is that instead of a ruby rod that emits a red-colored beam of light, there is a green rod that emits a green beam of light. The green rod is able to produce a more focused and powerful beam of light, which also makes it more dangerous. Pointing a green laser pointer directly into someone's eyes can quickly lead to blindness.</a:t>
            </a:r>
          </a:p>
          <a:p>
            <a:pPr rtl="0"/>
            <a:endParaRPr lang="en-US" b="0" dirty="0" smtClean="0">
              <a:effectLst/>
            </a:endParaRPr>
          </a:p>
        </p:txBody>
      </p:sp>
    </p:spTree>
    <p:extLst>
      <p:ext uri="{BB962C8B-B14F-4D97-AF65-F5344CB8AC3E}">
        <p14:creationId xmlns:p14="http://schemas.microsoft.com/office/powerpoint/2010/main" val="218120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rtl="0"/>
            <a:r>
              <a:rPr lang="en-US" sz="1100" b="0" i="0" kern="1200" dirty="0" smtClean="0">
                <a:solidFill>
                  <a:schemeClr val="tx1"/>
                </a:solidFill>
                <a:effectLst/>
                <a:latin typeface="+mn-lt"/>
                <a:ea typeface="+mn-ea"/>
                <a:cs typeface="+mn-cs"/>
              </a:rPr>
              <a:t> There are two types of laser pointers. The ruby laser projects a red beam of light, resulting in a red dot. Inside the laser pointer is a ruby rod. On one end is a mirror and the other is a partially see-through mirror. A flash tube acts as a light source and is at one end of the rod. When a user presses a button on the side of the ruby laser pointer, the flash tube agitates atoms inside the rod. The atoms bounce off of the solid mirror and exit the laser pointer through the see-through one. This is what projects the beam of light onto a surface of the user's choosing.</a:t>
            </a:r>
          </a:p>
          <a:p>
            <a:pPr rtl="0"/>
            <a:endParaRPr lang="en-US" sz="1100" b="0" i="0" kern="1200" dirty="0" smtClean="0">
              <a:solidFill>
                <a:schemeClr val="tx1"/>
              </a:solidFill>
              <a:effectLst/>
              <a:latin typeface="+mn-lt"/>
              <a:ea typeface="+mn-ea"/>
              <a:cs typeface="+mn-cs"/>
            </a:endParaRPr>
          </a:p>
          <a:p>
            <a:pPr rtl="0"/>
            <a:r>
              <a:rPr lang="en-US" sz="1100" b="0" i="0" kern="1200" dirty="0" smtClean="0">
                <a:solidFill>
                  <a:schemeClr val="tx1"/>
                </a:solidFill>
                <a:effectLst/>
                <a:latin typeface="+mn-lt"/>
                <a:ea typeface="+mn-ea"/>
                <a:cs typeface="+mn-cs"/>
              </a:rPr>
              <a:t>Green laser pointers operate in the exact same way as ruby laser pointers. The sole exception is that instead of a ruby rod that emits a red-colored beam of light, there is a green rod that emits a green beam of light. The green rod is able to produce a more focused and powerful beam of light, which also makes it more dangerous. Pointing a green laser pointer directly into someone's eyes can quickly lead to blindness.</a:t>
            </a:r>
          </a:p>
          <a:p>
            <a:pPr rtl="0"/>
            <a:endParaRPr lang="en-US" b="0" dirty="0" smtClean="0">
              <a:effectLst/>
            </a:endParaRPr>
          </a:p>
        </p:txBody>
      </p:sp>
    </p:spTree>
    <p:extLst>
      <p:ext uri="{BB962C8B-B14F-4D97-AF65-F5344CB8AC3E}">
        <p14:creationId xmlns:p14="http://schemas.microsoft.com/office/powerpoint/2010/main" val="226144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r>
              <a:rPr lang="en-US" dirty="0" smtClean="0"/>
              <a:t>Laser</a:t>
            </a:r>
            <a:r>
              <a:rPr lang="en-US" baseline="0" dirty="0" smtClean="0"/>
              <a:t> tag game, wear the goggle </a:t>
            </a:r>
            <a:endParaRPr lang="en-US" dirty="0" smtClean="0"/>
          </a:p>
          <a:p>
            <a:pPr lvl="0" rtl="0">
              <a:spcBef>
                <a:spcPts val="0"/>
              </a:spcBef>
              <a:buNone/>
            </a:pPr>
            <a:endParaRPr lang="en-US" dirty="0" smtClean="0"/>
          </a:p>
          <a:p>
            <a:pPr rtl="0"/>
            <a:r>
              <a:rPr lang="en-US" sz="1100" b="0" i="0" kern="1200" dirty="0" smtClean="0">
                <a:solidFill>
                  <a:schemeClr val="tx1"/>
                </a:solidFill>
                <a:effectLst/>
                <a:latin typeface="+mn-lt"/>
                <a:ea typeface="+mn-ea"/>
                <a:cs typeface="+mn-cs"/>
              </a:rPr>
              <a:t> There are two types of laser pointers. The ruby laser projects a red beam of light, resulting in a red dot. Inside the laser pointer is a ruby rod. On one end is a mirror and the other is a partially see-through mirror. A flash tube acts as a light source and is at one end of the rod. When a user presses a button on the side of the ruby laser pointer, the flash tube agitates atoms inside the rod. The atoms bounce off of the solid mirror and exit the laser pointer through the see-through one. This is what projects the beam of light onto a surface of the user's choosing.</a:t>
            </a:r>
          </a:p>
          <a:p>
            <a:pPr rtl="0"/>
            <a:endParaRPr lang="en-US" sz="1100" b="0" i="0" kern="1200" dirty="0" smtClean="0">
              <a:solidFill>
                <a:schemeClr val="tx1"/>
              </a:solidFill>
              <a:effectLst/>
              <a:latin typeface="+mn-lt"/>
              <a:ea typeface="+mn-ea"/>
              <a:cs typeface="+mn-cs"/>
            </a:endParaRPr>
          </a:p>
          <a:p>
            <a:pPr rtl="0"/>
            <a:r>
              <a:rPr lang="en-US" sz="1100" b="0" i="0" kern="1200" dirty="0" smtClean="0">
                <a:solidFill>
                  <a:schemeClr val="tx1"/>
                </a:solidFill>
                <a:effectLst/>
                <a:latin typeface="+mn-lt"/>
                <a:ea typeface="+mn-ea"/>
                <a:cs typeface="+mn-cs"/>
              </a:rPr>
              <a:t>Green laser pointers operate in the exact same way as ruby laser pointers. The sole exception is that instead of a ruby rod that emits a red-colored beam of light, there is a green rod that emits a green beam of light. The green rod is able to produce a more focused and powerful beam of light, which also makes it more dangerous. Pointing a green laser pointer directly into someone's eyes can quickly lead to blindness.</a:t>
            </a:r>
          </a:p>
          <a:p>
            <a:pPr rtl="0"/>
            <a:endParaRPr lang="en-US" b="0" dirty="0" smtClean="0">
              <a:effectLst/>
            </a:endParaRPr>
          </a:p>
        </p:txBody>
      </p:sp>
    </p:spTree>
    <p:extLst>
      <p:ext uri="{BB962C8B-B14F-4D97-AF65-F5344CB8AC3E}">
        <p14:creationId xmlns:p14="http://schemas.microsoft.com/office/powerpoint/2010/main" val="1205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effectLst/>
                <a:latin typeface="+mn-lt"/>
                <a:ea typeface="+mn-ea"/>
                <a:cs typeface="+mn-cs"/>
              </a:rPr>
              <a:t>Writing the Code</a:t>
            </a:r>
            <a:endParaRPr lang="en-US" b="0" dirty="0" smtClean="0">
              <a:effectLst/>
            </a:endParaRPr>
          </a:p>
          <a:p>
            <a:pPr rtl="0"/>
            <a:r>
              <a:rPr lang="en-US" sz="1100" b="0" i="0" u="none" strike="noStrike" kern="1200" dirty="0" smtClean="0">
                <a:solidFill>
                  <a:schemeClr val="tx1"/>
                </a:solidFill>
                <a:effectLst/>
                <a:latin typeface="+mn-lt"/>
                <a:ea typeface="+mn-ea"/>
                <a:cs typeface="+mn-cs"/>
              </a:rPr>
              <a:t>The following program uses values from our LDR to obtain a brightness value and light up an LED based on that. Take special note of the </a:t>
            </a:r>
            <a:r>
              <a:rPr lang="en-US" sz="1100" b="0" i="0" u="none" strike="noStrike" kern="1200" dirty="0" err="1" smtClean="0">
                <a:solidFill>
                  <a:schemeClr val="tx1"/>
                </a:solidFill>
                <a:effectLst/>
                <a:latin typeface="+mn-lt"/>
                <a:ea typeface="+mn-ea"/>
                <a:cs typeface="+mn-cs"/>
              </a:rPr>
              <a:t>rc_time</a:t>
            </a:r>
            <a:r>
              <a:rPr lang="en-US" sz="1100" b="0" i="0" u="none" strike="noStrike" kern="1200" dirty="0" smtClean="0">
                <a:solidFill>
                  <a:schemeClr val="tx1"/>
                </a:solidFill>
                <a:effectLst/>
                <a:latin typeface="+mn-lt"/>
                <a:ea typeface="+mn-ea"/>
                <a:cs typeface="+mn-cs"/>
              </a:rPr>
              <a:t> method, which we use to attain a brightness value.</a:t>
            </a:r>
            <a:endParaRPr lang="en-US" b="0" dirty="0" smtClean="0">
              <a:effectLst/>
            </a:endParaRPr>
          </a:p>
          <a:p>
            <a:r>
              <a:rPr lang="en-US" dirty="0" smtClean="0"/>
              <a:t/>
            </a:r>
            <a:br>
              <a:rPr lang="en-US" dirty="0" smtClean="0"/>
            </a:br>
            <a:endParaRPr lang="en-US" b="0" dirty="0" smtClean="0">
              <a:effectLst/>
            </a:endParaRPr>
          </a:p>
        </p:txBody>
      </p:sp>
    </p:spTree>
    <p:extLst>
      <p:ext uri="{BB962C8B-B14F-4D97-AF65-F5344CB8AC3E}">
        <p14:creationId xmlns:p14="http://schemas.microsoft.com/office/powerpoint/2010/main" val="75894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292583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dirty="0" smtClean="0"/>
              <a:t>One</a:t>
            </a:r>
            <a:r>
              <a:rPr lang="en-US" baseline="0" dirty="0" smtClean="0"/>
              <a:t> more additional project to demonstrate </a:t>
            </a:r>
            <a:r>
              <a:rPr lang="en-US" sz="1100" b="1" dirty="0" err="1" smtClean="0">
                <a:solidFill>
                  <a:srgbClr val="595A5D"/>
                </a:solidFill>
              </a:rPr>
              <a:t>photoresistor</a:t>
            </a:r>
            <a:r>
              <a:rPr lang="en-US" sz="1100" b="1" dirty="0" smtClean="0">
                <a:solidFill>
                  <a:srgbClr val="595A5D"/>
                </a:solidFill>
              </a:rPr>
              <a:t> </a:t>
            </a: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255228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80321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211427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r>
              <a:rPr lang="en-US" sz="1100" b="1" i="0" kern="1200" dirty="0" smtClean="0">
                <a:solidFill>
                  <a:schemeClr val="tx1"/>
                </a:solidFill>
                <a:effectLst/>
                <a:latin typeface="+mn-lt"/>
                <a:ea typeface="+mn-ea"/>
                <a:cs typeface="+mn-cs"/>
              </a:rPr>
              <a:t>5G</a:t>
            </a:r>
            <a:r>
              <a:rPr lang="en-US" sz="1100" b="0" i="0" kern="1200" dirty="0" smtClean="0">
                <a:solidFill>
                  <a:schemeClr val="tx1"/>
                </a:solidFill>
                <a:effectLst/>
                <a:latin typeface="+mn-lt"/>
                <a:ea typeface="+mn-ea"/>
                <a:cs typeface="+mn-cs"/>
              </a:rPr>
              <a:t> is the coming fifth-generation wireless broadband technology based on the IEEE 802.11ac standard. ...</a:t>
            </a:r>
            <a:r>
              <a:rPr lang="en-US" sz="1100" b="1" i="0" kern="1200" dirty="0" smtClean="0">
                <a:solidFill>
                  <a:schemeClr val="tx1"/>
                </a:solidFill>
                <a:effectLst/>
                <a:latin typeface="+mn-lt"/>
                <a:ea typeface="+mn-ea"/>
                <a:cs typeface="+mn-cs"/>
              </a:rPr>
              <a:t>5G</a:t>
            </a:r>
            <a:r>
              <a:rPr lang="en-US" sz="1100" b="0" i="0" kern="1200" dirty="0" smtClean="0">
                <a:solidFill>
                  <a:schemeClr val="tx1"/>
                </a:solidFill>
                <a:effectLst/>
                <a:latin typeface="+mn-lt"/>
                <a:ea typeface="+mn-ea"/>
                <a:cs typeface="+mn-cs"/>
              </a:rPr>
              <a:t> will provide better speeds and coverage than the current 4G. </a:t>
            </a:r>
            <a:r>
              <a:rPr lang="en-US" sz="1100" b="1" i="0" kern="1200" dirty="0" smtClean="0">
                <a:solidFill>
                  <a:schemeClr val="tx1"/>
                </a:solidFill>
                <a:effectLst/>
                <a:latin typeface="+mn-lt"/>
                <a:ea typeface="+mn-ea"/>
                <a:cs typeface="+mn-cs"/>
              </a:rPr>
              <a:t>5G</a:t>
            </a:r>
            <a:r>
              <a:rPr lang="en-US" sz="1100" b="0" i="0" kern="1200" dirty="0" smtClean="0">
                <a:solidFill>
                  <a:schemeClr val="tx1"/>
                </a:solidFill>
                <a:effectLst/>
                <a:latin typeface="+mn-lt"/>
                <a:ea typeface="+mn-ea"/>
                <a:cs typeface="+mn-cs"/>
              </a:rPr>
              <a:t> operates with a 5Ghz signal and is set to offer speeds of up to 1 Gb/s for tens of connections or tens of Mb/s for tens of thousands of connections.</a:t>
            </a:r>
          </a:p>
          <a:p>
            <a:pPr lvl="0" rtl="0">
              <a:spcBef>
                <a:spcPts val="0"/>
              </a:spcBef>
              <a:buNone/>
            </a:pPr>
            <a:endParaRPr lang="en-US" sz="1100" b="0" i="0" kern="1200" dirty="0" smtClean="0">
              <a:solidFill>
                <a:schemeClr val="tx1"/>
              </a:solidFill>
              <a:effectLst/>
              <a:latin typeface="+mn-lt"/>
              <a:ea typeface="+mn-ea"/>
              <a:cs typeface="+mn-cs"/>
            </a:endParaRPr>
          </a:p>
          <a:p>
            <a:pPr lvl="0" rtl="0">
              <a:spcBef>
                <a:spcPts val="0"/>
              </a:spcBef>
              <a:buNone/>
            </a:pPr>
            <a:endParaRPr lang="en-US" dirty="0" smtClean="0"/>
          </a:p>
        </p:txBody>
      </p:sp>
    </p:spTree>
    <p:extLst>
      <p:ext uri="{BB962C8B-B14F-4D97-AF65-F5344CB8AC3E}">
        <p14:creationId xmlns:p14="http://schemas.microsoft.com/office/powerpoint/2010/main" val="1219316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2351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sz="1100" b="0" i="0" kern="1200" dirty="0" smtClean="0">
                <a:solidFill>
                  <a:schemeClr val="tx1"/>
                </a:solidFill>
                <a:latin typeface="+mn-lt"/>
                <a:ea typeface="+mn-ea"/>
                <a:cs typeface="+mn-cs"/>
              </a:rPr>
              <a:t>Electricity is a natural phenomenon that occurs throughout nature and takes many different forms. In this tutorial we’ll focus on current electricity: the stuff that powers our electronic gadgets. Our goal is NOT</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to understand how electricity flows from a power source through wires, lighting up LEDs, spinning motors, and powering our communication devices.</a:t>
            </a:r>
          </a:p>
          <a:p>
            <a:pPr lvl="0" rtl="0">
              <a:spcBef>
                <a:spcPts val="0"/>
              </a:spcBef>
              <a:buNone/>
            </a:pPr>
            <a:r>
              <a:rPr lang="en-US" sz="1100" b="0" i="0" kern="1200" dirty="0" smtClean="0">
                <a:solidFill>
                  <a:schemeClr val="tx1"/>
                </a:solidFill>
                <a:latin typeface="+mn-lt"/>
                <a:ea typeface="+mn-ea"/>
                <a:cs typeface="+mn-cs"/>
              </a:rPr>
              <a:t>Electricity is briefly defined as the </a:t>
            </a:r>
            <a:r>
              <a:rPr lang="en-US" sz="1100" b="1" i="0" kern="1200" dirty="0" smtClean="0">
                <a:solidFill>
                  <a:schemeClr val="tx1"/>
                </a:solidFill>
                <a:latin typeface="+mn-lt"/>
                <a:ea typeface="+mn-ea"/>
                <a:cs typeface="+mn-cs"/>
              </a:rPr>
              <a:t>flow of electric charge,</a:t>
            </a:r>
            <a:r>
              <a:rPr lang="en-US" sz="1100" b="0" i="0" kern="1200" dirty="0" smtClean="0">
                <a:solidFill>
                  <a:schemeClr val="tx1"/>
                </a:solidFill>
                <a:latin typeface="+mn-lt"/>
                <a:ea typeface="+mn-ea"/>
                <a:cs typeface="+mn-cs"/>
              </a:rPr>
              <a:t> but there’s so much behind that simple statement. Where do the charges come from? How do we move them? Where do they move to? How does an electric charge cause mechanical motion or make things light up? So many questions! To begin to explain what electricity is we need to zoom way in, beyond the matter and molecules, to the atoms that make up everything we interact with in life.</a:t>
            </a:r>
          </a:p>
          <a:p>
            <a:pPr lvl="0" rtl="0">
              <a:spcBef>
                <a:spcPts val="0"/>
              </a:spcBef>
              <a:buNone/>
            </a:pPr>
            <a:r>
              <a:rPr lang="en-US" sz="1100" b="0" i="0" kern="1200" dirty="0" smtClean="0">
                <a:solidFill>
                  <a:schemeClr val="tx1"/>
                </a:solidFill>
                <a:latin typeface="+mn-lt"/>
                <a:ea typeface="+mn-ea"/>
                <a:cs typeface="+mn-cs"/>
              </a:rPr>
              <a:t>We do</a:t>
            </a:r>
            <a:r>
              <a:rPr lang="en-US" sz="1100" b="0" i="0" kern="1200" baseline="0" dirty="0" smtClean="0">
                <a:solidFill>
                  <a:schemeClr val="tx1"/>
                </a:solidFill>
                <a:latin typeface="+mn-lt"/>
                <a:ea typeface="+mn-ea"/>
                <a:cs typeface="+mn-cs"/>
              </a:rPr>
              <a:t> not have time to discuss and explain all of those concepts in this class, instead, we will focus on the electric circuit, and how its basic concept, and how it works.</a:t>
            </a:r>
            <a:endParaRPr lang="en-US" dirty="0" smtClean="0"/>
          </a:p>
        </p:txBody>
      </p:sp>
    </p:spTree>
    <p:extLst>
      <p:ext uri="{BB962C8B-B14F-4D97-AF65-F5344CB8AC3E}">
        <p14:creationId xmlns:p14="http://schemas.microsoft.com/office/powerpoint/2010/main" val="148032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803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8032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smtClean="0">
                <a:solidFill>
                  <a:schemeClr val="tx1"/>
                </a:solidFill>
                <a:latin typeface="+mn-lt"/>
                <a:ea typeface="+mn-ea"/>
                <a:cs typeface="+mn-cs"/>
              </a:rPr>
              <a:t>IP address</a:t>
            </a:r>
            <a:endParaRPr lang="en-US" b="1" dirty="0" smtClean="0"/>
          </a:p>
          <a:p>
            <a:pPr rtl="0"/>
            <a:r>
              <a:rPr lang="en-US" sz="1100" b="0" i="0" u="none" strike="noStrike" kern="1200" dirty="0" smtClean="0">
                <a:solidFill>
                  <a:schemeClr val="tx1"/>
                </a:solidFill>
                <a:latin typeface="+mn-lt"/>
                <a:ea typeface="+mn-ea"/>
                <a:cs typeface="+mn-cs"/>
              </a:rPr>
              <a:t>Get Pi IP address is one important step to use Pi with laptop or other computer.</a:t>
            </a:r>
            <a:endParaRPr lang="en-US" b="0" dirty="0" smtClean="0"/>
          </a:p>
          <a:p>
            <a:pPr rtl="0"/>
            <a:r>
              <a:rPr lang="en-US" sz="1100" b="0" i="0" u="none" strike="noStrike" kern="1200" dirty="0" smtClean="0">
                <a:solidFill>
                  <a:schemeClr val="tx1"/>
                </a:solidFill>
                <a:latin typeface="+mn-lt"/>
                <a:ea typeface="+mn-ea"/>
                <a:cs typeface="+mn-cs"/>
              </a:rPr>
              <a:t>If IP address for example as “192.168.0.15” is displayed on LCD, go to chapter VNC.</a:t>
            </a:r>
            <a:endParaRPr lang="en-US" b="0" dirty="0" smtClean="0"/>
          </a:p>
          <a:p>
            <a:pPr rtl="0"/>
            <a:r>
              <a:rPr lang="en-US" b="0" dirty="0" smtClean="0"/>
              <a:t/>
            </a:r>
            <a:br>
              <a:rPr lang="en-US" b="0" dirty="0" smtClean="0"/>
            </a:br>
            <a:r>
              <a:rPr lang="en-US" sz="1100" b="0" i="0" u="none" strike="noStrike" kern="1200" dirty="0" smtClean="0">
                <a:solidFill>
                  <a:schemeClr val="tx1"/>
                </a:solidFill>
                <a:latin typeface="+mn-lt"/>
                <a:ea typeface="+mn-ea"/>
                <a:cs typeface="+mn-cs"/>
              </a:rPr>
              <a:t>Here is workflow how to get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IP address:</a:t>
            </a:r>
            <a:endParaRPr lang="en-US" b="0" dirty="0" smtClean="0"/>
          </a:p>
          <a:p>
            <a:pPr rtl="0"/>
            <a:r>
              <a:rPr lang="en-US" dirty="0" smtClean="0"/>
              <a:t/>
            </a:r>
            <a:br>
              <a:rPr lang="en-US" dirty="0" smtClean="0"/>
            </a:br>
            <a:r>
              <a:rPr lang="en-US" sz="1100" b="0" i="0" u="none" strike="noStrike" kern="1200" dirty="0" smtClean="0">
                <a:solidFill>
                  <a:schemeClr val="tx1"/>
                </a:solidFill>
                <a:latin typeface="+mn-lt"/>
                <a:ea typeface="+mn-ea"/>
                <a:cs typeface="+mn-cs"/>
              </a:rPr>
              <a:t>If there is no IP address is displayed on LCD, there are three ways to get IP.</a:t>
            </a:r>
            <a:endParaRPr lang="en-US" b="0" dirty="0" smtClean="0"/>
          </a:p>
          <a:p>
            <a:pPr rtl="0" fontAlgn="base"/>
            <a:r>
              <a:rPr lang="en-US" sz="1100" b="0" i="0" u="none" strike="noStrike" kern="1200" dirty="0" smtClean="0">
                <a:solidFill>
                  <a:schemeClr val="tx1"/>
                </a:solidFill>
                <a:latin typeface="+mn-lt"/>
                <a:ea typeface="+mn-ea"/>
                <a:cs typeface="+mn-cs"/>
              </a:rPr>
              <a:t>Use monitor / keyboard / mouse to connect to </a:t>
            </a:r>
            <a:r>
              <a:rPr lang="en-US" sz="1100" b="0" i="0" u="none" strike="noStrike" kern="1200" dirty="0" err="1" smtClean="0">
                <a:solidFill>
                  <a:schemeClr val="tx1"/>
                </a:solidFill>
                <a:latin typeface="+mn-lt"/>
                <a:ea typeface="+mn-ea"/>
                <a:cs typeface="+mn-cs"/>
              </a:rPr>
              <a:t>wifi</a:t>
            </a:r>
            <a:endParaRPr lang="en-US" sz="1100" b="0" i="0" u="none" strike="noStrike" kern="1200" dirty="0" smtClean="0">
              <a:solidFill>
                <a:schemeClr val="tx1"/>
              </a:solidFill>
              <a:latin typeface="+mn-lt"/>
              <a:ea typeface="+mn-ea"/>
              <a:cs typeface="+mn-cs"/>
            </a:endParaRPr>
          </a:p>
          <a:p>
            <a:pPr rtl="0" fontAlgn="base"/>
            <a:r>
              <a:rPr lang="en-US" sz="1100" b="0" i="0" u="none" strike="noStrike" kern="1200" dirty="0" smtClean="0">
                <a:solidFill>
                  <a:schemeClr val="tx1"/>
                </a:solidFill>
                <a:latin typeface="+mn-lt"/>
                <a:ea typeface="+mn-ea"/>
                <a:cs typeface="+mn-cs"/>
              </a:rPr>
              <a:t>Use network cable to connect with router to get IP</a:t>
            </a:r>
          </a:p>
          <a:p>
            <a:pPr rtl="0" fontAlgn="base"/>
            <a:r>
              <a:rPr lang="en-US" sz="1100" b="0" i="0" u="none" strike="noStrike" kern="1200" dirty="0" smtClean="0">
                <a:solidFill>
                  <a:schemeClr val="tx1"/>
                </a:solidFill>
                <a:latin typeface="+mn-lt"/>
                <a:ea typeface="+mn-ea"/>
                <a:cs typeface="+mn-cs"/>
              </a:rPr>
              <a:t>Use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hotspot to get IP</a:t>
            </a:r>
          </a:p>
          <a:p>
            <a:pPr rtl="0"/>
            <a:r>
              <a:rPr lang="en-US" sz="1100" b="0" i="0" u="none" strike="noStrike" kern="1200" dirty="0" smtClean="0">
                <a:solidFill>
                  <a:schemeClr val="tx1"/>
                </a:solidFill>
                <a:latin typeface="+mn-lt"/>
                <a:ea typeface="+mn-ea"/>
                <a:cs typeface="+mn-cs"/>
              </a:rPr>
              <a:t>Following chapter will introduce above IP methods.</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latin typeface="+mn-lt"/>
                <a:ea typeface="+mn-ea"/>
                <a:cs typeface="+mn-cs"/>
              </a:rPr>
              <a:t>Option 2: Use network cable to connect with router to get 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Connect Pi with router with </a:t>
            </a:r>
            <a:r>
              <a:rPr lang="en-US" sz="1100" b="0" i="0" u="none" strike="noStrike" kern="1200" dirty="0" err="1" smtClean="0">
                <a:solidFill>
                  <a:schemeClr val="tx1"/>
                </a:solidFill>
                <a:latin typeface="+mn-lt"/>
                <a:ea typeface="+mn-ea"/>
                <a:cs typeface="+mn-cs"/>
              </a:rPr>
              <a:t>ethernet</a:t>
            </a:r>
            <a:r>
              <a:rPr lang="en-US" sz="1100" b="0" i="0" u="none" strike="noStrike" kern="1200" dirty="0" smtClean="0">
                <a:solidFill>
                  <a:schemeClr val="tx1"/>
                </a:solidFill>
                <a:latin typeface="+mn-lt"/>
                <a:ea typeface="+mn-ea"/>
                <a:cs typeface="+mn-cs"/>
              </a:rPr>
              <a:t> cable, start Pi, the IP will be displayed on LCD, go to VNC chapter to setup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or use directly.</a:t>
            </a:r>
            <a:endParaRPr lang="en-US" b="0" dirty="0" smtClean="0"/>
          </a:p>
          <a:p>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val="7589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Option 3:  Use </a:t>
            </a:r>
            <a:r>
              <a:rPr lang="en-US" sz="1100" b="0" i="0" u="none" strike="noStrike" kern="1200" dirty="0" err="1" smtClean="0">
                <a:solidFill>
                  <a:schemeClr val="tx1"/>
                </a:solidFill>
                <a:latin typeface="+mn-lt"/>
                <a:ea typeface="+mn-ea"/>
                <a:cs typeface="+mn-cs"/>
              </a:rPr>
              <a:t>martphone</a:t>
            </a:r>
            <a:r>
              <a:rPr lang="en-US" sz="1100" b="0" i="0" u="none" strike="noStrike" kern="1200" dirty="0" smtClean="0">
                <a:solidFill>
                  <a:schemeClr val="tx1"/>
                </a:solidFill>
                <a:latin typeface="+mn-lt"/>
                <a:ea typeface="+mn-ea"/>
                <a:cs typeface="+mn-cs"/>
              </a:rPr>
              <a:t> hotspot to get IP</a:t>
            </a:r>
            <a:endParaRPr lang="en-US" b="1" dirty="0" smtClean="0"/>
          </a:p>
          <a:p>
            <a:pPr rtl="0"/>
            <a:r>
              <a:rPr lang="en-US" sz="1100" b="0" i="0" u="none" strike="noStrike" kern="1200" dirty="0" smtClean="0">
                <a:solidFill>
                  <a:schemeClr val="tx1"/>
                </a:solidFill>
                <a:latin typeface="+mn-lt"/>
                <a:ea typeface="+mn-ea"/>
                <a:cs typeface="+mn-cs"/>
              </a:rPr>
              <a:t>Set hotspot on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the spot name “</a:t>
            </a:r>
            <a:r>
              <a:rPr lang="en-US" sz="1100" b="0" i="0" u="none" strike="noStrike" kern="1200" dirty="0" err="1" smtClean="0">
                <a:solidFill>
                  <a:schemeClr val="tx1"/>
                </a:solidFill>
                <a:latin typeface="+mn-lt"/>
                <a:ea typeface="+mn-ea"/>
                <a:cs typeface="+mn-cs"/>
              </a:rPr>
              <a:t>Pizhi</a:t>
            </a:r>
            <a:r>
              <a:rPr lang="en-US" sz="1100" b="0" i="0" u="none" strike="noStrike" kern="1200" dirty="0" smtClean="0">
                <a:solidFill>
                  <a:schemeClr val="tx1"/>
                </a:solidFill>
                <a:latin typeface="+mn-lt"/>
                <a:ea typeface="+mn-ea"/>
                <a:cs typeface="+mn-cs"/>
              </a:rPr>
              <a:t>”, password “</a:t>
            </a: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a:t>
            </a:r>
            <a:endParaRPr lang="en-US" b="0" dirty="0" smtClean="0"/>
          </a:p>
          <a:p>
            <a:pPr rtl="0"/>
            <a:r>
              <a:rPr lang="en-US" sz="1100" b="0" i="0" u="none" strike="noStrike" kern="1200" dirty="0" smtClean="0">
                <a:solidFill>
                  <a:schemeClr val="tx1"/>
                </a:solidFill>
                <a:latin typeface="+mn-lt"/>
                <a:ea typeface="+mn-ea"/>
                <a:cs typeface="+mn-cs"/>
              </a:rPr>
              <a:t>Start Pi with LCD, the LCD will display Pi IP of hotspot, go to VNC.</a:t>
            </a:r>
            <a:endParaRPr lang="en-US" b="0" dirty="0" smtClean="0"/>
          </a:p>
          <a:p>
            <a:r>
              <a:rPr lang="en-US" dirty="0" smtClean="0"/>
              <a:t/>
            </a:r>
            <a:br>
              <a:rPr lang="en-US" dirty="0" smtClean="0"/>
            </a:br>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val="75894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rtl="0"/>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What is 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a:t>
            </a:r>
            <a:endParaRPr lang="en-US" b="1" dirty="0" smtClean="0">
              <a:effectLst/>
            </a:endParaRPr>
          </a:p>
          <a:p>
            <a:pPr rtl="0"/>
            <a:r>
              <a:rPr lang="en-US" sz="1100" b="0" i="0" u="none" strike="noStrike" kern="1200" dirty="0" smtClean="0">
                <a:solidFill>
                  <a:schemeClr val="tx1"/>
                </a:solidFill>
                <a:effectLst/>
                <a:latin typeface="+mn-lt"/>
                <a:ea typeface="+mn-ea"/>
                <a:cs typeface="+mn-cs"/>
              </a:rPr>
              <a:t>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is a light dependent resistor, meaning the value of its resistance changes according to the amount of light being shed on it. As the light intensity increase, the resistance of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decreases. Uses of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can be seen in night lights, street lamps, and outdoor clocks. In each case, we can see how the attributes of 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can be use to create light activated systems.</a:t>
            </a:r>
            <a:endParaRPr lang="en-US" b="0" dirty="0" smtClean="0">
              <a:effectLst/>
            </a:endParaRPr>
          </a:p>
          <a:p>
            <a:pPr rtl="0"/>
            <a:r>
              <a:rPr lang="en-US" b="0" dirty="0" smtClean="0">
                <a:effectLst/>
              </a:rPr>
              <a:t/>
            </a:r>
            <a:br>
              <a:rPr lang="en-US" b="0" dirty="0" smtClean="0">
                <a:effectLst/>
              </a:rPr>
            </a:br>
            <a:r>
              <a:rPr lang="en-US" sz="1100" b="0" i="0" u="none" strike="noStrike" kern="1200" dirty="0" smtClean="0">
                <a:solidFill>
                  <a:schemeClr val="tx1"/>
                </a:solidFill>
                <a:effectLst/>
                <a:latin typeface="+mn-lt"/>
                <a:ea typeface="+mn-ea"/>
                <a:cs typeface="+mn-cs"/>
              </a:rPr>
              <a:t>How does it work?</a:t>
            </a:r>
            <a:endParaRPr lang="en-US" b="1" dirty="0" smtClean="0">
              <a:effectLst/>
            </a:endParaRPr>
          </a:p>
          <a:p>
            <a:pPr rtl="0"/>
            <a:r>
              <a:rPr lang="en-US" sz="1100" b="0" i="0" u="none" strike="noStrike" kern="1200" dirty="0" smtClean="0">
                <a:solidFill>
                  <a:schemeClr val="tx1"/>
                </a:solidFill>
                <a:effectLst/>
                <a:latin typeface="+mn-lt"/>
                <a:ea typeface="+mn-ea"/>
                <a:cs typeface="+mn-cs"/>
              </a:rPr>
              <a:t>In order to effectively use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with the digital pins of the Raspberry Pi, we’re going to need the additional electrical component: the capacitor. Because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is simply a resistor with changing values, we are building what’s known as a RC (resistor-capacitor) circuit. A special feature about RC circuits is that when we combine the two, it starts to take some time in order to charge up our capacitor. This amount of time is measurable and correlates with the brightness measured by our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Thus, the value attained is essentially a measure of the brightness.</a:t>
            </a:r>
            <a:endParaRPr lang="en-US" b="0" dirty="0" smtClean="0">
              <a:effectLst/>
            </a:endParaRPr>
          </a:p>
        </p:txBody>
      </p:sp>
    </p:spTree>
    <p:extLst>
      <p:ext uri="{BB962C8B-B14F-4D97-AF65-F5344CB8AC3E}">
        <p14:creationId xmlns:p14="http://schemas.microsoft.com/office/powerpoint/2010/main" val="7589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rtl="0"/>
            <a:r>
              <a:rPr lang="en-US" sz="1100" b="0" i="0"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What is 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a:t>
            </a:r>
            <a:endParaRPr lang="en-US" b="1" dirty="0" smtClean="0">
              <a:effectLst/>
            </a:endParaRPr>
          </a:p>
          <a:p>
            <a:pPr rtl="0"/>
            <a:r>
              <a:rPr lang="en-US" sz="1100" b="0" i="0" u="none" strike="noStrike" kern="1200" dirty="0" smtClean="0">
                <a:solidFill>
                  <a:schemeClr val="tx1"/>
                </a:solidFill>
                <a:effectLst/>
                <a:latin typeface="+mn-lt"/>
                <a:ea typeface="+mn-ea"/>
                <a:cs typeface="+mn-cs"/>
              </a:rPr>
              <a:t>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is a light dependent resistor, meaning the value of its resistance changes according to the amount of light being shed on it. As the light intensity increase, the resistance of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decreases. Uses of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can be seen in night lights, street lamps, and outdoor clocks. In each case, we can see how the attributes of a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can be use to create light activated systems.</a:t>
            </a:r>
            <a:endParaRPr lang="en-US" b="0" dirty="0" smtClean="0">
              <a:effectLst/>
            </a:endParaRPr>
          </a:p>
          <a:p>
            <a:pPr rtl="0"/>
            <a:r>
              <a:rPr lang="en-US" b="0" dirty="0" smtClean="0">
                <a:effectLst/>
              </a:rPr>
              <a:t/>
            </a:r>
            <a:br>
              <a:rPr lang="en-US" b="0" dirty="0" smtClean="0">
                <a:effectLst/>
              </a:rPr>
            </a:br>
            <a:r>
              <a:rPr lang="en-US" sz="1100" b="0" i="0" u="none" strike="noStrike" kern="1200" dirty="0" smtClean="0">
                <a:solidFill>
                  <a:schemeClr val="tx1"/>
                </a:solidFill>
                <a:effectLst/>
                <a:latin typeface="+mn-lt"/>
                <a:ea typeface="+mn-ea"/>
                <a:cs typeface="+mn-cs"/>
              </a:rPr>
              <a:t>How does it work?</a:t>
            </a:r>
            <a:endParaRPr lang="en-US" b="1" dirty="0" smtClean="0">
              <a:effectLst/>
            </a:endParaRPr>
          </a:p>
          <a:p>
            <a:pPr rtl="0"/>
            <a:r>
              <a:rPr lang="en-US" sz="1100" b="0" i="0" u="none" strike="noStrike" kern="1200" dirty="0" smtClean="0">
                <a:solidFill>
                  <a:schemeClr val="tx1"/>
                </a:solidFill>
                <a:effectLst/>
                <a:latin typeface="+mn-lt"/>
                <a:ea typeface="+mn-ea"/>
                <a:cs typeface="+mn-cs"/>
              </a:rPr>
              <a:t>In order to effectively use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with the digital pins of the Raspberry Pi, we’re going to need the additional electrical component: the capacitor. Because the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is simply a resistor with changing values, we are building what’s known as a RC (resistor-capacitor) circuit. A special feature about RC circuits is that when we combine the two, it starts to take some time in order to charge up our capacitor. This amount of time is measurable and correlates with the brightness measured by our </a:t>
            </a:r>
            <a:r>
              <a:rPr lang="en-US" sz="1100" b="0" i="0" u="none" strike="noStrike" kern="1200" dirty="0" err="1" smtClean="0">
                <a:solidFill>
                  <a:schemeClr val="tx1"/>
                </a:solidFill>
                <a:effectLst/>
                <a:latin typeface="+mn-lt"/>
                <a:ea typeface="+mn-ea"/>
                <a:cs typeface="+mn-cs"/>
              </a:rPr>
              <a:t>photoresistor</a:t>
            </a:r>
            <a:r>
              <a:rPr lang="en-US" sz="1100" b="0" i="0" u="none" strike="noStrike" kern="1200" dirty="0" smtClean="0">
                <a:solidFill>
                  <a:schemeClr val="tx1"/>
                </a:solidFill>
                <a:effectLst/>
                <a:latin typeface="+mn-lt"/>
                <a:ea typeface="+mn-ea"/>
                <a:cs typeface="+mn-cs"/>
              </a:rPr>
              <a:t>. Thus, the value attained is essentially a measure of the brightness.</a:t>
            </a:r>
            <a:endParaRPr lang="en-US" b="0" dirty="0" smtClean="0">
              <a:effectLst/>
            </a:endParaRPr>
          </a:p>
        </p:txBody>
      </p:sp>
    </p:spTree>
    <p:extLst>
      <p:ext uri="{BB962C8B-B14F-4D97-AF65-F5344CB8AC3E}">
        <p14:creationId xmlns:p14="http://schemas.microsoft.com/office/powerpoint/2010/main" val="327164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dirty="0"/>
          </a:p>
        </p:txBody>
      </p:sp>
      <p:sp>
        <p:nvSpPr>
          <p:cNvPr id="8"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3" name="Rectangle 2"/>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5"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8" name="Footer Placeholder 4"/>
          <p:cNvSpPr>
            <a:spLocks noGrp="1"/>
          </p:cNvSpPr>
          <p:nvPr>
            <p:ph type="ftr" sz="quarter" idx="3"/>
          </p:nvPr>
        </p:nvSpPr>
        <p:spPr>
          <a:xfrm>
            <a:off x="1677537"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pPr lvl="0" algn="r">
                <a:spcBef>
                  <a:spcPts val="0"/>
                </a:spcBef>
                <a:buNone/>
              </a:pPr>
              <a:t>‹#›</a:t>
            </a:fld>
            <a:endParaRPr lang="en" sz="1000" dirty="0">
              <a:solidFill>
                <a:schemeClr val="dk1"/>
              </a:solidFill>
              <a:latin typeface="Roboto"/>
              <a:ea typeface="Roboto"/>
              <a:cs typeface="Roboto"/>
              <a:sym typeface="Roboto"/>
            </a:endParaRPr>
          </a:p>
        </p:txBody>
      </p:sp>
      <p:sp>
        <p:nvSpPr>
          <p:cNvPr id="5" name="Rectangle 4"/>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Laser" TargetMode="External"/><Relationship Id="rId3" Type="http://schemas.openxmlformats.org/officeDocument/2006/relationships/image" Target="../media/image6.jpeg"/><Relationship Id="rId7" Type="http://schemas.openxmlformats.org/officeDocument/2006/relationships/hyperlink" Target="https://en.wikipedia.org/wiki/Coherence_(physics)"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en.wikipedia.org/wiki/Laser_diode" TargetMode="Externa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video" Target="https://www.youtube.com/embed/y3SBSbsdiYg" TargetMode="Externa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12.xml"/><Relationship Id="rId7"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video" Target="https://www.youtube.com/embed/NVuWc7zYKjo" TargetMode="Externa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jpeg"/><Relationship Id="rId2" Type="http://schemas.openxmlformats.org/officeDocument/2006/relationships/slideLayout" Target="../slideLayouts/slideLayout8.xml"/><Relationship Id="rId1" Type="http://schemas.openxmlformats.org/officeDocument/2006/relationships/video" Target="https://www.youtube.com/embed/2DG3pMcNNlw" TargetMode="Externa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video" Target="https://www.youtube.com/embed/2fvXW4OEWLE" TargetMode="Externa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sp>
        <p:nvSpPr>
          <p:cNvPr id="2" name="Rectangle 1"/>
          <p:cNvSpPr/>
          <p:nvPr/>
        </p:nvSpPr>
        <p:spPr>
          <a:xfrm>
            <a:off x="4556"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smtClean="0">
                <a:solidFill>
                  <a:srgbClr val="595A5D"/>
                </a:solidFill>
                <a:latin typeface="+mj-lt"/>
                <a:ea typeface="Alegreya"/>
                <a:cs typeface="Alegreya"/>
                <a:sym typeface="Alegreya"/>
              </a:rPr>
              <a:t>Ver</a:t>
            </a:r>
            <a:r>
              <a:rPr lang="en-US" sz="1600" dirty="0">
                <a:solidFill>
                  <a:srgbClr val="595A5D"/>
                </a:solidFill>
                <a:latin typeface="+mj-lt"/>
                <a:ea typeface="Alegreya"/>
                <a:cs typeface="Alegreya"/>
                <a:sym typeface="Alegreya"/>
              </a:rPr>
              <a:t>. </a:t>
            </a:r>
            <a:r>
              <a:rPr lang="en-US" sz="1600" dirty="0" smtClean="0">
                <a:solidFill>
                  <a:srgbClr val="595A5D"/>
                </a:solidFill>
                <a:latin typeface="+mj-lt"/>
                <a:ea typeface="Alegreya"/>
                <a:cs typeface="Alegreya"/>
                <a:sym typeface="Alegreya"/>
              </a:rPr>
              <a:t>01</a:t>
            </a:r>
            <a:endParaRPr lang="en-US" sz="1600" dirty="0">
              <a:solidFill>
                <a:srgbClr val="595A5D"/>
              </a:solidFill>
              <a:latin typeface="+mj-lt"/>
              <a:ea typeface="Alegreya"/>
              <a:cs typeface="Alegreya"/>
              <a:sym typeface="Alegreya"/>
            </a:endParaRPr>
          </a:p>
        </p:txBody>
      </p:sp>
      <p:sp>
        <p:nvSpPr>
          <p:cNvPr id="6" name="Rectangle 5"/>
          <p:cNvSpPr/>
          <p:nvPr/>
        </p:nvSpPr>
        <p:spPr>
          <a:xfrm>
            <a:off x="0" y="0"/>
            <a:ext cx="9144000" cy="3749398"/>
          </a:xfrm>
          <a:prstGeom prst="rect">
            <a:avLst/>
          </a:prstGeom>
          <a:solidFill>
            <a:schemeClr val="bg2">
              <a:lumMod val="75000"/>
              <a:lumOff val="2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a16="http://schemas.microsoft.com/office/drawing/2014/main" xmlns="" id="{987D29E1-CF14-48D5-BD07-772474EB3E95}"/>
              </a:ext>
            </a:extLst>
          </p:cNvPr>
          <p:cNvSpPr txBox="1">
            <a:spLocks/>
          </p:cNvSpPr>
          <p:nvPr/>
        </p:nvSpPr>
        <p:spPr>
          <a:xfrm>
            <a:off x="-493305" y="2181577"/>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4000" dirty="0" smtClean="0">
                <a:solidFill>
                  <a:srgbClr val="FFFFFF"/>
                </a:solidFill>
                <a:latin typeface="+mn-lt"/>
                <a:ea typeface="Georgia"/>
                <a:cs typeface="Georgia"/>
                <a:sym typeface="Georgia"/>
              </a:rPr>
              <a:t>   Course </a:t>
            </a:r>
            <a:r>
              <a:rPr lang="en-US" sz="4000" dirty="0">
                <a:solidFill>
                  <a:srgbClr val="FFFFFF"/>
                </a:solidFill>
                <a:latin typeface="+mn-lt"/>
                <a:ea typeface="Georgia"/>
                <a:cs typeface="Georgia"/>
                <a:sym typeface="Georgia"/>
              </a:rPr>
              <a:t>7</a:t>
            </a:r>
            <a:endParaRPr lang="en" sz="4000" dirty="0">
              <a:solidFill>
                <a:srgbClr val="FFFFFF"/>
              </a:solidFill>
              <a:latin typeface="+mn-lt"/>
              <a:ea typeface="Georgia"/>
              <a:cs typeface="Georgia"/>
              <a:sym typeface="Georgia"/>
            </a:endParaRPr>
          </a:p>
        </p:txBody>
      </p:sp>
      <p:sp>
        <p:nvSpPr>
          <p:cNvPr id="12" name="Oval 11"/>
          <p:cNvSpPr/>
          <p:nvPr/>
        </p:nvSpPr>
        <p:spPr>
          <a:xfrm>
            <a:off x="2409959" y="2534918"/>
            <a:ext cx="138020" cy="13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1215562"/>
            <a:ext cx="9144000" cy="1015663"/>
          </a:xfrm>
          <a:prstGeom prst="rect">
            <a:avLst/>
          </a:prstGeom>
          <a:noFill/>
        </p:spPr>
        <p:txBody>
          <a:bodyPr wrap="square" rtlCol="0">
            <a:spAutoFit/>
          </a:bodyPr>
          <a:lstStyle/>
          <a:p>
            <a:pPr algn="ctr"/>
            <a:r>
              <a:rPr lang="en-US" sz="6000" b="1" dirty="0" smtClean="0">
                <a:solidFill>
                  <a:srgbClr val="FFFFFF"/>
                </a:solidFill>
                <a:sym typeface="Georgia"/>
              </a:rPr>
              <a:t>Python + IOT</a:t>
            </a:r>
            <a:endParaRPr lang="en-US" sz="6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sz="2800" dirty="0" smtClean="0">
                <a:solidFill>
                  <a:schemeClr val="bg1">
                    <a:lumMod val="50000"/>
                  </a:schemeClr>
                </a:solidFill>
              </a:rPr>
              <a:t>Laser pointer</a:t>
            </a:r>
            <a:endParaRPr lang="en-US" sz="2800" b="1" dirty="0" smtClean="0">
              <a:solidFill>
                <a:schemeClr val="bg1">
                  <a:lumMod val="50000"/>
                </a:schemeClr>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10</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a:p>
          <a:p>
            <a:r>
              <a:rPr lang="en-US" sz="1200" dirty="0" smtClean="0"/>
              <a:t>Laser pointer</a:t>
            </a:r>
            <a:endParaRPr lang="en-US" sz="1200" b="1" dirty="0"/>
          </a:p>
          <a:p>
            <a:r>
              <a:rPr lang="en-US" sz="1200" dirty="0"/>
              <a:t>A </a:t>
            </a:r>
            <a:r>
              <a:rPr lang="en-US" sz="1200" b="1" dirty="0"/>
              <a:t>laser pointer</a:t>
            </a:r>
            <a:r>
              <a:rPr lang="en-US" sz="1200" dirty="0"/>
              <a:t> or </a:t>
            </a:r>
            <a:r>
              <a:rPr lang="en-US" sz="1200" b="1" dirty="0"/>
              <a:t>laser pen</a:t>
            </a:r>
            <a:r>
              <a:rPr lang="en-US" sz="1200" dirty="0"/>
              <a:t> is a small handheld device with a power source (usually a battery) and a </a:t>
            </a:r>
            <a:r>
              <a:rPr lang="en-US" sz="1200" dirty="0">
                <a:hlinkClick r:id="rId6" tooltip="Laser diode"/>
              </a:rPr>
              <a:t>laser diode</a:t>
            </a:r>
            <a:r>
              <a:rPr lang="en-US" sz="1200" dirty="0"/>
              <a:t> emitting a very narrow </a:t>
            </a:r>
            <a:r>
              <a:rPr lang="en-US" sz="1200" dirty="0">
                <a:hlinkClick r:id="rId7" tooltip="Coherence (physics)"/>
              </a:rPr>
              <a:t>coherent</a:t>
            </a:r>
            <a:r>
              <a:rPr lang="en-US" sz="1200" dirty="0"/>
              <a:t> low-powered </a:t>
            </a:r>
            <a:r>
              <a:rPr lang="en-US" sz="1200" dirty="0">
                <a:hlinkClick r:id="rId8" tooltip="Laser"/>
              </a:rPr>
              <a:t>laser</a:t>
            </a:r>
            <a:r>
              <a:rPr lang="en-US" sz="1200" dirty="0"/>
              <a:t> beam of visible light, intended to be used to highlight something of interest by illuminating it with a small bright spot of colored light. Power is restricted in most jurisdictions not to exceed 5 </a:t>
            </a:r>
            <a:r>
              <a:rPr lang="en-US" sz="1200" dirty="0" err="1"/>
              <a:t>mW</a:t>
            </a:r>
            <a:r>
              <a:rPr lang="en-US" sz="1200" dirty="0" smtClean="0"/>
              <a:t>.</a:t>
            </a:r>
          </a:p>
          <a:p>
            <a:endParaRPr lang="en-US" sz="1200" dirty="0" smtClean="0"/>
          </a:p>
          <a:p>
            <a:endParaRPr lang="en-US" sz="1200" dirty="0" smtClean="0"/>
          </a:p>
          <a:p>
            <a:endParaRPr lang="en-US" sz="1200" dirty="0"/>
          </a:p>
          <a:p>
            <a:endParaRPr lang="en-US" sz="1200" dirty="0" smtClean="0"/>
          </a:p>
          <a:p>
            <a:r>
              <a:rPr lang="en-US" sz="1200" dirty="0"/>
              <a:t>How does </a:t>
            </a:r>
            <a:r>
              <a:rPr lang="en-US" sz="1200" dirty="0" smtClean="0"/>
              <a:t>laser work?</a:t>
            </a:r>
            <a:r>
              <a:rPr lang="en-US" sz="1200" dirty="0">
                <a:solidFill>
                  <a:schemeClr val="tx2">
                    <a:lumMod val="10000"/>
                  </a:schemeClr>
                </a:solidFill>
              </a:rPr>
              <a:t/>
            </a:r>
            <a:br>
              <a:rPr lang="en-US" sz="1200" dirty="0">
                <a:solidFill>
                  <a:schemeClr val="tx2">
                    <a:lumMod val="10000"/>
                  </a:schemeClr>
                </a:solidFill>
              </a:rPr>
            </a:br>
            <a:r>
              <a:rPr lang="en-US" sz="1000" dirty="0" smtClean="0">
                <a:solidFill>
                  <a:schemeClr val="tx2">
                    <a:lumMod val="10000"/>
                  </a:schemeClr>
                </a:solidFill>
              </a:rPr>
              <a:t/>
            </a:r>
            <a:br>
              <a:rPr lang="en-US" sz="1000" dirty="0" smtClean="0">
                <a:solidFill>
                  <a:schemeClr val="tx2">
                    <a:lumMod val="10000"/>
                  </a:schemeClr>
                </a:solidFill>
              </a:rPr>
            </a:br>
            <a:r>
              <a:rPr lang="en-US" sz="1200" dirty="0"/>
              <a:t>Once a </a:t>
            </a:r>
            <a:r>
              <a:rPr lang="en-US" sz="1200" b="1" dirty="0"/>
              <a:t>laser</a:t>
            </a:r>
            <a:r>
              <a:rPr lang="en-US" sz="1200" dirty="0"/>
              <a:t> has power and something to pass through, it becomes a concentrated beam. This beam can then be emitted outward in a single line of bright light. The word "</a:t>
            </a:r>
            <a:r>
              <a:rPr lang="en-US" sz="1200" b="1" dirty="0"/>
              <a:t>laser</a:t>
            </a:r>
            <a:r>
              <a:rPr lang="en-US" sz="1200" dirty="0"/>
              <a:t>" is an acronym that stands for "light amplification by the stimulated emission of radiation."</a:t>
            </a:r>
            <a:endParaRPr lang="en-US" sz="1200" dirty="0" smtClean="0">
              <a:solidFill>
                <a:schemeClr val="tx2">
                  <a:lumMod val="10000"/>
                </a:schemeClr>
              </a:solidFill>
            </a:endParaRPr>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596" y="2022850"/>
            <a:ext cx="3072981" cy="172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0"/>
          <a:stretch>
            <a:fillRect/>
          </a:stretch>
        </p:blipFill>
        <p:spPr>
          <a:xfrm>
            <a:off x="5812646" y="1913613"/>
            <a:ext cx="1466850" cy="876927"/>
          </a:xfrm>
          <a:prstGeom prst="rect">
            <a:avLst/>
          </a:prstGeom>
        </p:spPr>
      </p:pic>
    </p:spTree>
    <p:extLst>
      <p:ext uri="{BB962C8B-B14F-4D97-AF65-F5344CB8AC3E}">
        <p14:creationId xmlns:p14="http://schemas.microsoft.com/office/powerpoint/2010/main" val="3730017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sz="2800" dirty="0" smtClean="0">
                <a:solidFill>
                  <a:schemeClr val="bg1">
                    <a:lumMod val="50000"/>
                  </a:schemeClr>
                </a:solidFill>
              </a:rPr>
              <a:t>Laser pointer</a:t>
            </a:r>
          </a:p>
          <a:p>
            <a:r>
              <a:rPr lang="en-US" sz="2800" dirty="0" smtClean="0">
                <a:solidFill>
                  <a:schemeClr val="bg1">
                    <a:lumMod val="50000"/>
                  </a:schemeClr>
                </a:solidFill>
                <a:latin typeface="+mj-lt"/>
              </a:rPr>
              <a:t>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11</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4" name="Picture 3"/>
          <p:cNvPicPr>
            <a:picLocks noChangeAspect="1"/>
          </p:cNvPicPr>
          <p:nvPr/>
        </p:nvPicPr>
        <p:blipFill>
          <a:blip r:embed="rId7"/>
          <a:stretch>
            <a:fillRect/>
          </a:stretch>
        </p:blipFill>
        <p:spPr>
          <a:xfrm>
            <a:off x="241933" y="1774415"/>
            <a:ext cx="2299675" cy="2539679"/>
          </a:xfrm>
          <a:prstGeom prst="rect">
            <a:avLst/>
          </a:prstGeom>
        </p:spPr>
      </p:pic>
      <p:pic>
        <p:nvPicPr>
          <p:cNvPr id="7" name="y3SBSbsdiYg"/>
          <p:cNvPicPr>
            <a:picLocks noRot="1" noChangeAspect="1"/>
          </p:cNvPicPr>
          <p:nvPr>
            <a:videoFile r:link="rId1"/>
          </p:nvPr>
        </p:nvPicPr>
        <p:blipFill>
          <a:blip r:embed="rId8"/>
          <a:stretch>
            <a:fillRect/>
          </a:stretch>
        </p:blipFill>
        <p:spPr>
          <a:xfrm>
            <a:off x="4010035" y="697019"/>
            <a:ext cx="5105211" cy="3313436"/>
          </a:xfrm>
          <a:prstGeom prst="rect">
            <a:avLst/>
          </a:prstGeom>
        </p:spPr>
      </p:pic>
    </p:spTree>
    <p:extLst>
      <p:ext uri="{BB962C8B-B14F-4D97-AF65-F5344CB8AC3E}">
        <p14:creationId xmlns:p14="http://schemas.microsoft.com/office/powerpoint/2010/main" val="683481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sz="2800" dirty="0" smtClean="0">
                <a:solidFill>
                  <a:schemeClr val="bg1">
                    <a:lumMod val="50000"/>
                  </a:schemeClr>
                </a:solidFill>
              </a:rPr>
              <a:t>Laser pointer</a:t>
            </a:r>
            <a:endParaRPr lang="en-US" sz="2800" b="1" dirty="0" smtClean="0">
              <a:solidFill>
                <a:schemeClr val="bg1">
                  <a:lumMod val="50000"/>
                </a:schemeClr>
              </a:solidFill>
              <a:latin typeface="+mj-lt"/>
            </a:endParaRPr>
          </a:p>
          <a:p>
            <a:r>
              <a:rPr lang="en-US" sz="2800" dirty="0">
                <a:solidFill>
                  <a:srgbClr val="595A5D"/>
                </a:solidFill>
                <a:latin typeface="+mj-lt"/>
              </a:rPr>
              <a:t>s</a:t>
            </a:r>
            <a:r>
              <a:rPr lang="en-US" sz="2800" dirty="0" smtClean="0">
                <a:solidFill>
                  <a:srgbClr val="595A5D"/>
                </a:solidFill>
                <a:latin typeface="+mj-lt"/>
              </a:rPr>
              <a:t>afety tips</a:t>
            </a: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12</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4" name="Picture 3"/>
          <p:cNvPicPr>
            <a:picLocks noChangeAspect="1"/>
          </p:cNvPicPr>
          <p:nvPr/>
        </p:nvPicPr>
        <p:blipFill>
          <a:blip r:embed="rId7"/>
          <a:stretch>
            <a:fillRect/>
          </a:stretch>
        </p:blipFill>
        <p:spPr>
          <a:xfrm>
            <a:off x="741728" y="2182119"/>
            <a:ext cx="1300085" cy="1879110"/>
          </a:xfrm>
          <a:prstGeom prst="rect">
            <a:avLst/>
          </a:prstGeom>
        </p:spPr>
      </p:pic>
      <p:pic>
        <p:nvPicPr>
          <p:cNvPr id="2" name="NVuWc7zYKjo"/>
          <p:cNvPicPr>
            <a:picLocks noRot="1" noChangeAspect="1"/>
          </p:cNvPicPr>
          <p:nvPr>
            <a:videoFile r:link="rId1"/>
          </p:nvPr>
        </p:nvPicPr>
        <p:blipFill>
          <a:blip r:embed="rId8"/>
          <a:stretch>
            <a:fillRect/>
          </a:stretch>
        </p:blipFill>
        <p:spPr>
          <a:xfrm>
            <a:off x="3997644" y="697019"/>
            <a:ext cx="5082633" cy="3214581"/>
          </a:xfrm>
          <a:prstGeom prst="rect">
            <a:avLst/>
          </a:prstGeom>
        </p:spPr>
      </p:pic>
    </p:spTree>
    <p:extLst>
      <p:ext uri="{BB962C8B-B14F-4D97-AF65-F5344CB8AC3E}">
        <p14:creationId xmlns:p14="http://schemas.microsoft.com/office/powerpoint/2010/main" val="3263493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err="1">
                <a:solidFill>
                  <a:srgbClr val="595A5D"/>
                </a:solidFill>
                <a:latin typeface="+mj-lt"/>
              </a:rPr>
              <a:t>photoresistor</a:t>
            </a:r>
            <a:r>
              <a:rPr lang="en-US" sz="2800" b="1" dirty="0">
                <a:solidFill>
                  <a:srgbClr val="595A5D"/>
                </a:solidFill>
                <a:latin typeface="+mj-lt"/>
              </a:rPr>
              <a:t> </a:t>
            </a:r>
            <a:endParaRPr lang="en-US" sz="2800" b="1" dirty="0" smtClean="0">
              <a:solidFill>
                <a:srgbClr val="595A5D"/>
              </a:solidFill>
              <a:latin typeface="+mj-lt"/>
            </a:endParaRPr>
          </a:p>
          <a:p>
            <a:r>
              <a:rPr lang="en-US" sz="2800" b="1" dirty="0" smtClean="0">
                <a:solidFill>
                  <a:srgbClr val="595A5D"/>
                </a:solidFill>
                <a:latin typeface="+mj-lt"/>
              </a:rPr>
              <a:t>diagram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13</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2" name="Picture 2" descr="https://lh6.googleusercontent.com/1azqRWCC9z03TzkwuIaI_xUR6zxLIM7A1qHSBp9aClDWoZPgTU79CuXbUr62zK1C9SH0WekCW-a7ogAi2iJLiqymRX0UXPjZnrd3jfAynTte-HeTIn-2FbKyAuMp9oxBMz_Jde1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8143" y="685836"/>
            <a:ext cx="5195857" cy="325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14</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427520760"/>
              </p:ext>
            </p:extLst>
          </p:nvPr>
        </p:nvGraphicFramePr>
        <p:xfrm>
          <a:off x="3967184" y="685836"/>
          <a:ext cx="5190067" cy="3242481"/>
        </p:xfrm>
        <a:graphic>
          <a:graphicData uri="http://schemas.openxmlformats.org/drawingml/2006/table">
            <a:tbl>
              <a:tblPr/>
              <a:tblGrid>
                <a:gridCol w="2838447"/>
                <a:gridCol w="2351620"/>
              </a:tblGrid>
              <a:tr h="736572">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GPIO</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634070">
                <a:tc>
                  <a:txBody>
                    <a:bodyPr/>
                    <a:lstStyle/>
                    <a:p>
                      <a:pPr rtl="0"/>
                      <a:r>
                        <a:rPr lang="en-US" sz="1000" b="0" i="0" u="none" strike="noStrike" cap="none" dirty="0" smtClean="0">
                          <a:solidFill>
                            <a:schemeClr val="bg1">
                              <a:lumMod val="50000"/>
                            </a:schemeClr>
                          </a:solidFill>
                          <a:effectLst/>
                          <a:latin typeface="+mn-lt"/>
                          <a:ea typeface="+mn-ea"/>
                          <a:cs typeface="+mn-cs"/>
                          <a:sym typeface="Arial"/>
                        </a:rPr>
                        <a:t>LED_PIN = 10</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LDR_PIN = 12</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871839">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GPIO.setmode</a:t>
                      </a:r>
                      <a:r>
                        <a:rPr lang="en-US" sz="1000" b="0" i="0" u="none" strike="noStrike" cap="none" dirty="0" smtClean="0">
                          <a:solidFill>
                            <a:schemeClr val="bg1">
                              <a:lumMod val="50000"/>
                            </a:schemeClr>
                          </a:solidFill>
                          <a:effectLst/>
                          <a:latin typeface="+mn-lt"/>
                          <a:ea typeface="+mn-ea"/>
                          <a:cs typeface="+mn-cs"/>
                          <a:sym typeface="Arial"/>
                        </a:rPr>
                        <a:t>(GPIO.BCM)</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(LED_PIN, GPIO.OUT)</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p>
                    <a:p>
                      <a:endParaRPr lang="en-US" sz="1000" b="0" i="0" u="none" strike="noStrike" cap="none" dirty="0" smtClean="0">
                        <a:solidFill>
                          <a:schemeClr val="bg1">
                            <a:lumMod val="50000"/>
                          </a:schemeClr>
                        </a:solidFill>
                        <a:effectLst/>
                        <a:latin typeface="+mn-lt"/>
                        <a:ea typeface="+mn-ea"/>
                        <a:cs typeface="+mn-cs"/>
                        <a:sym typeface="Arial"/>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a:t>
                      </a:r>
                      <a:r>
                        <a:rPr lang="en-US" sz="1000" dirty="0" smtClean="0"/>
                        <a:t/>
                      </a:r>
                      <a:br>
                        <a:rPr lang="en-US" sz="1000" dirty="0" smtClean="0"/>
                      </a:b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endParaRPr lang="en-US" sz="1000" dirty="0" smtClean="0">
                        <a:solidFill>
                          <a:schemeClr val="bg1">
                            <a:lumMod val="50000"/>
                          </a:schemeClr>
                        </a:solidFill>
                      </a:endParaRPr>
                    </a:p>
                    <a:p>
                      <a:pPr rtl="0" fontAlgn="t">
                        <a:spcBef>
                          <a:spcPts val="0"/>
                        </a:spcBef>
                        <a:spcAft>
                          <a:spcPts val="0"/>
                        </a:spcAft>
                      </a:pPr>
                      <a:endParaRPr lang="en-US" sz="1000" dirty="0" smtClean="0">
                        <a:solidFill>
                          <a:schemeClr val="bg1">
                            <a:lumMod val="50000"/>
                          </a:schemeClr>
                        </a:solidFill>
                      </a:endParaRPr>
                    </a:p>
                    <a:p>
                      <a:pPr rtl="0" fontAlgn="t">
                        <a:spcBef>
                          <a:spcPts val="0"/>
                        </a:spcBef>
                        <a:spcAft>
                          <a:spcPts val="0"/>
                        </a:spcAft>
                      </a:pPr>
                      <a:endParaRPr lang="en-US" sz="1000" dirty="0" smtClean="0">
                        <a:solidFill>
                          <a:schemeClr val="bg1">
                            <a:lumMod val="50000"/>
                          </a:schemeClr>
                        </a:solidFill>
                      </a:endParaRPr>
                    </a:p>
                    <a:p>
                      <a:pPr rtl="0" fontAlgn="t">
                        <a:spcBef>
                          <a:spcPts val="0"/>
                        </a:spcBef>
                        <a:spcAft>
                          <a:spcPts val="0"/>
                        </a:spcAft>
                      </a:pPr>
                      <a:endParaRPr lang="en-US" sz="1000" dirty="0" smtClean="0">
                        <a:solidFill>
                          <a:schemeClr val="bg1">
                            <a:lumMod val="50000"/>
                          </a:schemeClr>
                        </a:solidFill>
                      </a:endParaRPr>
                    </a:p>
                    <a:p>
                      <a:pPr rtl="0" fontAlgn="t">
                        <a:spcBef>
                          <a:spcPts val="0"/>
                        </a:spcBef>
                        <a:spcAft>
                          <a:spcPts val="0"/>
                        </a:spcAft>
                      </a:pPr>
                      <a:endParaRPr lang="en-US" sz="1000" dirty="0" smtClean="0">
                        <a:solidFill>
                          <a:schemeClr val="bg1">
                            <a:lumMod val="50000"/>
                          </a:schemeClr>
                        </a:solidFill>
                      </a:endParaRPr>
                    </a:p>
                    <a:p>
                      <a:pPr rtl="0" fontAlgn="t">
                        <a:spcBef>
                          <a:spcPts val="0"/>
                        </a:spcBef>
                        <a:spcAft>
                          <a:spcPts val="0"/>
                        </a:spcAft>
                      </a:pPr>
                      <a:endParaRPr lang="en-US" sz="1000" dirty="0" smtClean="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15</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825473425"/>
              </p:ext>
            </p:extLst>
          </p:nvPr>
        </p:nvGraphicFramePr>
        <p:xfrm>
          <a:off x="3979333" y="692150"/>
          <a:ext cx="5164667" cy="4232375"/>
        </p:xfrm>
        <a:graphic>
          <a:graphicData uri="http://schemas.openxmlformats.org/drawingml/2006/table">
            <a:tbl>
              <a:tblPr/>
              <a:tblGrid>
                <a:gridCol w="2824556"/>
                <a:gridCol w="2340111"/>
              </a:tblGrid>
              <a:tr h="2483592">
                <a:tc>
                  <a:txBody>
                    <a:bodyPr/>
                    <a:lstStyle/>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count = 0</a:t>
                      </a:r>
                      <a:endParaRPr lang="en-US" sz="1000" b="0" dirty="0" smtClean="0">
                        <a:solidFill>
                          <a:schemeClr val="bg1">
                            <a:lumMod val="50000"/>
                          </a:schemeClr>
                        </a:solidFill>
                        <a:effectLst/>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(pin, GPIO.OUT)</a:t>
                      </a:r>
                    </a:p>
                    <a:p>
                      <a:pPr rtl="0"/>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(pin, GPIO.LOW)</a:t>
                      </a:r>
                    </a:p>
                    <a:p>
                      <a:pPr rtl="0"/>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(0.1)</a:t>
                      </a:r>
                      <a:endParaRPr lang="en-US" sz="1000" b="0" dirty="0" smtClean="0">
                        <a:solidFill>
                          <a:schemeClr val="bg1">
                            <a:lumMod val="50000"/>
                          </a:schemeClr>
                        </a:solidFill>
                        <a:effectLst/>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(pin, GPIO.IN)</a:t>
                      </a: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while(</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(pin) == GPIO.LOW):</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count += 1</a:t>
                      </a: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return count</a:t>
                      </a:r>
                      <a:endParaRPr lang="en-US" sz="1000" b="0" dirty="0" smtClean="0">
                        <a:solidFill>
                          <a:schemeClr val="bg1">
                            <a:lumMod val="50000"/>
                          </a:schemeClr>
                        </a:solidFill>
                        <a:effectLst/>
                      </a:endParaRPr>
                    </a:p>
                    <a:p>
                      <a:pPr rtl="0"/>
                      <a:endParaRPr lang="en-US" dirty="0" smtClean="0">
                        <a:sym typeface="Arial"/>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r>
                        <a:rPr lang="en-US" sz="1000" b="0" i="0" u="none" strike="noStrike" cap="none" dirty="0" smtClean="0">
                          <a:solidFill>
                            <a:schemeClr val="bg1">
                              <a:lumMod val="50000"/>
                            </a:schemeClr>
                          </a:solidFill>
                          <a:effectLst/>
                          <a:latin typeface="+mn-lt"/>
                          <a:ea typeface="+mn-ea"/>
                          <a:cs typeface="+mn-cs"/>
                          <a:sym typeface="Arial"/>
                        </a:rPr>
                        <a:t>     </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dirty="0" smtClean="0">
                          <a:solidFill>
                            <a:schemeClr val="bg1">
                              <a:lumMod val="50000"/>
                            </a:schemeClr>
                          </a:solidFill>
                          <a:effectLst/>
                          <a:latin typeface="+mn-lt"/>
                          <a:ea typeface="+mn-ea"/>
                          <a:cs typeface="+mn-cs"/>
                          <a:sym typeface="Arial"/>
                        </a:rPr>
                        <a:t>The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 method is used to attain a value for the brightness. The count variable is used as a way to keep track of the time it takes for our capacitor to be charged</a:t>
                      </a:r>
                      <a:endParaRPr lang="en-US" dirty="0" smtClean="0">
                        <a:sym typeface="Arial"/>
                      </a:endParaRPr>
                    </a:p>
                    <a:p>
                      <a:pPr rtl="0"/>
                      <a:r>
                        <a:rPr lang="en-US" sz="1000" b="0" i="0" u="none" strike="noStrike" cap="none" dirty="0" smtClean="0">
                          <a:solidFill>
                            <a:schemeClr val="bg1">
                              <a:lumMod val="50000"/>
                            </a:schemeClr>
                          </a:solidFill>
                          <a:effectLst/>
                          <a:latin typeface="+mn-lt"/>
                          <a:ea typeface="+mn-ea"/>
                          <a:cs typeface="+mn-cs"/>
                          <a:sym typeface="Arial"/>
                        </a:rPr>
                        <a:t>First, we setup our GPIO pin as an output pin and allow it to output a low value. Afterwards, we redefine the pin to be a input pin</a:t>
                      </a:r>
                      <a:endParaRPr lang="en-US" sz="1000" b="0" dirty="0" smtClean="0">
                        <a:solidFill>
                          <a:schemeClr val="bg1">
                            <a:lumMod val="50000"/>
                          </a:schemeClr>
                        </a:solidFill>
                        <a:effectLst/>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Within our while loop, we constantly read whether we are still getting a GPIO.LOW value. Because charge is slowly being built up in the capacitor, the input from this pin will eventually become GPIO.HIGH, causing our while loop to terminate. The amount of time we must wait for this to happen is dependent on the value of the LDR, and thus indicative of the brightness</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r>
              <a:tr h="752575">
                <a:tc>
                  <a:txBody>
                    <a:bodyPr/>
                    <a:lstStyle/>
                    <a:p>
                      <a:pPr rtl="0" fontAlgn="t">
                        <a:spcBef>
                          <a:spcPts val="0"/>
                        </a:spcBef>
                        <a:spcAft>
                          <a:spcPts val="0"/>
                        </a:spcAft>
                      </a:pPr>
                      <a:endParaRPr lang="en-US" dirty="0"/>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977443098"/>
              </p:ext>
            </p:extLst>
          </p:nvPr>
        </p:nvGraphicFramePr>
        <p:xfrm>
          <a:off x="3979333" y="692149"/>
          <a:ext cx="5164667" cy="3236167"/>
        </p:xfrm>
        <a:graphic>
          <a:graphicData uri="http://schemas.openxmlformats.org/drawingml/2006/table">
            <a:tbl>
              <a:tblPr/>
              <a:tblGrid>
                <a:gridCol w="2824556"/>
                <a:gridCol w="2340111"/>
              </a:tblGrid>
              <a:tr h="1984442">
                <a:tc>
                  <a:txBody>
                    <a:bodyPr/>
                    <a:lstStyle/>
                    <a:p>
                      <a:pPr rtl="0"/>
                      <a:r>
                        <a:rPr lang="en-US" sz="1000" b="0" i="0" u="none" strike="noStrike" cap="none" dirty="0" smtClean="0">
                          <a:solidFill>
                            <a:schemeClr val="bg1">
                              <a:lumMod val="50000"/>
                            </a:schemeClr>
                          </a:solidFill>
                          <a:effectLst/>
                          <a:latin typeface="+mn-lt"/>
                          <a:ea typeface="+mn-ea"/>
                          <a:cs typeface="+mn-cs"/>
                          <a:sym typeface="Arial"/>
                        </a:rPr>
                        <a:t> </a:t>
                      </a:r>
                    </a:p>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while True: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brightness =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(LDR_PIN)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print(brightness)</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if brightness &gt; 600:</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GPIO.HIGH)</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else: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GPIO.LOW)</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(1)</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endParaRPr lang="en-US" sz="1000" b="0" i="0" u="none" strike="noStrike" dirty="0" smtClean="0">
                        <a:solidFill>
                          <a:srgbClr val="383A42"/>
                        </a:solidFill>
                        <a:effectLst/>
                        <a:latin typeface="Roboto"/>
                      </a:endParaRPr>
                    </a:p>
                    <a:p>
                      <a:pPr rtl="0" fontAlgn="t">
                        <a:spcBef>
                          <a:spcPts val="0"/>
                        </a:spcBef>
                        <a:spcAft>
                          <a:spcPts val="0"/>
                        </a:spcAft>
                      </a:pPr>
                      <a:r>
                        <a:rPr lang="en-US" sz="1000" b="0" i="0" u="none" strike="noStrike" dirty="0" smtClean="0">
                          <a:solidFill>
                            <a:srgbClr val="383A42"/>
                          </a:solidFill>
                          <a:effectLst/>
                          <a:latin typeface="Roboto"/>
                        </a:rPr>
                        <a:t>Using </a:t>
                      </a:r>
                      <a:r>
                        <a:rPr lang="en-US" sz="1000" b="0" i="0" u="none" strike="noStrike" dirty="0">
                          <a:solidFill>
                            <a:srgbClr val="383A42"/>
                          </a:solidFill>
                          <a:effectLst/>
                          <a:latin typeface="Roboto"/>
                        </a:rPr>
                        <a:t>the </a:t>
                      </a:r>
                      <a:r>
                        <a:rPr lang="en-US" sz="900" b="0" i="0" u="none" strike="noStrike" dirty="0" err="1">
                          <a:solidFill>
                            <a:srgbClr val="000000"/>
                          </a:solidFill>
                          <a:effectLst/>
                          <a:latin typeface="Consolas"/>
                        </a:rPr>
                        <a:t>rc_time</a:t>
                      </a:r>
                      <a:r>
                        <a:rPr lang="en-US" sz="1000" b="0" i="0" u="none" strike="noStrike" dirty="0">
                          <a:solidFill>
                            <a:srgbClr val="383A42"/>
                          </a:solidFill>
                          <a:effectLst/>
                          <a:latin typeface="Roboto"/>
                        </a:rPr>
                        <a:t> method, we obtain real time values for the current brightness. We can then set a threshold which upon being passed causes our LED to light up</a:t>
                      </a:r>
                      <a:endParaRPr lang="en-US" dirty="0">
                        <a:effectLst/>
                      </a:endParaRPr>
                    </a:p>
                  </a:txBody>
                  <a:tcPr marL="63500" marR="63500" marT="63500" marB="63500">
                    <a:lnL>
                      <a:noFill/>
                    </a:lnL>
                    <a:lnR>
                      <a:noFill/>
                    </a:lnR>
                    <a:lnT>
                      <a:noFill/>
                    </a:lnT>
                    <a:lnB>
                      <a:noFill/>
                    </a:lnB>
                  </a:tcPr>
                </a:tc>
              </a:tr>
              <a:tr h="1251725">
                <a:tc>
                  <a:txBody>
                    <a:bodyPr/>
                    <a:lstStyle/>
                    <a:p>
                      <a:pPr rtl="0" fontAlgn="t">
                        <a:spcBef>
                          <a:spcPts val="0"/>
                        </a:spcBef>
                        <a:spcAft>
                          <a:spcPts val="0"/>
                        </a:spcAft>
                      </a:pPr>
                      <a:r>
                        <a:rPr lang="en-US" sz="1000" b="0" i="0" u="none" strike="noStrike">
                          <a:solidFill>
                            <a:srgbClr val="A626A4"/>
                          </a:solidFill>
                          <a:latin typeface="Consolas"/>
                        </a:rPr>
                        <a:t>if</a:t>
                      </a:r>
                      <a:r>
                        <a:rPr lang="en-US" sz="1000" b="0" i="0" u="none" strike="noStrike">
                          <a:solidFill>
                            <a:srgbClr val="383A42"/>
                          </a:solidFill>
                          <a:latin typeface="Consolas"/>
                        </a:rPr>
                        <a:t> __name__ == </a:t>
                      </a:r>
                      <a:r>
                        <a:rPr lang="en-US" sz="1000" b="0" i="0" u="none" strike="noStrike">
                          <a:solidFill>
                            <a:srgbClr val="50A14F"/>
                          </a:solidFill>
                          <a:latin typeface="Consolas"/>
                        </a:rPr>
                        <a:t>'__main__'</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try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setup()</a:t>
                      </a:r>
                      <a:br>
                        <a:rPr lang="en-US" sz="1000" b="0" i="0" u="none" strike="noStrike">
                          <a:solidFill>
                            <a:srgbClr val="383A42"/>
                          </a:solidFill>
                          <a:latin typeface="Consolas"/>
                        </a:rPr>
                      </a:br>
                      <a:r>
                        <a:rPr lang="en-US" sz="1000" b="0" i="0" u="none" strike="noStrike">
                          <a:solidFill>
                            <a:srgbClr val="383A42"/>
                          </a:solidFill>
                          <a:latin typeface="Consolas"/>
                        </a:rPr>
                        <a:t>       main()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finally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GPIO.cleanup()</a:t>
                      </a:r>
                      <a:endParaRPr lang="en-US"/>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942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a</a:t>
            </a:r>
            <a:r>
              <a:rPr lang="en-US" sz="2800" b="1" dirty="0" smtClean="0">
                <a:solidFill>
                  <a:srgbClr val="595A5D"/>
                </a:solidFill>
              </a:rPr>
              <a:t>dditional demo</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00518631"/>
              </p:ext>
            </p:extLst>
          </p:nvPr>
        </p:nvGraphicFramePr>
        <p:xfrm>
          <a:off x="3979333" y="700617"/>
          <a:ext cx="5164667" cy="3227916"/>
        </p:xfrm>
        <a:graphic>
          <a:graphicData uri="http://schemas.openxmlformats.org/drawingml/2006/table">
            <a:tbl>
              <a:tblPr/>
              <a:tblGrid>
                <a:gridCol w="3158067"/>
                <a:gridCol w="2006600"/>
              </a:tblGrid>
              <a:tr h="1248534">
                <a:tc>
                  <a:txBody>
                    <a:bodyPr/>
                    <a:lstStyle/>
                    <a:p>
                      <a:endParaRPr lang="en-US" dirty="0"/>
                    </a:p>
                  </a:txBody>
                  <a:tcPr marL="63500" marR="63500" marT="63500" marB="63500">
                    <a:lnL>
                      <a:noFill/>
                    </a:lnL>
                    <a:lnR>
                      <a:noFill/>
                    </a:lnR>
                    <a:lnT>
                      <a:noFill/>
                    </a:lnT>
                    <a:lnB>
                      <a:noFill/>
                    </a:lnB>
                  </a:tcPr>
                </a:tc>
                <a:tc>
                  <a:txBody>
                    <a:bodyPr/>
                    <a:lstStyle/>
                    <a:p>
                      <a:endParaRPr lang="en-US"/>
                    </a:p>
                  </a:txBody>
                  <a:tcPr marL="63500" marR="63500" marT="63500" marB="63500">
                    <a:lnL>
                      <a:noFill/>
                    </a:lnL>
                    <a:lnR>
                      <a:noFill/>
                    </a:lnR>
                    <a:lnT>
                      <a:noFill/>
                    </a:lnT>
                    <a:lnB>
                      <a:noFill/>
                    </a:lnB>
                  </a:tcPr>
                </a:tc>
              </a:tr>
              <a:tr h="1979382">
                <a:tc>
                  <a:txBody>
                    <a:bodyPr/>
                    <a:lstStyle/>
                    <a:p>
                      <a:endParaRPr lang="en-US"/>
                    </a:p>
                  </a:txBody>
                  <a:tcPr marL="63500" marR="63500" marT="63500" marB="63500">
                    <a:lnL>
                      <a:noFill/>
                    </a:lnL>
                    <a:lnR>
                      <a:noFill/>
                    </a:lnR>
                    <a:lnT>
                      <a:noFill/>
                    </a:lnT>
                    <a:lnB>
                      <a:noFill/>
                    </a:lnB>
                  </a:tcPr>
                </a:tc>
                <a:tc>
                  <a:txBody>
                    <a:bodyPr/>
                    <a:lstStyle/>
                    <a:p>
                      <a:endParaRPr lang="en-US" dirty="0"/>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2058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rPr>
              <a:t>Demo </a:t>
            </a:r>
            <a:r>
              <a:rPr lang="en-US" sz="2800" b="1" dirty="0">
                <a:solidFill>
                  <a:srgbClr val="595A5D"/>
                </a:solidFill>
              </a:rPr>
              <a:t>Project</a:t>
            </a:r>
          </a:p>
          <a:p>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II</a:t>
            </a:r>
            <a:endParaRPr lang="en-US" sz="2800" b="1" dirty="0">
              <a:solidFill>
                <a:srgbClr val="595A5D"/>
              </a:solidFill>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4286561553"/>
              </p:ext>
            </p:extLst>
          </p:nvPr>
        </p:nvGraphicFramePr>
        <p:xfrm>
          <a:off x="3962400" y="694689"/>
          <a:ext cx="5181600" cy="3070326"/>
        </p:xfrm>
        <a:graphic>
          <a:graphicData uri="http://schemas.openxmlformats.org/drawingml/2006/table">
            <a:tbl>
              <a:tblPr/>
              <a:tblGrid>
                <a:gridCol w="3064933"/>
                <a:gridCol w="2116667"/>
              </a:tblGrid>
              <a:tr h="682726">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GPIO</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r h="508535">
                <a:tc>
                  <a:txBody>
                    <a:bodyPr/>
                    <a:lstStyle/>
                    <a:p>
                      <a:pPr rtl="0"/>
                      <a:r>
                        <a:rPr lang="en-US" sz="1000" b="0" i="0" u="none" strike="noStrike" cap="none" dirty="0" smtClean="0">
                          <a:solidFill>
                            <a:schemeClr val="bg1">
                              <a:lumMod val="50000"/>
                            </a:schemeClr>
                          </a:solidFill>
                          <a:effectLst/>
                          <a:latin typeface="+mn-lt"/>
                          <a:ea typeface="+mn-ea"/>
                          <a:cs typeface="+mn-cs"/>
                          <a:sym typeface="Arial"/>
                        </a:rPr>
                        <a:t>LED_PIN = 10</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LDR_PIN = 12</a:t>
                      </a:r>
                    </a:p>
                    <a:p>
                      <a:r>
                        <a:rPr lang="en-US" sz="1000" b="0" i="0" u="none" strike="noStrike" cap="none" dirty="0" smtClean="0">
                          <a:solidFill>
                            <a:schemeClr val="bg1">
                              <a:lumMod val="50000"/>
                            </a:schemeClr>
                          </a:solidFill>
                          <a:effectLst/>
                          <a:latin typeface="+mn-lt"/>
                          <a:ea typeface="+mn-ea"/>
                          <a:cs typeface="+mn-cs"/>
                          <a:sym typeface="Arial"/>
                        </a:rPr>
                        <a:t>MOTION_PIN = 18</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659838">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GPIO.setmode</a:t>
                      </a:r>
                      <a:r>
                        <a:rPr lang="en-US" sz="1000" b="0" i="0" u="none" strike="noStrike" cap="none" dirty="0" smtClean="0">
                          <a:solidFill>
                            <a:schemeClr val="bg1">
                              <a:lumMod val="50000"/>
                            </a:schemeClr>
                          </a:solidFill>
                          <a:effectLst/>
                          <a:latin typeface="+mn-lt"/>
                          <a:ea typeface="+mn-ea"/>
                          <a:cs typeface="+mn-cs"/>
                          <a:sym typeface="Arial"/>
                        </a:rPr>
                        <a:t>(GPIO.BCM)</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(LED_PIN, GPIO.OUT)</a:t>
                      </a:r>
                    </a:p>
                    <a:p>
                      <a:pPr rtl="0"/>
                      <a:r>
                        <a:rPr lang="en-US" sz="1000" b="0" dirty="0" smtClean="0">
                          <a:solidFill>
                            <a:schemeClr val="bg1">
                              <a:lumMod val="50000"/>
                            </a:schemeClr>
                          </a:solidFill>
                          <a:effectLst/>
                        </a:rPr>
                        <a:t>     </a:t>
                      </a:r>
                      <a:r>
                        <a:rPr lang="en-US" sz="1000" b="0" dirty="0" err="1" smtClean="0">
                          <a:solidFill>
                            <a:schemeClr val="bg1">
                              <a:lumMod val="50000"/>
                            </a:schemeClr>
                          </a:solidFill>
                          <a:effectLst/>
                        </a:rPr>
                        <a:t>GPIO.setup</a:t>
                      </a:r>
                      <a:r>
                        <a:rPr lang="en-US" sz="1000" b="0" dirty="0" smtClean="0">
                          <a:solidFill>
                            <a:schemeClr val="bg1">
                              <a:lumMod val="50000"/>
                            </a:schemeClr>
                          </a:solidFill>
                          <a:effectLst/>
                        </a:rPr>
                        <a:t>(MOTION_PIN, GPIO.IN,</a:t>
                      </a:r>
                    </a:p>
                    <a:p>
                      <a:pPr rtl="0"/>
                      <a:r>
                        <a:rPr lang="en-US" sz="1000" b="0" dirty="0" smtClean="0">
                          <a:solidFill>
                            <a:schemeClr val="bg1">
                              <a:lumMod val="50000"/>
                            </a:schemeClr>
                          </a:solidFill>
                          <a:effectLst/>
                        </a:rPr>
                        <a:t>               </a:t>
                      </a:r>
                      <a:r>
                        <a:rPr lang="en-US" sz="1000" b="0" dirty="0" err="1" smtClean="0">
                          <a:solidFill>
                            <a:schemeClr val="bg1">
                              <a:lumMod val="50000"/>
                            </a:schemeClr>
                          </a:solidFill>
                          <a:effectLst/>
                        </a:rPr>
                        <a:t>pull_up_down</a:t>
                      </a:r>
                      <a:r>
                        <a:rPr lang="en-US" sz="1000" b="0" dirty="0" smtClean="0">
                          <a:solidFill>
                            <a:schemeClr val="bg1">
                              <a:lumMod val="50000"/>
                            </a:schemeClr>
                          </a:solidFill>
                          <a:effectLst/>
                        </a:rPr>
                        <a:t>=GPIO.PUD_DOWN)</a:t>
                      </a:r>
                    </a:p>
                    <a:p>
                      <a:r>
                        <a:rPr lang="en-US" sz="1000" b="0" i="0" u="none" strike="noStrike" cap="none" dirty="0" smtClean="0">
                          <a:solidFill>
                            <a:schemeClr val="bg1">
                              <a:lumMod val="50000"/>
                            </a:schemeClr>
                          </a:solidFill>
                          <a:effectLst/>
                          <a:latin typeface="+mn-lt"/>
                          <a:ea typeface="+mn-ea"/>
                          <a:cs typeface="+mn-cs"/>
                          <a:sym typeface="Arial"/>
                        </a:rPr>
                        <a:t> </a:t>
                      </a:r>
                    </a:p>
                    <a:p>
                      <a:endParaRPr lang="en-US" sz="1000" b="0" i="0" u="none" strike="noStrike" cap="none" dirty="0" smtClean="0">
                        <a:solidFill>
                          <a:schemeClr val="bg1">
                            <a:lumMod val="50000"/>
                          </a:schemeClr>
                        </a:solidFill>
                        <a:effectLst/>
                        <a:latin typeface="+mn-lt"/>
                        <a:ea typeface="+mn-ea"/>
                        <a:cs typeface="+mn-cs"/>
                        <a:sym typeface="Arial"/>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a:t>
                      </a:r>
                      <a:r>
                        <a:rPr lang="en-US" sz="1000" dirty="0" smtClean="0"/>
                        <a:t/>
                      </a:r>
                      <a:br>
                        <a:rPr lang="en-US" sz="1000" dirty="0" smtClean="0"/>
                      </a:b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a:r>
                        <a:rPr lang="en-US" sz="1000" b="0" i="0" u="none" strike="noStrike" cap="none" dirty="0" smtClean="0">
                          <a:solidFill>
                            <a:schemeClr val="bg1">
                              <a:lumMod val="50000"/>
                            </a:schemeClr>
                          </a:solidFill>
                          <a:effectLst/>
                          <a:latin typeface="+mn-lt"/>
                          <a:ea typeface="+mn-ea"/>
                          <a:cs typeface="+mn-cs"/>
                          <a:sym typeface="Arial"/>
                        </a:rPr>
                        <a:t>Similarly to our callback implementation of the button, we use the </a:t>
                      </a:r>
                      <a:r>
                        <a:rPr lang="en-US" sz="1000" b="0" i="0" u="none" strike="noStrike" cap="none" dirty="0" err="1" smtClean="0">
                          <a:solidFill>
                            <a:schemeClr val="bg1">
                              <a:lumMod val="50000"/>
                            </a:schemeClr>
                          </a:solidFill>
                          <a:effectLst/>
                          <a:latin typeface="+mn-lt"/>
                          <a:ea typeface="+mn-ea"/>
                          <a:cs typeface="+mn-cs"/>
                          <a:sym typeface="Arial"/>
                        </a:rPr>
                        <a:t>GPIO.add_event_detect</a:t>
                      </a:r>
                      <a:r>
                        <a:rPr lang="en-US" sz="1000" b="0" i="0" u="none" strike="noStrike" cap="none" dirty="0" smtClean="0">
                          <a:solidFill>
                            <a:schemeClr val="bg1">
                              <a:lumMod val="50000"/>
                            </a:schemeClr>
                          </a:solidFill>
                          <a:effectLst/>
                          <a:latin typeface="+mn-lt"/>
                          <a:ea typeface="+mn-ea"/>
                          <a:cs typeface="+mn-cs"/>
                          <a:sym typeface="Arial"/>
                        </a:rPr>
                        <a:t> method to add a callback function that is implemented when a motion is detected</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The </a:t>
                      </a:r>
                      <a:r>
                        <a:rPr lang="en-US" sz="1000" b="0" i="0" u="none" strike="noStrike" cap="none" dirty="0" err="1" smtClean="0">
                          <a:solidFill>
                            <a:schemeClr val="bg1">
                              <a:lumMod val="50000"/>
                            </a:schemeClr>
                          </a:solidFill>
                          <a:effectLst/>
                          <a:latin typeface="+mn-lt"/>
                          <a:ea typeface="+mn-ea"/>
                          <a:cs typeface="+mn-cs"/>
                          <a:sym typeface="Arial"/>
                        </a:rPr>
                        <a:t>bouncetime</a:t>
                      </a:r>
                      <a:r>
                        <a:rPr lang="en-US" sz="1000" b="0" i="0" u="none" strike="noStrike" cap="none" dirty="0" smtClean="0">
                          <a:solidFill>
                            <a:schemeClr val="bg1">
                              <a:lumMod val="50000"/>
                            </a:schemeClr>
                          </a:solidFill>
                          <a:effectLst/>
                          <a:latin typeface="+mn-lt"/>
                          <a:ea typeface="+mn-ea"/>
                          <a:cs typeface="+mn-cs"/>
                          <a:sym typeface="Arial"/>
                        </a:rPr>
                        <a:t> parameter offers some buffer time before the motion detection can be retriggered</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pPr>
              <a:buClr>
                <a:srgbClr val="FFFFFF"/>
              </a:buClr>
            </a:pPr>
            <a:r>
              <a:rPr lang="en-US" sz="2800" b="1" dirty="0" smtClean="0">
                <a:solidFill>
                  <a:srgbClr val="595A5D"/>
                </a:solidFill>
                <a:latin typeface="Arial"/>
              </a:rPr>
              <a:t>Demo Project</a:t>
            </a:r>
          </a:p>
          <a:p>
            <a:pPr>
              <a:buClr>
                <a:srgbClr val="FFFFFF"/>
              </a:buClr>
            </a:pPr>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II</a:t>
            </a: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fld id="{00000000-1234-1234-1234-123412341234}" type="slidenum">
              <a:rPr lang="en" sz="1200"/>
              <a:pPr/>
              <a:t>19</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17C"/>
              </a:solidFill>
            </a:endParaRPr>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r>
              <a:rPr lang="en-US" sz="1200" dirty="0" smtClean="0">
                <a:solidFill>
                  <a:srgbClr val="00517C"/>
                </a:solidFill>
              </a:rPr>
              <a:t/>
            </a:r>
            <a:br>
              <a:rPr lang="en-US" sz="1200" dirty="0" smtClean="0">
                <a:solidFill>
                  <a:srgbClr val="00517C"/>
                </a:solidFill>
              </a:rPr>
            </a:br>
            <a:endParaRPr lang="en-US" sz="1200" dirty="0" smtClean="0">
              <a:solidFill>
                <a:srgbClr val="00517C"/>
              </a:solidFill>
            </a:endParaRPr>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rPr>
              <a:t>Copyright @ 2018  </a:t>
            </a:r>
            <a:r>
              <a:rPr lang="en-US" altLang="zh-CN" sz="1000" dirty="0" err="1" smtClean="0">
                <a:solidFill>
                  <a:srgbClr val="000000"/>
                </a:solidFill>
              </a:rPr>
              <a:t>Innovaker</a:t>
            </a:r>
            <a:endParaRPr lang="en-US" sz="1000" dirty="0">
              <a:solidFill>
                <a:srgbClr val="000000"/>
              </a:solidFill>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graphicFrame>
        <p:nvGraphicFramePr>
          <p:cNvPr id="14" name="Table 13"/>
          <p:cNvGraphicFramePr>
            <a:graphicFrameLocks noGrp="1"/>
          </p:cNvGraphicFramePr>
          <p:nvPr>
            <p:extLst/>
          </p:nvPr>
        </p:nvGraphicFramePr>
        <p:xfrm>
          <a:off x="3979333" y="692150"/>
          <a:ext cx="5164667" cy="4232375"/>
        </p:xfrm>
        <a:graphic>
          <a:graphicData uri="http://schemas.openxmlformats.org/drawingml/2006/table">
            <a:tbl>
              <a:tblPr/>
              <a:tblGrid>
                <a:gridCol w="2824556"/>
                <a:gridCol w="2340111"/>
              </a:tblGrid>
              <a:tr h="2483592">
                <a:tc>
                  <a:txBody>
                    <a:bodyPr/>
                    <a:lstStyle/>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count = 0</a:t>
                      </a:r>
                      <a:endParaRPr lang="en-US" sz="1000" b="0" dirty="0" smtClean="0">
                        <a:solidFill>
                          <a:schemeClr val="bg1">
                            <a:lumMod val="50000"/>
                          </a:schemeClr>
                        </a:solidFill>
                        <a:effectLst/>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(pin, GPIO.OUT)</a:t>
                      </a:r>
                    </a:p>
                    <a:p>
                      <a:pPr rtl="0"/>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(pin, GPIO.LOW)</a:t>
                      </a:r>
                    </a:p>
                    <a:p>
                      <a:pPr rtl="0"/>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(0.1)</a:t>
                      </a:r>
                      <a:endParaRPr lang="en-US" sz="1000" b="0" dirty="0" smtClean="0">
                        <a:solidFill>
                          <a:schemeClr val="bg1">
                            <a:lumMod val="50000"/>
                          </a:schemeClr>
                        </a:solidFill>
                        <a:effectLst/>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GPIO.setup</a:t>
                      </a:r>
                      <a:r>
                        <a:rPr lang="en-US" sz="1000" b="0" i="0" u="none" strike="noStrike" cap="none" dirty="0" smtClean="0">
                          <a:solidFill>
                            <a:schemeClr val="bg1">
                              <a:lumMod val="50000"/>
                            </a:schemeClr>
                          </a:solidFill>
                          <a:effectLst/>
                          <a:latin typeface="+mn-lt"/>
                          <a:ea typeface="+mn-ea"/>
                          <a:cs typeface="+mn-cs"/>
                          <a:sym typeface="Arial"/>
                        </a:rPr>
                        <a:t>(pin, GPIO.IN)</a:t>
                      </a: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while(</a:t>
                      </a:r>
                      <a:r>
                        <a:rPr lang="en-US" sz="1000" b="0" i="0" u="none" strike="noStrike" cap="none" dirty="0" err="1" smtClean="0">
                          <a:solidFill>
                            <a:schemeClr val="bg1">
                              <a:lumMod val="50000"/>
                            </a:schemeClr>
                          </a:solidFill>
                          <a:effectLst/>
                          <a:latin typeface="+mn-lt"/>
                          <a:ea typeface="+mn-ea"/>
                          <a:cs typeface="+mn-cs"/>
                          <a:sym typeface="Arial"/>
                        </a:rPr>
                        <a:t>GPIO.input</a:t>
                      </a:r>
                      <a:r>
                        <a:rPr lang="en-US" sz="1000" b="0" i="0" u="none" strike="noStrike" cap="none" dirty="0" smtClean="0">
                          <a:solidFill>
                            <a:schemeClr val="bg1">
                              <a:lumMod val="50000"/>
                            </a:schemeClr>
                          </a:solidFill>
                          <a:effectLst/>
                          <a:latin typeface="+mn-lt"/>
                          <a:ea typeface="+mn-ea"/>
                          <a:cs typeface="+mn-cs"/>
                          <a:sym typeface="Arial"/>
                        </a:rPr>
                        <a:t>(pin) == GPIO.LOW):</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count += 1</a:t>
                      </a: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         return count</a:t>
                      </a:r>
                      <a:endParaRPr lang="en-US" sz="1000" b="0" dirty="0" smtClean="0">
                        <a:solidFill>
                          <a:schemeClr val="bg1">
                            <a:lumMod val="50000"/>
                          </a:schemeClr>
                        </a:solidFill>
                        <a:effectLst/>
                      </a:endParaRPr>
                    </a:p>
                    <a:p>
                      <a:pPr rtl="0"/>
                      <a:endParaRPr lang="en-US" dirty="0" smtClean="0">
                        <a:sym typeface="Arial"/>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pPr rtl="0"/>
                      <a:endParaRPr lang="en-US" sz="1000" b="0" i="0" u="none" strike="noStrike" cap="none" dirty="0" smtClean="0">
                        <a:solidFill>
                          <a:schemeClr val="bg1">
                            <a:lumMod val="50000"/>
                          </a:schemeClr>
                        </a:solidFill>
                        <a:effectLst/>
                        <a:latin typeface="+mn-lt"/>
                        <a:ea typeface="+mn-ea"/>
                        <a:cs typeface="+mn-cs"/>
                        <a:sym typeface="Arial"/>
                      </a:endParaRPr>
                    </a:p>
                    <a:p>
                      <a:r>
                        <a:rPr lang="en-US" sz="1000" b="0" i="0" u="none" strike="noStrike" cap="none" dirty="0" smtClean="0">
                          <a:solidFill>
                            <a:schemeClr val="bg1">
                              <a:lumMod val="50000"/>
                            </a:schemeClr>
                          </a:solidFill>
                          <a:effectLst/>
                          <a:latin typeface="+mn-lt"/>
                          <a:ea typeface="+mn-ea"/>
                          <a:cs typeface="+mn-cs"/>
                          <a:sym typeface="Arial"/>
                        </a:rPr>
                        <a:t>     </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dirty="0" smtClean="0">
                          <a:solidFill>
                            <a:schemeClr val="bg1">
                              <a:lumMod val="50000"/>
                            </a:schemeClr>
                          </a:solidFill>
                          <a:effectLst/>
                          <a:latin typeface="+mn-lt"/>
                          <a:ea typeface="+mn-ea"/>
                          <a:cs typeface="+mn-cs"/>
                          <a:sym typeface="Arial"/>
                        </a:rPr>
                        <a:t>The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 method is used to attain a value for the brightness. The count variable is used as a way to keep track of the time it takes for our capacitor to be charged</a:t>
                      </a:r>
                      <a:endParaRPr lang="en-US" dirty="0" smtClean="0">
                        <a:sym typeface="Arial"/>
                      </a:endParaRPr>
                    </a:p>
                    <a:p>
                      <a:pPr rtl="0"/>
                      <a:r>
                        <a:rPr lang="en-US" sz="1000" b="0" i="0" u="none" strike="noStrike" cap="none" dirty="0" smtClean="0">
                          <a:solidFill>
                            <a:schemeClr val="bg1">
                              <a:lumMod val="50000"/>
                            </a:schemeClr>
                          </a:solidFill>
                          <a:effectLst/>
                          <a:latin typeface="+mn-lt"/>
                          <a:ea typeface="+mn-ea"/>
                          <a:cs typeface="+mn-cs"/>
                          <a:sym typeface="Arial"/>
                        </a:rPr>
                        <a:t>First, we setup our GPIO pin as an output pin and allow it to output a low value. Afterwards, we redefine the pin to be a input pin</a:t>
                      </a:r>
                      <a:endParaRPr lang="en-US" sz="1000" b="0" dirty="0" smtClean="0">
                        <a:solidFill>
                          <a:schemeClr val="bg1">
                            <a:lumMod val="50000"/>
                          </a:schemeClr>
                        </a:solidFill>
                        <a:effectLst/>
                      </a:endParaRPr>
                    </a:p>
                    <a:p>
                      <a:pPr rtl="0"/>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Within our while loop, we constantly read whether we are still getting a GPIO.LOW value. Because charge is slowly being built up in the capacitor, the input from this pin will eventually become GPIO.HIGH, causing our while loop to terminate. The amount of time we must wait for this to happen is dependent on the value of the LDR, and thus indicative of the brightness</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r>
              <a:tr h="752575">
                <a:tc>
                  <a:txBody>
                    <a:bodyPr/>
                    <a:lstStyle/>
                    <a:p>
                      <a:pPr rtl="0" fontAlgn="t">
                        <a:spcBef>
                          <a:spcPts val="0"/>
                        </a:spcBef>
                        <a:spcAft>
                          <a:spcPts val="0"/>
                        </a:spcAft>
                      </a:pPr>
                      <a:endParaRPr lang="en-US" dirty="0"/>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2784547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a:t>
            </a:fld>
            <a:endParaRPr lang="en" sz="1200" dirty="0"/>
          </a:p>
        </p:txBody>
      </p:sp>
      <p:sp>
        <p:nvSpPr>
          <p:cNvPr id="14" name="Shape 70"/>
          <p:cNvSpPr txBox="1">
            <a:spLocks/>
          </p:cNvSpPr>
          <p:nvPr/>
        </p:nvSpPr>
        <p:spPr>
          <a:xfrm>
            <a:off x="414235" y="314689"/>
            <a:ext cx="7191600"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A169"/>
                </a:solidFill>
                <a:latin typeface="+mj-lt"/>
              </a:rPr>
              <a:t>Course </a:t>
            </a:r>
            <a:r>
              <a:rPr lang="en-US" sz="2800" b="1" dirty="0">
                <a:solidFill>
                  <a:srgbClr val="00A169"/>
                </a:solidFill>
                <a:latin typeface="+mj-lt"/>
              </a:rPr>
              <a:t>6</a:t>
            </a:r>
            <a:r>
              <a:rPr lang="en" sz="2800" b="1" dirty="0" smtClean="0">
                <a:solidFill>
                  <a:srgbClr val="92D050"/>
                </a:solidFill>
                <a:latin typeface="+mj-lt"/>
              </a:rPr>
              <a:t> </a:t>
            </a:r>
            <a:r>
              <a:rPr lang="en" sz="2800" b="1" dirty="0" smtClean="0">
                <a:solidFill>
                  <a:srgbClr val="595A5D"/>
                </a:solidFill>
              </a:rPr>
              <a:t>Summary</a:t>
            </a:r>
            <a:endParaRPr lang="en" sz="2800" b="1" dirty="0">
              <a:solidFill>
                <a:srgbClr val="595A5D"/>
              </a:solidFill>
            </a:endParaRPr>
          </a:p>
          <a:p>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a:t>
            </a:fld>
            <a:endParaRPr lang="en" sz="1200" dirty="0"/>
          </a:p>
        </p:txBody>
      </p:sp>
      <p:sp>
        <p:nvSpPr>
          <p:cNvPr id="3" name="Rectangle 2"/>
          <p:cNvSpPr/>
          <p:nvPr/>
        </p:nvSpPr>
        <p:spPr>
          <a:xfrm>
            <a:off x="964993" y="1114643"/>
            <a:ext cx="4572000" cy="2785378"/>
          </a:xfrm>
          <a:prstGeom prst="rect">
            <a:avLst/>
          </a:prstGeom>
        </p:spPr>
        <p:txBody>
          <a:bodyPr>
            <a:spAutoFit/>
          </a:bodyPr>
          <a:lstStyle/>
          <a:p>
            <a:r>
              <a:rPr lang="en-US" dirty="0"/>
              <a:t>.  Basic concept of electric circuit</a:t>
            </a:r>
          </a:p>
          <a:p>
            <a:endParaRPr lang="en-US" dirty="0"/>
          </a:p>
          <a:p>
            <a:r>
              <a:rPr lang="en-US" dirty="0"/>
              <a:t>.  What </a:t>
            </a:r>
            <a:r>
              <a:rPr lang="en-US" dirty="0" smtClean="0"/>
              <a:t>is PIR motion sensor?</a:t>
            </a:r>
            <a:endParaRPr lang="en-US" dirty="0"/>
          </a:p>
          <a:p>
            <a:endParaRPr lang="en-US" dirty="0"/>
          </a:p>
          <a:p>
            <a:r>
              <a:rPr lang="en-US" dirty="0"/>
              <a:t>.  Demo project  ---  </a:t>
            </a:r>
            <a:r>
              <a:rPr lang="en-US" dirty="0" smtClean="0"/>
              <a:t>PIR motion sensor project 1</a:t>
            </a:r>
          </a:p>
          <a:p>
            <a:endParaRPr lang="en-US" dirty="0"/>
          </a:p>
          <a:p>
            <a:r>
              <a:rPr lang="en-US" dirty="0" smtClean="0"/>
              <a:t>.  Demo project  ---  PIR motion sensor project 2  </a:t>
            </a:r>
            <a:endParaRPr lang="en-US" dirty="0"/>
          </a:p>
          <a:p>
            <a:pPr>
              <a:lnSpc>
                <a:spcPct val="80000"/>
              </a:lnSpc>
            </a:pPr>
            <a:endParaRPr lang="en-US" dirty="0"/>
          </a:p>
          <a:p>
            <a:pPr>
              <a:lnSpc>
                <a:spcPct val="80000"/>
              </a:lnSpc>
            </a:pPr>
            <a:endParaRPr lang="en-IE" dirty="0"/>
          </a:p>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9" name="Picture 8" descr="piot0.jpg"/>
          <p:cNvPicPr>
            <a:picLocks noChangeAspect="1"/>
          </p:cNvPicPr>
          <p:nvPr/>
        </p:nvPicPr>
        <p:blipFill>
          <a:blip r:embed="rId4"/>
          <a:stretch>
            <a:fillRect/>
          </a:stretch>
        </p:blipFill>
        <p:spPr>
          <a:xfrm>
            <a:off x="2078906" y="2800350"/>
            <a:ext cx="4707409" cy="1862866"/>
          </a:xfrm>
          <a:prstGeom prst="rect">
            <a:avLst/>
          </a:prstGeom>
        </p:spPr>
      </p:pic>
    </p:spTree>
    <p:extLst>
      <p:ext uri="{BB962C8B-B14F-4D97-AF65-F5344CB8AC3E}">
        <p14:creationId xmlns:p14="http://schemas.microsoft.com/office/powerpoint/2010/main" val="482687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pPr>
              <a:buClr>
                <a:srgbClr val="FFFFFF"/>
              </a:buClr>
            </a:pPr>
            <a:r>
              <a:rPr lang="en-US" sz="2800" b="1" dirty="0" smtClean="0">
                <a:solidFill>
                  <a:srgbClr val="595A5D"/>
                </a:solidFill>
                <a:latin typeface="Arial"/>
              </a:rPr>
              <a:t>Demo Project</a:t>
            </a:r>
          </a:p>
          <a:p>
            <a:pPr>
              <a:buClr>
                <a:srgbClr val="FFFFFF"/>
              </a:buClr>
            </a:pPr>
            <a:r>
              <a:rPr lang="en-US" sz="2800" b="1" dirty="0" err="1">
                <a:solidFill>
                  <a:srgbClr val="595A5D"/>
                </a:solidFill>
              </a:rPr>
              <a:t>photoresistor</a:t>
            </a:r>
            <a:r>
              <a:rPr lang="en-US" sz="2800" b="1" dirty="0">
                <a:solidFill>
                  <a:srgbClr val="595A5D"/>
                </a:solidFill>
              </a:rPr>
              <a:t> </a:t>
            </a:r>
            <a:r>
              <a:rPr lang="en-US" sz="2800" b="1" dirty="0" smtClean="0">
                <a:solidFill>
                  <a:srgbClr val="595A5D"/>
                </a:solidFill>
              </a:rPr>
              <a:t>II</a:t>
            </a: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a:p>
            <a:pPr>
              <a:buClr>
                <a:srgbClr val="FFFFFF"/>
              </a:buClr>
            </a:pPr>
            <a:endParaRPr lang="en-US" sz="2800" b="1" dirty="0" smtClean="0">
              <a:solidFill>
                <a:srgbClr val="595A5D"/>
              </a:solidFill>
              <a:latin typeface="Aria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fld id="{00000000-1234-1234-1234-123412341234}" type="slidenum">
              <a:rPr lang="en" sz="1200"/>
              <a:pPr/>
              <a:t>20</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17C"/>
              </a:solidFill>
            </a:endParaRPr>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endParaRPr lang="en-US" sz="1200" dirty="0" smtClean="0">
              <a:solidFill>
                <a:srgbClr val="00517C"/>
              </a:solidFill>
            </a:endParaRPr>
          </a:p>
          <a:p>
            <a:r>
              <a:rPr lang="en-US" sz="1200" dirty="0" smtClean="0">
                <a:solidFill>
                  <a:srgbClr val="00517C"/>
                </a:solidFill>
              </a:rPr>
              <a:t/>
            </a:r>
            <a:br>
              <a:rPr lang="en-US" sz="1200" dirty="0" smtClean="0">
                <a:solidFill>
                  <a:srgbClr val="00517C"/>
                </a:solidFill>
              </a:rPr>
            </a:br>
            <a:endParaRPr lang="en-US" sz="1200" dirty="0" smtClean="0">
              <a:solidFill>
                <a:srgbClr val="00517C"/>
              </a:solidFill>
            </a:endParaRPr>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rPr>
              <a:t>Copyright @ 2018  </a:t>
            </a:r>
            <a:r>
              <a:rPr lang="en-US" altLang="zh-CN" sz="1000" dirty="0" err="1" smtClean="0">
                <a:solidFill>
                  <a:srgbClr val="000000"/>
                </a:solidFill>
              </a:rPr>
              <a:t>Innovaker</a:t>
            </a:r>
            <a:endParaRPr lang="en-US" sz="1000" dirty="0">
              <a:solidFill>
                <a:srgbClr val="000000"/>
              </a:solidFill>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291075359"/>
              </p:ext>
            </p:extLst>
          </p:nvPr>
        </p:nvGraphicFramePr>
        <p:xfrm>
          <a:off x="3979333" y="692149"/>
          <a:ext cx="5164667" cy="3359925"/>
        </p:xfrm>
        <a:graphic>
          <a:graphicData uri="http://schemas.openxmlformats.org/drawingml/2006/table">
            <a:tbl>
              <a:tblPr/>
              <a:tblGrid>
                <a:gridCol w="2824556"/>
                <a:gridCol w="2340111"/>
              </a:tblGrid>
              <a:tr h="1984442">
                <a:tc>
                  <a:txBody>
                    <a:bodyPr/>
                    <a:lstStyle/>
                    <a:p>
                      <a:pPr rtl="0"/>
                      <a:r>
                        <a:rPr lang="en-US" sz="1000" b="0" i="0" u="none" strike="noStrike" cap="none" dirty="0" smtClean="0">
                          <a:solidFill>
                            <a:schemeClr val="bg1">
                              <a:lumMod val="50000"/>
                            </a:schemeClr>
                          </a:solidFill>
                          <a:effectLst/>
                          <a:latin typeface="+mn-lt"/>
                          <a:ea typeface="+mn-ea"/>
                          <a:cs typeface="+mn-cs"/>
                          <a:sym typeface="Arial"/>
                        </a:rPr>
                        <a:t> </a:t>
                      </a:r>
                    </a:p>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while True: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brightness = </a:t>
                      </a:r>
                      <a:r>
                        <a:rPr lang="en-US" sz="1000" b="0" i="0" u="none" strike="noStrike" cap="none" dirty="0" err="1" smtClean="0">
                          <a:solidFill>
                            <a:schemeClr val="bg1">
                              <a:lumMod val="50000"/>
                            </a:schemeClr>
                          </a:solidFill>
                          <a:effectLst/>
                          <a:latin typeface="+mn-lt"/>
                          <a:ea typeface="+mn-ea"/>
                          <a:cs typeface="+mn-cs"/>
                          <a:sym typeface="Arial"/>
                        </a:rPr>
                        <a:t>rc_time</a:t>
                      </a:r>
                      <a:r>
                        <a:rPr lang="en-US" sz="1000" b="0" i="0" u="none" strike="noStrike" cap="none" dirty="0" smtClean="0">
                          <a:solidFill>
                            <a:schemeClr val="bg1">
                              <a:lumMod val="50000"/>
                            </a:schemeClr>
                          </a:solidFill>
                          <a:effectLst/>
                          <a:latin typeface="+mn-lt"/>
                          <a:ea typeface="+mn-ea"/>
                          <a:cs typeface="+mn-cs"/>
                          <a:sym typeface="Arial"/>
                        </a:rPr>
                        <a:t>(LDR_PIN)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print(brightness)</a:t>
                      </a:r>
                    </a:p>
                    <a:p>
                      <a:pPr rtl="0"/>
                      <a:r>
                        <a:rPr lang="en-US" sz="1000" b="0" dirty="0" smtClean="0">
                          <a:solidFill>
                            <a:schemeClr val="bg1">
                              <a:lumMod val="50000"/>
                            </a:schemeClr>
                          </a:solidFill>
                          <a:effectLst/>
                        </a:rPr>
                        <a:t>       motion = </a:t>
                      </a:r>
                      <a:r>
                        <a:rPr lang="en-US" sz="1000" b="0" dirty="0" err="1" smtClean="0">
                          <a:solidFill>
                            <a:schemeClr val="bg1">
                              <a:lumMod val="50000"/>
                            </a:schemeClr>
                          </a:solidFill>
                          <a:effectLst/>
                        </a:rPr>
                        <a:t>GPIO.input</a:t>
                      </a:r>
                      <a:r>
                        <a:rPr lang="en-US" sz="1000" b="0" dirty="0" smtClean="0">
                          <a:solidFill>
                            <a:schemeClr val="bg1">
                              <a:lumMod val="50000"/>
                            </a:schemeClr>
                          </a:solidFill>
                          <a:effectLst/>
                        </a:rPr>
                        <a:t>(MOTION_PIN)</a:t>
                      </a:r>
                    </a:p>
                    <a:p>
                      <a:pPr rtl="0"/>
                      <a:r>
                        <a:rPr lang="en-US" sz="1000" b="0" baseline="0" dirty="0" smtClean="0">
                          <a:solidFill>
                            <a:schemeClr val="bg1">
                              <a:lumMod val="50000"/>
                            </a:schemeClr>
                          </a:solidFill>
                          <a:effectLst/>
                        </a:rPr>
                        <a:t>       print(motion)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if motion and brightness &gt; 400:</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GPIO.HIGH)</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else: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GPIO.output</a:t>
                      </a:r>
                      <a:r>
                        <a:rPr lang="en-US" sz="1000" b="0" i="0" u="none" strike="noStrike" cap="none" dirty="0" smtClean="0">
                          <a:solidFill>
                            <a:schemeClr val="bg1">
                              <a:lumMod val="50000"/>
                            </a:schemeClr>
                          </a:solidFill>
                          <a:effectLst/>
                          <a:latin typeface="+mn-lt"/>
                          <a:ea typeface="+mn-ea"/>
                          <a:cs typeface="+mn-cs"/>
                          <a:sym typeface="Arial"/>
                        </a:rPr>
                        <a:t>(LED_PIN, GPIO.LOW)</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(1)</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endParaRPr lang="en-US" sz="1000" b="0" i="0" u="none" strike="noStrike" dirty="0" smtClean="0">
                        <a:solidFill>
                          <a:srgbClr val="383A42"/>
                        </a:solidFill>
                        <a:effectLst/>
                        <a:latin typeface="Roboto"/>
                      </a:endParaRPr>
                    </a:p>
                    <a:p>
                      <a:pPr rtl="0" fontAlgn="t">
                        <a:spcBef>
                          <a:spcPts val="0"/>
                        </a:spcBef>
                        <a:spcAft>
                          <a:spcPts val="0"/>
                        </a:spcAft>
                      </a:pPr>
                      <a:r>
                        <a:rPr lang="en-US" sz="1000" b="0" i="0" u="none" strike="noStrike" dirty="0" smtClean="0">
                          <a:solidFill>
                            <a:srgbClr val="383A42"/>
                          </a:solidFill>
                          <a:effectLst/>
                          <a:latin typeface="Roboto"/>
                        </a:rPr>
                        <a:t>Using </a:t>
                      </a:r>
                      <a:r>
                        <a:rPr lang="en-US" sz="1000" b="0" i="0" u="none" strike="noStrike" dirty="0">
                          <a:solidFill>
                            <a:srgbClr val="383A42"/>
                          </a:solidFill>
                          <a:effectLst/>
                          <a:latin typeface="Roboto"/>
                        </a:rPr>
                        <a:t>the </a:t>
                      </a:r>
                      <a:r>
                        <a:rPr lang="en-US" sz="900" b="0" i="0" u="none" strike="noStrike" dirty="0" err="1">
                          <a:solidFill>
                            <a:srgbClr val="000000"/>
                          </a:solidFill>
                          <a:effectLst/>
                          <a:latin typeface="Consolas"/>
                        </a:rPr>
                        <a:t>rc_time</a:t>
                      </a:r>
                      <a:r>
                        <a:rPr lang="en-US" sz="1000" b="0" i="0" u="none" strike="noStrike" dirty="0">
                          <a:solidFill>
                            <a:srgbClr val="383A42"/>
                          </a:solidFill>
                          <a:effectLst/>
                          <a:latin typeface="Roboto"/>
                        </a:rPr>
                        <a:t> method, we obtain real time values for the current brightness. We can then set a threshold which upon being passed causes our LED to light up</a:t>
                      </a:r>
                      <a:endParaRPr lang="en-US" dirty="0">
                        <a:effectLst/>
                      </a:endParaRPr>
                    </a:p>
                  </a:txBody>
                  <a:tcPr marL="63500" marR="63500" marT="63500" marB="63500">
                    <a:lnL>
                      <a:noFill/>
                    </a:lnL>
                    <a:lnR>
                      <a:noFill/>
                    </a:lnR>
                    <a:lnT>
                      <a:noFill/>
                    </a:lnT>
                    <a:lnB>
                      <a:noFill/>
                    </a:lnB>
                  </a:tcPr>
                </a:tc>
              </a:tr>
              <a:tr h="1251725">
                <a:tc>
                  <a:txBody>
                    <a:bodyPr/>
                    <a:lstStyle/>
                    <a:p>
                      <a:pPr rtl="0" fontAlgn="t">
                        <a:spcBef>
                          <a:spcPts val="0"/>
                        </a:spcBef>
                        <a:spcAft>
                          <a:spcPts val="0"/>
                        </a:spcAft>
                      </a:pPr>
                      <a:r>
                        <a:rPr lang="en-US" sz="1000" b="0" i="0" u="none" strike="noStrike">
                          <a:solidFill>
                            <a:srgbClr val="A626A4"/>
                          </a:solidFill>
                          <a:latin typeface="Consolas"/>
                        </a:rPr>
                        <a:t>if</a:t>
                      </a:r>
                      <a:r>
                        <a:rPr lang="en-US" sz="1000" b="0" i="0" u="none" strike="noStrike">
                          <a:solidFill>
                            <a:srgbClr val="383A42"/>
                          </a:solidFill>
                          <a:latin typeface="Consolas"/>
                        </a:rPr>
                        <a:t> __name__ == </a:t>
                      </a:r>
                      <a:r>
                        <a:rPr lang="en-US" sz="1000" b="0" i="0" u="none" strike="noStrike">
                          <a:solidFill>
                            <a:srgbClr val="50A14F"/>
                          </a:solidFill>
                          <a:latin typeface="Consolas"/>
                        </a:rPr>
                        <a:t>'__main__'</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try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setup()</a:t>
                      </a:r>
                      <a:br>
                        <a:rPr lang="en-US" sz="1000" b="0" i="0" u="none" strike="noStrike">
                          <a:solidFill>
                            <a:srgbClr val="383A42"/>
                          </a:solidFill>
                          <a:latin typeface="Consolas"/>
                        </a:rPr>
                      </a:br>
                      <a:r>
                        <a:rPr lang="en-US" sz="1000" b="0" i="0" u="none" strike="noStrike">
                          <a:solidFill>
                            <a:srgbClr val="383A42"/>
                          </a:solidFill>
                          <a:latin typeface="Consolas"/>
                        </a:rPr>
                        <a:t>       main()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finally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GPIO.cleanup()</a:t>
                      </a:r>
                      <a:endParaRPr lang="en-US"/>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800" smtClean="0">
                <a:solidFill>
                  <a:srgbClr val="FFFFFF"/>
                </a:solidFill>
                <a:latin typeface="Arial" pitchFamily="34" charset="0"/>
                <a:cs typeface="Arial" pitchFamily="34" charset="0"/>
              </a:rPr>
              <a:t/>
            </a:r>
            <a:br>
              <a:rPr lang="en-US" sz="1800" smtClean="0">
                <a:solidFill>
                  <a:srgbClr val="FFFFFF"/>
                </a:solidFill>
                <a:latin typeface="Arial" pitchFamily="34" charset="0"/>
                <a:cs typeface="Arial" pitchFamily="34" charset="0"/>
              </a:rPr>
            </a:br>
            <a:endParaRPr lang="en-US" sz="1800" smtClean="0">
              <a:solidFill>
                <a:srgbClr val="FFFFFF"/>
              </a:solidFill>
              <a:latin typeface="Arial" pitchFamily="34" charset="0"/>
              <a:cs typeface="Arial" pitchFamily="34" charset="0"/>
            </a:endParaRPr>
          </a:p>
          <a:p>
            <a:pPr eaLnBrk="0" fontAlgn="base" hangingPunct="0">
              <a:spcBef>
                <a:spcPct val="0"/>
              </a:spcBef>
              <a:spcAft>
                <a:spcPct val="0"/>
              </a:spcAft>
            </a:pPr>
            <a:endParaRPr lang="en-US" sz="1800" smtClean="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3568299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summary</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21</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4140199" y="846667"/>
            <a:ext cx="4690534" cy="2462213"/>
          </a:xfrm>
          <a:prstGeom prst="rect">
            <a:avLst/>
          </a:prstGeom>
          <a:noFill/>
        </p:spPr>
        <p:txBody>
          <a:bodyPr wrap="square" rtlCol="0">
            <a:spAutoFit/>
          </a:bodyPr>
          <a:lstStyle/>
          <a:p>
            <a:r>
              <a:rPr lang="en-US" dirty="0" smtClean="0"/>
              <a:t>What we learned so far?</a:t>
            </a:r>
          </a:p>
          <a:p>
            <a:endParaRPr lang="en-US" dirty="0" smtClean="0"/>
          </a:p>
          <a:p>
            <a:r>
              <a:rPr lang="en-US" dirty="0" smtClean="0"/>
              <a:t>.  Basic concept of electric circuit</a:t>
            </a:r>
          </a:p>
          <a:p>
            <a:endParaRPr lang="en-US" dirty="0"/>
          </a:p>
          <a:p>
            <a:r>
              <a:rPr lang="en-US" dirty="0" smtClean="0"/>
              <a:t>.  What is </a:t>
            </a:r>
            <a:r>
              <a:rPr lang="en-US" dirty="0" err="1"/>
              <a:t>photoresistor</a:t>
            </a:r>
            <a:r>
              <a:rPr lang="en-US" dirty="0" smtClean="0"/>
              <a:t>?</a:t>
            </a:r>
          </a:p>
          <a:p>
            <a:endParaRPr lang="en-US" dirty="0"/>
          </a:p>
          <a:p>
            <a:r>
              <a:rPr lang="en-US" dirty="0" smtClean="0"/>
              <a:t>.  What is laser?</a:t>
            </a:r>
          </a:p>
          <a:p>
            <a:endParaRPr lang="en-US" dirty="0" smtClean="0"/>
          </a:p>
          <a:p>
            <a:r>
              <a:rPr lang="en-US" dirty="0" smtClean="0"/>
              <a:t>.  Demo project  ---  </a:t>
            </a:r>
            <a:r>
              <a:rPr lang="en-US" dirty="0" err="1" smtClean="0"/>
              <a:t>photoresistor</a:t>
            </a:r>
            <a:r>
              <a:rPr lang="en-US" dirty="0" smtClean="0"/>
              <a:t> project</a:t>
            </a:r>
          </a:p>
          <a:p>
            <a:endParaRPr lang="en-US" dirty="0"/>
          </a:p>
          <a:p>
            <a:endParaRPr lang="en-US" dirty="0"/>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Latest Technology</a:t>
            </a:r>
          </a:p>
          <a:p>
            <a:r>
              <a:rPr lang="en-US" sz="2800" b="1" dirty="0" smtClean="0">
                <a:solidFill>
                  <a:srgbClr val="595A5D"/>
                </a:solidFill>
                <a:latin typeface="+mj-lt"/>
              </a:rPr>
              <a:t>---</a:t>
            </a:r>
          </a:p>
          <a:p>
            <a:r>
              <a:rPr lang="en-US" sz="2800" b="1" dirty="0" smtClean="0">
                <a:solidFill>
                  <a:srgbClr val="595A5D"/>
                </a:solidFill>
                <a:latin typeface="+mj-lt"/>
              </a:rPr>
              <a:t>What is 5G?</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22</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 name="2DG3pMcNNlw"/>
          <p:cNvPicPr>
            <a:picLocks noRot="1" noChangeAspect="1"/>
          </p:cNvPicPr>
          <p:nvPr>
            <a:videoFile r:link="rId1"/>
          </p:nvPr>
        </p:nvPicPr>
        <p:blipFill>
          <a:blip r:embed="rId7"/>
          <a:stretch>
            <a:fillRect/>
          </a:stretch>
        </p:blipFill>
        <p:spPr>
          <a:xfrm>
            <a:off x="3948143" y="674344"/>
            <a:ext cx="5209108" cy="3253973"/>
          </a:xfrm>
          <a:prstGeom prst="rect">
            <a:avLst/>
          </a:prstGeom>
        </p:spPr>
      </p:pic>
    </p:spTree>
    <p:extLst>
      <p:ext uri="{BB962C8B-B14F-4D97-AF65-F5344CB8AC3E}">
        <p14:creationId xmlns:p14="http://schemas.microsoft.com/office/powerpoint/2010/main" val="4202295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27077" y="3890964"/>
            <a:ext cx="7191600" cy="6305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Congratulations </a:t>
            </a:r>
            <a:r>
              <a:rPr lang="en-US" sz="2800" b="1" dirty="0">
                <a:solidFill>
                  <a:srgbClr val="595A5D"/>
                </a:solidFill>
                <a:latin typeface="+mj-lt"/>
              </a:rPr>
              <a:t>O</a:t>
            </a:r>
            <a:r>
              <a:rPr lang="en-US" sz="2800" b="1" dirty="0" smtClean="0">
                <a:solidFill>
                  <a:srgbClr val="595A5D"/>
                </a:solidFill>
                <a:latin typeface="+mj-lt"/>
              </a:rPr>
              <a:t>n Finishing </a:t>
            </a:r>
            <a:endParaRPr lang="en" sz="2800" b="1" dirty="0">
              <a:solidFill>
                <a:srgbClr val="595A5D"/>
              </a:solidFill>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30" y="-923254"/>
            <a:ext cx="8659906" cy="4066942"/>
          </a:xfrm>
          <a:prstGeom prst="rect">
            <a:avLst/>
          </a:prstGeom>
        </p:spPr>
      </p:pic>
      <p:sp>
        <p:nvSpPr>
          <p:cNvPr id="6" name="Rectangle 5"/>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282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3</a:t>
            </a:fld>
            <a:endParaRPr lang="en" sz="1200" dirty="0"/>
          </a:p>
        </p:txBody>
      </p:sp>
      <p:sp>
        <p:nvSpPr>
          <p:cNvPr id="14" name="Shape 70"/>
          <p:cNvSpPr txBox="1">
            <a:spLocks/>
          </p:cNvSpPr>
          <p:nvPr/>
        </p:nvSpPr>
        <p:spPr>
          <a:xfrm>
            <a:off x="414235" y="314689"/>
            <a:ext cx="777303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quick review </a:t>
            </a:r>
            <a:r>
              <a:rPr lang="en" sz="2800" b="1" dirty="0" smtClean="0">
                <a:solidFill>
                  <a:schemeClr val="bg1">
                    <a:lumMod val="50000"/>
                  </a:schemeClr>
                </a:solidFill>
                <a:latin typeface="+mj-lt"/>
              </a:rPr>
              <a:t>basic concept of  </a:t>
            </a:r>
            <a:r>
              <a:rPr lang="en" sz="2800" b="1" dirty="0" smtClean="0">
                <a:solidFill>
                  <a:srgbClr val="92D050"/>
                </a:solidFill>
                <a:latin typeface="+mj-lt"/>
              </a:rPr>
              <a:t>Electricity</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3</a:t>
            </a:fld>
            <a:endParaRPr lang="en" sz="1200" dirty="0"/>
          </a:p>
        </p:txBody>
      </p:sp>
      <p:sp>
        <p:nvSpPr>
          <p:cNvPr id="3" name="Rectangle 2"/>
          <p:cNvSpPr/>
          <p:nvPr/>
        </p:nvSpPr>
        <p:spPr>
          <a:xfrm>
            <a:off x="889620" y="2078989"/>
            <a:ext cx="6183209" cy="2163669"/>
          </a:xfrm>
          <a:prstGeom prst="rect">
            <a:avLst/>
          </a:prstGeom>
        </p:spPr>
        <p:txBody>
          <a:bodyPr wrap="square">
            <a:spAutoFit/>
          </a:bodyPr>
          <a:lstStyle/>
          <a:p>
            <a:pPr>
              <a:lnSpc>
                <a:spcPct val="80000"/>
              </a:lnSpc>
              <a:spcAft>
                <a:spcPts val="600"/>
              </a:spcAft>
            </a:pPr>
            <a:r>
              <a:rPr lang="en-US" dirty="0"/>
              <a:t>The three basic principles for this tutorial can be explained using electrons, or more specifically, the charge they create</a:t>
            </a:r>
            <a:r>
              <a:rPr lang="en-US" dirty="0" smtClean="0"/>
              <a:t>:</a:t>
            </a:r>
          </a:p>
          <a:p>
            <a:pPr>
              <a:lnSpc>
                <a:spcPct val="80000"/>
              </a:lnSpc>
              <a:spcAft>
                <a:spcPts val="600"/>
              </a:spcAft>
            </a:pPr>
            <a:endParaRPr lang="en-US" dirty="0"/>
          </a:p>
          <a:p>
            <a:r>
              <a:rPr lang="en-US" b="1" dirty="0"/>
              <a:t> </a:t>
            </a:r>
            <a:r>
              <a:rPr lang="en-US" b="1" dirty="0" smtClean="0"/>
              <a:t>   Voltage</a:t>
            </a:r>
            <a:r>
              <a:rPr lang="en-US" dirty="0"/>
              <a:t> is the difference in charge between two points</a:t>
            </a:r>
            <a:r>
              <a:rPr lang="en-US" dirty="0" smtClean="0"/>
              <a:t>.</a:t>
            </a:r>
          </a:p>
          <a:p>
            <a:endParaRPr lang="en-US" dirty="0"/>
          </a:p>
          <a:p>
            <a:r>
              <a:rPr lang="en-US" b="1" dirty="0" smtClean="0"/>
              <a:t>    Current</a:t>
            </a:r>
            <a:r>
              <a:rPr lang="en-US" dirty="0"/>
              <a:t> is the rate at which charge is flowing</a:t>
            </a:r>
            <a:r>
              <a:rPr lang="en-US" dirty="0" smtClean="0"/>
              <a:t>.</a:t>
            </a:r>
          </a:p>
          <a:p>
            <a:endParaRPr lang="en-US" dirty="0"/>
          </a:p>
          <a:p>
            <a:r>
              <a:rPr lang="en-US" b="1" dirty="0" smtClean="0"/>
              <a:t>    Resistance</a:t>
            </a:r>
            <a:r>
              <a:rPr lang="en-US" dirty="0"/>
              <a:t> is a material’s tendency to resist the flow of charge (current).</a:t>
            </a:r>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81752"/>
          </a:xfrm>
          <a:prstGeom prst="rect">
            <a:avLst/>
          </a:prstGeom>
        </p:spPr>
        <p:txBody>
          <a:bodyPr wrap="square">
            <a:spAutoFit/>
          </a:bodyPr>
          <a:lstStyle/>
          <a:p>
            <a:pPr>
              <a:lnSpc>
                <a:spcPct val="80000"/>
              </a:lnSpc>
              <a:spcAft>
                <a:spcPts val="600"/>
              </a:spcAft>
            </a:pPr>
            <a:r>
              <a:rPr lang="en-US" dirty="0"/>
              <a:t>Electricity is the movement of electrons. Electrons create charge, which we can harness to do work. Your lightbulb, your stereo, your phone, etc., are all harnessing the movement of the electrons in order to do work. They all operate using the same basic power source: the movement of electrons.</a:t>
            </a:r>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59860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4</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a:t>
            </a:r>
            <a:r>
              <a:rPr lang="en" sz="2800" b="1" dirty="0" smtClean="0">
                <a:solidFill>
                  <a:schemeClr val="bg1">
                    <a:lumMod val="50000"/>
                  </a:schemeClr>
                </a:solidFill>
                <a:latin typeface="+mj-lt"/>
              </a:rPr>
              <a:t>What is </a:t>
            </a:r>
            <a:r>
              <a:rPr lang="en" sz="2800" b="1" dirty="0">
                <a:solidFill>
                  <a:srgbClr val="92D050"/>
                </a:solidFill>
                <a:latin typeface="+mj-lt"/>
              </a:rPr>
              <a:t>I</a:t>
            </a:r>
            <a:r>
              <a:rPr lang="en" sz="2800" b="1" dirty="0" smtClean="0">
                <a:solidFill>
                  <a:srgbClr val="92D050"/>
                </a:solidFill>
                <a:latin typeface="+mj-lt"/>
              </a:rPr>
              <a:t>nnovaker Digital Circuits Kits</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4</a:t>
            </a:fld>
            <a:endParaRPr lang="en" sz="1200" dirty="0"/>
          </a:p>
        </p:txBody>
      </p:sp>
      <p:sp>
        <p:nvSpPr>
          <p:cNvPr id="3" name="Rectangle 2"/>
          <p:cNvSpPr/>
          <p:nvPr/>
        </p:nvSpPr>
        <p:spPr>
          <a:xfrm>
            <a:off x="917226" y="2264238"/>
            <a:ext cx="6017744" cy="2266261"/>
          </a:xfrm>
          <a:prstGeom prst="rect">
            <a:avLst/>
          </a:prstGeom>
        </p:spPr>
        <p:txBody>
          <a:bodyPr wrap="square">
            <a:spAutoFit/>
          </a:bodyPr>
          <a:lstStyle/>
          <a:p>
            <a:pPr>
              <a:lnSpc>
                <a:spcPct val="80000"/>
              </a:lnSpc>
              <a:spcAft>
                <a:spcPts val="600"/>
              </a:spcAft>
            </a:pPr>
            <a:r>
              <a:rPr lang="en-US" b="1" dirty="0" err="1"/>
              <a:t>Innovaker</a:t>
            </a:r>
            <a:r>
              <a:rPr lang="en-US" b="1" dirty="0"/>
              <a:t> Digital Circuits </a:t>
            </a:r>
            <a:r>
              <a:rPr lang="en-US" b="1" dirty="0" smtClean="0"/>
              <a:t>Kit</a:t>
            </a:r>
            <a:r>
              <a:rPr lang="en-US" dirty="0"/>
              <a:t> </a:t>
            </a:r>
            <a:r>
              <a:rPr lang="en-US" dirty="0" smtClean="0"/>
              <a:t>includes:</a:t>
            </a:r>
          </a:p>
          <a:p>
            <a:pPr>
              <a:lnSpc>
                <a:spcPct val="80000"/>
              </a:lnSpc>
              <a:spcAft>
                <a:spcPts val="600"/>
              </a:spcAft>
            </a:pPr>
            <a:endParaRPr lang="en-US" dirty="0"/>
          </a:p>
          <a:p>
            <a:pPr>
              <a:lnSpc>
                <a:spcPct val="80000"/>
              </a:lnSpc>
              <a:spcAft>
                <a:spcPts val="600"/>
              </a:spcAft>
            </a:pPr>
            <a:r>
              <a:rPr lang="en-US" dirty="0" smtClean="0"/>
              <a:t>.    Pi PCB    </a:t>
            </a:r>
          </a:p>
          <a:p>
            <a:pPr>
              <a:lnSpc>
                <a:spcPct val="80000"/>
              </a:lnSpc>
              <a:spcAft>
                <a:spcPts val="600"/>
              </a:spcAft>
            </a:pPr>
            <a:r>
              <a:rPr lang="en-US" dirty="0" smtClean="0"/>
              <a:t>.    LED      </a:t>
            </a:r>
          </a:p>
          <a:p>
            <a:pPr>
              <a:lnSpc>
                <a:spcPct val="80000"/>
              </a:lnSpc>
              <a:spcAft>
                <a:spcPts val="600"/>
              </a:spcAft>
            </a:pPr>
            <a:r>
              <a:rPr lang="en-US" dirty="0" smtClean="0"/>
              <a:t>.    Resistor</a:t>
            </a:r>
          </a:p>
          <a:p>
            <a:pPr>
              <a:lnSpc>
                <a:spcPct val="80000"/>
              </a:lnSpc>
              <a:spcAft>
                <a:spcPts val="600"/>
              </a:spcAft>
            </a:pPr>
            <a:r>
              <a:rPr lang="en-US" dirty="0" smtClean="0"/>
              <a:t>.    LCD         </a:t>
            </a:r>
          </a:p>
          <a:p>
            <a:pPr>
              <a:lnSpc>
                <a:spcPct val="80000"/>
              </a:lnSpc>
              <a:spcAft>
                <a:spcPts val="600"/>
              </a:spcAft>
            </a:pPr>
            <a:r>
              <a:rPr lang="en-US" dirty="0" smtClean="0"/>
              <a:t>.    Relay   </a:t>
            </a:r>
          </a:p>
          <a:p>
            <a:pPr>
              <a:lnSpc>
                <a:spcPct val="80000"/>
              </a:lnSpc>
              <a:spcAft>
                <a:spcPts val="600"/>
              </a:spcAft>
            </a:pPr>
            <a:r>
              <a:rPr lang="en-US" dirty="0" smtClean="0"/>
              <a:t>.    Buzzer</a:t>
            </a:r>
          </a:p>
          <a:p>
            <a:pPr>
              <a:lnSpc>
                <a:spcPct val="80000"/>
              </a:lnSpc>
              <a:spcAft>
                <a:spcPts val="600"/>
              </a:spcAft>
            </a:pPr>
            <a:r>
              <a:rPr lang="en-US" dirty="0" smtClean="0"/>
              <a:t>.    Motion sensor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1384995"/>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Using </a:t>
            </a:r>
            <a:r>
              <a:rPr lang="en-US" dirty="0"/>
              <a:t>these </a:t>
            </a:r>
            <a:r>
              <a:rPr lang="en-US" dirty="0" smtClean="0"/>
              <a:t>tools from the kits, </a:t>
            </a:r>
            <a:r>
              <a:rPr lang="en-US" dirty="0"/>
              <a:t>students can focus on electronic theory and programming instead of spending time making tedious wire connections. By undertaking a series of hands-on projects, students will learn how to develop rapid prototypes safely.</a:t>
            </a:r>
          </a:p>
          <a:p>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2" name="TextBox 1"/>
          <p:cNvSpPr txBox="1"/>
          <p:nvPr/>
        </p:nvSpPr>
        <p:spPr>
          <a:xfrm>
            <a:off x="3340484" y="2709334"/>
            <a:ext cx="3725333" cy="1518364"/>
          </a:xfrm>
          <a:prstGeom prst="rect">
            <a:avLst/>
          </a:prstGeom>
          <a:noFill/>
        </p:spPr>
        <p:txBody>
          <a:bodyPr wrap="square" rtlCol="0">
            <a:spAutoFit/>
          </a:bodyPr>
          <a:lstStyle/>
          <a:p>
            <a:pPr>
              <a:lnSpc>
                <a:spcPct val="80000"/>
              </a:lnSpc>
              <a:spcAft>
                <a:spcPts val="600"/>
              </a:spcAft>
            </a:pPr>
            <a:r>
              <a:rPr lang="en-US" dirty="0" smtClean="0"/>
              <a:t>.   </a:t>
            </a:r>
            <a:r>
              <a:rPr lang="en-US" dirty="0"/>
              <a:t>Light sensor</a:t>
            </a:r>
          </a:p>
          <a:p>
            <a:pPr>
              <a:lnSpc>
                <a:spcPct val="80000"/>
              </a:lnSpc>
              <a:spcAft>
                <a:spcPts val="600"/>
              </a:spcAft>
            </a:pPr>
            <a:r>
              <a:rPr lang="en-US" dirty="0"/>
              <a:t>.   </a:t>
            </a:r>
            <a:r>
              <a:rPr lang="en-US" dirty="0" smtClean="0"/>
              <a:t>Button </a:t>
            </a:r>
            <a:r>
              <a:rPr lang="en-US" dirty="0"/>
              <a:t>with cap          </a:t>
            </a:r>
            <a:endParaRPr lang="en-US" dirty="0" smtClean="0"/>
          </a:p>
          <a:p>
            <a:pPr>
              <a:lnSpc>
                <a:spcPct val="80000"/>
              </a:lnSpc>
              <a:spcAft>
                <a:spcPts val="600"/>
              </a:spcAft>
            </a:pPr>
            <a:r>
              <a:rPr lang="en-US" dirty="0" smtClean="0"/>
              <a:t>.   1uf </a:t>
            </a:r>
            <a:r>
              <a:rPr lang="en-US" dirty="0"/>
              <a:t>Capacitor</a:t>
            </a:r>
          </a:p>
          <a:p>
            <a:pPr>
              <a:lnSpc>
                <a:spcPct val="80000"/>
              </a:lnSpc>
              <a:spcAft>
                <a:spcPts val="600"/>
              </a:spcAft>
            </a:pPr>
            <a:r>
              <a:rPr lang="en-US" dirty="0"/>
              <a:t>.   </a:t>
            </a:r>
            <a:r>
              <a:rPr lang="en-US" dirty="0" smtClean="0"/>
              <a:t>Temperature </a:t>
            </a:r>
            <a:r>
              <a:rPr lang="en-US" dirty="0"/>
              <a:t>&amp; Humidity Sensor</a:t>
            </a:r>
          </a:p>
          <a:p>
            <a:pPr>
              <a:lnSpc>
                <a:spcPct val="80000"/>
              </a:lnSpc>
              <a:spcAft>
                <a:spcPts val="600"/>
              </a:spcAft>
            </a:pPr>
            <a:r>
              <a:rPr lang="en-US" dirty="0"/>
              <a:t>.   </a:t>
            </a:r>
            <a:r>
              <a:rPr lang="en-US" dirty="0" err="1" smtClean="0"/>
              <a:t>Arduino</a:t>
            </a:r>
            <a:r>
              <a:rPr lang="en-US" dirty="0" smtClean="0"/>
              <a:t> </a:t>
            </a:r>
            <a:r>
              <a:rPr lang="en-US" dirty="0"/>
              <a:t>Nano</a:t>
            </a:r>
          </a:p>
          <a:p>
            <a:pPr>
              <a:lnSpc>
                <a:spcPct val="80000"/>
              </a:lnSpc>
              <a:spcAft>
                <a:spcPts val="600"/>
              </a:spcAft>
            </a:pPr>
            <a:r>
              <a:rPr lang="en-US" dirty="0">
                <a:solidFill>
                  <a:srgbClr val="595A5D"/>
                </a:solidFill>
              </a:rPr>
              <a:t>  </a:t>
            </a:r>
            <a:endParaRPr lang="en-US" dirty="0"/>
          </a:p>
        </p:txBody>
      </p:sp>
    </p:spTree>
    <p:extLst>
      <p:ext uri="{BB962C8B-B14F-4D97-AF65-F5344CB8AC3E}">
        <p14:creationId xmlns:p14="http://schemas.microsoft.com/office/powerpoint/2010/main" val="280883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5</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Innovaker Digital Circuits Kits </a:t>
            </a:r>
            <a:r>
              <a:rPr lang="en" sz="2800" b="1" dirty="0" smtClean="0">
                <a:solidFill>
                  <a:schemeClr val="bg1"/>
                </a:solidFill>
                <a:latin typeface="+mj-lt"/>
              </a:rPr>
              <a:t>layout</a:t>
            </a:r>
            <a:endParaRPr lang="en" sz="2800" b="1" dirty="0">
              <a:solidFill>
                <a:schemeClr val="bg1"/>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5</a:t>
            </a:fld>
            <a:endParaRPr lang="en" sz="12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38664"/>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It has built in </a:t>
            </a:r>
            <a:r>
              <a:rPr lang="en-US" dirty="0" err="1" smtClean="0"/>
              <a:t>Arduino</a:t>
            </a:r>
            <a:r>
              <a:rPr lang="en-US" dirty="0" smtClean="0"/>
              <a:t> Nano, and can connect to external Raspberry Pi.</a:t>
            </a:r>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1266" name="Picture 2" descr="https://lh4.googleusercontent.com/5NDzlGHpKn6UOKGINO1PG9RDscckGdj0yWDDSupb0gCyoQ4YfR-AGOcHxXvEQ8wUGHO9lgeidMTHGTAqzFybghNAMeAnGxZNMRK-Vv8WNz23rZW3CvqmCYQVLvqLULEmSH1vCmW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58" y="1620802"/>
            <a:ext cx="5943600" cy="323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8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2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015663"/>
          </a:xfrm>
          <a:prstGeom prst="rect">
            <a:avLst/>
          </a:prstGeom>
          <a:noFill/>
        </p:spPr>
        <p:txBody>
          <a:bodyPr wrap="square" rtlCol="0">
            <a:spAutoFit/>
          </a:bodyPr>
          <a:lstStyle/>
          <a:p>
            <a:r>
              <a:rPr lang="en-US" sz="1200" kern="1200" dirty="0" smtClean="0">
                <a:solidFill>
                  <a:schemeClr val="bg1"/>
                </a:solidFill>
              </a:rPr>
              <a:t>Use network cable to connect with router to get IP</a:t>
            </a:r>
          </a:p>
          <a:p>
            <a:endParaRPr lang="en-US" sz="1200" kern="1200" dirty="0" smtClean="0">
              <a:solidFill>
                <a:schemeClr val="bg1"/>
              </a:solidFill>
            </a:endParaRPr>
          </a:p>
          <a:p>
            <a:r>
              <a:rPr lang="en-US" sz="1200" dirty="0" smtClean="0"/>
              <a:t>Connect Pi with router with </a:t>
            </a:r>
            <a:r>
              <a:rPr lang="en-US" sz="1200" dirty="0" err="1" smtClean="0"/>
              <a:t>ethernet</a:t>
            </a:r>
            <a:r>
              <a:rPr lang="en-US" sz="1200" dirty="0" smtClean="0"/>
              <a:t> cable, start Pi, the IP will be displayed on LCD, then remote connect to Raspberry Pi through VNC viewer.</a:t>
            </a:r>
            <a:endParaRPr lang="en-US" sz="1200" dirty="0">
              <a:solidFill>
                <a:schemeClr val="bg1"/>
              </a:solidFill>
            </a:endParaRPr>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val="176997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3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938992"/>
          </a:xfrm>
          <a:prstGeom prst="rect">
            <a:avLst/>
          </a:prstGeom>
          <a:noFill/>
        </p:spPr>
        <p:txBody>
          <a:bodyPr wrap="square" rtlCol="0">
            <a:spAutoFit/>
          </a:bodyPr>
          <a:lstStyle/>
          <a:p>
            <a:r>
              <a:rPr lang="en-US" sz="1200" dirty="0" smtClean="0"/>
              <a:t>Use </a:t>
            </a:r>
            <a:r>
              <a:rPr lang="en-US" sz="1200" dirty="0" err="1" smtClean="0"/>
              <a:t>martphone</a:t>
            </a:r>
            <a:r>
              <a:rPr lang="en-US" sz="1200" dirty="0" smtClean="0"/>
              <a:t> hotspot to get IP</a:t>
            </a:r>
          </a:p>
          <a:p>
            <a:endParaRPr lang="en-US" sz="1200" b="1" dirty="0" smtClean="0"/>
          </a:p>
          <a:p>
            <a:r>
              <a:rPr lang="en-US" sz="1200" dirty="0" smtClean="0"/>
              <a:t>Set hotspot on </a:t>
            </a:r>
            <a:r>
              <a:rPr lang="en-US" sz="1200" dirty="0" err="1" smtClean="0"/>
              <a:t>smartphone</a:t>
            </a:r>
            <a:r>
              <a:rPr lang="en-US" sz="1200" dirty="0" smtClean="0"/>
              <a:t>, </a:t>
            </a:r>
          </a:p>
          <a:p>
            <a:endParaRPr lang="en-US" sz="1200" dirty="0" smtClean="0"/>
          </a:p>
          <a:p>
            <a:r>
              <a:rPr lang="en-US" sz="1200" dirty="0" smtClean="0"/>
              <a:t>the hotspot name “</a:t>
            </a:r>
            <a:r>
              <a:rPr lang="en-US" sz="1200" dirty="0" err="1" smtClean="0"/>
              <a:t>Pizhi</a:t>
            </a:r>
            <a:r>
              <a:rPr lang="en-US" sz="1200" dirty="0" smtClean="0"/>
              <a:t>”,  password “</a:t>
            </a:r>
            <a:r>
              <a:rPr lang="en-US" sz="1200" dirty="0" err="1" smtClean="0"/>
              <a:t>innovaker</a:t>
            </a:r>
            <a:r>
              <a:rPr lang="en-US" sz="1200" dirty="0" smtClean="0"/>
              <a:t>”.</a:t>
            </a:r>
          </a:p>
          <a:p>
            <a:endParaRPr lang="en-US" sz="1200" dirty="0" smtClean="0"/>
          </a:p>
          <a:p>
            <a:r>
              <a:rPr lang="en-US" sz="1200" dirty="0" smtClean="0"/>
              <a:t>Start Pi with LCD, the LCD will display Pi IP of hotspot, go to VNC, then remote connect to Raspberry Pi through VNC viewer.</a:t>
            </a:r>
          </a:p>
          <a:p>
            <a:r>
              <a:rPr lang="en-US" sz="1200" dirty="0" smtClean="0"/>
              <a:t/>
            </a:r>
            <a:br>
              <a:rPr lang="en-US" sz="1200" dirty="0" smtClean="0"/>
            </a:br>
            <a:endParaRPr lang="en-US" sz="1200" b="1" dirty="0"/>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val="1769975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sz="2800" dirty="0" err="1">
                <a:solidFill>
                  <a:schemeClr val="bg1">
                    <a:lumMod val="50000"/>
                  </a:schemeClr>
                </a:solidFill>
              </a:rPr>
              <a:t>P</a:t>
            </a:r>
            <a:r>
              <a:rPr lang="en-US" sz="2800" dirty="0" err="1" smtClean="0">
                <a:solidFill>
                  <a:schemeClr val="bg1">
                    <a:lumMod val="50000"/>
                  </a:schemeClr>
                </a:solidFill>
              </a:rPr>
              <a:t>hotoresistor</a:t>
            </a:r>
            <a:endParaRPr lang="en-US" sz="2800" b="1" dirty="0" smtClean="0">
              <a:solidFill>
                <a:schemeClr val="bg1">
                  <a:lumMod val="50000"/>
                </a:schemeClr>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err="1" smtClean="0"/>
              <a:t>Photoresistor</a:t>
            </a:r>
            <a:r>
              <a:rPr lang="en-US" sz="1200" dirty="0" smtClean="0"/>
              <a:t> / LDR</a:t>
            </a:r>
            <a:endParaRPr lang="en-US" sz="1200" b="1" dirty="0"/>
          </a:p>
          <a:p>
            <a:r>
              <a:rPr lang="en-US" sz="1200" dirty="0"/>
              <a:t>A </a:t>
            </a:r>
            <a:r>
              <a:rPr lang="en-US" sz="1200" dirty="0" err="1"/>
              <a:t>photoresistor</a:t>
            </a:r>
            <a:r>
              <a:rPr lang="en-US" sz="1200" dirty="0"/>
              <a:t> is a light dependent resistor, meaning the value of its resistance changes according to the amount of light being shed on it. As the light intensity increase, the resistance of the </a:t>
            </a:r>
            <a:r>
              <a:rPr lang="en-US" sz="1200" dirty="0" err="1"/>
              <a:t>photoresistor</a:t>
            </a:r>
            <a:r>
              <a:rPr lang="en-US" sz="1200" dirty="0"/>
              <a:t> decreases. Uses of the </a:t>
            </a:r>
            <a:r>
              <a:rPr lang="en-US" sz="1200" dirty="0" err="1"/>
              <a:t>photoresistor</a:t>
            </a:r>
            <a:r>
              <a:rPr lang="en-US" sz="1200" dirty="0"/>
              <a:t> can be seen in night lights, street lamps, and outdoor clocks. In each case, we can see how the attributes of a </a:t>
            </a:r>
            <a:r>
              <a:rPr lang="en-US" sz="1200" dirty="0" err="1"/>
              <a:t>photoresistor</a:t>
            </a:r>
            <a:r>
              <a:rPr lang="en-US" sz="1200" dirty="0"/>
              <a:t> can be use to create light activated systems</a:t>
            </a:r>
            <a:r>
              <a:rPr lang="en-US" sz="1200" dirty="0" smtClean="0"/>
              <a:t>.</a:t>
            </a:r>
          </a:p>
          <a:p>
            <a:endParaRPr lang="en-US" sz="1200" dirty="0" smtClean="0"/>
          </a:p>
          <a:p>
            <a:r>
              <a:rPr lang="en-US" sz="1200" dirty="0"/>
              <a:t>How does it work</a:t>
            </a:r>
            <a:r>
              <a:rPr lang="en-US" sz="1200" dirty="0" smtClean="0"/>
              <a:t>?</a:t>
            </a:r>
            <a:r>
              <a:rPr lang="en-US" sz="1200" dirty="0">
                <a:solidFill>
                  <a:schemeClr val="tx2">
                    <a:lumMod val="10000"/>
                  </a:schemeClr>
                </a:solidFill>
              </a:rPr>
              <a:t/>
            </a:r>
            <a:br>
              <a:rPr lang="en-US" sz="1200" dirty="0">
                <a:solidFill>
                  <a:schemeClr val="tx2">
                    <a:lumMod val="10000"/>
                  </a:schemeClr>
                </a:solidFill>
              </a:rPr>
            </a:br>
            <a:r>
              <a:rPr lang="en-US" sz="1200" kern="1200" dirty="0">
                <a:solidFill>
                  <a:schemeClr val="tx2">
                    <a:lumMod val="10000"/>
                  </a:schemeClr>
                </a:solidFill>
              </a:rPr>
              <a:t>In order to effectively use the </a:t>
            </a:r>
            <a:r>
              <a:rPr lang="en-US" sz="1200" kern="1200" dirty="0" err="1">
                <a:solidFill>
                  <a:schemeClr val="tx2">
                    <a:lumMod val="10000"/>
                  </a:schemeClr>
                </a:solidFill>
              </a:rPr>
              <a:t>photoresistor</a:t>
            </a:r>
            <a:r>
              <a:rPr lang="en-US" sz="1200" kern="1200" dirty="0">
                <a:solidFill>
                  <a:schemeClr val="tx2">
                    <a:lumMod val="10000"/>
                  </a:schemeClr>
                </a:solidFill>
              </a:rPr>
              <a:t> with the digital pins of the Raspberry Pi, we’re going to need the additional electrical component: the capacitor. Because the </a:t>
            </a:r>
            <a:r>
              <a:rPr lang="en-US" sz="1200" kern="1200" dirty="0" err="1">
                <a:solidFill>
                  <a:schemeClr val="tx2">
                    <a:lumMod val="10000"/>
                  </a:schemeClr>
                </a:solidFill>
              </a:rPr>
              <a:t>photoresistor</a:t>
            </a:r>
            <a:r>
              <a:rPr lang="en-US" sz="1200" kern="1200" dirty="0">
                <a:solidFill>
                  <a:schemeClr val="tx2">
                    <a:lumMod val="10000"/>
                  </a:schemeClr>
                </a:solidFill>
              </a:rPr>
              <a:t> is simply a resistor with changing values, we are building what’s known as a RC (resistor-capacitor) circuit. A special feature about RC circuits is that when we combine the two, it starts to take some time in order to charge up our capacitor. This amount of time is measurable and correlates with the brightness measured by our </a:t>
            </a:r>
            <a:r>
              <a:rPr lang="en-US" sz="1200" kern="1200" dirty="0" err="1">
                <a:solidFill>
                  <a:schemeClr val="tx2">
                    <a:lumMod val="10000"/>
                  </a:schemeClr>
                </a:solidFill>
              </a:rPr>
              <a:t>photoresistor</a:t>
            </a:r>
            <a:r>
              <a:rPr lang="en-US" sz="1200" kern="1200" dirty="0">
                <a:solidFill>
                  <a:schemeClr val="tx2">
                    <a:lumMod val="10000"/>
                  </a:schemeClr>
                </a:solidFill>
              </a:rPr>
              <a:t>. Thus, the value attained is essentially a measure of the brightness.</a:t>
            </a:r>
            <a:r>
              <a:rPr lang="en-US" sz="1200" dirty="0">
                <a:solidFill>
                  <a:schemeClr val="tx2">
                    <a:lumMod val="10000"/>
                  </a:schemeClr>
                </a:solidFill>
              </a:rPr>
              <a:t/>
            </a:r>
            <a:br>
              <a:rPr lang="en-US" sz="1200" dirty="0">
                <a:solidFill>
                  <a:schemeClr val="tx2">
                    <a:lumMod val="10000"/>
                  </a:schemeClr>
                </a:solidFill>
              </a:rPr>
            </a:br>
            <a:r>
              <a:rPr lang="en-US" sz="1000" dirty="0" smtClean="0">
                <a:solidFill>
                  <a:schemeClr val="tx2">
                    <a:lumMod val="10000"/>
                  </a:schemeClr>
                </a:solidFill>
              </a:rPr>
              <a:t/>
            </a:r>
            <a:br>
              <a:rPr lang="en-US" sz="1000" dirty="0" smtClean="0">
                <a:solidFill>
                  <a:schemeClr val="tx2">
                    <a:lumMod val="10000"/>
                  </a:schemeClr>
                </a:solidFill>
              </a:rPr>
            </a:br>
            <a:endParaRPr lang="en-US" sz="1200" dirty="0" smtClean="0">
              <a:solidFill>
                <a:schemeClr val="tx2">
                  <a:lumMod val="10000"/>
                </a:schemeClr>
              </a:solidFill>
            </a:endParaRPr>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3" name="Picture 2"/>
          <p:cNvPicPr>
            <a:picLocks noChangeAspect="1"/>
          </p:cNvPicPr>
          <p:nvPr/>
        </p:nvPicPr>
        <p:blipFill>
          <a:blip r:embed="rId6"/>
          <a:stretch>
            <a:fillRect/>
          </a:stretch>
        </p:blipFill>
        <p:spPr>
          <a:xfrm>
            <a:off x="508019" y="2044419"/>
            <a:ext cx="2612652" cy="1894960"/>
          </a:xfrm>
          <a:prstGeom prst="rect">
            <a:avLst/>
          </a:prstGeom>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sz="2800" dirty="0" err="1">
                <a:solidFill>
                  <a:schemeClr val="bg1">
                    <a:lumMod val="50000"/>
                  </a:schemeClr>
                </a:solidFill>
              </a:rPr>
              <a:t>P</a:t>
            </a:r>
            <a:r>
              <a:rPr lang="en-US" sz="2800" dirty="0" err="1" smtClean="0">
                <a:solidFill>
                  <a:schemeClr val="bg1">
                    <a:lumMod val="50000"/>
                  </a:schemeClr>
                </a:solidFill>
              </a:rPr>
              <a:t>hotoresistor</a:t>
            </a:r>
            <a:endParaRPr lang="en-US" sz="2800" b="1" dirty="0" smtClean="0">
              <a:solidFill>
                <a:schemeClr val="bg1">
                  <a:lumMod val="50000"/>
                </a:schemeClr>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9</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a16="http://schemas.microsoft.com/office/drawing/2014/main" xmlns="" id="{C2CA6901-2A5E-4499-8EE0-6A42063EB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4" name="AutoShape 4"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7"/>
          <a:stretch>
            <a:fillRect/>
          </a:stretch>
        </p:blipFill>
        <p:spPr>
          <a:xfrm>
            <a:off x="307975" y="2041525"/>
            <a:ext cx="2962275" cy="1543050"/>
          </a:xfrm>
          <a:prstGeom prst="rect">
            <a:avLst/>
          </a:prstGeom>
        </p:spPr>
      </p:pic>
      <p:pic>
        <p:nvPicPr>
          <p:cNvPr id="14" name="2fvXW4OEWLE"/>
          <p:cNvPicPr>
            <a:picLocks noRot="1" noChangeAspect="1"/>
          </p:cNvPicPr>
          <p:nvPr>
            <a:videoFile r:link="rId1"/>
          </p:nvPr>
        </p:nvPicPr>
        <p:blipFill>
          <a:blip r:embed="rId8"/>
          <a:stretch>
            <a:fillRect/>
          </a:stretch>
        </p:blipFill>
        <p:spPr>
          <a:xfrm>
            <a:off x="3983387" y="697019"/>
            <a:ext cx="5133433" cy="3313436"/>
          </a:xfrm>
          <a:prstGeom prst="rect">
            <a:avLst/>
          </a:prstGeom>
        </p:spPr>
      </p:pic>
    </p:spTree>
    <p:extLst>
      <p:ext uri="{BB962C8B-B14F-4D97-AF65-F5344CB8AC3E}">
        <p14:creationId xmlns:p14="http://schemas.microsoft.com/office/powerpoint/2010/main" val="34078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9990</TotalTime>
  <Words>1248</Words>
  <Application>Microsoft Office PowerPoint</Application>
  <PresentationFormat>On-screen Show (16:9)</PresentationFormat>
  <Paragraphs>665</Paragraphs>
  <Slides>23</Slides>
  <Notes>23</Notes>
  <HiddenSlides>0</HiddenSlides>
  <MMClips>4</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Peng</dc:creator>
  <cp:lastModifiedBy>David Peng</cp:lastModifiedBy>
  <cp:revision>462</cp:revision>
  <dcterms:modified xsi:type="dcterms:W3CDTF">2018-04-09T03:38:38Z</dcterms:modified>
</cp:coreProperties>
</file>