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7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rgbClr val="2D374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200400" y="0"/>
            <a:ext cx="914400" cy="6858000"/>
          </a:xfrm>
          <a:prstGeom prst="rect">
            <a:avLst/>
          </a:prstGeom>
          <a:solidFill>
            <a:srgbClr val="4A556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389120" y="22860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800" b="1">
                <a:solidFill>
                  <a:srgbClr val="1A202C"/>
                </a:solidFill>
                <a:latin typeface="Montserrat"/>
              </a:defRPr>
            </a:pPr>
            <a:r>
              <a:t>OOTY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9120" y="438912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800">
                <a:solidFill>
                  <a:srgbClr val="4A5568"/>
                </a:solidFill>
                <a:latin typeface="Open Sans"/>
              </a:defRPr>
            </a:pPr>
            <a:r>
              <a:t>Professional Presentation • July 2025</a:t>
            </a:r>
          </a:p>
        </p:txBody>
      </p:sp>
      <p:sp>
        <p:nvSpPr>
          <p:cNvPr id="7" name="Rectangle 6"/>
          <p:cNvSpPr/>
          <p:nvPr/>
        </p:nvSpPr>
        <p:spPr>
          <a:xfrm>
            <a:off x="4389120" y="3931920"/>
            <a:ext cx="2743200" cy="73152"/>
          </a:xfrm>
          <a:prstGeom prst="rect">
            <a:avLst/>
          </a:prstGeom>
          <a:solidFill>
            <a:srgbClr val="38B2A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7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BD5E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2D374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Montserrat"/>
              </a:defRPr>
            </a:pPr>
            <a:r>
              <a:t>Introduction to Ooty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Understanding Ooty is essential for modern applications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Key principles provide foundation for effective implementation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This presentation explores theoretical and practical aspects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Examples demonstrate value across various industries</a:t>
            </a:r>
          </a:p>
        </p:txBody>
      </p:sp>
      <p:pic>
        <p:nvPicPr>
          <p:cNvPr id="7" name="Picture 6" descr="Ooty_1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38B2A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A5568"/>
                </a:solidFill>
                <a:latin typeface="Open Sans"/>
              </a:defRPr>
            </a:pPr>
            <a: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7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BD5E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2D374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Montserrat"/>
              </a:defRPr>
            </a:pPr>
            <a:r>
              <a:t>Key Features of Ooty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Core components include systematic approaches and methodologies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Advanced capabilities encompass automation and optimization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Quality assurance ensures reliability and standards compliance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Customization options provide flexibility for specific needs</a:t>
            </a:r>
          </a:p>
        </p:txBody>
      </p:sp>
      <p:pic>
        <p:nvPicPr>
          <p:cNvPr id="7" name="Picture 6" descr="Ooty_2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38B2A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A5568"/>
                </a:solidFill>
                <a:latin typeface="Open Sans"/>
              </a:defRPr>
            </a:pPr>
            <a: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7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BD5E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2D374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Montserrat"/>
              </a:defRPr>
            </a:pPr>
            <a:r>
              <a:t>Implementation of Ooty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Strategic deployment minimizes risks and ensures smooth transition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Resource planning and timeline management are critical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Training programs help develop necessary skills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Continuous monitoring enables iterative improvements</a:t>
            </a:r>
          </a:p>
        </p:txBody>
      </p:sp>
      <p:pic>
        <p:nvPicPr>
          <p:cNvPr id="7" name="Picture 6" descr="Ooty_3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38B2A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A5568"/>
                </a:solidFill>
                <a:latin typeface="Open Sans"/>
              </a:defRPr>
            </a:pPr>
            <a: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7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BD5E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2D374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Montserrat"/>
              </a:defRPr>
            </a:pPr>
            <a:r>
              <a:t>Benefits of Ooty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Increased efficiency through streamlined processes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Enhanced decision-making with data-driven insights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Cost reduction through optimized resource utilization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Improved scalability to adapt to changing requirements</a:t>
            </a:r>
          </a:p>
        </p:txBody>
      </p:sp>
      <p:pic>
        <p:nvPicPr>
          <p:cNvPr id="7" name="Picture 6" descr="Ooty_4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38B2A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A5568"/>
                </a:solidFill>
                <a:latin typeface="Open Sans"/>
              </a:defRPr>
            </a:pPr>
            <a:r>
              <a:t>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7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65760" y="365760"/>
            <a:ext cx="11457432" cy="6126480"/>
          </a:xfrm>
          <a:prstGeom prst="roundRect">
            <a:avLst/>
          </a:prstGeom>
          <a:solidFill>
            <a:srgbClr val="FFFFFF"/>
          </a:solidFill>
          <a:ln w="12700">
            <a:solidFill>
              <a:srgbClr val="CBD5E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65760" y="365760"/>
            <a:ext cx="11457432" cy="1005840"/>
          </a:xfrm>
          <a:prstGeom prst="rect">
            <a:avLst/>
          </a:prstGeom>
          <a:solidFill>
            <a:srgbClr val="2D374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731520" y="548640"/>
            <a:ext cx="10725912" cy="640080"/>
          </a:xfrm>
          <a:prstGeom prst="rect">
            <a:avLst/>
          </a:prstGeom>
          <a:noFill/>
        </p:spPr>
        <p:txBody>
          <a:bodyPr wrap="none" lIns="182880" rIns="182880" tIns="91440" bIns="91440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  <a:latin typeface="Montserrat"/>
              </a:defRPr>
            </a:pPr>
            <a:r>
              <a:t>Best Practices for Ooty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22960" y="1645920"/>
            <a:ext cx="6217920" cy="4114800"/>
          </a:xfrm>
          <a:prstGeom prst="rect">
            <a:avLst/>
          </a:prstGeom>
          <a:noFill/>
        </p:spPr>
        <p:txBody>
          <a:bodyPr wrap="square" lIns="182880" tIns="182880" rIns="182880" bIns="182880">
            <a:spAutoFit/>
          </a:bodyPr>
          <a:lstStyle/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Establish clear objectives and success criteria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Maintain regular stakeholder communication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Implement robust testing procedures</a:t>
            </a:r>
          </a:p>
          <a:p>
            <a:pPr algn="l">
              <a:lnSpc>
                <a:spcPct val="130000"/>
              </a:lnSpc>
              <a:spcAft>
                <a:spcPts val="1200"/>
              </a:spcAft>
              <a:defRPr sz="1400" b="0">
                <a:solidFill>
                  <a:srgbClr val="1A202C"/>
                </a:solidFill>
                <a:latin typeface="Open Sans"/>
              </a:defRPr>
            </a:pPr>
            <a:r>
              <a:t>• Document processes thoroughly for knowledge transfer</a:t>
            </a:r>
          </a:p>
        </p:txBody>
      </p:sp>
      <p:pic>
        <p:nvPicPr>
          <p:cNvPr id="7" name="Picture 6" descr="Ooty_5_fitt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8079" y="1645920"/>
            <a:ext cx="4114800" cy="347472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822960" y="1463040"/>
            <a:ext cx="1828800" cy="45720"/>
          </a:xfrm>
          <a:prstGeom prst="rect">
            <a:avLst/>
          </a:prstGeom>
          <a:solidFill>
            <a:srgbClr val="38B2A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11430000" y="6309360"/>
            <a:ext cx="64008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4A5568"/>
                </a:solidFill>
                <a:latin typeface="Open Sans"/>
              </a:defRPr>
            </a:pPr>
            <a:r>
              <a:t>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7FAF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3657600" cy="6858000"/>
          </a:xfrm>
          <a:prstGeom prst="rect">
            <a:avLst/>
          </a:prstGeom>
          <a:solidFill>
            <a:srgbClr val="2D374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3200400" y="0"/>
            <a:ext cx="914400" cy="6858000"/>
          </a:xfrm>
          <a:prstGeom prst="rect">
            <a:avLst/>
          </a:prstGeom>
          <a:solidFill>
            <a:srgbClr val="4A556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4389120" y="22860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5400" b="1">
                <a:solidFill>
                  <a:srgbClr val="1A202C"/>
                </a:solidFill>
                <a:latin typeface="Montserrat"/>
              </a:defRPr>
            </a:pPr>
            <a:r>
              <a:t>THANK YOU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389120" y="38404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400">
                <a:solidFill>
                  <a:srgbClr val="4A5568"/>
                </a:solidFill>
                <a:latin typeface="Open Sans"/>
              </a:defRPr>
            </a:pPr>
            <a:r>
              <a:t>Questions &amp; Discussion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389120" y="50292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>
                <a:solidFill>
                  <a:srgbClr val="4A5568"/>
                </a:solidFill>
                <a:latin typeface="Open Sans"/>
              </a:defRPr>
            </a:pPr>
            <a:r>
              <a:t>Presentation on: Ooty</a:t>
            </a:r>
          </a:p>
        </p:txBody>
      </p:sp>
      <p:sp>
        <p:nvSpPr>
          <p:cNvPr id="8" name="Rectangle 7"/>
          <p:cNvSpPr/>
          <p:nvPr/>
        </p:nvSpPr>
        <p:spPr>
          <a:xfrm>
            <a:off x="4389120" y="3657600"/>
            <a:ext cx="2743200" cy="73152"/>
          </a:xfrm>
          <a:prstGeom prst="rect">
            <a:avLst/>
          </a:prstGeom>
          <a:solidFill>
            <a:srgbClr val="38B2A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