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7E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rgbClr val="9A34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200400" y="0"/>
            <a:ext cx="914400" cy="6858000"/>
          </a:xfrm>
          <a:prstGeom prst="rect">
            <a:avLst/>
          </a:prstGeom>
          <a:solidFill>
            <a:srgbClr val="C2410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389120" y="22860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800" b="1">
                <a:solidFill>
                  <a:srgbClr val="7C2D12"/>
                </a:solidFill>
                <a:latin typeface="Crimson Text"/>
              </a:defRPr>
            </a:pPr>
            <a:r>
              <a:t>OOTY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9120" y="43891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solidFill>
                  <a:srgbClr val="4B5563"/>
                </a:solidFill>
                <a:latin typeface="PT Sans"/>
              </a:defRPr>
            </a:pPr>
            <a:r>
              <a:t>Professional Presentation • July 2025</a:t>
            </a:r>
          </a:p>
        </p:txBody>
      </p:sp>
      <p:sp>
        <p:nvSpPr>
          <p:cNvPr id="7" name="Rectangle 6"/>
          <p:cNvSpPr/>
          <p:nvPr/>
        </p:nvSpPr>
        <p:spPr>
          <a:xfrm>
            <a:off x="4389120" y="3931920"/>
            <a:ext cx="2743200" cy="73152"/>
          </a:xfrm>
          <a:prstGeom prst="rect">
            <a:avLst/>
          </a:prstGeom>
          <a:solidFill>
            <a:srgbClr val="FB92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7E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FDBA7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9A34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Crimson Text"/>
              </a:defRPr>
            </a:pPr>
            <a:r>
              <a:t>Introduction to ooty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C2D12"/>
                </a:solidFill>
                <a:latin typeface="PT Sans"/>
              </a:defRPr>
            </a:pPr>
            <a:r>
              <a:t>• Understanding ooty is essential for modern applications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C2D12"/>
                </a:solidFill>
                <a:latin typeface="PT Sans"/>
              </a:defRPr>
            </a:pPr>
            <a:r>
              <a:t>• Key principles provide foundation for effective implementation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C2D12"/>
                </a:solidFill>
                <a:latin typeface="PT Sans"/>
              </a:defRPr>
            </a:pPr>
            <a:r>
              <a:t>• This presentation explores theoretical and practical aspects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C2D12"/>
                </a:solidFill>
                <a:latin typeface="PT Sans"/>
              </a:defRPr>
            </a:pPr>
            <a:r>
              <a:t>• Examples demonstrate value across various industries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498079" y="1645920"/>
            <a:ext cx="4114800" cy="3474720"/>
          </a:xfrm>
          <a:prstGeom prst="roundRect">
            <a:avLst/>
          </a:prstGeom>
          <a:solidFill>
            <a:srgbClr val="FFF7ED"/>
          </a:solidFill>
          <a:ln w="12700">
            <a:solidFill>
              <a:srgbClr val="FDBA7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9052560" y="2926080"/>
            <a:ext cx="914400" cy="914400"/>
          </a:xfrm>
          <a:prstGeom prst="ellipse">
            <a:avLst/>
          </a:prstGeom>
          <a:solidFill>
            <a:srgbClr val="9A34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114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4B5563"/>
                </a:solidFill>
                <a:latin typeface="PT Sans"/>
              </a:defRPr>
            </a:pPr>
            <a:r>
              <a:t>Image Content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FB92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PT Sans"/>
              </a:defRPr>
            </a:pPr>
            <a: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7E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FDBA7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9A34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Crimson Text"/>
              </a:defRPr>
            </a:pPr>
            <a:r>
              <a:t>Key Features of ooty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C2D12"/>
                </a:solidFill>
                <a:latin typeface="PT Sans"/>
              </a:defRPr>
            </a:pPr>
            <a:r>
              <a:t>• Core components include systematic approaches and methodologies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C2D12"/>
                </a:solidFill>
                <a:latin typeface="PT Sans"/>
              </a:defRPr>
            </a:pPr>
            <a:r>
              <a:t>• Advanced capabilities encompass automation and optimization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C2D12"/>
                </a:solidFill>
                <a:latin typeface="PT Sans"/>
              </a:defRPr>
            </a:pPr>
            <a:r>
              <a:t>• Quality assurance ensures reliability and standards compliance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C2D12"/>
                </a:solidFill>
                <a:latin typeface="PT Sans"/>
              </a:defRPr>
            </a:pPr>
            <a:r>
              <a:t>• Customization options provide flexibility for specific needs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498079" y="1645920"/>
            <a:ext cx="4114800" cy="3474720"/>
          </a:xfrm>
          <a:prstGeom prst="roundRect">
            <a:avLst/>
          </a:prstGeom>
          <a:solidFill>
            <a:srgbClr val="FFF7ED"/>
          </a:solidFill>
          <a:ln w="12700">
            <a:solidFill>
              <a:srgbClr val="FDBA7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9052560" y="2926080"/>
            <a:ext cx="914400" cy="914400"/>
          </a:xfrm>
          <a:prstGeom prst="ellipse">
            <a:avLst/>
          </a:prstGeom>
          <a:solidFill>
            <a:srgbClr val="9A34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114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4B5563"/>
                </a:solidFill>
                <a:latin typeface="PT Sans"/>
              </a:defRPr>
            </a:pPr>
            <a:r>
              <a:t>Image Content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FB92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PT Sans"/>
              </a:defRPr>
            </a:pPr>
            <a: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7E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FDBA7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9A34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Crimson Text"/>
              </a:defRPr>
            </a:pPr>
            <a:r>
              <a:t>Implementation of ooty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C2D12"/>
                </a:solidFill>
                <a:latin typeface="PT Sans"/>
              </a:defRPr>
            </a:pPr>
            <a:r>
              <a:t>• Strategic deployment minimizes risks and ensures smooth transition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C2D12"/>
                </a:solidFill>
                <a:latin typeface="PT Sans"/>
              </a:defRPr>
            </a:pPr>
            <a:r>
              <a:t>• Resource planning and timeline management are critical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C2D12"/>
                </a:solidFill>
                <a:latin typeface="PT Sans"/>
              </a:defRPr>
            </a:pPr>
            <a:r>
              <a:t>• Training programs help develop necessary skills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C2D12"/>
                </a:solidFill>
                <a:latin typeface="PT Sans"/>
              </a:defRPr>
            </a:pPr>
            <a:r>
              <a:t>• Continuous monitoring enables iterative improvements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498079" y="1645920"/>
            <a:ext cx="4114800" cy="3474720"/>
          </a:xfrm>
          <a:prstGeom prst="roundRect">
            <a:avLst/>
          </a:prstGeom>
          <a:solidFill>
            <a:srgbClr val="FFF7ED"/>
          </a:solidFill>
          <a:ln w="12700">
            <a:solidFill>
              <a:srgbClr val="FDBA7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9052560" y="2926080"/>
            <a:ext cx="914400" cy="914400"/>
          </a:xfrm>
          <a:prstGeom prst="ellipse">
            <a:avLst/>
          </a:prstGeom>
          <a:solidFill>
            <a:srgbClr val="9A34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114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4B5563"/>
                </a:solidFill>
                <a:latin typeface="PT Sans"/>
              </a:defRPr>
            </a:pPr>
            <a:r>
              <a:t>Image Content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FB92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PT Sans"/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7E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FDBA7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9A34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Crimson Text"/>
              </a:defRPr>
            </a:pPr>
            <a:r>
              <a:t>Benefits of ooty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C2D12"/>
                </a:solidFill>
                <a:latin typeface="PT Sans"/>
              </a:defRPr>
            </a:pPr>
            <a:r>
              <a:t>• Increased efficiency through streamlined processes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C2D12"/>
                </a:solidFill>
                <a:latin typeface="PT Sans"/>
              </a:defRPr>
            </a:pPr>
            <a:r>
              <a:t>• Enhanced decision-making with data-driven insights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C2D12"/>
                </a:solidFill>
                <a:latin typeface="PT Sans"/>
              </a:defRPr>
            </a:pPr>
            <a:r>
              <a:t>• Cost reduction through optimized resource utilization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C2D12"/>
                </a:solidFill>
                <a:latin typeface="PT Sans"/>
              </a:defRPr>
            </a:pPr>
            <a:r>
              <a:t>• Improved scalability to adapt to changing requirements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498079" y="1645920"/>
            <a:ext cx="4114800" cy="3474720"/>
          </a:xfrm>
          <a:prstGeom prst="roundRect">
            <a:avLst/>
          </a:prstGeom>
          <a:solidFill>
            <a:srgbClr val="FFF7ED"/>
          </a:solidFill>
          <a:ln w="12700">
            <a:solidFill>
              <a:srgbClr val="FDBA7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9052560" y="2926080"/>
            <a:ext cx="914400" cy="914400"/>
          </a:xfrm>
          <a:prstGeom prst="ellipse">
            <a:avLst/>
          </a:prstGeom>
          <a:solidFill>
            <a:srgbClr val="9A34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114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4B5563"/>
                </a:solidFill>
                <a:latin typeface="PT Sans"/>
              </a:defRPr>
            </a:pPr>
            <a:r>
              <a:t>Image Content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FB92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PT Sans"/>
              </a:defRPr>
            </a:pPr>
            <a: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7E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FDBA7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9A34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Crimson Text"/>
              </a:defRPr>
            </a:pPr>
            <a:r>
              <a:t>Best Practices for ooty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C2D12"/>
                </a:solidFill>
                <a:latin typeface="PT Sans"/>
              </a:defRPr>
            </a:pPr>
            <a:r>
              <a:t>• Establish clear objectives and success criteria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C2D12"/>
                </a:solidFill>
                <a:latin typeface="PT Sans"/>
              </a:defRPr>
            </a:pPr>
            <a:r>
              <a:t>• Maintain regular stakeholder communication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C2D12"/>
                </a:solidFill>
                <a:latin typeface="PT Sans"/>
              </a:defRPr>
            </a:pPr>
            <a:r>
              <a:t>• Implement robust testing procedures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7C2D12"/>
                </a:solidFill>
                <a:latin typeface="PT Sans"/>
              </a:defRPr>
            </a:pPr>
            <a:r>
              <a:t>• Document processes thoroughly for knowledge transfer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498079" y="1645920"/>
            <a:ext cx="4114800" cy="3474720"/>
          </a:xfrm>
          <a:prstGeom prst="roundRect">
            <a:avLst/>
          </a:prstGeom>
          <a:solidFill>
            <a:srgbClr val="FFF7ED"/>
          </a:solidFill>
          <a:ln w="12700">
            <a:solidFill>
              <a:srgbClr val="FDBA7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9052560" y="2926080"/>
            <a:ext cx="914400" cy="914400"/>
          </a:xfrm>
          <a:prstGeom prst="ellipse">
            <a:avLst/>
          </a:prstGeom>
          <a:solidFill>
            <a:srgbClr val="9A34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7955279" y="41148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4B5563"/>
                </a:solidFill>
                <a:latin typeface="PT Sans"/>
              </a:defRPr>
            </a:pPr>
            <a:r>
              <a:t>Image Content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FB92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PT Sans"/>
              </a:defRPr>
            </a:pPr>
            <a: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7E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rgbClr val="9A341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200400" y="0"/>
            <a:ext cx="914400" cy="6858000"/>
          </a:xfrm>
          <a:prstGeom prst="rect">
            <a:avLst/>
          </a:prstGeom>
          <a:solidFill>
            <a:srgbClr val="C2410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389120" y="22860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5400" b="1">
                <a:solidFill>
                  <a:srgbClr val="7C2D12"/>
                </a:solidFill>
                <a:latin typeface="Crimson Text"/>
              </a:defRPr>
            </a:pPr>
            <a:r>
              <a:t>THANK YOU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9120" y="38404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>
                <a:solidFill>
                  <a:srgbClr val="4B5563"/>
                </a:solidFill>
                <a:latin typeface="PT Sans"/>
              </a:defRPr>
            </a:pPr>
            <a:r>
              <a:t>Questions &amp; Discussion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89120" y="50292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>
                <a:solidFill>
                  <a:srgbClr val="4B5563"/>
                </a:solidFill>
                <a:latin typeface="PT Sans"/>
              </a:defRPr>
            </a:pPr>
            <a:r>
              <a:t>Presentation on: ooty</a:t>
            </a:r>
          </a:p>
        </p:txBody>
      </p:sp>
      <p:sp>
        <p:nvSpPr>
          <p:cNvPr id="8" name="Rectangle 7"/>
          <p:cNvSpPr/>
          <p:nvPr/>
        </p:nvSpPr>
        <p:spPr>
          <a:xfrm>
            <a:off x="4389120" y="3657600"/>
            <a:ext cx="2743200" cy="73152"/>
          </a:xfrm>
          <a:prstGeom prst="rect">
            <a:avLst/>
          </a:prstGeom>
          <a:solidFill>
            <a:srgbClr val="FB92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