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6" r:id="rId3"/>
    <p:sldId id="257" r:id="rId4"/>
    <p:sldId id="258" r:id="rId5"/>
    <p:sldId id="259" r:id="rId6"/>
    <p:sldId id="261" r:id="rId7"/>
    <p:sldId id="262" r:id="rId8"/>
    <p:sldId id="263" r:id="rId9"/>
    <p:sldId id="264" r:id="rId10"/>
    <p:sldId id="267" r:id="rId11"/>
    <p:sldId id="265" r:id="rId12"/>
  </p:sldIdLst>
  <p:sldSz cx="12192000" cy="6858000"/>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C28308D4-63E7-4CF9-B184-2F88E70B2B9A}">
          <p14:sldIdLst>
            <p14:sldId id="256"/>
            <p14:sldId id="266"/>
            <p14:sldId id="257"/>
            <p14:sldId id="258"/>
            <p14:sldId id="259"/>
            <p14:sldId id="261"/>
            <p14:sldId id="262"/>
            <p14:sldId id="263"/>
            <p14:sldId id="264"/>
            <p14:sldId id="267"/>
            <p14:sldId id="265"/>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7" autoAdjust="0"/>
    <p:restoredTop sz="94660"/>
  </p:normalViewPr>
  <p:slideViewPr>
    <p:cSldViewPr snapToGrid="0">
      <p:cViewPr varScale="1">
        <p:scale>
          <a:sx n="150" d="100"/>
          <a:sy n="150" d="100"/>
        </p:scale>
        <p:origin x="2946"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D4A72-3E88-80C1-CAEC-33028F3F075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b-NO"/>
          </a:p>
        </p:txBody>
      </p:sp>
      <p:sp>
        <p:nvSpPr>
          <p:cNvPr id="3" name="Subtitle 2">
            <a:extLst>
              <a:ext uri="{FF2B5EF4-FFF2-40B4-BE49-F238E27FC236}">
                <a16:creationId xmlns:a16="http://schemas.microsoft.com/office/drawing/2014/main" id="{9D2ECFF4-3CFE-74B4-F16C-11F64AFDD61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b-NO"/>
          </a:p>
        </p:txBody>
      </p:sp>
      <p:sp>
        <p:nvSpPr>
          <p:cNvPr id="4" name="Date Placeholder 3">
            <a:extLst>
              <a:ext uri="{FF2B5EF4-FFF2-40B4-BE49-F238E27FC236}">
                <a16:creationId xmlns:a16="http://schemas.microsoft.com/office/drawing/2014/main" id="{C339E81C-CE0E-ADDE-5B96-DDAF97BEB085}"/>
              </a:ext>
            </a:extLst>
          </p:cNvPr>
          <p:cNvSpPr>
            <a:spLocks noGrp="1"/>
          </p:cNvSpPr>
          <p:nvPr>
            <p:ph type="dt" sz="half" idx="10"/>
          </p:nvPr>
        </p:nvSpPr>
        <p:spPr/>
        <p:txBody>
          <a:bodyPr/>
          <a:lstStyle/>
          <a:p>
            <a:fld id="{C1B49E70-C089-40DD-BAB4-BE7CEAFA30F0}" type="datetimeFigureOut">
              <a:rPr lang="nb-NO" smtClean="0"/>
              <a:t>03.10.2025</a:t>
            </a:fld>
            <a:endParaRPr lang="nb-NO"/>
          </a:p>
        </p:txBody>
      </p:sp>
      <p:sp>
        <p:nvSpPr>
          <p:cNvPr id="5" name="Footer Placeholder 4">
            <a:extLst>
              <a:ext uri="{FF2B5EF4-FFF2-40B4-BE49-F238E27FC236}">
                <a16:creationId xmlns:a16="http://schemas.microsoft.com/office/drawing/2014/main" id="{AED49A6B-F785-1E59-EE91-7613449F55C2}"/>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A08AC5DF-6299-4EC4-93DC-007026589C06}"/>
              </a:ext>
            </a:extLst>
          </p:cNvPr>
          <p:cNvSpPr>
            <a:spLocks noGrp="1"/>
          </p:cNvSpPr>
          <p:nvPr>
            <p:ph type="sldNum" sz="quarter" idx="12"/>
          </p:nvPr>
        </p:nvSpPr>
        <p:spPr/>
        <p:txBody>
          <a:bodyPr/>
          <a:lstStyle/>
          <a:p>
            <a:fld id="{D785314C-863E-489A-97BD-1298034BE8DF}" type="slidenum">
              <a:rPr lang="nb-NO" smtClean="0"/>
              <a:t>‹#›</a:t>
            </a:fld>
            <a:endParaRPr lang="nb-NO"/>
          </a:p>
        </p:txBody>
      </p:sp>
    </p:spTree>
    <p:extLst>
      <p:ext uri="{BB962C8B-B14F-4D97-AF65-F5344CB8AC3E}">
        <p14:creationId xmlns:p14="http://schemas.microsoft.com/office/powerpoint/2010/main" val="41599633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68CE5-2568-8CE2-6E18-A2BAF10DCB57}"/>
              </a:ext>
            </a:extLst>
          </p:cNvPr>
          <p:cNvSpPr>
            <a:spLocks noGrp="1"/>
          </p:cNvSpPr>
          <p:nvPr>
            <p:ph type="title"/>
          </p:nvPr>
        </p:nvSpPr>
        <p:spPr/>
        <p:txBody>
          <a:bodyPr/>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ED094835-1277-8DE4-3BD1-70FCCEE30C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43A26A8E-E768-E228-487B-6F1C31EB364B}"/>
              </a:ext>
            </a:extLst>
          </p:cNvPr>
          <p:cNvSpPr>
            <a:spLocks noGrp="1"/>
          </p:cNvSpPr>
          <p:nvPr>
            <p:ph type="dt" sz="half" idx="10"/>
          </p:nvPr>
        </p:nvSpPr>
        <p:spPr/>
        <p:txBody>
          <a:bodyPr/>
          <a:lstStyle/>
          <a:p>
            <a:fld id="{C1B49E70-C089-40DD-BAB4-BE7CEAFA30F0}" type="datetimeFigureOut">
              <a:rPr lang="nb-NO" smtClean="0"/>
              <a:t>03.10.2025</a:t>
            </a:fld>
            <a:endParaRPr lang="nb-NO"/>
          </a:p>
        </p:txBody>
      </p:sp>
      <p:sp>
        <p:nvSpPr>
          <p:cNvPr id="5" name="Footer Placeholder 4">
            <a:extLst>
              <a:ext uri="{FF2B5EF4-FFF2-40B4-BE49-F238E27FC236}">
                <a16:creationId xmlns:a16="http://schemas.microsoft.com/office/drawing/2014/main" id="{9FDEE129-2EB4-E32E-BA09-F0E1C8307160}"/>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185BC44F-0AC8-063D-D9BE-29B5FF86AAC0}"/>
              </a:ext>
            </a:extLst>
          </p:cNvPr>
          <p:cNvSpPr>
            <a:spLocks noGrp="1"/>
          </p:cNvSpPr>
          <p:nvPr>
            <p:ph type="sldNum" sz="quarter" idx="12"/>
          </p:nvPr>
        </p:nvSpPr>
        <p:spPr/>
        <p:txBody>
          <a:bodyPr/>
          <a:lstStyle/>
          <a:p>
            <a:fld id="{D785314C-863E-489A-97BD-1298034BE8DF}" type="slidenum">
              <a:rPr lang="nb-NO" smtClean="0"/>
              <a:t>‹#›</a:t>
            </a:fld>
            <a:endParaRPr lang="nb-NO"/>
          </a:p>
        </p:txBody>
      </p:sp>
    </p:spTree>
    <p:extLst>
      <p:ext uri="{BB962C8B-B14F-4D97-AF65-F5344CB8AC3E}">
        <p14:creationId xmlns:p14="http://schemas.microsoft.com/office/powerpoint/2010/main" val="145583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B9A53F9-46AA-F768-E5F4-92A76DBB94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nb-NO"/>
          </a:p>
        </p:txBody>
      </p:sp>
      <p:sp>
        <p:nvSpPr>
          <p:cNvPr id="3" name="Vertical Text Placeholder 2">
            <a:extLst>
              <a:ext uri="{FF2B5EF4-FFF2-40B4-BE49-F238E27FC236}">
                <a16:creationId xmlns:a16="http://schemas.microsoft.com/office/drawing/2014/main" id="{A3A21A22-EB77-34AD-3A16-7A10F23C08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9115C7B5-2F3D-BC9A-C2F5-45FDBD5A33F6}"/>
              </a:ext>
            </a:extLst>
          </p:cNvPr>
          <p:cNvSpPr>
            <a:spLocks noGrp="1"/>
          </p:cNvSpPr>
          <p:nvPr>
            <p:ph type="dt" sz="half" idx="10"/>
          </p:nvPr>
        </p:nvSpPr>
        <p:spPr/>
        <p:txBody>
          <a:bodyPr/>
          <a:lstStyle/>
          <a:p>
            <a:fld id="{C1B49E70-C089-40DD-BAB4-BE7CEAFA30F0}" type="datetimeFigureOut">
              <a:rPr lang="nb-NO" smtClean="0"/>
              <a:t>03.10.2025</a:t>
            </a:fld>
            <a:endParaRPr lang="nb-NO"/>
          </a:p>
        </p:txBody>
      </p:sp>
      <p:sp>
        <p:nvSpPr>
          <p:cNvPr id="5" name="Footer Placeholder 4">
            <a:extLst>
              <a:ext uri="{FF2B5EF4-FFF2-40B4-BE49-F238E27FC236}">
                <a16:creationId xmlns:a16="http://schemas.microsoft.com/office/drawing/2014/main" id="{FB81E165-C613-512E-94B6-2FD85FDDCAC6}"/>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711D125E-FA1D-287C-C5CB-1F298916C63B}"/>
              </a:ext>
            </a:extLst>
          </p:cNvPr>
          <p:cNvSpPr>
            <a:spLocks noGrp="1"/>
          </p:cNvSpPr>
          <p:nvPr>
            <p:ph type="sldNum" sz="quarter" idx="12"/>
          </p:nvPr>
        </p:nvSpPr>
        <p:spPr/>
        <p:txBody>
          <a:bodyPr/>
          <a:lstStyle/>
          <a:p>
            <a:fld id="{D785314C-863E-489A-97BD-1298034BE8DF}" type="slidenum">
              <a:rPr lang="nb-NO" smtClean="0"/>
              <a:t>‹#›</a:t>
            </a:fld>
            <a:endParaRPr lang="nb-NO"/>
          </a:p>
        </p:txBody>
      </p:sp>
    </p:spTree>
    <p:extLst>
      <p:ext uri="{BB962C8B-B14F-4D97-AF65-F5344CB8AC3E}">
        <p14:creationId xmlns:p14="http://schemas.microsoft.com/office/powerpoint/2010/main" val="15466503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8F7108-CAB9-5173-3177-6B58F7565C91}"/>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FD67554C-090E-36A4-A4C4-0514C437252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B1B33314-567E-5607-8358-C5FB211320D6}"/>
              </a:ext>
            </a:extLst>
          </p:cNvPr>
          <p:cNvSpPr>
            <a:spLocks noGrp="1"/>
          </p:cNvSpPr>
          <p:nvPr>
            <p:ph type="dt" sz="half" idx="10"/>
          </p:nvPr>
        </p:nvSpPr>
        <p:spPr/>
        <p:txBody>
          <a:bodyPr/>
          <a:lstStyle/>
          <a:p>
            <a:fld id="{C1B49E70-C089-40DD-BAB4-BE7CEAFA30F0}" type="datetimeFigureOut">
              <a:rPr lang="nb-NO" smtClean="0"/>
              <a:t>03.10.2025</a:t>
            </a:fld>
            <a:endParaRPr lang="nb-NO"/>
          </a:p>
        </p:txBody>
      </p:sp>
      <p:sp>
        <p:nvSpPr>
          <p:cNvPr id="5" name="Footer Placeholder 4">
            <a:extLst>
              <a:ext uri="{FF2B5EF4-FFF2-40B4-BE49-F238E27FC236}">
                <a16:creationId xmlns:a16="http://schemas.microsoft.com/office/drawing/2014/main" id="{8E7AC111-1B66-0B28-E986-4A2048A14FCF}"/>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9D13C267-5DE5-707F-A12A-31027FED3226}"/>
              </a:ext>
            </a:extLst>
          </p:cNvPr>
          <p:cNvSpPr>
            <a:spLocks noGrp="1"/>
          </p:cNvSpPr>
          <p:nvPr>
            <p:ph type="sldNum" sz="quarter" idx="12"/>
          </p:nvPr>
        </p:nvSpPr>
        <p:spPr/>
        <p:txBody>
          <a:bodyPr/>
          <a:lstStyle/>
          <a:p>
            <a:fld id="{D785314C-863E-489A-97BD-1298034BE8DF}" type="slidenum">
              <a:rPr lang="nb-NO" smtClean="0"/>
              <a:t>‹#›</a:t>
            </a:fld>
            <a:endParaRPr lang="nb-NO"/>
          </a:p>
        </p:txBody>
      </p:sp>
    </p:spTree>
    <p:extLst>
      <p:ext uri="{BB962C8B-B14F-4D97-AF65-F5344CB8AC3E}">
        <p14:creationId xmlns:p14="http://schemas.microsoft.com/office/powerpoint/2010/main" val="36187817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8099E9-75A9-2664-8FCE-271A754AC2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b-NO"/>
          </a:p>
        </p:txBody>
      </p:sp>
      <p:sp>
        <p:nvSpPr>
          <p:cNvPr id="3" name="Text Placeholder 2">
            <a:extLst>
              <a:ext uri="{FF2B5EF4-FFF2-40B4-BE49-F238E27FC236}">
                <a16:creationId xmlns:a16="http://schemas.microsoft.com/office/drawing/2014/main" id="{9924E637-F6FF-EEE3-653F-E8AB9A48811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CABF890-7B14-A91D-AC70-F7C8D722720A}"/>
              </a:ext>
            </a:extLst>
          </p:cNvPr>
          <p:cNvSpPr>
            <a:spLocks noGrp="1"/>
          </p:cNvSpPr>
          <p:nvPr>
            <p:ph type="dt" sz="half" idx="10"/>
          </p:nvPr>
        </p:nvSpPr>
        <p:spPr/>
        <p:txBody>
          <a:bodyPr/>
          <a:lstStyle/>
          <a:p>
            <a:fld id="{C1B49E70-C089-40DD-BAB4-BE7CEAFA30F0}" type="datetimeFigureOut">
              <a:rPr lang="nb-NO" smtClean="0"/>
              <a:t>03.10.2025</a:t>
            </a:fld>
            <a:endParaRPr lang="nb-NO"/>
          </a:p>
        </p:txBody>
      </p:sp>
      <p:sp>
        <p:nvSpPr>
          <p:cNvPr id="5" name="Footer Placeholder 4">
            <a:extLst>
              <a:ext uri="{FF2B5EF4-FFF2-40B4-BE49-F238E27FC236}">
                <a16:creationId xmlns:a16="http://schemas.microsoft.com/office/drawing/2014/main" id="{2AEB112D-E055-E6DB-6534-EF995BCCF6FA}"/>
              </a:ext>
            </a:extLst>
          </p:cNvPr>
          <p:cNvSpPr>
            <a:spLocks noGrp="1"/>
          </p:cNvSpPr>
          <p:nvPr>
            <p:ph type="ftr" sz="quarter" idx="11"/>
          </p:nvPr>
        </p:nvSpPr>
        <p:spPr/>
        <p:txBody>
          <a:bodyPr/>
          <a:lstStyle/>
          <a:p>
            <a:endParaRPr lang="nb-NO"/>
          </a:p>
        </p:txBody>
      </p:sp>
      <p:sp>
        <p:nvSpPr>
          <p:cNvPr id="6" name="Slide Number Placeholder 5">
            <a:extLst>
              <a:ext uri="{FF2B5EF4-FFF2-40B4-BE49-F238E27FC236}">
                <a16:creationId xmlns:a16="http://schemas.microsoft.com/office/drawing/2014/main" id="{62F68F9D-D338-5B2F-224F-6CF02D69FE8B}"/>
              </a:ext>
            </a:extLst>
          </p:cNvPr>
          <p:cNvSpPr>
            <a:spLocks noGrp="1"/>
          </p:cNvSpPr>
          <p:nvPr>
            <p:ph type="sldNum" sz="quarter" idx="12"/>
          </p:nvPr>
        </p:nvSpPr>
        <p:spPr/>
        <p:txBody>
          <a:bodyPr/>
          <a:lstStyle/>
          <a:p>
            <a:fld id="{D785314C-863E-489A-97BD-1298034BE8DF}" type="slidenum">
              <a:rPr lang="nb-NO" smtClean="0"/>
              <a:t>‹#›</a:t>
            </a:fld>
            <a:endParaRPr lang="nb-NO"/>
          </a:p>
        </p:txBody>
      </p:sp>
    </p:spTree>
    <p:extLst>
      <p:ext uri="{BB962C8B-B14F-4D97-AF65-F5344CB8AC3E}">
        <p14:creationId xmlns:p14="http://schemas.microsoft.com/office/powerpoint/2010/main" val="13662203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2EB624-EE2D-FCC1-A779-BE9E5C6C743D}"/>
              </a:ext>
            </a:extLst>
          </p:cNvPr>
          <p:cNvSpPr>
            <a:spLocks noGrp="1"/>
          </p:cNvSpPr>
          <p:nvPr>
            <p:ph type="title"/>
          </p:nvPr>
        </p:nvSpPr>
        <p:spPr/>
        <p:txBody>
          <a:bodyPr/>
          <a:lstStyle/>
          <a:p>
            <a:r>
              <a:rPr lang="en-US"/>
              <a:t>Click to edit Master title style</a:t>
            </a:r>
            <a:endParaRPr lang="nb-NO"/>
          </a:p>
        </p:txBody>
      </p:sp>
      <p:sp>
        <p:nvSpPr>
          <p:cNvPr id="3" name="Content Placeholder 2">
            <a:extLst>
              <a:ext uri="{FF2B5EF4-FFF2-40B4-BE49-F238E27FC236}">
                <a16:creationId xmlns:a16="http://schemas.microsoft.com/office/drawing/2014/main" id="{9F82B3DF-AB56-9024-D8AC-1577A3CE92E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Content Placeholder 3">
            <a:extLst>
              <a:ext uri="{FF2B5EF4-FFF2-40B4-BE49-F238E27FC236}">
                <a16:creationId xmlns:a16="http://schemas.microsoft.com/office/drawing/2014/main" id="{0CF9D2ED-C463-D79F-7497-228D8FB8EF6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Date Placeholder 4">
            <a:extLst>
              <a:ext uri="{FF2B5EF4-FFF2-40B4-BE49-F238E27FC236}">
                <a16:creationId xmlns:a16="http://schemas.microsoft.com/office/drawing/2014/main" id="{67347759-FA4D-295F-E5ED-CC0D75643791}"/>
              </a:ext>
            </a:extLst>
          </p:cNvPr>
          <p:cNvSpPr>
            <a:spLocks noGrp="1"/>
          </p:cNvSpPr>
          <p:nvPr>
            <p:ph type="dt" sz="half" idx="10"/>
          </p:nvPr>
        </p:nvSpPr>
        <p:spPr/>
        <p:txBody>
          <a:bodyPr/>
          <a:lstStyle/>
          <a:p>
            <a:fld id="{C1B49E70-C089-40DD-BAB4-BE7CEAFA30F0}" type="datetimeFigureOut">
              <a:rPr lang="nb-NO" smtClean="0"/>
              <a:t>03.10.2025</a:t>
            </a:fld>
            <a:endParaRPr lang="nb-NO"/>
          </a:p>
        </p:txBody>
      </p:sp>
      <p:sp>
        <p:nvSpPr>
          <p:cNvPr id="6" name="Footer Placeholder 5">
            <a:extLst>
              <a:ext uri="{FF2B5EF4-FFF2-40B4-BE49-F238E27FC236}">
                <a16:creationId xmlns:a16="http://schemas.microsoft.com/office/drawing/2014/main" id="{D6E03E8C-4856-DFF9-D133-CBC8AC2AD6C8}"/>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D23B36D5-24EB-262B-AF99-7B666C5FE58D}"/>
              </a:ext>
            </a:extLst>
          </p:cNvPr>
          <p:cNvSpPr>
            <a:spLocks noGrp="1"/>
          </p:cNvSpPr>
          <p:nvPr>
            <p:ph type="sldNum" sz="quarter" idx="12"/>
          </p:nvPr>
        </p:nvSpPr>
        <p:spPr/>
        <p:txBody>
          <a:bodyPr/>
          <a:lstStyle/>
          <a:p>
            <a:fld id="{D785314C-863E-489A-97BD-1298034BE8DF}" type="slidenum">
              <a:rPr lang="nb-NO" smtClean="0"/>
              <a:t>‹#›</a:t>
            </a:fld>
            <a:endParaRPr lang="nb-NO"/>
          </a:p>
        </p:txBody>
      </p:sp>
    </p:spTree>
    <p:extLst>
      <p:ext uri="{BB962C8B-B14F-4D97-AF65-F5344CB8AC3E}">
        <p14:creationId xmlns:p14="http://schemas.microsoft.com/office/powerpoint/2010/main" val="16644139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E9CF9-565C-645C-8C03-57481DAE1880}"/>
              </a:ext>
            </a:extLst>
          </p:cNvPr>
          <p:cNvSpPr>
            <a:spLocks noGrp="1"/>
          </p:cNvSpPr>
          <p:nvPr>
            <p:ph type="title"/>
          </p:nvPr>
        </p:nvSpPr>
        <p:spPr>
          <a:xfrm>
            <a:off x="839788" y="365125"/>
            <a:ext cx="10515600" cy="1325563"/>
          </a:xfrm>
        </p:spPr>
        <p:txBody>
          <a:bodyPr/>
          <a:lstStyle/>
          <a:p>
            <a:r>
              <a:rPr lang="en-US"/>
              <a:t>Click to edit Master title style</a:t>
            </a:r>
            <a:endParaRPr lang="nb-NO"/>
          </a:p>
        </p:txBody>
      </p:sp>
      <p:sp>
        <p:nvSpPr>
          <p:cNvPr id="3" name="Text Placeholder 2">
            <a:extLst>
              <a:ext uri="{FF2B5EF4-FFF2-40B4-BE49-F238E27FC236}">
                <a16:creationId xmlns:a16="http://schemas.microsoft.com/office/drawing/2014/main" id="{ED8EC774-72F5-050F-65B6-6F7D3B4676C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3C7323B-AF92-8FBA-AA83-211B8F5A237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5" name="Text Placeholder 4">
            <a:extLst>
              <a:ext uri="{FF2B5EF4-FFF2-40B4-BE49-F238E27FC236}">
                <a16:creationId xmlns:a16="http://schemas.microsoft.com/office/drawing/2014/main" id="{620FEDD3-08C2-2533-1352-5B7B516DE6E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2D40EB-4A21-8432-FFDA-56D4BFC88E0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7" name="Date Placeholder 6">
            <a:extLst>
              <a:ext uri="{FF2B5EF4-FFF2-40B4-BE49-F238E27FC236}">
                <a16:creationId xmlns:a16="http://schemas.microsoft.com/office/drawing/2014/main" id="{6D362F3C-FE26-7D3E-7CF6-60D3965FC2D9}"/>
              </a:ext>
            </a:extLst>
          </p:cNvPr>
          <p:cNvSpPr>
            <a:spLocks noGrp="1"/>
          </p:cNvSpPr>
          <p:nvPr>
            <p:ph type="dt" sz="half" idx="10"/>
          </p:nvPr>
        </p:nvSpPr>
        <p:spPr/>
        <p:txBody>
          <a:bodyPr/>
          <a:lstStyle/>
          <a:p>
            <a:fld id="{C1B49E70-C089-40DD-BAB4-BE7CEAFA30F0}" type="datetimeFigureOut">
              <a:rPr lang="nb-NO" smtClean="0"/>
              <a:t>03.10.2025</a:t>
            </a:fld>
            <a:endParaRPr lang="nb-NO"/>
          </a:p>
        </p:txBody>
      </p:sp>
      <p:sp>
        <p:nvSpPr>
          <p:cNvPr id="8" name="Footer Placeholder 7">
            <a:extLst>
              <a:ext uri="{FF2B5EF4-FFF2-40B4-BE49-F238E27FC236}">
                <a16:creationId xmlns:a16="http://schemas.microsoft.com/office/drawing/2014/main" id="{E453DE21-771D-8ABA-3BFD-98B65A613127}"/>
              </a:ext>
            </a:extLst>
          </p:cNvPr>
          <p:cNvSpPr>
            <a:spLocks noGrp="1"/>
          </p:cNvSpPr>
          <p:nvPr>
            <p:ph type="ftr" sz="quarter" idx="11"/>
          </p:nvPr>
        </p:nvSpPr>
        <p:spPr/>
        <p:txBody>
          <a:bodyPr/>
          <a:lstStyle/>
          <a:p>
            <a:endParaRPr lang="nb-NO"/>
          </a:p>
        </p:txBody>
      </p:sp>
      <p:sp>
        <p:nvSpPr>
          <p:cNvPr id="9" name="Slide Number Placeholder 8">
            <a:extLst>
              <a:ext uri="{FF2B5EF4-FFF2-40B4-BE49-F238E27FC236}">
                <a16:creationId xmlns:a16="http://schemas.microsoft.com/office/drawing/2014/main" id="{918528C0-3D8D-383F-837E-C994E465ADDD}"/>
              </a:ext>
            </a:extLst>
          </p:cNvPr>
          <p:cNvSpPr>
            <a:spLocks noGrp="1"/>
          </p:cNvSpPr>
          <p:nvPr>
            <p:ph type="sldNum" sz="quarter" idx="12"/>
          </p:nvPr>
        </p:nvSpPr>
        <p:spPr/>
        <p:txBody>
          <a:bodyPr/>
          <a:lstStyle/>
          <a:p>
            <a:fld id="{D785314C-863E-489A-97BD-1298034BE8DF}" type="slidenum">
              <a:rPr lang="nb-NO" smtClean="0"/>
              <a:t>‹#›</a:t>
            </a:fld>
            <a:endParaRPr lang="nb-NO"/>
          </a:p>
        </p:txBody>
      </p:sp>
    </p:spTree>
    <p:extLst>
      <p:ext uri="{BB962C8B-B14F-4D97-AF65-F5344CB8AC3E}">
        <p14:creationId xmlns:p14="http://schemas.microsoft.com/office/powerpoint/2010/main" val="2729506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0574C-2491-ECD6-D192-5CCDF6C5F90E}"/>
              </a:ext>
            </a:extLst>
          </p:cNvPr>
          <p:cNvSpPr>
            <a:spLocks noGrp="1"/>
          </p:cNvSpPr>
          <p:nvPr>
            <p:ph type="title"/>
          </p:nvPr>
        </p:nvSpPr>
        <p:spPr/>
        <p:txBody>
          <a:bodyPr/>
          <a:lstStyle/>
          <a:p>
            <a:r>
              <a:rPr lang="en-US"/>
              <a:t>Click to edit Master title style</a:t>
            </a:r>
            <a:endParaRPr lang="nb-NO"/>
          </a:p>
        </p:txBody>
      </p:sp>
      <p:sp>
        <p:nvSpPr>
          <p:cNvPr id="3" name="Date Placeholder 2">
            <a:extLst>
              <a:ext uri="{FF2B5EF4-FFF2-40B4-BE49-F238E27FC236}">
                <a16:creationId xmlns:a16="http://schemas.microsoft.com/office/drawing/2014/main" id="{AD883D11-72E7-013B-8A17-69F6A8BA64A1}"/>
              </a:ext>
            </a:extLst>
          </p:cNvPr>
          <p:cNvSpPr>
            <a:spLocks noGrp="1"/>
          </p:cNvSpPr>
          <p:nvPr>
            <p:ph type="dt" sz="half" idx="10"/>
          </p:nvPr>
        </p:nvSpPr>
        <p:spPr/>
        <p:txBody>
          <a:bodyPr/>
          <a:lstStyle/>
          <a:p>
            <a:fld id="{C1B49E70-C089-40DD-BAB4-BE7CEAFA30F0}" type="datetimeFigureOut">
              <a:rPr lang="nb-NO" smtClean="0"/>
              <a:t>03.10.2025</a:t>
            </a:fld>
            <a:endParaRPr lang="nb-NO"/>
          </a:p>
        </p:txBody>
      </p:sp>
      <p:sp>
        <p:nvSpPr>
          <p:cNvPr id="4" name="Footer Placeholder 3">
            <a:extLst>
              <a:ext uri="{FF2B5EF4-FFF2-40B4-BE49-F238E27FC236}">
                <a16:creationId xmlns:a16="http://schemas.microsoft.com/office/drawing/2014/main" id="{7B80E67C-DF70-54E0-8998-EA7F299A3D90}"/>
              </a:ext>
            </a:extLst>
          </p:cNvPr>
          <p:cNvSpPr>
            <a:spLocks noGrp="1"/>
          </p:cNvSpPr>
          <p:nvPr>
            <p:ph type="ftr" sz="quarter" idx="11"/>
          </p:nvPr>
        </p:nvSpPr>
        <p:spPr/>
        <p:txBody>
          <a:bodyPr/>
          <a:lstStyle/>
          <a:p>
            <a:endParaRPr lang="nb-NO"/>
          </a:p>
        </p:txBody>
      </p:sp>
      <p:sp>
        <p:nvSpPr>
          <p:cNvPr id="5" name="Slide Number Placeholder 4">
            <a:extLst>
              <a:ext uri="{FF2B5EF4-FFF2-40B4-BE49-F238E27FC236}">
                <a16:creationId xmlns:a16="http://schemas.microsoft.com/office/drawing/2014/main" id="{BC55FEB6-F418-91D2-2881-65B7237BABD7}"/>
              </a:ext>
            </a:extLst>
          </p:cNvPr>
          <p:cNvSpPr>
            <a:spLocks noGrp="1"/>
          </p:cNvSpPr>
          <p:nvPr>
            <p:ph type="sldNum" sz="quarter" idx="12"/>
          </p:nvPr>
        </p:nvSpPr>
        <p:spPr/>
        <p:txBody>
          <a:bodyPr/>
          <a:lstStyle/>
          <a:p>
            <a:fld id="{D785314C-863E-489A-97BD-1298034BE8DF}" type="slidenum">
              <a:rPr lang="nb-NO" smtClean="0"/>
              <a:t>‹#›</a:t>
            </a:fld>
            <a:endParaRPr lang="nb-NO"/>
          </a:p>
        </p:txBody>
      </p:sp>
    </p:spTree>
    <p:extLst>
      <p:ext uri="{BB962C8B-B14F-4D97-AF65-F5344CB8AC3E}">
        <p14:creationId xmlns:p14="http://schemas.microsoft.com/office/powerpoint/2010/main" val="2609826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AC1CFE-B877-0DCF-84AB-7B2D26E581D3}"/>
              </a:ext>
            </a:extLst>
          </p:cNvPr>
          <p:cNvSpPr>
            <a:spLocks noGrp="1"/>
          </p:cNvSpPr>
          <p:nvPr>
            <p:ph type="dt" sz="half" idx="10"/>
          </p:nvPr>
        </p:nvSpPr>
        <p:spPr/>
        <p:txBody>
          <a:bodyPr/>
          <a:lstStyle/>
          <a:p>
            <a:fld id="{C1B49E70-C089-40DD-BAB4-BE7CEAFA30F0}" type="datetimeFigureOut">
              <a:rPr lang="nb-NO" smtClean="0"/>
              <a:t>03.10.2025</a:t>
            </a:fld>
            <a:endParaRPr lang="nb-NO"/>
          </a:p>
        </p:txBody>
      </p:sp>
      <p:sp>
        <p:nvSpPr>
          <p:cNvPr id="3" name="Footer Placeholder 2">
            <a:extLst>
              <a:ext uri="{FF2B5EF4-FFF2-40B4-BE49-F238E27FC236}">
                <a16:creationId xmlns:a16="http://schemas.microsoft.com/office/drawing/2014/main" id="{3A27C3CE-393C-B78B-E214-B0F0DA70FDA9}"/>
              </a:ext>
            </a:extLst>
          </p:cNvPr>
          <p:cNvSpPr>
            <a:spLocks noGrp="1"/>
          </p:cNvSpPr>
          <p:nvPr>
            <p:ph type="ftr" sz="quarter" idx="11"/>
          </p:nvPr>
        </p:nvSpPr>
        <p:spPr/>
        <p:txBody>
          <a:bodyPr/>
          <a:lstStyle/>
          <a:p>
            <a:endParaRPr lang="nb-NO"/>
          </a:p>
        </p:txBody>
      </p:sp>
      <p:sp>
        <p:nvSpPr>
          <p:cNvPr id="4" name="Slide Number Placeholder 3">
            <a:extLst>
              <a:ext uri="{FF2B5EF4-FFF2-40B4-BE49-F238E27FC236}">
                <a16:creationId xmlns:a16="http://schemas.microsoft.com/office/drawing/2014/main" id="{BC84E90D-F2D5-B4CC-F0DC-A2F3D882F5D4}"/>
              </a:ext>
            </a:extLst>
          </p:cNvPr>
          <p:cNvSpPr>
            <a:spLocks noGrp="1"/>
          </p:cNvSpPr>
          <p:nvPr>
            <p:ph type="sldNum" sz="quarter" idx="12"/>
          </p:nvPr>
        </p:nvSpPr>
        <p:spPr/>
        <p:txBody>
          <a:bodyPr/>
          <a:lstStyle/>
          <a:p>
            <a:fld id="{D785314C-863E-489A-97BD-1298034BE8DF}" type="slidenum">
              <a:rPr lang="nb-NO" smtClean="0"/>
              <a:t>‹#›</a:t>
            </a:fld>
            <a:endParaRPr lang="nb-NO"/>
          </a:p>
        </p:txBody>
      </p:sp>
    </p:spTree>
    <p:extLst>
      <p:ext uri="{BB962C8B-B14F-4D97-AF65-F5344CB8AC3E}">
        <p14:creationId xmlns:p14="http://schemas.microsoft.com/office/powerpoint/2010/main" val="2640419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DD1B4-E4D2-D52E-C11B-650B089C5C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Content Placeholder 2">
            <a:extLst>
              <a:ext uri="{FF2B5EF4-FFF2-40B4-BE49-F238E27FC236}">
                <a16:creationId xmlns:a16="http://schemas.microsoft.com/office/drawing/2014/main" id="{347B15B2-6F8C-1EFB-DAA0-460F1FC216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Text Placeholder 3">
            <a:extLst>
              <a:ext uri="{FF2B5EF4-FFF2-40B4-BE49-F238E27FC236}">
                <a16:creationId xmlns:a16="http://schemas.microsoft.com/office/drawing/2014/main" id="{3BCEA4AE-1093-A3FD-99B0-D0A0268834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D99F080-423F-2059-3F54-55AE474AEBE0}"/>
              </a:ext>
            </a:extLst>
          </p:cNvPr>
          <p:cNvSpPr>
            <a:spLocks noGrp="1"/>
          </p:cNvSpPr>
          <p:nvPr>
            <p:ph type="dt" sz="half" idx="10"/>
          </p:nvPr>
        </p:nvSpPr>
        <p:spPr/>
        <p:txBody>
          <a:bodyPr/>
          <a:lstStyle/>
          <a:p>
            <a:fld id="{C1B49E70-C089-40DD-BAB4-BE7CEAFA30F0}" type="datetimeFigureOut">
              <a:rPr lang="nb-NO" smtClean="0"/>
              <a:t>03.10.2025</a:t>
            </a:fld>
            <a:endParaRPr lang="nb-NO"/>
          </a:p>
        </p:txBody>
      </p:sp>
      <p:sp>
        <p:nvSpPr>
          <p:cNvPr id="6" name="Footer Placeholder 5">
            <a:extLst>
              <a:ext uri="{FF2B5EF4-FFF2-40B4-BE49-F238E27FC236}">
                <a16:creationId xmlns:a16="http://schemas.microsoft.com/office/drawing/2014/main" id="{E3CFFA9B-906E-12B4-532B-6B66F81FDD35}"/>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9ABBECA5-009E-861C-B691-7E503531FF1E}"/>
              </a:ext>
            </a:extLst>
          </p:cNvPr>
          <p:cNvSpPr>
            <a:spLocks noGrp="1"/>
          </p:cNvSpPr>
          <p:nvPr>
            <p:ph type="sldNum" sz="quarter" idx="12"/>
          </p:nvPr>
        </p:nvSpPr>
        <p:spPr/>
        <p:txBody>
          <a:bodyPr/>
          <a:lstStyle/>
          <a:p>
            <a:fld id="{D785314C-863E-489A-97BD-1298034BE8DF}" type="slidenum">
              <a:rPr lang="nb-NO" smtClean="0"/>
              <a:t>‹#›</a:t>
            </a:fld>
            <a:endParaRPr lang="nb-NO"/>
          </a:p>
        </p:txBody>
      </p:sp>
    </p:spTree>
    <p:extLst>
      <p:ext uri="{BB962C8B-B14F-4D97-AF65-F5344CB8AC3E}">
        <p14:creationId xmlns:p14="http://schemas.microsoft.com/office/powerpoint/2010/main" val="3720766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6EC13-B20F-3A80-F78A-174AD02707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b-NO"/>
          </a:p>
        </p:txBody>
      </p:sp>
      <p:sp>
        <p:nvSpPr>
          <p:cNvPr id="3" name="Picture Placeholder 2">
            <a:extLst>
              <a:ext uri="{FF2B5EF4-FFF2-40B4-BE49-F238E27FC236}">
                <a16:creationId xmlns:a16="http://schemas.microsoft.com/office/drawing/2014/main" id="{0FDEE2D0-E33E-8497-21C3-8B6B145395F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Text Placeholder 3">
            <a:extLst>
              <a:ext uri="{FF2B5EF4-FFF2-40B4-BE49-F238E27FC236}">
                <a16:creationId xmlns:a16="http://schemas.microsoft.com/office/drawing/2014/main" id="{30E7AFD0-FE7E-15BF-63D6-CCBAB34F1F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F52108-18B5-FE16-A0FB-37DE8E8A8CE5}"/>
              </a:ext>
            </a:extLst>
          </p:cNvPr>
          <p:cNvSpPr>
            <a:spLocks noGrp="1"/>
          </p:cNvSpPr>
          <p:nvPr>
            <p:ph type="dt" sz="half" idx="10"/>
          </p:nvPr>
        </p:nvSpPr>
        <p:spPr/>
        <p:txBody>
          <a:bodyPr/>
          <a:lstStyle/>
          <a:p>
            <a:fld id="{C1B49E70-C089-40DD-BAB4-BE7CEAFA30F0}" type="datetimeFigureOut">
              <a:rPr lang="nb-NO" smtClean="0"/>
              <a:t>03.10.2025</a:t>
            </a:fld>
            <a:endParaRPr lang="nb-NO"/>
          </a:p>
        </p:txBody>
      </p:sp>
      <p:sp>
        <p:nvSpPr>
          <p:cNvPr id="6" name="Footer Placeholder 5">
            <a:extLst>
              <a:ext uri="{FF2B5EF4-FFF2-40B4-BE49-F238E27FC236}">
                <a16:creationId xmlns:a16="http://schemas.microsoft.com/office/drawing/2014/main" id="{9EEA2EE9-6148-0542-BD72-56CC8EC1538A}"/>
              </a:ext>
            </a:extLst>
          </p:cNvPr>
          <p:cNvSpPr>
            <a:spLocks noGrp="1"/>
          </p:cNvSpPr>
          <p:nvPr>
            <p:ph type="ftr" sz="quarter" idx="11"/>
          </p:nvPr>
        </p:nvSpPr>
        <p:spPr/>
        <p:txBody>
          <a:bodyPr/>
          <a:lstStyle/>
          <a:p>
            <a:endParaRPr lang="nb-NO"/>
          </a:p>
        </p:txBody>
      </p:sp>
      <p:sp>
        <p:nvSpPr>
          <p:cNvPr id="7" name="Slide Number Placeholder 6">
            <a:extLst>
              <a:ext uri="{FF2B5EF4-FFF2-40B4-BE49-F238E27FC236}">
                <a16:creationId xmlns:a16="http://schemas.microsoft.com/office/drawing/2014/main" id="{B7A5A84F-1128-2F21-54EA-5EB51C10D828}"/>
              </a:ext>
            </a:extLst>
          </p:cNvPr>
          <p:cNvSpPr>
            <a:spLocks noGrp="1"/>
          </p:cNvSpPr>
          <p:nvPr>
            <p:ph type="sldNum" sz="quarter" idx="12"/>
          </p:nvPr>
        </p:nvSpPr>
        <p:spPr/>
        <p:txBody>
          <a:bodyPr/>
          <a:lstStyle/>
          <a:p>
            <a:fld id="{D785314C-863E-489A-97BD-1298034BE8DF}" type="slidenum">
              <a:rPr lang="nb-NO" smtClean="0"/>
              <a:t>‹#›</a:t>
            </a:fld>
            <a:endParaRPr lang="nb-NO"/>
          </a:p>
        </p:txBody>
      </p:sp>
    </p:spTree>
    <p:extLst>
      <p:ext uri="{BB962C8B-B14F-4D97-AF65-F5344CB8AC3E}">
        <p14:creationId xmlns:p14="http://schemas.microsoft.com/office/powerpoint/2010/main" val="41162456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1071A0-4C51-1977-BADD-B2D390EA8B2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b-NO"/>
          </a:p>
        </p:txBody>
      </p:sp>
      <p:sp>
        <p:nvSpPr>
          <p:cNvPr id="3" name="Text Placeholder 2">
            <a:extLst>
              <a:ext uri="{FF2B5EF4-FFF2-40B4-BE49-F238E27FC236}">
                <a16:creationId xmlns:a16="http://schemas.microsoft.com/office/drawing/2014/main" id="{223A4AC0-9B0D-29C5-8570-05EF31B1425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b-NO"/>
          </a:p>
        </p:txBody>
      </p:sp>
      <p:sp>
        <p:nvSpPr>
          <p:cNvPr id="4" name="Date Placeholder 3">
            <a:extLst>
              <a:ext uri="{FF2B5EF4-FFF2-40B4-BE49-F238E27FC236}">
                <a16:creationId xmlns:a16="http://schemas.microsoft.com/office/drawing/2014/main" id="{0F83D69C-AEDA-1B0E-8913-D2513D44436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B49E70-C089-40DD-BAB4-BE7CEAFA30F0}" type="datetimeFigureOut">
              <a:rPr lang="nb-NO" smtClean="0"/>
              <a:t>03.10.2025</a:t>
            </a:fld>
            <a:endParaRPr lang="nb-NO"/>
          </a:p>
        </p:txBody>
      </p:sp>
      <p:sp>
        <p:nvSpPr>
          <p:cNvPr id="5" name="Footer Placeholder 4">
            <a:extLst>
              <a:ext uri="{FF2B5EF4-FFF2-40B4-BE49-F238E27FC236}">
                <a16:creationId xmlns:a16="http://schemas.microsoft.com/office/drawing/2014/main" id="{F4A9F83A-29C0-7BDF-CF52-30494EFA1AF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nb-NO"/>
          </a:p>
        </p:txBody>
      </p:sp>
      <p:sp>
        <p:nvSpPr>
          <p:cNvPr id="6" name="Slide Number Placeholder 5">
            <a:extLst>
              <a:ext uri="{FF2B5EF4-FFF2-40B4-BE49-F238E27FC236}">
                <a16:creationId xmlns:a16="http://schemas.microsoft.com/office/drawing/2014/main" id="{0E9CE0BE-A6F0-1A2C-058D-9FF4CCA793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785314C-863E-489A-97BD-1298034BE8DF}" type="slidenum">
              <a:rPr lang="nb-NO" smtClean="0"/>
              <a:t>‹#›</a:t>
            </a:fld>
            <a:endParaRPr lang="nb-NO"/>
          </a:p>
        </p:txBody>
      </p:sp>
    </p:spTree>
    <p:extLst>
      <p:ext uri="{BB962C8B-B14F-4D97-AF65-F5344CB8AC3E}">
        <p14:creationId xmlns:p14="http://schemas.microsoft.com/office/powerpoint/2010/main" val="14772205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92BD9-C31C-5384-DA00-5B6D47555316}"/>
              </a:ext>
            </a:extLst>
          </p:cNvPr>
          <p:cNvSpPr>
            <a:spLocks noGrp="1"/>
          </p:cNvSpPr>
          <p:nvPr>
            <p:ph type="ctrTitle"/>
          </p:nvPr>
        </p:nvSpPr>
        <p:spPr/>
        <p:txBody>
          <a:bodyPr anchor="ctr"/>
          <a:lstStyle/>
          <a:p>
            <a:r>
              <a:rPr lang="nb-NO" dirty="0" err="1"/>
              <a:t>Boruta</a:t>
            </a:r>
            <a:r>
              <a:rPr lang="nb-NO" dirty="0"/>
              <a:t> </a:t>
            </a:r>
            <a:r>
              <a:rPr lang="nb-NO" dirty="0" err="1"/>
              <a:t>Algorithm</a:t>
            </a:r>
            <a:endParaRPr lang="nb-NO" dirty="0"/>
          </a:p>
        </p:txBody>
      </p:sp>
      <p:sp>
        <p:nvSpPr>
          <p:cNvPr id="3" name="Subtitle 2">
            <a:extLst>
              <a:ext uri="{FF2B5EF4-FFF2-40B4-BE49-F238E27FC236}">
                <a16:creationId xmlns:a16="http://schemas.microsoft.com/office/drawing/2014/main" id="{AA3EE447-75F4-B983-1844-8E14FACDD1E4}"/>
              </a:ext>
            </a:extLst>
          </p:cNvPr>
          <p:cNvSpPr>
            <a:spLocks noGrp="1"/>
          </p:cNvSpPr>
          <p:nvPr>
            <p:ph type="subTitle" idx="1"/>
          </p:nvPr>
        </p:nvSpPr>
        <p:spPr/>
        <p:txBody>
          <a:bodyPr anchor="ctr"/>
          <a:lstStyle/>
          <a:p>
            <a:r>
              <a:rPr lang="nb-NO" dirty="0"/>
              <a:t>Daniel Centurion Barrionuevo</a:t>
            </a:r>
            <a:br>
              <a:rPr lang="nb-NO" dirty="0"/>
            </a:br>
            <a:r>
              <a:rPr lang="nb-NO" dirty="0" err="1"/>
              <a:t>Vamsi</a:t>
            </a:r>
            <a:r>
              <a:rPr lang="nb-NO" dirty="0"/>
              <a:t> Krishna </a:t>
            </a:r>
            <a:r>
              <a:rPr lang="nb-NO" dirty="0" err="1"/>
              <a:t>Garapati</a:t>
            </a:r>
            <a:endParaRPr lang="nb-NO" dirty="0"/>
          </a:p>
        </p:txBody>
      </p:sp>
    </p:spTree>
    <p:extLst>
      <p:ext uri="{BB962C8B-B14F-4D97-AF65-F5344CB8AC3E}">
        <p14:creationId xmlns:p14="http://schemas.microsoft.com/office/powerpoint/2010/main" val="15488167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E5F2C-8BDB-6591-664B-2038792DA2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B0369A-B34A-E66B-ED96-FA882B9E3C6D}"/>
              </a:ext>
            </a:extLst>
          </p:cNvPr>
          <p:cNvSpPr>
            <a:spLocks noGrp="1"/>
          </p:cNvSpPr>
          <p:nvPr>
            <p:ph type="title"/>
          </p:nvPr>
        </p:nvSpPr>
        <p:spPr/>
        <p:txBody>
          <a:bodyPr/>
          <a:lstStyle/>
          <a:p>
            <a:r>
              <a:rPr lang="nb-NO" dirty="0"/>
              <a:t>Tentative </a:t>
            </a:r>
            <a:r>
              <a:rPr lang="nb-NO" dirty="0" err="1"/>
              <a:t>Features</a:t>
            </a:r>
            <a:r>
              <a:rPr lang="nb-NO" dirty="0"/>
              <a:t> </a:t>
            </a:r>
            <a:r>
              <a:rPr lang="nb-NO" dirty="0" err="1"/>
              <a:t>Treatment</a:t>
            </a:r>
            <a:endParaRPr lang="nb-NO" dirty="0"/>
          </a:p>
        </p:txBody>
      </p:sp>
      <p:sp>
        <p:nvSpPr>
          <p:cNvPr id="4" name="Rectangle 1">
            <a:extLst>
              <a:ext uri="{FF2B5EF4-FFF2-40B4-BE49-F238E27FC236}">
                <a16:creationId xmlns:a16="http://schemas.microsoft.com/office/drawing/2014/main" id="{690CCA16-B6CB-D031-9A5F-58E599838881}"/>
              </a:ext>
            </a:extLst>
          </p:cNvPr>
          <p:cNvSpPr>
            <a:spLocks noGrp="1" noChangeArrowheads="1"/>
          </p:cNvSpPr>
          <p:nvPr>
            <p:ph idx="1"/>
          </p:nvPr>
        </p:nvSpPr>
        <p:spPr bwMode="auto">
          <a:xfrm>
            <a:off x="247650" y="4325145"/>
            <a:ext cx="8940800" cy="6771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nb-NO"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nb-NO" altLang="nb-NO" sz="1800" b="0" i="0" u="none" strike="noStrike" cap="none" normalizeH="0" baseline="0" dirty="0">
              <a:ln>
                <a:noFill/>
              </a:ln>
              <a:solidFill>
                <a:schemeClr val="tx1"/>
              </a:solidFill>
              <a:effectLst/>
              <a:latin typeface="Arial" panose="020B0604020202020204" pitchFamily="34" charset="0"/>
            </a:endParaRPr>
          </a:p>
        </p:txBody>
      </p:sp>
      <p:sp>
        <p:nvSpPr>
          <p:cNvPr id="9" name="TextBox 8">
            <a:extLst>
              <a:ext uri="{FF2B5EF4-FFF2-40B4-BE49-F238E27FC236}">
                <a16:creationId xmlns:a16="http://schemas.microsoft.com/office/drawing/2014/main" id="{3C112A4E-C03A-AB53-00F1-75EBD141966C}"/>
              </a:ext>
            </a:extLst>
          </p:cNvPr>
          <p:cNvSpPr txBox="1"/>
          <p:nvPr/>
        </p:nvSpPr>
        <p:spPr>
          <a:xfrm>
            <a:off x="170914" y="1433255"/>
            <a:ext cx="11123053" cy="4770537"/>
          </a:xfrm>
          <a:prstGeom prst="rect">
            <a:avLst/>
          </a:prstGeom>
          <a:noFill/>
        </p:spPr>
        <p:txBody>
          <a:bodyPr wrap="square" rtlCol="0">
            <a:spAutoFit/>
          </a:bodyPr>
          <a:lstStyle/>
          <a:p>
            <a:r>
              <a:rPr lang="en-US" sz="1600" dirty="0"/>
              <a:t>Tentative features are those for which Boruta cannot confidently decide whether they are important or unimportant.</a:t>
            </a:r>
          </a:p>
          <a:p>
            <a:r>
              <a:rPr lang="en-US" sz="1600" dirty="0"/>
              <a:t>Their importances are not consistently above or below the shadow features across iterations.</a:t>
            </a:r>
          </a:p>
          <a:p>
            <a:endParaRPr lang="en-US" sz="1600" b="1" dirty="0"/>
          </a:p>
          <a:p>
            <a:r>
              <a:rPr lang="en-US" sz="1600" b="1" dirty="0"/>
              <a:t>1.    </a:t>
            </a:r>
            <a:r>
              <a:rPr lang="en-US" sz="1600" b="1" dirty="0" err="1"/>
              <a:t>TentativeRoughFix</a:t>
            </a:r>
            <a:r>
              <a:rPr lang="en-US" sz="1600" b="1" dirty="0"/>
              <a:t> (</a:t>
            </a:r>
            <a:r>
              <a:rPr lang="en-US" sz="1600" b="1" dirty="0" err="1"/>
              <a:t>BorutaPy</a:t>
            </a:r>
            <a:r>
              <a:rPr lang="en-US" sz="1600" b="1" dirty="0"/>
              <a:t> or Boruta R package)</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A post-processing step where tentative features are re-evaluated using median importance over all iterations.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If their median importance is higher than the median of shadow features, mark as important, otherwise unimportant.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This is the default recommended way to resolve tentative features.</a:t>
            </a:r>
          </a:p>
          <a:p>
            <a:endParaRPr lang="en-US" sz="1600" dirty="0"/>
          </a:p>
          <a:p>
            <a:r>
              <a:rPr lang="en-US" sz="1600" b="1" dirty="0"/>
              <a:t>2 .   Modeling</a:t>
            </a:r>
          </a:p>
          <a:p>
            <a:endParaRPr lang="en-US" sz="1600" dirty="0"/>
          </a:p>
          <a:p>
            <a:pPr marL="285750" indent="-285750">
              <a:buFont typeface="Arial" panose="020B0604020202020204" pitchFamily="34" charset="0"/>
              <a:buChar char="•"/>
            </a:pPr>
            <a:r>
              <a:rPr lang="en-US" sz="1600" dirty="0"/>
              <a:t>Final model (e.g., Random Forest, </a:t>
            </a:r>
            <a:r>
              <a:rPr lang="en-US" sz="1600" dirty="0" err="1"/>
              <a:t>XGBoost</a:t>
            </a:r>
            <a:r>
              <a:rPr lang="en-US" sz="1600" dirty="0"/>
              <a:t>, Neural Net) decides their usefulness.</a:t>
            </a:r>
          </a:p>
          <a:p>
            <a:endParaRPr lang="en-US" sz="1600" dirty="0"/>
          </a:p>
          <a:p>
            <a:r>
              <a:rPr lang="en-US" sz="1600" b="1" dirty="0"/>
              <a:t>3 .   Domain knowledge filtering</a:t>
            </a:r>
          </a:p>
          <a:p>
            <a:endParaRPr lang="en-US" sz="1600" dirty="0"/>
          </a:p>
          <a:p>
            <a:pPr marL="285750" indent="-285750">
              <a:buFont typeface="Arial" panose="020B0604020202020204" pitchFamily="34" charset="0"/>
              <a:buChar char="•"/>
            </a:pPr>
            <a:r>
              <a:rPr lang="en-US" sz="1600" dirty="0"/>
              <a:t>Sometimes, tentative features may have strong theoretical or practical justification. In such cases, domain expertise can help retain or drop them.</a:t>
            </a:r>
            <a:endParaRPr lang="nb-NO" sz="1600" dirty="0"/>
          </a:p>
        </p:txBody>
      </p:sp>
    </p:spTree>
    <p:extLst>
      <p:ext uri="{BB962C8B-B14F-4D97-AF65-F5344CB8AC3E}">
        <p14:creationId xmlns:p14="http://schemas.microsoft.com/office/powerpoint/2010/main" val="17190871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BC1266-21A6-E076-D93A-D70CF5F9839E}"/>
              </a:ext>
            </a:extLst>
          </p:cNvPr>
          <p:cNvSpPr>
            <a:spLocks noGrp="1"/>
          </p:cNvSpPr>
          <p:nvPr>
            <p:ph type="title"/>
          </p:nvPr>
        </p:nvSpPr>
        <p:spPr/>
        <p:txBody>
          <a:bodyPr/>
          <a:lstStyle/>
          <a:p>
            <a:r>
              <a:rPr lang="nb-NO" dirty="0" err="1"/>
              <a:t>Observations</a:t>
            </a:r>
            <a:endParaRPr lang="nb-NO" dirty="0"/>
          </a:p>
        </p:txBody>
      </p:sp>
      <p:sp>
        <p:nvSpPr>
          <p:cNvPr id="4" name="Rectangle 1">
            <a:extLst>
              <a:ext uri="{FF2B5EF4-FFF2-40B4-BE49-F238E27FC236}">
                <a16:creationId xmlns:a16="http://schemas.microsoft.com/office/drawing/2014/main" id="{3DB945E8-B71A-7955-0431-FBFD986B25B2}"/>
              </a:ext>
            </a:extLst>
          </p:cNvPr>
          <p:cNvSpPr>
            <a:spLocks noGrp="1" noChangeArrowheads="1"/>
          </p:cNvSpPr>
          <p:nvPr>
            <p:ph idx="1"/>
          </p:nvPr>
        </p:nvSpPr>
        <p:spPr bwMode="auto">
          <a:xfrm>
            <a:off x="488950" y="1536800"/>
            <a:ext cx="8940800" cy="34470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endParaRPr lang="nb-NO" altLang="nb-NO" sz="2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Each</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step</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could</a:t>
            </a:r>
            <a:r>
              <a:rPr kumimoji="0" lang="nb-NO" altLang="nb-NO" sz="2000" b="0" i="0" u="none" strike="noStrike" cap="none" normalizeH="0" baseline="0" dirty="0">
                <a:ln>
                  <a:noFill/>
                </a:ln>
                <a:solidFill>
                  <a:schemeClr val="tx1"/>
                </a:solidFill>
                <a:effectLst/>
                <a:latin typeface="Arial" panose="020B0604020202020204" pitchFamily="34" charset="0"/>
              </a:rPr>
              <a:t> be </a:t>
            </a:r>
            <a:r>
              <a:rPr kumimoji="0" lang="nb-NO" altLang="nb-NO" sz="2000" b="0" i="0" u="none" strike="noStrike" cap="none" normalizeH="0" baseline="0" dirty="0" err="1">
                <a:ln>
                  <a:noFill/>
                </a:ln>
                <a:solidFill>
                  <a:schemeClr val="tx1"/>
                </a:solidFill>
                <a:effectLst/>
                <a:latin typeface="Arial" panose="020B0604020202020204" pitchFamily="34" charset="0"/>
              </a:rPr>
              <a:t>repeated</a:t>
            </a:r>
            <a:r>
              <a:rPr kumimoji="0" lang="nb-NO" altLang="nb-NO" sz="2000" b="0" i="0" u="none" strike="noStrike" cap="none" normalizeH="0" baseline="0" dirty="0">
                <a:ln>
                  <a:noFill/>
                </a:ln>
                <a:solidFill>
                  <a:schemeClr val="tx1"/>
                </a:solidFill>
                <a:effectLst/>
                <a:latin typeface="Arial" panose="020B0604020202020204" pitchFamily="34" charset="0"/>
              </a:rPr>
              <a:t> multiple times (N </a:t>
            </a:r>
            <a:r>
              <a:rPr kumimoji="0" lang="nb-NO" altLang="nb-NO" sz="2000" b="0" i="0" u="none" strike="noStrike" cap="none" normalizeH="0" baseline="0" dirty="0" err="1">
                <a:ln>
                  <a:noFill/>
                </a:ln>
                <a:solidFill>
                  <a:schemeClr val="tx1"/>
                </a:solidFill>
                <a:effectLst/>
                <a:latin typeface="Arial" panose="020B0604020202020204" pitchFamily="34" charset="0"/>
              </a:rPr>
              <a:t>iterations</a:t>
            </a:r>
            <a:r>
              <a:rPr kumimoji="0" lang="nb-NO" altLang="nb-NO" sz="2000" b="0" i="0" u="none" strike="noStrike" cap="none" normalizeH="0" baseline="0" dirty="0">
                <a:ln>
                  <a:noFill/>
                </a:ln>
                <a:solidFill>
                  <a:schemeClr val="tx1"/>
                </a:solidFill>
                <a:effectLst/>
                <a:latin typeface="Arial" panose="020B0604020202020204" pitchFamily="34" charset="0"/>
              </a:rPr>
              <a:t>) to </a:t>
            </a:r>
            <a:r>
              <a:rPr kumimoji="0" lang="nb-NO" altLang="nb-NO" sz="2000" b="0" i="0" u="none" strike="noStrike" cap="none" normalizeH="0" baseline="0" dirty="0" err="1">
                <a:ln>
                  <a:noFill/>
                </a:ln>
                <a:solidFill>
                  <a:schemeClr val="tx1"/>
                </a:solidFill>
                <a:effectLst/>
                <a:latin typeface="Arial" panose="020B0604020202020204" pitchFamily="34" charset="0"/>
              </a:rPr>
              <a:t>improve</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stability</a:t>
            </a:r>
            <a:r>
              <a:rPr kumimoji="0" lang="nb-NO" altLang="nb-NO" sz="2000" b="0" i="0" u="none" strike="noStrike" cap="none" normalizeH="0" baseline="0" dirty="0">
                <a:ln>
                  <a:noFill/>
                </a:ln>
                <a:solidFill>
                  <a:schemeClr val="tx1"/>
                </a:solidFill>
                <a:effectLst/>
                <a:latin typeface="Arial" panose="020B0604020202020204" pitchFamily="34" charset="0"/>
              </a:rPr>
              <a:t>.</a:t>
            </a:r>
            <a:r>
              <a:rPr lang="nb-NO" altLang="nb-NO" sz="2000" dirty="0">
                <a:latin typeface="Arial" panose="020B0604020202020204" pitchFamily="34" charset="0"/>
              </a:rPr>
              <a:t> </a:t>
            </a:r>
            <a:r>
              <a:rPr kumimoji="0" lang="nb-NO" altLang="nb-NO" sz="2000" b="0" i="0" u="none" strike="noStrike" cap="none" normalizeH="0" baseline="0" dirty="0">
                <a:ln>
                  <a:noFill/>
                </a:ln>
                <a:solidFill>
                  <a:schemeClr val="tx1"/>
                </a:solidFill>
                <a:effectLst/>
                <a:latin typeface="Arial" panose="020B0604020202020204" pitchFamily="34" charset="0"/>
              </a:rPr>
              <a:t>A </a:t>
            </a:r>
            <a:r>
              <a:rPr kumimoji="0" lang="nb-NO" altLang="nb-NO" sz="2000" b="0" i="0" u="none" strike="noStrike" cap="none" normalizeH="0" baseline="0" dirty="0" err="1">
                <a:ln>
                  <a:noFill/>
                </a:ln>
                <a:solidFill>
                  <a:schemeClr val="tx1"/>
                </a:solidFill>
                <a:effectLst/>
                <a:latin typeface="Arial" panose="020B0604020202020204" pitchFamily="34" charset="0"/>
              </a:rPr>
              <a:t>counting</a:t>
            </a:r>
            <a:r>
              <a:rPr kumimoji="0" lang="nb-NO" altLang="nb-NO" sz="2000" b="0" i="0" u="none" strike="noStrike" cap="none" normalizeH="0" baseline="0" dirty="0">
                <a:ln>
                  <a:noFill/>
                </a:ln>
                <a:solidFill>
                  <a:schemeClr val="tx1"/>
                </a:solidFill>
                <a:effectLst/>
                <a:latin typeface="Arial" panose="020B0604020202020204" pitchFamily="34" charset="0"/>
              </a:rPr>
              <a:t> system </a:t>
            </a:r>
            <a:r>
              <a:rPr kumimoji="0" lang="nb-NO" altLang="nb-NO" sz="2000" b="0" i="0" u="none" strike="noStrike" cap="none" normalizeH="0" baseline="0" dirty="0" err="1">
                <a:ln>
                  <a:noFill/>
                </a:ln>
                <a:solidFill>
                  <a:schemeClr val="tx1"/>
                </a:solidFill>
                <a:effectLst/>
                <a:latin typeface="Arial" panose="020B0604020202020204" pitchFamily="34" charset="0"/>
              </a:rPr>
              <a:t>tracks</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how</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often</a:t>
            </a:r>
            <a:r>
              <a:rPr kumimoji="0" lang="nb-NO" altLang="nb-NO" sz="2000" b="0" i="0" u="none" strike="noStrike" cap="none" normalizeH="0" baseline="0" dirty="0">
                <a:ln>
                  <a:noFill/>
                </a:ln>
                <a:solidFill>
                  <a:schemeClr val="tx1"/>
                </a:solidFill>
                <a:effectLst/>
                <a:latin typeface="Arial" panose="020B0604020202020204" pitchFamily="34" charset="0"/>
              </a:rPr>
              <a:t> a </a:t>
            </a:r>
            <a:r>
              <a:rPr kumimoji="0" lang="nb-NO" altLang="nb-NO" sz="2000" b="0" i="0" u="none" strike="noStrike" cap="none" normalizeH="0" baseline="0" dirty="0" err="1">
                <a:ln>
                  <a:noFill/>
                </a:ln>
                <a:solidFill>
                  <a:schemeClr val="tx1"/>
                </a:solidFill>
                <a:effectLst/>
                <a:latin typeface="Arial" panose="020B0604020202020204" pitchFamily="34" charset="0"/>
              </a:rPr>
              <a:t>feature</a:t>
            </a:r>
            <a:r>
              <a:rPr kumimoji="0" lang="nb-NO" altLang="nb-NO" sz="2000" b="0" i="0" u="none" strike="noStrike" cap="none" normalizeH="0" baseline="0" dirty="0">
                <a:ln>
                  <a:noFill/>
                </a:ln>
                <a:solidFill>
                  <a:schemeClr val="tx1"/>
                </a:solidFill>
                <a:effectLst/>
                <a:latin typeface="Arial" panose="020B0604020202020204" pitchFamily="34" charset="0"/>
              </a:rPr>
              <a:t> is marked </a:t>
            </a:r>
            <a:r>
              <a:rPr kumimoji="0" lang="nb-NO" altLang="nb-NO" sz="2000" b="0" i="0" u="none" strike="noStrike" cap="none" normalizeH="0" baseline="0" dirty="0" err="1">
                <a:ln>
                  <a:noFill/>
                </a:ln>
                <a:solidFill>
                  <a:schemeClr val="tx1"/>
                </a:solidFill>
                <a:effectLst/>
                <a:latin typeface="Arial" panose="020B0604020202020204" pitchFamily="34" charset="0"/>
              </a:rPr>
              <a:t>important</a:t>
            </a:r>
            <a:r>
              <a:rPr kumimoji="0" lang="nb-NO" altLang="nb-NO" sz="2000" b="0" i="0" u="none" strike="noStrike" cap="none" normalizeH="0" baseline="0" dirty="0">
                <a:ln>
                  <a:noFill/>
                </a:ln>
                <a:solidFill>
                  <a:schemeClr val="tx1"/>
                </a:solidFill>
                <a:effectLst/>
                <a:latin typeface="Arial" panose="020B0604020202020204" pitchFamily="34" charset="0"/>
              </a:rPr>
              <a:t> or </a:t>
            </a:r>
            <a:r>
              <a:rPr kumimoji="0" lang="nb-NO" altLang="nb-NO" sz="2000" b="0" i="0" u="none" strike="noStrike" cap="none" normalizeH="0" baseline="0" dirty="0" err="1">
                <a:ln>
                  <a:noFill/>
                </a:ln>
                <a:solidFill>
                  <a:schemeClr val="tx1"/>
                </a:solidFill>
                <a:effectLst/>
                <a:latin typeface="Arial" panose="020B0604020202020204" pitchFamily="34" charset="0"/>
              </a:rPr>
              <a:t>unimportant</a:t>
            </a:r>
            <a:r>
              <a:rPr kumimoji="0" lang="nb-NO" altLang="nb-NO" sz="20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nb-NO" altLang="nb-NO" sz="20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endParaRPr kumimoji="0" lang="nb-NO" altLang="nb-NO"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Boruta</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was</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originally</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built</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around</a:t>
            </a:r>
            <a:r>
              <a:rPr kumimoji="0" lang="nb-NO" altLang="nb-NO" sz="2000" b="0" i="0" u="none" strike="noStrike" cap="none" normalizeH="0" baseline="0" dirty="0">
                <a:ln>
                  <a:noFill/>
                </a:ln>
                <a:solidFill>
                  <a:schemeClr val="tx1"/>
                </a:solidFill>
                <a:effectLst/>
                <a:latin typeface="Arial" panose="020B0604020202020204" pitchFamily="34" charset="0"/>
              </a:rPr>
              <a:t> Random Forest, </a:t>
            </a:r>
            <a:r>
              <a:rPr kumimoji="0" lang="nb-NO" altLang="nb-NO" sz="2000" b="0" i="0" u="none" strike="noStrike" cap="none" normalizeH="0" baseline="0" dirty="0" err="1">
                <a:ln>
                  <a:noFill/>
                </a:ln>
                <a:solidFill>
                  <a:schemeClr val="tx1"/>
                </a:solidFill>
                <a:effectLst/>
                <a:latin typeface="Arial" panose="020B0604020202020204" pitchFamily="34" charset="0"/>
              </a:rPr>
              <a:t>but</a:t>
            </a:r>
            <a:r>
              <a:rPr kumimoji="0" lang="nb-NO" altLang="nb-NO" sz="2000" b="0" i="0" u="none" strike="noStrike" cap="none" normalizeH="0" baseline="0" dirty="0">
                <a:ln>
                  <a:noFill/>
                </a:ln>
                <a:solidFill>
                  <a:schemeClr val="tx1"/>
                </a:solidFill>
                <a:effectLst/>
                <a:latin typeface="Arial" panose="020B0604020202020204" pitchFamily="34" charset="0"/>
              </a:rPr>
              <a:t> it is not </a:t>
            </a:r>
            <a:r>
              <a:rPr kumimoji="0" lang="nb-NO" altLang="nb-NO" sz="2000" b="0" i="0" u="none" strike="noStrike" cap="none" normalizeH="0" baseline="0" dirty="0" err="1">
                <a:ln>
                  <a:noFill/>
                </a:ln>
                <a:solidFill>
                  <a:schemeClr val="tx1"/>
                </a:solidFill>
                <a:effectLst/>
                <a:latin typeface="Arial" panose="020B0604020202020204" pitchFamily="34" charset="0"/>
              </a:rPr>
              <a:t>strictly</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limited</a:t>
            </a:r>
            <a:r>
              <a:rPr kumimoji="0" lang="nb-NO" altLang="nb-NO" sz="2000" b="0" i="0" u="none" strike="noStrike" cap="none" normalizeH="0" baseline="0" dirty="0">
                <a:ln>
                  <a:noFill/>
                </a:ln>
                <a:solidFill>
                  <a:schemeClr val="tx1"/>
                </a:solidFill>
                <a:effectLst/>
                <a:latin typeface="Arial" panose="020B0604020202020204" pitchFamily="34" charset="0"/>
              </a:rPr>
              <a:t> to it.</a:t>
            </a:r>
            <a:r>
              <a:rPr lang="nb-NO" altLang="nb-NO" sz="2000" dirty="0">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Any</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model</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that</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provides</a:t>
            </a:r>
            <a:r>
              <a:rPr kumimoji="0" lang="nb-NO" altLang="nb-NO" sz="2000" b="0" i="0" u="none" strike="noStrike" cap="none" normalizeH="0" baseline="0" dirty="0">
                <a:ln>
                  <a:noFill/>
                </a:ln>
                <a:solidFill>
                  <a:schemeClr val="tx1"/>
                </a:solidFill>
                <a:effectLst/>
                <a:latin typeface="Arial" panose="020B0604020202020204" pitchFamily="34" charset="0"/>
              </a:rPr>
              <a:t> a reliable </a:t>
            </a:r>
            <a:r>
              <a:rPr kumimoji="0" lang="nb-NO" altLang="nb-NO" sz="2000" b="0" i="0" u="none" strike="noStrike" cap="none" normalizeH="0" baseline="0" dirty="0" err="1">
                <a:ln>
                  <a:noFill/>
                </a:ln>
                <a:solidFill>
                  <a:schemeClr val="tx1"/>
                </a:solidFill>
                <a:effectLst/>
                <a:latin typeface="Arial" panose="020B0604020202020204" pitchFamily="34" charset="0"/>
              </a:rPr>
              <a:t>measure</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of</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feature</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importance</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can</a:t>
            </a:r>
            <a:r>
              <a:rPr kumimoji="0" lang="nb-NO" altLang="nb-NO" sz="2000" b="0" i="0" u="none" strike="noStrike" cap="none" normalizeH="0" baseline="0" dirty="0">
                <a:ln>
                  <a:noFill/>
                </a:ln>
                <a:solidFill>
                  <a:schemeClr val="tx1"/>
                </a:solidFill>
                <a:effectLst/>
                <a:latin typeface="Arial" panose="020B0604020202020204" pitchFamily="34" charset="0"/>
              </a:rPr>
              <a:t> be used. </a:t>
            </a:r>
            <a:r>
              <a:rPr kumimoji="0" lang="nb-NO" altLang="nb-NO" sz="2000" b="0" i="0" u="none" strike="noStrike" cap="none" normalizeH="0" baseline="0" dirty="0" err="1">
                <a:ln>
                  <a:noFill/>
                </a:ln>
                <a:solidFill>
                  <a:schemeClr val="tx1"/>
                </a:solidFill>
                <a:effectLst/>
                <a:latin typeface="Arial" panose="020B0604020202020204" pitchFamily="34" charset="0"/>
              </a:rPr>
              <a:t>Examples</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Extra</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Trees</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XGBoost</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LightGBM</a:t>
            </a:r>
            <a:r>
              <a:rPr kumimoji="0" lang="nb-NO" altLang="nb-NO" sz="2000" b="0" i="0" u="none" strike="noStrike" cap="none" normalizeH="0" baseline="0" dirty="0">
                <a:ln>
                  <a:noFill/>
                </a:ln>
                <a:solidFill>
                  <a:schemeClr val="tx1"/>
                </a:solidFill>
                <a:effectLst/>
                <a:latin typeface="Arial" panose="020B0604020202020204" pitchFamily="34" charset="0"/>
              </a:rPr>
              <a:t>, or </a:t>
            </a:r>
            <a:r>
              <a:rPr kumimoji="0" lang="nb-NO" altLang="nb-NO" sz="2000" b="0" i="0" u="none" strike="noStrike" cap="none" normalizeH="0" baseline="0" dirty="0" err="1">
                <a:ln>
                  <a:noFill/>
                </a:ln>
                <a:solidFill>
                  <a:schemeClr val="tx1"/>
                </a:solidFill>
                <a:effectLst/>
                <a:latin typeface="Arial" panose="020B0604020202020204" pitchFamily="34" charset="0"/>
              </a:rPr>
              <a:t>other</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models</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with</a:t>
            </a:r>
            <a:r>
              <a:rPr kumimoji="0" lang="nb-NO" altLang="nb-NO" sz="2000" b="0" i="0" u="none" strike="noStrike" cap="none" normalizeH="0" baseline="0" dirty="0">
                <a:ln>
                  <a:noFill/>
                </a:ln>
                <a:solidFill>
                  <a:schemeClr val="tx1"/>
                </a:solidFill>
                <a:effectLst/>
                <a:latin typeface="Arial" panose="020B0604020202020204" pitchFamily="34" charset="0"/>
              </a:rPr>
              <a:t> </a:t>
            </a:r>
            <a:r>
              <a:rPr kumimoji="0" lang="nb-NO" altLang="nb-NO" sz="2000" b="0" i="0" u="none" strike="noStrike" cap="none" normalizeH="0" baseline="0" dirty="0" err="1">
                <a:ln>
                  <a:noFill/>
                </a:ln>
                <a:solidFill>
                  <a:schemeClr val="tx1"/>
                </a:solidFill>
                <a:effectLst/>
                <a:latin typeface="Arial" panose="020B0604020202020204" pitchFamily="34" charset="0"/>
              </a:rPr>
              <a:t>feature</a:t>
            </a:r>
            <a:r>
              <a:rPr kumimoji="0" lang="nb-NO" altLang="nb-NO" sz="2000" b="0" i="0" u="none" strike="noStrike" cap="none" normalizeH="0" baseline="0" dirty="0">
                <a:ln>
                  <a:noFill/>
                </a:ln>
                <a:solidFill>
                  <a:schemeClr val="tx1"/>
                </a:solidFill>
                <a:effectLst/>
                <a:latin typeface="Arial" panose="020B0604020202020204" pitchFamily="34" charset="0"/>
              </a:rPr>
              <a:t> scoring.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nb-NO" altLang="nb-NO"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87013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73E46-1AA7-6EAB-1119-48402F85DD46}"/>
              </a:ext>
            </a:extLst>
          </p:cNvPr>
          <p:cNvSpPr>
            <a:spLocks noGrp="1"/>
          </p:cNvSpPr>
          <p:nvPr>
            <p:ph type="title"/>
          </p:nvPr>
        </p:nvSpPr>
        <p:spPr/>
        <p:txBody>
          <a:bodyPr/>
          <a:lstStyle/>
          <a:p>
            <a:r>
              <a:rPr lang="nb-NO" dirty="0" err="1"/>
              <a:t>What</a:t>
            </a:r>
            <a:r>
              <a:rPr lang="nb-NO" dirty="0"/>
              <a:t> it is?</a:t>
            </a:r>
          </a:p>
        </p:txBody>
      </p:sp>
      <p:sp>
        <p:nvSpPr>
          <p:cNvPr id="3" name="Content Placeholder 2">
            <a:extLst>
              <a:ext uri="{FF2B5EF4-FFF2-40B4-BE49-F238E27FC236}">
                <a16:creationId xmlns:a16="http://schemas.microsoft.com/office/drawing/2014/main" id="{1CD148CE-AAE6-DB74-362B-918859E9AA6A}"/>
              </a:ext>
            </a:extLst>
          </p:cNvPr>
          <p:cNvSpPr>
            <a:spLocks noGrp="1"/>
          </p:cNvSpPr>
          <p:nvPr>
            <p:ph idx="1"/>
          </p:nvPr>
        </p:nvSpPr>
        <p:spPr/>
        <p:txBody>
          <a:bodyPr/>
          <a:lstStyle/>
          <a:p>
            <a:r>
              <a:rPr lang="en-US" dirty="0"/>
              <a:t>Boruta is a </a:t>
            </a:r>
            <a:r>
              <a:rPr lang="en-US" b="1" dirty="0"/>
              <a:t>wrapper</a:t>
            </a:r>
            <a:r>
              <a:rPr lang="en-US" dirty="0"/>
              <a:t> </a:t>
            </a:r>
            <a:r>
              <a:rPr lang="en-US" b="1" dirty="0"/>
              <a:t>method</a:t>
            </a:r>
            <a:r>
              <a:rPr lang="en-US" dirty="0"/>
              <a:t> built around Random Forest to identify all important features in a dataset.</a:t>
            </a:r>
          </a:p>
          <a:p>
            <a:endParaRPr lang="en-US" dirty="0"/>
          </a:p>
          <a:p>
            <a:r>
              <a:rPr lang="en-US" b="1" dirty="0"/>
              <a:t>Key Idea:</a:t>
            </a:r>
            <a:endParaRPr lang="en-US" dirty="0"/>
          </a:p>
          <a:p>
            <a:pPr lvl="1"/>
            <a:r>
              <a:rPr lang="en-US" dirty="0"/>
              <a:t>Compares original features with randomized versions (shadow features).</a:t>
            </a:r>
          </a:p>
          <a:p>
            <a:pPr lvl="1"/>
            <a:r>
              <a:rPr lang="en-US" dirty="0"/>
              <a:t>Marks features as important or unimportant based on statistical tests.</a:t>
            </a:r>
          </a:p>
          <a:p>
            <a:endParaRPr lang="nb-NO" dirty="0"/>
          </a:p>
        </p:txBody>
      </p:sp>
    </p:spTree>
    <p:extLst>
      <p:ext uri="{BB962C8B-B14F-4D97-AF65-F5344CB8AC3E}">
        <p14:creationId xmlns:p14="http://schemas.microsoft.com/office/powerpoint/2010/main" val="30540384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4A3B1-C31D-4ADA-8C3E-0124571CFDA3}"/>
              </a:ext>
            </a:extLst>
          </p:cNvPr>
          <p:cNvSpPr>
            <a:spLocks noGrp="1"/>
          </p:cNvSpPr>
          <p:nvPr>
            <p:ph type="title"/>
          </p:nvPr>
        </p:nvSpPr>
        <p:spPr/>
        <p:txBody>
          <a:bodyPr/>
          <a:lstStyle/>
          <a:p>
            <a:r>
              <a:rPr lang="nb-NO" dirty="0" err="1"/>
              <a:t>Step</a:t>
            </a:r>
            <a:r>
              <a:rPr lang="nb-NO" dirty="0"/>
              <a:t> 1 – </a:t>
            </a:r>
            <a:r>
              <a:rPr lang="nb-NO" dirty="0" err="1"/>
              <a:t>Generate</a:t>
            </a:r>
            <a:r>
              <a:rPr lang="nb-NO" dirty="0"/>
              <a:t> </a:t>
            </a:r>
            <a:r>
              <a:rPr lang="nb-NO" dirty="0" err="1"/>
              <a:t>Shadow</a:t>
            </a:r>
            <a:r>
              <a:rPr lang="nb-NO" dirty="0"/>
              <a:t> </a:t>
            </a:r>
            <a:r>
              <a:rPr lang="nb-NO" dirty="0" err="1"/>
              <a:t>Features</a:t>
            </a:r>
            <a:endParaRPr lang="nb-NO"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D56694-5FB6-444A-86D5-A783ADE431DC}"/>
                  </a:ext>
                </a:extLst>
              </p:cNvPr>
              <p:cNvSpPr>
                <a:spLocks noGrp="1"/>
              </p:cNvSpPr>
              <p:nvPr>
                <p:ph idx="1"/>
              </p:nvPr>
            </p:nvSpPr>
            <p:spPr>
              <a:xfrm>
                <a:off x="838200" y="1825625"/>
                <a:ext cx="10515600" cy="1961448"/>
              </a:xfrm>
            </p:spPr>
            <p:txBody>
              <a:bodyPr/>
              <a:lstStyle/>
              <a:p>
                <a:pPr marL="0" indent="0">
                  <a:buNone/>
                </a:pPr>
                <a14:m>
                  <m:oMathPara xmlns:m="http://schemas.openxmlformats.org/officeDocument/2006/math">
                    <m:oMathParaPr>
                      <m:jc m:val="centerGroup"/>
                    </m:oMathParaPr>
                    <m:oMath xmlns:m="http://schemas.openxmlformats.org/officeDocument/2006/math">
                      <m:r>
                        <a:rPr lang="nb-NO" sz="3600" b="0" i="1" smtClean="0">
                          <a:latin typeface="Cambria Math" panose="02040503050406030204" pitchFamily="18" charset="0"/>
                        </a:rPr>
                        <m:t>𝑋</m:t>
                      </m:r>
                      <m:r>
                        <a:rPr lang="nb-NO" sz="3600" i="1" smtClean="0">
                          <a:latin typeface="Cambria Math" panose="02040503050406030204" pitchFamily="18" charset="0"/>
                        </a:rPr>
                        <m:t>=</m:t>
                      </m:r>
                      <m:d>
                        <m:dPr>
                          <m:begChr m:val="["/>
                          <m:endChr m:val="]"/>
                          <m:ctrlPr>
                            <a:rPr lang="nb-NO" sz="3600" i="1">
                              <a:latin typeface="Cambria Math" panose="02040503050406030204" pitchFamily="18" charset="0"/>
                            </a:rPr>
                          </m:ctrlPr>
                        </m:dPr>
                        <m:e>
                          <m:m>
                            <m:mPr>
                              <m:mcs>
                                <m:mc>
                                  <m:mcPr>
                                    <m:count m:val="4"/>
                                    <m:mcJc m:val="center"/>
                                  </m:mcPr>
                                </m:mc>
                              </m:mcs>
                              <m:ctrlPr>
                                <a:rPr lang="nb-NO" sz="3600" i="1">
                                  <a:latin typeface="Cambria Math" panose="02040503050406030204" pitchFamily="18" charset="0"/>
                                </a:rPr>
                              </m:ctrlPr>
                            </m:mPr>
                            <m:mr>
                              <m:e>
                                <m:r>
                                  <a:rPr lang="nb-NO" sz="3600" i="1">
                                    <a:latin typeface="Cambria Math" panose="02040503050406030204" pitchFamily="18" charset="0"/>
                                  </a:rPr>
                                  <m:t>1.1</m:t>
                                </m:r>
                              </m:e>
                              <m:e>
                                <m:r>
                                  <a:rPr lang="nb-NO" sz="3600" i="1">
                                    <a:latin typeface="Cambria Math" panose="02040503050406030204" pitchFamily="18" charset="0"/>
                                  </a:rPr>
                                  <m:t>10</m:t>
                                </m:r>
                              </m:e>
                              <m:e>
                                <m:r>
                                  <a:rPr lang="nb-NO" sz="3600" i="1">
                                    <a:latin typeface="Cambria Math" panose="02040503050406030204" pitchFamily="18" charset="0"/>
                                  </a:rPr>
                                  <m:t>0</m:t>
                                </m:r>
                              </m:e>
                              <m:e>
                                <m:r>
                                  <a:rPr lang="nb-NO" sz="3600" i="1">
                                    <a:latin typeface="Cambria Math" panose="02040503050406030204" pitchFamily="18" charset="0"/>
                                  </a:rPr>
                                  <m:t>53</m:t>
                                </m:r>
                              </m:e>
                            </m:mr>
                            <m:mr>
                              <m:e>
                                <m:r>
                                  <a:rPr lang="nb-NO" sz="3600" i="1">
                                    <a:latin typeface="Cambria Math" panose="02040503050406030204" pitchFamily="18" charset="0"/>
                                  </a:rPr>
                                  <m:t>1.3</m:t>
                                </m:r>
                              </m:e>
                              <m:e>
                                <m:r>
                                  <a:rPr lang="nb-NO" sz="3600" i="1">
                                    <a:latin typeface="Cambria Math" panose="02040503050406030204" pitchFamily="18" charset="0"/>
                                  </a:rPr>
                                  <m:t>12</m:t>
                                </m:r>
                              </m:e>
                              <m:e>
                                <m:r>
                                  <a:rPr lang="nb-NO" sz="3600" i="1">
                                    <a:latin typeface="Cambria Math" panose="02040503050406030204" pitchFamily="18" charset="0"/>
                                  </a:rPr>
                                  <m:t>0</m:t>
                                </m:r>
                              </m:e>
                              <m:e>
                                <m:r>
                                  <a:rPr lang="nb-NO" sz="3600" i="1">
                                    <a:latin typeface="Cambria Math" panose="02040503050406030204" pitchFamily="18" charset="0"/>
                                  </a:rPr>
                                  <m:t>45</m:t>
                                </m:r>
                              </m:e>
                            </m:mr>
                            <m:mr>
                              <m:e>
                                <m:r>
                                  <a:rPr lang="nb-NO" sz="3600" i="1">
                                    <a:latin typeface="Cambria Math" panose="02040503050406030204" pitchFamily="18" charset="0"/>
                                  </a:rPr>
                                  <m:t>0.9</m:t>
                                </m:r>
                              </m:e>
                              <m:e>
                                <m:r>
                                  <a:rPr lang="nb-NO" sz="3600" i="1">
                                    <a:latin typeface="Cambria Math" panose="02040503050406030204" pitchFamily="18" charset="0"/>
                                  </a:rPr>
                                  <m:t>8</m:t>
                                </m:r>
                              </m:e>
                              <m:e>
                                <m:r>
                                  <a:rPr lang="nb-NO" sz="3600" i="1">
                                    <a:latin typeface="Cambria Math" panose="02040503050406030204" pitchFamily="18" charset="0"/>
                                  </a:rPr>
                                  <m:t>1</m:t>
                                </m:r>
                              </m:e>
                              <m:e>
                                <m:r>
                                  <a:rPr lang="nb-NO" sz="3600" i="1">
                                    <a:latin typeface="Cambria Math" panose="02040503050406030204" pitchFamily="18" charset="0"/>
                                  </a:rPr>
                                  <m:t>32</m:t>
                                </m:r>
                              </m:e>
                            </m:mr>
                            <m:mr>
                              <m:e>
                                <m:r>
                                  <a:rPr lang="nb-NO" sz="3600" i="1">
                                    <a:latin typeface="Cambria Math" panose="02040503050406030204" pitchFamily="18" charset="0"/>
                                  </a:rPr>
                                  <m:t>1.5</m:t>
                                </m:r>
                              </m:e>
                              <m:e>
                                <m:r>
                                  <a:rPr lang="nb-NO" sz="3600" i="1">
                                    <a:latin typeface="Cambria Math" panose="02040503050406030204" pitchFamily="18" charset="0"/>
                                  </a:rPr>
                                  <m:t>20</m:t>
                                </m:r>
                              </m:e>
                              <m:e>
                                <m:r>
                                  <a:rPr lang="nb-NO" sz="3600" b="0" i="1" smtClean="0">
                                    <a:latin typeface="Cambria Math" panose="02040503050406030204" pitchFamily="18" charset="0"/>
                                  </a:rPr>
                                  <m:t>0</m:t>
                                </m:r>
                              </m:e>
                              <m:e>
                                <m:r>
                                  <a:rPr lang="nb-NO" sz="3600" i="1">
                                    <a:latin typeface="Cambria Math" panose="02040503050406030204" pitchFamily="18" charset="0"/>
                                  </a:rPr>
                                  <m:t>70</m:t>
                                </m:r>
                              </m:e>
                            </m:mr>
                          </m:m>
                        </m:e>
                      </m:d>
                    </m:oMath>
                  </m:oMathPara>
                </a14:m>
                <a:endParaRPr lang="nb-NO" sz="3600" dirty="0"/>
              </a:p>
            </p:txBody>
          </p:sp>
        </mc:Choice>
        <mc:Fallback xmlns="">
          <p:sp>
            <p:nvSpPr>
              <p:cNvPr id="3" name="Content Placeholder 2">
                <a:extLst>
                  <a:ext uri="{FF2B5EF4-FFF2-40B4-BE49-F238E27FC236}">
                    <a16:creationId xmlns:a16="http://schemas.microsoft.com/office/drawing/2014/main" id="{77D56694-5FB6-444A-86D5-A783ADE431DC}"/>
                  </a:ext>
                </a:extLst>
              </p:cNvPr>
              <p:cNvSpPr>
                <a:spLocks noGrp="1" noRot="1" noChangeAspect="1" noMove="1" noResize="1" noEditPoints="1" noAdjustHandles="1" noChangeArrowheads="1" noChangeShapeType="1" noTextEdit="1"/>
              </p:cNvSpPr>
              <p:nvPr>
                <p:ph idx="1"/>
              </p:nvPr>
            </p:nvSpPr>
            <p:spPr>
              <a:xfrm>
                <a:off x="838200" y="1825625"/>
                <a:ext cx="10515600" cy="1961448"/>
              </a:xfrm>
              <a:blipFill>
                <a:blip r:embed="rId2"/>
                <a:stretch>
                  <a:fillRect t="-1863"/>
                </a:stretch>
              </a:blipFill>
            </p:spPr>
            <p:txBody>
              <a:bodyPr/>
              <a:lstStyle/>
              <a:p>
                <a:r>
                  <a:rPr lang="nb-NO">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43E05210-19AA-859E-FC0F-31FBC26D8A48}"/>
                  </a:ext>
                </a:extLst>
              </p:cNvPr>
              <p:cNvSpPr txBox="1">
                <a:spLocks/>
              </p:cNvSpPr>
              <p:nvPr/>
            </p:nvSpPr>
            <p:spPr>
              <a:xfrm>
                <a:off x="227476" y="4101623"/>
                <a:ext cx="10515600" cy="196144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nb-NO" sz="3600" i="1" smtClean="0">
                              <a:latin typeface="Cambria Math" panose="02040503050406030204" pitchFamily="18" charset="0"/>
                            </a:rPr>
                          </m:ctrlPr>
                        </m:sSubPr>
                        <m:e>
                          <m:r>
                            <a:rPr lang="nb-NO" sz="3600" b="0" i="1" smtClean="0">
                              <a:latin typeface="Cambria Math" panose="02040503050406030204" pitchFamily="18" charset="0"/>
                            </a:rPr>
                            <m:t>𝑋</m:t>
                          </m:r>
                        </m:e>
                        <m:sub>
                          <m:r>
                            <a:rPr lang="nb-NO" sz="3600" b="0" i="1" smtClean="0">
                              <a:latin typeface="Cambria Math" panose="02040503050406030204" pitchFamily="18" charset="0"/>
                            </a:rPr>
                            <m:t>𝑠h𝑎𝑑𝑜𝑤</m:t>
                          </m:r>
                        </m:sub>
                      </m:sSub>
                      <m:r>
                        <a:rPr lang="nb-NO" sz="3600" i="1" smtClean="0">
                          <a:latin typeface="Cambria Math" panose="02040503050406030204" pitchFamily="18" charset="0"/>
                        </a:rPr>
                        <m:t>=</m:t>
                      </m:r>
                      <m:d>
                        <m:dPr>
                          <m:begChr m:val="["/>
                          <m:endChr m:val="]"/>
                          <m:ctrlPr>
                            <a:rPr lang="nb-NO" sz="3600" i="1">
                              <a:latin typeface="Cambria Math" panose="02040503050406030204" pitchFamily="18" charset="0"/>
                            </a:rPr>
                          </m:ctrlPr>
                        </m:dPr>
                        <m:e>
                          <m:m>
                            <m:mPr>
                              <m:mcs>
                                <m:mc>
                                  <m:mcPr>
                                    <m:count m:val="4"/>
                                    <m:mcJc m:val="center"/>
                                  </m:mcPr>
                                </m:mc>
                              </m:mcs>
                              <m:ctrlPr>
                                <a:rPr lang="nb-NO" sz="3600" i="1">
                                  <a:latin typeface="Cambria Math" panose="02040503050406030204" pitchFamily="18" charset="0"/>
                                </a:rPr>
                              </m:ctrlPr>
                            </m:mPr>
                            <m:mr>
                              <m:e>
                                <m:r>
                                  <a:rPr lang="nb-NO" sz="3600" i="1">
                                    <a:latin typeface="Cambria Math" panose="02040503050406030204" pitchFamily="18" charset="0"/>
                                  </a:rPr>
                                  <m:t>1.</m:t>
                                </m:r>
                                <m:r>
                                  <a:rPr lang="nb-NO" sz="3600" b="0" i="1" smtClean="0">
                                    <a:latin typeface="Cambria Math" panose="02040503050406030204" pitchFamily="18" charset="0"/>
                                  </a:rPr>
                                  <m:t>3</m:t>
                                </m:r>
                              </m:e>
                              <m:e>
                                <m:r>
                                  <a:rPr lang="nb-NO" sz="3600" b="0" i="1" smtClean="0">
                                    <a:latin typeface="Cambria Math" panose="02040503050406030204" pitchFamily="18" charset="0"/>
                                  </a:rPr>
                                  <m:t>20</m:t>
                                </m:r>
                              </m:e>
                              <m:e>
                                <m:r>
                                  <a:rPr lang="nb-NO" sz="3600" b="0" i="1" smtClean="0">
                                    <a:latin typeface="Cambria Math" panose="02040503050406030204" pitchFamily="18" charset="0"/>
                                  </a:rPr>
                                  <m:t>1</m:t>
                                </m:r>
                              </m:e>
                              <m:e>
                                <m:r>
                                  <a:rPr lang="nb-NO" sz="3600" b="0" i="1" smtClean="0">
                                    <a:latin typeface="Cambria Math" panose="02040503050406030204" pitchFamily="18" charset="0"/>
                                  </a:rPr>
                                  <m:t>32</m:t>
                                </m:r>
                              </m:e>
                            </m:mr>
                            <m:mr>
                              <m:e>
                                <m:r>
                                  <a:rPr lang="nb-NO" sz="3600" i="1">
                                    <a:latin typeface="Cambria Math" panose="02040503050406030204" pitchFamily="18" charset="0"/>
                                  </a:rPr>
                                  <m:t>1.</m:t>
                                </m:r>
                                <m:r>
                                  <a:rPr lang="nb-NO" sz="3600" b="0" i="1" smtClean="0">
                                    <a:latin typeface="Cambria Math" panose="02040503050406030204" pitchFamily="18" charset="0"/>
                                  </a:rPr>
                                  <m:t>1</m:t>
                                </m:r>
                                <m:r>
                                  <a:rPr lang="nb-NO" sz="3600" i="1" smtClean="0">
                                    <a:latin typeface="Cambria Math" panose="02040503050406030204" pitchFamily="18" charset="0"/>
                                  </a:rPr>
                                  <m:t> </m:t>
                                </m:r>
                              </m:e>
                              <m:e>
                                <m:r>
                                  <a:rPr lang="nb-NO" sz="3600" b="0" i="1" smtClean="0">
                                    <a:latin typeface="Cambria Math" panose="02040503050406030204" pitchFamily="18" charset="0"/>
                                  </a:rPr>
                                  <m:t>8</m:t>
                                </m:r>
                              </m:e>
                              <m:e>
                                <m:r>
                                  <a:rPr lang="nb-NO" sz="3600" i="1">
                                    <a:latin typeface="Cambria Math" panose="02040503050406030204" pitchFamily="18" charset="0"/>
                                  </a:rPr>
                                  <m:t>0</m:t>
                                </m:r>
                              </m:e>
                              <m:e>
                                <m:r>
                                  <a:rPr lang="nb-NO" sz="3600" b="0" i="1" smtClean="0">
                                    <a:latin typeface="Cambria Math" panose="02040503050406030204" pitchFamily="18" charset="0"/>
                                  </a:rPr>
                                  <m:t>70</m:t>
                                </m:r>
                              </m:e>
                            </m:mr>
                            <m:mr>
                              <m:e>
                                <m:r>
                                  <a:rPr lang="nb-NO" sz="3600" b="0" i="1" smtClean="0">
                                    <a:latin typeface="Cambria Math" panose="02040503050406030204" pitchFamily="18" charset="0"/>
                                  </a:rPr>
                                  <m:t>1.5</m:t>
                                </m:r>
                              </m:e>
                              <m:e>
                                <m:r>
                                  <a:rPr lang="nb-NO" sz="3600" b="0" i="1" smtClean="0">
                                    <a:latin typeface="Cambria Math" panose="02040503050406030204" pitchFamily="18" charset="0"/>
                                  </a:rPr>
                                  <m:t>12</m:t>
                                </m:r>
                              </m:e>
                              <m:e>
                                <m:r>
                                  <a:rPr lang="nb-NO" sz="3600" b="0" i="1" smtClean="0">
                                    <a:latin typeface="Cambria Math" panose="02040503050406030204" pitchFamily="18" charset="0"/>
                                  </a:rPr>
                                  <m:t>0</m:t>
                                </m:r>
                              </m:e>
                              <m:e>
                                <m:r>
                                  <a:rPr lang="nb-NO" sz="3600" b="0" i="1" smtClean="0">
                                    <a:latin typeface="Cambria Math" panose="02040503050406030204" pitchFamily="18" charset="0"/>
                                  </a:rPr>
                                  <m:t>45</m:t>
                                </m:r>
                              </m:e>
                            </m:mr>
                            <m:mr>
                              <m:e>
                                <m:r>
                                  <a:rPr lang="nb-NO" sz="3600" b="0" i="1" smtClean="0">
                                    <a:latin typeface="Cambria Math" panose="02040503050406030204" pitchFamily="18" charset="0"/>
                                  </a:rPr>
                                  <m:t>0.9</m:t>
                                </m:r>
                              </m:e>
                              <m:e>
                                <m:r>
                                  <a:rPr lang="nb-NO" sz="3600" b="0" i="1" smtClean="0">
                                    <a:latin typeface="Cambria Math" panose="02040503050406030204" pitchFamily="18" charset="0"/>
                                  </a:rPr>
                                  <m:t>10</m:t>
                                </m:r>
                              </m:e>
                              <m:e>
                                <m:r>
                                  <a:rPr lang="nb-NO" sz="3600" b="0" i="1" smtClean="0">
                                    <a:latin typeface="Cambria Math" panose="02040503050406030204" pitchFamily="18" charset="0"/>
                                  </a:rPr>
                                  <m:t>0</m:t>
                                </m:r>
                              </m:e>
                              <m:e>
                                <m:r>
                                  <a:rPr lang="nb-NO" sz="3600" b="0" i="1" smtClean="0">
                                    <a:latin typeface="Cambria Math" panose="02040503050406030204" pitchFamily="18" charset="0"/>
                                  </a:rPr>
                                  <m:t>32</m:t>
                                </m:r>
                              </m:e>
                            </m:mr>
                          </m:m>
                        </m:e>
                      </m:d>
                    </m:oMath>
                  </m:oMathPara>
                </a14:m>
                <a:endParaRPr lang="nb-NO" sz="3600" dirty="0"/>
              </a:p>
              <a:p>
                <a:endParaRPr lang="nb-NO" dirty="0"/>
              </a:p>
            </p:txBody>
          </p:sp>
        </mc:Choice>
        <mc:Fallback xmlns="">
          <p:sp>
            <p:nvSpPr>
              <p:cNvPr id="6" name="Content Placeholder 2">
                <a:extLst>
                  <a:ext uri="{FF2B5EF4-FFF2-40B4-BE49-F238E27FC236}">
                    <a16:creationId xmlns:a16="http://schemas.microsoft.com/office/drawing/2014/main" id="{43E05210-19AA-859E-FC0F-31FBC26D8A48}"/>
                  </a:ext>
                </a:extLst>
              </p:cNvPr>
              <p:cNvSpPr txBox="1">
                <a:spLocks noRot="1" noChangeAspect="1" noMove="1" noResize="1" noEditPoints="1" noAdjustHandles="1" noChangeArrowheads="1" noChangeShapeType="1" noTextEdit="1"/>
              </p:cNvSpPr>
              <p:nvPr/>
            </p:nvSpPr>
            <p:spPr>
              <a:xfrm>
                <a:off x="227476" y="4101623"/>
                <a:ext cx="10515600" cy="1961448"/>
              </a:xfrm>
              <a:prstGeom prst="rect">
                <a:avLst/>
              </a:prstGeom>
              <a:blipFill>
                <a:blip r:embed="rId3"/>
                <a:stretch>
                  <a:fillRect t="-2174"/>
                </a:stretch>
              </a:blipFill>
            </p:spPr>
            <p:txBody>
              <a:bodyPr/>
              <a:lstStyle/>
              <a:p>
                <a:r>
                  <a:rPr lang="nb-NO">
                    <a:noFill/>
                  </a:rPr>
                  <a:t> </a:t>
                </a:r>
              </a:p>
            </p:txBody>
          </p:sp>
        </mc:Fallback>
      </mc:AlternateContent>
      <p:sp>
        <p:nvSpPr>
          <p:cNvPr id="4" name="Arrow: Curved Left 3">
            <a:extLst>
              <a:ext uri="{FF2B5EF4-FFF2-40B4-BE49-F238E27FC236}">
                <a16:creationId xmlns:a16="http://schemas.microsoft.com/office/drawing/2014/main" id="{10788FF1-F478-7331-BF53-5166AEE96B35}"/>
              </a:ext>
            </a:extLst>
          </p:cNvPr>
          <p:cNvSpPr/>
          <p:nvPr/>
        </p:nvSpPr>
        <p:spPr>
          <a:xfrm>
            <a:off x="8769350" y="2870200"/>
            <a:ext cx="939800" cy="2076450"/>
          </a:xfrm>
          <a:prstGeom prst="curved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solidFill>
                <a:schemeClr val="tx1"/>
              </a:solidFill>
            </a:endParaRPr>
          </a:p>
        </p:txBody>
      </p:sp>
      <p:sp>
        <p:nvSpPr>
          <p:cNvPr id="15" name="TextBox 14">
            <a:extLst>
              <a:ext uri="{FF2B5EF4-FFF2-40B4-BE49-F238E27FC236}">
                <a16:creationId xmlns:a16="http://schemas.microsoft.com/office/drawing/2014/main" id="{62A33C8E-9A9F-79C9-DC17-50B81567CF20}"/>
              </a:ext>
            </a:extLst>
          </p:cNvPr>
          <p:cNvSpPr txBox="1"/>
          <p:nvPr/>
        </p:nvSpPr>
        <p:spPr>
          <a:xfrm>
            <a:off x="9842253" y="3541713"/>
            <a:ext cx="1699376" cy="923330"/>
          </a:xfrm>
          <a:prstGeom prst="rect">
            <a:avLst/>
          </a:prstGeom>
          <a:noFill/>
        </p:spPr>
        <p:txBody>
          <a:bodyPr wrap="none" rtlCol="0">
            <a:spAutoFit/>
          </a:bodyPr>
          <a:lstStyle/>
          <a:p>
            <a:r>
              <a:rPr lang="nb-NO" dirty="0"/>
              <a:t>Random</a:t>
            </a:r>
            <a:br>
              <a:rPr lang="nb-NO" dirty="0"/>
            </a:br>
            <a:r>
              <a:rPr lang="nb-NO" dirty="0" err="1"/>
              <a:t>Shuffle</a:t>
            </a:r>
            <a:r>
              <a:rPr lang="nb-NO" dirty="0"/>
              <a:t> </a:t>
            </a:r>
            <a:r>
              <a:rPr lang="nb-NO" dirty="0" err="1"/>
              <a:t>each</a:t>
            </a:r>
            <a:r>
              <a:rPr lang="nb-NO" dirty="0"/>
              <a:t> </a:t>
            </a:r>
            <a:br>
              <a:rPr lang="nb-NO" dirty="0"/>
            </a:br>
            <a:r>
              <a:rPr lang="nb-NO" dirty="0" err="1"/>
              <a:t>feature</a:t>
            </a:r>
            <a:r>
              <a:rPr lang="nb-NO" dirty="0"/>
              <a:t> </a:t>
            </a:r>
            <a:r>
              <a:rPr lang="nb-NO" dirty="0" err="1"/>
              <a:t>column</a:t>
            </a:r>
            <a:endParaRPr lang="nb-NO" dirty="0"/>
          </a:p>
        </p:txBody>
      </p:sp>
    </p:spTree>
    <p:extLst>
      <p:ext uri="{BB962C8B-B14F-4D97-AF65-F5344CB8AC3E}">
        <p14:creationId xmlns:p14="http://schemas.microsoft.com/office/powerpoint/2010/main" val="159217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4" grpId="0" animBg="1"/>
      <p:bldP spid="1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2366B4-B9AD-64D7-7BB3-442FAE2977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4CC86D-B3DC-856D-C03D-D29D27210C1E}"/>
              </a:ext>
            </a:extLst>
          </p:cNvPr>
          <p:cNvSpPr>
            <a:spLocks noGrp="1"/>
          </p:cNvSpPr>
          <p:nvPr>
            <p:ph type="title"/>
          </p:nvPr>
        </p:nvSpPr>
        <p:spPr/>
        <p:txBody>
          <a:bodyPr/>
          <a:lstStyle/>
          <a:p>
            <a:r>
              <a:rPr lang="nb-NO" dirty="0" err="1"/>
              <a:t>Step</a:t>
            </a:r>
            <a:r>
              <a:rPr lang="nb-NO" dirty="0"/>
              <a:t> 3 – </a:t>
            </a:r>
            <a:r>
              <a:rPr lang="nb-NO" dirty="0" err="1"/>
              <a:t>Concatenate</a:t>
            </a:r>
            <a:r>
              <a:rPr lang="nb-NO" dirty="0"/>
              <a:t> Original and </a:t>
            </a:r>
            <a:r>
              <a:rPr lang="nb-NO" dirty="0" err="1"/>
              <a:t>Shadow</a:t>
            </a:r>
            <a:r>
              <a:rPr lang="nb-NO" dirty="0"/>
              <a:t> </a:t>
            </a:r>
            <a:r>
              <a:rPr lang="nb-NO" dirty="0" err="1"/>
              <a:t>Features</a:t>
            </a:r>
            <a:endParaRPr lang="nb-NO"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4CECDD-4928-C6CC-B65D-EBA46F9B41E0}"/>
                  </a:ext>
                </a:extLst>
              </p:cNvPr>
              <p:cNvSpPr>
                <a:spLocks noGrp="1"/>
              </p:cNvSpPr>
              <p:nvPr>
                <p:ph idx="1"/>
              </p:nvPr>
            </p:nvSpPr>
            <p:spPr>
              <a:xfrm>
                <a:off x="700636" y="2553908"/>
                <a:ext cx="10515600" cy="196144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nb-NO" sz="3600" i="1" smtClean="0">
                              <a:latin typeface="Cambria Math" panose="02040503050406030204" pitchFamily="18" charset="0"/>
                            </a:rPr>
                          </m:ctrlPr>
                        </m:sSubPr>
                        <m:e>
                          <m:r>
                            <a:rPr lang="nb-NO" sz="3600" b="0" i="1" smtClean="0">
                              <a:latin typeface="Cambria Math" panose="02040503050406030204" pitchFamily="18" charset="0"/>
                            </a:rPr>
                            <m:t>𝑋</m:t>
                          </m:r>
                        </m:e>
                        <m:sub>
                          <m:r>
                            <a:rPr lang="nb-NO" sz="3600" b="0" i="1" smtClean="0">
                              <a:latin typeface="Cambria Math" panose="02040503050406030204" pitchFamily="18" charset="0"/>
                            </a:rPr>
                            <m:t>𝑒𝑥𝑡𝑒𝑛𝑑𝑒𝑑</m:t>
                          </m:r>
                        </m:sub>
                      </m:sSub>
                      <m:r>
                        <a:rPr lang="nb-NO" sz="3600" i="1" smtClean="0">
                          <a:latin typeface="Cambria Math" panose="02040503050406030204" pitchFamily="18" charset="0"/>
                        </a:rPr>
                        <m:t>=</m:t>
                      </m:r>
                      <m:d>
                        <m:dPr>
                          <m:begChr m:val="["/>
                          <m:endChr m:val="]"/>
                          <m:ctrlPr>
                            <a:rPr lang="nb-NO" sz="3600" i="1">
                              <a:latin typeface="Cambria Math" panose="02040503050406030204" pitchFamily="18" charset="0"/>
                            </a:rPr>
                          </m:ctrlPr>
                        </m:dPr>
                        <m:e>
                          <m:m>
                            <m:mPr>
                              <m:mcs>
                                <m:mc>
                                  <m:mcPr>
                                    <m:count m:val="8"/>
                                    <m:mcJc m:val="center"/>
                                  </m:mcPr>
                                </m:mc>
                              </m:mcs>
                              <m:ctrlPr>
                                <a:rPr lang="nb-NO" sz="3600" i="1">
                                  <a:latin typeface="Cambria Math" panose="02040503050406030204" pitchFamily="18" charset="0"/>
                                </a:rPr>
                              </m:ctrlPr>
                            </m:mPr>
                            <m:mr>
                              <m:e>
                                <m:r>
                                  <a:rPr lang="nb-NO" sz="3600" i="1">
                                    <a:latin typeface="Cambria Math" panose="02040503050406030204" pitchFamily="18" charset="0"/>
                                  </a:rPr>
                                  <m:t>1.1</m:t>
                                </m:r>
                              </m:e>
                              <m:e>
                                <m:r>
                                  <a:rPr lang="nb-NO" sz="3600" i="1">
                                    <a:latin typeface="Cambria Math" panose="02040503050406030204" pitchFamily="18" charset="0"/>
                                  </a:rPr>
                                  <m:t>10</m:t>
                                </m:r>
                              </m:e>
                              <m:e>
                                <m:r>
                                  <a:rPr lang="nb-NO" sz="3600" i="1">
                                    <a:latin typeface="Cambria Math" panose="02040503050406030204" pitchFamily="18" charset="0"/>
                                  </a:rPr>
                                  <m:t>0</m:t>
                                </m:r>
                              </m:e>
                              <m:e>
                                <m:r>
                                  <a:rPr lang="nb-NO" sz="3600" i="1">
                                    <a:latin typeface="Cambria Math" panose="02040503050406030204" pitchFamily="18" charset="0"/>
                                  </a:rPr>
                                  <m:t>53</m:t>
                                </m:r>
                              </m:e>
                              <m:e>
                                <m:r>
                                  <a:rPr lang="nb-NO" sz="3600" b="0" i="1" smtClean="0">
                                    <a:latin typeface="Cambria Math" panose="02040503050406030204" pitchFamily="18" charset="0"/>
                                  </a:rPr>
                                  <m:t>1.3</m:t>
                                </m:r>
                              </m:e>
                              <m:e>
                                <m:r>
                                  <a:rPr lang="nb-NO" sz="3600" b="0" i="1" smtClean="0">
                                    <a:latin typeface="Cambria Math" panose="02040503050406030204" pitchFamily="18" charset="0"/>
                                  </a:rPr>
                                  <m:t>20</m:t>
                                </m:r>
                              </m:e>
                              <m:e>
                                <m:r>
                                  <a:rPr lang="nb-NO" sz="3600" b="0" i="1" smtClean="0">
                                    <a:latin typeface="Cambria Math" panose="02040503050406030204" pitchFamily="18" charset="0"/>
                                  </a:rPr>
                                  <m:t>1</m:t>
                                </m:r>
                              </m:e>
                              <m:e>
                                <m:r>
                                  <a:rPr lang="nb-NO" sz="3600" b="0" i="1" smtClean="0">
                                    <a:latin typeface="Cambria Math" panose="02040503050406030204" pitchFamily="18" charset="0"/>
                                  </a:rPr>
                                  <m:t>32</m:t>
                                </m:r>
                              </m:e>
                            </m:mr>
                            <m:mr>
                              <m:e>
                                <m:r>
                                  <a:rPr lang="nb-NO" sz="3600" i="1">
                                    <a:latin typeface="Cambria Math" panose="02040503050406030204" pitchFamily="18" charset="0"/>
                                  </a:rPr>
                                  <m:t>1.3</m:t>
                                </m:r>
                              </m:e>
                              <m:e>
                                <m:r>
                                  <a:rPr lang="nb-NO" sz="3600" i="1">
                                    <a:latin typeface="Cambria Math" panose="02040503050406030204" pitchFamily="18" charset="0"/>
                                  </a:rPr>
                                  <m:t>12</m:t>
                                </m:r>
                              </m:e>
                              <m:e>
                                <m:r>
                                  <a:rPr lang="nb-NO" sz="3600" i="1">
                                    <a:latin typeface="Cambria Math" panose="02040503050406030204" pitchFamily="18" charset="0"/>
                                  </a:rPr>
                                  <m:t>0</m:t>
                                </m:r>
                              </m:e>
                              <m:e>
                                <m:r>
                                  <a:rPr lang="nb-NO" sz="3600" i="1">
                                    <a:latin typeface="Cambria Math" panose="02040503050406030204" pitchFamily="18" charset="0"/>
                                  </a:rPr>
                                  <m:t>45</m:t>
                                </m:r>
                              </m:e>
                              <m:e>
                                <m:r>
                                  <a:rPr lang="nb-NO" sz="3600" b="0" i="1" smtClean="0">
                                    <a:latin typeface="Cambria Math" panose="02040503050406030204" pitchFamily="18" charset="0"/>
                                  </a:rPr>
                                  <m:t>1.1</m:t>
                                </m:r>
                              </m:e>
                              <m:e>
                                <m:r>
                                  <a:rPr lang="nb-NO" sz="3600" b="0" i="1" smtClean="0">
                                    <a:latin typeface="Cambria Math" panose="02040503050406030204" pitchFamily="18" charset="0"/>
                                  </a:rPr>
                                  <m:t>8</m:t>
                                </m:r>
                              </m:e>
                              <m:e>
                                <m:r>
                                  <a:rPr lang="nb-NO" sz="3600" b="0" i="1" smtClean="0">
                                    <a:latin typeface="Cambria Math" panose="02040503050406030204" pitchFamily="18" charset="0"/>
                                  </a:rPr>
                                  <m:t>0</m:t>
                                </m:r>
                              </m:e>
                              <m:e>
                                <m:r>
                                  <a:rPr lang="nb-NO" sz="3600" b="0" i="1" smtClean="0">
                                    <a:latin typeface="Cambria Math" panose="02040503050406030204" pitchFamily="18" charset="0"/>
                                  </a:rPr>
                                  <m:t>70</m:t>
                                </m:r>
                              </m:e>
                            </m:mr>
                            <m:mr>
                              <m:e>
                                <m:r>
                                  <a:rPr lang="nb-NO" sz="3600" i="1">
                                    <a:latin typeface="Cambria Math" panose="02040503050406030204" pitchFamily="18" charset="0"/>
                                  </a:rPr>
                                  <m:t>0.9</m:t>
                                </m:r>
                              </m:e>
                              <m:e>
                                <m:r>
                                  <a:rPr lang="nb-NO" sz="3600" i="1">
                                    <a:latin typeface="Cambria Math" panose="02040503050406030204" pitchFamily="18" charset="0"/>
                                  </a:rPr>
                                  <m:t>8</m:t>
                                </m:r>
                              </m:e>
                              <m:e>
                                <m:r>
                                  <a:rPr lang="nb-NO" sz="3600" i="1">
                                    <a:latin typeface="Cambria Math" panose="02040503050406030204" pitchFamily="18" charset="0"/>
                                  </a:rPr>
                                  <m:t>1</m:t>
                                </m:r>
                              </m:e>
                              <m:e>
                                <m:r>
                                  <a:rPr lang="nb-NO" sz="3600" i="1">
                                    <a:latin typeface="Cambria Math" panose="02040503050406030204" pitchFamily="18" charset="0"/>
                                  </a:rPr>
                                  <m:t>32</m:t>
                                </m:r>
                              </m:e>
                              <m:e>
                                <m:r>
                                  <a:rPr lang="nb-NO" sz="3600" b="0" i="1" smtClean="0">
                                    <a:latin typeface="Cambria Math" panose="02040503050406030204" pitchFamily="18" charset="0"/>
                                  </a:rPr>
                                  <m:t>1.5</m:t>
                                </m:r>
                              </m:e>
                              <m:e>
                                <m:r>
                                  <a:rPr lang="nb-NO" sz="3600" b="0" i="1" smtClean="0">
                                    <a:latin typeface="Cambria Math" panose="02040503050406030204" pitchFamily="18" charset="0"/>
                                  </a:rPr>
                                  <m:t>12</m:t>
                                </m:r>
                              </m:e>
                              <m:e>
                                <m:r>
                                  <a:rPr lang="nb-NO" sz="3600" b="0" i="1" smtClean="0">
                                    <a:latin typeface="Cambria Math" panose="02040503050406030204" pitchFamily="18" charset="0"/>
                                  </a:rPr>
                                  <m:t>0</m:t>
                                </m:r>
                              </m:e>
                              <m:e>
                                <m:r>
                                  <a:rPr lang="nb-NO" sz="3600" b="0" i="1" smtClean="0">
                                    <a:latin typeface="Cambria Math" panose="02040503050406030204" pitchFamily="18" charset="0"/>
                                  </a:rPr>
                                  <m:t>45</m:t>
                                </m:r>
                              </m:e>
                            </m:mr>
                            <m:mr>
                              <m:e>
                                <m:r>
                                  <a:rPr lang="nb-NO" sz="3600" i="1">
                                    <a:latin typeface="Cambria Math" panose="02040503050406030204" pitchFamily="18" charset="0"/>
                                  </a:rPr>
                                  <m:t>1.5</m:t>
                                </m:r>
                              </m:e>
                              <m:e>
                                <m:r>
                                  <a:rPr lang="nb-NO" sz="3600" i="1">
                                    <a:latin typeface="Cambria Math" panose="02040503050406030204" pitchFamily="18" charset="0"/>
                                  </a:rPr>
                                  <m:t>20</m:t>
                                </m:r>
                              </m:e>
                              <m:e>
                                <m:r>
                                  <a:rPr lang="nb-NO" sz="3600" b="0" i="1" smtClean="0">
                                    <a:latin typeface="Cambria Math" panose="02040503050406030204" pitchFamily="18" charset="0"/>
                                  </a:rPr>
                                  <m:t>0</m:t>
                                </m:r>
                              </m:e>
                              <m:e>
                                <m:r>
                                  <a:rPr lang="nb-NO" sz="3600" i="1">
                                    <a:latin typeface="Cambria Math" panose="02040503050406030204" pitchFamily="18" charset="0"/>
                                  </a:rPr>
                                  <m:t>70</m:t>
                                </m:r>
                              </m:e>
                              <m:e>
                                <m:r>
                                  <a:rPr lang="nb-NO" sz="3600" b="0" i="1" smtClean="0">
                                    <a:latin typeface="Cambria Math" panose="02040503050406030204" pitchFamily="18" charset="0"/>
                                  </a:rPr>
                                  <m:t>0.9</m:t>
                                </m:r>
                              </m:e>
                              <m:e>
                                <m:r>
                                  <a:rPr lang="nb-NO" sz="3600" b="0" i="1" smtClean="0">
                                    <a:latin typeface="Cambria Math" panose="02040503050406030204" pitchFamily="18" charset="0"/>
                                  </a:rPr>
                                  <m:t>10</m:t>
                                </m:r>
                              </m:e>
                              <m:e>
                                <m:r>
                                  <a:rPr lang="nb-NO" sz="3600" b="0" i="1" smtClean="0">
                                    <a:latin typeface="Cambria Math" panose="02040503050406030204" pitchFamily="18" charset="0"/>
                                  </a:rPr>
                                  <m:t>0</m:t>
                                </m:r>
                              </m:e>
                              <m:e>
                                <m:r>
                                  <a:rPr lang="nb-NO" sz="3600" b="0" i="1" smtClean="0">
                                    <a:latin typeface="Cambria Math" panose="02040503050406030204" pitchFamily="18" charset="0"/>
                                  </a:rPr>
                                  <m:t>32</m:t>
                                </m:r>
                              </m:e>
                            </m:mr>
                          </m:m>
                        </m:e>
                      </m:d>
                    </m:oMath>
                  </m:oMathPara>
                </a14:m>
                <a:endParaRPr lang="nb-NO" sz="3600" dirty="0"/>
              </a:p>
            </p:txBody>
          </p:sp>
        </mc:Choice>
        <mc:Fallback xmlns="">
          <p:sp>
            <p:nvSpPr>
              <p:cNvPr id="3" name="Content Placeholder 2">
                <a:extLst>
                  <a:ext uri="{FF2B5EF4-FFF2-40B4-BE49-F238E27FC236}">
                    <a16:creationId xmlns:a16="http://schemas.microsoft.com/office/drawing/2014/main" id="{9C4CECDD-4928-C6CC-B65D-EBA46F9B41E0}"/>
                  </a:ext>
                </a:extLst>
              </p:cNvPr>
              <p:cNvSpPr>
                <a:spLocks noGrp="1" noRot="1" noChangeAspect="1" noMove="1" noResize="1" noEditPoints="1" noAdjustHandles="1" noChangeArrowheads="1" noChangeShapeType="1" noTextEdit="1"/>
              </p:cNvSpPr>
              <p:nvPr>
                <p:ph idx="1"/>
              </p:nvPr>
            </p:nvSpPr>
            <p:spPr>
              <a:xfrm>
                <a:off x="700636" y="2553908"/>
                <a:ext cx="10515600" cy="1961448"/>
              </a:xfrm>
              <a:blipFill>
                <a:blip r:embed="rId2"/>
                <a:stretch>
                  <a:fillRect t="-2174"/>
                </a:stretch>
              </a:blipFill>
            </p:spPr>
            <p:txBody>
              <a:bodyPr/>
              <a:lstStyle/>
              <a:p>
                <a:r>
                  <a:rPr lang="nb-NO">
                    <a:noFill/>
                  </a:rPr>
                  <a:t> </a:t>
                </a:r>
              </a:p>
            </p:txBody>
          </p:sp>
        </mc:Fallback>
      </mc:AlternateContent>
      <p:sp>
        <p:nvSpPr>
          <p:cNvPr id="4" name="Left Brace 3">
            <a:extLst>
              <a:ext uri="{FF2B5EF4-FFF2-40B4-BE49-F238E27FC236}">
                <a16:creationId xmlns:a16="http://schemas.microsoft.com/office/drawing/2014/main" id="{F985C8E7-CEB8-455A-C742-CCBB5A3E1EB5}"/>
              </a:ext>
            </a:extLst>
          </p:cNvPr>
          <p:cNvSpPr/>
          <p:nvPr/>
        </p:nvSpPr>
        <p:spPr>
          <a:xfrm rot="16200000">
            <a:off x="4932210" y="3503249"/>
            <a:ext cx="663546" cy="308711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sp>
        <p:nvSpPr>
          <p:cNvPr id="5" name="Left Brace 4">
            <a:extLst>
              <a:ext uri="{FF2B5EF4-FFF2-40B4-BE49-F238E27FC236}">
                <a16:creationId xmlns:a16="http://schemas.microsoft.com/office/drawing/2014/main" id="{256444A7-9165-99EE-95D8-4F8D9E2A15B4}"/>
              </a:ext>
            </a:extLst>
          </p:cNvPr>
          <p:cNvSpPr/>
          <p:nvPr/>
        </p:nvSpPr>
        <p:spPr>
          <a:xfrm rot="16200000">
            <a:off x="8742381" y="3535503"/>
            <a:ext cx="663546" cy="3022599"/>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sp>
        <p:nvSpPr>
          <p:cNvPr id="6" name="TextBox 5">
            <a:extLst>
              <a:ext uri="{FF2B5EF4-FFF2-40B4-BE49-F238E27FC236}">
                <a16:creationId xmlns:a16="http://schemas.microsoft.com/office/drawing/2014/main" id="{7DED156B-F21E-4C7E-25B3-B227E8CF0207}"/>
              </a:ext>
            </a:extLst>
          </p:cNvPr>
          <p:cNvSpPr txBox="1"/>
          <p:nvPr/>
        </p:nvSpPr>
        <p:spPr>
          <a:xfrm>
            <a:off x="4363743" y="5378576"/>
            <a:ext cx="2257678" cy="369332"/>
          </a:xfrm>
          <a:prstGeom prst="rect">
            <a:avLst/>
          </a:prstGeom>
          <a:noFill/>
        </p:spPr>
        <p:txBody>
          <a:bodyPr wrap="square" rtlCol="0">
            <a:spAutoFit/>
          </a:bodyPr>
          <a:lstStyle/>
          <a:p>
            <a:r>
              <a:rPr lang="nb-NO" dirty="0"/>
              <a:t>Original </a:t>
            </a:r>
            <a:r>
              <a:rPr lang="nb-NO" dirty="0" err="1"/>
              <a:t>features</a:t>
            </a:r>
            <a:endParaRPr lang="nb-NO" dirty="0"/>
          </a:p>
        </p:txBody>
      </p:sp>
      <p:sp>
        <p:nvSpPr>
          <p:cNvPr id="7" name="TextBox 6">
            <a:extLst>
              <a:ext uri="{FF2B5EF4-FFF2-40B4-BE49-F238E27FC236}">
                <a16:creationId xmlns:a16="http://schemas.microsoft.com/office/drawing/2014/main" id="{8542BB87-4369-9165-F73B-782FD8490B21}"/>
              </a:ext>
            </a:extLst>
          </p:cNvPr>
          <p:cNvSpPr txBox="1"/>
          <p:nvPr/>
        </p:nvSpPr>
        <p:spPr>
          <a:xfrm>
            <a:off x="8125190" y="5378576"/>
            <a:ext cx="2257678" cy="369332"/>
          </a:xfrm>
          <a:prstGeom prst="rect">
            <a:avLst/>
          </a:prstGeom>
          <a:noFill/>
        </p:spPr>
        <p:txBody>
          <a:bodyPr wrap="square" rtlCol="0">
            <a:spAutoFit/>
          </a:bodyPr>
          <a:lstStyle/>
          <a:p>
            <a:r>
              <a:rPr lang="nb-NO" dirty="0" err="1"/>
              <a:t>Shadow</a:t>
            </a:r>
            <a:r>
              <a:rPr lang="nb-NO" dirty="0"/>
              <a:t> </a:t>
            </a:r>
            <a:r>
              <a:rPr lang="nb-NO" dirty="0" err="1"/>
              <a:t>features</a:t>
            </a:r>
            <a:endParaRPr lang="nb-NO" dirty="0"/>
          </a:p>
        </p:txBody>
      </p:sp>
    </p:spTree>
    <p:extLst>
      <p:ext uri="{BB962C8B-B14F-4D97-AF65-F5344CB8AC3E}">
        <p14:creationId xmlns:p14="http://schemas.microsoft.com/office/powerpoint/2010/main" val="9015121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B8F813-AF2D-7E2A-6956-CC87B8E3A5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AE8A53-9F2A-AB90-D5DF-335F5412AF2B}"/>
              </a:ext>
            </a:extLst>
          </p:cNvPr>
          <p:cNvSpPr>
            <a:spLocks noGrp="1"/>
          </p:cNvSpPr>
          <p:nvPr>
            <p:ph type="title"/>
          </p:nvPr>
        </p:nvSpPr>
        <p:spPr/>
        <p:txBody>
          <a:bodyPr/>
          <a:lstStyle/>
          <a:p>
            <a:r>
              <a:rPr lang="nb-NO" dirty="0" err="1"/>
              <a:t>Step</a:t>
            </a:r>
            <a:r>
              <a:rPr lang="nb-NO" dirty="0"/>
              <a:t> 4 – Random Forest Training </a:t>
            </a:r>
            <a:r>
              <a:rPr lang="nb-NO" dirty="0" err="1"/>
              <a:t>with</a:t>
            </a:r>
            <a:r>
              <a:rPr lang="nb-NO" dirty="0"/>
              <a:t> </a:t>
            </a:r>
            <a:r>
              <a:rPr lang="nb-NO" dirty="0" err="1"/>
              <a:t>extended</a:t>
            </a:r>
            <a:r>
              <a:rPr lang="nb-NO" dirty="0"/>
              <a:t> data</a:t>
            </a:r>
          </a:p>
        </p:txBody>
      </p:sp>
      <p:pic>
        <p:nvPicPr>
          <p:cNvPr id="9" name="Picture 8">
            <a:extLst>
              <a:ext uri="{FF2B5EF4-FFF2-40B4-BE49-F238E27FC236}">
                <a16:creationId xmlns:a16="http://schemas.microsoft.com/office/drawing/2014/main" id="{73DDD152-BF53-30CC-3968-1DE36ED16D64}"/>
              </a:ext>
            </a:extLst>
          </p:cNvPr>
          <p:cNvPicPr>
            <a:picLocks noChangeAspect="1"/>
          </p:cNvPicPr>
          <p:nvPr/>
        </p:nvPicPr>
        <p:blipFill>
          <a:blip r:embed="rId2"/>
          <a:stretch>
            <a:fillRect/>
          </a:stretch>
        </p:blipFill>
        <p:spPr>
          <a:xfrm>
            <a:off x="1228045" y="2228029"/>
            <a:ext cx="9735909" cy="1495634"/>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3F0CB1B-E252-4839-7713-8AAB0270EFB4}"/>
                  </a:ext>
                </a:extLst>
              </p:cNvPr>
              <p:cNvSpPr txBox="1"/>
              <p:nvPr/>
            </p:nvSpPr>
            <p:spPr>
              <a:xfrm>
                <a:off x="-1248197" y="4427794"/>
                <a:ext cx="60973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nb-NO" sz="1800" i="1" smtClean="0">
                              <a:latin typeface="Cambria Math" panose="02040503050406030204" pitchFamily="18" charset="0"/>
                            </a:rPr>
                          </m:ctrlPr>
                        </m:sSubPr>
                        <m:e>
                          <m:r>
                            <a:rPr lang="nb-NO" sz="1800" b="0" i="1" smtClean="0">
                              <a:latin typeface="Cambria Math" panose="02040503050406030204" pitchFamily="18" charset="0"/>
                            </a:rPr>
                            <m:t>𝑋</m:t>
                          </m:r>
                        </m:e>
                        <m:sub>
                          <m:r>
                            <a:rPr lang="nb-NO" sz="1800" b="0" i="1" smtClean="0">
                              <a:latin typeface="Cambria Math" panose="02040503050406030204" pitchFamily="18" charset="0"/>
                            </a:rPr>
                            <m:t>𝑒𝑥𝑡𝑒𝑛𝑑𝑒𝑑</m:t>
                          </m:r>
                        </m:sub>
                      </m:sSub>
                    </m:oMath>
                  </m:oMathPara>
                </a14:m>
                <a:endParaRPr lang="nb-NO" dirty="0"/>
              </a:p>
            </p:txBody>
          </p:sp>
        </mc:Choice>
        <mc:Fallback xmlns="">
          <p:sp>
            <p:nvSpPr>
              <p:cNvPr id="11" name="TextBox 10">
                <a:extLst>
                  <a:ext uri="{FF2B5EF4-FFF2-40B4-BE49-F238E27FC236}">
                    <a16:creationId xmlns:a16="http://schemas.microsoft.com/office/drawing/2014/main" id="{D3F0CB1B-E252-4839-7713-8AAB0270EFB4}"/>
                  </a:ext>
                </a:extLst>
              </p:cNvPr>
              <p:cNvSpPr txBox="1">
                <a:spLocks noRot="1" noChangeAspect="1" noMove="1" noResize="1" noEditPoints="1" noAdjustHandles="1" noChangeArrowheads="1" noChangeShapeType="1" noTextEdit="1"/>
              </p:cNvSpPr>
              <p:nvPr/>
            </p:nvSpPr>
            <p:spPr>
              <a:xfrm>
                <a:off x="-1248197" y="4427794"/>
                <a:ext cx="6097348" cy="369332"/>
              </a:xfrm>
              <a:prstGeom prst="rect">
                <a:avLst/>
              </a:prstGeom>
              <a:blipFill>
                <a:blip r:embed="rId3"/>
                <a:stretch>
                  <a:fillRect/>
                </a:stretch>
              </a:blipFill>
            </p:spPr>
            <p:txBody>
              <a:bodyPr/>
              <a:lstStyle/>
              <a:p>
                <a:r>
                  <a:rPr lang="nb-NO">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700F0AD9-43EE-2248-68C1-11AD730BE045}"/>
                  </a:ext>
                </a:extLst>
              </p:cNvPr>
              <p:cNvSpPr txBox="1"/>
              <p:nvPr/>
            </p:nvSpPr>
            <p:spPr>
              <a:xfrm>
                <a:off x="-1248197" y="4797126"/>
                <a:ext cx="60973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nb-NO" sz="1800" i="1" smtClean="0">
                          <a:latin typeface="Cambria Math" panose="02040503050406030204" pitchFamily="18" charset="0"/>
                        </a:rPr>
                        <m:t>𝑦</m:t>
                      </m:r>
                    </m:oMath>
                  </m:oMathPara>
                </a14:m>
                <a:endParaRPr lang="nb-NO" dirty="0"/>
              </a:p>
            </p:txBody>
          </p:sp>
        </mc:Choice>
        <mc:Fallback xmlns="">
          <p:sp>
            <p:nvSpPr>
              <p:cNvPr id="12" name="TextBox 11">
                <a:extLst>
                  <a:ext uri="{FF2B5EF4-FFF2-40B4-BE49-F238E27FC236}">
                    <a16:creationId xmlns:a16="http://schemas.microsoft.com/office/drawing/2014/main" id="{700F0AD9-43EE-2248-68C1-11AD730BE045}"/>
                  </a:ext>
                </a:extLst>
              </p:cNvPr>
              <p:cNvSpPr txBox="1">
                <a:spLocks noRot="1" noChangeAspect="1" noMove="1" noResize="1" noEditPoints="1" noAdjustHandles="1" noChangeArrowheads="1" noChangeShapeType="1" noTextEdit="1"/>
              </p:cNvSpPr>
              <p:nvPr/>
            </p:nvSpPr>
            <p:spPr>
              <a:xfrm>
                <a:off x="-1248197" y="4797126"/>
                <a:ext cx="6097348" cy="369332"/>
              </a:xfrm>
              <a:prstGeom prst="rect">
                <a:avLst/>
              </a:prstGeom>
              <a:blipFill>
                <a:blip r:embed="rId4"/>
                <a:stretch>
                  <a:fillRect b="-4918"/>
                </a:stretch>
              </a:blipFill>
            </p:spPr>
            <p:txBody>
              <a:bodyPr/>
              <a:lstStyle/>
              <a:p>
                <a:r>
                  <a:rPr lang="nb-NO">
                    <a:noFill/>
                  </a:rPr>
                  <a:t> </a:t>
                </a:r>
              </a:p>
            </p:txBody>
          </p:sp>
        </mc:Fallback>
      </mc:AlternateContent>
      <p:sp>
        <p:nvSpPr>
          <p:cNvPr id="15" name="Arrow: Right 14">
            <a:extLst>
              <a:ext uri="{FF2B5EF4-FFF2-40B4-BE49-F238E27FC236}">
                <a16:creationId xmlns:a16="http://schemas.microsoft.com/office/drawing/2014/main" id="{4E6B5EFB-370D-BCDD-EED0-103419E52D9F}"/>
              </a:ext>
            </a:extLst>
          </p:cNvPr>
          <p:cNvSpPr/>
          <p:nvPr/>
        </p:nvSpPr>
        <p:spPr>
          <a:xfrm>
            <a:off x="2807937" y="4587877"/>
            <a:ext cx="833480" cy="2832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1028" name="Picture 4" descr="Random Forest is an ensemble learning method that constructs multiple decision trees during training and outputs the mode of the classes for classification tasks or mean prediction for regression tasks. It introduces randomness by selecting different subsets of features for each tree, improving the model's accuracy and reducing overfitting. Figure adapted from [62].">
            <a:extLst>
              <a:ext uri="{FF2B5EF4-FFF2-40B4-BE49-F238E27FC236}">
                <a16:creationId xmlns:a16="http://schemas.microsoft.com/office/drawing/2014/main" id="{AB95483A-EF3B-59D4-36A6-7822ACD1D5A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70939" y="3786863"/>
            <a:ext cx="2762381" cy="21684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4A83DE1A-4D66-1404-2F09-73777EBB16E0}"/>
              </a:ext>
            </a:extLst>
          </p:cNvPr>
          <p:cNvSpPr txBox="1"/>
          <p:nvPr/>
        </p:nvSpPr>
        <p:spPr>
          <a:xfrm>
            <a:off x="2217218" y="5955332"/>
            <a:ext cx="8407624" cy="246221"/>
          </a:xfrm>
          <a:prstGeom prst="rect">
            <a:avLst/>
          </a:prstGeom>
          <a:noFill/>
        </p:spPr>
        <p:txBody>
          <a:bodyPr wrap="square" rtlCol="0">
            <a:spAutoFit/>
          </a:bodyPr>
          <a:lstStyle/>
          <a:p>
            <a:r>
              <a:rPr lang="en-US" sz="1000" dirty="0"/>
              <a:t>Mohanty, Adyasha &amp; Gao, Grace. (2024). A Survey of Machine Learning Techniques for Improving Global Navigation Satellite Systems. </a:t>
            </a:r>
            <a:endParaRPr lang="nb-NO" sz="1000" dirty="0"/>
          </a:p>
        </p:txBody>
      </p:sp>
    </p:spTree>
    <p:extLst>
      <p:ext uri="{BB962C8B-B14F-4D97-AF65-F5344CB8AC3E}">
        <p14:creationId xmlns:p14="http://schemas.microsoft.com/office/powerpoint/2010/main" val="2073535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DC66C-4834-BA3F-81A8-901946C39F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4513680-C1E1-5BCE-69E8-DE5DF50359EA}"/>
              </a:ext>
            </a:extLst>
          </p:cNvPr>
          <p:cNvSpPr>
            <a:spLocks noGrp="1"/>
          </p:cNvSpPr>
          <p:nvPr>
            <p:ph type="title"/>
          </p:nvPr>
        </p:nvSpPr>
        <p:spPr/>
        <p:txBody>
          <a:bodyPr/>
          <a:lstStyle/>
          <a:p>
            <a:r>
              <a:rPr lang="nb-NO" dirty="0" err="1"/>
              <a:t>Step</a:t>
            </a:r>
            <a:r>
              <a:rPr lang="nb-NO" dirty="0"/>
              <a:t> 5 – </a:t>
            </a:r>
            <a:r>
              <a:rPr lang="nb-NO" dirty="0" err="1"/>
              <a:t>Features</a:t>
            </a:r>
            <a:r>
              <a:rPr lang="nb-NO" dirty="0"/>
              <a:t> </a:t>
            </a:r>
            <a:r>
              <a:rPr lang="nb-NO" dirty="0" err="1"/>
              <a:t>Importances</a:t>
            </a:r>
            <a:endParaRPr lang="nb-NO"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3464C0D-0DB6-9AAD-CA85-C629A3CE777E}"/>
                  </a:ext>
                </a:extLst>
              </p:cNvPr>
              <p:cNvSpPr txBox="1"/>
              <p:nvPr/>
            </p:nvSpPr>
            <p:spPr>
              <a:xfrm>
                <a:off x="-1248197" y="4427794"/>
                <a:ext cx="60973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nb-NO" sz="1800" i="1" smtClean="0">
                              <a:latin typeface="Cambria Math" panose="02040503050406030204" pitchFamily="18" charset="0"/>
                            </a:rPr>
                          </m:ctrlPr>
                        </m:sSubPr>
                        <m:e>
                          <m:r>
                            <a:rPr lang="nb-NO" sz="1800" b="0" i="1" smtClean="0">
                              <a:latin typeface="Cambria Math" panose="02040503050406030204" pitchFamily="18" charset="0"/>
                            </a:rPr>
                            <m:t>𝑋</m:t>
                          </m:r>
                        </m:e>
                        <m:sub>
                          <m:r>
                            <a:rPr lang="nb-NO" sz="1800" b="0" i="1" smtClean="0">
                              <a:latin typeface="Cambria Math" panose="02040503050406030204" pitchFamily="18" charset="0"/>
                            </a:rPr>
                            <m:t>𝑒𝑥𝑡𝑒𝑛𝑑𝑒𝑑</m:t>
                          </m:r>
                        </m:sub>
                      </m:sSub>
                    </m:oMath>
                  </m:oMathPara>
                </a14:m>
                <a:endParaRPr lang="nb-NO" dirty="0"/>
              </a:p>
            </p:txBody>
          </p:sp>
        </mc:Choice>
        <mc:Fallback xmlns="">
          <p:sp>
            <p:nvSpPr>
              <p:cNvPr id="11" name="TextBox 10">
                <a:extLst>
                  <a:ext uri="{FF2B5EF4-FFF2-40B4-BE49-F238E27FC236}">
                    <a16:creationId xmlns:a16="http://schemas.microsoft.com/office/drawing/2014/main" id="{E3464C0D-0DB6-9AAD-CA85-C629A3CE777E}"/>
                  </a:ext>
                </a:extLst>
              </p:cNvPr>
              <p:cNvSpPr txBox="1">
                <a:spLocks noRot="1" noChangeAspect="1" noMove="1" noResize="1" noEditPoints="1" noAdjustHandles="1" noChangeArrowheads="1" noChangeShapeType="1" noTextEdit="1"/>
              </p:cNvSpPr>
              <p:nvPr/>
            </p:nvSpPr>
            <p:spPr>
              <a:xfrm>
                <a:off x="-1248197" y="4427794"/>
                <a:ext cx="6097348" cy="369332"/>
              </a:xfrm>
              <a:prstGeom prst="rect">
                <a:avLst/>
              </a:prstGeom>
              <a:blipFill>
                <a:blip r:embed="rId2"/>
                <a:stretch>
                  <a:fillRect/>
                </a:stretch>
              </a:blipFill>
            </p:spPr>
            <p:txBody>
              <a:bodyPr/>
              <a:lstStyle/>
              <a:p>
                <a:r>
                  <a:rPr lang="nb-NO">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D11072A7-A32D-4006-B08E-A4C169EF2FAB}"/>
                  </a:ext>
                </a:extLst>
              </p:cNvPr>
              <p:cNvSpPr txBox="1"/>
              <p:nvPr/>
            </p:nvSpPr>
            <p:spPr>
              <a:xfrm>
                <a:off x="-1248197" y="4797126"/>
                <a:ext cx="609734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nb-NO" sz="1800" i="1" smtClean="0">
                          <a:latin typeface="Cambria Math" panose="02040503050406030204" pitchFamily="18" charset="0"/>
                        </a:rPr>
                        <m:t>𝑦</m:t>
                      </m:r>
                    </m:oMath>
                  </m:oMathPara>
                </a14:m>
                <a:endParaRPr lang="nb-NO" dirty="0"/>
              </a:p>
            </p:txBody>
          </p:sp>
        </mc:Choice>
        <mc:Fallback xmlns="">
          <p:sp>
            <p:nvSpPr>
              <p:cNvPr id="12" name="TextBox 11">
                <a:extLst>
                  <a:ext uri="{FF2B5EF4-FFF2-40B4-BE49-F238E27FC236}">
                    <a16:creationId xmlns:a16="http://schemas.microsoft.com/office/drawing/2014/main" id="{D11072A7-A32D-4006-B08E-A4C169EF2FAB}"/>
                  </a:ext>
                </a:extLst>
              </p:cNvPr>
              <p:cNvSpPr txBox="1">
                <a:spLocks noRot="1" noChangeAspect="1" noMove="1" noResize="1" noEditPoints="1" noAdjustHandles="1" noChangeArrowheads="1" noChangeShapeType="1" noTextEdit="1"/>
              </p:cNvSpPr>
              <p:nvPr/>
            </p:nvSpPr>
            <p:spPr>
              <a:xfrm>
                <a:off x="-1248197" y="4797126"/>
                <a:ext cx="6097348" cy="369332"/>
              </a:xfrm>
              <a:prstGeom prst="rect">
                <a:avLst/>
              </a:prstGeom>
              <a:blipFill>
                <a:blip r:embed="rId3"/>
                <a:stretch>
                  <a:fillRect b="-4918"/>
                </a:stretch>
              </a:blipFill>
            </p:spPr>
            <p:txBody>
              <a:bodyPr/>
              <a:lstStyle/>
              <a:p>
                <a:r>
                  <a:rPr lang="nb-NO">
                    <a:noFill/>
                  </a:rPr>
                  <a:t> </a:t>
                </a:r>
              </a:p>
            </p:txBody>
          </p:sp>
        </mc:Fallback>
      </mc:AlternateContent>
      <p:sp>
        <p:nvSpPr>
          <p:cNvPr id="15" name="Arrow: Right 14">
            <a:extLst>
              <a:ext uri="{FF2B5EF4-FFF2-40B4-BE49-F238E27FC236}">
                <a16:creationId xmlns:a16="http://schemas.microsoft.com/office/drawing/2014/main" id="{87B30646-47CB-5525-8D2E-2C88277745EA}"/>
              </a:ext>
            </a:extLst>
          </p:cNvPr>
          <p:cNvSpPr/>
          <p:nvPr/>
        </p:nvSpPr>
        <p:spPr>
          <a:xfrm>
            <a:off x="2807937" y="4587877"/>
            <a:ext cx="833480" cy="2832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1028" name="Picture 4" descr="Random Forest is an ensemble learning method that constructs multiple decision trees during training and outputs the mode of the classes for classification tasks or mean prediction for regression tasks. It introduces randomness by selecting different subsets of features for each tree, improving the model's accuracy and reducing overfitting. Figure adapted from [62].">
            <a:extLst>
              <a:ext uri="{FF2B5EF4-FFF2-40B4-BE49-F238E27FC236}">
                <a16:creationId xmlns:a16="http://schemas.microsoft.com/office/drawing/2014/main" id="{E6064C25-2C03-BA77-F22C-32A89718A77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70939" y="3786863"/>
            <a:ext cx="2762381" cy="2168469"/>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66ABB779-821A-20DB-19DE-80F13BBED078}"/>
              </a:ext>
            </a:extLst>
          </p:cNvPr>
          <p:cNvSpPr txBox="1"/>
          <p:nvPr/>
        </p:nvSpPr>
        <p:spPr>
          <a:xfrm>
            <a:off x="2217218" y="5955332"/>
            <a:ext cx="8407624" cy="246221"/>
          </a:xfrm>
          <a:prstGeom prst="rect">
            <a:avLst/>
          </a:prstGeom>
          <a:noFill/>
        </p:spPr>
        <p:txBody>
          <a:bodyPr wrap="square" rtlCol="0">
            <a:spAutoFit/>
          </a:bodyPr>
          <a:lstStyle/>
          <a:p>
            <a:r>
              <a:rPr lang="en-US" sz="1000" dirty="0"/>
              <a:t>Mohanty, Adyasha &amp; Gao, Grace. (2024). A Survey of Machine Learning Techniques for Improving Global Navigation Satellite Systems. </a:t>
            </a:r>
            <a:endParaRPr lang="nb-NO" sz="1000" dirty="0"/>
          </a:p>
        </p:txBody>
      </p:sp>
      <p:pic>
        <p:nvPicPr>
          <p:cNvPr id="4" name="Picture 3">
            <a:extLst>
              <a:ext uri="{FF2B5EF4-FFF2-40B4-BE49-F238E27FC236}">
                <a16:creationId xmlns:a16="http://schemas.microsoft.com/office/drawing/2014/main" id="{ADBEA269-FF9C-A2C0-F544-0B3460565F48}"/>
              </a:ext>
            </a:extLst>
          </p:cNvPr>
          <p:cNvPicPr>
            <a:picLocks noChangeAspect="1"/>
          </p:cNvPicPr>
          <p:nvPr/>
        </p:nvPicPr>
        <p:blipFill>
          <a:blip r:embed="rId5"/>
          <a:stretch>
            <a:fillRect/>
          </a:stretch>
        </p:blipFill>
        <p:spPr>
          <a:xfrm>
            <a:off x="504398" y="2072124"/>
            <a:ext cx="11555438" cy="1714739"/>
          </a:xfrm>
          <a:prstGeom prst="rect">
            <a:avLst/>
          </a:prstGeom>
        </p:spPr>
      </p:pic>
      <p:sp>
        <p:nvSpPr>
          <p:cNvPr id="5" name="Arrow: Right 4">
            <a:extLst>
              <a:ext uri="{FF2B5EF4-FFF2-40B4-BE49-F238E27FC236}">
                <a16:creationId xmlns:a16="http://schemas.microsoft.com/office/drawing/2014/main" id="{D5E36046-30E0-B265-FCD8-1AD2351A6482}"/>
              </a:ext>
            </a:extLst>
          </p:cNvPr>
          <p:cNvSpPr/>
          <p:nvPr/>
        </p:nvSpPr>
        <p:spPr>
          <a:xfrm>
            <a:off x="8071805" y="4567645"/>
            <a:ext cx="833480" cy="2832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6BD82FD-6879-73A1-AE9A-BC9090D06C44}"/>
                  </a:ext>
                </a:extLst>
              </p:cNvPr>
              <p:cNvSpPr txBox="1"/>
              <p:nvPr/>
            </p:nvSpPr>
            <p:spPr>
              <a:xfrm>
                <a:off x="6858674" y="4480350"/>
                <a:ext cx="6097348" cy="39074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nb-NO" sz="1800" i="1" smtClean="0">
                              <a:latin typeface="Cambria Math" panose="02040503050406030204" pitchFamily="18" charset="0"/>
                            </a:rPr>
                          </m:ctrlPr>
                        </m:sSubPr>
                        <m:e>
                          <m:r>
                            <a:rPr lang="nb-NO" sz="1800" b="0" i="1" smtClean="0">
                              <a:latin typeface="Cambria Math" panose="02040503050406030204" pitchFamily="18" charset="0"/>
                            </a:rPr>
                            <m:t>𝑓</m:t>
                          </m:r>
                        </m:e>
                        <m:sub>
                          <m:r>
                            <a:rPr lang="nb-NO" sz="1800" b="0" i="1" smtClean="0">
                              <a:latin typeface="Cambria Math" panose="02040503050406030204" pitchFamily="18" charset="0"/>
                            </a:rPr>
                            <m:t>𝑖𝑚𝑝𝑜𝑟𝑡𝑎𝑛𝑐𝑒</m:t>
                          </m:r>
                        </m:sub>
                      </m:sSub>
                    </m:oMath>
                  </m:oMathPara>
                </a14:m>
                <a:endParaRPr lang="nb-NO" dirty="0"/>
              </a:p>
            </p:txBody>
          </p:sp>
        </mc:Choice>
        <mc:Fallback xmlns="">
          <p:sp>
            <p:nvSpPr>
              <p:cNvPr id="6" name="TextBox 5">
                <a:extLst>
                  <a:ext uri="{FF2B5EF4-FFF2-40B4-BE49-F238E27FC236}">
                    <a16:creationId xmlns:a16="http://schemas.microsoft.com/office/drawing/2014/main" id="{26BD82FD-6879-73A1-AE9A-BC9090D06C44}"/>
                  </a:ext>
                </a:extLst>
              </p:cNvPr>
              <p:cNvSpPr txBox="1">
                <a:spLocks noRot="1" noChangeAspect="1" noMove="1" noResize="1" noEditPoints="1" noAdjustHandles="1" noChangeArrowheads="1" noChangeShapeType="1" noTextEdit="1"/>
              </p:cNvSpPr>
              <p:nvPr/>
            </p:nvSpPr>
            <p:spPr>
              <a:xfrm>
                <a:off x="6858674" y="4480350"/>
                <a:ext cx="6097348" cy="390748"/>
              </a:xfrm>
              <a:prstGeom prst="rect">
                <a:avLst/>
              </a:prstGeom>
              <a:blipFill>
                <a:blip r:embed="rId6"/>
                <a:stretch>
                  <a:fillRect b="-7813"/>
                </a:stretch>
              </a:blipFill>
            </p:spPr>
            <p:txBody>
              <a:bodyPr/>
              <a:lstStyle/>
              <a:p>
                <a:r>
                  <a:rPr lang="nb-NO">
                    <a:noFill/>
                  </a:rPr>
                  <a:t> </a:t>
                </a:r>
              </a:p>
            </p:txBody>
          </p:sp>
        </mc:Fallback>
      </mc:AlternateContent>
    </p:spTree>
    <p:extLst>
      <p:ext uri="{BB962C8B-B14F-4D97-AF65-F5344CB8AC3E}">
        <p14:creationId xmlns:p14="http://schemas.microsoft.com/office/powerpoint/2010/main" val="34953273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50CFB1-E29E-F8D9-0A81-CFA1AD7918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CB1819-6011-54AE-C24E-9D2524DA0A35}"/>
              </a:ext>
            </a:extLst>
          </p:cNvPr>
          <p:cNvSpPr>
            <a:spLocks noGrp="1"/>
          </p:cNvSpPr>
          <p:nvPr>
            <p:ph type="title"/>
          </p:nvPr>
        </p:nvSpPr>
        <p:spPr/>
        <p:txBody>
          <a:bodyPr/>
          <a:lstStyle/>
          <a:p>
            <a:r>
              <a:rPr lang="nb-NO" dirty="0" err="1"/>
              <a:t>Step</a:t>
            </a:r>
            <a:r>
              <a:rPr lang="nb-NO" dirty="0"/>
              <a:t> 6 – </a:t>
            </a:r>
            <a:r>
              <a:rPr lang="nb-NO" dirty="0" err="1"/>
              <a:t>Features</a:t>
            </a:r>
            <a:r>
              <a:rPr lang="nb-NO" dirty="0"/>
              <a:t> </a:t>
            </a:r>
            <a:r>
              <a:rPr lang="nb-NO" dirty="0" err="1"/>
              <a:t>Importances</a:t>
            </a:r>
            <a:r>
              <a:rPr lang="nb-NO" dirty="0"/>
              <a:t> </a:t>
            </a:r>
            <a:r>
              <a:rPr lang="nb-NO" dirty="0" err="1"/>
              <a:t>Comparison</a:t>
            </a:r>
            <a:endParaRPr lang="nb-NO"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91179A-286D-F361-05A5-A22041321C89}"/>
                  </a:ext>
                </a:extLst>
              </p:cNvPr>
              <p:cNvSpPr>
                <a:spLocks noGrp="1"/>
              </p:cNvSpPr>
              <p:nvPr>
                <p:ph idx="1"/>
              </p:nvPr>
            </p:nvSpPr>
            <p:spPr>
              <a:xfrm>
                <a:off x="611624" y="2084570"/>
                <a:ext cx="10515600" cy="196144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nb-NO" sz="3600" i="1" smtClean="0">
                              <a:latin typeface="Cambria Math" panose="02040503050406030204" pitchFamily="18" charset="0"/>
                            </a:rPr>
                          </m:ctrlPr>
                        </m:sSubPr>
                        <m:e>
                          <m:r>
                            <a:rPr lang="nb-NO" sz="3600" b="0" i="1" smtClean="0">
                              <a:latin typeface="Cambria Math" panose="02040503050406030204" pitchFamily="18" charset="0"/>
                            </a:rPr>
                            <m:t>𝑋</m:t>
                          </m:r>
                        </m:e>
                        <m:sub>
                          <m:r>
                            <a:rPr lang="nb-NO" sz="3600" b="0" i="1" smtClean="0">
                              <a:latin typeface="Cambria Math" panose="02040503050406030204" pitchFamily="18" charset="0"/>
                            </a:rPr>
                            <m:t>𝑒𝑥𝑡𝑒𝑛𝑑𝑒𝑑</m:t>
                          </m:r>
                        </m:sub>
                      </m:sSub>
                      <m:r>
                        <a:rPr lang="nb-NO" sz="3600" i="1" smtClean="0">
                          <a:latin typeface="Cambria Math" panose="02040503050406030204" pitchFamily="18" charset="0"/>
                        </a:rPr>
                        <m:t>=</m:t>
                      </m:r>
                      <m:d>
                        <m:dPr>
                          <m:begChr m:val="["/>
                          <m:endChr m:val="]"/>
                          <m:ctrlPr>
                            <a:rPr lang="nb-NO" sz="3600" i="1">
                              <a:latin typeface="Cambria Math" panose="02040503050406030204" pitchFamily="18" charset="0"/>
                            </a:rPr>
                          </m:ctrlPr>
                        </m:dPr>
                        <m:e>
                          <m:m>
                            <m:mPr>
                              <m:mcs>
                                <m:mc>
                                  <m:mcPr>
                                    <m:count m:val="8"/>
                                    <m:mcJc m:val="center"/>
                                  </m:mcPr>
                                </m:mc>
                              </m:mcs>
                              <m:ctrlPr>
                                <a:rPr lang="nb-NO" sz="3600" i="1">
                                  <a:latin typeface="Cambria Math" panose="02040503050406030204" pitchFamily="18" charset="0"/>
                                </a:rPr>
                              </m:ctrlPr>
                            </m:mPr>
                            <m:mr>
                              <m:e>
                                <m:r>
                                  <a:rPr lang="nb-NO" sz="3600" i="1">
                                    <a:latin typeface="Cambria Math" panose="02040503050406030204" pitchFamily="18" charset="0"/>
                                  </a:rPr>
                                  <m:t>1.1</m:t>
                                </m:r>
                              </m:e>
                              <m:e>
                                <m:r>
                                  <a:rPr lang="nb-NO" sz="3600" i="1">
                                    <a:latin typeface="Cambria Math" panose="02040503050406030204" pitchFamily="18" charset="0"/>
                                  </a:rPr>
                                  <m:t>10</m:t>
                                </m:r>
                              </m:e>
                              <m:e>
                                <m:r>
                                  <a:rPr lang="nb-NO" sz="3600" i="1">
                                    <a:latin typeface="Cambria Math" panose="02040503050406030204" pitchFamily="18" charset="0"/>
                                  </a:rPr>
                                  <m:t>0</m:t>
                                </m:r>
                              </m:e>
                              <m:e>
                                <m:r>
                                  <a:rPr lang="nb-NO" sz="3600" i="1">
                                    <a:latin typeface="Cambria Math" panose="02040503050406030204" pitchFamily="18" charset="0"/>
                                  </a:rPr>
                                  <m:t>53</m:t>
                                </m:r>
                              </m:e>
                              <m:e>
                                <m:r>
                                  <a:rPr lang="nb-NO" sz="3600" b="0" i="1" smtClean="0">
                                    <a:latin typeface="Cambria Math" panose="02040503050406030204" pitchFamily="18" charset="0"/>
                                  </a:rPr>
                                  <m:t>1.3</m:t>
                                </m:r>
                              </m:e>
                              <m:e>
                                <m:r>
                                  <a:rPr lang="nb-NO" sz="3600" b="0" i="1" smtClean="0">
                                    <a:latin typeface="Cambria Math" panose="02040503050406030204" pitchFamily="18" charset="0"/>
                                  </a:rPr>
                                  <m:t>20</m:t>
                                </m:r>
                              </m:e>
                              <m:e>
                                <m:r>
                                  <a:rPr lang="nb-NO" sz="3600" b="0" i="1" smtClean="0">
                                    <a:latin typeface="Cambria Math" panose="02040503050406030204" pitchFamily="18" charset="0"/>
                                  </a:rPr>
                                  <m:t>1</m:t>
                                </m:r>
                              </m:e>
                              <m:e>
                                <m:r>
                                  <a:rPr lang="nb-NO" sz="3600" b="0" i="1" smtClean="0">
                                    <a:latin typeface="Cambria Math" panose="02040503050406030204" pitchFamily="18" charset="0"/>
                                  </a:rPr>
                                  <m:t>32</m:t>
                                </m:r>
                              </m:e>
                            </m:mr>
                            <m:mr>
                              <m:e>
                                <m:r>
                                  <a:rPr lang="nb-NO" sz="3600" i="1">
                                    <a:latin typeface="Cambria Math" panose="02040503050406030204" pitchFamily="18" charset="0"/>
                                  </a:rPr>
                                  <m:t>1.3</m:t>
                                </m:r>
                              </m:e>
                              <m:e>
                                <m:r>
                                  <a:rPr lang="nb-NO" sz="3600" i="1">
                                    <a:latin typeface="Cambria Math" panose="02040503050406030204" pitchFamily="18" charset="0"/>
                                  </a:rPr>
                                  <m:t>12</m:t>
                                </m:r>
                              </m:e>
                              <m:e>
                                <m:r>
                                  <a:rPr lang="nb-NO" sz="3600" i="1">
                                    <a:latin typeface="Cambria Math" panose="02040503050406030204" pitchFamily="18" charset="0"/>
                                  </a:rPr>
                                  <m:t>0</m:t>
                                </m:r>
                              </m:e>
                              <m:e>
                                <m:r>
                                  <a:rPr lang="nb-NO" sz="3600" i="1">
                                    <a:latin typeface="Cambria Math" panose="02040503050406030204" pitchFamily="18" charset="0"/>
                                  </a:rPr>
                                  <m:t>45</m:t>
                                </m:r>
                              </m:e>
                              <m:e>
                                <m:r>
                                  <a:rPr lang="nb-NO" sz="3600" b="0" i="1" smtClean="0">
                                    <a:latin typeface="Cambria Math" panose="02040503050406030204" pitchFamily="18" charset="0"/>
                                  </a:rPr>
                                  <m:t>1.1</m:t>
                                </m:r>
                              </m:e>
                              <m:e>
                                <m:r>
                                  <a:rPr lang="nb-NO" sz="3600" b="0" i="1" smtClean="0">
                                    <a:latin typeface="Cambria Math" panose="02040503050406030204" pitchFamily="18" charset="0"/>
                                  </a:rPr>
                                  <m:t>8</m:t>
                                </m:r>
                              </m:e>
                              <m:e>
                                <m:r>
                                  <a:rPr lang="nb-NO" sz="3600" b="0" i="1" smtClean="0">
                                    <a:latin typeface="Cambria Math" panose="02040503050406030204" pitchFamily="18" charset="0"/>
                                  </a:rPr>
                                  <m:t>0</m:t>
                                </m:r>
                              </m:e>
                              <m:e>
                                <m:r>
                                  <a:rPr lang="nb-NO" sz="3600" b="0" i="1" smtClean="0">
                                    <a:latin typeface="Cambria Math" panose="02040503050406030204" pitchFamily="18" charset="0"/>
                                  </a:rPr>
                                  <m:t>70</m:t>
                                </m:r>
                              </m:e>
                            </m:mr>
                            <m:mr>
                              <m:e>
                                <m:r>
                                  <a:rPr lang="nb-NO" sz="3600" i="1">
                                    <a:latin typeface="Cambria Math" panose="02040503050406030204" pitchFamily="18" charset="0"/>
                                  </a:rPr>
                                  <m:t>0.9</m:t>
                                </m:r>
                              </m:e>
                              <m:e>
                                <m:r>
                                  <a:rPr lang="nb-NO" sz="3600" i="1">
                                    <a:latin typeface="Cambria Math" panose="02040503050406030204" pitchFamily="18" charset="0"/>
                                  </a:rPr>
                                  <m:t>8</m:t>
                                </m:r>
                              </m:e>
                              <m:e>
                                <m:r>
                                  <a:rPr lang="nb-NO" sz="3600" i="1">
                                    <a:latin typeface="Cambria Math" panose="02040503050406030204" pitchFamily="18" charset="0"/>
                                  </a:rPr>
                                  <m:t>1</m:t>
                                </m:r>
                              </m:e>
                              <m:e>
                                <m:r>
                                  <a:rPr lang="nb-NO" sz="3600" i="1">
                                    <a:latin typeface="Cambria Math" panose="02040503050406030204" pitchFamily="18" charset="0"/>
                                  </a:rPr>
                                  <m:t>32</m:t>
                                </m:r>
                              </m:e>
                              <m:e>
                                <m:r>
                                  <a:rPr lang="nb-NO" sz="3600" b="0" i="1" smtClean="0">
                                    <a:latin typeface="Cambria Math" panose="02040503050406030204" pitchFamily="18" charset="0"/>
                                  </a:rPr>
                                  <m:t>1.5</m:t>
                                </m:r>
                              </m:e>
                              <m:e>
                                <m:r>
                                  <a:rPr lang="nb-NO" sz="3600" b="0" i="1" smtClean="0">
                                    <a:latin typeface="Cambria Math" panose="02040503050406030204" pitchFamily="18" charset="0"/>
                                  </a:rPr>
                                  <m:t>12</m:t>
                                </m:r>
                              </m:e>
                              <m:e>
                                <m:r>
                                  <a:rPr lang="nb-NO" sz="3600" b="0" i="1" smtClean="0">
                                    <a:latin typeface="Cambria Math" panose="02040503050406030204" pitchFamily="18" charset="0"/>
                                  </a:rPr>
                                  <m:t>0</m:t>
                                </m:r>
                              </m:e>
                              <m:e>
                                <m:r>
                                  <a:rPr lang="nb-NO" sz="3600" b="0" i="1" smtClean="0">
                                    <a:latin typeface="Cambria Math" panose="02040503050406030204" pitchFamily="18" charset="0"/>
                                  </a:rPr>
                                  <m:t>45</m:t>
                                </m:r>
                              </m:e>
                            </m:mr>
                            <m:mr>
                              <m:e>
                                <m:r>
                                  <a:rPr lang="nb-NO" sz="3600" i="1">
                                    <a:latin typeface="Cambria Math" panose="02040503050406030204" pitchFamily="18" charset="0"/>
                                  </a:rPr>
                                  <m:t>1.5</m:t>
                                </m:r>
                              </m:e>
                              <m:e>
                                <m:r>
                                  <a:rPr lang="nb-NO" sz="3600" i="1">
                                    <a:latin typeface="Cambria Math" panose="02040503050406030204" pitchFamily="18" charset="0"/>
                                  </a:rPr>
                                  <m:t>20</m:t>
                                </m:r>
                              </m:e>
                              <m:e>
                                <m:r>
                                  <a:rPr lang="nb-NO" sz="3600" b="0" i="1" smtClean="0">
                                    <a:latin typeface="Cambria Math" panose="02040503050406030204" pitchFamily="18" charset="0"/>
                                  </a:rPr>
                                  <m:t>0</m:t>
                                </m:r>
                              </m:e>
                              <m:e>
                                <m:r>
                                  <a:rPr lang="nb-NO" sz="3600" i="1">
                                    <a:latin typeface="Cambria Math" panose="02040503050406030204" pitchFamily="18" charset="0"/>
                                  </a:rPr>
                                  <m:t>70</m:t>
                                </m:r>
                              </m:e>
                              <m:e>
                                <m:r>
                                  <a:rPr lang="nb-NO" sz="3600" b="0" i="1" smtClean="0">
                                    <a:latin typeface="Cambria Math" panose="02040503050406030204" pitchFamily="18" charset="0"/>
                                  </a:rPr>
                                  <m:t>0.9</m:t>
                                </m:r>
                              </m:e>
                              <m:e>
                                <m:r>
                                  <a:rPr lang="nb-NO" sz="3600" b="0" i="1" smtClean="0">
                                    <a:latin typeface="Cambria Math" panose="02040503050406030204" pitchFamily="18" charset="0"/>
                                  </a:rPr>
                                  <m:t>10</m:t>
                                </m:r>
                              </m:e>
                              <m:e>
                                <m:r>
                                  <a:rPr lang="nb-NO" sz="3600" b="0" i="1" smtClean="0">
                                    <a:latin typeface="Cambria Math" panose="02040503050406030204" pitchFamily="18" charset="0"/>
                                  </a:rPr>
                                  <m:t>0</m:t>
                                </m:r>
                              </m:e>
                              <m:e>
                                <m:r>
                                  <a:rPr lang="nb-NO" sz="3600" b="0" i="1" smtClean="0">
                                    <a:latin typeface="Cambria Math" panose="02040503050406030204" pitchFamily="18" charset="0"/>
                                  </a:rPr>
                                  <m:t>32</m:t>
                                </m:r>
                              </m:e>
                            </m:mr>
                          </m:m>
                        </m:e>
                      </m:d>
                    </m:oMath>
                  </m:oMathPara>
                </a14:m>
                <a:endParaRPr lang="nb-NO" sz="3600" dirty="0"/>
              </a:p>
            </p:txBody>
          </p:sp>
        </mc:Choice>
        <mc:Fallback xmlns="">
          <p:sp>
            <p:nvSpPr>
              <p:cNvPr id="3" name="Content Placeholder 2">
                <a:extLst>
                  <a:ext uri="{FF2B5EF4-FFF2-40B4-BE49-F238E27FC236}">
                    <a16:creationId xmlns:a16="http://schemas.microsoft.com/office/drawing/2014/main" id="{8091179A-286D-F361-05A5-A22041321C89}"/>
                  </a:ext>
                </a:extLst>
              </p:cNvPr>
              <p:cNvSpPr>
                <a:spLocks noGrp="1" noRot="1" noChangeAspect="1" noMove="1" noResize="1" noEditPoints="1" noAdjustHandles="1" noChangeArrowheads="1" noChangeShapeType="1" noTextEdit="1"/>
              </p:cNvSpPr>
              <p:nvPr>
                <p:ph idx="1"/>
              </p:nvPr>
            </p:nvSpPr>
            <p:spPr>
              <a:xfrm>
                <a:off x="611624" y="2084570"/>
                <a:ext cx="10515600" cy="1961448"/>
              </a:xfrm>
              <a:blipFill>
                <a:blip r:embed="rId2"/>
                <a:stretch>
                  <a:fillRect t="-2174"/>
                </a:stretch>
              </a:blipFill>
            </p:spPr>
            <p:txBody>
              <a:bodyPr/>
              <a:lstStyle/>
              <a:p>
                <a:r>
                  <a:rPr lang="nb-NO">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FA65620-F3DE-A317-20E7-D6AD8C74FA4B}"/>
                  </a:ext>
                </a:extLst>
              </p:cNvPr>
              <p:cNvSpPr txBox="1"/>
              <p:nvPr/>
            </p:nvSpPr>
            <p:spPr>
              <a:xfrm>
                <a:off x="-153748" y="4496545"/>
                <a:ext cx="12461733" cy="5564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nb-NO" sz="2800" i="1" smtClean="0">
                              <a:latin typeface="Cambria Math" panose="02040503050406030204" pitchFamily="18" charset="0"/>
                            </a:rPr>
                          </m:ctrlPr>
                        </m:sSubPr>
                        <m:e>
                          <m:r>
                            <a:rPr lang="nb-NO" sz="2800" b="0" i="1" smtClean="0">
                              <a:latin typeface="Cambria Math" panose="02040503050406030204" pitchFamily="18" charset="0"/>
                            </a:rPr>
                            <m:t>𝑓</m:t>
                          </m:r>
                        </m:e>
                        <m:sub>
                          <m:r>
                            <a:rPr lang="nb-NO" sz="2800" b="0" i="1" smtClean="0">
                              <a:latin typeface="Cambria Math" panose="02040503050406030204" pitchFamily="18" charset="0"/>
                            </a:rPr>
                            <m:t>𝑖𝑚𝑝𝑜𝑟𝑡𝑎𝑛𝑐𝑒</m:t>
                          </m:r>
                        </m:sub>
                      </m:sSub>
                      <m:r>
                        <a:rPr lang="nb-NO" sz="2800" i="1" smtClean="0">
                          <a:latin typeface="Cambria Math" panose="02040503050406030204" pitchFamily="18" charset="0"/>
                        </a:rPr>
                        <m:t>=</m:t>
                      </m:r>
                      <m:d>
                        <m:dPr>
                          <m:begChr m:val="["/>
                          <m:endChr m:val="]"/>
                          <m:ctrlPr>
                            <a:rPr lang="nb-NO" sz="2800" i="1">
                              <a:latin typeface="Cambria Math" panose="02040503050406030204" pitchFamily="18" charset="0"/>
                            </a:rPr>
                          </m:ctrlPr>
                        </m:dPr>
                        <m:e>
                          <m:m>
                            <m:mPr>
                              <m:mcs>
                                <m:mc>
                                  <m:mcPr>
                                    <m:count m:val="8"/>
                                    <m:mcJc m:val="center"/>
                                  </m:mcPr>
                                </m:mc>
                              </m:mcs>
                              <m:ctrlPr>
                                <a:rPr lang="nb-NO" sz="2800" i="1">
                                  <a:latin typeface="Cambria Math" panose="02040503050406030204" pitchFamily="18" charset="0"/>
                                </a:rPr>
                              </m:ctrlPr>
                            </m:mPr>
                            <m:mr>
                              <m:e>
                                <m:r>
                                  <m:rPr>
                                    <m:brk m:alnAt="7"/>
                                  </m:rPr>
                                  <a:rPr lang="nb-NO" sz="2800" b="0" i="1" smtClean="0">
                                    <a:latin typeface="Cambria Math" panose="02040503050406030204" pitchFamily="18" charset="0"/>
                                  </a:rPr>
                                  <m:t>0</m:t>
                                </m:r>
                                <m:r>
                                  <a:rPr lang="nb-NO" sz="2800" b="0" i="1" smtClean="0">
                                    <a:latin typeface="Cambria Math" panose="02040503050406030204" pitchFamily="18" charset="0"/>
                                  </a:rPr>
                                  <m:t>.3</m:t>
                                </m:r>
                              </m:e>
                              <m:e>
                                <m:r>
                                  <a:rPr lang="nb-NO" sz="2800" b="0" i="1" smtClean="0">
                                    <a:latin typeface="Cambria Math" panose="02040503050406030204" pitchFamily="18" charset="0"/>
                                  </a:rPr>
                                  <m:t>0.4</m:t>
                                </m:r>
                              </m:e>
                              <m:e>
                                <m:r>
                                  <a:rPr lang="nb-NO" sz="2800" b="0" i="1" smtClean="0">
                                    <a:latin typeface="Cambria Math" panose="02040503050406030204" pitchFamily="18" charset="0"/>
                                  </a:rPr>
                                  <m:t>0.1</m:t>
                                </m:r>
                              </m:e>
                              <m:e>
                                <m:r>
                                  <a:rPr lang="nb-NO" sz="2800" b="0" i="1" smtClean="0">
                                    <a:latin typeface="Cambria Math" panose="02040503050406030204" pitchFamily="18" charset="0"/>
                                  </a:rPr>
                                  <m:t>0.05</m:t>
                                </m:r>
                              </m:e>
                              <m:e>
                                <m:r>
                                  <a:rPr lang="nb-NO" sz="2800" b="0" i="1" smtClean="0">
                                    <a:latin typeface="Cambria Math" panose="02040503050406030204" pitchFamily="18" charset="0"/>
                                  </a:rPr>
                                  <m:t>0.02</m:t>
                                </m:r>
                              </m:e>
                              <m:e>
                                <m:r>
                                  <a:rPr lang="nb-NO" sz="2800" b="0" i="1" smtClean="0">
                                    <a:latin typeface="Cambria Math" panose="02040503050406030204" pitchFamily="18" charset="0"/>
                                  </a:rPr>
                                  <m:t>0.06</m:t>
                                </m:r>
                              </m:e>
                              <m:e>
                                <m:r>
                                  <a:rPr lang="nb-NO" sz="2800" b="0" i="1" smtClean="0">
                                    <a:latin typeface="Cambria Math" panose="02040503050406030204" pitchFamily="18" charset="0"/>
                                  </a:rPr>
                                  <m:t>0.05</m:t>
                                </m:r>
                              </m:e>
                              <m:e>
                                <m:r>
                                  <a:rPr lang="nb-NO" sz="2800" b="0" i="1" smtClean="0">
                                    <a:latin typeface="Cambria Math" panose="02040503050406030204" pitchFamily="18" charset="0"/>
                                  </a:rPr>
                                  <m:t>0.02</m:t>
                                </m:r>
                              </m:e>
                            </m:mr>
                          </m:m>
                        </m:e>
                      </m:d>
                    </m:oMath>
                  </m:oMathPara>
                </a14:m>
                <a:endParaRPr lang="nb-NO" sz="2800" dirty="0"/>
              </a:p>
            </p:txBody>
          </p:sp>
        </mc:Choice>
        <mc:Fallback xmlns="">
          <p:sp>
            <p:nvSpPr>
              <p:cNvPr id="8" name="TextBox 7">
                <a:extLst>
                  <a:ext uri="{FF2B5EF4-FFF2-40B4-BE49-F238E27FC236}">
                    <a16:creationId xmlns:a16="http://schemas.microsoft.com/office/drawing/2014/main" id="{7FA65620-F3DE-A317-20E7-D6AD8C74FA4B}"/>
                  </a:ext>
                </a:extLst>
              </p:cNvPr>
              <p:cNvSpPr txBox="1">
                <a:spLocks noRot="1" noChangeAspect="1" noMove="1" noResize="1" noEditPoints="1" noAdjustHandles="1" noChangeArrowheads="1" noChangeShapeType="1" noTextEdit="1"/>
              </p:cNvSpPr>
              <p:nvPr/>
            </p:nvSpPr>
            <p:spPr>
              <a:xfrm>
                <a:off x="-153748" y="4496545"/>
                <a:ext cx="12461733" cy="556434"/>
              </a:xfrm>
              <a:prstGeom prst="rect">
                <a:avLst/>
              </a:prstGeom>
              <a:blipFill>
                <a:blip r:embed="rId3"/>
                <a:stretch>
                  <a:fillRect/>
                </a:stretch>
              </a:blipFill>
            </p:spPr>
            <p:txBody>
              <a:bodyPr/>
              <a:lstStyle/>
              <a:p>
                <a:r>
                  <a:rPr lang="nb-NO">
                    <a:noFill/>
                  </a:rPr>
                  <a:t> </a:t>
                </a:r>
              </a:p>
            </p:txBody>
          </p:sp>
        </mc:Fallback>
      </mc:AlternateContent>
      <p:sp>
        <p:nvSpPr>
          <p:cNvPr id="9" name="Left Brace 8">
            <a:extLst>
              <a:ext uri="{FF2B5EF4-FFF2-40B4-BE49-F238E27FC236}">
                <a16:creationId xmlns:a16="http://schemas.microsoft.com/office/drawing/2014/main" id="{5B77BA42-7087-797D-1CF1-EBE7AEC99607}"/>
              </a:ext>
            </a:extLst>
          </p:cNvPr>
          <p:cNvSpPr/>
          <p:nvPr/>
        </p:nvSpPr>
        <p:spPr>
          <a:xfrm rot="16200000">
            <a:off x="4792509" y="3959951"/>
            <a:ext cx="663546" cy="308711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sp>
        <p:nvSpPr>
          <p:cNvPr id="10" name="Left Brace 9">
            <a:extLst>
              <a:ext uri="{FF2B5EF4-FFF2-40B4-BE49-F238E27FC236}">
                <a16:creationId xmlns:a16="http://schemas.microsoft.com/office/drawing/2014/main" id="{F1753051-F500-489B-3B8C-AB959DAC0E0B}"/>
              </a:ext>
            </a:extLst>
          </p:cNvPr>
          <p:cNvSpPr/>
          <p:nvPr/>
        </p:nvSpPr>
        <p:spPr>
          <a:xfrm rot="16200000">
            <a:off x="8550585" y="3696284"/>
            <a:ext cx="663546" cy="361444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sp>
        <p:nvSpPr>
          <p:cNvPr id="13" name="TextBox 12">
            <a:extLst>
              <a:ext uri="{FF2B5EF4-FFF2-40B4-BE49-F238E27FC236}">
                <a16:creationId xmlns:a16="http://schemas.microsoft.com/office/drawing/2014/main" id="{07B500FC-750F-876A-81BE-F188065A2687}"/>
              </a:ext>
            </a:extLst>
          </p:cNvPr>
          <p:cNvSpPr txBox="1"/>
          <p:nvPr/>
        </p:nvSpPr>
        <p:spPr>
          <a:xfrm>
            <a:off x="4224042" y="5835278"/>
            <a:ext cx="2257678" cy="646331"/>
          </a:xfrm>
          <a:prstGeom prst="rect">
            <a:avLst/>
          </a:prstGeom>
          <a:noFill/>
        </p:spPr>
        <p:txBody>
          <a:bodyPr wrap="square" rtlCol="0">
            <a:spAutoFit/>
          </a:bodyPr>
          <a:lstStyle/>
          <a:p>
            <a:r>
              <a:rPr lang="nb-NO" dirty="0"/>
              <a:t>Original </a:t>
            </a:r>
            <a:r>
              <a:rPr lang="nb-NO" dirty="0" err="1"/>
              <a:t>features</a:t>
            </a:r>
            <a:r>
              <a:rPr lang="nb-NO" dirty="0"/>
              <a:t> </a:t>
            </a:r>
            <a:r>
              <a:rPr lang="nb-NO" dirty="0" err="1"/>
              <a:t>importance</a:t>
            </a:r>
            <a:endParaRPr lang="nb-NO" dirty="0"/>
          </a:p>
        </p:txBody>
      </p:sp>
      <p:sp>
        <p:nvSpPr>
          <p:cNvPr id="14" name="TextBox 13">
            <a:extLst>
              <a:ext uri="{FF2B5EF4-FFF2-40B4-BE49-F238E27FC236}">
                <a16:creationId xmlns:a16="http://schemas.microsoft.com/office/drawing/2014/main" id="{7AF87720-926A-DC3A-2F9A-F0203C0920FC}"/>
              </a:ext>
            </a:extLst>
          </p:cNvPr>
          <p:cNvSpPr txBox="1"/>
          <p:nvPr/>
        </p:nvSpPr>
        <p:spPr>
          <a:xfrm>
            <a:off x="7985489" y="5835278"/>
            <a:ext cx="2257678" cy="646331"/>
          </a:xfrm>
          <a:prstGeom prst="rect">
            <a:avLst/>
          </a:prstGeom>
          <a:noFill/>
        </p:spPr>
        <p:txBody>
          <a:bodyPr wrap="square" rtlCol="0">
            <a:spAutoFit/>
          </a:bodyPr>
          <a:lstStyle/>
          <a:p>
            <a:r>
              <a:rPr lang="nb-NO" dirty="0" err="1"/>
              <a:t>Shadow</a:t>
            </a:r>
            <a:r>
              <a:rPr lang="nb-NO" dirty="0"/>
              <a:t> </a:t>
            </a:r>
            <a:r>
              <a:rPr lang="nb-NO" dirty="0" err="1"/>
              <a:t>features</a:t>
            </a:r>
            <a:r>
              <a:rPr lang="nb-NO" dirty="0"/>
              <a:t> </a:t>
            </a:r>
            <a:r>
              <a:rPr lang="nb-NO" dirty="0" err="1"/>
              <a:t>importance</a:t>
            </a:r>
            <a:endParaRPr lang="nb-NO" dirty="0"/>
          </a:p>
        </p:txBody>
      </p:sp>
    </p:spTree>
    <p:extLst>
      <p:ext uri="{BB962C8B-B14F-4D97-AF65-F5344CB8AC3E}">
        <p14:creationId xmlns:p14="http://schemas.microsoft.com/office/powerpoint/2010/main" val="38300018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F3F210-2B2D-B042-1A99-4B72181EE7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0E5DF34-9062-5365-8407-620508AFCB79}"/>
              </a:ext>
            </a:extLst>
          </p:cNvPr>
          <p:cNvSpPr>
            <a:spLocks noGrp="1"/>
          </p:cNvSpPr>
          <p:nvPr>
            <p:ph type="title"/>
          </p:nvPr>
        </p:nvSpPr>
        <p:spPr/>
        <p:txBody>
          <a:bodyPr/>
          <a:lstStyle/>
          <a:p>
            <a:r>
              <a:rPr lang="nb-NO" dirty="0" err="1"/>
              <a:t>Step</a:t>
            </a:r>
            <a:r>
              <a:rPr lang="nb-NO" dirty="0"/>
              <a:t> 6 – </a:t>
            </a:r>
            <a:r>
              <a:rPr lang="nb-NO" dirty="0" err="1"/>
              <a:t>Features</a:t>
            </a:r>
            <a:r>
              <a:rPr lang="nb-NO" dirty="0"/>
              <a:t> </a:t>
            </a:r>
            <a:r>
              <a:rPr lang="nb-NO" dirty="0" err="1"/>
              <a:t>Importances</a:t>
            </a:r>
            <a:r>
              <a:rPr lang="nb-NO" dirty="0"/>
              <a:t> </a:t>
            </a:r>
            <a:r>
              <a:rPr lang="nb-NO" dirty="0" err="1"/>
              <a:t>Comparison</a:t>
            </a:r>
            <a:endParaRPr lang="nb-NO"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19920F1-AA61-25BE-F1A2-10393E4259AD}"/>
                  </a:ext>
                </a:extLst>
              </p:cNvPr>
              <p:cNvSpPr>
                <a:spLocks noGrp="1"/>
              </p:cNvSpPr>
              <p:nvPr>
                <p:ph idx="1"/>
              </p:nvPr>
            </p:nvSpPr>
            <p:spPr>
              <a:xfrm>
                <a:off x="611624" y="2084570"/>
                <a:ext cx="10515600" cy="1961448"/>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nb-NO" sz="3600" i="1" smtClean="0">
                              <a:latin typeface="Cambria Math" panose="02040503050406030204" pitchFamily="18" charset="0"/>
                            </a:rPr>
                          </m:ctrlPr>
                        </m:sSubPr>
                        <m:e>
                          <m:r>
                            <a:rPr lang="nb-NO" sz="3600" b="0" i="1" smtClean="0">
                              <a:latin typeface="Cambria Math" panose="02040503050406030204" pitchFamily="18" charset="0"/>
                            </a:rPr>
                            <m:t>𝑋</m:t>
                          </m:r>
                        </m:e>
                        <m:sub>
                          <m:r>
                            <a:rPr lang="nb-NO" sz="3600" b="0" i="1" smtClean="0">
                              <a:latin typeface="Cambria Math" panose="02040503050406030204" pitchFamily="18" charset="0"/>
                            </a:rPr>
                            <m:t>𝑒𝑥𝑡𝑒𝑛𝑑𝑒𝑑</m:t>
                          </m:r>
                        </m:sub>
                      </m:sSub>
                      <m:r>
                        <a:rPr lang="nb-NO" sz="3600" i="1" smtClean="0">
                          <a:latin typeface="Cambria Math" panose="02040503050406030204" pitchFamily="18" charset="0"/>
                        </a:rPr>
                        <m:t>=</m:t>
                      </m:r>
                      <m:d>
                        <m:dPr>
                          <m:begChr m:val="["/>
                          <m:endChr m:val="]"/>
                          <m:ctrlPr>
                            <a:rPr lang="nb-NO" sz="3600" i="1">
                              <a:latin typeface="Cambria Math" panose="02040503050406030204" pitchFamily="18" charset="0"/>
                            </a:rPr>
                          </m:ctrlPr>
                        </m:dPr>
                        <m:e>
                          <m:m>
                            <m:mPr>
                              <m:mcs>
                                <m:mc>
                                  <m:mcPr>
                                    <m:count m:val="8"/>
                                    <m:mcJc m:val="center"/>
                                  </m:mcPr>
                                </m:mc>
                              </m:mcs>
                              <m:ctrlPr>
                                <a:rPr lang="nb-NO" sz="3600" i="1">
                                  <a:latin typeface="Cambria Math" panose="02040503050406030204" pitchFamily="18" charset="0"/>
                                </a:rPr>
                              </m:ctrlPr>
                            </m:mPr>
                            <m:mr>
                              <m:e>
                                <m:r>
                                  <a:rPr lang="nb-NO" sz="3600" i="1">
                                    <a:latin typeface="Cambria Math" panose="02040503050406030204" pitchFamily="18" charset="0"/>
                                  </a:rPr>
                                  <m:t>1.1</m:t>
                                </m:r>
                              </m:e>
                              <m:e>
                                <m:r>
                                  <a:rPr lang="nb-NO" sz="3600" i="1">
                                    <a:latin typeface="Cambria Math" panose="02040503050406030204" pitchFamily="18" charset="0"/>
                                  </a:rPr>
                                  <m:t>10</m:t>
                                </m:r>
                              </m:e>
                              <m:e>
                                <m:r>
                                  <a:rPr lang="nb-NO" sz="3600" i="1">
                                    <a:latin typeface="Cambria Math" panose="02040503050406030204" pitchFamily="18" charset="0"/>
                                  </a:rPr>
                                  <m:t>0</m:t>
                                </m:r>
                              </m:e>
                              <m:e>
                                <m:r>
                                  <a:rPr lang="nb-NO" sz="3600" i="1">
                                    <a:latin typeface="Cambria Math" panose="02040503050406030204" pitchFamily="18" charset="0"/>
                                  </a:rPr>
                                  <m:t>53</m:t>
                                </m:r>
                              </m:e>
                              <m:e>
                                <m:r>
                                  <a:rPr lang="nb-NO" sz="3600" b="0" i="1" smtClean="0">
                                    <a:latin typeface="Cambria Math" panose="02040503050406030204" pitchFamily="18" charset="0"/>
                                  </a:rPr>
                                  <m:t>1.3</m:t>
                                </m:r>
                              </m:e>
                              <m:e>
                                <m:r>
                                  <a:rPr lang="nb-NO" sz="3600" b="0" i="1" smtClean="0">
                                    <a:latin typeface="Cambria Math" panose="02040503050406030204" pitchFamily="18" charset="0"/>
                                  </a:rPr>
                                  <m:t>20</m:t>
                                </m:r>
                              </m:e>
                              <m:e>
                                <m:r>
                                  <a:rPr lang="nb-NO" sz="3600" b="0" i="1" smtClean="0">
                                    <a:latin typeface="Cambria Math" panose="02040503050406030204" pitchFamily="18" charset="0"/>
                                  </a:rPr>
                                  <m:t>1</m:t>
                                </m:r>
                              </m:e>
                              <m:e>
                                <m:r>
                                  <a:rPr lang="nb-NO" sz="3600" b="0" i="1" smtClean="0">
                                    <a:latin typeface="Cambria Math" panose="02040503050406030204" pitchFamily="18" charset="0"/>
                                  </a:rPr>
                                  <m:t>32</m:t>
                                </m:r>
                              </m:e>
                            </m:mr>
                            <m:mr>
                              <m:e>
                                <m:r>
                                  <a:rPr lang="nb-NO" sz="3600" i="1">
                                    <a:latin typeface="Cambria Math" panose="02040503050406030204" pitchFamily="18" charset="0"/>
                                  </a:rPr>
                                  <m:t>1.3</m:t>
                                </m:r>
                              </m:e>
                              <m:e>
                                <m:r>
                                  <a:rPr lang="nb-NO" sz="3600" i="1">
                                    <a:latin typeface="Cambria Math" panose="02040503050406030204" pitchFamily="18" charset="0"/>
                                  </a:rPr>
                                  <m:t>12</m:t>
                                </m:r>
                              </m:e>
                              <m:e>
                                <m:r>
                                  <a:rPr lang="nb-NO" sz="3600" i="1">
                                    <a:latin typeface="Cambria Math" panose="02040503050406030204" pitchFamily="18" charset="0"/>
                                  </a:rPr>
                                  <m:t>0</m:t>
                                </m:r>
                              </m:e>
                              <m:e>
                                <m:r>
                                  <a:rPr lang="nb-NO" sz="3600" i="1">
                                    <a:latin typeface="Cambria Math" panose="02040503050406030204" pitchFamily="18" charset="0"/>
                                  </a:rPr>
                                  <m:t>45</m:t>
                                </m:r>
                              </m:e>
                              <m:e>
                                <m:r>
                                  <a:rPr lang="nb-NO" sz="3600" b="0" i="1" smtClean="0">
                                    <a:latin typeface="Cambria Math" panose="02040503050406030204" pitchFamily="18" charset="0"/>
                                  </a:rPr>
                                  <m:t>1.1</m:t>
                                </m:r>
                              </m:e>
                              <m:e>
                                <m:r>
                                  <a:rPr lang="nb-NO" sz="3600" b="0" i="1" smtClean="0">
                                    <a:latin typeface="Cambria Math" panose="02040503050406030204" pitchFamily="18" charset="0"/>
                                  </a:rPr>
                                  <m:t>8</m:t>
                                </m:r>
                              </m:e>
                              <m:e>
                                <m:r>
                                  <a:rPr lang="nb-NO" sz="3600" b="0" i="1" smtClean="0">
                                    <a:latin typeface="Cambria Math" panose="02040503050406030204" pitchFamily="18" charset="0"/>
                                  </a:rPr>
                                  <m:t>0</m:t>
                                </m:r>
                              </m:e>
                              <m:e>
                                <m:r>
                                  <a:rPr lang="nb-NO" sz="3600" b="0" i="1" smtClean="0">
                                    <a:latin typeface="Cambria Math" panose="02040503050406030204" pitchFamily="18" charset="0"/>
                                  </a:rPr>
                                  <m:t>70</m:t>
                                </m:r>
                              </m:e>
                            </m:mr>
                            <m:mr>
                              <m:e>
                                <m:r>
                                  <a:rPr lang="nb-NO" sz="3600" i="1">
                                    <a:latin typeface="Cambria Math" panose="02040503050406030204" pitchFamily="18" charset="0"/>
                                  </a:rPr>
                                  <m:t>0.9</m:t>
                                </m:r>
                              </m:e>
                              <m:e>
                                <m:r>
                                  <a:rPr lang="nb-NO" sz="3600" i="1">
                                    <a:latin typeface="Cambria Math" panose="02040503050406030204" pitchFamily="18" charset="0"/>
                                  </a:rPr>
                                  <m:t>8</m:t>
                                </m:r>
                              </m:e>
                              <m:e>
                                <m:r>
                                  <a:rPr lang="nb-NO" sz="3600" i="1">
                                    <a:latin typeface="Cambria Math" panose="02040503050406030204" pitchFamily="18" charset="0"/>
                                  </a:rPr>
                                  <m:t>1</m:t>
                                </m:r>
                              </m:e>
                              <m:e>
                                <m:r>
                                  <a:rPr lang="nb-NO" sz="3600" i="1">
                                    <a:latin typeface="Cambria Math" panose="02040503050406030204" pitchFamily="18" charset="0"/>
                                  </a:rPr>
                                  <m:t>32</m:t>
                                </m:r>
                              </m:e>
                              <m:e>
                                <m:r>
                                  <a:rPr lang="nb-NO" sz="3600" b="0" i="1" smtClean="0">
                                    <a:latin typeface="Cambria Math" panose="02040503050406030204" pitchFamily="18" charset="0"/>
                                  </a:rPr>
                                  <m:t>1.5</m:t>
                                </m:r>
                              </m:e>
                              <m:e>
                                <m:r>
                                  <a:rPr lang="nb-NO" sz="3600" b="0" i="1" smtClean="0">
                                    <a:latin typeface="Cambria Math" panose="02040503050406030204" pitchFamily="18" charset="0"/>
                                  </a:rPr>
                                  <m:t>12</m:t>
                                </m:r>
                              </m:e>
                              <m:e>
                                <m:r>
                                  <a:rPr lang="nb-NO" sz="3600" b="0" i="1" smtClean="0">
                                    <a:latin typeface="Cambria Math" panose="02040503050406030204" pitchFamily="18" charset="0"/>
                                  </a:rPr>
                                  <m:t>0</m:t>
                                </m:r>
                              </m:e>
                              <m:e>
                                <m:r>
                                  <a:rPr lang="nb-NO" sz="3600" b="0" i="1" smtClean="0">
                                    <a:latin typeface="Cambria Math" panose="02040503050406030204" pitchFamily="18" charset="0"/>
                                  </a:rPr>
                                  <m:t>45</m:t>
                                </m:r>
                              </m:e>
                            </m:mr>
                            <m:mr>
                              <m:e>
                                <m:r>
                                  <a:rPr lang="nb-NO" sz="3600" i="1">
                                    <a:latin typeface="Cambria Math" panose="02040503050406030204" pitchFamily="18" charset="0"/>
                                  </a:rPr>
                                  <m:t>1.5</m:t>
                                </m:r>
                              </m:e>
                              <m:e>
                                <m:r>
                                  <a:rPr lang="nb-NO" sz="3600" i="1">
                                    <a:latin typeface="Cambria Math" panose="02040503050406030204" pitchFamily="18" charset="0"/>
                                  </a:rPr>
                                  <m:t>20</m:t>
                                </m:r>
                              </m:e>
                              <m:e>
                                <m:r>
                                  <a:rPr lang="nb-NO" sz="3600" b="0" i="1" smtClean="0">
                                    <a:latin typeface="Cambria Math" panose="02040503050406030204" pitchFamily="18" charset="0"/>
                                  </a:rPr>
                                  <m:t>0</m:t>
                                </m:r>
                              </m:e>
                              <m:e>
                                <m:r>
                                  <a:rPr lang="nb-NO" sz="3600" i="1">
                                    <a:latin typeface="Cambria Math" panose="02040503050406030204" pitchFamily="18" charset="0"/>
                                  </a:rPr>
                                  <m:t>70</m:t>
                                </m:r>
                              </m:e>
                              <m:e>
                                <m:r>
                                  <a:rPr lang="nb-NO" sz="3600" b="0" i="1" smtClean="0">
                                    <a:latin typeface="Cambria Math" panose="02040503050406030204" pitchFamily="18" charset="0"/>
                                  </a:rPr>
                                  <m:t>0.9</m:t>
                                </m:r>
                              </m:e>
                              <m:e>
                                <m:r>
                                  <a:rPr lang="nb-NO" sz="3600" b="0" i="1" smtClean="0">
                                    <a:latin typeface="Cambria Math" panose="02040503050406030204" pitchFamily="18" charset="0"/>
                                  </a:rPr>
                                  <m:t>10</m:t>
                                </m:r>
                              </m:e>
                              <m:e>
                                <m:r>
                                  <a:rPr lang="nb-NO" sz="3600" b="0" i="1" smtClean="0">
                                    <a:latin typeface="Cambria Math" panose="02040503050406030204" pitchFamily="18" charset="0"/>
                                  </a:rPr>
                                  <m:t>0</m:t>
                                </m:r>
                              </m:e>
                              <m:e>
                                <m:r>
                                  <a:rPr lang="nb-NO" sz="3600" b="0" i="1" smtClean="0">
                                    <a:latin typeface="Cambria Math" panose="02040503050406030204" pitchFamily="18" charset="0"/>
                                  </a:rPr>
                                  <m:t>32</m:t>
                                </m:r>
                              </m:e>
                            </m:mr>
                          </m:m>
                        </m:e>
                      </m:d>
                    </m:oMath>
                  </m:oMathPara>
                </a14:m>
                <a:endParaRPr lang="nb-NO" sz="3600" dirty="0"/>
              </a:p>
            </p:txBody>
          </p:sp>
        </mc:Choice>
        <mc:Fallback xmlns="">
          <p:sp>
            <p:nvSpPr>
              <p:cNvPr id="3" name="Content Placeholder 2">
                <a:extLst>
                  <a:ext uri="{FF2B5EF4-FFF2-40B4-BE49-F238E27FC236}">
                    <a16:creationId xmlns:a16="http://schemas.microsoft.com/office/drawing/2014/main" id="{D19920F1-AA61-25BE-F1A2-10393E4259AD}"/>
                  </a:ext>
                </a:extLst>
              </p:cNvPr>
              <p:cNvSpPr>
                <a:spLocks noGrp="1" noRot="1" noChangeAspect="1" noMove="1" noResize="1" noEditPoints="1" noAdjustHandles="1" noChangeArrowheads="1" noChangeShapeType="1" noTextEdit="1"/>
              </p:cNvSpPr>
              <p:nvPr>
                <p:ph idx="1"/>
              </p:nvPr>
            </p:nvSpPr>
            <p:spPr>
              <a:xfrm>
                <a:off x="611624" y="2084570"/>
                <a:ext cx="10515600" cy="1961448"/>
              </a:xfrm>
              <a:blipFill>
                <a:blip r:embed="rId2"/>
                <a:stretch>
                  <a:fillRect t="-2174"/>
                </a:stretch>
              </a:blipFill>
            </p:spPr>
            <p:txBody>
              <a:bodyPr/>
              <a:lstStyle/>
              <a:p>
                <a:r>
                  <a:rPr lang="nb-NO">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2DE1D52-EAEA-9071-8DFE-C979016489B1}"/>
                  </a:ext>
                </a:extLst>
              </p:cNvPr>
              <p:cNvSpPr txBox="1"/>
              <p:nvPr/>
            </p:nvSpPr>
            <p:spPr>
              <a:xfrm>
                <a:off x="-153748" y="4496545"/>
                <a:ext cx="12461733" cy="55643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nb-NO" sz="2800" i="1" smtClean="0">
                              <a:latin typeface="Cambria Math" panose="02040503050406030204" pitchFamily="18" charset="0"/>
                            </a:rPr>
                          </m:ctrlPr>
                        </m:sSubPr>
                        <m:e>
                          <m:r>
                            <a:rPr lang="nb-NO" sz="2800" b="0" i="1" smtClean="0">
                              <a:latin typeface="Cambria Math" panose="02040503050406030204" pitchFamily="18" charset="0"/>
                            </a:rPr>
                            <m:t>𝑓</m:t>
                          </m:r>
                        </m:e>
                        <m:sub>
                          <m:r>
                            <a:rPr lang="nb-NO" sz="2800" b="0" i="1" smtClean="0">
                              <a:latin typeface="Cambria Math" panose="02040503050406030204" pitchFamily="18" charset="0"/>
                            </a:rPr>
                            <m:t>𝑖𝑚𝑝𝑜𝑟𝑡𝑎𝑛𝑐𝑒</m:t>
                          </m:r>
                        </m:sub>
                      </m:sSub>
                      <m:r>
                        <a:rPr lang="nb-NO" sz="2800" i="1" smtClean="0">
                          <a:latin typeface="Cambria Math" panose="02040503050406030204" pitchFamily="18" charset="0"/>
                        </a:rPr>
                        <m:t>=</m:t>
                      </m:r>
                      <m:d>
                        <m:dPr>
                          <m:begChr m:val="["/>
                          <m:endChr m:val="]"/>
                          <m:ctrlPr>
                            <a:rPr lang="nb-NO" sz="2800" i="1">
                              <a:latin typeface="Cambria Math" panose="02040503050406030204" pitchFamily="18" charset="0"/>
                            </a:rPr>
                          </m:ctrlPr>
                        </m:dPr>
                        <m:e>
                          <m:m>
                            <m:mPr>
                              <m:mcs>
                                <m:mc>
                                  <m:mcPr>
                                    <m:count m:val="8"/>
                                    <m:mcJc m:val="center"/>
                                  </m:mcPr>
                                </m:mc>
                              </m:mcs>
                              <m:ctrlPr>
                                <a:rPr lang="nb-NO" sz="2800" i="1">
                                  <a:latin typeface="Cambria Math" panose="02040503050406030204" pitchFamily="18" charset="0"/>
                                </a:rPr>
                              </m:ctrlPr>
                            </m:mPr>
                            <m:mr>
                              <m:e>
                                <m:r>
                                  <m:rPr>
                                    <m:brk m:alnAt="7"/>
                                  </m:rPr>
                                  <a:rPr lang="nb-NO" sz="2800" b="0" i="1" smtClean="0">
                                    <a:latin typeface="Cambria Math" panose="02040503050406030204" pitchFamily="18" charset="0"/>
                                  </a:rPr>
                                  <m:t>0</m:t>
                                </m:r>
                                <m:r>
                                  <a:rPr lang="nb-NO" sz="2800" b="0" i="1" smtClean="0">
                                    <a:latin typeface="Cambria Math" panose="02040503050406030204" pitchFamily="18" charset="0"/>
                                  </a:rPr>
                                  <m:t>.3</m:t>
                                </m:r>
                              </m:e>
                              <m:e>
                                <m:r>
                                  <a:rPr lang="nb-NO" sz="2800" b="0" i="1" smtClean="0">
                                    <a:latin typeface="Cambria Math" panose="02040503050406030204" pitchFamily="18" charset="0"/>
                                  </a:rPr>
                                  <m:t>0.4</m:t>
                                </m:r>
                              </m:e>
                              <m:e>
                                <m:r>
                                  <a:rPr lang="nb-NO" sz="2800" b="0" i="1" smtClean="0">
                                    <a:latin typeface="Cambria Math" panose="02040503050406030204" pitchFamily="18" charset="0"/>
                                  </a:rPr>
                                  <m:t>0.1</m:t>
                                </m:r>
                              </m:e>
                              <m:e>
                                <m:r>
                                  <a:rPr lang="nb-NO" sz="2800" b="0" i="1" smtClean="0">
                                    <a:latin typeface="Cambria Math" panose="02040503050406030204" pitchFamily="18" charset="0"/>
                                  </a:rPr>
                                  <m:t>0.05</m:t>
                                </m:r>
                              </m:e>
                              <m:e>
                                <m:r>
                                  <a:rPr lang="nb-NO" sz="2800" b="0" i="1" smtClean="0">
                                    <a:latin typeface="Cambria Math" panose="02040503050406030204" pitchFamily="18" charset="0"/>
                                  </a:rPr>
                                  <m:t>0.02</m:t>
                                </m:r>
                              </m:e>
                              <m:e>
                                <m:r>
                                  <a:rPr lang="nb-NO" sz="2800" b="0" i="1" smtClean="0">
                                    <a:latin typeface="Cambria Math" panose="02040503050406030204" pitchFamily="18" charset="0"/>
                                  </a:rPr>
                                  <m:t>0.06</m:t>
                                </m:r>
                              </m:e>
                              <m:e>
                                <m:r>
                                  <a:rPr lang="nb-NO" sz="2800" b="0" i="1" smtClean="0">
                                    <a:latin typeface="Cambria Math" panose="02040503050406030204" pitchFamily="18" charset="0"/>
                                  </a:rPr>
                                  <m:t>0.05</m:t>
                                </m:r>
                              </m:e>
                              <m:e>
                                <m:r>
                                  <a:rPr lang="nb-NO" sz="2800" b="0" i="1" smtClean="0">
                                    <a:latin typeface="Cambria Math" panose="02040503050406030204" pitchFamily="18" charset="0"/>
                                  </a:rPr>
                                  <m:t>0.02</m:t>
                                </m:r>
                              </m:e>
                            </m:mr>
                          </m:m>
                        </m:e>
                      </m:d>
                    </m:oMath>
                  </m:oMathPara>
                </a14:m>
                <a:endParaRPr lang="nb-NO" sz="2800" dirty="0"/>
              </a:p>
            </p:txBody>
          </p:sp>
        </mc:Choice>
        <mc:Fallback xmlns="">
          <p:sp>
            <p:nvSpPr>
              <p:cNvPr id="8" name="TextBox 7">
                <a:extLst>
                  <a:ext uri="{FF2B5EF4-FFF2-40B4-BE49-F238E27FC236}">
                    <a16:creationId xmlns:a16="http://schemas.microsoft.com/office/drawing/2014/main" id="{32DE1D52-EAEA-9071-8DFE-C979016489B1}"/>
                  </a:ext>
                </a:extLst>
              </p:cNvPr>
              <p:cNvSpPr txBox="1">
                <a:spLocks noRot="1" noChangeAspect="1" noMove="1" noResize="1" noEditPoints="1" noAdjustHandles="1" noChangeArrowheads="1" noChangeShapeType="1" noTextEdit="1"/>
              </p:cNvSpPr>
              <p:nvPr/>
            </p:nvSpPr>
            <p:spPr>
              <a:xfrm>
                <a:off x="-153748" y="4496545"/>
                <a:ext cx="12461733" cy="556434"/>
              </a:xfrm>
              <a:prstGeom prst="rect">
                <a:avLst/>
              </a:prstGeom>
              <a:blipFill>
                <a:blip r:embed="rId3"/>
                <a:stretch>
                  <a:fillRect/>
                </a:stretch>
              </a:blipFill>
            </p:spPr>
            <p:txBody>
              <a:bodyPr/>
              <a:lstStyle/>
              <a:p>
                <a:r>
                  <a:rPr lang="nb-NO">
                    <a:noFill/>
                  </a:rPr>
                  <a:t> </a:t>
                </a:r>
              </a:p>
            </p:txBody>
          </p:sp>
        </mc:Fallback>
      </mc:AlternateContent>
      <p:sp>
        <p:nvSpPr>
          <p:cNvPr id="9" name="Left Brace 8">
            <a:extLst>
              <a:ext uri="{FF2B5EF4-FFF2-40B4-BE49-F238E27FC236}">
                <a16:creationId xmlns:a16="http://schemas.microsoft.com/office/drawing/2014/main" id="{6736DCAD-8D9F-9E2E-00D4-C15BC299BEB5}"/>
              </a:ext>
            </a:extLst>
          </p:cNvPr>
          <p:cNvSpPr/>
          <p:nvPr/>
        </p:nvSpPr>
        <p:spPr>
          <a:xfrm rot="16200000">
            <a:off x="4792509" y="3959951"/>
            <a:ext cx="663546" cy="3087110"/>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sp>
        <p:nvSpPr>
          <p:cNvPr id="10" name="Left Brace 9">
            <a:extLst>
              <a:ext uri="{FF2B5EF4-FFF2-40B4-BE49-F238E27FC236}">
                <a16:creationId xmlns:a16="http://schemas.microsoft.com/office/drawing/2014/main" id="{664F045A-3C3C-AE53-2BC7-FBE48FF4C36D}"/>
              </a:ext>
            </a:extLst>
          </p:cNvPr>
          <p:cNvSpPr/>
          <p:nvPr/>
        </p:nvSpPr>
        <p:spPr>
          <a:xfrm rot="16200000">
            <a:off x="8550585" y="3696284"/>
            <a:ext cx="663546" cy="3614441"/>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nb-NO"/>
          </a:p>
        </p:txBody>
      </p:sp>
      <p:sp>
        <p:nvSpPr>
          <p:cNvPr id="13" name="TextBox 12">
            <a:extLst>
              <a:ext uri="{FF2B5EF4-FFF2-40B4-BE49-F238E27FC236}">
                <a16:creationId xmlns:a16="http://schemas.microsoft.com/office/drawing/2014/main" id="{F769B840-6291-BC94-2206-822433470222}"/>
              </a:ext>
            </a:extLst>
          </p:cNvPr>
          <p:cNvSpPr txBox="1"/>
          <p:nvPr/>
        </p:nvSpPr>
        <p:spPr>
          <a:xfrm>
            <a:off x="3835832" y="5835278"/>
            <a:ext cx="2735108" cy="369332"/>
          </a:xfrm>
          <a:prstGeom prst="rect">
            <a:avLst/>
          </a:prstGeom>
          <a:noFill/>
        </p:spPr>
        <p:txBody>
          <a:bodyPr wrap="square" rtlCol="0">
            <a:spAutoFit/>
          </a:bodyPr>
          <a:lstStyle/>
          <a:p>
            <a:r>
              <a:rPr lang="nb-NO" dirty="0" err="1"/>
              <a:t>Confirmed</a:t>
            </a:r>
            <a:r>
              <a:rPr lang="nb-NO" dirty="0"/>
              <a:t> or </a:t>
            </a:r>
            <a:r>
              <a:rPr lang="nb-NO" dirty="0" err="1"/>
              <a:t>rejected</a:t>
            </a:r>
            <a:endParaRPr lang="nb-NO" dirty="0"/>
          </a:p>
        </p:txBody>
      </p:sp>
      <p:sp>
        <p:nvSpPr>
          <p:cNvPr id="14" name="TextBox 13">
            <a:extLst>
              <a:ext uri="{FF2B5EF4-FFF2-40B4-BE49-F238E27FC236}">
                <a16:creationId xmlns:a16="http://schemas.microsoft.com/office/drawing/2014/main" id="{161021CD-DF15-16E6-4572-3D5F5F8FB84A}"/>
              </a:ext>
            </a:extLst>
          </p:cNvPr>
          <p:cNvSpPr txBox="1"/>
          <p:nvPr/>
        </p:nvSpPr>
        <p:spPr>
          <a:xfrm>
            <a:off x="7985489" y="5835278"/>
            <a:ext cx="2257678" cy="400110"/>
          </a:xfrm>
          <a:prstGeom prst="rect">
            <a:avLst/>
          </a:prstGeom>
          <a:noFill/>
        </p:spPr>
        <p:txBody>
          <a:bodyPr wrap="square" rtlCol="0">
            <a:spAutoFit/>
          </a:bodyPr>
          <a:lstStyle/>
          <a:p>
            <a:r>
              <a:rPr lang="nb-NO" sz="2000" b="1" u="sng" dirty="0"/>
              <a:t>Max </a:t>
            </a:r>
            <a:r>
              <a:rPr lang="nb-NO" sz="2000" b="1" u="sng" dirty="0" err="1"/>
              <a:t>value</a:t>
            </a:r>
            <a:r>
              <a:rPr lang="nb-NO" sz="2000" b="1" u="sng" dirty="0"/>
              <a:t> = 0.06</a:t>
            </a:r>
          </a:p>
        </p:txBody>
      </p:sp>
      <p:sp>
        <p:nvSpPr>
          <p:cNvPr id="4" name="Multiplication Sign 3">
            <a:extLst>
              <a:ext uri="{FF2B5EF4-FFF2-40B4-BE49-F238E27FC236}">
                <a16:creationId xmlns:a16="http://schemas.microsoft.com/office/drawing/2014/main" id="{57B95CFB-B233-7A93-606A-E49F0E42FC2A}"/>
              </a:ext>
            </a:extLst>
          </p:cNvPr>
          <p:cNvSpPr/>
          <p:nvPr/>
        </p:nvSpPr>
        <p:spPr>
          <a:xfrm>
            <a:off x="6080024" y="4975451"/>
            <a:ext cx="490916" cy="426994"/>
          </a:xfrm>
          <a:prstGeom prst="mathMultiply">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pic>
        <p:nvPicPr>
          <p:cNvPr id="2050" name="Picture 2" descr="approval symbol is a check mark in a circle, drawn by hand, vector green  sign OK approval or development checklist. personal choice mark 24739480  Vector Art at Vecteezy">
            <a:extLst>
              <a:ext uri="{FF2B5EF4-FFF2-40B4-BE49-F238E27FC236}">
                <a16:creationId xmlns:a16="http://schemas.microsoft.com/office/drawing/2014/main" id="{5A5662F0-8BEF-B434-0D44-5F4EA0A2DB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44114" y="4969396"/>
            <a:ext cx="404670" cy="40467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pproval symbol is a check mark in a circle, drawn by hand, vector green  sign OK approval or development checklist. personal choice mark 24739480  Vector Art at Vecteezy">
            <a:extLst>
              <a:ext uri="{FF2B5EF4-FFF2-40B4-BE49-F238E27FC236}">
                <a16:creationId xmlns:a16="http://schemas.microsoft.com/office/drawing/2014/main" id="{DA46E2B1-0E33-BD0B-024C-DE2373ED3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56084" y="4969396"/>
            <a:ext cx="404670" cy="404670"/>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pproval symbol is a check mark in a circle, drawn by hand, vector green  sign OK approval or development checklist. personal choice mark 24739480  Vector Art at Vecteezy">
            <a:extLst>
              <a:ext uri="{FF2B5EF4-FFF2-40B4-BE49-F238E27FC236}">
                <a16:creationId xmlns:a16="http://schemas.microsoft.com/office/drawing/2014/main" id="{C090127E-A35B-0F3C-4F61-1528B7874AD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68054" y="4959527"/>
            <a:ext cx="404670" cy="4046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59955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5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EFE45-0320-BEB3-5C30-2279AE8AFA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AA1958-BA8C-DBB5-8274-F3528243BDE6}"/>
              </a:ext>
            </a:extLst>
          </p:cNvPr>
          <p:cNvSpPr>
            <a:spLocks noGrp="1"/>
          </p:cNvSpPr>
          <p:nvPr>
            <p:ph type="title"/>
          </p:nvPr>
        </p:nvSpPr>
        <p:spPr/>
        <p:txBody>
          <a:bodyPr/>
          <a:lstStyle/>
          <a:p>
            <a:r>
              <a:rPr lang="nb-NO" dirty="0" err="1"/>
              <a:t>Step</a:t>
            </a:r>
            <a:r>
              <a:rPr lang="nb-NO" dirty="0"/>
              <a:t> 7 – </a:t>
            </a:r>
            <a:r>
              <a:rPr lang="nb-NO" dirty="0" err="1"/>
              <a:t>Repeat</a:t>
            </a:r>
            <a:r>
              <a:rPr lang="nb-NO" dirty="0"/>
              <a:t> </a:t>
            </a:r>
            <a:r>
              <a:rPr lang="nb-NO" dirty="0" err="1"/>
              <a:t>until</a:t>
            </a:r>
            <a:r>
              <a:rPr lang="nb-NO" dirty="0"/>
              <a:t> all </a:t>
            </a:r>
            <a:r>
              <a:rPr lang="nb-NO" dirty="0" err="1"/>
              <a:t>features</a:t>
            </a:r>
            <a:r>
              <a:rPr lang="nb-NO" dirty="0"/>
              <a:t> </a:t>
            </a:r>
            <a:r>
              <a:rPr lang="nb-NO" dirty="0" err="1"/>
              <a:t>are</a:t>
            </a:r>
            <a:r>
              <a:rPr lang="nb-NO" dirty="0"/>
              <a:t> </a:t>
            </a:r>
            <a:r>
              <a:rPr lang="nb-NO" dirty="0" err="1"/>
              <a:t>confirmed</a:t>
            </a:r>
            <a:r>
              <a:rPr lang="nb-NO" dirty="0"/>
              <a:t> or </a:t>
            </a:r>
            <a:r>
              <a:rPr lang="nb-NO" dirty="0" err="1"/>
              <a:t>rejected</a:t>
            </a:r>
            <a:endParaRPr lang="nb-NO" dirty="0"/>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19DA7A3-7D63-0768-A8D7-4353D44DF1B6}"/>
                  </a:ext>
                </a:extLst>
              </p:cNvPr>
              <p:cNvSpPr txBox="1"/>
              <p:nvPr/>
            </p:nvSpPr>
            <p:spPr>
              <a:xfrm>
                <a:off x="3168819" y="1719098"/>
                <a:ext cx="6097348" cy="16797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nb-NO" sz="2800" i="1" smtClean="0">
                              <a:latin typeface="Cambria Math" panose="02040503050406030204" pitchFamily="18" charset="0"/>
                            </a:rPr>
                          </m:ctrlPr>
                        </m:sSubPr>
                        <m:e>
                          <m:r>
                            <a:rPr lang="nb-NO" sz="2800" b="0" i="1" smtClean="0">
                              <a:latin typeface="Cambria Math" panose="02040503050406030204" pitchFamily="18" charset="0"/>
                            </a:rPr>
                            <m:t>𝑋</m:t>
                          </m:r>
                        </m:e>
                        <m:sub>
                          <m:r>
                            <a:rPr lang="nb-NO" sz="2800" b="0" i="1" smtClean="0">
                              <a:latin typeface="Cambria Math" panose="02040503050406030204" pitchFamily="18" charset="0"/>
                            </a:rPr>
                            <m:t>𝑐𝑜𝑛𝑓𝑖𝑟𝑚𝑒𝑑</m:t>
                          </m:r>
                        </m:sub>
                      </m:sSub>
                      <m:r>
                        <a:rPr lang="nb-NO" sz="2800" i="1" smtClean="0">
                          <a:latin typeface="Cambria Math" panose="02040503050406030204" pitchFamily="18" charset="0"/>
                        </a:rPr>
                        <m:t>=</m:t>
                      </m:r>
                      <m:sSup>
                        <m:sSupPr>
                          <m:ctrlPr>
                            <a:rPr lang="nb-NO" sz="2800" i="1">
                              <a:latin typeface="Cambria Math" panose="02040503050406030204" pitchFamily="18" charset="0"/>
                            </a:rPr>
                          </m:ctrlPr>
                        </m:sSupPr>
                        <m:e>
                          <m:r>
                            <a:rPr lang="nb-NO" sz="2800" i="1">
                              <a:latin typeface="Cambria Math" panose="02040503050406030204" pitchFamily="18" charset="0"/>
                            </a:rPr>
                            <m:t>𝑋</m:t>
                          </m:r>
                        </m:e>
                        <m:sup>
                          <m:r>
                            <a:rPr lang="nb-NO" sz="2800" b="0" i="1" smtClean="0">
                              <a:latin typeface="Cambria Math" panose="02040503050406030204" pitchFamily="18" charset="0"/>
                            </a:rPr>
                            <m:t>1</m:t>
                          </m:r>
                        </m:sup>
                      </m:sSup>
                      <m:r>
                        <a:rPr lang="nb-NO" sz="2800" i="1">
                          <a:latin typeface="Cambria Math" panose="02040503050406030204" pitchFamily="18" charset="0"/>
                        </a:rPr>
                        <m:t>=</m:t>
                      </m:r>
                      <m:d>
                        <m:dPr>
                          <m:begChr m:val="["/>
                          <m:endChr m:val="]"/>
                          <m:ctrlPr>
                            <a:rPr lang="nb-NO" sz="2800" i="1">
                              <a:latin typeface="Cambria Math" panose="02040503050406030204" pitchFamily="18" charset="0"/>
                            </a:rPr>
                          </m:ctrlPr>
                        </m:dPr>
                        <m:e>
                          <m:m>
                            <m:mPr>
                              <m:mcs>
                                <m:mc>
                                  <m:mcPr>
                                    <m:count m:val="3"/>
                                    <m:mcJc m:val="center"/>
                                  </m:mcPr>
                                </m:mc>
                              </m:mcs>
                              <m:ctrlPr>
                                <a:rPr lang="nb-NO" sz="2800" i="1">
                                  <a:latin typeface="Cambria Math" panose="02040503050406030204" pitchFamily="18" charset="0"/>
                                </a:rPr>
                              </m:ctrlPr>
                            </m:mPr>
                            <m:mr>
                              <m:e>
                                <m:r>
                                  <a:rPr lang="nb-NO" sz="2800" i="1">
                                    <a:latin typeface="Cambria Math" panose="02040503050406030204" pitchFamily="18" charset="0"/>
                                  </a:rPr>
                                  <m:t>1.1</m:t>
                                </m:r>
                              </m:e>
                              <m:e>
                                <m:r>
                                  <a:rPr lang="nb-NO" sz="2800" i="1">
                                    <a:latin typeface="Cambria Math" panose="02040503050406030204" pitchFamily="18" charset="0"/>
                                  </a:rPr>
                                  <m:t>10</m:t>
                                </m:r>
                              </m:e>
                              <m:e>
                                <m:r>
                                  <a:rPr lang="nb-NO" sz="2800" i="1">
                                    <a:latin typeface="Cambria Math" panose="02040503050406030204" pitchFamily="18" charset="0"/>
                                  </a:rPr>
                                  <m:t>0</m:t>
                                </m:r>
                              </m:e>
                            </m:mr>
                            <m:mr>
                              <m:e>
                                <m:r>
                                  <a:rPr lang="nb-NO" sz="2800" i="1">
                                    <a:latin typeface="Cambria Math" panose="02040503050406030204" pitchFamily="18" charset="0"/>
                                  </a:rPr>
                                  <m:t>1.3</m:t>
                                </m:r>
                              </m:e>
                              <m:e>
                                <m:r>
                                  <a:rPr lang="nb-NO" sz="2800" i="1">
                                    <a:latin typeface="Cambria Math" panose="02040503050406030204" pitchFamily="18" charset="0"/>
                                  </a:rPr>
                                  <m:t>12</m:t>
                                </m:r>
                              </m:e>
                              <m:e>
                                <m:r>
                                  <a:rPr lang="nb-NO" sz="2800" i="1">
                                    <a:latin typeface="Cambria Math" panose="02040503050406030204" pitchFamily="18" charset="0"/>
                                  </a:rPr>
                                  <m:t>0</m:t>
                                </m:r>
                              </m:e>
                            </m:mr>
                            <m:mr>
                              <m:e>
                                <m:r>
                                  <a:rPr lang="nb-NO" sz="2800" i="1">
                                    <a:latin typeface="Cambria Math" panose="02040503050406030204" pitchFamily="18" charset="0"/>
                                  </a:rPr>
                                  <m:t>0.9</m:t>
                                </m:r>
                              </m:e>
                              <m:e>
                                <m:r>
                                  <a:rPr lang="nb-NO" sz="2800" i="1">
                                    <a:latin typeface="Cambria Math" panose="02040503050406030204" pitchFamily="18" charset="0"/>
                                  </a:rPr>
                                  <m:t>8</m:t>
                                </m:r>
                              </m:e>
                              <m:e>
                                <m:r>
                                  <a:rPr lang="nb-NO" sz="2800" i="1">
                                    <a:latin typeface="Cambria Math" panose="02040503050406030204" pitchFamily="18" charset="0"/>
                                  </a:rPr>
                                  <m:t>1</m:t>
                                </m:r>
                              </m:e>
                            </m:mr>
                            <m:mr>
                              <m:e>
                                <m:r>
                                  <a:rPr lang="nb-NO" sz="2800" i="1">
                                    <a:latin typeface="Cambria Math" panose="02040503050406030204" pitchFamily="18" charset="0"/>
                                  </a:rPr>
                                  <m:t>1.5</m:t>
                                </m:r>
                              </m:e>
                              <m:e>
                                <m:r>
                                  <a:rPr lang="nb-NO" sz="2800" i="1">
                                    <a:latin typeface="Cambria Math" panose="02040503050406030204" pitchFamily="18" charset="0"/>
                                  </a:rPr>
                                  <m:t>20</m:t>
                                </m:r>
                              </m:e>
                              <m:e>
                                <m:r>
                                  <a:rPr lang="nb-NO" sz="2800" b="0" i="1" smtClean="0">
                                    <a:latin typeface="Cambria Math" panose="02040503050406030204" pitchFamily="18" charset="0"/>
                                  </a:rPr>
                                  <m:t>0</m:t>
                                </m:r>
                              </m:e>
                            </m:mr>
                          </m:m>
                        </m:e>
                      </m:d>
                    </m:oMath>
                  </m:oMathPara>
                </a14:m>
                <a:endParaRPr lang="nb-NO" sz="2800" dirty="0"/>
              </a:p>
            </p:txBody>
          </p:sp>
        </mc:Choice>
        <mc:Fallback xmlns="">
          <p:sp>
            <p:nvSpPr>
              <p:cNvPr id="15" name="TextBox 14">
                <a:extLst>
                  <a:ext uri="{FF2B5EF4-FFF2-40B4-BE49-F238E27FC236}">
                    <a16:creationId xmlns:a16="http://schemas.microsoft.com/office/drawing/2014/main" id="{219DA7A3-7D63-0768-A8D7-4353D44DF1B6}"/>
                  </a:ext>
                </a:extLst>
              </p:cNvPr>
              <p:cNvSpPr txBox="1">
                <a:spLocks noRot="1" noChangeAspect="1" noMove="1" noResize="1" noEditPoints="1" noAdjustHandles="1" noChangeArrowheads="1" noChangeShapeType="1" noTextEdit="1"/>
              </p:cNvSpPr>
              <p:nvPr/>
            </p:nvSpPr>
            <p:spPr>
              <a:xfrm>
                <a:off x="3168819" y="1719098"/>
                <a:ext cx="6097348" cy="1679755"/>
              </a:xfrm>
              <a:prstGeom prst="rect">
                <a:avLst/>
              </a:prstGeom>
              <a:blipFill>
                <a:blip r:embed="rId2"/>
                <a:stretch>
                  <a:fillRect/>
                </a:stretch>
              </a:blipFill>
            </p:spPr>
            <p:txBody>
              <a:bodyPr/>
              <a:lstStyle/>
              <a:p>
                <a:r>
                  <a:rPr lang="nb-NO">
                    <a:noFill/>
                  </a:rPr>
                  <a:t> </a:t>
                </a:r>
              </a:p>
            </p:txBody>
          </p:sp>
        </mc:Fallback>
      </mc:AlternateContent>
      <p:sp>
        <p:nvSpPr>
          <p:cNvPr id="16" name="Arrow: Right 15">
            <a:extLst>
              <a:ext uri="{FF2B5EF4-FFF2-40B4-BE49-F238E27FC236}">
                <a16:creationId xmlns:a16="http://schemas.microsoft.com/office/drawing/2014/main" id="{96BA542E-3F08-90B6-D1E7-6882BE0C3161}"/>
              </a:ext>
            </a:extLst>
          </p:cNvPr>
          <p:cNvSpPr/>
          <p:nvPr/>
        </p:nvSpPr>
        <p:spPr>
          <a:xfrm>
            <a:off x="1762714" y="4046077"/>
            <a:ext cx="1166604" cy="5178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7" name="TextBox 16">
            <a:extLst>
              <a:ext uri="{FF2B5EF4-FFF2-40B4-BE49-F238E27FC236}">
                <a16:creationId xmlns:a16="http://schemas.microsoft.com/office/drawing/2014/main" id="{1E290333-9CAF-B0A4-4D4D-F805838EA1D5}"/>
              </a:ext>
            </a:extLst>
          </p:cNvPr>
          <p:cNvSpPr txBox="1"/>
          <p:nvPr/>
        </p:nvSpPr>
        <p:spPr>
          <a:xfrm>
            <a:off x="3296493" y="4046077"/>
            <a:ext cx="3398655" cy="461665"/>
          </a:xfrm>
          <a:prstGeom prst="rect">
            <a:avLst/>
          </a:prstGeom>
          <a:noFill/>
        </p:spPr>
        <p:txBody>
          <a:bodyPr wrap="square" rtlCol="0">
            <a:spAutoFit/>
          </a:bodyPr>
          <a:lstStyle/>
          <a:p>
            <a:r>
              <a:rPr lang="nb-NO" sz="2400" dirty="0" err="1"/>
              <a:t>Repeat</a:t>
            </a:r>
            <a:r>
              <a:rPr lang="nb-NO" sz="2400" dirty="0"/>
              <a:t> all </a:t>
            </a:r>
            <a:r>
              <a:rPr lang="nb-NO" sz="2400" dirty="0" err="1"/>
              <a:t>steps</a:t>
            </a:r>
            <a:r>
              <a:rPr lang="nb-NO" sz="2400" dirty="0"/>
              <a:t> </a:t>
            </a:r>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B18588D-17B5-E0D0-6FF7-B255CAA2C6A9}"/>
                  </a:ext>
                </a:extLst>
              </p:cNvPr>
              <p:cNvSpPr txBox="1"/>
              <p:nvPr/>
            </p:nvSpPr>
            <p:spPr>
              <a:xfrm>
                <a:off x="675515" y="4010803"/>
                <a:ext cx="903611" cy="5936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nb-NO" sz="3200" i="1" smtClean="0">
                              <a:latin typeface="Cambria Math" panose="02040503050406030204" pitchFamily="18" charset="0"/>
                            </a:rPr>
                          </m:ctrlPr>
                        </m:sSupPr>
                        <m:e>
                          <m:r>
                            <a:rPr lang="nb-NO" sz="3200" b="0" i="1" smtClean="0">
                              <a:latin typeface="Cambria Math" panose="02040503050406030204" pitchFamily="18" charset="0"/>
                            </a:rPr>
                            <m:t>𝑋</m:t>
                          </m:r>
                        </m:e>
                        <m:sup>
                          <m:r>
                            <a:rPr lang="nb-NO" sz="3200" b="0" i="1" smtClean="0">
                              <a:latin typeface="Cambria Math" panose="02040503050406030204" pitchFamily="18" charset="0"/>
                            </a:rPr>
                            <m:t>𝑘</m:t>
                          </m:r>
                        </m:sup>
                      </m:sSup>
                    </m:oMath>
                  </m:oMathPara>
                </a14:m>
                <a:endParaRPr lang="nb-NO" sz="3200" dirty="0"/>
              </a:p>
            </p:txBody>
          </p:sp>
        </mc:Choice>
        <mc:Fallback xmlns="">
          <p:sp>
            <p:nvSpPr>
              <p:cNvPr id="19" name="TextBox 18">
                <a:extLst>
                  <a:ext uri="{FF2B5EF4-FFF2-40B4-BE49-F238E27FC236}">
                    <a16:creationId xmlns:a16="http://schemas.microsoft.com/office/drawing/2014/main" id="{4B18588D-17B5-E0D0-6FF7-B255CAA2C6A9}"/>
                  </a:ext>
                </a:extLst>
              </p:cNvPr>
              <p:cNvSpPr txBox="1">
                <a:spLocks noRot="1" noChangeAspect="1" noMove="1" noResize="1" noEditPoints="1" noAdjustHandles="1" noChangeArrowheads="1" noChangeShapeType="1" noTextEdit="1"/>
              </p:cNvSpPr>
              <p:nvPr/>
            </p:nvSpPr>
            <p:spPr>
              <a:xfrm>
                <a:off x="675515" y="4010803"/>
                <a:ext cx="903611" cy="593624"/>
              </a:xfrm>
              <a:prstGeom prst="rect">
                <a:avLst/>
              </a:prstGeom>
              <a:blipFill>
                <a:blip r:embed="rId3"/>
                <a:stretch>
                  <a:fillRect/>
                </a:stretch>
              </a:blipFill>
            </p:spPr>
            <p:txBody>
              <a:bodyPr/>
              <a:lstStyle/>
              <a:p>
                <a:r>
                  <a:rPr lang="nb-NO">
                    <a:noFill/>
                  </a:rPr>
                  <a:t> </a:t>
                </a:r>
              </a:p>
            </p:txBody>
          </p:sp>
        </mc:Fallback>
      </mc:AlternateContent>
      <p:sp>
        <p:nvSpPr>
          <p:cNvPr id="20" name="Arrow: Right 19">
            <a:extLst>
              <a:ext uri="{FF2B5EF4-FFF2-40B4-BE49-F238E27FC236}">
                <a16:creationId xmlns:a16="http://schemas.microsoft.com/office/drawing/2014/main" id="{1BD2E04C-0D5A-1767-188A-7B9D61D4C4E3}"/>
              </a:ext>
            </a:extLst>
          </p:cNvPr>
          <p:cNvSpPr/>
          <p:nvPr/>
        </p:nvSpPr>
        <p:spPr>
          <a:xfrm>
            <a:off x="6096000" y="4046077"/>
            <a:ext cx="1166604" cy="5178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1" name="TextBox 20">
            <a:extLst>
              <a:ext uri="{FF2B5EF4-FFF2-40B4-BE49-F238E27FC236}">
                <a16:creationId xmlns:a16="http://schemas.microsoft.com/office/drawing/2014/main" id="{4237ADAC-C98F-916F-8AF3-A7CF2D0214B4}"/>
              </a:ext>
            </a:extLst>
          </p:cNvPr>
          <p:cNvSpPr txBox="1"/>
          <p:nvPr/>
        </p:nvSpPr>
        <p:spPr>
          <a:xfrm>
            <a:off x="7527280" y="4010803"/>
            <a:ext cx="1851390" cy="1200329"/>
          </a:xfrm>
          <a:prstGeom prst="rect">
            <a:avLst/>
          </a:prstGeom>
          <a:noFill/>
        </p:spPr>
        <p:txBody>
          <a:bodyPr wrap="square" rtlCol="0">
            <a:spAutoFit/>
          </a:bodyPr>
          <a:lstStyle/>
          <a:p>
            <a:r>
              <a:rPr lang="nb-NO" sz="2400" dirty="0"/>
              <a:t>All </a:t>
            </a:r>
            <a:r>
              <a:rPr lang="nb-NO" sz="2400" dirty="0" err="1"/>
              <a:t>features</a:t>
            </a:r>
            <a:r>
              <a:rPr lang="nb-NO" sz="2400" dirty="0"/>
              <a:t> </a:t>
            </a:r>
            <a:r>
              <a:rPr lang="nb-NO" sz="2400" dirty="0" err="1"/>
              <a:t>confirmed</a:t>
            </a:r>
            <a:r>
              <a:rPr lang="nb-NO" sz="2400" dirty="0"/>
              <a:t> or </a:t>
            </a:r>
            <a:r>
              <a:rPr lang="nb-NO" sz="2400" dirty="0" err="1"/>
              <a:t>rejected</a:t>
            </a:r>
            <a:r>
              <a:rPr lang="nb-NO" sz="2400" dirty="0"/>
              <a:t>?</a:t>
            </a:r>
          </a:p>
        </p:txBody>
      </p:sp>
      <p:sp>
        <p:nvSpPr>
          <p:cNvPr id="22" name="Arrow: Right 21">
            <a:extLst>
              <a:ext uri="{FF2B5EF4-FFF2-40B4-BE49-F238E27FC236}">
                <a16:creationId xmlns:a16="http://schemas.microsoft.com/office/drawing/2014/main" id="{D0C4453A-6C0F-9C6A-339E-0D8A7A7D277C}"/>
              </a:ext>
            </a:extLst>
          </p:cNvPr>
          <p:cNvSpPr/>
          <p:nvPr/>
        </p:nvSpPr>
        <p:spPr>
          <a:xfrm>
            <a:off x="9378670" y="4046077"/>
            <a:ext cx="1166604" cy="51783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23" name="TextBox 22">
            <a:extLst>
              <a:ext uri="{FF2B5EF4-FFF2-40B4-BE49-F238E27FC236}">
                <a16:creationId xmlns:a16="http://schemas.microsoft.com/office/drawing/2014/main" id="{C34AD7E0-009C-60C3-BD0F-CAE0DD7A3160}"/>
              </a:ext>
            </a:extLst>
          </p:cNvPr>
          <p:cNvSpPr txBox="1"/>
          <p:nvPr/>
        </p:nvSpPr>
        <p:spPr>
          <a:xfrm>
            <a:off x="10689354" y="4046077"/>
            <a:ext cx="1417791" cy="461665"/>
          </a:xfrm>
          <a:prstGeom prst="rect">
            <a:avLst/>
          </a:prstGeom>
          <a:noFill/>
        </p:spPr>
        <p:txBody>
          <a:bodyPr wrap="square" rtlCol="0">
            <a:spAutoFit/>
          </a:bodyPr>
          <a:lstStyle/>
          <a:p>
            <a:r>
              <a:rPr lang="nb-NO" sz="2400" dirty="0"/>
              <a:t>Stop</a:t>
            </a:r>
          </a:p>
        </p:txBody>
      </p:sp>
      <p:sp>
        <p:nvSpPr>
          <p:cNvPr id="3" name="Arrow: Bent 2">
            <a:extLst>
              <a:ext uri="{FF2B5EF4-FFF2-40B4-BE49-F238E27FC236}">
                <a16:creationId xmlns:a16="http://schemas.microsoft.com/office/drawing/2014/main" id="{B17D62D3-015D-3954-1587-751063960437}"/>
              </a:ext>
            </a:extLst>
          </p:cNvPr>
          <p:cNvSpPr/>
          <p:nvPr/>
        </p:nvSpPr>
        <p:spPr>
          <a:xfrm rot="10800000">
            <a:off x="6707850" y="5211132"/>
            <a:ext cx="1745125" cy="552450"/>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dirty="0">
              <a:solidFill>
                <a:schemeClr val="tx1"/>
              </a:solidFill>
            </a:endParaRP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667A5C7-F74D-4021-14F2-ADBA5DE36A85}"/>
                  </a:ext>
                </a:extLst>
              </p:cNvPr>
              <p:cNvSpPr txBox="1"/>
              <p:nvPr/>
            </p:nvSpPr>
            <p:spPr>
              <a:xfrm>
                <a:off x="5517418" y="5294116"/>
                <a:ext cx="903611" cy="59362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nb-NO" sz="3200" i="1" smtClean="0">
                              <a:latin typeface="Cambria Math" panose="02040503050406030204" pitchFamily="18" charset="0"/>
                            </a:rPr>
                          </m:ctrlPr>
                        </m:sSupPr>
                        <m:e>
                          <m:r>
                            <a:rPr lang="nb-NO" sz="3200" b="0" i="1" smtClean="0">
                              <a:latin typeface="Cambria Math" panose="02040503050406030204" pitchFamily="18" charset="0"/>
                            </a:rPr>
                            <m:t>𝑋</m:t>
                          </m:r>
                        </m:e>
                        <m:sup>
                          <m:r>
                            <a:rPr lang="nb-NO" sz="3200" b="0" i="1" smtClean="0">
                              <a:latin typeface="Cambria Math" panose="02040503050406030204" pitchFamily="18" charset="0"/>
                            </a:rPr>
                            <m:t>𝑘</m:t>
                          </m:r>
                          <m:r>
                            <a:rPr lang="nb-NO" sz="3200" b="0" i="1" smtClean="0">
                              <a:latin typeface="Cambria Math" panose="02040503050406030204" pitchFamily="18" charset="0"/>
                            </a:rPr>
                            <m:t>+1</m:t>
                          </m:r>
                        </m:sup>
                      </m:sSup>
                    </m:oMath>
                  </m:oMathPara>
                </a14:m>
                <a:endParaRPr lang="nb-NO" sz="3200" dirty="0"/>
              </a:p>
            </p:txBody>
          </p:sp>
        </mc:Choice>
        <mc:Fallback xmlns="">
          <p:sp>
            <p:nvSpPr>
              <p:cNvPr id="4" name="TextBox 3">
                <a:extLst>
                  <a:ext uri="{FF2B5EF4-FFF2-40B4-BE49-F238E27FC236}">
                    <a16:creationId xmlns:a16="http://schemas.microsoft.com/office/drawing/2014/main" id="{7667A5C7-F74D-4021-14F2-ADBA5DE36A85}"/>
                  </a:ext>
                </a:extLst>
              </p:cNvPr>
              <p:cNvSpPr txBox="1">
                <a:spLocks noRot="1" noChangeAspect="1" noMove="1" noResize="1" noEditPoints="1" noAdjustHandles="1" noChangeArrowheads="1" noChangeShapeType="1" noTextEdit="1"/>
              </p:cNvSpPr>
              <p:nvPr/>
            </p:nvSpPr>
            <p:spPr>
              <a:xfrm>
                <a:off x="5517418" y="5294116"/>
                <a:ext cx="903611" cy="593624"/>
              </a:xfrm>
              <a:prstGeom prst="rect">
                <a:avLst/>
              </a:prstGeom>
              <a:blipFill>
                <a:blip r:embed="rId4"/>
                <a:stretch>
                  <a:fillRect r="-3378"/>
                </a:stretch>
              </a:blipFill>
            </p:spPr>
            <p:txBody>
              <a:bodyPr/>
              <a:lstStyle/>
              <a:p>
                <a:r>
                  <a:rPr lang="nb-NO">
                    <a:noFill/>
                  </a:rPr>
                  <a:t> </a:t>
                </a:r>
              </a:p>
            </p:txBody>
          </p:sp>
        </mc:Fallback>
      </mc:AlternateContent>
      <p:sp>
        <p:nvSpPr>
          <p:cNvPr id="6" name="Arrow: Bent 5">
            <a:extLst>
              <a:ext uri="{FF2B5EF4-FFF2-40B4-BE49-F238E27FC236}">
                <a16:creationId xmlns:a16="http://schemas.microsoft.com/office/drawing/2014/main" id="{A01C4091-0F81-915A-0D1B-13B9FD877333}"/>
              </a:ext>
            </a:extLst>
          </p:cNvPr>
          <p:cNvSpPr/>
          <p:nvPr/>
        </p:nvSpPr>
        <p:spPr>
          <a:xfrm rot="16200000">
            <a:off x="3967209" y="4457628"/>
            <a:ext cx="883321" cy="1672974"/>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nb-NO" dirty="0">
              <a:solidFill>
                <a:schemeClr val="tx1"/>
              </a:solidFill>
            </a:endParaRPr>
          </a:p>
        </p:txBody>
      </p:sp>
      <p:sp>
        <p:nvSpPr>
          <p:cNvPr id="7" name="TextBox 6">
            <a:extLst>
              <a:ext uri="{FF2B5EF4-FFF2-40B4-BE49-F238E27FC236}">
                <a16:creationId xmlns:a16="http://schemas.microsoft.com/office/drawing/2014/main" id="{F1411E92-E625-FF91-2F70-835C5BB58D0B}"/>
              </a:ext>
            </a:extLst>
          </p:cNvPr>
          <p:cNvSpPr txBox="1"/>
          <p:nvPr/>
        </p:nvSpPr>
        <p:spPr>
          <a:xfrm>
            <a:off x="9663913" y="3660612"/>
            <a:ext cx="655455" cy="461665"/>
          </a:xfrm>
          <a:prstGeom prst="rect">
            <a:avLst/>
          </a:prstGeom>
          <a:noFill/>
        </p:spPr>
        <p:txBody>
          <a:bodyPr wrap="square" rtlCol="0">
            <a:spAutoFit/>
          </a:bodyPr>
          <a:lstStyle/>
          <a:p>
            <a:r>
              <a:rPr lang="nb-NO" sz="2400" dirty="0" err="1"/>
              <a:t>Yes</a:t>
            </a:r>
            <a:endParaRPr lang="nb-NO" sz="2400" dirty="0"/>
          </a:p>
        </p:txBody>
      </p:sp>
      <p:sp>
        <p:nvSpPr>
          <p:cNvPr id="8" name="TextBox 7">
            <a:extLst>
              <a:ext uri="{FF2B5EF4-FFF2-40B4-BE49-F238E27FC236}">
                <a16:creationId xmlns:a16="http://schemas.microsoft.com/office/drawing/2014/main" id="{D3438E3A-2CB3-A26E-ADA0-D1CD9753AC11}"/>
              </a:ext>
            </a:extLst>
          </p:cNvPr>
          <p:cNvSpPr txBox="1"/>
          <p:nvPr/>
        </p:nvSpPr>
        <p:spPr>
          <a:xfrm>
            <a:off x="7574680" y="5656907"/>
            <a:ext cx="655455" cy="461665"/>
          </a:xfrm>
          <a:prstGeom prst="rect">
            <a:avLst/>
          </a:prstGeom>
          <a:noFill/>
        </p:spPr>
        <p:txBody>
          <a:bodyPr wrap="square" rtlCol="0">
            <a:spAutoFit/>
          </a:bodyPr>
          <a:lstStyle/>
          <a:p>
            <a:r>
              <a:rPr lang="nb-NO" sz="2400" dirty="0"/>
              <a:t>No</a:t>
            </a:r>
          </a:p>
        </p:txBody>
      </p:sp>
    </p:spTree>
    <p:extLst>
      <p:ext uri="{BB962C8B-B14F-4D97-AF65-F5344CB8AC3E}">
        <p14:creationId xmlns:p14="http://schemas.microsoft.com/office/powerpoint/2010/main" val="909061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p:bldP spid="19" grpId="0"/>
      <p:bldP spid="21" grpId="0"/>
      <p:bldP spid="22" grpId="0" animBg="1"/>
      <p:bldP spid="23" grpId="0"/>
      <p:bldP spid="3" grpId="0" animBg="1"/>
      <p:bldP spid="4" grpId="0"/>
      <p:bldP spid="6" grpId="0" animBg="1"/>
      <p:bldP spid="7" grpId="0"/>
      <p:bldP spid="8"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444</Words>
  <Application>Microsoft Office PowerPoint</Application>
  <PresentationFormat>Widescreen</PresentationFormat>
  <Paragraphs>69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Cambria Math</vt:lpstr>
      <vt:lpstr>Office Theme</vt:lpstr>
      <vt:lpstr>Boruta Algorithm</vt:lpstr>
      <vt:lpstr>What it is?</vt:lpstr>
      <vt:lpstr>Step 1 – Generate Shadow Features</vt:lpstr>
      <vt:lpstr>Step 3 – Concatenate Original and Shadow Features</vt:lpstr>
      <vt:lpstr>Step 4 – Random Forest Training with extended data</vt:lpstr>
      <vt:lpstr>Step 5 – Features Importances</vt:lpstr>
      <vt:lpstr>Step 6 – Features Importances Comparison</vt:lpstr>
      <vt:lpstr>Step 6 – Features Importances Comparison</vt:lpstr>
      <vt:lpstr>Step 7 – Repeat until all features are confirmed or rejected</vt:lpstr>
      <vt:lpstr>Tentative Features Treatment</vt:lpstr>
      <vt:lpstr>Observations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Centurion Barrionuevo</dc:creator>
  <cp:lastModifiedBy>Daniel Centurion Barrionuevo</cp:lastModifiedBy>
  <cp:revision>33</cp:revision>
  <dcterms:created xsi:type="dcterms:W3CDTF">2025-09-27T12:19:20Z</dcterms:created>
  <dcterms:modified xsi:type="dcterms:W3CDTF">2025-10-03T08:49:35Z</dcterms:modified>
</cp:coreProperties>
</file>