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87"/>
  </p:normalViewPr>
  <p:slideViewPr>
    <p:cSldViewPr snapToGrid="0" snapToObjects="1">
      <p:cViewPr varScale="1">
        <p:scale>
          <a:sx n="119" d="100"/>
          <a:sy n="119" d="100"/>
        </p:scale>
        <p:origin x="3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A247-47FB-C749-9525-F98FB017A3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0B948E-AC53-CE46-86EC-4E8717C34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B6E26F-59E7-D84C-B92A-260306434ECE}"/>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5" name="Footer Placeholder 4">
            <a:extLst>
              <a:ext uri="{FF2B5EF4-FFF2-40B4-BE49-F238E27FC236}">
                <a16:creationId xmlns:a16="http://schemas.microsoft.com/office/drawing/2014/main" id="{F2BA7840-BFD3-8845-BC34-63E545D8E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B2A5A-7E68-D94F-BF52-0C2F6236DBD6}"/>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3998290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8079-6F7D-BA40-B2E5-A853A2E10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C44D79-B7BC-714B-B851-89EA4A9BD6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296B1-FF12-3A43-9BB9-060359826A83}"/>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5" name="Footer Placeholder 4">
            <a:extLst>
              <a:ext uri="{FF2B5EF4-FFF2-40B4-BE49-F238E27FC236}">
                <a16:creationId xmlns:a16="http://schemas.microsoft.com/office/drawing/2014/main" id="{11E77101-22E6-F741-9FE5-0C1376B82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31E8E-D155-3943-8DD3-BF1834A6FA52}"/>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364765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48830-54B3-C348-B8D2-69BF1AC0C9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B1E478-5160-814F-AF37-17DA282380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EC19D-E6C4-C34F-B402-5FC616D4FF14}"/>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5" name="Footer Placeholder 4">
            <a:extLst>
              <a:ext uri="{FF2B5EF4-FFF2-40B4-BE49-F238E27FC236}">
                <a16:creationId xmlns:a16="http://schemas.microsoft.com/office/drawing/2014/main" id="{1B048AB4-BD69-F74D-9DD2-BD64C7E1C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45745-55C4-354E-9CE2-390FD4ED5580}"/>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32446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F370-0CE7-A243-870D-9051513D45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CC7EB-93E2-8044-B9AE-1533F9FF8C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B3715-47B3-6047-B1EB-8772A5D0C7F7}"/>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5" name="Footer Placeholder 4">
            <a:extLst>
              <a:ext uri="{FF2B5EF4-FFF2-40B4-BE49-F238E27FC236}">
                <a16:creationId xmlns:a16="http://schemas.microsoft.com/office/drawing/2014/main" id="{FE42264C-B728-E740-AC1C-983F0F368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E2488-808B-9C4B-9C0C-FEAEA26969DF}"/>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276241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3469-4129-DF48-838F-ECE63233BB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7957C5-AB10-A74D-904D-0F94954D9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02C0C4-92B4-FB4D-A352-D58D788AC10C}"/>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5" name="Footer Placeholder 4">
            <a:extLst>
              <a:ext uri="{FF2B5EF4-FFF2-40B4-BE49-F238E27FC236}">
                <a16:creationId xmlns:a16="http://schemas.microsoft.com/office/drawing/2014/main" id="{613D407B-A52E-7841-B480-AFD757539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38E18-CC5A-0641-9DB2-A397F26C53D7}"/>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421780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AE65-9D4F-0942-8888-3728DA49A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580E3-D7BA-CD43-AB22-5D0635ADA9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650DBB-0BAE-754F-9B66-F05B9A46D0A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DBD5D7-89EA-1949-AAAC-B93EFDE013E5}"/>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6" name="Footer Placeholder 5">
            <a:extLst>
              <a:ext uri="{FF2B5EF4-FFF2-40B4-BE49-F238E27FC236}">
                <a16:creationId xmlns:a16="http://schemas.microsoft.com/office/drawing/2014/main" id="{EA8008AC-20E3-CE40-9A8E-F4F10F9F7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BD2E0-35D1-7D42-91FC-8DB58E38312A}"/>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170625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B7A1-5446-F44F-B172-67593F5FD6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D9C147-1D47-054A-AEB5-EA5115841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2F8E27-78A5-8A4A-A4CC-03FEA1905D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B2423-A614-AC42-88EB-7A64034FB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49CA40-DE0C-8142-ABC1-1035459B27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10166-E1B9-A842-9B60-9284E017D83C}"/>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8" name="Footer Placeholder 7">
            <a:extLst>
              <a:ext uri="{FF2B5EF4-FFF2-40B4-BE49-F238E27FC236}">
                <a16:creationId xmlns:a16="http://schemas.microsoft.com/office/drawing/2014/main" id="{EC807A05-CB52-5048-8629-E7F0B204D3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867A5-9DB6-3245-8C6A-945E23A037AF}"/>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207781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4121-9599-0A49-9ED6-17790D5811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303FE1-E180-E547-A982-3D734EBE57A7}"/>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4" name="Footer Placeholder 3">
            <a:extLst>
              <a:ext uri="{FF2B5EF4-FFF2-40B4-BE49-F238E27FC236}">
                <a16:creationId xmlns:a16="http://schemas.microsoft.com/office/drawing/2014/main" id="{71B7F01F-D3E2-F040-9176-040D01C3EC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81A027-6E56-7540-9984-86C1B62E00FB}"/>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63293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BA46F-9A89-484F-A85D-561CB64FE798}"/>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3" name="Footer Placeholder 2">
            <a:extLst>
              <a:ext uri="{FF2B5EF4-FFF2-40B4-BE49-F238E27FC236}">
                <a16:creationId xmlns:a16="http://schemas.microsoft.com/office/drawing/2014/main" id="{0EA2D14B-D2AC-1344-B541-243B6D5A8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0E93C-2E48-944D-B846-BF8B4AFB0A9A}"/>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193838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4A81-DF76-4F4B-8286-741A397FE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4C0D5-5D77-684F-9130-DC1B362A7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58BA4D-D39A-2D40-A62A-51D89318E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656011-2868-CC4F-98C0-E2CD8560B2AC}"/>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6" name="Footer Placeholder 5">
            <a:extLst>
              <a:ext uri="{FF2B5EF4-FFF2-40B4-BE49-F238E27FC236}">
                <a16:creationId xmlns:a16="http://schemas.microsoft.com/office/drawing/2014/main" id="{26C2B717-6090-2049-BB24-9C81CAF9E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EBDD4-0C95-6F4C-B352-E1FB292E150B}"/>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136101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3131-B662-7547-BE74-F6989957C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993138-FC52-CF44-B5B8-FFB4E6C4EF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021096-3BD4-0344-9E9E-0740EDC87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B1E20A-A33A-5A43-B428-98E9311877CE}"/>
              </a:ext>
            </a:extLst>
          </p:cNvPr>
          <p:cNvSpPr>
            <a:spLocks noGrp="1"/>
          </p:cNvSpPr>
          <p:nvPr>
            <p:ph type="dt" sz="half" idx="10"/>
          </p:nvPr>
        </p:nvSpPr>
        <p:spPr/>
        <p:txBody>
          <a:bodyPr/>
          <a:lstStyle/>
          <a:p>
            <a:fld id="{55712CEE-5FFC-5E4B-9DCB-0D1B411F4F45}" type="datetimeFigureOut">
              <a:rPr lang="en-US" smtClean="0"/>
              <a:t>10/26/18</a:t>
            </a:fld>
            <a:endParaRPr lang="en-US"/>
          </a:p>
        </p:txBody>
      </p:sp>
      <p:sp>
        <p:nvSpPr>
          <p:cNvPr id="6" name="Footer Placeholder 5">
            <a:extLst>
              <a:ext uri="{FF2B5EF4-FFF2-40B4-BE49-F238E27FC236}">
                <a16:creationId xmlns:a16="http://schemas.microsoft.com/office/drawing/2014/main" id="{3AF317D1-4BEA-7144-AD9D-7A84FFAC7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56A3A-BB63-D64C-B831-33849D7B8FD7}"/>
              </a:ext>
            </a:extLst>
          </p:cNvPr>
          <p:cNvSpPr>
            <a:spLocks noGrp="1"/>
          </p:cNvSpPr>
          <p:nvPr>
            <p:ph type="sldNum" sz="quarter" idx="12"/>
          </p:nvPr>
        </p:nvSpPr>
        <p:spPr/>
        <p:txBody>
          <a:bodyPr/>
          <a:lstStyle/>
          <a:p>
            <a:fld id="{817C0DE2-4125-D64B-8CCF-9FE6FDA45321}" type="slidenum">
              <a:rPr lang="en-US" smtClean="0"/>
              <a:t>‹#›</a:t>
            </a:fld>
            <a:endParaRPr lang="en-US"/>
          </a:p>
        </p:txBody>
      </p:sp>
    </p:spTree>
    <p:extLst>
      <p:ext uri="{BB962C8B-B14F-4D97-AF65-F5344CB8AC3E}">
        <p14:creationId xmlns:p14="http://schemas.microsoft.com/office/powerpoint/2010/main" val="327971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D39E2-F647-0E44-A57F-00AD2BA989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A5CACD-977C-8F4E-BEF4-5DE3ECB91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0392A-F644-4643-A3E2-A15E4EBE5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2CEE-5FFC-5E4B-9DCB-0D1B411F4F45}" type="datetimeFigureOut">
              <a:rPr lang="en-US" smtClean="0"/>
              <a:t>10/26/18</a:t>
            </a:fld>
            <a:endParaRPr lang="en-US"/>
          </a:p>
        </p:txBody>
      </p:sp>
      <p:sp>
        <p:nvSpPr>
          <p:cNvPr id="5" name="Footer Placeholder 4">
            <a:extLst>
              <a:ext uri="{FF2B5EF4-FFF2-40B4-BE49-F238E27FC236}">
                <a16:creationId xmlns:a16="http://schemas.microsoft.com/office/drawing/2014/main" id="{F6256F32-67EA-7540-9993-B1FA08AE2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51A0D9-D827-2642-9B0F-3EE26AB12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C0DE2-4125-D64B-8CCF-9FE6FDA45321}" type="slidenum">
              <a:rPr lang="en-US" smtClean="0"/>
              <a:t>‹#›</a:t>
            </a:fld>
            <a:endParaRPr lang="en-US"/>
          </a:p>
        </p:txBody>
      </p:sp>
    </p:spTree>
    <p:extLst>
      <p:ext uri="{BB962C8B-B14F-4D97-AF65-F5344CB8AC3E}">
        <p14:creationId xmlns:p14="http://schemas.microsoft.com/office/powerpoint/2010/main" val="1919088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eechicagorealestate.com/chicago-zip-codes-by-neighborhood.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8D20-CBE6-3449-8F58-3275300799C5}"/>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6D949BC7-B6EF-E044-BC1D-D1B09E08BD93}"/>
              </a:ext>
            </a:extLst>
          </p:cNvPr>
          <p:cNvSpPr>
            <a:spLocks noGrp="1"/>
          </p:cNvSpPr>
          <p:nvPr>
            <p:ph type="subTitle" idx="1"/>
          </p:nvPr>
        </p:nvSpPr>
        <p:spPr/>
        <p:txBody>
          <a:bodyPr/>
          <a:lstStyle/>
          <a:p>
            <a:r>
              <a:rPr lang="en-US" dirty="0"/>
              <a:t>Applied Data Science Capstone</a:t>
            </a:r>
          </a:p>
        </p:txBody>
      </p:sp>
    </p:spTree>
    <p:extLst>
      <p:ext uri="{BB962C8B-B14F-4D97-AF65-F5344CB8AC3E}">
        <p14:creationId xmlns:p14="http://schemas.microsoft.com/office/powerpoint/2010/main" val="10871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31A6-8979-EE4C-AC6E-D6F7BDAFE86D}"/>
              </a:ext>
            </a:extLst>
          </p:cNvPr>
          <p:cNvSpPr>
            <a:spLocks noGrp="1"/>
          </p:cNvSpPr>
          <p:nvPr>
            <p:ph type="title"/>
          </p:nvPr>
        </p:nvSpPr>
        <p:spPr/>
        <p:txBody>
          <a:bodyPr/>
          <a:lstStyle/>
          <a:p>
            <a:r>
              <a:rPr lang="en-US" b="1" dirty="0"/>
              <a:t>Introduction/Business Problem</a:t>
            </a:r>
            <a:endParaRPr lang="en-US" dirty="0"/>
          </a:p>
        </p:txBody>
      </p:sp>
      <p:sp>
        <p:nvSpPr>
          <p:cNvPr id="3" name="Content Placeholder 2">
            <a:extLst>
              <a:ext uri="{FF2B5EF4-FFF2-40B4-BE49-F238E27FC236}">
                <a16:creationId xmlns:a16="http://schemas.microsoft.com/office/drawing/2014/main" id="{0608FC90-B25F-9846-B410-088B68FCD370}"/>
              </a:ext>
            </a:extLst>
          </p:cNvPr>
          <p:cNvSpPr>
            <a:spLocks noGrp="1"/>
          </p:cNvSpPr>
          <p:nvPr>
            <p:ph idx="1"/>
          </p:nvPr>
        </p:nvSpPr>
        <p:spPr/>
        <p:txBody>
          <a:bodyPr>
            <a:normAutofit/>
          </a:bodyPr>
          <a:lstStyle/>
          <a:p>
            <a:pPr marL="0" indent="0">
              <a:buNone/>
            </a:pPr>
            <a:r>
              <a:rPr lang="en-US" dirty="0"/>
              <a:t>As a foodie moving to Chicago I would like to know how many restaurants are in each neighborhood so I can decide where I will live.  It is very important to many people to know how many restaurants are within walking distance from where they live.  This is especially true in large cities where many people don’t have cars.  For people moving into a new area this project can identify an ideal location with a large number of restaurants / bars that are easily accessible.</a:t>
            </a:r>
          </a:p>
          <a:p>
            <a:pPr marL="0" indent="0">
              <a:buNone/>
            </a:pPr>
            <a:endParaRPr lang="en-US" dirty="0"/>
          </a:p>
        </p:txBody>
      </p:sp>
    </p:spTree>
    <p:extLst>
      <p:ext uri="{BB962C8B-B14F-4D97-AF65-F5344CB8AC3E}">
        <p14:creationId xmlns:p14="http://schemas.microsoft.com/office/powerpoint/2010/main" val="234815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31A6-8979-EE4C-AC6E-D6F7BDAFE86D}"/>
              </a:ext>
            </a:extLst>
          </p:cNvPr>
          <p:cNvSpPr>
            <a:spLocks noGrp="1"/>
          </p:cNvSpPr>
          <p:nvPr>
            <p:ph type="title"/>
          </p:nvPr>
        </p:nvSpPr>
        <p:spPr/>
        <p:txBody>
          <a:bodyPr/>
          <a:lstStyle/>
          <a:p>
            <a:r>
              <a:rPr lang="en-US" b="1" dirty="0"/>
              <a:t>Data</a:t>
            </a:r>
            <a:endParaRPr lang="en-US" dirty="0"/>
          </a:p>
        </p:txBody>
      </p:sp>
      <p:sp>
        <p:nvSpPr>
          <p:cNvPr id="3" name="Content Placeholder 2">
            <a:extLst>
              <a:ext uri="{FF2B5EF4-FFF2-40B4-BE49-F238E27FC236}">
                <a16:creationId xmlns:a16="http://schemas.microsoft.com/office/drawing/2014/main" id="{0608FC90-B25F-9846-B410-088B68FCD370}"/>
              </a:ext>
            </a:extLst>
          </p:cNvPr>
          <p:cNvSpPr>
            <a:spLocks noGrp="1"/>
          </p:cNvSpPr>
          <p:nvPr>
            <p:ph idx="1"/>
          </p:nvPr>
        </p:nvSpPr>
        <p:spPr/>
        <p:txBody>
          <a:bodyPr>
            <a:normAutofit fontScale="85000" lnSpcReduction="20000"/>
          </a:bodyPr>
          <a:lstStyle/>
          <a:p>
            <a:pPr marL="0" indent="0">
              <a:buNone/>
            </a:pPr>
            <a:r>
              <a:rPr lang="en-US" dirty="0"/>
              <a:t>The data that I will use for the project will come from two data sources.  The Foursquare data will provide the list of restaurants.  The zip code for Chicago neighborhoods will come from the </a:t>
            </a:r>
            <a:r>
              <a:rPr lang="en-US" dirty="0" err="1">
                <a:effectLst/>
              </a:rPr>
              <a:t>Guarnero</a:t>
            </a:r>
            <a:r>
              <a:rPr lang="en-US" dirty="0">
                <a:effectLst/>
              </a:rPr>
              <a:t> Real Estate Group web site.  Finally th</a:t>
            </a:r>
            <a:r>
              <a:rPr lang="en-US" dirty="0"/>
              <a:t>e zip code to neighborhood mapping will come from </a:t>
            </a:r>
            <a:r>
              <a:rPr lang="en-US" dirty="0" err="1"/>
              <a:t>GeoPy</a:t>
            </a:r>
            <a:r>
              <a:rPr lang="en-US" dirty="0"/>
              <a:t>.</a:t>
            </a:r>
            <a:endParaRPr lang="en-US" dirty="0">
              <a:effectLst/>
            </a:endParaRPr>
          </a:p>
          <a:p>
            <a:pPr marL="0" indent="0">
              <a:buNone/>
            </a:pPr>
            <a:endParaRPr lang="en-US" dirty="0"/>
          </a:p>
          <a:p>
            <a:r>
              <a:rPr lang="en-US" dirty="0"/>
              <a:t>Foursquare list of restaurants within 500 meters of the zip codes.</a:t>
            </a:r>
          </a:p>
          <a:p>
            <a:r>
              <a:rPr lang="en-US" dirty="0"/>
              <a:t>The list of Chicago zip codes will be retrieved from the Real Estate For Sale by Chicago Zip Code page </a:t>
            </a:r>
            <a:r>
              <a:rPr lang="en-US" dirty="0">
                <a:hlinkClick r:id="rId2"/>
              </a:rPr>
              <a:t>https://www.seechicagorealestate.com/chicago-zip-codes-by-neighborhood.php</a:t>
            </a:r>
            <a:endParaRPr lang="en-US" dirty="0"/>
          </a:p>
          <a:p>
            <a:r>
              <a:rPr lang="en-US" dirty="0"/>
              <a:t>When a neighborhood has multiple zip codes the center will be defined as the middle of all of them.</a:t>
            </a:r>
          </a:p>
          <a:p>
            <a:r>
              <a:rPr lang="en-US" dirty="0" err="1"/>
              <a:t>GeoPy</a:t>
            </a:r>
            <a:r>
              <a:rPr lang="en-US" dirty="0"/>
              <a:t> will be used to map the zip codes for the neighborhoods to the latitude and longitude.</a:t>
            </a:r>
            <a:br>
              <a:rPr lang="en-US" dirty="0"/>
            </a:br>
            <a:endParaRPr lang="en-US" dirty="0"/>
          </a:p>
        </p:txBody>
      </p:sp>
    </p:spTree>
    <p:extLst>
      <p:ext uri="{BB962C8B-B14F-4D97-AF65-F5344CB8AC3E}">
        <p14:creationId xmlns:p14="http://schemas.microsoft.com/office/powerpoint/2010/main" val="279316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31A6-8979-EE4C-AC6E-D6F7BDAFE86D}"/>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608FC90-B25F-9846-B410-088B68FCD370}"/>
              </a:ext>
            </a:extLst>
          </p:cNvPr>
          <p:cNvSpPr>
            <a:spLocks noGrp="1"/>
          </p:cNvSpPr>
          <p:nvPr>
            <p:ph idx="1"/>
          </p:nvPr>
        </p:nvSpPr>
        <p:spPr/>
        <p:txBody>
          <a:bodyPr>
            <a:normAutofit fontScale="92500" lnSpcReduction="20000"/>
          </a:bodyPr>
          <a:lstStyle/>
          <a:p>
            <a:pPr marL="0" indent="0">
              <a:buNone/>
            </a:pPr>
            <a:r>
              <a:rPr lang="en-US" dirty="0"/>
              <a:t>For this project, I focused on trying to find the neighborhood with the most dense food and nightlife venues.  The idea is that this allows someone to experience a variety of restaurants all within walking distance.  Once the data is plotted on the map it is easy to determine which areas have the most restaurants. </a:t>
            </a:r>
          </a:p>
          <a:p>
            <a:pPr marL="0" indent="0">
              <a:buNone/>
            </a:pPr>
            <a:endParaRPr lang="en-US" dirty="0"/>
          </a:p>
          <a:p>
            <a:pPr marL="0" indent="0">
              <a:buNone/>
            </a:pPr>
            <a:r>
              <a:rPr lang="en-US" dirty="0"/>
              <a:t>Packages Used:</a:t>
            </a:r>
          </a:p>
          <a:p>
            <a:pPr marL="457200" lvl="1" indent="0">
              <a:buNone/>
            </a:pPr>
            <a:r>
              <a:rPr lang="en-US" dirty="0"/>
              <a:t>pandas</a:t>
            </a:r>
          </a:p>
          <a:p>
            <a:pPr marL="457200" lvl="1" indent="0">
              <a:buNone/>
            </a:pPr>
            <a:r>
              <a:rPr lang="en-US" dirty="0" err="1"/>
              <a:t>numpy</a:t>
            </a:r>
            <a:endParaRPr lang="en-US" dirty="0"/>
          </a:p>
          <a:p>
            <a:pPr marL="457200" lvl="1" indent="0">
              <a:buNone/>
            </a:pPr>
            <a:r>
              <a:rPr lang="en-US" dirty="0" err="1"/>
              <a:t>json</a:t>
            </a:r>
            <a:r>
              <a:rPr lang="en-US" dirty="0"/>
              <a:t> </a:t>
            </a:r>
          </a:p>
          <a:p>
            <a:pPr marL="457200" lvl="1" indent="0">
              <a:buNone/>
            </a:pPr>
            <a:r>
              <a:rPr lang="en-US" dirty="0" err="1"/>
              <a:t>geopy.geocoders</a:t>
            </a:r>
            <a:endParaRPr lang="en-US" dirty="0"/>
          </a:p>
          <a:p>
            <a:pPr marL="457200" lvl="1" indent="0">
              <a:buNone/>
            </a:pPr>
            <a:r>
              <a:rPr lang="en-US" dirty="0"/>
              <a:t>requests</a:t>
            </a:r>
          </a:p>
          <a:p>
            <a:pPr marL="457200" lvl="1" indent="0">
              <a:buNone/>
            </a:pPr>
            <a:r>
              <a:rPr lang="en-US" dirty="0"/>
              <a:t>folium</a:t>
            </a:r>
          </a:p>
          <a:p>
            <a:pPr marL="0" indent="0">
              <a:buNone/>
            </a:pPr>
            <a:endParaRPr lang="en-US" dirty="0"/>
          </a:p>
          <a:p>
            <a:endParaRPr lang="en-US" dirty="0"/>
          </a:p>
        </p:txBody>
      </p:sp>
    </p:spTree>
    <p:extLst>
      <p:ext uri="{BB962C8B-B14F-4D97-AF65-F5344CB8AC3E}">
        <p14:creationId xmlns:p14="http://schemas.microsoft.com/office/powerpoint/2010/main" val="28562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31A6-8979-EE4C-AC6E-D6F7BDAFE86D}"/>
              </a:ext>
            </a:extLst>
          </p:cNvPr>
          <p:cNvSpPr>
            <a:spLocks noGrp="1"/>
          </p:cNvSpPr>
          <p:nvPr>
            <p:ph type="title"/>
          </p:nvPr>
        </p:nvSpPr>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0608FC90-B25F-9846-B410-088B68FCD370}"/>
              </a:ext>
            </a:extLst>
          </p:cNvPr>
          <p:cNvSpPr>
            <a:spLocks noGrp="1"/>
          </p:cNvSpPr>
          <p:nvPr>
            <p:ph idx="1"/>
          </p:nvPr>
        </p:nvSpPr>
        <p:spPr/>
        <p:txBody>
          <a:bodyPr>
            <a:normAutofit/>
          </a:bodyPr>
          <a:lstStyle/>
          <a:p>
            <a:pPr marL="0" indent="0">
              <a:buNone/>
            </a:pPr>
            <a:r>
              <a:rPr lang="en-US" dirty="0"/>
              <a:t>A map will be displayed with an indictor showing the neighborhood and number of restaurants within 500 meters of the center of the neighborhood.  Each neighborhood will receive a color coding for a rating – Green: A large number of restaurants, Yellow: A average number of restaurants, Red: Low number of restaurants.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17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31A6-8979-EE4C-AC6E-D6F7BDAFE86D}"/>
              </a:ext>
            </a:extLst>
          </p:cNvPr>
          <p:cNvSpPr>
            <a:spLocks noGrp="1"/>
          </p:cNvSpPr>
          <p:nvPr>
            <p:ph type="title"/>
          </p:nvPr>
        </p:nvSpPr>
        <p:spPr/>
        <p:txBody>
          <a:bodyPr/>
          <a:lstStyle/>
          <a:p>
            <a:r>
              <a:rPr lang="en-US" b="1" dirty="0"/>
              <a:t>Discussion</a:t>
            </a:r>
            <a:endParaRPr lang="en-US" dirty="0"/>
          </a:p>
        </p:txBody>
      </p:sp>
      <p:sp>
        <p:nvSpPr>
          <p:cNvPr id="3" name="Content Placeholder 2">
            <a:extLst>
              <a:ext uri="{FF2B5EF4-FFF2-40B4-BE49-F238E27FC236}">
                <a16:creationId xmlns:a16="http://schemas.microsoft.com/office/drawing/2014/main" id="{0608FC90-B25F-9846-B410-088B68FCD370}"/>
              </a:ext>
            </a:extLst>
          </p:cNvPr>
          <p:cNvSpPr>
            <a:spLocks noGrp="1"/>
          </p:cNvSpPr>
          <p:nvPr>
            <p:ph idx="1"/>
          </p:nvPr>
        </p:nvSpPr>
        <p:spPr/>
        <p:txBody>
          <a:bodyPr>
            <a:normAutofit/>
          </a:bodyPr>
          <a:lstStyle/>
          <a:p>
            <a:pPr marL="0" indent="0">
              <a:buNone/>
            </a:pPr>
            <a:r>
              <a:rPr lang="en-US" dirty="0"/>
              <a:t>After reviewing the data it identified the Gold Coast, River North, and Cathedral District as a great location to live.  </a:t>
            </a:r>
          </a:p>
        </p:txBody>
      </p:sp>
    </p:spTree>
    <p:extLst>
      <p:ext uri="{BB962C8B-B14F-4D97-AF65-F5344CB8AC3E}">
        <p14:creationId xmlns:p14="http://schemas.microsoft.com/office/powerpoint/2010/main" val="141922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CE4D-6BF9-3C41-A8D2-BD320CB4B2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F15E56-F9B7-6741-97C5-10CC137D6CED}"/>
              </a:ext>
            </a:extLst>
          </p:cNvPr>
          <p:cNvSpPr>
            <a:spLocks noGrp="1"/>
          </p:cNvSpPr>
          <p:nvPr>
            <p:ph idx="1"/>
          </p:nvPr>
        </p:nvSpPr>
        <p:spPr/>
        <p:txBody>
          <a:bodyPr/>
          <a:lstStyle/>
          <a:p>
            <a:pPr marL="0" indent="0">
              <a:buNone/>
            </a:pPr>
            <a:r>
              <a:rPr lang="en-US" dirty="0"/>
              <a:t>The Gold Coast, River North, and Cathedral District neighborhoods are all very close.  If you lived in the middle of these three neighborhoods, you would have a large variety of venues to enjoy.</a:t>
            </a:r>
          </a:p>
          <a:p>
            <a:endParaRPr lang="en-US" dirty="0"/>
          </a:p>
        </p:txBody>
      </p:sp>
    </p:spTree>
    <p:extLst>
      <p:ext uri="{BB962C8B-B14F-4D97-AF65-F5344CB8AC3E}">
        <p14:creationId xmlns:p14="http://schemas.microsoft.com/office/powerpoint/2010/main" val="344325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430</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Capstone Project</vt:lpstr>
      <vt:lpstr>Introduction/Business Problem</vt:lpstr>
      <vt:lpstr>Data</vt:lpstr>
      <vt:lpstr>Methodology</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Microsoft Office User</dc:creator>
  <cp:lastModifiedBy>Microsoft Office User</cp:lastModifiedBy>
  <cp:revision>5</cp:revision>
  <dcterms:created xsi:type="dcterms:W3CDTF">2018-10-25T15:12:20Z</dcterms:created>
  <dcterms:modified xsi:type="dcterms:W3CDTF">2018-10-26T20:09:12Z</dcterms:modified>
</cp:coreProperties>
</file>