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62" r:id="rId4"/>
    <p:sldId id="363" r:id="rId5"/>
    <p:sldId id="364" r:id="rId6"/>
    <p:sldId id="366" r:id="rId7"/>
    <p:sldId id="358" r:id="rId8"/>
    <p:sldId id="365" r:id="rId9"/>
    <p:sldId id="367" r:id="rId10"/>
    <p:sldId id="258" r:id="rId11"/>
    <p:sldId id="320" r:id="rId12"/>
    <p:sldId id="321" r:id="rId13"/>
    <p:sldId id="324" r:id="rId14"/>
    <p:sldId id="331" r:id="rId15"/>
    <p:sldId id="323" r:id="rId16"/>
    <p:sldId id="322" r:id="rId17"/>
    <p:sldId id="325" r:id="rId18"/>
    <p:sldId id="327" r:id="rId19"/>
    <p:sldId id="332" r:id="rId20"/>
    <p:sldId id="344" r:id="rId21"/>
    <p:sldId id="333" r:id="rId22"/>
    <p:sldId id="339" r:id="rId23"/>
    <p:sldId id="340" r:id="rId24"/>
    <p:sldId id="341" r:id="rId25"/>
    <p:sldId id="343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9" r:id="rId36"/>
    <p:sldId id="354" r:id="rId37"/>
    <p:sldId id="355" r:id="rId38"/>
    <p:sldId id="356" r:id="rId39"/>
    <p:sldId id="357" r:id="rId40"/>
    <p:sldId id="319" r:id="rId4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B3E4-54EC-48BA-A4D5-1C43D2BB0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E355-9C67-454F-A1C2-D14D8F1CF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40BB-68B4-4B73-AFB2-F36A190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E050-DCF8-4422-BAAD-FABDDCFA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4A66-BCF8-4603-8E42-5AFA0A0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B3DF-4BAC-4B85-91D2-D67167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F0FC7-EE6B-4EF0-907F-59765CFF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F3B0-075B-421F-A99B-76D48D70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1E4B-2191-4A49-9A57-2709116F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B011-74FA-447F-A92D-FC9C2FA8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0B6AC-AE64-4E85-A9C4-DDEC7E010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AC14-508D-4879-8E5B-3C9C4D1A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BED0-2672-49C6-9B93-D5C472C4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8407-1CFA-4E5A-93CE-15280045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6D0B-2ABF-4507-89CC-E30C1612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731B-0B92-4394-8005-A07A509D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5B50-B8CA-4E8B-8336-F6F40861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DDA3-9997-4B8D-9A75-B71B5DCB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13FD4-E714-41A2-9642-EFA8267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6CE4-21D4-4FF5-897D-8CEEFE09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6178-DACA-4DC0-AEFF-EDAE564D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B7937-93E2-484B-8C76-01A5F4DA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7132-08FE-4025-946D-F4E79A8D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3284-CC89-44B2-A79E-B85A3D9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AA30-A0CB-468E-93AC-6DC91EDC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BAA8-5A9C-47EE-9D63-F71E16D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F88C-DB59-4D35-85DC-74566EA9A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7643-25CD-4963-9FB3-01993473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38264-701A-46F3-AD6C-D872D3C5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2EBA-B477-470C-BEBF-7E4C4D13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64F2-11B5-40DB-8AF5-9CFD1BD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227B-9A31-4C1D-B003-75EB2012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CD8BB-75A8-44E0-B9EA-FE2A2A71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C4065-516B-4F11-9758-8C6BF18E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B4955-7102-46E0-82E7-821D0032D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46E4F-E3A0-408E-9452-90618238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421B8-1658-45E6-8F9B-7F3E1659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E91C8-0A59-428F-B288-A5560F16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53A96-B813-4F30-BFD8-45A5201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83F4-30EB-421B-A663-43806BF8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426B2-EB2B-44F5-8141-1CDF2FEC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A44C8-FAF0-45AA-94B3-45701AAC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8F236-8288-411B-90BA-2115C8C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C8929-A268-40A1-A9BB-67F1C31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B7D9-3EA5-4D78-96C9-84EEAAA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42F8D-A6BF-40CA-AC46-20064F1F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EC11-C27E-44B9-925A-C0050821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CBE3-785F-4369-8A07-4CB203BC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A8D1-214E-489E-BD01-3368FC05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448B-8C90-4B06-BCA2-EC82058E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D93C0-FD39-4B0A-B9FD-5F2EAF45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E068-7B02-4869-B404-CDA42034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2430-8409-4AF9-B6F8-362A4140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815EF-2D9A-47DE-AF62-0A46C520E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B538-9519-45DA-94AF-31B639B3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2CD6C-FCB2-46A6-92D1-7D1C1BAF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5E1EE-540D-4EA3-934E-7C19D061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C554-27F9-4F51-93AA-3119E98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26A60-2402-4326-A69F-E00C3AC1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B5760-B6BB-48A7-9F78-6ADEF8D3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D8CF-761E-4125-A7FC-DF1EAB00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DCBB-E3C2-4454-AD68-4A707A56C13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5569-8C5A-4B46-9E0C-77D6D17C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0D89-BDE3-4ADC-81B6-B30CEF5FA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A3C1-6340-4678-8B88-4CC42BA84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VITA Application</a:t>
            </a:r>
            <a:br>
              <a:rPr lang="en-US" dirty="0"/>
            </a:br>
            <a:r>
              <a:rPr lang="en-US" dirty="0"/>
              <a:t>Wire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AA74F-6AF3-48A7-A01C-51131C570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Volunteer and Site Coordinator App v2</a:t>
            </a:r>
          </a:p>
          <a:p>
            <a:r>
              <a:rPr lang="en-US" dirty="0"/>
              <a:t>Client App (</a:t>
            </a:r>
            <a:r>
              <a:rPr lang="en-US" dirty="0" err="1"/>
              <a:t>iOS</a:t>
            </a:r>
            <a:r>
              <a:rPr lang="en-US" dirty="0"/>
              <a:t> and Android) and Web</a:t>
            </a:r>
          </a:p>
        </p:txBody>
      </p:sp>
    </p:spTree>
    <p:extLst>
      <p:ext uri="{BB962C8B-B14F-4D97-AF65-F5344CB8AC3E}">
        <p14:creationId xmlns:p14="http://schemas.microsoft.com/office/powerpoint/2010/main" val="82056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33680"/>
            <a:ext cx="2774039" cy="1180828"/>
          </a:xfrm>
        </p:spPr>
        <p:txBody>
          <a:bodyPr>
            <a:normAutofit fontScale="90000"/>
          </a:bodyPr>
          <a:lstStyle/>
          <a:p>
            <a:r>
              <a:rPr lang="en-US" dirty="0"/>
              <a:t>Main</a:t>
            </a:r>
            <a:br>
              <a:rPr lang="en-US" dirty="0"/>
            </a:br>
            <a:r>
              <a:rPr lang="en-US" dirty="0"/>
              <a:t>(all)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/>
              <a:t>App opening screen </a:t>
            </a:r>
            <a:r>
              <a:rPr lang="mr-IN" dirty="0"/>
              <a:t>–</a:t>
            </a:r>
            <a:r>
              <a:rPr lang="en-US" dirty="0"/>
              <a:t> always</a:t>
            </a:r>
          </a:p>
          <a:p>
            <a:r>
              <a:rPr lang="en-US" dirty="0"/>
              <a:t>For clients, volunteers, SC’s, and admin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Get logged-in user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626169" y="2093886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a Site Near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463B8-9541-4D7F-BD37-413FE76FA1D1}"/>
              </a:ext>
            </a:extLst>
          </p:cNvPr>
          <p:cNvSpPr txBox="1"/>
          <p:nvPr/>
        </p:nvSpPr>
        <p:spPr>
          <a:xfrm>
            <a:off x="619078" y="2608431"/>
            <a:ext cx="2879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You 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619481" y="6117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35014" y="1679079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A463B8-9541-4D7F-BD37-413FE76FA1D1}"/>
              </a:ext>
            </a:extLst>
          </p:cNvPr>
          <p:cNvSpPr txBox="1"/>
          <p:nvPr/>
        </p:nvSpPr>
        <p:spPr>
          <a:xfrm>
            <a:off x="615510" y="5423267"/>
            <a:ext cx="2879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 Access</a:t>
            </a:r>
          </a:p>
        </p:txBody>
      </p:sp>
    </p:spTree>
    <p:extLst>
      <p:ext uri="{BB962C8B-B14F-4D97-AF65-F5344CB8AC3E}">
        <p14:creationId xmlns:p14="http://schemas.microsoft.com/office/powerpoint/2010/main" val="96312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78" y="292782"/>
            <a:ext cx="3386743" cy="1021725"/>
          </a:xfrm>
        </p:spPr>
        <p:txBody>
          <a:bodyPr>
            <a:normAutofit fontScale="90000"/>
          </a:bodyPr>
          <a:lstStyle/>
          <a:p>
            <a:r>
              <a:rPr lang="en-US" dirty="0"/>
              <a:t>Find a Site</a:t>
            </a:r>
            <a:br>
              <a:rPr lang="en-US" dirty="0"/>
            </a:br>
            <a:r>
              <a:rPr lang="en-US" dirty="0"/>
              <a:t>(all*)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all users, show the map</a:t>
            </a:r>
          </a:p>
          <a:p>
            <a:pPr lvl="1"/>
            <a:r>
              <a:rPr lang="en-US" dirty="0"/>
              <a:t>Option to filter by date, by type</a:t>
            </a:r>
          </a:p>
          <a:p>
            <a:pPr lvl="1"/>
            <a:r>
              <a:rPr lang="en-US" dirty="0"/>
              <a:t>Highlight sites show a special flag</a:t>
            </a:r>
          </a:p>
          <a:p>
            <a:r>
              <a:rPr lang="en-US" dirty="0"/>
              <a:t>For volunteers that have registered and are signed in</a:t>
            </a:r>
          </a:p>
          <a:p>
            <a:pPr lvl="1"/>
            <a:r>
              <a:rPr lang="en-US" dirty="0"/>
              <a:t>Will show mobile sites if requested in the filter</a:t>
            </a:r>
          </a:p>
          <a:p>
            <a:pPr lvl="1"/>
            <a:r>
              <a:rPr lang="en-US" dirty="0"/>
              <a:t>Not logged in users will never see mobile sites</a:t>
            </a:r>
          </a:p>
          <a:p>
            <a:r>
              <a:rPr lang="en-US" dirty="0"/>
              <a:t>Touch site flag</a:t>
            </a:r>
          </a:p>
          <a:p>
            <a:pPr lvl="1"/>
            <a:r>
              <a:rPr lang="en-US" dirty="0"/>
              <a:t>See site details (address, etc.) or designate site as a preferred site (all users)</a:t>
            </a:r>
          </a:p>
          <a:p>
            <a:r>
              <a:rPr lang="en-US" dirty="0"/>
              <a:t>If preferred site is closed on the selected date, flag the nearest site that is open on that date</a:t>
            </a:r>
          </a:p>
          <a:p>
            <a:pPr lvl="1"/>
            <a:r>
              <a:rPr lang="en-US" dirty="0"/>
              <a:t>Only applies if a date is selected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Get logged-in user details</a:t>
            </a:r>
          </a:p>
          <a:p>
            <a:pPr lvl="1"/>
            <a:r>
              <a:rPr lang="en-US" dirty="0"/>
              <a:t>Get all sites details (with calendar)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35014" y="144514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479046" y="1760104"/>
            <a:ext cx="3219635" cy="48124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537928" y="1468605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 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1737545" y="191064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1296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3"/>
            <a:ext cx="2774039" cy="830236"/>
          </a:xfrm>
        </p:spPr>
        <p:txBody>
          <a:bodyPr>
            <a:normAutofit fontScale="90000"/>
          </a:bodyPr>
          <a:lstStyle/>
          <a:p>
            <a:r>
              <a:rPr lang="en-US" dirty="0"/>
              <a:t>Sites Filter</a:t>
            </a:r>
            <a:br>
              <a:rPr lang="en-US" dirty="0"/>
            </a:br>
            <a:r>
              <a:rPr lang="en-US" dirty="0"/>
              <a:t>(all*)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/>
              <a:t>Drop down</a:t>
            </a:r>
          </a:p>
          <a:p>
            <a:pPr lvl="1"/>
            <a:r>
              <a:rPr lang="en-US" dirty="0"/>
              <a:t>All, Today, Tomorrow, next 5 calendar days</a:t>
            </a:r>
          </a:p>
          <a:p>
            <a:r>
              <a:rPr lang="en-US" dirty="0"/>
              <a:t>Mobile site option only shown if user is flagged for the mobile team</a:t>
            </a:r>
          </a:p>
          <a:p>
            <a:r>
              <a:rPr lang="en-US" dirty="0"/>
              <a:t>(web: merge into map display screen)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626169" y="2093886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 Sites Open Today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630622" y="2797811"/>
            <a:ext cx="138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Capabilities: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" name="Isosceles Triangle 1"/>
          <p:cNvSpPr/>
          <p:nvPr/>
        </p:nvSpPr>
        <p:spPr>
          <a:xfrm flipV="1">
            <a:off x="3163932" y="2205698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79717" y="3173009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Virtual/Drop-off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79717" y="3544493"/>
            <a:ext cx="179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Fully assisted tax prep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79717" y="3915977"/>
            <a:ext cx="1627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DIY (My Free Taxes)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1301" y="3232208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1301" y="3603692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1301" y="3975176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537928" y="1468605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 Back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79717" y="4287462"/>
            <a:ext cx="229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Express (very simple returns)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8873" y="4346661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76148" y="4673800"/>
            <a:ext cx="163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Include mobile sites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5304" y="4732999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4750" y="4623058"/>
            <a:ext cx="2874276" cy="412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57296" y="5781607"/>
            <a:ext cx="2840856" cy="378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this filter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20304" y="17312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Filter</a:t>
            </a:r>
          </a:p>
        </p:txBody>
      </p:sp>
    </p:spTree>
    <p:extLst>
      <p:ext uri="{BB962C8B-B14F-4D97-AF65-F5344CB8AC3E}">
        <p14:creationId xmlns:p14="http://schemas.microsoft.com/office/powerpoint/2010/main" val="91101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3"/>
            <a:ext cx="2774039" cy="830236"/>
          </a:xfrm>
        </p:spPr>
        <p:txBody>
          <a:bodyPr>
            <a:normAutofit fontScale="90000"/>
          </a:bodyPr>
          <a:lstStyle/>
          <a:p>
            <a:r>
              <a:rPr lang="en-US" dirty="0"/>
              <a:t>Site Details</a:t>
            </a:r>
            <a:br>
              <a:rPr lang="en-US" dirty="0"/>
            </a:br>
            <a:r>
              <a:rPr lang="en-US" dirty="0"/>
              <a:t>(all*)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/>
              <a:t>(web: merge onto map display screen)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If logged-in user: update list of preferred 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537928" y="1468605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 Back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656906" y="1944061"/>
            <a:ext cx="12280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Name</a:t>
            </a:r>
          </a:p>
          <a:p>
            <a:r>
              <a:rPr lang="en-US" sz="1400" dirty="0"/>
              <a:t>Address</a:t>
            </a:r>
          </a:p>
          <a:p>
            <a:r>
              <a:rPr lang="en-US" sz="1400" dirty="0"/>
              <a:t>City State Zip</a:t>
            </a:r>
          </a:p>
          <a:p>
            <a:r>
              <a:rPr lang="en-US" sz="1400" dirty="0"/>
              <a:t>Hours today:</a:t>
            </a:r>
          </a:p>
          <a:p>
            <a:r>
              <a:rPr lang="en-US" sz="1400" u="sng" dirty="0"/>
              <a:t>Get Directions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1028551" y="3541088"/>
            <a:ext cx="202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Flag this site as preferred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3437" y="3587511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675187" y="4257137"/>
            <a:ext cx="138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Capabilities: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924282" y="463233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Virtual/Drop-off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924282" y="5003819"/>
            <a:ext cx="179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Fully assisted tax prep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924282" y="5375303"/>
            <a:ext cx="1627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DIY (My Free Taxes)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5866" y="4691534"/>
            <a:ext cx="178249" cy="189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5866" y="5063018"/>
            <a:ext cx="178249" cy="189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5866" y="5434502"/>
            <a:ext cx="178249" cy="189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924282" y="5746788"/>
            <a:ext cx="229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Express (very simple returns)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438" y="5805987"/>
            <a:ext cx="178249" cy="189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98431" y="3938566"/>
            <a:ext cx="158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is a mobile site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7587" y="3997765"/>
            <a:ext cx="178249" cy="189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7033" y="3887824"/>
            <a:ext cx="2874276" cy="412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713044" y="3158773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View Full Site Calendar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20304" y="17312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Details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46155" y="6104664"/>
            <a:ext cx="2818573" cy="378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Done</a:t>
            </a:r>
          </a:p>
        </p:txBody>
      </p:sp>
    </p:spTree>
    <p:extLst>
      <p:ext uri="{BB962C8B-B14F-4D97-AF65-F5344CB8AC3E}">
        <p14:creationId xmlns:p14="http://schemas.microsoft.com/office/powerpoint/2010/main" val="397934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3"/>
            <a:ext cx="3227194" cy="830236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Calendar</a:t>
            </a:r>
            <a:br>
              <a:rPr lang="en-US" dirty="0"/>
            </a:br>
            <a:r>
              <a:rPr lang="en-US" dirty="0"/>
              <a:t>(all)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/>
              <a:t>Used to view site hours for a given 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537928" y="1468605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 Back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89D752-F67B-4F03-AE58-0B48554B8603}"/>
              </a:ext>
            </a:extLst>
          </p:cNvPr>
          <p:cNvSpPr/>
          <p:nvPr/>
        </p:nvSpPr>
        <p:spPr>
          <a:xfrm>
            <a:off x="623228" y="2732701"/>
            <a:ext cx="2896068" cy="3695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EA89A8-69FC-462F-B201-3A1A06AB1CB0}"/>
              </a:ext>
            </a:extLst>
          </p:cNvPr>
          <p:cNvSpPr/>
          <p:nvPr/>
        </p:nvSpPr>
        <p:spPr>
          <a:xfrm>
            <a:off x="623228" y="2732700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Hours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EA89A8-69FC-462F-B201-3A1A06AB1CB0}"/>
              </a:ext>
            </a:extLst>
          </p:cNvPr>
          <p:cNvSpPr/>
          <p:nvPr/>
        </p:nvSpPr>
        <p:spPr>
          <a:xfrm>
            <a:off x="619659" y="3274996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Hours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EA89A8-69FC-462F-B201-3A1A06AB1CB0}"/>
              </a:ext>
            </a:extLst>
          </p:cNvPr>
          <p:cNvSpPr/>
          <p:nvPr/>
        </p:nvSpPr>
        <p:spPr>
          <a:xfrm>
            <a:off x="616090" y="3817292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Hours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EA89A8-69FC-462F-B201-3A1A06AB1CB0}"/>
              </a:ext>
            </a:extLst>
          </p:cNvPr>
          <p:cNvSpPr/>
          <p:nvPr/>
        </p:nvSpPr>
        <p:spPr>
          <a:xfrm>
            <a:off x="612521" y="4359588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Hours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598023" y="2132257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[site]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31446" y="17869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Calendar</a:t>
            </a:r>
          </a:p>
        </p:txBody>
      </p:sp>
    </p:spTree>
    <p:extLst>
      <p:ext uri="{BB962C8B-B14F-4D97-AF65-F5344CB8AC3E}">
        <p14:creationId xmlns:p14="http://schemas.microsoft.com/office/powerpoint/2010/main" val="4049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7197" y="423316"/>
            <a:ext cx="8214804" cy="5753647"/>
          </a:xfrm>
        </p:spPr>
        <p:txBody>
          <a:bodyPr/>
          <a:lstStyle/>
          <a:p>
            <a:r>
              <a:rPr lang="en-US" dirty="0"/>
              <a:t>(web: already on </a:t>
            </a:r>
            <a:r>
              <a:rPr lang="en-US" dirty="0" err="1"/>
              <a:t>vitasa.org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 You 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6AA78-056F-48F7-9511-EF378385E7D1}"/>
              </a:ext>
            </a:extLst>
          </p:cNvPr>
          <p:cNvSpPr/>
          <p:nvPr/>
        </p:nvSpPr>
        <p:spPr>
          <a:xfrm>
            <a:off x="591457" y="2196553"/>
            <a:ext cx="2921000" cy="41461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Words describing what to take to a site.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292783"/>
            <a:ext cx="3227194" cy="83023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Before You Go</a:t>
            </a:r>
            <a:br>
              <a:rPr lang="en-US" dirty="0"/>
            </a:br>
            <a:r>
              <a:rPr lang="en-US" dirty="0"/>
              <a:t>(all)</a:t>
            </a:r>
          </a:p>
        </p:txBody>
      </p:sp>
    </p:spTree>
    <p:extLst>
      <p:ext uri="{BB962C8B-B14F-4D97-AF65-F5344CB8AC3E}">
        <p14:creationId xmlns:p14="http://schemas.microsoft.com/office/powerpoint/2010/main" val="151622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59325" y="1825625"/>
            <a:ext cx="7432675" cy="4351338"/>
          </a:xfrm>
        </p:spPr>
        <p:txBody>
          <a:bodyPr/>
          <a:lstStyle/>
          <a:p>
            <a:r>
              <a:rPr lang="en-US" dirty="0"/>
              <a:t>(web: already on </a:t>
            </a:r>
            <a:r>
              <a:rPr lang="en-US" dirty="0" err="1"/>
              <a:t>vitasa.org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6AA78-056F-48F7-9511-EF378385E7D1}"/>
              </a:ext>
            </a:extLst>
          </p:cNvPr>
          <p:cNvSpPr/>
          <p:nvPr/>
        </p:nvSpPr>
        <p:spPr>
          <a:xfrm>
            <a:off x="591457" y="2196553"/>
            <a:ext cx="2921000" cy="41461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Words describing where this app came from and why. Special note on open source.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292782"/>
            <a:ext cx="3227194" cy="102172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</a:t>
            </a:r>
          </a:p>
          <a:p>
            <a:r>
              <a:rPr lang="en-US" dirty="0"/>
              <a:t>(all)</a:t>
            </a:r>
          </a:p>
        </p:txBody>
      </p:sp>
    </p:spTree>
    <p:extLst>
      <p:ext uri="{BB962C8B-B14F-4D97-AF65-F5344CB8AC3E}">
        <p14:creationId xmlns:p14="http://schemas.microsoft.com/office/powerpoint/2010/main" val="1516223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2"/>
            <a:ext cx="3260616" cy="988305"/>
          </a:xfrm>
        </p:spPr>
        <p:txBody>
          <a:bodyPr>
            <a:noAutofit/>
          </a:bodyPr>
          <a:lstStyle/>
          <a:p>
            <a:r>
              <a:rPr lang="en-US" sz="3600" dirty="0"/>
              <a:t>Initial Login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Vol</a:t>
            </a:r>
            <a:r>
              <a:rPr lang="en-US" sz="3600" dirty="0"/>
              <a:t>, SC, Admin)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/>
              <a:t>For case when not currently logged in</a:t>
            </a:r>
          </a:p>
          <a:p>
            <a:pPr lvl="1"/>
            <a:r>
              <a:rPr lang="en-US" dirty="0"/>
              <a:t>Or when login failed (expired password)</a:t>
            </a:r>
          </a:p>
          <a:p>
            <a:r>
              <a:rPr lang="en-US" dirty="0"/>
              <a:t>Screen only shown once per year</a:t>
            </a:r>
          </a:p>
          <a:p>
            <a:r>
              <a:rPr lang="en-US" dirty="0"/>
              <a:t>(web: store email/password in a cookie)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User log in</a:t>
            </a:r>
          </a:p>
          <a:p>
            <a:pPr lvl="1"/>
            <a:r>
              <a:rPr lang="en-US" dirty="0"/>
              <a:t>Get user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537928" y="1468605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 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594065" y="2037203"/>
            <a:ext cx="2904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you are a client of VITA, you do not need to be here. You do not need to register to use VITA services.</a:t>
            </a:r>
          </a:p>
          <a:p>
            <a:endParaRPr lang="en-US" sz="1400" dirty="0"/>
          </a:p>
          <a:p>
            <a:r>
              <a:rPr lang="en-US" sz="1400" dirty="0"/>
              <a:t>If you are an </a:t>
            </a:r>
            <a:r>
              <a:rPr lang="en-US" sz="1400" dirty="0" err="1"/>
              <a:t>eFiler</a:t>
            </a:r>
            <a:r>
              <a:rPr lang="en-US" sz="1400" dirty="0"/>
              <a:t> or Site Coordinator and have gone through training and had your email registered and have the assigned password, please use those here.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627487" y="4354301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Email: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711008" y="4654189"/>
            <a:ext cx="2742579" cy="225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635059" y="5085976"/>
            <a:ext cx="931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718580" y="5385864"/>
            <a:ext cx="2742579" cy="225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7512" y="5781607"/>
            <a:ext cx="1080639" cy="378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20304" y="17312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Staff Access</a:t>
            </a:r>
          </a:p>
        </p:txBody>
      </p:sp>
    </p:spTree>
    <p:extLst>
      <p:ext uri="{BB962C8B-B14F-4D97-AF65-F5344CB8AC3E}">
        <p14:creationId xmlns:p14="http://schemas.microsoft.com/office/powerpoint/2010/main" val="314914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3"/>
            <a:ext cx="2774039" cy="8302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Vol</a:t>
            </a:r>
            <a:r>
              <a:rPr lang="en-US" dirty="0"/>
              <a:t> Home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vol</a:t>
            </a:r>
            <a:r>
              <a:rPr lang="en-US" dirty="0"/>
              <a:t>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/>
              <a:t>For the case when the user is an </a:t>
            </a:r>
            <a:r>
              <a:rPr lang="en-US" dirty="0" err="1"/>
              <a:t>eFiler</a:t>
            </a:r>
            <a:r>
              <a:rPr lang="en-US" dirty="0"/>
              <a:t> and has already provided the login credentials (and been accepted)</a:t>
            </a:r>
          </a:p>
          <a:p>
            <a:r>
              <a:rPr lang="en-US" dirty="0"/>
              <a:t>Mobile site option only shown if user is flagged for the mobile team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Get log of hours for user</a:t>
            </a:r>
          </a:p>
          <a:p>
            <a:pPr lvl="1"/>
            <a:r>
              <a:rPr lang="en-US" dirty="0"/>
              <a:t>Update user notification preferences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493366" y="1390626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 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541495" y="1962319"/>
            <a:ext cx="1163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Notifications: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46295" y="2192698"/>
            <a:ext cx="2729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me notifications when a preferred site’s details change.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79" y="2352156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76148" y="2812974"/>
            <a:ext cx="2729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me notifications when a mobile site is added, removed or existing site is changed.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732" y="3094972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7031" y="2818393"/>
            <a:ext cx="2874276" cy="79093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20304" y="17312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Staff Access - </a:t>
            </a:r>
            <a:r>
              <a:rPr lang="en-US" b="1" dirty="0" err="1"/>
              <a:t>eFiler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01593" y="4400260"/>
            <a:ext cx="2885418" cy="467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New Hours Worked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1481700" y="3823145"/>
            <a:ext cx="192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Hours worked so far this year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610743" y="3863256"/>
            <a:ext cx="870958" cy="225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20306" y="5800328"/>
            <a:ext cx="2885418" cy="467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 Suggestion</a:t>
            </a:r>
          </a:p>
        </p:txBody>
      </p:sp>
    </p:spTree>
    <p:extLst>
      <p:ext uri="{BB962C8B-B14F-4D97-AF65-F5344CB8AC3E}">
        <p14:creationId xmlns:p14="http://schemas.microsoft.com/office/powerpoint/2010/main" val="140869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2"/>
            <a:ext cx="3227194" cy="1055145"/>
          </a:xfrm>
        </p:spPr>
        <p:txBody>
          <a:bodyPr>
            <a:noAutofit/>
          </a:bodyPr>
          <a:lstStyle/>
          <a:p>
            <a:r>
              <a:rPr lang="en-US" sz="3200" dirty="0" err="1"/>
              <a:t>Vol</a:t>
            </a:r>
            <a:r>
              <a:rPr lang="en-US" sz="3200" dirty="0"/>
              <a:t> Hours Worked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dirty="0" err="1"/>
              <a:t>vol</a:t>
            </a:r>
            <a:r>
              <a:rPr lang="en-US" sz="3200" dirty="0"/>
              <a:t>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/>
              <a:t>Can view hours worked, add a new work item, or edit an existing (if not SC approved yet)</a:t>
            </a:r>
          </a:p>
          <a:p>
            <a:r>
              <a:rPr lang="en-US" dirty="0"/>
              <a:t>If touch table entry, will populate the above options with the value of that entry</a:t>
            </a:r>
          </a:p>
          <a:p>
            <a:pPr lvl="1"/>
            <a:r>
              <a:rPr lang="en-US" dirty="0"/>
              <a:t>Allow users to update</a:t>
            </a:r>
          </a:p>
          <a:p>
            <a:pPr lvl="1"/>
            <a:r>
              <a:rPr lang="en-US" dirty="0"/>
              <a:t>Can only update until approved by SC</a:t>
            </a:r>
          </a:p>
          <a:p>
            <a:r>
              <a:rPr lang="en-US" dirty="0"/>
              <a:t>Slide to delete hours worked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Create/edit/delete log for hours worked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471084" y="1390626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 Back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620304" y="17312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 Hours Worked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79578" y="3497928"/>
            <a:ext cx="2885418" cy="467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These Hours Worked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9D752-F67B-4F03-AE58-0B48554B8603}"/>
              </a:ext>
            </a:extLst>
          </p:cNvPr>
          <p:cNvSpPr/>
          <p:nvPr/>
        </p:nvSpPr>
        <p:spPr>
          <a:xfrm>
            <a:off x="634369" y="4125189"/>
            <a:ext cx="2896068" cy="2302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EA89A8-69FC-462F-B201-3A1A06AB1CB0}"/>
              </a:ext>
            </a:extLst>
          </p:cNvPr>
          <p:cNvSpPr/>
          <p:nvPr/>
        </p:nvSpPr>
        <p:spPr>
          <a:xfrm>
            <a:off x="634369" y="4125188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Date, Site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Hours Worked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EA89A8-69FC-462F-B201-3A1A06AB1CB0}"/>
              </a:ext>
            </a:extLst>
          </p:cNvPr>
          <p:cNvSpPr/>
          <p:nvPr/>
        </p:nvSpPr>
        <p:spPr>
          <a:xfrm>
            <a:off x="630800" y="4689764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Date, Site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Hours Worked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626169" y="2093886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</a:t>
            </a:r>
          </a:p>
        </p:txBody>
      </p:sp>
      <p:sp>
        <p:nvSpPr>
          <p:cNvPr id="28" name="Isosceles Triangle 27"/>
          <p:cNvSpPr/>
          <p:nvPr/>
        </p:nvSpPr>
        <p:spPr>
          <a:xfrm flipV="1">
            <a:off x="3163932" y="2205698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633741" y="2658462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0" name="Isosceles Triangle 29"/>
          <p:cNvSpPr/>
          <p:nvPr/>
        </p:nvSpPr>
        <p:spPr>
          <a:xfrm flipV="1">
            <a:off x="3171504" y="2770274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638627" y="3128912"/>
            <a:ext cx="666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Hours: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301460" y="3161444"/>
            <a:ext cx="2218971" cy="202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expire in May each year</a:t>
            </a:r>
          </a:p>
          <a:p>
            <a:pPr lvl="1"/>
            <a:r>
              <a:rPr lang="en-US" dirty="0"/>
              <a:t>Up to the client device to clear the stored password in May</a:t>
            </a:r>
          </a:p>
          <a:p>
            <a:r>
              <a:rPr lang="en-US" dirty="0"/>
              <a:t>Users must be flagged in the admin UI to see mobile sites</a:t>
            </a:r>
          </a:p>
          <a:p>
            <a:pPr lvl="1"/>
            <a:r>
              <a:rPr lang="en-US" dirty="0"/>
              <a:t>New user role: Mobile</a:t>
            </a:r>
          </a:p>
          <a:p>
            <a:r>
              <a:rPr lang="en-US" dirty="0"/>
              <a:t>User record needs to contain</a:t>
            </a:r>
          </a:p>
          <a:p>
            <a:pPr lvl="1"/>
            <a:r>
              <a:rPr lang="en-US" dirty="0"/>
              <a:t>Request for preferred site notifications, mobile site notifications</a:t>
            </a:r>
          </a:p>
          <a:p>
            <a:pPr lvl="1"/>
            <a:r>
              <a:rPr lang="en-US" dirty="0"/>
              <a:t>List of preferred sites (not for clients)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69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API</a:t>
            </a:r>
          </a:p>
          <a:p>
            <a:pPr lvl="1"/>
            <a:r>
              <a:rPr lang="en-US" dirty="0"/>
              <a:t>Create logged in user suggestion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Submit a Suggestion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160350" cy="112512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Make Suggestion</a:t>
            </a:r>
          </a:p>
          <a:p>
            <a:r>
              <a:rPr lang="en-US" dirty="0"/>
              <a:t>(</a:t>
            </a:r>
            <a:r>
              <a:rPr lang="en-US" dirty="0" err="1"/>
              <a:t>vol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626529" y="4054923"/>
            <a:ext cx="1960746" cy="3564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71850" y="20682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C98B1-CFDE-4771-BB52-17730C213FF9}"/>
              </a:ext>
            </a:extLst>
          </p:cNvPr>
          <p:cNvSpPr txBox="1"/>
          <p:nvPr/>
        </p:nvSpPr>
        <p:spPr>
          <a:xfrm>
            <a:off x="571850" y="238190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513133" y="2147711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6C81C-9BBB-43C9-89CA-13E50353FFB4}"/>
              </a:ext>
            </a:extLst>
          </p:cNvPr>
          <p:cNvSpPr/>
          <p:nvPr/>
        </p:nvSpPr>
        <p:spPr>
          <a:xfrm>
            <a:off x="1325244" y="2512682"/>
            <a:ext cx="2204787" cy="1341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158139-EDFC-4A9B-9097-F0C7FAC7037A}"/>
              </a:ext>
            </a:extLst>
          </p:cNvPr>
          <p:cNvSpPr/>
          <p:nvPr/>
        </p:nvSpPr>
        <p:spPr>
          <a:xfrm>
            <a:off x="483633" y="4672688"/>
            <a:ext cx="3209686" cy="192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161536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Always arrive here if the user is a SC</a:t>
            </a:r>
          </a:p>
          <a:p>
            <a:r>
              <a:rPr lang="en-US" dirty="0"/>
              <a:t>My show only 1 site</a:t>
            </a:r>
          </a:p>
          <a:p>
            <a:r>
              <a:rPr lang="en-US" dirty="0"/>
              <a:t>Show a list of all Sites for this User as SC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34369" y="2242546"/>
            <a:ext cx="2896068" cy="41219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34369" y="2242546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34369" y="2495154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2B170-BA91-40D1-A6DA-AB174EBA576D}"/>
              </a:ext>
            </a:extLst>
          </p:cNvPr>
          <p:cNvSpPr/>
          <p:nvPr/>
        </p:nvSpPr>
        <p:spPr>
          <a:xfrm>
            <a:off x="634369" y="2747762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06C17E-0B6C-4A6E-8441-32F3F4C7883E}"/>
              </a:ext>
            </a:extLst>
          </p:cNvPr>
          <p:cNvSpPr/>
          <p:nvPr/>
        </p:nvSpPr>
        <p:spPr>
          <a:xfrm>
            <a:off x="634369" y="3000370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 Sites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2774039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 Sites</a:t>
            </a:r>
            <a:br>
              <a:rPr lang="en-US" dirty="0"/>
            </a:br>
            <a:r>
              <a:rPr lang="en-US" dirty="0"/>
              <a:t>(SC)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</p:spTree>
    <p:extLst>
      <p:ext uri="{BB962C8B-B14F-4D97-AF65-F5344CB8AC3E}">
        <p14:creationId xmlns:p14="http://schemas.microsoft.com/office/powerpoint/2010/main" val="355245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[Site Name]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2774039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 Site</a:t>
            </a:r>
            <a:br>
              <a:rPr lang="en-US" dirty="0"/>
            </a:br>
            <a:r>
              <a:rPr lang="en-US" dirty="0"/>
              <a:t>(SC)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6156" y="2116581"/>
            <a:ext cx="2885418" cy="467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Volunteer Hours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447D1B-C68D-4B55-AB2F-08CCBB549D2A}"/>
              </a:ext>
            </a:extLst>
          </p:cNvPr>
          <p:cNvSpPr/>
          <p:nvPr/>
        </p:nvSpPr>
        <p:spPr>
          <a:xfrm>
            <a:off x="664793" y="2923110"/>
            <a:ext cx="2808514" cy="340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4062EC-D9B8-45C3-B75A-8B137C9639C9}"/>
              </a:ext>
            </a:extLst>
          </p:cNvPr>
          <p:cNvSpPr/>
          <p:nvPr/>
        </p:nvSpPr>
        <p:spPr>
          <a:xfrm>
            <a:off x="1401494" y="3847149"/>
            <a:ext cx="304800" cy="326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084702-70F1-4A31-A79B-F31271D3F832}"/>
              </a:ext>
            </a:extLst>
          </p:cNvPr>
          <p:cNvSpPr/>
          <p:nvPr/>
        </p:nvSpPr>
        <p:spPr>
          <a:xfrm>
            <a:off x="1823974" y="3847149"/>
            <a:ext cx="304800" cy="3265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7C9201-FFBD-40BA-9B12-2662BD5C69D2}"/>
              </a:ext>
            </a:extLst>
          </p:cNvPr>
          <p:cNvSpPr/>
          <p:nvPr/>
        </p:nvSpPr>
        <p:spPr>
          <a:xfrm>
            <a:off x="2201474" y="3847149"/>
            <a:ext cx="304800" cy="3265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E3F10D-2152-44A3-AC2F-6AAD4FD52F41}"/>
              </a:ext>
            </a:extLst>
          </p:cNvPr>
          <p:cNvSpPr txBox="1"/>
          <p:nvPr/>
        </p:nvSpPr>
        <p:spPr>
          <a:xfrm>
            <a:off x="726390" y="33486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5D2263-F069-471D-9C6A-78BE9F9B7933}"/>
              </a:ext>
            </a:extLst>
          </p:cNvPr>
          <p:cNvSpPr txBox="1"/>
          <p:nvPr/>
        </p:nvSpPr>
        <p:spPr>
          <a:xfrm>
            <a:off x="1027220" y="334867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D62887-96F8-4FD4-813E-8B11C7EE5A28}"/>
              </a:ext>
            </a:extLst>
          </p:cNvPr>
          <p:cNvSpPr txBox="1"/>
          <p:nvPr/>
        </p:nvSpPr>
        <p:spPr>
          <a:xfrm>
            <a:off x="1419422" y="33486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8B6F7-E0A9-4D03-8DCE-6783308C59A9}"/>
              </a:ext>
            </a:extLst>
          </p:cNvPr>
          <p:cNvSpPr txBox="1"/>
          <p:nvPr/>
        </p:nvSpPr>
        <p:spPr>
          <a:xfrm>
            <a:off x="1811624" y="33486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F7628B-8E87-40B9-A342-23063A8AD987}"/>
              </a:ext>
            </a:extLst>
          </p:cNvPr>
          <p:cNvSpPr txBox="1"/>
          <p:nvPr/>
        </p:nvSpPr>
        <p:spPr>
          <a:xfrm>
            <a:off x="2203826" y="33486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634FD-86B6-4FA9-B03D-A4DD10CAF3C6}"/>
              </a:ext>
            </a:extLst>
          </p:cNvPr>
          <p:cNvSpPr txBox="1"/>
          <p:nvPr/>
        </p:nvSpPr>
        <p:spPr>
          <a:xfrm>
            <a:off x="2596028" y="33486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0C2F5-8FBD-4BA1-9169-3A7A4601B632}"/>
              </a:ext>
            </a:extLst>
          </p:cNvPr>
          <p:cNvSpPr txBox="1"/>
          <p:nvPr/>
        </p:nvSpPr>
        <p:spPr>
          <a:xfrm>
            <a:off x="2988230" y="33486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47A04A-1037-4673-A376-CA26FB9157D7}"/>
              </a:ext>
            </a:extLst>
          </p:cNvPr>
          <p:cNvSpPr txBox="1"/>
          <p:nvPr/>
        </p:nvSpPr>
        <p:spPr>
          <a:xfrm>
            <a:off x="1179078" y="2923110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FF18F5-1EC1-4F25-B6EB-B59800B1FC48}"/>
              </a:ext>
            </a:extLst>
          </p:cNvPr>
          <p:cNvSpPr txBox="1"/>
          <p:nvPr/>
        </p:nvSpPr>
        <p:spPr>
          <a:xfrm>
            <a:off x="647334" y="29231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11C963-81EC-4C4C-8414-7CE155B7D4BF}"/>
              </a:ext>
            </a:extLst>
          </p:cNvPr>
          <p:cNvSpPr txBox="1"/>
          <p:nvPr/>
        </p:nvSpPr>
        <p:spPr>
          <a:xfrm>
            <a:off x="3113493" y="29264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C19108-2A2F-48D3-A3EB-55C37185D510}"/>
              </a:ext>
            </a:extLst>
          </p:cNvPr>
          <p:cNvSpPr txBox="1"/>
          <p:nvPr/>
        </p:nvSpPr>
        <p:spPr>
          <a:xfrm>
            <a:off x="2241815" y="292311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51835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View entered hours for a site on a date</a:t>
            </a:r>
          </a:p>
          <a:p>
            <a:r>
              <a:rPr lang="en-US" dirty="0"/>
              <a:t>Defaults to today</a:t>
            </a:r>
          </a:p>
          <a:p>
            <a:r>
              <a:rPr lang="en-US" dirty="0"/>
              <a:t>List of volunteers and hours logged for the date, and approved status</a:t>
            </a:r>
          </a:p>
          <a:p>
            <a:r>
              <a:rPr lang="en-US" dirty="0"/>
              <a:t>Approve hours: flag all logged hours as approved</a:t>
            </a:r>
          </a:p>
          <a:p>
            <a:pPr lvl="1"/>
            <a:r>
              <a:rPr lang="en-US" dirty="0"/>
              <a:t>OK to approve again</a:t>
            </a:r>
          </a:p>
          <a:p>
            <a:r>
              <a:rPr lang="en-US" dirty="0"/>
              <a:t>If </a:t>
            </a:r>
            <a:r>
              <a:rPr lang="en-US" dirty="0" err="1"/>
              <a:t>vol</a:t>
            </a:r>
            <a:r>
              <a:rPr lang="en-US" dirty="0"/>
              <a:t> hours are missing, can enter them on another screen</a:t>
            </a:r>
          </a:p>
          <a:p>
            <a:r>
              <a:rPr lang="en-US" dirty="0"/>
              <a:t>Slide to delete a volunteer entry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[site name]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2774039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Vol</a:t>
            </a:r>
            <a:r>
              <a:rPr lang="en-US" dirty="0"/>
              <a:t> Hours</a:t>
            </a:r>
            <a:br>
              <a:rPr lang="en-US" dirty="0"/>
            </a:br>
            <a:r>
              <a:rPr lang="en-US" dirty="0"/>
              <a:t>(SC)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644883" y="2357685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2" name="Isosceles Triangle 11"/>
          <p:cNvSpPr/>
          <p:nvPr/>
        </p:nvSpPr>
        <p:spPr>
          <a:xfrm flipV="1">
            <a:off x="3182646" y="2469497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528987" y="192321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Volunteers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41843" y="2828030"/>
            <a:ext cx="2896068" cy="2140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41843" y="2828030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41843" y="3080638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170-BA91-40D1-A6DA-AB174EBA576D}"/>
              </a:ext>
            </a:extLst>
          </p:cNvPr>
          <p:cNvSpPr/>
          <p:nvPr/>
        </p:nvSpPr>
        <p:spPr>
          <a:xfrm>
            <a:off x="641843" y="3333246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6C17E-0B6C-4A6E-8441-32F3F4C7883E}"/>
              </a:ext>
            </a:extLst>
          </p:cNvPr>
          <p:cNvSpPr/>
          <p:nvPr/>
        </p:nvSpPr>
        <p:spPr>
          <a:xfrm>
            <a:off x="641843" y="3585854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35015" y="5035234"/>
            <a:ext cx="2885418" cy="657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These Volunteer Hours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5014" y="5982126"/>
            <a:ext cx="2885418" cy="467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Volunteer &amp; Hours</a:t>
            </a:r>
          </a:p>
        </p:txBody>
      </p:sp>
    </p:spTree>
    <p:extLst>
      <p:ext uri="{BB962C8B-B14F-4D97-AF65-F5344CB8AC3E}">
        <p14:creationId xmlns:p14="http://schemas.microsoft.com/office/powerpoint/2010/main" val="234988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Select volunteer from list</a:t>
            </a:r>
          </a:p>
          <a:p>
            <a:r>
              <a:rPr lang="en-US" dirty="0"/>
              <a:t>Enter hours worked</a:t>
            </a:r>
          </a:p>
          <a:p>
            <a:r>
              <a:rPr lang="en-US" dirty="0"/>
              <a:t>Submit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[site name]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2774039" cy="112512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Vol</a:t>
            </a:r>
            <a:r>
              <a:rPr lang="en-US" dirty="0"/>
              <a:t> Hours</a:t>
            </a:r>
            <a:br>
              <a:rPr lang="en-US" dirty="0"/>
            </a:br>
            <a:r>
              <a:rPr lang="en-US" dirty="0"/>
              <a:t>(SC)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528987" y="192321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 New Volunteer &amp; Hours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536559" y="2187010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[date]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611461" y="2781001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[volunteer name]</a:t>
            </a:r>
          </a:p>
        </p:txBody>
      </p:sp>
      <p:sp>
        <p:nvSpPr>
          <p:cNvPr id="27" name="Isosceles Triangle 26"/>
          <p:cNvSpPr/>
          <p:nvPr/>
        </p:nvSpPr>
        <p:spPr>
          <a:xfrm flipV="1">
            <a:off x="3149224" y="2892813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0718" y="3787564"/>
            <a:ext cx="2885418" cy="7686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These Hours Worked for this Volunteer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649767" y="3418549"/>
            <a:ext cx="666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Hours: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312600" y="3451081"/>
            <a:ext cx="2218971" cy="202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8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Flag site open or closed</a:t>
            </a:r>
          </a:p>
          <a:p>
            <a:r>
              <a:rPr lang="en-US" dirty="0"/>
              <a:t>Adjust open/closed times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[site name]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Site Details</a:t>
            </a:r>
          </a:p>
          <a:p>
            <a:r>
              <a:rPr lang="en-US" dirty="0"/>
              <a:t>(SC)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528987" y="192321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514278" y="2198150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[date]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39CFC1-5064-4BD7-8E6C-C8F0527D6A2B}"/>
              </a:ext>
            </a:extLst>
          </p:cNvPr>
          <p:cNvSpPr/>
          <p:nvPr/>
        </p:nvSpPr>
        <p:spPr>
          <a:xfrm>
            <a:off x="617984" y="2857051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D3A369-76DF-4A0E-BE9B-45D59151C408}"/>
              </a:ext>
            </a:extLst>
          </p:cNvPr>
          <p:cNvSpPr txBox="1"/>
          <p:nvPr/>
        </p:nvSpPr>
        <p:spPr>
          <a:xfrm>
            <a:off x="827369" y="2766728"/>
            <a:ext cx="242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is open on this 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439065-EF55-4311-95AE-92AC85F6B622}"/>
              </a:ext>
            </a:extLst>
          </p:cNvPr>
          <p:cNvSpPr txBox="1"/>
          <p:nvPr/>
        </p:nvSpPr>
        <p:spPr>
          <a:xfrm>
            <a:off x="491658" y="3220725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Time: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F0BEF-9FD4-4AE9-A738-F36FBFC0B94C}"/>
              </a:ext>
            </a:extLst>
          </p:cNvPr>
          <p:cNvSpPr txBox="1"/>
          <p:nvPr/>
        </p:nvSpPr>
        <p:spPr>
          <a:xfrm>
            <a:off x="491658" y="367821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Time: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515123" y="4634197"/>
            <a:ext cx="1960746" cy="5235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1815919" y="3237737"/>
            <a:ext cx="1700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45" name="Isosceles Triangle 44"/>
          <p:cNvSpPr/>
          <p:nvPr/>
        </p:nvSpPr>
        <p:spPr>
          <a:xfrm flipV="1">
            <a:off x="3171506" y="3349549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1812351" y="3713194"/>
            <a:ext cx="1700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48" name="Isosceles Triangle 47"/>
          <p:cNvSpPr/>
          <p:nvPr/>
        </p:nvSpPr>
        <p:spPr>
          <a:xfrm flipV="1">
            <a:off x="3167938" y="3825006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D3A369-76DF-4A0E-BE9B-45D59151C408}"/>
              </a:ext>
            </a:extLst>
          </p:cNvPr>
          <p:cNvSpPr txBox="1"/>
          <p:nvPr/>
        </p:nvSpPr>
        <p:spPr>
          <a:xfrm>
            <a:off x="556426" y="5314206"/>
            <a:ext cx="2975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a change to site details  will cause notifications to be sent to volunteers with this site as a preferred site.</a:t>
            </a:r>
          </a:p>
        </p:txBody>
      </p:sp>
    </p:spTree>
    <p:extLst>
      <p:ext uri="{BB962C8B-B14F-4D97-AF65-F5344CB8AC3E}">
        <p14:creationId xmlns:p14="http://schemas.microsoft.com/office/powerpoint/2010/main" val="1557131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Used for general, common admin actions</a:t>
            </a:r>
          </a:p>
          <a:p>
            <a:r>
              <a:rPr lang="en-US" dirty="0"/>
              <a:t>Gen </a:t>
            </a:r>
            <a:r>
              <a:rPr lang="en-US" dirty="0" err="1"/>
              <a:t>Vol</a:t>
            </a:r>
            <a:r>
              <a:rPr lang="en-US" dirty="0"/>
              <a:t> Hours Report: alert for confirmation then UI goes dark until email generated (</a:t>
            </a:r>
            <a:r>
              <a:rPr lang="en-US" dirty="0" err="1"/>
              <a:t>ie</a:t>
            </a:r>
            <a:r>
              <a:rPr lang="en-US" dirty="0"/>
              <a:t>, no new screen)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Home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Home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19561" y="2193055"/>
            <a:ext cx="2896068" cy="4245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15993" y="2193056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15993" y="251250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72B170-BA91-40D1-A6DA-AB174EBA576D}"/>
              </a:ext>
            </a:extLst>
          </p:cNvPr>
          <p:cNvSpPr/>
          <p:nvPr/>
        </p:nvSpPr>
        <p:spPr>
          <a:xfrm>
            <a:off x="615993" y="2820811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06C17E-0B6C-4A6E-8441-32F3F4C7883E}"/>
              </a:ext>
            </a:extLst>
          </p:cNvPr>
          <p:cNvSpPr/>
          <p:nvPr/>
        </p:nvSpPr>
        <p:spPr>
          <a:xfrm>
            <a:off x="615993" y="3129119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Suggestions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06C17E-0B6C-4A6E-8441-32F3F4C7883E}"/>
              </a:ext>
            </a:extLst>
          </p:cNvPr>
          <p:cNvSpPr/>
          <p:nvPr/>
        </p:nvSpPr>
        <p:spPr>
          <a:xfrm>
            <a:off x="615993" y="3426338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</a:t>
            </a:r>
            <a:r>
              <a:rPr lang="en-US" dirty="0" err="1">
                <a:solidFill>
                  <a:schemeClr val="tx1"/>
                </a:solidFill>
              </a:rPr>
              <a:t>Vol</a:t>
            </a:r>
            <a:r>
              <a:rPr lang="en-US" dirty="0">
                <a:solidFill>
                  <a:schemeClr val="tx1"/>
                </a:solidFill>
              </a:rPr>
              <a:t> Hours Report</a:t>
            </a:r>
          </a:p>
        </p:txBody>
      </p:sp>
    </p:spTree>
    <p:extLst>
      <p:ext uri="{BB962C8B-B14F-4D97-AF65-F5344CB8AC3E}">
        <p14:creationId xmlns:p14="http://schemas.microsoft.com/office/powerpoint/2010/main" val="3143004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List of all users</a:t>
            </a:r>
          </a:p>
          <a:p>
            <a:pPr lvl="1"/>
            <a:r>
              <a:rPr lang="en-US" dirty="0"/>
              <a:t>Sorted by last name, first name</a:t>
            </a:r>
          </a:p>
          <a:p>
            <a:r>
              <a:rPr lang="en-US" dirty="0"/>
              <a:t>Slide to delete user (with confirm)</a:t>
            </a:r>
          </a:p>
          <a:p>
            <a:r>
              <a:rPr lang="en-US" dirty="0"/>
              <a:t>Touch user to edit</a:t>
            </a:r>
          </a:p>
          <a:p>
            <a:r>
              <a:rPr lang="en-US" dirty="0"/>
              <a:t>Add new User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Users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Users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30702" y="2426993"/>
            <a:ext cx="2896068" cy="3566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[user]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[user]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</a:t>
            </a:r>
          </a:p>
        </p:txBody>
      </p:sp>
    </p:spTree>
    <p:extLst>
      <p:ext uri="{BB962C8B-B14F-4D97-AF65-F5344CB8AC3E}">
        <p14:creationId xmlns:p14="http://schemas.microsoft.com/office/powerpoint/2010/main" val="21835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Edit user details</a:t>
            </a:r>
          </a:p>
          <a:p>
            <a:r>
              <a:rPr lang="en-US" dirty="0"/>
              <a:t>Roles: None, </a:t>
            </a:r>
            <a:r>
              <a:rPr lang="en-US" dirty="0" err="1"/>
              <a:t>eFiler</a:t>
            </a:r>
            <a:r>
              <a:rPr lang="en-US" dirty="0"/>
              <a:t>, SC, 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Edit User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Edit User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49568" y="1979155"/>
            <a:ext cx="12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Name: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25070" y="2058592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57140" y="2287512"/>
            <a:ext cx="12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Name: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32642" y="2400368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86993" y="2640430"/>
            <a:ext cx="99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62495" y="2753286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83424" y="3015628"/>
            <a:ext cx="60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58926" y="3128484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83424" y="3360965"/>
            <a:ext cx="73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58926" y="3473821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72284" y="3661742"/>
            <a:ext cx="52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Zip: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47786" y="3774598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50002" y="4051639"/>
            <a:ext cx="84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25504" y="4164495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961707" y="4443420"/>
            <a:ext cx="1884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Works on Mobile Team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6593" y="4489843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2038730" y="4741623"/>
            <a:ext cx="1422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</a:t>
            </a:r>
          </a:p>
        </p:txBody>
      </p:sp>
      <p:sp>
        <p:nvSpPr>
          <p:cNvPr id="39" name="Isosceles Triangle 38"/>
          <p:cNvSpPr/>
          <p:nvPr/>
        </p:nvSpPr>
        <p:spPr>
          <a:xfrm flipV="1">
            <a:off x="3115803" y="4853435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624417" y="4761034"/>
            <a:ext cx="140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Certification: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2068583" y="5217079"/>
            <a:ext cx="1422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eFiler</a:t>
            </a:r>
            <a:endParaRPr lang="en-US" dirty="0"/>
          </a:p>
        </p:txBody>
      </p:sp>
      <p:sp>
        <p:nvSpPr>
          <p:cNvPr id="42" name="Isosceles Triangle 41"/>
          <p:cNvSpPr/>
          <p:nvPr/>
        </p:nvSpPr>
        <p:spPr>
          <a:xfrm flipV="1">
            <a:off x="3145656" y="5328891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654270" y="5236490"/>
            <a:ext cx="66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2388636" y="5656248"/>
            <a:ext cx="9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SC Sites</a:t>
            </a:r>
          </a:p>
        </p:txBody>
      </p:sp>
    </p:spTree>
    <p:extLst>
      <p:ext uri="{BB962C8B-B14F-4D97-AF65-F5344CB8AC3E}">
        <p14:creationId xmlns:p14="http://schemas.microsoft.com/office/powerpoint/2010/main" val="1340536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Adjust sites that an SC can manage</a:t>
            </a:r>
          </a:p>
          <a:p>
            <a:r>
              <a:rPr lang="en-US" dirty="0"/>
              <a:t>Slide to remove (with verification)</a:t>
            </a:r>
          </a:p>
          <a:p>
            <a:r>
              <a:rPr lang="en-US" dirty="0"/>
              <a:t>?????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SC Sites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SC Sites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30702" y="2426993"/>
            <a:ext cx="2896068" cy="3566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[site]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[site]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SC Sites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5718" y="2495802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4577" y="2796579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27135" y="3054798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[site]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1009" y="3104937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site details changed </a:t>
            </a:r>
          </a:p>
          <a:p>
            <a:pPr lvl="1"/>
            <a:r>
              <a:rPr lang="en-US" dirty="0"/>
              <a:t>To any user with that site as a preferred site (</a:t>
            </a:r>
            <a:r>
              <a:rPr lang="en-US" dirty="0" err="1"/>
              <a:t>vol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site is a mobile site, then to any user with mobile flag</a:t>
            </a:r>
          </a:p>
          <a:p>
            <a:pPr lvl="1"/>
            <a:r>
              <a:rPr lang="en-US" dirty="0"/>
              <a:t>Details: address, city, state, zip, calendar (not </a:t>
            </a:r>
            <a:r>
              <a:rPr lang="en-US" dirty="0" err="1"/>
              <a:t>sc’s</a:t>
            </a:r>
            <a:r>
              <a:rPr lang="en-US" dirty="0"/>
              <a:t>)</a:t>
            </a:r>
          </a:p>
          <a:p>
            <a:r>
              <a:rPr lang="en-US" dirty="0"/>
              <a:t>Manually</a:t>
            </a:r>
          </a:p>
        </p:txBody>
      </p:sp>
    </p:spTree>
    <p:extLst>
      <p:ext uri="{BB962C8B-B14F-4D97-AF65-F5344CB8AC3E}">
        <p14:creationId xmlns:p14="http://schemas.microsoft.com/office/powerpoint/2010/main" val="331408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Sites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Sites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30702" y="2426993"/>
            <a:ext cx="2896068" cy="3566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[site]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[site]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Site</a:t>
            </a:r>
          </a:p>
        </p:txBody>
      </p:sp>
    </p:spTree>
    <p:extLst>
      <p:ext uri="{BB962C8B-B14F-4D97-AF65-F5344CB8AC3E}">
        <p14:creationId xmlns:p14="http://schemas.microsoft.com/office/powerpoint/2010/main" val="3364895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On save, check that </a:t>
            </a:r>
            <a:r>
              <a:rPr lang="en-US" dirty="0" err="1"/>
              <a:t>google</a:t>
            </a:r>
            <a:r>
              <a:rPr lang="en-US" dirty="0"/>
              <a:t> can resolve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Site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Site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39861" y="195663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[site]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42430" y="2640430"/>
            <a:ext cx="99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17932" y="2753286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38861" y="3015628"/>
            <a:ext cx="60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14363" y="3128484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38861" y="3360965"/>
            <a:ext cx="73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14363" y="3473821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27721" y="3661742"/>
            <a:ext cx="52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Zip: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03223" y="3774598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27721" y="2302674"/>
            <a:ext cx="80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803223" y="2415530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635559" y="4616214"/>
            <a:ext cx="126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Capabilities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631991" y="5035971"/>
            <a:ext cx="101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Calendar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639562" y="5478007"/>
            <a:ext cx="154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Coordinator(s)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794598" y="4120362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 a mobile site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0890" y="4189065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4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Site Capabilities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Site Capabilities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Site Capabilities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39861" y="195663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[site]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597200" y="2441334"/>
            <a:ext cx="138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Capabilities: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46295" y="2816532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Virtual/Drop-off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46295" y="3188016"/>
            <a:ext cx="179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Fully assisted tax prep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46295" y="3559500"/>
            <a:ext cx="1627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DIY (My Free Taxes)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7879" y="2875731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7879" y="3247215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7879" y="3618699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846295" y="3930985"/>
            <a:ext cx="229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Express (very simple returns)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5451" y="3990184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7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Site Calendar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Site Calendar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39861" y="195663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[site]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47D1B-C68D-4B55-AB2F-08CCBB549D2A}"/>
              </a:ext>
            </a:extLst>
          </p:cNvPr>
          <p:cNvSpPr/>
          <p:nvPr/>
        </p:nvSpPr>
        <p:spPr>
          <a:xfrm>
            <a:off x="653653" y="2499793"/>
            <a:ext cx="2808514" cy="340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4062EC-D9B8-45C3-B75A-8B137C9639C9}"/>
              </a:ext>
            </a:extLst>
          </p:cNvPr>
          <p:cNvSpPr/>
          <p:nvPr/>
        </p:nvSpPr>
        <p:spPr>
          <a:xfrm>
            <a:off x="1390354" y="3423832"/>
            <a:ext cx="304800" cy="326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84702-70F1-4A31-A79B-F31271D3F832}"/>
              </a:ext>
            </a:extLst>
          </p:cNvPr>
          <p:cNvSpPr/>
          <p:nvPr/>
        </p:nvSpPr>
        <p:spPr>
          <a:xfrm>
            <a:off x="1812834" y="3423832"/>
            <a:ext cx="304800" cy="3265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7C9201-FFBD-40BA-9B12-2662BD5C69D2}"/>
              </a:ext>
            </a:extLst>
          </p:cNvPr>
          <p:cNvSpPr/>
          <p:nvPr/>
        </p:nvSpPr>
        <p:spPr>
          <a:xfrm>
            <a:off x="2190334" y="3423832"/>
            <a:ext cx="304800" cy="3265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E3F10D-2152-44A3-AC2F-6AAD4FD52F41}"/>
              </a:ext>
            </a:extLst>
          </p:cNvPr>
          <p:cNvSpPr txBox="1"/>
          <p:nvPr/>
        </p:nvSpPr>
        <p:spPr>
          <a:xfrm>
            <a:off x="715250" y="29253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5D2263-F069-471D-9C6A-78BE9F9B7933}"/>
              </a:ext>
            </a:extLst>
          </p:cNvPr>
          <p:cNvSpPr txBox="1"/>
          <p:nvPr/>
        </p:nvSpPr>
        <p:spPr>
          <a:xfrm>
            <a:off x="1016080" y="29253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D62887-96F8-4FD4-813E-8B11C7EE5A28}"/>
              </a:ext>
            </a:extLst>
          </p:cNvPr>
          <p:cNvSpPr txBox="1"/>
          <p:nvPr/>
        </p:nvSpPr>
        <p:spPr>
          <a:xfrm>
            <a:off x="1408282" y="29253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8B6F7-E0A9-4D03-8DCE-6783308C59A9}"/>
              </a:ext>
            </a:extLst>
          </p:cNvPr>
          <p:cNvSpPr txBox="1"/>
          <p:nvPr/>
        </p:nvSpPr>
        <p:spPr>
          <a:xfrm>
            <a:off x="1800484" y="29253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7628B-8E87-40B9-A342-23063A8AD987}"/>
              </a:ext>
            </a:extLst>
          </p:cNvPr>
          <p:cNvSpPr txBox="1"/>
          <p:nvPr/>
        </p:nvSpPr>
        <p:spPr>
          <a:xfrm>
            <a:off x="2192686" y="29253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A634FD-86B6-4FA9-B03D-A4DD10CAF3C6}"/>
              </a:ext>
            </a:extLst>
          </p:cNvPr>
          <p:cNvSpPr txBox="1"/>
          <p:nvPr/>
        </p:nvSpPr>
        <p:spPr>
          <a:xfrm>
            <a:off x="2584888" y="29253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C2F5-8FBD-4BA1-9169-3A7A4601B632}"/>
              </a:ext>
            </a:extLst>
          </p:cNvPr>
          <p:cNvSpPr txBox="1"/>
          <p:nvPr/>
        </p:nvSpPr>
        <p:spPr>
          <a:xfrm>
            <a:off x="2977090" y="29253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47A04A-1037-4673-A376-CA26FB9157D7}"/>
              </a:ext>
            </a:extLst>
          </p:cNvPr>
          <p:cNvSpPr txBox="1"/>
          <p:nvPr/>
        </p:nvSpPr>
        <p:spPr>
          <a:xfrm>
            <a:off x="1167938" y="2499793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FF18F5-1EC1-4F25-B6EB-B59800B1FC48}"/>
              </a:ext>
            </a:extLst>
          </p:cNvPr>
          <p:cNvSpPr txBox="1"/>
          <p:nvPr/>
        </p:nvSpPr>
        <p:spPr>
          <a:xfrm>
            <a:off x="636194" y="24997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11C963-81EC-4C4C-8414-7CE155B7D4BF}"/>
              </a:ext>
            </a:extLst>
          </p:cNvPr>
          <p:cNvSpPr txBox="1"/>
          <p:nvPr/>
        </p:nvSpPr>
        <p:spPr>
          <a:xfrm>
            <a:off x="3102353" y="25031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C19108-2A2F-48D3-A3EB-55C37185D510}"/>
              </a:ext>
            </a:extLst>
          </p:cNvPr>
          <p:cNvSpPr txBox="1"/>
          <p:nvPr/>
        </p:nvSpPr>
        <p:spPr>
          <a:xfrm>
            <a:off x="2230675" y="2499793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 Here</a:t>
            </a:r>
          </a:p>
        </p:txBody>
      </p:sp>
    </p:spTree>
    <p:extLst>
      <p:ext uri="{BB962C8B-B14F-4D97-AF65-F5344CB8AC3E}">
        <p14:creationId xmlns:p14="http://schemas.microsoft.com/office/powerpoint/2010/main" val="1494240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Site Calendar Details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Site Calendar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Site Details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39861" y="195663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[site]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9CFC1-5064-4BD7-8E6C-C8F0527D6A2B}"/>
              </a:ext>
            </a:extLst>
          </p:cNvPr>
          <p:cNvSpPr/>
          <p:nvPr/>
        </p:nvSpPr>
        <p:spPr>
          <a:xfrm>
            <a:off x="662547" y="3024150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3A369-76DF-4A0E-BE9B-45D59151C408}"/>
              </a:ext>
            </a:extLst>
          </p:cNvPr>
          <p:cNvSpPr txBox="1"/>
          <p:nvPr/>
        </p:nvSpPr>
        <p:spPr>
          <a:xfrm>
            <a:off x="871932" y="2933827"/>
            <a:ext cx="242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is open on this date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439065-EF55-4311-95AE-92AC85F6B622}"/>
              </a:ext>
            </a:extLst>
          </p:cNvPr>
          <p:cNvSpPr txBox="1"/>
          <p:nvPr/>
        </p:nvSpPr>
        <p:spPr>
          <a:xfrm>
            <a:off x="536221" y="338782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Time: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1F0BEF-9FD4-4AE9-A738-F36FBFC0B94C}"/>
              </a:ext>
            </a:extLst>
          </p:cNvPr>
          <p:cNvSpPr txBox="1"/>
          <p:nvPr/>
        </p:nvSpPr>
        <p:spPr>
          <a:xfrm>
            <a:off x="536221" y="384531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Time: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1860482" y="3404836"/>
            <a:ext cx="1700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37" name="Isosceles Triangle 36"/>
          <p:cNvSpPr/>
          <p:nvPr/>
        </p:nvSpPr>
        <p:spPr>
          <a:xfrm flipV="1">
            <a:off x="3216069" y="3516648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1856914" y="3880293"/>
            <a:ext cx="1700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39" name="Isosceles Triangle 38"/>
          <p:cNvSpPr/>
          <p:nvPr/>
        </p:nvSpPr>
        <p:spPr>
          <a:xfrm flipV="1">
            <a:off x="3212501" y="3992105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D3A369-76DF-4A0E-BE9B-45D59151C408}"/>
              </a:ext>
            </a:extLst>
          </p:cNvPr>
          <p:cNvSpPr txBox="1"/>
          <p:nvPr/>
        </p:nvSpPr>
        <p:spPr>
          <a:xfrm>
            <a:off x="589848" y="5057988"/>
            <a:ext cx="2975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a change to site details  will cause notifications to be sent to volunteers with this site as a preferred site.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58574" y="2253850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1196327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Site Coordinators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88070" cy="112512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Site Coordinators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Site Coordinators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39861" y="195663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[site]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30702" y="2426993"/>
            <a:ext cx="2896068" cy="3566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[user]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[user]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5718" y="2495802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4577" y="2796579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27135" y="3054798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[user]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1009" y="3104937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List of previously send notifications</a:t>
            </a:r>
          </a:p>
          <a:p>
            <a:r>
              <a:rPr lang="en-US" dirty="0"/>
              <a:t>Touch to edit and/or send</a:t>
            </a:r>
          </a:p>
          <a:p>
            <a:r>
              <a:rPr lang="en-US" dirty="0"/>
              <a:t>Create new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Notifications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Notifications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3874" y="5692487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Notification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30702" y="2438133"/>
            <a:ext cx="2896068" cy="315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[Message]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[Message]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0306" y="6134524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Done Here</a:t>
            </a:r>
          </a:p>
        </p:txBody>
      </p:sp>
    </p:spTree>
    <p:extLst>
      <p:ext uri="{BB962C8B-B14F-4D97-AF65-F5344CB8AC3E}">
        <p14:creationId xmlns:p14="http://schemas.microsoft.com/office/powerpoint/2010/main" val="2372717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Change as needed</a:t>
            </a:r>
          </a:p>
          <a:p>
            <a:r>
              <a:rPr lang="en-US" dirty="0"/>
              <a:t>Select targets</a:t>
            </a:r>
          </a:p>
          <a:p>
            <a:r>
              <a:rPr lang="en-US" dirty="0"/>
              <a:t>Back to cancel</a:t>
            </a:r>
          </a:p>
          <a:p>
            <a:r>
              <a:rPr lang="en-US" dirty="0"/>
              <a:t>S&amp;S to make it happen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Notification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Notification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&amp; Send Notification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42430" y="2640430"/>
            <a:ext cx="65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425997" y="2753286"/>
            <a:ext cx="2053820" cy="800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27721" y="2302674"/>
            <a:ext cx="9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425997" y="2415530"/>
            <a:ext cx="2039111" cy="21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39CFC1-5064-4BD7-8E6C-C8F0527D6A2B}"/>
              </a:ext>
            </a:extLst>
          </p:cNvPr>
          <p:cNvSpPr/>
          <p:nvPr/>
        </p:nvSpPr>
        <p:spPr>
          <a:xfrm>
            <a:off x="707110" y="4338658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3A369-76DF-4A0E-BE9B-45D59151C408}"/>
              </a:ext>
            </a:extLst>
          </p:cNvPr>
          <p:cNvSpPr txBox="1"/>
          <p:nvPr/>
        </p:nvSpPr>
        <p:spPr>
          <a:xfrm>
            <a:off x="916495" y="4248335"/>
            <a:ext cx="121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39CFC1-5064-4BD7-8E6C-C8F0527D6A2B}"/>
              </a:ext>
            </a:extLst>
          </p:cNvPr>
          <p:cNvSpPr/>
          <p:nvPr/>
        </p:nvSpPr>
        <p:spPr>
          <a:xfrm>
            <a:off x="692401" y="4747275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D3A369-76DF-4A0E-BE9B-45D59151C408}"/>
              </a:ext>
            </a:extLst>
          </p:cNvPr>
          <p:cNvSpPr txBox="1"/>
          <p:nvPr/>
        </p:nvSpPr>
        <p:spPr>
          <a:xfrm>
            <a:off x="901786" y="465695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Coordinators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9CFC1-5064-4BD7-8E6C-C8F0527D6A2B}"/>
              </a:ext>
            </a:extLst>
          </p:cNvPr>
          <p:cNvSpPr/>
          <p:nvPr/>
        </p:nvSpPr>
        <p:spPr>
          <a:xfrm>
            <a:off x="699973" y="5178172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D3A369-76DF-4A0E-BE9B-45D59151C408}"/>
              </a:ext>
            </a:extLst>
          </p:cNvPr>
          <p:cNvSpPr txBox="1"/>
          <p:nvPr/>
        </p:nvSpPr>
        <p:spPr>
          <a:xfrm>
            <a:off x="909358" y="508784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683690" y="3895680"/>
            <a:ext cx="9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39CFC1-5064-4BD7-8E6C-C8F0527D6A2B}"/>
              </a:ext>
            </a:extLst>
          </p:cNvPr>
          <p:cNvSpPr/>
          <p:nvPr/>
        </p:nvSpPr>
        <p:spPr>
          <a:xfrm>
            <a:off x="702282" y="5653845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3A369-76DF-4A0E-BE9B-45D59151C408}"/>
              </a:ext>
            </a:extLst>
          </p:cNvPr>
          <p:cNvSpPr txBox="1"/>
          <p:nvPr/>
        </p:nvSpPr>
        <p:spPr>
          <a:xfrm>
            <a:off x="911667" y="5563522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2840949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List of suggestions received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Suggestions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Suggestions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30702" y="2438133"/>
            <a:ext cx="2896068" cy="35439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[Message]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[Message]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0306" y="6134524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Done Here</a:t>
            </a:r>
          </a:p>
        </p:txBody>
      </p:sp>
    </p:spTree>
    <p:extLst>
      <p:ext uri="{BB962C8B-B14F-4D97-AF65-F5344CB8AC3E}">
        <p14:creationId xmlns:p14="http://schemas.microsoft.com/office/powerpoint/2010/main" val="467769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/>
              <a:t>View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Suggestion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Suggestion</a:t>
            </a:r>
          </a:p>
          <a:p>
            <a:r>
              <a:rPr lang="en-US" dirty="0"/>
              <a:t>(Admin)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Done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42430" y="2640430"/>
            <a:ext cx="65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425997" y="2753286"/>
            <a:ext cx="2053820" cy="800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527721" y="2302674"/>
            <a:ext cx="9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425997" y="2415530"/>
            <a:ext cx="2039111" cy="21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98024" y="5610949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in Email</a:t>
            </a:r>
          </a:p>
        </p:txBody>
      </p:sp>
    </p:spTree>
    <p:extLst>
      <p:ext uri="{BB962C8B-B14F-4D97-AF65-F5344CB8AC3E}">
        <p14:creationId xmlns:p14="http://schemas.microsoft.com/office/powerpoint/2010/main" val="155368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Emails to admins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new suggestion</a:t>
            </a:r>
          </a:p>
        </p:txBody>
      </p:sp>
    </p:spTree>
    <p:extLst>
      <p:ext uri="{BB962C8B-B14F-4D97-AF65-F5344CB8AC3E}">
        <p14:creationId xmlns:p14="http://schemas.microsoft.com/office/powerpoint/2010/main" val="1960282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on local device</a:t>
            </a:r>
            <a:br>
              <a:rPr lang="en-US" dirty="0"/>
            </a:br>
            <a:r>
              <a:rPr lang="en-US" sz="3200" dirty="0"/>
              <a:t>(or in a cookie)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email/password if provided (encrypted)</a:t>
            </a:r>
          </a:p>
          <a:p>
            <a:r>
              <a:rPr lang="en-US" dirty="0"/>
              <a:t>List of preferred sites</a:t>
            </a:r>
          </a:p>
          <a:p>
            <a:r>
              <a:rPr lang="en-US" dirty="0"/>
              <a:t>Last filter used</a:t>
            </a:r>
          </a:p>
        </p:txBody>
      </p:sp>
    </p:spTree>
    <p:extLst>
      <p:ext uri="{BB962C8B-B14F-4D97-AF65-F5344CB8AC3E}">
        <p14:creationId xmlns:p14="http://schemas.microsoft.com/office/powerpoint/2010/main" val="157461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8" y="1074219"/>
            <a:ext cx="1054441" cy="1673352"/>
          </a:xfrm>
          <a:prstGeom prst="rect">
            <a:avLst/>
          </a:prstGeom>
        </p:spPr>
      </p:pic>
      <p:pic>
        <p:nvPicPr>
          <p:cNvPr id="5" name="Picture 4" descr="find s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51" y="1051128"/>
            <a:ext cx="1054441" cy="1673352"/>
          </a:xfrm>
          <a:prstGeom prst="rect">
            <a:avLst/>
          </a:prstGeom>
        </p:spPr>
      </p:pic>
      <p:pic>
        <p:nvPicPr>
          <p:cNvPr id="6" name="Picture 5" descr="sites fil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71" y="242946"/>
            <a:ext cx="1054441" cy="1673352"/>
          </a:xfrm>
          <a:prstGeom prst="rect">
            <a:avLst/>
          </a:prstGeom>
        </p:spPr>
      </p:pic>
      <p:pic>
        <p:nvPicPr>
          <p:cNvPr id="8" name="Picture 7" descr="site detail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67" y="2090216"/>
            <a:ext cx="1054441" cy="1673352"/>
          </a:xfrm>
          <a:prstGeom prst="rect">
            <a:avLst/>
          </a:prstGeom>
        </p:spPr>
      </p:pic>
      <p:pic>
        <p:nvPicPr>
          <p:cNvPr id="9" name="Picture 8" descr="beforeyou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48" y="2933038"/>
            <a:ext cx="1054441" cy="1673352"/>
          </a:xfrm>
          <a:prstGeom prst="rect">
            <a:avLst/>
          </a:prstGeom>
        </p:spPr>
      </p:pic>
      <p:pic>
        <p:nvPicPr>
          <p:cNvPr id="10" name="Picture 9" descr="abou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14" y="4918855"/>
            <a:ext cx="1054441" cy="1673352"/>
          </a:xfrm>
          <a:prstGeom prst="rect">
            <a:avLst/>
          </a:prstGeom>
        </p:spPr>
      </p:pic>
      <p:pic>
        <p:nvPicPr>
          <p:cNvPr id="38" name="Picture 37" descr="site calenda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08" y="2090217"/>
            <a:ext cx="1054441" cy="1673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5637" y="311727"/>
            <a:ext cx="238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screens (all users)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92" y="785092"/>
            <a:ext cx="1125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ViewController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572492" y="775855"/>
            <a:ext cx="101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VC_SitesMap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558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7" y="1162259"/>
            <a:ext cx="1054441" cy="1673352"/>
          </a:xfrm>
          <a:prstGeom prst="rect">
            <a:avLst/>
          </a:prstGeom>
        </p:spPr>
      </p:pic>
      <p:pic>
        <p:nvPicPr>
          <p:cNvPr id="12" name="Picture 11" descr="vol 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82" y="1162259"/>
            <a:ext cx="1054441" cy="1673352"/>
          </a:xfrm>
          <a:prstGeom prst="rect">
            <a:avLst/>
          </a:prstGeom>
        </p:spPr>
      </p:pic>
      <p:pic>
        <p:nvPicPr>
          <p:cNvPr id="13" name="Picture 12" descr="vol hours work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47" y="1162259"/>
            <a:ext cx="1054441" cy="1673352"/>
          </a:xfrm>
          <a:prstGeom prst="rect">
            <a:avLst/>
          </a:prstGeom>
        </p:spPr>
      </p:pic>
      <p:pic>
        <p:nvPicPr>
          <p:cNvPr id="14" name="Picture 13" descr="vol sugges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24" y="3090350"/>
            <a:ext cx="1054441" cy="1673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5637" y="311727"/>
            <a:ext cx="121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Volunteers</a:t>
            </a:r>
          </a:p>
        </p:txBody>
      </p:sp>
    </p:spTree>
    <p:extLst>
      <p:ext uri="{BB962C8B-B14F-4D97-AF65-F5344CB8AC3E}">
        <p14:creationId xmlns:p14="http://schemas.microsoft.com/office/powerpoint/2010/main" val="339638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 si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8" y="1089072"/>
            <a:ext cx="1054441" cy="1673352"/>
          </a:xfrm>
          <a:prstGeom prst="rect">
            <a:avLst/>
          </a:prstGeom>
        </p:spPr>
      </p:pic>
      <p:pic>
        <p:nvPicPr>
          <p:cNvPr id="16" name="Picture 15" descr="sc s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50" y="1089072"/>
            <a:ext cx="1054441" cy="1673352"/>
          </a:xfrm>
          <a:prstGeom prst="rect">
            <a:avLst/>
          </a:prstGeom>
        </p:spPr>
      </p:pic>
      <p:pic>
        <p:nvPicPr>
          <p:cNvPr id="18" name="Picture 17" descr="sc vol hou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51" y="1089072"/>
            <a:ext cx="1054441" cy="1673352"/>
          </a:xfrm>
          <a:prstGeom prst="rect">
            <a:avLst/>
          </a:prstGeom>
        </p:spPr>
      </p:pic>
      <p:pic>
        <p:nvPicPr>
          <p:cNvPr id="21" name="Picture 20" descr="sc new vol hour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25" y="1089072"/>
            <a:ext cx="1054441" cy="1673352"/>
          </a:xfrm>
          <a:prstGeom prst="rect">
            <a:avLst/>
          </a:prstGeom>
        </p:spPr>
      </p:pic>
      <p:pic>
        <p:nvPicPr>
          <p:cNvPr id="23" name="Picture 22" descr="sc site detail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06" y="3005618"/>
            <a:ext cx="1054441" cy="167335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15637" y="31172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Coordinator</a:t>
            </a:r>
          </a:p>
        </p:txBody>
      </p:sp>
    </p:spTree>
    <p:extLst>
      <p:ext uri="{BB962C8B-B14F-4D97-AF65-F5344CB8AC3E}">
        <p14:creationId xmlns:p14="http://schemas.microsoft.com/office/powerpoint/2010/main" val="273198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dmin 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6" y="1201466"/>
            <a:ext cx="1054441" cy="1673352"/>
          </a:xfrm>
          <a:prstGeom prst="rect">
            <a:avLst/>
          </a:prstGeom>
        </p:spPr>
      </p:pic>
      <p:pic>
        <p:nvPicPr>
          <p:cNvPr id="25" name="Picture 24" descr="admin 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69" y="208557"/>
            <a:ext cx="1054441" cy="1673352"/>
          </a:xfrm>
          <a:prstGeom prst="rect">
            <a:avLst/>
          </a:prstGeom>
        </p:spPr>
      </p:pic>
      <p:pic>
        <p:nvPicPr>
          <p:cNvPr id="26" name="Picture 25" descr="admin edit 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68" y="197011"/>
            <a:ext cx="1054441" cy="1673352"/>
          </a:xfrm>
          <a:prstGeom prst="rect">
            <a:avLst/>
          </a:prstGeom>
        </p:spPr>
      </p:pic>
      <p:pic>
        <p:nvPicPr>
          <p:cNvPr id="27" name="Picture 26" descr="admin sc sit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67" y="197011"/>
            <a:ext cx="1054441" cy="1673352"/>
          </a:xfrm>
          <a:prstGeom prst="rect">
            <a:avLst/>
          </a:prstGeom>
        </p:spPr>
      </p:pic>
      <p:pic>
        <p:nvPicPr>
          <p:cNvPr id="28" name="Picture 27" descr="admin sit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70" y="2347693"/>
            <a:ext cx="1054441" cy="1673352"/>
          </a:xfrm>
          <a:prstGeom prst="rect">
            <a:avLst/>
          </a:prstGeom>
        </p:spPr>
      </p:pic>
      <p:pic>
        <p:nvPicPr>
          <p:cNvPr id="29" name="Picture 28" descr="admin sit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13" y="2347693"/>
            <a:ext cx="1054441" cy="1673352"/>
          </a:xfrm>
          <a:prstGeom prst="rect">
            <a:avLst/>
          </a:prstGeom>
        </p:spPr>
      </p:pic>
      <p:pic>
        <p:nvPicPr>
          <p:cNvPr id="30" name="Picture 29" descr="admin site capabilit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6" y="431146"/>
            <a:ext cx="1054441" cy="1673352"/>
          </a:xfrm>
          <a:prstGeom prst="rect">
            <a:avLst/>
          </a:prstGeom>
        </p:spPr>
      </p:pic>
      <p:pic>
        <p:nvPicPr>
          <p:cNvPr id="31" name="Picture 30" descr="admin site calenda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51" y="2347692"/>
            <a:ext cx="1054441" cy="1673352"/>
          </a:xfrm>
          <a:prstGeom prst="rect">
            <a:avLst/>
          </a:prstGeom>
        </p:spPr>
      </p:pic>
      <p:pic>
        <p:nvPicPr>
          <p:cNvPr id="32" name="Picture 31" descr="admin site cal detail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86" y="2347693"/>
            <a:ext cx="1054441" cy="1673352"/>
          </a:xfrm>
          <a:prstGeom prst="rect">
            <a:avLst/>
          </a:prstGeom>
        </p:spPr>
      </p:pic>
      <p:pic>
        <p:nvPicPr>
          <p:cNvPr id="33" name="Picture 32" descr="admin notification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5" y="5184648"/>
            <a:ext cx="1054441" cy="1673352"/>
          </a:xfrm>
          <a:prstGeom prst="rect">
            <a:avLst/>
          </a:prstGeom>
        </p:spPr>
      </p:pic>
      <p:pic>
        <p:nvPicPr>
          <p:cNvPr id="34" name="Picture 33" descr="admin notificatio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0" y="5184648"/>
            <a:ext cx="1054441" cy="1673352"/>
          </a:xfrm>
          <a:prstGeom prst="rect">
            <a:avLst/>
          </a:prstGeom>
        </p:spPr>
      </p:pic>
      <p:pic>
        <p:nvPicPr>
          <p:cNvPr id="35" name="Picture 34" descr="admin suggestion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8" y="5184648"/>
            <a:ext cx="1054441" cy="1673352"/>
          </a:xfrm>
          <a:prstGeom prst="rect">
            <a:avLst/>
          </a:prstGeom>
        </p:spPr>
      </p:pic>
      <p:pic>
        <p:nvPicPr>
          <p:cNvPr id="36" name="Picture 35" descr="admin suggestion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7" y="5184648"/>
            <a:ext cx="1054441" cy="1673352"/>
          </a:xfrm>
          <a:prstGeom prst="rect">
            <a:avLst/>
          </a:prstGeom>
        </p:spPr>
      </p:pic>
      <p:pic>
        <p:nvPicPr>
          <p:cNvPr id="37" name="Picture 36" descr="admin site coord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79" y="4229602"/>
            <a:ext cx="1054441" cy="167335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15637" y="311727"/>
            <a:ext cx="7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043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14052</TotalTime>
  <Words>1708</Words>
  <Application>Microsoft Macintosh PowerPoint</Application>
  <PresentationFormat>Widescreen</PresentationFormat>
  <Paragraphs>448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Mangal</vt:lpstr>
      <vt:lpstr>Office Theme</vt:lpstr>
      <vt:lpstr>VITA Application Wire Frames</vt:lpstr>
      <vt:lpstr>Notes</vt:lpstr>
      <vt:lpstr>Notifications Generated</vt:lpstr>
      <vt:lpstr>Emails to admins generated</vt:lpstr>
      <vt:lpstr>Stored on local device (or in a cookie)</vt:lpstr>
      <vt:lpstr>PowerPoint Presentation</vt:lpstr>
      <vt:lpstr>PowerPoint Presentation</vt:lpstr>
      <vt:lpstr>PowerPoint Presentation</vt:lpstr>
      <vt:lpstr>PowerPoint Presentation</vt:lpstr>
      <vt:lpstr>Main (all)</vt:lpstr>
      <vt:lpstr>Find a Site (all*)</vt:lpstr>
      <vt:lpstr>Sites Filter (all*)</vt:lpstr>
      <vt:lpstr>Site Details (all*)</vt:lpstr>
      <vt:lpstr>Site Calendar (all)</vt:lpstr>
      <vt:lpstr>PowerPoint Presentation</vt:lpstr>
      <vt:lpstr>PowerPoint Presentation</vt:lpstr>
      <vt:lpstr>Initial Login (Vol, SC, Admin)</vt:lpstr>
      <vt:lpstr>Vol Home (vol)</vt:lpstr>
      <vt:lpstr>Vol Hours Worked (vol)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and Site Coodinator</dc:title>
  <dc:creator>Billy Cox</dc:creator>
  <cp:lastModifiedBy>Billy Cox</cp:lastModifiedBy>
  <cp:revision>134</cp:revision>
  <cp:lastPrinted>2017-08-27T22:22:22Z</cp:lastPrinted>
  <dcterms:created xsi:type="dcterms:W3CDTF">2017-08-27T14:24:43Z</dcterms:created>
  <dcterms:modified xsi:type="dcterms:W3CDTF">2018-10-19T14:34:39Z</dcterms:modified>
</cp:coreProperties>
</file>