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1" r:id="rId4"/>
    <p:sldId id="273" r:id="rId5"/>
    <p:sldId id="258" r:id="rId6"/>
    <p:sldId id="259" r:id="rId7"/>
    <p:sldId id="261" r:id="rId8"/>
    <p:sldId id="263" r:id="rId9"/>
    <p:sldId id="264" r:id="rId10"/>
    <p:sldId id="274" r:id="rId11"/>
    <p:sldId id="262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5" r:id="rId20"/>
    <p:sldId id="295" r:id="rId21"/>
    <p:sldId id="280" r:id="rId22"/>
    <p:sldId id="296" r:id="rId23"/>
    <p:sldId id="281" r:id="rId24"/>
    <p:sldId id="286" r:id="rId25"/>
    <p:sldId id="288" r:id="rId26"/>
    <p:sldId id="287" r:id="rId27"/>
    <p:sldId id="289" r:id="rId28"/>
    <p:sldId id="291" r:id="rId29"/>
    <p:sldId id="292" r:id="rId30"/>
    <p:sldId id="293" r:id="rId31"/>
    <p:sldId id="294" r:id="rId32"/>
    <p:sldId id="316" r:id="rId33"/>
    <p:sldId id="282" r:id="rId34"/>
    <p:sldId id="283" r:id="rId35"/>
    <p:sldId id="299" r:id="rId36"/>
    <p:sldId id="300" r:id="rId37"/>
    <p:sldId id="301" r:id="rId38"/>
    <p:sldId id="302" r:id="rId39"/>
    <p:sldId id="314" r:id="rId40"/>
    <p:sldId id="303" r:id="rId41"/>
    <p:sldId id="304" r:id="rId42"/>
    <p:sldId id="315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278" r:id="rId52"/>
    <p:sldId id="285" r:id="rId53"/>
    <p:sldId id="313" r:id="rId54"/>
    <p:sldId id="260" r:id="rId5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B3E4-54EC-48BA-A4D5-1C43D2BB0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E355-9C67-454F-A1C2-D14D8F1CF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40BB-68B4-4B73-AFB2-F36A190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E050-DCF8-4422-BAAD-FABDDCFA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4A66-BCF8-4603-8E42-5AFA0A0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B3DF-4BAC-4B85-91D2-D67167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0FC7-EE6B-4EF0-907F-59765CFF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F3B0-075B-421F-A99B-76D48D70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1E4B-2191-4A49-9A57-2709116F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B011-74FA-447F-A92D-FC9C2FA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0B6AC-AE64-4E85-A9C4-DDEC7E01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AC14-508D-4879-8E5B-3C9C4D1A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BED0-2672-49C6-9B93-D5C472C4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8407-1CFA-4E5A-93CE-15280045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6D0B-2ABF-4507-89CC-E30C1612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731B-0B92-4394-8005-A07A509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5B50-B8CA-4E8B-8336-F6F40861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DDA3-9997-4B8D-9A75-B71B5DCB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3FD4-E714-41A2-9642-EFA8267A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6CE4-21D4-4FF5-897D-8CEEFE09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6178-DACA-4DC0-AEFF-EDAE564D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B7937-93E2-484B-8C76-01A5F4DA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7132-08FE-4025-946D-F4E79A8D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3284-CC89-44B2-A79E-B85A3D9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AA30-A0CB-468E-93AC-6DC91EDC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AA8-5A9C-47EE-9D63-F71E16D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FF88C-DB59-4D35-85DC-74566EA9A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7643-25CD-4963-9FB3-01993473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8264-701A-46F3-AD6C-D872D3C5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2EBA-B477-470C-BEBF-7E4C4D13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64F2-11B5-40DB-8AF5-9CFD1BD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27B-9A31-4C1D-B003-75EB2012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CD8BB-75A8-44E0-B9EA-FE2A2A71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C4065-516B-4F11-9758-8C6BF18E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B4955-7102-46E0-82E7-821D0032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46E4F-E3A0-408E-9452-90618238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421B8-1658-45E6-8F9B-7F3E165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E91C8-0A59-428F-B288-A5560F16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53A96-B813-4F30-BFD8-45A5201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83F4-30EB-421B-A663-43806BF8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426B2-EB2B-44F5-8141-1CDF2FEC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A44C8-FAF0-45AA-94B3-45701AAC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8F236-8288-411B-90BA-2115C8C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8929-A268-40A1-A9BB-67F1C31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B7D9-3EA5-4D78-96C9-84EEAAA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2F8D-A6BF-40CA-AC46-20064F1F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EC11-C27E-44B9-925A-C0050821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CBE3-785F-4369-8A07-4CB203BC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A8D1-214E-489E-BD01-3368FC05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448B-8C90-4B06-BCA2-EC82058E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93C0-FD39-4B0A-B9FD-5F2EAF45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E068-7B02-4869-B404-CDA42034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2430-8409-4AF9-B6F8-362A4140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815EF-2D9A-47DE-AF62-0A46C520E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B538-9519-45DA-94AF-31B639B3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CD6C-FCB2-46A6-92D1-7D1C1BAF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5E1EE-540D-4EA3-934E-7C19D061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C554-27F9-4F51-93AA-3119E984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26A60-2402-4326-A69F-E00C3AC1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5760-B6BB-48A7-9F78-6ADEF8D3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D8CF-761E-4125-A7FC-DF1EAB00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DCBB-E3C2-4454-AD68-4A707A56C13C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5569-8C5A-4B46-9E0C-77D6D17C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0D89-BDE3-4ADC-81B6-B30CEF5FA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7F13-A609-4236-B7DB-8A159561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3C1-6340-4678-8B88-4CC42BA84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VITA Application</a:t>
            </a:r>
            <a:br>
              <a:rPr lang="en-US" dirty="0"/>
            </a:br>
            <a:r>
              <a:rPr lang="en-US" dirty="0"/>
              <a:t>Wire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A74F-6AF3-48A7-A01C-51131C570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Volunteer and Site Coordinator App</a:t>
            </a:r>
          </a:p>
          <a:p>
            <a:r>
              <a:rPr lang="en-US" dirty="0"/>
              <a:t>Client App</a:t>
            </a:r>
          </a:p>
          <a:p>
            <a:r>
              <a:rPr lang="en-US" dirty="0"/>
              <a:t>Back Office Web</a:t>
            </a:r>
          </a:p>
        </p:txBody>
      </p:sp>
    </p:spTree>
    <p:extLst>
      <p:ext uri="{BB962C8B-B14F-4D97-AF65-F5344CB8AC3E}">
        <p14:creationId xmlns:p14="http://schemas.microsoft.com/office/powerpoint/2010/main" val="82056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V_VSitesOnDateMap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V_VCalendar</a:t>
            </a:r>
            <a:endParaRPr lang="en-US" dirty="0"/>
          </a:p>
          <a:p>
            <a:r>
              <a:rPr lang="en-US" dirty="0"/>
              <a:t>Show map of all open Sites on this date</a:t>
            </a:r>
          </a:p>
          <a:p>
            <a:r>
              <a:rPr lang="en-US" dirty="0"/>
              <a:t>Tap on Site -&gt; </a:t>
            </a:r>
            <a:r>
              <a:rPr lang="en-US" dirty="0" err="1"/>
              <a:t>V_VSignUp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(data from previous screen)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4369" y="2561135"/>
            <a:ext cx="2896068" cy="35664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5310" y="2191803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9CFAB6-05EB-4AE2-A2E8-A2A38A924527}"/>
              </a:ext>
            </a:extLst>
          </p:cNvPr>
          <p:cNvSpPr txBox="1"/>
          <p:nvPr/>
        </p:nvSpPr>
        <p:spPr>
          <a:xfrm>
            <a:off x="2096226" y="6127631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Show as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C95D-1119-4A27-BA84-7CE5573F03D8}"/>
              </a:ext>
            </a:extLst>
          </p:cNvPr>
          <p:cNvSpPr txBox="1"/>
          <p:nvPr/>
        </p:nvSpPr>
        <p:spPr>
          <a:xfrm>
            <a:off x="492222" y="182247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Sites needing help</a:t>
            </a:r>
          </a:p>
        </p:txBody>
      </p:sp>
    </p:spTree>
    <p:extLst>
      <p:ext uri="{BB962C8B-B14F-4D97-AF65-F5344CB8AC3E}">
        <p14:creationId xmlns:p14="http://schemas.microsoft.com/office/powerpoint/2010/main" val="28375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9D752-F67B-4F03-AE58-0B48554B8603}"/>
              </a:ext>
            </a:extLst>
          </p:cNvPr>
          <p:cNvSpPr/>
          <p:nvPr/>
        </p:nvSpPr>
        <p:spPr>
          <a:xfrm>
            <a:off x="648192" y="4022737"/>
            <a:ext cx="2896068" cy="19026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65126"/>
            <a:ext cx="3221832" cy="974182"/>
          </a:xfrm>
        </p:spPr>
        <p:txBody>
          <a:bodyPr/>
          <a:lstStyle/>
          <a:p>
            <a:r>
              <a:rPr lang="en-US" dirty="0" err="1"/>
              <a:t>V_VSignUp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365126"/>
            <a:ext cx="7293768" cy="62142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B_Back</a:t>
            </a:r>
            <a:r>
              <a:rPr lang="en-US" dirty="0"/>
              <a:t> to previous screen (save in global)</a:t>
            </a:r>
          </a:p>
          <a:p>
            <a:r>
              <a:rPr lang="en-US" dirty="0"/>
              <a:t>Show Site details on date</a:t>
            </a:r>
          </a:p>
          <a:p>
            <a:r>
              <a:rPr lang="en-US" dirty="0"/>
              <a:t>Show list of sign-ups for that date for all Users</a:t>
            </a:r>
          </a:p>
          <a:p>
            <a:r>
              <a:rPr lang="en-US" dirty="0"/>
              <a:t>If User is in the list, button is Remove Me</a:t>
            </a:r>
          </a:p>
          <a:p>
            <a:r>
              <a:rPr lang="en-US" dirty="0"/>
              <a:t>If User is not in the list, button is Sign Me Up</a:t>
            </a:r>
          </a:p>
          <a:p>
            <a:r>
              <a:rPr lang="en-US" dirty="0" err="1"/>
              <a:t>B_GetDirections</a:t>
            </a:r>
            <a:r>
              <a:rPr lang="en-US" dirty="0"/>
              <a:t> -&gt; native maps app with destination address</a:t>
            </a:r>
          </a:p>
          <a:p>
            <a:r>
              <a:rPr lang="en-US" dirty="0"/>
              <a:t>Button tap -&gt; </a:t>
            </a:r>
            <a:r>
              <a:rPr lang="en-US" dirty="0" err="1"/>
              <a:t>V_VMySignUps</a:t>
            </a:r>
            <a:endParaRPr lang="en-US" dirty="0"/>
          </a:p>
          <a:p>
            <a:r>
              <a:rPr lang="en-US" dirty="0"/>
              <a:t>For past dates: view only (no remove, no sign me up button)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(#2.1) Get </a:t>
            </a:r>
            <a:r>
              <a:rPr lang="en-US" dirty="0" err="1"/>
              <a:t>SignUps</a:t>
            </a:r>
            <a:r>
              <a:rPr lang="en-US" dirty="0"/>
              <a:t> for User at Site on Date</a:t>
            </a:r>
          </a:p>
          <a:p>
            <a:pPr lvl="1"/>
            <a:r>
              <a:rPr lang="en-US" dirty="0"/>
              <a:t>(#2.2) Add </a:t>
            </a:r>
            <a:r>
              <a:rPr lang="en-US" dirty="0" err="1"/>
              <a:t>SignUp</a:t>
            </a:r>
            <a:r>
              <a:rPr lang="en-US" dirty="0"/>
              <a:t> for User at Site on Date</a:t>
            </a:r>
          </a:p>
          <a:p>
            <a:pPr lvl="1"/>
            <a:r>
              <a:rPr lang="en-US" dirty="0"/>
              <a:t>(#2.3) Remove </a:t>
            </a:r>
            <a:r>
              <a:rPr lang="en-US" dirty="0" err="1"/>
              <a:t>SignUp</a:t>
            </a:r>
            <a:r>
              <a:rPr lang="en-US" dirty="0"/>
              <a:t> for User at Site on Date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2154E-0E75-4EAB-B373-CB776EDC4EA6}"/>
              </a:ext>
            </a:extLst>
          </p:cNvPr>
          <p:cNvSpPr txBox="1"/>
          <p:nvPr/>
        </p:nvSpPr>
        <p:spPr>
          <a:xfrm>
            <a:off x="443840" y="210086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48192" y="4022737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69F31-578C-48DF-98B2-7C6D84C277F5}"/>
              </a:ext>
            </a:extLst>
          </p:cNvPr>
          <p:cNvSpPr/>
          <p:nvPr/>
        </p:nvSpPr>
        <p:spPr>
          <a:xfrm>
            <a:off x="648192" y="4275345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A55D6-2DC9-42FA-936D-7D6C2DD18218}"/>
              </a:ext>
            </a:extLst>
          </p:cNvPr>
          <p:cNvSpPr/>
          <p:nvPr/>
        </p:nvSpPr>
        <p:spPr>
          <a:xfrm>
            <a:off x="648192" y="4527953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AC5BC-B3E6-432B-838F-E1ABF6D39BD1}"/>
              </a:ext>
            </a:extLst>
          </p:cNvPr>
          <p:cNvSpPr/>
          <p:nvPr/>
        </p:nvSpPr>
        <p:spPr>
          <a:xfrm>
            <a:off x="648192" y="4780561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53552-040E-4F9A-B035-3619F57470C2}"/>
              </a:ext>
            </a:extLst>
          </p:cNvPr>
          <p:cNvSpPr txBox="1"/>
          <p:nvPr/>
        </p:nvSpPr>
        <p:spPr>
          <a:xfrm>
            <a:off x="648192" y="6092127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me up/Remove 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CC62B-1F8C-422A-B6CD-4A7D3857B7E0}"/>
              </a:ext>
            </a:extLst>
          </p:cNvPr>
          <p:cNvSpPr txBox="1"/>
          <p:nvPr/>
        </p:nvSpPr>
        <p:spPr>
          <a:xfrm>
            <a:off x="443840" y="2423492"/>
            <a:ext cx="1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2F3EB-9395-4073-9F60-CEE14CA5325F}"/>
              </a:ext>
            </a:extLst>
          </p:cNvPr>
          <p:cNvSpPr txBox="1"/>
          <p:nvPr/>
        </p:nvSpPr>
        <p:spPr>
          <a:xfrm>
            <a:off x="443840" y="3103958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1A8F6-0257-4AFA-BC9E-63E12A08FC23}"/>
              </a:ext>
            </a:extLst>
          </p:cNvPr>
          <p:cNvSpPr txBox="1"/>
          <p:nvPr/>
        </p:nvSpPr>
        <p:spPr>
          <a:xfrm>
            <a:off x="1894114" y="3514794"/>
            <a:ext cx="1650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Directions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4EEC7-FAF7-4658-AA54-219291F432DD}"/>
              </a:ext>
            </a:extLst>
          </p:cNvPr>
          <p:cNvSpPr txBox="1"/>
          <p:nvPr/>
        </p:nvSpPr>
        <p:spPr>
          <a:xfrm>
            <a:off x="443840" y="2746122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Coordinator: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12401-4408-43B9-8B83-8B4083AF9D07}"/>
              </a:ext>
            </a:extLst>
          </p:cNvPr>
          <p:cNvSpPr txBox="1"/>
          <p:nvPr/>
        </p:nvSpPr>
        <p:spPr>
          <a:xfrm>
            <a:off x="499134" y="178195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Volunteer Sign 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CDD9AD-C960-4300-9F25-16A937713CE3}"/>
              </a:ext>
            </a:extLst>
          </p:cNvPr>
          <p:cNvSpPr txBox="1"/>
          <p:nvPr/>
        </p:nvSpPr>
        <p:spPr>
          <a:xfrm>
            <a:off x="2055446" y="2423492"/>
            <a:ext cx="1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Hours:</a:t>
            </a:r>
          </a:p>
        </p:txBody>
      </p:sp>
    </p:spTree>
    <p:extLst>
      <p:ext uri="{BB962C8B-B14F-4D97-AF65-F5344CB8AC3E}">
        <p14:creationId xmlns:p14="http://schemas.microsoft.com/office/powerpoint/2010/main" val="183273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58357"/>
            <a:ext cx="3831999" cy="1127532"/>
          </a:xfrm>
        </p:spPr>
        <p:txBody>
          <a:bodyPr/>
          <a:lstStyle/>
          <a:p>
            <a:r>
              <a:rPr lang="en-US" dirty="0" err="1"/>
              <a:t>V_VSuggestions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V_VSignUps</a:t>
            </a:r>
            <a:endParaRPr lang="en-US" dirty="0"/>
          </a:p>
          <a:p>
            <a:r>
              <a:rPr lang="en-US" dirty="0"/>
              <a:t>Show list of all Suggestions for this user</a:t>
            </a:r>
          </a:p>
          <a:p>
            <a:r>
              <a:rPr lang="en-US" dirty="0"/>
              <a:t>Tap on Suggestion -&gt;</a:t>
            </a:r>
            <a:r>
              <a:rPr lang="en-US" dirty="0" err="1"/>
              <a:t>V_Vsuggestion</a:t>
            </a:r>
            <a:r>
              <a:rPr lang="en-US" dirty="0"/>
              <a:t> (view but not edit)</a:t>
            </a:r>
          </a:p>
          <a:p>
            <a:r>
              <a:rPr lang="en-US" dirty="0" err="1"/>
              <a:t>B_New</a:t>
            </a:r>
            <a:r>
              <a:rPr lang="en-US" dirty="0"/>
              <a:t> -&gt; </a:t>
            </a:r>
            <a:r>
              <a:rPr lang="en-US" dirty="0" err="1"/>
              <a:t>V_Vsuggestion</a:t>
            </a:r>
            <a:r>
              <a:rPr lang="en-US" dirty="0"/>
              <a:t> (create new, can edit)</a:t>
            </a:r>
          </a:p>
          <a:p>
            <a:r>
              <a:rPr lang="en-US" dirty="0"/>
              <a:t>Slide Suggestion to show Delete; use Alert to confirm Delete; can only delete if in status of not closed/acted on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(#5.1) Get suggestions for User</a:t>
            </a:r>
          </a:p>
          <a:p>
            <a:pPr lvl="1"/>
            <a:r>
              <a:rPr lang="en-US" dirty="0"/>
              <a:t>(#5.3) Remove suggestion for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4369" y="2242546"/>
            <a:ext cx="2896068" cy="34905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4369" y="22425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Title,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4369" y="24951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Title, State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634369" y="2747762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Title,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34369" y="300037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Title,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99134" y="178195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 Suggestions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3DD7C-C859-4468-9F1D-D2F682BFD549}"/>
              </a:ext>
            </a:extLst>
          </p:cNvPr>
          <p:cNvSpPr txBox="1"/>
          <p:nvPr/>
        </p:nvSpPr>
        <p:spPr>
          <a:xfrm>
            <a:off x="634369" y="6131259"/>
            <a:ext cx="1883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Suggestion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37FF-AEA6-4A63-A8D7-12CBDC7847D5}"/>
              </a:ext>
            </a:extLst>
          </p:cNvPr>
          <p:cNvSpPr txBox="1"/>
          <p:nvPr/>
        </p:nvSpPr>
        <p:spPr>
          <a:xfrm>
            <a:off x="499134" y="5788119"/>
            <a:ext cx="3119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Slide to Remove unread Suggestion</a:t>
            </a:r>
          </a:p>
        </p:txBody>
      </p:sp>
    </p:spTree>
    <p:extLst>
      <p:ext uri="{BB962C8B-B14F-4D97-AF65-F5344CB8AC3E}">
        <p14:creationId xmlns:p14="http://schemas.microsoft.com/office/powerpoint/2010/main" val="275849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V_VSuggestion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V_VSuggestions</a:t>
            </a:r>
            <a:endParaRPr lang="en-US" dirty="0"/>
          </a:p>
          <a:p>
            <a:r>
              <a:rPr lang="en-US" dirty="0"/>
              <a:t>Show details for this suggestion</a:t>
            </a:r>
          </a:p>
          <a:p>
            <a:r>
              <a:rPr lang="en-US" dirty="0"/>
              <a:t>From and Date are labels</a:t>
            </a:r>
          </a:p>
          <a:p>
            <a:r>
              <a:rPr lang="en-US" dirty="0"/>
              <a:t>If existing, then show but cannot edit, </a:t>
            </a:r>
            <a:r>
              <a:rPr lang="en-US" dirty="0" err="1"/>
              <a:t>B_Submit</a:t>
            </a:r>
            <a:r>
              <a:rPr lang="en-US" dirty="0"/>
              <a:t> is disabled</a:t>
            </a:r>
          </a:p>
          <a:p>
            <a:r>
              <a:rPr lang="en-US" dirty="0"/>
              <a:t>Otherwise can edit</a:t>
            </a:r>
          </a:p>
          <a:p>
            <a:r>
              <a:rPr lang="en-US" dirty="0"/>
              <a:t>Post to DB if Submit if new with fields completed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(#5.2) Add Suggestion for User</a:t>
            </a:r>
          </a:p>
          <a:p>
            <a:pPr lvl="1"/>
            <a:r>
              <a:rPr lang="en-US" dirty="0"/>
              <a:t>(#5.4) Update Suggestion for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99134" y="178195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Suggestions: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FFAED-0E62-4B77-906B-B28D582770F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EFE1C-2D3D-4F4A-BC11-62FEDC4BE102}"/>
              </a:ext>
            </a:extLst>
          </p:cNvPr>
          <p:cNvSpPr txBox="1"/>
          <p:nvPr/>
        </p:nvSpPr>
        <p:spPr>
          <a:xfrm>
            <a:off x="471487" y="22343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C84F10-1D85-4AC7-98A2-0EFD650904D2}"/>
              </a:ext>
            </a:extLst>
          </p:cNvPr>
          <p:cNvSpPr txBox="1"/>
          <p:nvPr/>
        </p:nvSpPr>
        <p:spPr>
          <a:xfrm>
            <a:off x="458128" y="2529455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FB1A6-B39F-4B9D-B15F-3C7ACBC3D689}"/>
              </a:ext>
            </a:extLst>
          </p:cNvPr>
          <p:cNvSpPr txBox="1"/>
          <p:nvPr/>
        </p:nvSpPr>
        <p:spPr>
          <a:xfrm>
            <a:off x="2617175" y="4140071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58139-EDFC-4A9B-9097-F0C7FAC7037A}"/>
              </a:ext>
            </a:extLst>
          </p:cNvPr>
          <p:cNvSpPr/>
          <p:nvPr/>
        </p:nvSpPr>
        <p:spPr>
          <a:xfrm>
            <a:off x="483633" y="4672688"/>
            <a:ext cx="3209686" cy="192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93EA7-1DE7-40FE-A518-0B1C932DB7C7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2D5F3B-94A2-43CC-BB93-9E95378110B3}"/>
              </a:ext>
            </a:extLst>
          </p:cNvPr>
          <p:cNvSpPr txBox="1"/>
          <p:nvPr/>
        </p:nvSpPr>
        <p:spPr>
          <a:xfrm>
            <a:off x="499134" y="1781951"/>
            <a:ext cx="319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Suggestions are sent to a volunteer review committee for follow-up.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438162" y="287034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C98B1-CFDE-4771-BB52-17730C213FF9}"/>
              </a:ext>
            </a:extLst>
          </p:cNvPr>
          <p:cNvSpPr txBox="1"/>
          <p:nvPr/>
        </p:nvSpPr>
        <p:spPr>
          <a:xfrm>
            <a:off x="438162" y="318397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379445" y="2949784"/>
            <a:ext cx="1661885" cy="210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6C81C-9BBB-43C9-89CA-13E50353FFB4}"/>
              </a:ext>
            </a:extLst>
          </p:cNvPr>
          <p:cNvSpPr/>
          <p:nvPr/>
        </p:nvSpPr>
        <p:spPr>
          <a:xfrm>
            <a:off x="1191556" y="3314755"/>
            <a:ext cx="2204787" cy="779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65AF8A-CD74-4069-9BDE-A45D08544C54}"/>
              </a:ext>
            </a:extLst>
          </p:cNvPr>
          <p:cNvSpPr txBox="1"/>
          <p:nvPr/>
        </p:nvSpPr>
        <p:spPr>
          <a:xfrm>
            <a:off x="1815214" y="2509456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Status:</a:t>
            </a:r>
          </a:p>
        </p:txBody>
      </p:sp>
    </p:spTree>
    <p:extLst>
      <p:ext uri="{BB962C8B-B14F-4D97-AF65-F5344CB8AC3E}">
        <p14:creationId xmlns:p14="http://schemas.microsoft.com/office/powerpoint/2010/main" val="414132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V_SCSites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B_Login</a:t>
            </a:r>
            <a:r>
              <a:rPr lang="en-US" dirty="0"/>
              <a:t> -&gt; </a:t>
            </a:r>
            <a:r>
              <a:rPr lang="en-US" dirty="0" err="1"/>
              <a:t>V_Login</a:t>
            </a:r>
            <a:endParaRPr lang="en-US" dirty="0"/>
          </a:p>
          <a:p>
            <a:r>
              <a:rPr lang="en-US" dirty="0"/>
              <a:t>We are only here because this User is a Site Coordinator with multiple Sites</a:t>
            </a:r>
          </a:p>
          <a:p>
            <a:r>
              <a:rPr lang="en-US" dirty="0"/>
              <a:t>Show a list of all Sites for this User as SC</a:t>
            </a:r>
          </a:p>
          <a:p>
            <a:r>
              <a:rPr lang="en-US" dirty="0"/>
              <a:t>Tap -&gt; </a:t>
            </a:r>
            <a:r>
              <a:rPr lang="en-US" dirty="0" err="1"/>
              <a:t>V_SCSite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(#11) Get Sites for User/Site Coordinator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34369" y="2242546"/>
            <a:ext cx="2896068" cy="4121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34369" y="22425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34369" y="24951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634369" y="2747762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34369" y="300037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99134" y="178195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 Sites</a:t>
            </a:r>
          </a:p>
        </p:txBody>
      </p:sp>
    </p:spTree>
    <p:extLst>
      <p:ext uri="{BB962C8B-B14F-4D97-AF65-F5344CB8AC3E}">
        <p14:creationId xmlns:p14="http://schemas.microsoft.com/office/powerpoint/2010/main" val="296171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V_SCSite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B_Login</a:t>
            </a:r>
            <a:r>
              <a:rPr lang="en-US" dirty="0"/>
              <a:t> -&gt; </a:t>
            </a:r>
            <a:r>
              <a:rPr lang="en-US" dirty="0" err="1"/>
              <a:t>V_Login</a:t>
            </a:r>
            <a:r>
              <a:rPr lang="en-US" dirty="0"/>
              <a:t> or </a:t>
            </a:r>
            <a:r>
              <a:rPr lang="en-US" dirty="0" err="1"/>
              <a:t>V_SCSites</a:t>
            </a:r>
            <a:r>
              <a:rPr lang="en-US" dirty="0"/>
              <a:t> if multi-site coordinator</a:t>
            </a:r>
          </a:p>
          <a:p>
            <a:r>
              <a:rPr lang="en-US" dirty="0"/>
              <a:t>Client Status: show current setting for the Site</a:t>
            </a:r>
          </a:p>
          <a:p>
            <a:pPr lvl="1"/>
            <a:r>
              <a:rPr lang="en-US" dirty="0"/>
              <a:t>Grey out the current status setting</a:t>
            </a:r>
          </a:p>
          <a:p>
            <a:r>
              <a:rPr lang="en-US" dirty="0"/>
              <a:t>Tap new status -&gt; change Site status, change labels and grayed buttons</a:t>
            </a:r>
          </a:p>
          <a:p>
            <a:r>
              <a:rPr lang="en-US" dirty="0"/>
              <a:t>Tap </a:t>
            </a:r>
            <a:r>
              <a:rPr lang="en-US" dirty="0" err="1"/>
              <a:t>VolunteerS</a:t>
            </a:r>
            <a:r>
              <a:rPr lang="en-US" dirty="0"/>
              <a:t> -&gt; </a:t>
            </a:r>
            <a:r>
              <a:rPr lang="en-US" dirty="0" err="1"/>
              <a:t>V_SCVEdit</a:t>
            </a:r>
            <a:endParaRPr lang="en-US" dirty="0"/>
          </a:p>
          <a:p>
            <a:r>
              <a:rPr lang="en-US" dirty="0"/>
              <a:t>Tap Calendar -&gt; </a:t>
            </a:r>
            <a:r>
              <a:rPr lang="en-US" dirty="0" err="1"/>
              <a:t>V_SCCalendar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Client Status for Site</a:t>
            </a:r>
          </a:p>
          <a:p>
            <a:pPr lvl="1"/>
            <a:r>
              <a:rPr lang="en-US" dirty="0"/>
              <a:t>(#4.2) Set Client Status for 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526782" y="2342119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Status: _____________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0A9EF-3B2B-4E5D-851B-AC2F99D27A3E}"/>
              </a:ext>
            </a:extLst>
          </p:cNvPr>
          <p:cNvSpPr txBox="1"/>
          <p:nvPr/>
        </p:nvSpPr>
        <p:spPr>
          <a:xfrm>
            <a:off x="642819" y="4898326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Calendar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859F0-036F-4A54-955E-57577E47794E}"/>
              </a:ext>
            </a:extLst>
          </p:cNvPr>
          <p:cNvSpPr txBox="1"/>
          <p:nvPr/>
        </p:nvSpPr>
        <p:spPr>
          <a:xfrm>
            <a:off x="499135" y="2653089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the Client Status: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EA754-41E6-4ADF-8579-87C19321BD88}"/>
              </a:ext>
            </a:extLst>
          </p:cNvPr>
          <p:cNvSpPr txBox="1"/>
          <p:nvPr/>
        </p:nvSpPr>
        <p:spPr>
          <a:xfrm>
            <a:off x="594520" y="3027877"/>
            <a:ext cx="1349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9552D-8ED8-4110-815E-AE593E035302}"/>
              </a:ext>
            </a:extLst>
          </p:cNvPr>
          <p:cNvSpPr txBox="1"/>
          <p:nvPr/>
        </p:nvSpPr>
        <p:spPr>
          <a:xfrm>
            <a:off x="2209071" y="3022421"/>
            <a:ext cx="1349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949D1-E7A4-4497-8EE8-F372485D0A15}"/>
              </a:ext>
            </a:extLst>
          </p:cNvPr>
          <p:cNvSpPr txBox="1"/>
          <p:nvPr/>
        </p:nvSpPr>
        <p:spPr>
          <a:xfrm>
            <a:off x="594520" y="3502694"/>
            <a:ext cx="1349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 Limit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0618C4-341C-4735-9DF0-9B1EEFB3034F}"/>
              </a:ext>
            </a:extLst>
          </p:cNvPr>
          <p:cNvSpPr txBox="1"/>
          <p:nvPr/>
        </p:nvSpPr>
        <p:spPr>
          <a:xfrm>
            <a:off x="2222894" y="3482058"/>
            <a:ext cx="1349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Limit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732A74-0C74-455B-81F7-CCCFB15D898D}"/>
              </a:ext>
            </a:extLst>
          </p:cNvPr>
          <p:cNvCxnSpPr/>
          <p:nvPr/>
        </p:nvCxnSpPr>
        <p:spPr>
          <a:xfrm>
            <a:off x="594520" y="4008648"/>
            <a:ext cx="29635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C8DB74-DEB6-4581-BFD9-9556485DE56E}"/>
              </a:ext>
            </a:extLst>
          </p:cNvPr>
          <p:cNvSpPr txBox="1"/>
          <p:nvPr/>
        </p:nvSpPr>
        <p:spPr>
          <a:xfrm>
            <a:off x="443839" y="1875537"/>
            <a:ext cx="32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Site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6B9E87-D8CB-4B9B-B455-DC557F4C9A90}"/>
              </a:ext>
            </a:extLst>
          </p:cNvPr>
          <p:cNvSpPr txBox="1"/>
          <p:nvPr/>
        </p:nvSpPr>
        <p:spPr>
          <a:xfrm>
            <a:off x="642819" y="4288340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Volunteers</a:t>
            </a:r>
          </a:p>
        </p:txBody>
      </p:sp>
    </p:spTree>
    <p:extLst>
      <p:ext uri="{BB962C8B-B14F-4D97-AF65-F5344CB8AC3E}">
        <p14:creationId xmlns:p14="http://schemas.microsoft.com/office/powerpoint/2010/main" val="142253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V_SCSiteVolunteers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B_Back</a:t>
            </a:r>
            <a:r>
              <a:rPr lang="en-US" dirty="0"/>
              <a:t> -&gt; </a:t>
            </a:r>
            <a:r>
              <a:rPr lang="en-US" dirty="0" err="1"/>
              <a:t>V_SCSite</a:t>
            </a:r>
            <a:endParaRPr lang="en-US" dirty="0"/>
          </a:p>
          <a:p>
            <a:r>
              <a:rPr lang="en-US" dirty="0"/>
              <a:t>Show number of Volunteers for selected date out of target</a:t>
            </a:r>
          </a:p>
          <a:p>
            <a:r>
              <a:rPr lang="en-US" dirty="0"/>
              <a:t>Tap Volunteer -&gt; </a:t>
            </a:r>
            <a:r>
              <a:rPr lang="en-US" dirty="0" err="1"/>
              <a:t>V_SCSetVolHours</a:t>
            </a:r>
            <a:endParaRPr lang="en-US" dirty="0"/>
          </a:p>
          <a:p>
            <a:r>
              <a:rPr lang="en-US" dirty="0"/>
              <a:t>Tap Approve Hours -&gt; Alert to confirm, then show volunteer hours as locked</a:t>
            </a:r>
          </a:p>
          <a:p>
            <a:r>
              <a:rPr lang="en-US" dirty="0"/>
              <a:t>Pull down on Volunteer list to refresh (to cover case where Volunteer was not on the list, Vol added himself, now need to see to approve)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(#2.1) Get </a:t>
            </a:r>
            <a:r>
              <a:rPr lang="en-US" dirty="0" err="1"/>
              <a:t>SignUps</a:t>
            </a:r>
            <a:r>
              <a:rPr lang="en-US" dirty="0"/>
              <a:t> for Site on Date</a:t>
            </a:r>
          </a:p>
          <a:p>
            <a:pPr lvl="1"/>
            <a:r>
              <a:rPr lang="en-US" dirty="0"/>
              <a:t>(#2.5) Show Volunteers Hours Approved</a:t>
            </a:r>
          </a:p>
          <a:p>
            <a:pPr lvl="1"/>
            <a:r>
              <a:rPr lang="en-US" dirty="0"/>
              <a:t>(#4.1) Get Site Details (has seats required)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597281" y="3351605"/>
            <a:ext cx="2896068" cy="20404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597281" y="3351605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597281" y="3604213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597281" y="3856821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597281" y="4109429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Volunteer Name, Hours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F3F0D1-8B27-4808-B756-7FB48158E2B8}"/>
              </a:ext>
            </a:extLst>
          </p:cNvPr>
          <p:cNvSpPr txBox="1"/>
          <p:nvPr/>
        </p:nvSpPr>
        <p:spPr>
          <a:xfrm>
            <a:off x="471487" y="2897424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Volunteers: __ of ___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D8181-3CAD-4C18-A230-D3DAD8DF6AF1}"/>
              </a:ext>
            </a:extLst>
          </p:cNvPr>
          <p:cNvSpPr txBox="1"/>
          <p:nvPr/>
        </p:nvSpPr>
        <p:spPr>
          <a:xfrm>
            <a:off x="648192" y="5620513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Approve Hours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8DB74-DEB6-4581-BFD9-9556485DE56E}"/>
              </a:ext>
            </a:extLst>
          </p:cNvPr>
          <p:cNvSpPr txBox="1"/>
          <p:nvPr/>
        </p:nvSpPr>
        <p:spPr>
          <a:xfrm>
            <a:off x="499134" y="2157517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Site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3EBF6-FC39-4CCC-9A2A-EF9D7B737464}"/>
              </a:ext>
            </a:extLst>
          </p:cNvPr>
          <p:cNvSpPr txBox="1"/>
          <p:nvPr/>
        </p:nvSpPr>
        <p:spPr>
          <a:xfrm>
            <a:off x="471487" y="2543944"/>
            <a:ext cx="3221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Date/Time Picker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F704F-1FA3-4AC1-BD63-0AC0DF31E0E7}"/>
              </a:ext>
            </a:extLst>
          </p:cNvPr>
          <p:cNvSpPr txBox="1"/>
          <p:nvPr/>
        </p:nvSpPr>
        <p:spPr>
          <a:xfrm>
            <a:off x="484620" y="1854836"/>
            <a:ext cx="32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Volunteers</a:t>
            </a:r>
          </a:p>
        </p:txBody>
      </p:sp>
    </p:spTree>
    <p:extLst>
      <p:ext uri="{BB962C8B-B14F-4D97-AF65-F5344CB8AC3E}">
        <p14:creationId xmlns:p14="http://schemas.microsoft.com/office/powerpoint/2010/main" val="152717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V_SiteCalendar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V_SCSite</a:t>
            </a:r>
            <a:endParaRPr lang="en-US" dirty="0"/>
          </a:p>
          <a:p>
            <a:r>
              <a:rPr lang="en-US" dirty="0"/>
              <a:t>Show grid calendar (?)</a:t>
            </a:r>
          </a:p>
          <a:p>
            <a:r>
              <a:rPr lang="en-US" dirty="0"/>
              <a:t>Each date: Gray if closed, Red if have needs, Green if no needs</a:t>
            </a:r>
          </a:p>
          <a:p>
            <a:pPr lvl="1"/>
            <a:r>
              <a:rPr lang="en-US" dirty="0"/>
              <a:t>Values are for this Site only</a:t>
            </a:r>
          </a:p>
          <a:p>
            <a:r>
              <a:rPr lang="en-US" dirty="0"/>
              <a:t>Tap on Date -&gt; </a:t>
            </a:r>
            <a:r>
              <a:rPr lang="en-US" dirty="0" err="1"/>
              <a:t>V_SiteOnDate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(#3.1) Get Calendar for Site in Date Range</a:t>
            </a:r>
          </a:p>
          <a:p>
            <a:pPr lvl="1"/>
            <a:r>
              <a:rPr lang="en-US" dirty="0"/>
              <a:t>(#2.1) Get </a:t>
            </a:r>
            <a:r>
              <a:rPr lang="en-US" dirty="0" err="1"/>
              <a:t>SignUps</a:t>
            </a:r>
            <a:r>
              <a:rPr lang="en-US" dirty="0"/>
              <a:t> for Site in Date Range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0ADAA-9FF2-4584-99BC-A0BA1311D6E4}"/>
              </a:ext>
            </a:extLst>
          </p:cNvPr>
          <p:cNvSpPr txBox="1"/>
          <p:nvPr/>
        </p:nvSpPr>
        <p:spPr>
          <a:xfrm>
            <a:off x="499133" y="1822615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Calendar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14C4B-9FBA-406F-AE5E-DF4C344FCC75}"/>
              </a:ext>
            </a:extLst>
          </p:cNvPr>
          <p:cNvSpPr txBox="1"/>
          <p:nvPr/>
        </p:nvSpPr>
        <p:spPr>
          <a:xfrm>
            <a:off x="530446" y="2169474"/>
            <a:ext cx="290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Site Name_______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447D1B-C68D-4B55-AB2F-08CCBB549D2A}"/>
              </a:ext>
            </a:extLst>
          </p:cNvPr>
          <p:cNvSpPr/>
          <p:nvPr/>
        </p:nvSpPr>
        <p:spPr>
          <a:xfrm>
            <a:off x="631371" y="2711451"/>
            <a:ext cx="2808514" cy="340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062EC-D9B8-45C3-B75A-8B137C9639C9}"/>
              </a:ext>
            </a:extLst>
          </p:cNvPr>
          <p:cNvSpPr/>
          <p:nvPr/>
        </p:nvSpPr>
        <p:spPr>
          <a:xfrm>
            <a:off x="1368072" y="3635490"/>
            <a:ext cx="304800" cy="326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084702-70F1-4A31-A79B-F31271D3F832}"/>
              </a:ext>
            </a:extLst>
          </p:cNvPr>
          <p:cNvSpPr/>
          <p:nvPr/>
        </p:nvSpPr>
        <p:spPr>
          <a:xfrm>
            <a:off x="1790552" y="3635490"/>
            <a:ext cx="304800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C9201-FFBD-40BA-9B12-2662BD5C69D2}"/>
              </a:ext>
            </a:extLst>
          </p:cNvPr>
          <p:cNvSpPr/>
          <p:nvPr/>
        </p:nvSpPr>
        <p:spPr>
          <a:xfrm>
            <a:off x="2168052" y="3635490"/>
            <a:ext cx="304800" cy="3265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3F10D-2152-44A3-AC2F-6AAD4FD52F41}"/>
              </a:ext>
            </a:extLst>
          </p:cNvPr>
          <p:cNvSpPr txBox="1"/>
          <p:nvPr/>
        </p:nvSpPr>
        <p:spPr>
          <a:xfrm>
            <a:off x="692968" y="31370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D2263-F069-471D-9C6A-78BE9F9B7933}"/>
              </a:ext>
            </a:extLst>
          </p:cNvPr>
          <p:cNvSpPr txBox="1"/>
          <p:nvPr/>
        </p:nvSpPr>
        <p:spPr>
          <a:xfrm>
            <a:off x="993798" y="313701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62887-96F8-4FD4-813E-8B11C7EE5A28}"/>
              </a:ext>
            </a:extLst>
          </p:cNvPr>
          <p:cNvSpPr txBox="1"/>
          <p:nvPr/>
        </p:nvSpPr>
        <p:spPr>
          <a:xfrm>
            <a:off x="1386000" y="31370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58B6F7-E0A9-4D03-8DCE-6783308C59A9}"/>
              </a:ext>
            </a:extLst>
          </p:cNvPr>
          <p:cNvSpPr txBox="1"/>
          <p:nvPr/>
        </p:nvSpPr>
        <p:spPr>
          <a:xfrm>
            <a:off x="1778202" y="31370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7628B-8E87-40B9-A342-23063A8AD987}"/>
              </a:ext>
            </a:extLst>
          </p:cNvPr>
          <p:cNvSpPr txBox="1"/>
          <p:nvPr/>
        </p:nvSpPr>
        <p:spPr>
          <a:xfrm>
            <a:off x="2170404" y="31370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634FD-86B6-4FA9-B03D-A4DD10CAF3C6}"/>
              </a:ext>
            </a:extLst>
          </p:cNvPr>
          <p:cNvSpPr txBox="1"/>
          <p:nvPr/>
        </p:nvSpPr>
        <p:spPr>
          <a:xfrm>
            <a:off x="2562606" y="31370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0C2F5-8FBD-4BA1-9169-3A7A4601B632}"/>
              </a:ext>
            </a:extLst>
          </p:cNvPr>
          <p:cNvSpPr txBox="1"/>
          <p:nvPr/>
        </p:nvSpPr>
        <p:spPr>
          <a:xfrm>
            <a:off x="2954808" y="31370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47A04A-1037-4673-A376-CA26FB9157D7}"/>
              </a:ext>
            </a:extLst>
          </p:cNvPr>
          <p:cNvSpPr txBox="1"/>
          <p:nvPr/>
        </p:nvSpPr>
        <p:spPr>
          <a:xfrm>
            <a:off x="1145656" y="2711451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F18F5-1EC1-4F25-B6EB-B59800B1FC48}"/>
              </a:ext>
            </a:extLst>
          </p:cNvPr>
          <p:cNvSpPr txBox="1"/>
          <p:nvPr/>
        </p:nvSpPr>
        <p:spPr>
          <a:xfrm>
            <a:off x="613912" y="2711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11C963-81EC-4C4C-8414-7CE155B7D4BF}"/>
              </a:ext>
            </a:extLst>
          </p:cNvPr>
          <p:cNvSpPr txBox="1"/>
          <p:nvPr/>
        </p:nvSpPr>
        <p:spPr>
          <a:xfrm>
            <a:off x="3080071" y="2714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19108-2A2F-48D3-A3EB-55C37185D510}"/>
              </a:ext>
            </a:extLst>
          </p:cNvPr>
          <p:cNvSpPr txBox="1"/>
          <p:nvPr/>
        </p:nvSpPr>
        <p:spPr>
          <a:xfrm>
            <a:off x="2208393" y="27114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55754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V_SiteOnDate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V_SiteCalendar</a:t>
            </a:r>
            <a:r>
              <a:rPr lang="en-US" dirty="0"/>
              <a:t> (save changes on exit)</a:t>
            </a:r>
          </a:p>
          <a:p>
            <a:r>
              <a:rPr lang="en-US" dirty="0"/>
              <a:t>Check Box for Site open on that date</a:t>
            </a:r>
          </a:p>
          <a:p>
            <a:r>
              <a:rPr lang="en-US" dirty="0"/>
              <a:t>Show date and Site name</a:t>
            </a:r>
          </a:p>
          <a:p>
            <a:r>
              <a:rPr lang="en-US" dirty="0"/>
              <a:t>Open/Close time/button disabled if closed</a:t>
            </a:r>
          </a:p>
          <a:p>
            <a:r>
              <a:rPr lang="en-US" dirty="0"/>
              <a:t>Show open/Close times if open</a:t>
            </a:r>
          </a:p>
          <a:p>
            <a:r>
              <a:rPr lang="en-US" dirty="0"/>
              <a:t>Show current volunteer numbers</a:t>
            </a:r>
          </a:p>
          <a:p>
            <a:r>
              <a:rPr lang="en-US" dirty="0" err="1"/>
              <a:t>B_Save</a:t>
            </a:r>
            <a:r>
              <a:rPr lang="en-US" dirty="0"/>
              <a:t> -&gt; </a:t>
            </a:r>
            <a:r>
              <a:rPr lang="en-US" dirty="0" err="1"/>
              <a:t>V_SiteCalendar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(#3.1) Get Site Calendar for Site on Date</a:t>
            </a:r>
          </a:p>
          <a:p>
            <a:pPr lvl="1"/>
            <a:r>
              <a:rPr lang="en-US" dirty="0"/>
              <a:t>(#4.1) Get Site Details (for defaults)</a:t>
            </a:r>
          </a:p>
          <a:p>
            <a:pPr lvl="1"/>
            <a:r>
              <a:rPr lang="en-US" dirty="0"/>
              <a:t>(#3.2) Set Site Calendar for Site on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0ADAA-9FF2-4584-99BC-A0BA1311D6E4}"/>
              </a:ext>
            </a:extLst>
          </p:cNvPr>
          <p:cNvSpPr txBox="1"/>
          <p:nvPr/>
        </p:nvSpPr>
        <p:spPr>
          <a:xfrm>
            <a:off x="471487" y="2342119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____________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14C4B-9FBA-406F-AE5E-DF4C344FCC75}"/>
              </a:ext>
            </a:extLst>
          </p:cNvPr>
          <p:cNvSpPr txBox="1"/>
          <p:nvPr/>
        </p:nvSpPr>
        <p:spPr>
          <a:xfrm>
            <a:off x="502799" y="2688978"/>
            <a:ext cx="290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Site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9CFC1-5064-4BD7-8E6C-C8F0527D6A2B}"/>
              </a:ext>
            </a:extLst>
          </p:cNvPr>
          <p:cNvSpPr/>
          <p:nvPr/>
        </p:nvSpPr>
        <p:spPr>
          <a:xfrm>
            <a:off x="629125" y="3258087"/>
            <a:ext cx="1814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3A369-76DF-4A0E-BE9B-45D59151C408}"/>
              </a:ext>
            </a:extLst>
          </p:cNvPr>
          <p:cNvSpPr txBox="1"/>
          <p:nvPr/>
        </p:nvSpPr>
        <p:spPr>
          <a:xfrm>
            <a:off x="838510" y="316776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39065-EF55-4311-95AE-92AC85F6B622}"/>
              </a:ext>
            </a:extLst>
          </p:cNvPr>
          <p:cNvSpPr txBox="1"/>
          <p:nvPr/>
        </p:nvSpPr>
        <p:spPr>
          <a:xfrm>
            <a:off x="502799" y="362176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Time: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F0BEF-9FD4-4AE9-A738-F36FBFC0B94C}"/>
              </a:ext>
            </a:extLst>
          </p:cNvPr>
          <p:cNvSpPr txBox="1"/>
          <p:nvPr/>
        </p:nvSpPr>
        <p:spPr>
          <a:xfrm>
            <a:off x="502799" y="40792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Time: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14D8C-3F4A-467E-80D2-F94159C4D1FE}"/>
              </a:ext>
            </a:extLst>
          </p:cNvPr>
          <p:cNvSpPr txBox="1"/>
          <p:nvPr/>
        </p:nvSpPr>
        <p:spPr>
          <a:xfrm>
            <a:off x="606722" y="4467536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Site Default Open/Close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912B3-6426-497D-AAFD-197876EB5306}"/>
              </a:ext>
            </a:extLst>
          </p:cNvPr>
          <p:cNvSpPr txBox="1"/>
          <p:nvPr/>
        </p:nvSpPr>
        <p:spPr>
          <a:xfrm>
            <a:off x="471487" y="1852881"/>
            <a:ext cx="32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Operation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DB773-6464-437C-B699-9B912C3FCD6D}"/>
              </a:ext>
            </a:extLst>
          </p:cNvPr>
          <p:cNvSpPr txBox="1"/>
          <p:nvPr/>
        </p:nvSpPr>
        <p:spPr>
          <a:xfrm>
            <a:off x="607074" y="4977483"/>
            <a:ext cx="21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Volunteers Needed: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4258A-C445-4DB1-BA7F-95A1FB508E37}"/>
              </a:ext>
            </a:extLst>
          </p:cNvPr>
          <p:cNvSpPr/>
          <p:nvPr/>
        </p:nvSpPr>
        <p:spPr>
          <a:xfrm>
            <a:off x="2699014" y="4988474"/>
            <a:ext cx="638356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DFB65F-1C8C-433B-A3DB-7B7CF41D4AA4}"/>
              </a:ext>
            </a:extLst>
          </p:cNvPr>
          <p:cNvSpPr txBox="1"/>
          <p:nvPr/>
        </p:nvSpPr>
        <p:spPr>
          <a:xfrm>
            <a:off x="2657496" y="5523465"/>
            <a:ext cx="845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605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V_SCSetVolHours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-&gt; </a:t>
            </a:r>
            <a:r>
              <a:rPr lang="en-US" dirty="0" err="1"/>
              <a:t>V_VSCSite</a:t>
            </a:r>
            <a:endParaRPr lang="en-US" dirty="0"/>
          </a:p>
          <a:p>
            <a:r>
              <a:rPr lang="en-US" dirty="0"/>
              <a:t>Show: date, Site, Volunteer name for this entry</a:t>
            </a:r>
          </a:p>
          <a:p>
            <a:r>
              <a:rPr lang="en-US" dirty="0"/>
              <a:t>Show hours worked</a:t>
            </a:r>
          </a:p>
          <a:p>
            <a:r>
              <a:rPr lang="en-US" dirty="0" err="1"/>
              <a:t>B_Save</a:t>
            </a:r>
            <a:r>
              <a:rPr lang="en-US" dirty="0"/>
              <a:t> -&gt; save hours worked, -&gt; </a:t>
            </a:r>
            <a:r>
              <a:rPr lang="en-US" dirty="0" err="1"/>
              <a:t>V_SCSite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(get volunteer data from previous screen)</a:t>
            </a:r>
          </a:p>
          <a:p>
            <a:pPr lvl="1"/>
            <a:r>
              <a:rPr lang="en-US" dirty="0"/>
              <a:t>(#2.4) Update </a:t>
            </a:r>
            <a:r>
              <a:rPr lang="en-US" dirty="0" err="1"/>
              <a:t>SignUp</a:t>
            </a:r>
            <a:r>
              <a:rPr lang="en-US" dirty="0"/>
              <a:t> for User on Site at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0ADAA-9FF2-4584-99BC-A0BA1311D6E4}"/>
              </a:ext>
            </a:extLst>
          </p:cNvPr>
          <p:cNvSpPr txBox="1"/>
          <p:nvPr/>
        </p:nvSpPr>
        <p:spPr>
          <a:xfrm>
            <a:off x="471486" y="2284422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39065-EF55-4311-95AE-92AC85F6B622}"/>
              </a:ext>
            </a:extLst>
          </p:cNvPr>
          <p:cNvSpPr txBox="1"/>
          <p:nvPr/>
        </p:nvSpPr>
        <p:spPr>
          <a:xfrm>
            <a:off x="471486" y="2672709"/>
            <a:ext cx="23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Site: _______________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F0BEF-9FD4-4AE9-A738-F36FBFC0B94C}"/>
              </a:ext>
            </a:extLst>
          </p:cNvPr>
          <p:cNvSpPr txBox="1"/>
          <p:nvPr/>
        </p:nvSpPr>
        <p:spPr>
          <a:xfrm>
            <a:off x="471486" y="3649919"/>
            <a:ext cx="8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14D8C-3F4A-467E-80D2-F94159C4D1FE}"/>
              </a:ext>
            </a:extLst>
          </p:cNvPr>
          <p:cNvSpPr txBox="1"/>
          <p:nvPr/>
        </p:nvSpPr>
        <p:spPr>
          <a:xfrm>
            <a:off x="2541957" y="4049812"/>
            <a:ext cx="845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C52E7-03FF-447E-A8AD-3BEAD35D0CE4}"/>
              </a:ext>
            </a:extLst>
          </p:cNvPr>
          <p:cNvSpPr txBox="1"/>
          <p:nvPr/>
        </p:nvSpPr>
        <p:spPr>
          <a:xfrm>
            <a:off x="471486" y="3086523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Volunteer: ___________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A456BD-4C42-403C-BA75-8EBF1AD1C8BC}"/>
              </a:ext>
            </a:extLst>
          </p:cNvPr>
          <p:cNvSpPr/>
          <p:nvPr/>
        </p:nvSpPr>
        <p:spPr>
          <a:xfrm>
            <a:off x="1271654" y="3666280"/>
            <a:ext cx="638356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45868-4AD7-4584-91FD-A6B171972325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Set Volunteer Hours Worked</a:t>
            </a:r>
          </a:p>
        </p:txBody>
      </p:sp>
    </p:spTree>
    <p:extLst>
      <p:ext uri="{BB962C8B-B14F-4D97-AF65-F5344CB8AC3E}">
        <p14:creationId xmlns:p14="http://schemas.microsoft.com/office/powerpoint/2010/main" val="21341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33CF4-135B-4E84-8E1A-3141629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And Site Coordinator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309DC-513A-49A5-975E-4300C8CF6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V_About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Show predefined text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Words describing where this app came from and why. Special note on open source.</a:t>
            </a:r>
          </a:p>
        </p:txBody>
      </p:sp>
    </p:spTree>
    <p:extLst>
      <p:ext uri="{BB962C8B-B14F-4D97-AF65-F5344CB8AC3E}">
        <p14:creationId xmlns:p14="http://schemas.microsoft.com/office/powerpoint/2010/main" val="249326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0371F-2B2B-427B-8290-47A6267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17EE7-A256-4650-ABB9-7EC6FDB07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CB6AE-8C53-4AFC-847C-9962FB8E6807}"/>
              </a:ext>
            </a:extLst>
          </p:cNvPr>
          <p:cNvSpPr txBox="1"/>
          <p:nvPr/>
        </p:nvSpPr>
        <p:spPr>
          <a:xfrm>
            <a:off x="152400" y="232228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App Screens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7AB9B-80BA-43E2-9E2E-ABA1B2CC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4" y="861795"/>
            <a:ext cx="1631130" cy="2585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088BF-BF83-414F-8C7C-151D49EA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73" y="861795"/>
            <a:ext cx="1631130" cy="2585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D9C56-569D-45FE-881A-B27A8259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02" y="861795"/>
            <a:ext cx="1631130" cy="2585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0063B-4875-4E1B-8E7B-0F04EF3A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931" y="861795"/>
            <a:ext cx="1631842" cy="2586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FA3D2-E9A4-4490-87D3-16C3D1027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931" y="3895278"/>
            <a:ext cx="1651814" cy="2585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AA1F21-7C6B-4765-87D1-C8081C15F9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717" y="3895276"/>
            <a:ext cx="1631130" cy="2585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72BBE-B930-4725-B0DC-7F6DB40ED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324" y="3895276"/>
            <a:ext cx="1631130" cy="2585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7A832-7BE4-4E34-BA41-B24D94C2E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0538" y="3895275"/>
            <a:ext cx="1631130" cy="2585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275361-0FEE-4BDA-89D0-F6E9D3425C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4461" y="3895274"/>
            <a:ext cx="1631130" cy="2585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7E4C19-6352-42D4-873E-1DD37DF5AC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0538" y="861795"/>
            <a:ext cx="1631130" cy="25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/>
              <a:t>Opening Screen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San Antonio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243AC-3C7C-45C5-9B16-9D73D94EE091}"/>
              </a:ext>
            </a:extLst>
          </p:cNvPr>
          <p:cNvSpPr txBox="1"/>
          <p:nvPr/>
        </p:nvSpPr>
        <p:spPr>
          <a:xfrm>
            <a:off x="698641" y="2469088"/>
            <a:ext cx="2574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Sites as 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71631-7054-485A-92AD-656389985F58}"/>
              </a:ext>
            </a:extLst>
          </p:cNvPr>
          <p:cNvSpPr txBox="1"/>
          <p:nvPr/>
        </p:nvSpPr>
        <p:spPr>
          <a:xfrm>
            <a:off x="698640" y="3007177"/>
            <a:ext cx="2574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Sites on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F5E14-5E5E-4C46-99BE-41AE01FE99A3}"/>
              </a:ext>
            </a:extLst>
          </p:cNvPr>
          <p:cNvSpPr txBox="1"/>
          <p:nvPr/>
        </p:nvSpPr>
        <p:spPr>
          <a:xfrm>
            <a:off x="698639" y="3545266"/>
            <a:ext cx="2574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you go…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E2E3A-CC83-4B7E-B72C-112ED6528907}"/>
              </a:ext>
            </a:extLst>
          </p:cNvPr>
          <p:cNvSpPr txBox="1"/>
          <p:nvPr/>
        </p:nvSpPr>
        <p:spPr>
          <a:xfrm>
            <a:off x="698638" y="4083355"/>
            <a:ext cx="2574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Community Resources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DB789-9344-4F9C-8EE6-F3EF7588DAE2}"/>
              </a:ext>
            </a:extLst>
          </p:cNvPr>
          <p:cNvSpPr txBox="1"/>
          <p:nvPr/>
        </p:nvSpPr>
        <p:spPr>
          <a:xfrm>
            <a:off x="2512823" y="610977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10B71E-AB56-4869-AE23-B10D89C6CDB2}"/>
              </a:ext>
            </a:extLst>
          </p:cNvPr>
          <p:cNvSpPr txBox="1"/>
          <p:nvPr/>
        </p:nvSpPr>
        <p:spPr>
          <a:xfrm>
            <a:off x="698637" y="4664265"/>
            <a:ext cx="2574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Feedback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984D2-6CEF-46FD-A6A0-15DC056AC2ED}"/>
              </a:ext>
            </a:extLst>
          </p:cNvPr>
          <p:cNvSpPr txBox="1"/>
          <p:nvPr/>
        </p:nvSpPr>
        <p:spPr>
          <a:xfrm>
            <a:off x="618924" y="5740443"/>
            <a:ext cx="26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Become a Volunteer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BF1C05-ED05-4397-AF68-F4D9F9D2D13D}"/>
              </a:ext>
            </a:extLst>
          </p:cNvPr>
          <p:cNvSpPr txBox="1"/>
          <p:nvPr/>
        </p:nvSpPr>
        <p:spPr>
          <a:xfrm>
            <a:off x="698637" y="5186445"/>
            <a:ext cx="265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Using 211…</a:t>
            </a:r>
          </a:p>
        </p:txBody>
      </p:sp>
    </p:spTree>
    <p:extLst>
      <p:ext uri="{BB962C8B-B14F-4D97-AF65-F5344CB8AC3E}">
        <p14:creationId xmlns:p14="http://schemas.microsoft.com/office/powerpoint/2010/main" val="6130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V_SiteList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Show list of all Sites</a:t>
            </a:r>
          </a:p>
          <a:p>
            <a:r>
              <a:rPr lang="en-US" dirty="0"/>
              <a:t>Tap on Site -&gt; </a:t>
            </a:r>
            <a:r>
              <a:rPr lang="en-US" dirty="0" err="1"/>
              <a:t>V_SiteDetails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all Site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8DEE8-C896-4898-B36A-831D476AB90F}"/>
              </a:ext>
            </a:extLst>
          </p:cNvPr>
          <p:cNvSpPr/>
          <p:nvPr/>
        </p:nvSpPr>
        <p:spPr>
          <a:xfrm>
            <a:off x="604538" y="2205023"/>
            <a:ext cx="2896068" cy="4188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F0E61-48E0-4118-9C8D-20E35C3F1DA3}"/>
              </a:ext>
            </a:extLst>
          </p:cNvPr>
          <p:cNvSpPr/>
          <p:nvPr/>
        </p:nvSpPr>
        <p:spPr>
          <a:xfrm>
            <a:off x="604538" y="220502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Site, Status,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EC179-F09F-4D50-B3C1-AEA6270FC4FC}"/>
              </a:ext>
            </a:extLst>
          </p:cNvPr>
          <p:cNvSpPr/>
          <p:nvPr/>
        </p:nvSpPr>
        <p:spPr>
          <a:xfrm>
            <a:off x="604538" y="2457632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Site, Status, 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E195C3-6CFE-4362-B818-24B65D1E19A8}"/>
              </a:ext>
            </a:extLst>
          </p:cNvPr>
          <p:cNvSpPr/>
          <p:nvPr/>
        </p:nvSpPr>
        <p:spPr>
          <a:xfrm>
            <a:off x="604538" y="271024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Site, Status, Address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22D0D6-81F8-4CE4-9FBE-059755249E69}"/>
              </a:ext>
            </a:extLst>
          </p:cNvPr>
          <p:cNvSpPr/>
          <p:nvPr/>
        </p:nvSpPr>
        <p:spPr>
          <a:xfrm>
            <a:off x="604538" y="2962848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Site, Status, Address</a:t>
            </a:r>
          </a:p>
        </p:txBody>
      </p:sp>
    </p:spTree>
    <p:extLst>
      <p:ext uri="{BB962C8B-B14F-4D97-AF65-F5344CB8AC3E}">
        <p14:creationId xmlns:p14="http://schemas.microsoft.com/office/powerpoint/2010/main" val="3204221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V_SiteMap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Show list of all Sites</a:t>
            </a:r>
          </a:p>
          <a:p>
            <a:r>
              <a:rPr lang="en-US" dirty="0"/>
              <a:t>Tap on Site -&gt; </a:t>
            </a:r>
            <a:r>
              <a:rPr lang="en-US" dirty="0" err="1"/>
              <a:t>V_SiteDetails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all Site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8DEE8-C896-4898-B36A-831D476AB90F}"/>
              </a:ext>
            </a:extLst>
          </p:cNvPr>
          <p:cNvSpPr/>
          <p:nvPr/>
        </p:nvSpPr>
        <p:spPr>
          <a:xfrm>
            <a:off x="604538" y="1875355"/>
            <a:ext cx="2896068" cy="4518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69595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V_SiteDetails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referrer</a:t>
            </a:r>
          </a:p>
          <a:p>
            <a:r>
              <a:rPr lang="en-US" dirty="0"/>
              <a:t>Show Site details</a:t>
            </a:r>
          </a:p>
          <a:p>
            <a:r>
              <a:rPr lang="en-US" dirty="0" err="1"/>
              <a:t>B_Directions</a:t>
            </a:r>
            <a:r>
              <a:rPr lang="en-US" dirty="0"/>
              <a:t> -&gt; vendor maps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Site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 Site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96739-A073-4D36-B4AE-9D46B017200A}"/>
              </a:ext>
            </a:extLst>
          </p:cNvPr>
          <p:cNvSpPr txBox="1"/>
          <p:nvPr/>
        </p:nvSpPr>
        <p:spPr>
          <a:xfrm>
            <a:off x="499134" y="2164288"/>
            <a:ext cx="59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2581C-04BB-4990-88E4-D4F9D321D1B5}"/>
              </a:ext>
            </a:extLst>
          </p:cNvPr>
          <p:cNvSpPr txBox="1"/>
          <p:nvPr/>
        </p:nvSpPr>
        <p:spPr>
          <a:xfrm>
            <a:off x="499133" y="2469088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Date/Hours: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35CE5-9488-48A3-A920-97450D951237}"/>
              </a:ext>
            </a:extLst>
          </p:cNvPr>
          <p:cNvSpPr txBox="1"/>
          <p:nvPr/>
        </p:nvSpPr>
        <p:spPr>
          <a:xfrm>
            <a:off x="499132" y="2773888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22EA1-8A18-4140-974E-92F45A58038C}"/>
              </a:ext>
            </a:extLst>
          </p:cNvPr>
          <p:cNvSpPr txBox="1"/>
          <p:nvPr/>
        </p:nvSpPr>
        <p:spPr>
          <a:xfrm>
            <a:off x="499131" y="3078688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9A3E5-11C2-40A7-9D1E-56AADB36D719}"/>
              </a:ext>
            </a:extLst>
          </p:cNvPr>
          <p:cNvSpPr/>
          <p:nvPr/>
        </p:nvSpPr>
        <p:spPr>
          <a:xfrm>
            <a:off x="604538" y="3448020"/>
            <a:ext cx="2896068" cy="25971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5E299-30F2-4067-A5C1-907328395D12}"/>
              </a:ext>
            </a:extLst>
          </p:cNvPr>
          <p:cNvSpPr txBox="1"/>
          <p:nvPr/>
        </p:nvSpPr>
        <p:spPr>
          <a:xfrm>
            <a:off x="926277" y="6127631"/>
            <a:ext cx="2574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Directions</a:t>
            </a:r>
          </a:p>
        </p:txBody>
      </p:sp>
    </p:spTree>
    <p:extLst>
      <p:ext uri="{BB962C8B-B14F-4D97-AF65-F5344CB8AC3E}">
        <p14:creationId xmlns:p14="http://schemas.microsoft.com/office/powerpoint/2010/main" val="161046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V_BeforeYouGo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Show predefined text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</a:t>
            </a:r>
            <a:r>
              <a:rPr lang="en-US" dirty="0" err="1"/>
              <a:t>beforeYouGo</a:t>
            </a:r>
            <a:r>
              <a:rPr lang="en-US" dirty="0"/>
              <a:t>, language)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You Go To A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Eloquent words of magnificent information just waiting to be imparted.</a:t>
            </a:r>
          </a:p>
        </p:txBody>
      </p:sp>
    </p:spTree>
    <p:extLst>
      <p:ext uri="{BB962C8B-B14F-4D97-AF65-F5344CB8AC3E}">
        <p14:creationId xmlns:p14="http://schemas.microsoft.com/office/powerpoint/2010/main" val="246661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V_CommunityResources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Show predefined text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</a:t>
            </a:r>
            <a:r>
              <a:rPr lang="en-US" dirty="0" err="1"/>
              <a:t>communityResources</a:t>
            </a:r>
            <a:r>
              <a:rPr lang="en-US" dirty="0"/>
              <a:t>, language)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Community 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Eloquent words of magnificent information just waiting to be imparted.</a:t>
            </a:r>
          </a:p>
        </p:txBody>
      </p:sp>
    </p:spTree>
    <p:extLst>
      <p:ext uri="{BB962C8B-B14F-4D97-AF65-F5344CB8AC3E}">
        <p14:creationId xmlns:p14="http://schemas.microsoft.com/office/powerpoint/2010/main" val="24701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V_ProvideFeedback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Allow user to fill in the fields</a:t>
            </a:r>
          </a:p>
          <a:p>
            <a:r>
              <a:rPr lang="en-US" dirty="0"/>
              <a:t>From: is optional</a:t>
            </a:r>
          </a:p>
          <a:p>
            <a:r>
              <a:rPr lang="en-US" dirty="0"/>
              <a:t>Post to DB if fields contain text</a:t>
            </a:r>
          </a:p>
          <a:p>
            <a:r>
              <a:rPr lang="en-US" dirty="0"/>
              <a:t>After Post: Alert: Thank You!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(#5.2) Add Suggestion (unauthenticated)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99134" y="178195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Suggestions: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FFAED-0E62-4B77-906B-B28D582770F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EFE1C-2D3D-4F4A-BC11-62FEDC4BE102}"/>
              </a:ext>
            </a:extLst>
          </p:cNvPr>
          <p:cNvSpPr txBox="1"/>
          <p:nvPr/>
        </p:nvSpPr>
        <p:spPr>
          <a:xfrm>
            <a:off x="471487" y="223430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C84F10-1D85-4AC7-98A2-0EFD650904D2}"/>
              </a:ext>
            </a:extLst>
          </p:cNvPr>
          <p:cNvSpPr txBox="1"/>
          <p:nvPr/>
        </p:nvSpPr>
        <p:spPr>
          <a:xfrm>
            <a:off x="458128" y="2529455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FB1A6-B39F-4B9D-B15F-3C7ACBC3D689}"/>
              </a:ext>
            </a:extLst>
          </p:cNvPr>
          <p:cNvSpPr txBox="1"/>
          <p:nvPr/>
        </p:nvSpPr>
        <p:spPr>
          <a:xfrm>
            <a:off x="2617175" y="4140071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58139-EDFC-4A9B-9097-F0C7FAC7037A}"/>
              </a:ext>
            </a:extLst>
          </p:cNvPr>
          <p:cNvSpPr/>
          <p:nvPr/>
        </p:nvSpPr>
        <p:spPr>
          <a:xfrm>
            <a:off x="483633" y="4672688"/>
            <a:ext cx="3209686" cy="192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93EA7-1DE7-40FE-A518-0B1C932DB7C7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2D5F3B-94A2-43CC-BB93-9E95378110B3}"/>
              </a:ext>
            </a:extLst>
          </p:cNvPr>
          <p:cNvSpPr txBox="1"/>
          <p:nvPr/>
        </p:nvSpPr>
        <p:spPr>
          <a:xfrm>
            <a:off x="499134" y="1781951"/>
            <a:ext cx="319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Thank you for taking the time to tell us about your experience.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00D83-F2FF-49FD-82BD-B2775BD3E642}"/>
              </a:ext>
            </a:extLst>
          </p:cNvPr>
          <p:cNvSpPr txBox="1"/>
          <p:nvPr/>
        </p:nvSpPr>
        <p:spPr>
          <a:xfrm>
            <a:off x="438162" y="287034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C98B1-CFDE-4771-BB52-17730C213FF9}"/>
              </a:ext>
            </a:extLst>
          </p:cNvPr>
          <p:cNvSpPr txBox="1"/>
          <p:nvPr/>
        </p:nvSpPr>
        <p:spPr>
          <a:xfrm>
            <a:off x="438162" y="318397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A9BC9-F015-46DD-99A9-BE77C415B715}"/>
              </a:ext>
            </a:extLst>
          </p:cNvPr>
          <p:cNvSpPr/>
          <p:nvPr/>
        </p:nvSpPr>
        <p:spPr>
          <a:xfrm>
            <a:off x="1379445" y="2949785"/>
            <a:ext cx="2176555" cy="2016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6C81C-9BBB-43C9-89CA-13E50353FFB4}"/>
              </a:ext>
            </a:extLst>
          </p:cNvPr>
          <p:cNvSpPr/>
          <p:nvPr/>
        </p:nvSpPr>
        <p:spPr>
          <a:xfrm>
            <a:off x="1191556" y="3314755"/>
            <a:ext cx="2204787" cy="779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9B2C33-FD45-4D09-9759-27329DCA31B4}"/>
              </a:ext>
            </a:extLst>
          </p:cNvPr>
          <p:cNvSpPr/>
          <p:nvPr/>
        </p:nvSpPr>
        <p:spPr>
          <a:xfrm>
            <a:off x="1376790" y="2337584"/>
            <a:ext cx="2179210" cy="19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7019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8C9A2-9E27-4BC2-8A33-EF44BAD2F88B}"/>
              </a:ext>
            </a:extLst>
          </p:cNvPr>
          <p:cNvSpPr txBox="1"/>
          <p:nvPr/>
        </p:nvSpPr>
        <p:spPr>
          <a:xfrm>
            <a:off x="275772" y="246743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 and Site Coordinator App User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52D14-C195-4AB7-B7D3-0769E59BD6BC}"/>
              </a:ext>
            </a:extLst>
          </p:cNvPr>
          <p:cNvSpPr txBox="1"/>
          <p:nvPr/>
        </p:nvSpPr>
        <p:spPr>
          <a:xfrm>
            <a:off x="355871" y="612075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E3EA5-1715-4A1A-803E-4CA37BCDCD84}"/>
              </a:ext>
            </a:extLst>
          </p:cNvPr>
          <p:cNvSpPr txBox="1"/>
          <p:nvPr/>
        </p:nvSpPr>
        <p:spPr>
          <a:xfrm>
            <a:off x="358393" y="3637993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9F2D1-8342-4C1E-A8AA-B708DED2D4D2}"/>
              </a:ext>
            </a:extLst>
          </p:cNvPr>
          <p:cNvSpPr txBox="1"/>
          <p:nvPr/>
        </p:nvSpPr>
        <p:spPr>
          <a:xfrm>
            <a:off x="2223799" y="612075"/>
            <a:ext cx="127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</a:t>
            </a:r>
            <a:r>
              <a:rPr lang="en-US" sz="1400" dirty="0" err="1"/>
              <a:t>MySignUps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C5A48-5786-4780-87EA-C620B412CB86}"/>
              </a:ext>
            </a:extLst>
          </p:cNvPr>
          <p:cNvSpPr txBox="1"/>
          <p:nvPr/>
        </p:nvSpPr>
        <p:spPr>
          <a:xfrm>
            <a:off x="4089832" y="612075"/>
            <a:ext cx="680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724E3-A610-4848-B2A2-80026CA8AAC6}"/>
              </a:ext>
            </a:extLst>
          </p:cNvPr>
          <p:cNvSpPr txBox="1"/>
          <p:nvPr/>
        </p:nvSpPr>
        <p:spPr>
          <a:xfrm>
            <a:off x="6031448" y="612075"/>
            <a:ext cx="160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</a:t>
            </a:r>
            <a:r>
              <a:rPr lang="en-US" sz="1400" dirty="0" err="1"/>
              <a:t>SitesOnDateList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DA9B9-0D94-49FB-98E0-590575E5D30E}"/>
              </a:ext>
            </a:extLst>
          </p:cNvPr>
          <p:cNvSpPr txBox="1"/>
          <p:nvPr/>
        </p:nvSpPr>
        <p:spPr>
          <a:xfrm>
            <a:off x="4089832" y="3637992"/>
            <a:ext cx="132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Suggestions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318D2-B016-4F30-9B78-0A156D47937F}"/>
              </a:ext>
            </a:extLst>
          </p:cNvPr>
          <p:cNvSpPr txBox="1"/>
          <p:nvPr/>
        </p:nvSpPr>
        <p:spPr>
          <a:xfrm>
            <a:off x="5972572" y="3650655"/>
            <a:ext cx="1252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Suggestion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98323F-C703-464E-90C7-2D8CE0BB512A}"/>
              </a:ext>
            </a:extLst>
          </p:cNvPr>
          <p:cNvSpPr txBox="1"/>
          <p:nvPr/>
        </p:nvSpPr>
        <p:spPr>
          <a:xfrm>
            <a:off x="9633593" y="612075"/>
            <a:ext cx="100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Sign Up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C4845B-989B-4500-817A-7B4353CE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1" y="919852"/>
            <a:ext cx="1631130" cy="25855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9F3DB25-CA70-43E0-8FB3-E4870010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71" y="3945770"/>
            <a:ext cx="1631130" cy="258557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E9865FE-21DE-4A44-A3B9-22CAFD576C23}"/>
              </a:ext>
            </a:extLst>
          </p:cNvPr>
          <p:cNvSpPr txBox="1"/>
          <p:nvPr/>
        </p:nvSpPr>
        <p:spPr>
          <a:xfrm>
            <a:off x="7760376" y="612075"/>
            <a:ext cx="1691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 </a:t>
            </a:r>
            <a:r>
              <a:rPr lang="en-US" sz="1400" dirty="0" err="1"/>
              <a:t>SitesOnDateMap</a:t>
            </a:r>
            <a:endParaRPr lang="en-US" sz="14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36B03E0-6E8C-40A8-AA3E-C024F253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32" y="919852"/>
            <a:ext cx="1615153" cy="256025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39FB3ED-6E80-4711-A800-6C66B9D5D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455" y="919851"/>
            <a:ext cx="1615153" cy="25602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FFDDE11-4619-4D06-972E-563ECE960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490" y="3958432"/>
            <a:ext cx="1635635" cy="25602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8C4B83A-041B-4EBF-B664-6973D647B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1719" y="3945769"/>
            <a:ext cx="1615154" cy="256025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CA541DA-08A0-42CA-A340-8B135155003B}"/>
              </a:ext>
            </a:extLst>
          </p:cNvPr>
          <p:cNvSpPr txBox="1"/>
          <p:nvPr/>
        </p:nvSpPr>
        <p:spPr>
          <a:xfrm>
            <a:off x="9572115" y="366331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About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51F492C-6EF6-4981-8764-AE70BEC8C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571" y="919851"/>
            <a:ext cx="1631131" cy="258557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371D106-DEBB-45CB-977E-1E8D93498B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5308" y="945178"/>
            <a:ext cx="1615153" cy="25602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F77635D-2399-4F01-AF88-323050362F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1612" y="919851"/>
            <a:ext cx="1615261" cy="25328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3239953-B029-4422-A629-99553917EC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5308" y="3945769"/>
            <a:ext cx="1631131" cy="258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6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V_BecomeAVolunteer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</a:t>
            </a:r>
            <a:r>
              <a:rPr lang="en-US" dirty="0" err="1"/>
              <a:t>becomeAVolunteer</a:t>
            </a:r>
            <a:r>
              <a:rPr lang="en-US" dirty="0"/>
              <a:t>, language)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to Become a Volunteer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3"/>
            <a:ext cx="2921000" cy="41461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Eloquent words of magnificent information just waiting to be imparted.</a:t>
            </a:r>
          </a:p>
        </p:txBody>
      </p:sp>
    </p:spTree>
    <p:extLst>
      <p:ext uri="{BB962C8B-B14F-4D97-AF65-F5344CB8AC3E}">
        <p14:creationId xmlns:p14="http://schemas.microsoft.com/office/powerpoint/2010/main" val="115814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V_Using211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Message(using211, language)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211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4"/>
            <a:ext cx="2921000" cy="3130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Speak about what 211 can do for you.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7F319-B9CA-4F58-B6E3-5B7C7EB2657B}"/>
              </a:ext>
            </a:extLst>
          </p:cNvPr>
          <p:cNvSpPr txBox="1"/>
          <p:nvPr/>
        </p:nvSpPr>
        <p:spPr>
          <a:xfrm>
            <a:off x="591457" y="5978175"/>
            <a:ext cx="292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211 now</a:t>
            </a:r>
          </a:p>
        </p:txBody>
      </p:sp>
    </p:spTree>
    <p:extLst>
      <p:ext uri="{BB962C8B-B14F-4D97-AF65-F5344CB8AC3E}">
        <p14:creationId xmlns:p14="http://schemas.microsoft.com/office/powerpoint/2010/main" val="334554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31FFB-4B49-4D25-96E1-F20CBD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V_About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B43E176-D3E4-4A55-95B1-12549581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470" y="1825625"/>
            <a:ext cx="7433330" cy="4351338"/>
          </a:xfrm>
        </p:spPr>
        <p:txBody>
          <a:bodyPr/>
          <a:lstStyle/>
          <a:p>
            <a:r>
              <a:rPr lang="en-US" dirty="0" err="1"/>
              <a:t>B_Back</a:t>
            </a:r>
            <a:r>
              <a:rPr lang="en-US" dirty="0"/>
              <a:t> -&gt; Home</a:t>
            </a:r>
          </a:p>
          <a:p>
            <a:r>
              <a:rPr lang="en-US" dirty="0"/>
              <a:t>Show predefined text (language)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none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92DA2-D371-4DB4-BCCD-E6BD951A0B45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3D392-80B2-42BE-B14E-0D42452B561C}"/>
              </a:ext>
            </a:extLst>
          </p:cNvPr>
          <p:cNvSpPr txBox="1"/>
          <p:nvPr/>
        </p:nvSpPr>
        <p:spPr>
          <a:xfrm>
            <a:off x="471486" y="1835155"/>
            <a:ext cx="32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About this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FF20D-BB5E-48B0-A00C-8E81B5BA0E8F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6AA78-056F-48F7-9511-EF378385E7D1}"/>
              </a:ext>
            </a:extLst>
          </p:cNvPr>
          <p:cNvSpPr/>
          <p:nvPr/>
        </p:nvSpPr>
        <p:spPr>
          <a:xfrm>
            <a:off x="591457" y="2196554"/>
            <a:ext cx="2921000" cy="3130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Tell the magical wonders of this app, who created it, and why. Some open source comment also…</a:t>
            </a:r>
          </a:p>
        </p:txBody>
      </p:sp>
    </p:spTree>
    <p:extLst>
      <p:ext uri="{BB962C8B-B14F-4D97-AF65-F5344CB8AC3E}">
        <p14:creationId xmlns:p14="http://schemas.microsoft.com/office/powerpoint/2010/main" val="2822210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A35B87-8637-41F9-8529-53FF36DE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Office Web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EF32-BFE4-4989-A23E-424E70985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55A09A-03DC-4E22-A761-D125254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3" y="487106"/>
            <a:ext cx="1245377" cy="1580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88C99-AE8B-49D8-975C-CE76CD17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27" y="487105"/>
            <a:ext cx="1244717" cy="1580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45780-F93E-44F5-A6E7-7FB511A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89" y="487104"/>
            <a:ext cx="1244717" cy="1580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4F5B3-DFF8-4088-A8EC-CB8B132F6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951" y="487103"/>
            <a:ext cx="1244717" cy="1580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1CC529-B43F-48D3-B4B0-C9871B5CB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27" y="487102"/>
            <a:ext cx="1244717" cy="15801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498EC-C8C5-4BDF-835A-532F718B0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465" y="487101"/>
            <a:ext cx="1244717" cy="15801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414DAB-9F3D-436C-AD44-B7C0A60EF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1427" y="2290264"/>
            <a:ext cx="1244717" cy="15801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2C30-C601-42A4-B0EC-A1A4C4C718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6329" y="2290264"/>
            <a:ext cx="1244717" cy="1580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786A06-497E-4F99-A6DC-BA6066D1D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951" y="2290263"/>
            <a:ext cx="1244717" cy="15801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900C7E-1310-44E7-95BE-D71C3F4B87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7464" y="2290262"/>
            <a:ext cx="1244717" cy="1580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C07B7B-A048-48F8-B916-89E556D18D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4227" y="2290261"/>
            <a:ext cx="1244717" cy="1580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1E361F-A168-4930-B96D-19C548A12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1427" y="4093423"/>
            <a:ext cx="1244717" cy="1580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78293F-1E97-4359-AF1E-022D08D85B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86328" y="4093422"/>
            <a:ext cx="1244717" cy="15801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45C941-193B-4D52-AA71-8BEFA1C9B5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91229" y="4093421"/>
            <a:ext cx="1244717" cy="15801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C41835-B0CC-417D-921D-EA2AD77132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6130" y="4088224"/>
            <a:ext cx="1248811" cy="15853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9B63B0-B6A9-488C-915E-959012EFA0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64227" y="4088224"/>
            <a:ext cx="1244717" cy="15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25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CFEF90-C82A-43C0-9A82-5F1E87F60AC7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0" y="1"/>
            <a:ext cx="4659086" cy="677868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368890" cy="4870677"/>
          </a:xfrm>
        </p:spPr>
        <p:txBody>
          <a:bodyPr/>
          <a:lstStyle/>
          <a:p>
            <a:r>
              <a:rPr lang="en-US" dirty="0"/>
              <a:t>Allow User to login</a:t>
            </a:r>
          </a:p>
          <a:p>
            <a:r>
              <a:rPr lang="en-US" dirty="0"/>
              <a:t>User must have role of BackOffice</a:t>
            </a:r>
          </a:p>
          <a:p>
            <a:r>
              <a:rPr lang="en-US" dirty="0"/>
              <a:t>Volunteers and Site Coordinators are not allowed to use the Site</a:t>
            </a:r>
          </a:p>
          <a:p>
            <a:r>
              <a:rPr lang="en-US" dirty="0"/>
              <a:t>Login</a:t>
            </a:r>
          </a:p>
          <a:p>
            <a:pPr lvl="1"/>
            <a:r>
              <a:rPr lang="en-US" dirty="0"/>
              <a:t>Success -&gt; Action page</a:t>
            </a:r>
          </a:p>
          <a:p>
            <a:pPr lvl="1"/>
            <a:r>
              <a:rPr lang="en-US" dirty="0"/>
              <a:t>Failure – message and stay on Login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(#1.1) Login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315032" y="1640959"/>
            <a:ext cx="22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VITA Back Office Suite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B558D-A9B0-48A9-BF9F-DB00A8683C92}"/>
              </a:ext>
            </a:extLst>
          </p:cNvPr>
          <p:cNvSpPr txBox="1"/>
          <p:nvPr/>
        </p:nvSpPr>
        <p:spPr>
          <a:xfrm>
            <a:off x="2828077" y="3967270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A1578-B14F-466B-876A-55705205E02F}"/>
              </a:ext>
            </a:extLst>
          </p:cNvPr>
          <p:cNvSpPr txBox="1"/>
          <p:nvPr/>
        </p:nvSpPr>
        <p:spPr>
          <a:xfrm>
            <a:off x="315032" y="296703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464C2-785C-4124-ADC9-5C0F2AE1647C}"/>
              </a:ext>
            </a:extLst>
          </p:cNvPr>
          <p:cNvSpPr txBox="1"/>
          <p:nvPr/>
        </p:nvSpPr>
        <p:spPr>
          <a:xfrm>
            <a:off x="315032" y="3413272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E7E29-D69B-4F90-8856-FAC1DD856472}"/>
              </a:ext>
            </a:extLst>
          </p:cNvPr>
          <p:cNvSpPr/>
          <p:nvPr/>
        </p:nvSpPr>
        <p:spPr>
          <a:xfrm>
            <a:off x="1563914" y="3016766"/>
            <a:ext cx="1952172" cy="319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17F60-F979-4519-BBB3-B82218EE019B}"/>
              </a:ext>
            </a:extLst>
          </p:cNvPr>
          <p:cNvSpPr/>
          <p:nvPr/>
        </p:nvSpPr>
        <p:spPr>
          <a:xfrm>
            <a:off x="1563914" y="3438136"/>
            <a:ext cx="1952172" cy="319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EF46-03AE-40EA-A76C-EF66B8138722}"/>
              </a:ext>
            </a:extLst>
          </p:cNvPr>
          <p:cNvSpPr txBox="1"/>
          <p:nvPr/>
        </p:nvSpPr>
        <p:spPr>
          <a:xfrm>
            <a:off x="260647" y="2026998"/>
            <a:ext cx="4516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site is for Back Office and administrative staff working on the VITA San Antonio service. Only authorize staff are allowed to access this site.</a:t>
            </a:r>
          </a:p>
        </p:txBody>
      </p:sp>
    </p:spTree>
    <p:extLst>
      <p:ext uri="{BB962C8B-B14F-4D97-AF65-F5344CB8AC3E}">
        <p14:creationId xmlns:p14="http://schemas.microsoft.com/office/powerpoint/2010/main" val="294300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Dashboard updates every minute or so</a:t>
            </a:r>
          </a:p>
          <a:p>
            <a:r>
              <a:rPr lang="en-US" dirty="0"/>
              <a:t>Links to key tools</a:t>
            </a:r>
          </a:p>
          <a:p>
            <a:r>
              <a:rPr lang="en-US" dirty="0"/>
              <a:t>Create A Site -&gt; Site Management with blank template</a:t>
            </a:r>
          </a:p>
          <a:p>
            <a:r>
              <a:rPr lang="en-US" dirty="0"/>
              <a:t>View Pending -&gt; Users Management with Pending filter</a:t>
            </a:r>
          </a:p>
          <a:p>
            <a:r>
              <a:rPr lang="en-US" dirty="0"/>
              <a:t>Edit/Remove User -&gt; Users Management with no filter</a:t>
            </a:r>
          </a:p>
          <a:p>
            <a:r>
              <a:rPr lang="en-US" dirty="0"/>
              <a:t>Post a bug report -&gt; </a:t>
            </a:r>
            <a:r>
              <a:rPr lang="en-US" dirty="0" err="1"/>
              <a:t>Github</a:t>
            </a:r>
            <a:r>
              <a:rPr lang="en-US" dirty="0"/>
              <a:t> issues for this project (new tab)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Site Details (all Sites)</a:t>
            </a:r>
          </a:p>
          <a:p>
            <a:pPr lvl="1"/>
            <a:r>
              <a:rPr lang="en-US" dirty="0"/>
              <a:t>(#2.1) Get </a:t>
            </a:r>
            <a:r>
              <a:rPr lang="en-US" dirty="0" err="1"/>
              <a:t>SignUps</a:t>
            </a:r>
            <a:r>
              <a:rPr lang="en-US" dirty="0"/>
              <a:t> (today, all Sites, all Users)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A1578-B14F-466B-876A-55705205E02F}"/>
              </a:ext>
            </a:extLst>
          </p:cNvPr>
          <p:cNvSpPr txBox="1"/>
          <p:nvPr/>
        </p:nvSpPr>
        <p:spPr>
          <a:xfrm>
            <a:off x="284382" y="4505298"/>
            <a:ext cx="1444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Send Notification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464C2-785C-4124-ADC9-5C0F2AE1647C}"/>
              </a:ext>
            </a:extLst>
          </p:cNvPr>
          <p:cNvSpPr txBox="1"/>
          <p:nvPr/>
        </p:nvSpPr>
        <p:spPr>
          <a:xfrm>
            <a:off x="415010" y="3969246"/>
            <a:ext cx="1328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Create new 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876B8-8F5B-417B-95F6-5772A3F84EDF}"/>
              </a:ext>
            </a:extLst>
          </p:cNvPr>
          <p:cNvSpPr txBox="1"/>
          <p:nvPr/>
        </p:nvSpPr>
        <p:spPr>
          <a:xfrm>
            <a:off x="415010" y="4236961"/>
            <a:ext cx="813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Sites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80BFA-54B2-4B85-BD0A-306E0421BD10}"/>
              </a:ext>
            </a:extLst>
          </p:cNvPr>
          <p:cNvSpPr txBox="1"/>
          <p:nvPr/>
        </p:nvSpPr>
        <p:spPr>
          <a:xfrm>
            <a:off x="284382" y="3759571"/>
            <a:ext cx="1478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29A8A-226B-4A3A-9C40-DAFDA1B70D51}"/>
              </a:ext>
            </a:extLst>
          </p:cNvPr>
          <p:cNvSpPr txBox="1"/>
          <p:nvPr/>
        </p:nvSpPr>
        <p:spPr>
          <a:xfrm>
            <a:off x="261940" y="4802303"/>
            <a:ext cx="1544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F1FF5-98C5-4FA6-B5F1-DC66C1737621}"/>
              </a:ext>
            </a:extLst>
          </p:cNvPr>
          <p:cNvSpPr txBox="1"/>
          <p:nvPr/>
        </p:nvSpPr>
        <p:spPr>
          <a:xfrm>
            <a:off x="392568" y="5024884"/>
            <a:ext cx="216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View Pending Registrations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FFA02-38D7-48A3-A411-D220D51C9E02}"/>
              </a:ext>
            </a:extLst>
          </p:cNvPr>
          <p:cNvSpPr txBox="1"/>
          <p:nvPr/>
        </p:nvSpPr>
        <p:spPr>
          <a:xfrm>
            <a:off x="392567" y="5284255"/>
            <a:ext cx="817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All Users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35058-0BFA-4921-84C3-8BAC0DA85EAF}"/>
              </a:ext>
            </a:extLst>
          </p:cNvPr>
          <p:cNvSpPr txBox="1"/>
          <p:nvPr/>
        </p:nvSpPr>
        <p:spPr>
          <a:xfrm>
            <a:off x="322746" y="5962118"/>
            <a:ext cx="90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Reporting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FD162E-06DF-43F4-816A-9D1A50753694}"/>
              </a:ext>
            </a:extLst>
          </p:cNvPr>
          <p:cNvSpPr txBox="1"/>
          <p:nvPr/>
        </p:nvSpPr>
        <p:spPr>
          <a:xfrm>
            <a:off x="453374" y="6177442"/>
            <a:ext cx="2162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Generate Volunteer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18E9E-D2DD-4E85-A809-D09F24D3457A}"/>
              </a:ext>
            </a:extLst>
          </p:cNvPr>
          <p:cNvSpPr txBox="1"/>
          <p:nvPr/>
        </p:nvSpPr>
        <p:spPr>
          <a:xfrm>
            <a:off x="2391534" y="5312396"/>
            <a:ext cx="67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019B1-6517-484E-9F74-28633B72BFAE}"/>
              </a:ext>
            </a:extLst>
          </p:cNvPr>
          <p:cNvSpPr txBox="1"/>
          <p:nvPr/>
        </p:nvSpPr>
        <p:spPr>
          <a:xfrm>
            <a:off x="2522161" y="5522755"/>
            <a:ext cx="174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View Client Feedback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5DB6D-1313-4BA7-A25F-759478147B36}"/>
              </a:ext>
            </a:extLst>
          </p:cNvPr>
          <p:cNvSpPr/>
          <p:nvPr/>
        </p:nvSpPr>
        <p:spPr>
          <a:xfrm>
            <a:off x="322746" y="1385353"/>
            <a:ext cx="1901372" cy="235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48CC7-1471-4157-9B89-6B3F15BE8599}"/>
              </a:ext>
            </a:extLst>
          </p:cNvPr>
          <p:cNvSpPr txBox="1"/>
          <p:nvPr/>
        </p:nvSpPr>
        <p:spPr>
          <a:xfrm>
            <a:off x="284382" y="137261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Site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2031A-4DEE-4BDD-A764-17D74ADBFA72}"/>
              </a:ext>
            </a:extLst>
          </p:cNvPr>
          <p:cNvSpPr txBox="1"/>
          <p:nvPr/>
        </p:nvSpPr>
        <p:spPr>
          <a:xfrm>
            <a:off x="721574" y="19030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4BA91-5A78-44CA-BAEF-CD6135465F08}"/>
              </a:ext>
            </a:extLst>
          </p:cNvPr>
          <p:cNvSpPr txBox="1"/>
          <p:nvPr/>
        </p:nvSpPr>
        <p:spPr>
          <a:xfrm>
            <a:off x="721574" y="216815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Near Limit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CFEF9-EE66-4C02-9025-F09A42530077}"/>
              </a:ext>
            </a:extLst>
          </p:cNvPr>
          <p:cNvSpPr txBox="1"/>
          <p:nvPr/>
        </p:nvSpPr>
        <p:spPr>
          <a:xfrm>
            <a:off x="721574" y="2433222"/>
            <a:ext cx="747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 Limit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F66D8-3BF1-4BD8-9DFC-2983F26F648F}"/>
              </a:ext>
            </a:extLst>
          </p:cNvPr>
          <p:cNvSpPr txBox="1"/>
          <p:nvPr/>
        </p:nvSpPr>
        <p:spPr>
          <a:xfrm>
            <a:off x="721574" y="271608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987414-CDED-4A44-A8D0-63D85E37AEE8}"/>
              </a:ext>
            </a:extLst>
          </p:cNvPr>
          <p:cNvSpPr txBox="1"/>
          <p:nvPr/>
        </p:nvSpPr>
        <p:spPr>
          <a:xfrm>
            <a:off x="416384" y="18930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0D22D-D019-45D2-8317-0A964CBB1B26}"/>
              </a:ext>
            </a:extLst>
          </p:cNvPr>
          <p:cNvSpPr txBox="1"/>
          <p:nvPr/>
        </p:nvSpPr>
        <p:spPr>
          <a:xfrm>
            <a:off x="416384" y="21685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EE68B-F245-4DBC-98DA-C75A0A9B7EC0}"/>
              </a:ext>
            </a:extLst>
          </p:cNvPr>
          <p:cNvSpPr txBox="1"/>
          <p:nvPr/>
        </p:nvSpPr>
        <p:spPr>
          <a:xfrm>
            <a:off x="416384" y="24441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85B62-1640-46A0-A76F-4E30BE5984BD}"/>
              </a:ext>
            </a:extLst>
          </p:cNvPr>
          <p:cNvSpPr txBox="1"/>
          <p:nvPr/>
        </p:nvSpPr>
        <p:spPr>
          <a:xfrm>
            <a:off x="416384" y="27197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0D629-428F-491E-AEC6-3BA6545DFEEB}"/>
              </a:ext>
            </a:extLst>
          </p:cNvPr>
          <p:cNvSpPr txBox="1"/>
          <p:nvPr/>
        </p:nvSpPr>
        <p:spPr>
          <a:xfrm>
            <a:off x="732330" y="1621178"/>
            <a:ext cx="575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25B681-71CE-4D53-918B-7DEEDB8950E6}"/>
              </a:ext>
            </a:extLst>
          </p:cNvPr>
          <p:cNvSpPr txBox="1"/>
          <p:nvPr/>
        </p:nvSpPr>
        <p:spPr>
          <a:xfrm>
            <a:off x="427140" y="16247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8C0BA8-ABFE-48E7-ADAC-C6F1FD53CA28}"/>
              </a:ext>
            </a:extLst>
          </p:cNvPr>
          <p:cNvSpPr/>
          <p:nvPr/>
        </p:nvSpPr>
        <p:spPr>
          <a:xfrm>
            <a:off x="2432768" y="1385353"/>
            <a:ext cx="1901372" cy="23570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7E986B-B9F5-4077-BA1E-146E80628390}"/>
              </a:ext>
            </a:extLst>
          </p:cNvPr>
          <p:cNvSpPr txBox="1"/>
          <p:nvPr/>
        </p:nvSpPr>
        <p:spPr>
          <a:xfrm>
            <a:off x="2437523" y="1372615"/>
            <a:ext cx="1598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Volunteer Status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BC048E-86B1-49EA-AB5F-B8F0C21A4AA6}"/>
              </a:ext>
            </a:extLst>
          </p:cNvPr>
          <p:cNvSpPr txBox="1"/>
          <p:nvPr/>
        </p:nvSpPr>
        <p:spPr>
          <a:xfrm>
            <a:off x="2854175" y="169221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Signed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7CCE9-6781-4EFA-9B84-B64F3B13C25C}"/>
              </a:ext>
            </a:extLst>
          </p:cNvPr>
          <p:cNvSpPr txBox="1"/>
          <p:nvPr/>
        </p:nvSpPr>
        <p:spPr>
          <a:xfrm>
            <a:off x="2548985" y="16958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AAAB9F-A981-48FC-8CD8-547F7DE1CA6B}"/>
              </a:ext>
            </a:extLst>
          </p:cNvPr>
          <p:cNvSpPr txBox="1"/>
          <p:nvPr/>
        </p:nvSpPr>
        <p:spPr>
          <a:xfrm>
            <a:off x="2845190" y="1967777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Needed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728282-9657-4322-834C-22BAB47D73B5}"/>
              </a:ext>
            </a:extLst>
          </p:cNvPr>
          <p:cNvSpPr txBox="1"/>
          <p:nvPr/>
        </p:nvSpPr>
        <p:spPr>
          <a:xfrm>
            <a:off x="2540000" y="197139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7AE882-3108-4BB9-9AA7-D40F13EC732D}"/>
              </a:ext>
            </a:extLst>
          </p:cNvPr>
          <p:cNvSpPr txBox="1"/>
          <p:nvPr/>
        </p:nvSpPr>
        <p:spPr>
          <a:xfrm>
            <a:off x="2435163" y="2247623"/>
            <a:ext cx="15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Site Shortages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EA8261-0FB3-436F-A01B-A2C9DB7E83F2}"/>
              </a:ext>
            </a:extLst>
          </p:cNvPr>
          <p:cNvSpPr txBox="1"/>
          <p:nvPr/>
        </p:nvSpPr>
        <p:spPr>
          <a:xfrm>
            <a:off x="2674596" y="2491630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795A8-972E-4AC8-8DBB-1D35EEBAAF98}"/>
              </a:ext>
            </a:extLst>
          </p:cNvPr>
          <p:cNvSpPr txBox="1"/>
          <p:nvPr/>
        </p:nvSpPr>
        <p:spPr>
          <a:xfrm>
            <a:off x="2670493" y="2776758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32919C-D35E-424C-9CE5-627BAE94D457}"/>
              </a:ext>
            </a:extLst>
          </p:cNvPr>
          <p:cNvSpPr txBox="1"/>
          <p:nvPr/>
        </p:nvSpPr>
        <p:spPr>
          <a:xfrm>
            <a:off x="2666390" y="3061886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48C724-7AB9-4FBD-9719-7285B4A38AFF}"/>
              </a:ext>
            </a:extLst>
          </p:cNvPr>
          <p:cNvSpPr txBox="1"/>
          <p:nvPr/>
        </p:nvSpPr>
        <p:spPr>
          <a:xfrm>
            <a:off x="2662287" y="3347014"/>
            <a:ext cx="58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EA649-AE9D-4A12-81DA-FC0377F8E61D}"/>
              </a:ext>
            </a:extLst>
          </p:cNvPr>
          <p:cNvSpPr txBox="1"/>
          <p:nvPr/>
        </p:nvSpPr>
        <p:spPr>
          <a:xfrm>
            <a:off x="2500470" y="4034553"/>
            <a:ext cx="1563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Edit: Before you go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CE95E-DDD8-478A-81EE-05A7A749C8F3}"/>
              </a:ext>
            </a:extLst>
          </p:cNvPr>
          <p:cNvSpPr txBox="1"/>
          <p:nvPr/>
        </p:nvSpPr>
        <p:spPr>
          <a:xfrm>
            <a:off x="2500470" y="4302268"/>
            <a:ext cx="218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Edit: Community Resources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9A047F-65CA-4898-96CB-629C9D8818F2}"/>
              </a:ext>
            </a:extLst>
          </p:cNvPr>
          <p:cNvSpPr txBox="1"/>
          <p:nvPr/>
        </p:nvSpPr>
        <p:spPr>
          <a:xfrm>
            <a:off x="2391534" y="3824878"/>
            <a:ext cx="924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ECF73-34AA-4CC9-8548-CBE1B1105392}"/>
              </a:ext>
            </a:extLst>
          </p:cNvPr>
          <p:cNvSpPr txBox="1"/>
          <p:nvPr/>
        </p:nvSpPr>
        <p:spPr>
          <a:xfrm>
            <a:off x="2500470" y="4585842"/>
            <a:ext cx="1276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Edit: Using 211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7719AB-7AB1-4EF0-B2E8-C19E5B92B5B6}"/>
              </a:ext>
            </a:extLst>
          </p:cNvPr>
          <p:cNvSpPr txBox="1"/>
          <p:nvPr/>
        </p:nvSpPr>
        <p:spPr>
          <a:xfrm>
            <a:off x="2500470" y="4869416"/>
            <a:ext cx="216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Edit: Becoming a Volunteer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07C74-031C-4328-B25D-CE0F2E2B7F19}"/>
              </a:ext>
            </a:extLst>
          </p:cNvPr>
          <p:cNvSpPr txBox="1"/>
          <p:nvPr/>
        </p:nvSpPr>
        <p:spPr>
          <a:xfrm>
            <a:off x="3776222" y="755707"/>
            <a:ext cx="688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Logout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78A9A6-89AB-4BEA-AF4E-2F9AC1776130}"/>
              </a:ext>
            </a:extLst>
          </p:cNvPr>
          <p:cNvSpPr txBox="1"/>
          <p:nvPr/>
        </p:nvSpPr>
        <p:spPr>
          <a:xfrm>
            <a:off x="261939" y="1018921"/>
            <a:ext cx="111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Dashboard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EBA58D-66D9-4992-819C-EA86CBC5F1FB}"/>
              </a:ext>
            </a:extLst>
          </p:cNvPr>
          <p:cNvSpPr txBox="1"/>
          <p:nvPr/>
        </p:nvSpPr>
        <p:spPr>
          <a:xfrm>
            <a:off x="390843" y="5524103"/>
            <a:ext cx="1505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Edit/Remove User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323F17-094D-4A21-83F6-F29245280BF0}"/>
              </a:ext>
            </a:extLst>
          </p:cNvPr>
          <p:cNvSpPr txBox="1"/>
          <p:nvPr/>
        </p:nvSpPr>
        <p:spPr>
          <a:xfrm>
            <a:off x="2438996" y="5883001"/>
            <a:ext cx="147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Post a Bug Report</a:t>
            </a:r>
          </a:p>
        </p:txBody>
      </p:sp>
    </p:spTree>
    <p:extLst>
      <p:ext uri="{BB962C8B-B14F-4D97-AF65-F5344CB8AC3E}">
        <p14:creationId xmlns:p14="http://schemas.microsoft.com/office/powerpoint/2010/main" val="228002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35564" y="1357475"/>
            <a:ext cx="3313827" cy="4069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A37D5-AE4F-490C-8A46-9C8495317585}"/>
              </a:ext>
            </a:extLst>
          </p:cNvPr>
          <p:cNvSpPr/>
          <p:nvPr/>
        </p:nvSpPr>
        <p:spPr>
          <a:xfrm>
            <a:off x="335563" y="1673312"/>
            <a:ext cx="3313828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Sites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List of all Sites</a:t>
            </a:r>
          </a:p>
          <a:p>
            <a:pPr lvl="1"/>
            <a:r>
              <a:rPr lang="en-US" dirty="0"/>
              <a:t>Click on header to sort</a:t>
            </a:r>
          </a:p>
          <a:p>
            <a:pPr lvl="1"/>
            <a:r>
              <a:rPr lang="en-US" dirty="0"/>
              <a:t>Click on Site -&gt; Site Management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Site Details (all Sites)</a:t>
            </a:r>
          </a:p>
          <a:p>
            <a:pPr lvl="1"/>
            <a:r>
              <a:rPr lang="en-US" dirty="0"/>
              <a:t>(#2.1) Get </a:t>
            </a:r>
            <a:r>
              <a:rPr lang="en-US" dirty="0" err="1"/>
              <a:t>SignUps</a:t>
            </a:r>
            <a:r>
              <a:rPr lang="en-US" dirty="0"/>
              <a:t> (today, all Sites, all Users)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2F249-B777-4084-8250-2EC31F042B4C}"/>
              </a:ext>
            </a:extLst>
          </p:cNvPr>
          <p:cNvSpPr txBox="1"/>
          <p:nvPr/>
        </p:nvSpPr>
        <p:spPr>
          <a:xfrm>
            <a:off x="441401" y="1353498"/>
            <a:ext cx="63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01D00F-7699-4C75-8D9B-171A04359457}"/>
              </a:ext>
            </a:extLst>
          </p:cNvPr>
          <p:cNvSpPr txBox="1"/>
          <p:nvPr/>
        </p:nvSpPr>
        <p:spPr>
          <a:xfrm>
            <a:off x="1159059" y="1334756"/>
            <a:ext cx="415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C3F73C-E9BE-438A-B65B-6CD7C5C8521B}"/>
              </a:ext>
            </a:extLst>
          </p:cNvPr>
          <p:cNvSpPr txBox="1"/>
          <p:nvPr/>
        </p:nvSpPr>
        <p:spPr>
          <a:xfrm>
            <a:off x="1605386" y="1334757"/>
            <a:ext cx="931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1D1D0-7172-47A9-9883-2FC0D7C18BCD}"/>
              </a:ext>
            </a:extLst>
          </p:cNvPr>
          <p:cNvSpPr txBox="1"/>
          <p:nvPr/>
        </p:nvSpPr>
        <p:spPr>
          <a:xfrm>
            <a:off x="339838" y="1673311"/>
            <a:ext cx="80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Accepting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6F48-8564-4064-84A5-6A673AB54688}"/>
              </a:ext>
            </a:extLst>
          </p:cNvPr>
          <p:cNvSpPr txBox="1"/>
          <p:nvPr/>
        </p:nvSpPr>
        <p:spPr>
          <a:xfrm>
            <a:off x="1173196" y="167331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5/7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D28CC-3284-4A74-B0A9-5B71049D9D4D}"/>
              </a:ext>
            </a:extLst>
          </p:cNvPr>
          <p:cNvSpPr txBox="1"/>
          <p:nvPr/>
        </p:nvSpPr>
        <p:spPr>
          <a:xfrm>
            <a:off x="1574268" y="1673312"/>
            <a:ext cx="207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Guadalupe Community 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57B43-3345-4F6F-8491-0EEDB0A76D17}"/>
              </a:ext>
            </a:extLst>
          </p:cNvPr>
          <p:cNvSpPr txBox="1"/>
          <p:nvPr/>
        </p:nvSpPr>
        <p:spPr>
          <a:xfrm>
            <a:off x="261939" y="1018921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Sites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7372-03E7-4BF3-92FC-1C508FE01E5A}"/>
              </a:ext>
            </a:extLst>
          </p:cNvPr>
          <p:cNvSpPr txBox="1"/>
          <p:nvPr/>
        </p:nvSpPr>
        <p:spPr>
          <a:xfrm>
            <a:off x="2905392" y="1005838"/>
            <a:ext cx="82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 Site</a:t>
            </a:r>
          </a:p>
        </p:txBody>
      </p:sp>
    </p:spTree>
    <p:extLst>
      <p:ext uri="{BB962C8B-B14F-4D97-AF65-F5344CB8AC3E}">
        <p14:creationId xmlns:p14="http://schemas.microsoft.com/office/powerpoint/2010/main" val="135358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Site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Details of a Site in a form for editing</a:t>
            </a:r>
          </a:p>
          <a:p>
            <a:r>
              <a:rPr lang="en-US" dirty="0"/>
              <a:t>Save Changes sends the update to the DB</a:t>
            </a:r>
          </a:p>
          <a:p>
            <a:r>
              <a:rPr lang="en-US" dirty="0"/>
              <a:t>Remove This Site issues a prompt with a warning </a:t>
            </a:r>
          </a:p>
          <a:p>
            <a:pPr lvl="1"/>
            <a:r>
              <a:rPr lang="en-US" dirty="0"/>
              <a:t>Cleans up Calendar, </a:t>
            </a:r>
            <a:r>
              <a:rPr lang="en-US" dirty="0" err="1"/>
              <a:t>SignUps</a:t>
            </a:r>
            <a:r>
              <a:rPr lang="en-US" dirty="0"/>
              <a:t>, etc.</a:t>
            </a:r>
          </a:p>
          <a:p>
            <a:r>
              <a:rPr lang="en-US" dirty="0"/>
              <a:t>Save on new causes a Create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Get Site Details (this Site)</a:t>
            </a:r>
          </a:p>
          <a:p>
            <a:pPr lvl="1"/>
            <a:r>
              <a:rPr lang="en-US" dirty="0"/>
              <a:t>(#4.4) Update Site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28F56-68D8-4B9A-B2AA-05C6A8B2AAA3}"/>
              </a:ext>
            </a:extLst>
          </p:cNvPr>
          <p:cNvSpPr txBox="1"/>
          <p:nvPr/>
        </p:nvSpPr>
        <p:spPr>
          <a:xfrm>
            <a:off x="268956" y="1340035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(English):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0DB36-4545-4C3F-AAFE-6797FAB329E6}"/>
              </a:ext>
            </a:extLst>
          </p:cNvPr>
          <p:cNvSpPr txBox="1"/>
          <p:nvPr/>
        </p:nvSpPr>
        <p:spPr>
          <a:xfrm>
            <a:off x="261940" y="1961566"/>
            <a:ext cx="2056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 Site Client Status: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45FC3-FA29-4C3D-886C-25D7AE82EEF1}"/>
              </a:ext>
            </a:extLst>
          </p:cNvPr>
          <p:cNvSpPr txBox="1"/>
          <p:nvPr/>
        </p:nvSpPr>
        <p:spPr>
          <a:xfrm>
            <a:off x="566252" y="2195793"/>
            <a:ext cx="428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Make Client Status: </a:t>
            </a:r>
            <a:r>
              <a:rPr lang="en-US" sz="1400" u="sng" dirty="0"/>
              <a:t>Accepting</a:t>
            </a:r>
            <a:r>
              <a:rPr lang="en-US" sz="1400" dirty="0"/>
              <a:t> </a:t>
            </a:r>
            <a:r>
              <a:rPr lang="en-US" sz="1400" u="sng" dirty="0"/>
              <a:t>Near Limit</a:t>
            </a:r>
            <a:r>
              <a:rPr lang="en-US" sz="1400" dirty="0"/>
              <a:t> </a:t>
            </a:r>
            <a:r>
              <a:rPr lang="en-US" sz="1400" u="sng" dirty="0"/>
              <a:t>At Limit</a:t>
            </a:r>
            <a:r>
              <a:rPr lang="en-US" sz="1400" dirty="0"/>
              <a:t> </a:t>
            </a:r>
            <a:r>
              <a:rPr lang="en-US" sz="1400" u="sng" dirty="0"/>
              <a:t>Closed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A2CE5-EB90-41AA-AC82-70BE376FAEC0}"/>
              </a:ext>
            </a:extLst>
          </p:cNvPr>
          <p:cNvSpPr txBox="1"/>
          <p:nvPr/>
        </p:nvSpPr>
        <p:spPr>
          <a:xfrm>
            <a:off x="2211756" y="196534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C07AB-A955-478A-A73C-C8B4D5906917}"/>
              </a:ext>
            </a:extLst>
          </p:cNvPr>
          <p:cNvSpPr txBox="1"/>
          <p:nvPr/>
        </p:nvSpPr>
        <p:spPr>
          <a:xfrm>
            <a:off x="269686" y="2811976"/>
            <a:ext cx="2573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Standard Days and Hours for Site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2989C8-06AD-4F94-A188-BBBBFE0BD22D}"/>
              </a:ext>
            </a:extLst>
          </p:cNvPr>
          <p:cNvGrpSpPr/>
          <p:nvPr/>
        </p:nvGrpSpPr>
        <p:grpSpPr>
          <a:xfrm>
            <a:off x="556642" y="3019624"/>
            <a:ext cx="768048" cy="307777"/>
            <a:chOff x="3378200" y="2497744"/>
            <a:chExt cx="768048" cy="307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4541B4-0D15-402D-BD58-D07970299C62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60951D-797F-431D-8D58-0E87E0742B95}"/>
                </a:ext>
              </a:extLst>
            </p:cNvPr>
            <p:cNvSpPr txBox="1"/>
            <p:nvPr/>
          </p:nvSpPr>
          <p:spPr>
            <a:xfrm>
              <a:off x="3431116" y="2497744"/>
              <a:ext cx="71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Sunday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24AA1A-F897-43E6-8BE3-46AAB238A675}"/>
              </a:ext>
            </a:extLst>
          </p:cNvPr>
          <p:cNvGrpSpPr/>
          <p:nvPr/>
        </p:nvGrpSpPr>
        <p:grpSpPr>
          <a:xfrm>
            <a:off x="556642" y="3198277"/>
            <a:ext cx="840183" cy="307777"/>
            <a:chOff x="3378200" y="2497744"/>
            <a:chExt cx="840183" cy="3077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C88564-49EC-4955-9DDE-4A79E7C04851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66A2CF-303D-45E7-B1D2-B523BA1EEA05}"/>
                </a:ext>
              </a:extLst>
            </p:cNvPr>
            <p:cNvSpPr txBox="1"/>
            <p:nvPr/>
          </p:nvSpPr>
          <p:spPr>
            <a:xfrm>
              <a:off x="3431116" y="2497744"/>
              <a:ext cx="787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Monday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8BFC00-87A3-439F-AFCB-5948C4C0F0B9}"/>
              </a:ext>
            </a:extLst>
          </p:cNvPr>
          <p:cNvGrpSpPr/>
          <p:nvPr/>
        </p:nvGrpSpPr>
        <p:grpSpPr>
          <a:xfrm>
            <a:off x="556642" y="3376930"/>
            <a:ext cx="829026" cy="307777"/>
            <a:chOff x="3378200" y="2497744"/>
            <a:chExt cx="829026" cy="3077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3D117D-39B6-4EA6-9A64-48C43920DA25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8A225-2CB4-46A7-A3E8-8CB7AC8933A4}"/>
                </a:ext>
              </a:extLst>
            </p:cNvPr>
            <p:cNvSpPr txBox="1"/>
            <p:nvPr/>
          </p:nvSpPr>
          <p:spPr>
            <a:xfrm>
              <a:off x="3431116" y="2497744"/>
              <a:ext cx="776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Tuesday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F08177-3E87-4499-B4B3-1EE33AE1176A}"/>
              </a:ext>
            </a:extLst>
          </p:cNvPr>
          <p:cNvGrpSpPr/>
          <p:nvPr/>
        </p:nvGrpSpPr>
        <p:grpSpPr>
          <a:xfrm>
            <a:off x="556642" y="3555583"/>
            <a:ext cx="1090059" cy="307777"/>
            <a:chOff x="3378200" y="2497744"/>
            <a:chExt cx="1090059" cy="30777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B9A352-7A56-480F-9E48-7BEC2C5A14A5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30C215-0537-4A1A-AD90-D08F6B6E5738}"/>
                </a:ext>
              </a:extLst>
            </p:cNvPr>
            <p:cNvSpPr txBox="1"/>
            <p:nvPr/>
          </p:nvSpPr>
          <p:spPr>
            <a:xfrm>
              <a:off x="3431116" y="2497744"/>
              <a:ext cx="10371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Wednesday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09B62C-0EF2-4C04-9CA4-ED14C63194A2}"/>
              </a:ext>
            </a:extLst>
          </p:cNvPr>
          <p:cNvGrpSpPr/>
          <p:nvPr/>
        </p:nvGrpSpPr>
        <p:grpSpPr>
          <a:xfrm>
            <a:off x="556642" y="3734236"/>
            <a:ext cx="904431" cy="307777"/>
            <a:chOff x="3378200" y="2497744"/>
            <a:chExt cx="904431" cy="3077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4EF574-9B0D-4307-AC29-DA2022782081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DA3BBF-0AAD-4C70-8274-BF128586D7B8}"/>
                </a:ext>
              </a:extLst>
            </p:cNvPr>
            <p:cNvSpPr txBox="1"/>
            <p:nvPr/>
          </p:nvSpPr>
          <p:spPr>
            <a:xfrm>
              <a:off x="3431116" y="2497744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Thursday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939944-854E-47E1-9F3B-766F82948BC1}"/>
              </a:ext>
            </a:extLst>
          </p:cNvPr>
          <p:cNvGrpSpPr/>
          <p:nvPr/>
        </p:nvGrpSpPr>
        <p:grpSpPr>
          <a:xfrm>
            <a:off x="556642" y="3912891"/>
            <a:ext cx="683089" cy="307777"/>
            <a:chOff x="3378200" y="2497744"/>
            <a:chExt cx="683089" cy="3077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6F99B6-4BCC-4442-B0DB-5A613374FE0C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E118FB-89D1-4CB7-A3B7-7A77209E8358}"/>
                </a:ext>
              </a:extLst>
            </p:cNvPr>
            <p:cNvSpPr txBox="1"/>
            <p:nvPr/>
          </p:nvSpPr>
          <p:spPr>
            <a:xfrm>
              <a:off x="3431116" y="2497744"/>
              <a:ext cx="630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Friday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A846D3-EBAC-4180-B789-EFC31AA9CC43}"/>
              </a:ext>
            </a:extLst>
          </p:cNvPr>
          <p:cNvGrpSpPr/>
          <p:nvPr/>
        </p:nvGrpSpPr>
        <p:grpSpPr>
          <a:xfrm>
            <a:off x="555909" y="4103693"/>
            <a:ext cx="879361" cy="307777"/>
            <a:chOff x="3378200" y="2497744"/>
            <a:chExt cx="879361" cy="3077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8DBA47-0776-44E7-B05F-8BC8F3CC7713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EC891B-2C3F-4E8D-B9F9-185A35117840}"/>
                </a:ext>
              </a:extLst>
            </p:cNvPr>
            <p:cNvSpPr txBox="1"/>
            <p:nvPr/>
          </p:nvSpPr>
          <p:spPr>
            <a:xfrm>
              <a:off x="3431116" y="2497744"/>
              <a:ext cx="826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Saturday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9B021B9-747D-4BA6-8E1E-81AE4259EA0D}"/>
              </a:ext>
            </a:extLst>
          </p:cNvPr>
          <p:cNvSpPr txBox="1"/>
          <p:nvPr/>
        </p:nvSpPr>
        <p:spPr>
          <a:xfrm>
            <a:off x="2034955" y="306316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Time: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285CEF-DD1F-4221-BA84-F1092D3D8871}"/>
              </a:ext>
            </a:extLst>
          </p:cNvPr>
          <p:cNvSpPr txBox="1"/>
          <p:nvPr/>
        </p:nvSpPr>
        <p:spPr>
          <a:xfrm>
            <a:off x="2034955" y="337693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Close Time: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7A6AE2-E93E-436E-8D89-65C078B02629}"/>
              </a:ext>
            </a:extLst>
          </p:cNvPr>
          <p:cNvSpPr/>
          <p:nvPr/>
        </p:nvSpPr>
        <p:spPr>
          <a:xfrm>
            <a:off x="3044878" y="3090924"/>
            <a:ext cx="878702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D3D4F-D2A9-40EE-A7B0-59322B584333}"/>
              </a:ext>
            </a:extLst>
          </p:cNvPr>
          <p:cNvSpPr/>
          <p:nvPr/>
        </p:nvSpPr>
        <p:spPr>
          <a:xfrm>
            <a:off x="3044878" y="3414633"/>
            <a:ext cx="878702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A57AC-BB4C-4507-A4D9-771331C89B21}"/>
              </a:ext>
            </a:extLst>
          </p:cNvPr>
          <p:cNvSpPr txBox="1"/>
          <p:nvPr/>
        </p:nvSpPr>
        <p:spPr>
          <a:xfrm>
            <a:off x="510099" y="4574857"/>
            <a:ext cx="81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Address: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D95F2-3612-4E74-B0BE-FB78DFAF8713}"/>
              </a:ext>
            </a:extLst>
          </p:cNvPr>
          <p:cNvSpPr/>
          <p:nvPr/>
        </p:nvSpPr>
        <p:spPr>
          <a:xfrm>
            <a:off x="1520021" y="4602620"/>
            <a:ext cx="2949657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9873A7-E7A9-428C-B2DA-3893BA9CAA08}"/>
              </a:ext>
            </a:extLst>
          </p:cNvPr>
          <p:cNvSpPr txBox="1"/>
          <p:nvPr/>
        </p:nvSpPr>
        <p:spPr>
          <a:xfrm>
            <a:off x="261940" y="4324196"/>
            <a:ext cx="116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Location: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1D021-9949-4376-B234-623FC73647B7}"/>
              </a:ext>
            </a:extLst>
          </p:cNvPr>
          <p:cNvSpPr txBox="1"/>
          <p:nvPr/>
        </p:nvSpPr>
        <p:spPr>
          <a:xfrm>
            <a:off x="510098" y="483969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City: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59EF2A-689D-4FF2-AAA1-E98A9C8A767D}"/>
              </a:ext>
            </a:extLst>
          </p:cNvPr>
          <p:cNvSpPr txBox="1"/>
          <p:nvPr/>
        </p:nvSpPr>
        <p:spPr>
          <a:xfrm>
            <a:off x="1852064" y="4844352"/>
            <a:ext cx="606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783C9D-DCC6-4678-9907-FCF6A20AD57D}"/>
              </a:ext>
            </a:extLst>
          </p:cNvPr>
          <p:cNvSpPr txBox="1"/>
          <p:nvPr/>
        </p:nvSpPr>
        <p:spPr>
          <a:xfrm>
            <a:off x="3194030" y="4849013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Zip: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F06A4E-CF0F-41C5-B337-D0C438C7E3AC}"/>
              </a:ext>
            </a:extLst>
          </p:cNvPr>
          <p:cNvSpPr/>
          <p:nvPr/>
        </p:nvSpPr>
        <p:spPr>
          <a:xfrm>
            <a:off x="997613" y="4877289"/>
            <a:ext cx="854451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C9D1C0-9CA6-41F3-978E-C2B7098107B9}"/>
              </a:ext>
            </a:extLst>
          </p:cNvPr>
          <p:cNvSpPr/>
          <p:nvPr/>
        </p:nvSpPr>
        <p:spPr>
          <a:xfrm>
            <a:off x="3642457" y="4871698"/>
            <a:ext cx="827221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E6628-DD01-4F34-9950-C7B145F921B3}"/>
              </a:ext>
            </a:extLst>
          </p:cNvPr>
          <p:cNvSpPr/>
          <p:nvPr/>
        </p:nvSpPr>
        <p:spPr>
          <a:xfrm>
            <a:off x="2371209" y="4879120"/>
            <a:ext cx="41979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67E808-80AE-4F4C-8EE9-EF339112360B}"/>
              </a:ext>
            </a:extLst>
          </p:cNvPr>
          <p:cNvSpPr txBox="1"/>
          <p:nvPr/>
        </p:nvSpPr>
        <p:spPr>
          <a:xfrm>
            <a:off x="510099" y="517665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Place ID: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8B7C1-6351-4F97-84A2-3C614584CE4F}"/>
              </a:ext>
            </a:extLst>
          </p:cNvPr>
          <p:cNvSpPr/>
          <p:nvPr/>
        </p:nvSpPr>
        <p:spPr>
          <a:xfrm>
            <a:off x="1520021" y="5204416"/>
            <a:ext cx="2949657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364174-43F1-414E-A8AC-9BE4A6B9E8AB}"/>
              </a:ext>
            </a:extLst>
          </p:cNvPr>
          <p:cNvSpPr/>
          <p:nvPr/>
        </p:nvSpPr>
        <p:spPr>
          <a:xfrm>
            <a:off x="1461073" y="1383808"/>
            <a:ext cx="325486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EB73D-941C-4F97-AD02-E5AE75E0E5A2}"/>
              </a:ext>
            </a:extLst>
          </p:cNvPr>
          <p:cNvSpPr txBox="1"/>
          <p:nvPr/>
        </p:nvSpPr>
        <p:spPr>
          <a:xfrm>
            <a:off x="510098" y="5473427"/>
            <a:ext cx="83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Latitude: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140924-FDAB-48E2-B28C-7FE0961C0DDB}"/>
              </a:ext>
            </a:extLst>
          </p:cNvPr>
          <p:cNvSpPr/>
          <p:nvPr/>
        </p:nvSpPr>
        <p:spPr>
          <a:xfrm>
            <a:off x="1333812" y="5501190"/>
            <a:ext cx="854451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111F66-1689-4D4B-AE43-4C1B9462E113}"/>
              </a:ext>
            </a:extLst>
          </p:cNvPr>
          <p:cNvSpPr txBox="1"/>
          <p:nvPr/>
        </p:nvSpPr>
        <p:spPr>
          <a:xfrm>
            <a:off x="2318657" y="546642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Longitude: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BC33B6-21DF-4BD0-929D-4CCBEDD84E1F}"/>
              </a:ext>
            </a:extLst>
          </p:cNvPr>
          <p:cNvSpPr/>
          <p:nvPr/>
        </p:nvSpPr>
        <p:spPr>
          <a:xfrm>
            <a:off x="3252415" y="5501190"/>
            <a:ext cx="854451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9966D-784C-400D-B8AE-A74109EA15C9}"/>
              </a:ext>
            </a:extLst>
          </p:cNvPr>
          <p:cNvSpPr txBox="1"/>
          <p:nvPr/>
        </p:nvSpPr>
        <p:spPr>
          <a:xfrm>
            <a:off x="264890" y="2471452"/>
            <a:ext cx="142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Coordinator: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59E9CF-9406-403B-B2A7-F07A7868C37F}"/>
              </a:ext>
            </a:extLst>
          </p:cNvPr>
          <p:cNvSpPr/>
          <p:nvPr/>
        </p:nvSpPr>
        <p:spPr>
          <a:xfrm>
            <a:off x="1663987" y="2511260"/>
            <a:ext cx="3059692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Drop down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C3EE-A955-46A7-8964-A5A60127AD0F}"/>
              </a:ext>
            </a:extLst>
          </p:cNvPr>
          <p:cNvSpPr txBox="1"/>
          <p:nvPr/>
        </p:nvSpPr>
        <p:spPr>
          <a:xfrm>
            <a:off x="3157203" y="5923864"/>
            <a:ext cx="131247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Save Changes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0B0E81-3BBB-4517-8E44-9D57EFAB2555}"/>
              </a:ext>
            </a:extLst>
          </p:cNvPr>
          <p:cNvSpPr txBox="1"/>
          <p:nvPr/>
        </p:nvSpPr>
        <p:spPr>
          <a:xfrm>
            <a:off x="2034955" y="3768888"/>
            <a:ext cx="1550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View Site Calendar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9ED03B-895F-4BC3-8C3C-F62F58FD28B2}"/>
              </a:ext>
            </a:extLst>
          </p:cNvPr>
          <p:cNvSpPr txBox="1"/>
          <p:nvPr/>
        </p:nvSpPr>
        <p:spPr>
          <a:xfrm>
            <a:off x="437082" y="5923864"/>
            <a:ext cx="1597873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Remove This Site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4A5D9C-9D77-4378-BA23-5418E6DEAB23}"/>
              </a:ext>
            </a:extLst>
          </p:cNvPr>
          <p:cNvSpPr txBox="1"/>
          <p:nvPr/>
        </p:nvSpPr>
        <p:spPr>
          <a:xfrm>
            <a:off x="268956" y="1656326"/>
            <a:ext cx="121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(Spanish):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F023E4-7CC2-49D2-B607-3D43B7BE0F64}"/>
              </a:ext>
            </a:extLst>
          </p:cNvPr>
          <p:cNvSpPr/>
          <p:nvPr/>
        </p:nvSpPr>
        <p:spPr>
          <a:xfrm>
            <a:off x="1461073" y="1700099"/>
            <a:ext cx="325486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6EC0C8-076B-42D8-8B43-5FDE742DE7A1}"/>
              </a:ext>
            </a:extLst>
          </p:cNvPr>
          <p:cNvSpPr txBox="1"/>
          <p:nvPr/>
        </p:nvSpPr>
        <p:spPr>
          <a:xfrm>
            <a:off x="261939" y="1018921"/>
            <a:ext cx="1058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Site Editor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7F62CB-EB4C-4407-86EF-4930165A6601}"/>
              </a:ext>
            </a:extLst>
          </p:cNvPr>
          <p:cNvSpPr txBox="1"/>
          <p:nvPr/>
        </p:nvSpPr>
        <p:spPr>
          <a:xfrm>
            <a:off x="2246720" y="595368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07983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List of all Notifications</a:t>
            </a:r>
          </a:p>
          <a:p>
            <a:pPr lvl="1"/>
            <a:r>
              <a:rPr lang="en-US" dirty="0"/>
              <a:t>Sorted with newest at the top</a:t>
            </a:r>
          </a:p>
          <a:p>
            <a:r>
              <a:rPr lang="en-US" dirty="0"/>
              <a:t>Click on Notification -&gt; Notification</a:t>
            </a:r>
          </a:p>
          <a:p>
            <a:pPr lvl="1"/>
            <a:r>
              <a:rPr lang="en-US" dirty="0"/>
              <a:t>Make a copy</a:t>
            </a:r>
          </a:p>
          <a:p>
            <a:r>
              <a:rPr lang="en-US" dirty="0"/>
              <a:t>Click on New Notification -&gt; Notification</a:t>
            </a:r>
          </a:p>
          <a:p>
            <a:pPr lvl="1"/>
            <a:r>
              <a:rPr lang="en-US" dirty="0"/>
              <a:t>Create new blank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(#6.1) Get Notifications()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3"/>
            <a:ext cx="4257721" cy="4682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2F249-B777-4084-8250-2EC31F042B4C}"/>
              </a:ext>
            </a:extLst>
          </p:cNvPr>
          <p:cNvSpPr txBox="1"/>
          <p:nvPr/>
        </p:nvSpPr>
        <p:spPr>
          <a:xfrm>
            <a:off x="322745" y="1494023"/>
            <a:ext cx="541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4CBB8-A234-459E-9D27-D9EFBAA67F6D}"/>
              </a:ext>
            </a:extLst>
          </p:cNvPr>
          <p:cNvSpPr txBox="1"/>
          <p:nvPr/>
        </p:nvSpPr>
        <p:spPr>
          <a:xfrm>
            <a:off x="1369069" y="1503978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476CA-FADE-4A0A-85B3-3B39FB073456}"/>
              </a:ext>
            </a:extLst>
          </p:cNvPr>
          <p:cNvSpPr txBox="1"/>
          <p:nvPr/>
        </p:nvSpPr>
        <p:spPr>
          <a:xfrm>
            <a:off x="1988521" y="1503979"/>
            <a:ext cx="259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D33A6-0D94-42A3-A955-0CED049CCAF8}"/>
              </a:ext>
            </a:extLst>
          </p:cNvPr>
          <p:cNvSpPr txBox="1"/>
          <p:nvPr/>
        </p:nvSpPr>
        <p:spPr>
          <a:xfrm>
            <a:off x="3163923" y="1168795"/>
            <a:ext cx="141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New Notification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D4573-D01F-47DD-BD6C-7D1D06C5B35F}"/>
              </a:ext>
            </a:extLst>
          </p:cNvPr>
          <p:cNvSpPr txBox="1"/>
          <p:nvPr/>
        </p:nvSpPr>
        <p:spPr>
          <a:xfrm>
            <a:off x="261939" y="1018921"/>
            <a:ext cx="127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3A66A4-7C31-485E-BBA8-C155F8DC1121}"/>
              </a:ext>
            </a:extLst>
          </p:cNvPr>
          <p:cNvSpPr/>
          <p:nvPr/>
        </p:nvSpPr>
        <p:spPr>
          <a:xfrm>
            <a:off x="318469" y="1781168"/>
            <a:ext cx="4261997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B0DC1-6D9B-4405-9B57-D44EC1307E0E}"/>
              </a:ext>
            </a:extLst>
          </p:cNvPr>
          <p:cNvSpPr txBox="1"/>
          <p:nvPr/>
        </p:nvSpPr>
        <p:spPr>
          <a:xfrm>
            <a:off x="322745" y="1781167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2/7/2018 1700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E071C4-2800-4CE6-9A8F-08AF06197833}"/>
              </a:ext>
            </a:extLst>
          </p:cNvPr>
          <p:cNvSpPr txBox="1"/>
          <p:nvPr/>
        </p:nvSpPr>
        <p:spPr>
          <a:xfrm>
            <a:off x="1446771" y="178116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nSUV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D8E91-DCEC-4B8B-A2CB-F6411526CDA0}"/>
              </a:ext>
            </a:extLst>
          </p:cNvPr>
          <p:cNvSpPr txBox="1"/>
          <p:nvPr/>
        </p:nvSpPr>
        <p:spPr>
          <a:xfrm>
            <a:off x="1968068" y="1781168"/>
            <a:ext cx="2612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GCC urgently needs help</a:t>
            </a:r>
          </a:p>
        </p:txBody>
      </p:sp>
    </p:spTree>
    <p:extLst>
      <p:ext uri="{BB962C8B-B14F-4D97-AF65-F5344CB8AC3E}">
        <p14:creationId xmlns:p14="http://schemas.microsoft.com/office/powerpoint/2010/main" val="249018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8C9A2-9E27-4BC2-8A33-EF44BAD2F88B}"/>
              </a:ext>
            </a:extLst>
          </p:cNvPr>
          <p:cNvSpPr txBox="1"/>
          <p:nvPr/>
        </p:nvSpPr>
        <p:spPr>
          <a:xfrm>
            <a:off x="275772" y="246743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 and Site Coordinator App User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52D14-C195-4AB7-B7D3-0769E59BD6BC}"/>
              </a:ext>
            </a:extLst>
          </p:cNvPr>
          <p:cNvSpPr txBox="1"/>
          <p:nvPr/>
        </p:nvSpPr>
        <p:spPr>
          <a:xfrm>
            <a:off x="364098" y="64329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E3EA5-1715-4A1A-803E-4CA37BCDCD84}"/>
              </a:ext>
            </a:extLst>
          </p:cNvPr>
          <p:cNvSpPr txBox="1"/>
          <p:nvPr/>
        </p:nvSpPr>
        <p:spPr>
          <a:xfrm>
            <a:off x="355871" y="3637993"/>
            <a:ext cx="77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55A84-9A84-48D2-A431-BF208F635BBB}"/>
              </a:ext>
            </a:extLst>
          </p:cNvPr>
          <p:cNvSpPr txBox="1"/>
          <p:nvPr/>
        </p:nvSpPr>
        <p:spPr>
          <a:xfrm>
            <a:off x="2606362" y="651165"/>
            <a:ext cx="74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 Sites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6A8FC9-08E1-4420-8A1A-4E5E2FF08D81}"/>
              </a:ext>
            </a:extLst>
          </p:cNvPr>
          <p:cNvSpPr txBox="1"/>
          <p:nvPr/>
        </p:nvSpPr>
        <p:spPr>
          <a:xfrm>
            <a:off x="4430181" y="650199"/>
            <a:ext cx="67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 Site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DB1DF-0EEC-4865-BC30-623B99C4BAFF}"/>
              </a:ext>
            </a:extLst>
          </p:cNvPr>
          <p:cNvSpPr txBox="1"/>
          <p:nvPr/>
        </p:nvSpPr>
        <p:spPr>
          <a:xfrm>
            <a:off x="6504784" y="3637209"/>
            <a:ext cx="114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Calendar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B3E4FD-02E6-4705-A04C-4D7113F6949B}"/>
              </a:ext>
            </a:extLst>
          </p:cNvPr>
          <p:cNvSpPr txBox="1"/>
          <p:nvPr/>
        </p:nvSpPr>
        <p:spPr>
          <a:xfrm>
            <a:off x="8548039" y="3677135"/>
            <a:ext cx="1014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SiteOnDate</a:t>
            </a:r>
            <a:endParaRPr lang="en-US" sz="1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8A63BB4-B58D-4518-8A2F-74E78579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1" y="923852"/>
            <a:ext cx="1631130" cy="2585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CBD473-CFED-42CF-B1D9-2A9E117B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71" y="3945770"/>
            <a:ext cx="1631130" cy="25855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3931A4-F626-4807-A19A-129A3362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603" y="923064"/>
            <a:ext cx="1634085" cy="258557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20FBA2-76BE-4DF6-A0E1-A71EF57E04D4}"/>
              </a:ext>
            </a:extLst>
          </p:cNvPr>
          <p:cNvSpPr txBox="1"/>
          <p:nvPr/>
        </p:nvSpPr>
        <p:spPr>
          <a:xfrm>
            <a:off x="8613266" y="614503"/>
            <a:ext cx="1078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SetVolHours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FF0B1-C8C8-4647-8DF6-35AE133F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08" y="923852"/>
            <a:ext cx="1631130" cy="25855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647982-FCD7-4DE2-87CE-E8AD45740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366" y="3945769"/>
            <a:ext cx="1631130" cy="25855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7E39B7-4ED1-4A99-9C0E-ED3BFB411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603" y="3945768"/>
            <a:ext cx="1634085" cy="2585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C3484A3-0D3A-47C5-A7F5-73EFC0418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171" y="923065"/>
            <a:ext cx="1634579" cy="258635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7BDED10-22B5-4A57-8324-A4D315B394F4}"/>
              </a:ext>
            </a:extLst>
          </p:cNvPr>
          <p:cNvSpPr txBox="1"/>
          <p:nvPr/>
        </p:nvSpPr>
        <p:spPr>
          <a:xfrm>
            <a:off x="6504784" y="643293"/>
            <a:ext cx="128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Volunteers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405E911-F1A3-4C7C-A5F3-8CAFA85A3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620" y="957976"/>
            <a:ext cx="1631625" cy="25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2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9E78A06-3342-45FD-BFC1-77F3F094654B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Create and Send a Notification</a:t>
            </a:r>
          </a:p>
          <a:p>
            <a:pPr lvl="1"/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(Notification was sent with page)</a:t>
            </a:r>
          </a:p>
          <a:p>
            <a:pPr lvl="1"/>
            <a:r>
              <a:rPr lang="en-US" dirty="0"/>
              <a:t>(#6.2) Post Notification(Notification)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2E4A7-055D-4E2D-AC08-E14166AF9115}"/>
              </a:ext>
            </a:extLst>
          </p:cNvPr>
          <p:cNvSpPr txBox="1"/>
          <p:nvPr/>
        </p:nvSpPr>
        <p:spPr>
          <a:xfrm>
            <a:off x="334647" y="1471305"/>
            <a:ext cx="399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2336B8-F514-4CB3-8655-6FD9CF941B1E}"/>
              </a:ext>
            </a:extLst>
          </p:cNvPr>
          <p:cNvGrpSpPr/>
          <p:nvPr/>
        </p:nvGrpSpPr>
        <p:grpSpPr>
          <a:xfrm>
            <a:off x="734180" y="1471305"/>
            <a:ext cx="1494721" cy="307777"/>
            <a:chOff x="3378200" y="2497744"/>
            <a:chExt cx="1494721" cy="3077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40FAF4-57DD-429B-B9EF-E4C2872A0979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EA1EBE-4516-4FDF-8A0F-7439A10708C9}"/>
                </a:ext>
              </a:extLst>
            </p:cNvPr>
            <p:cNvSpPr txBox="1"/>
            <p:nvPr/>
          </p:nvSpPr>
          <p:spPr>
            <a:xfrm>
              <a:off x="3431116" y="2497744"/>
              <a:ext cx="1441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Site Coordinators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459BC1-8EB5-4526-9D44-51C53E15418E}"/>
              </a:ext>
            </a:extLst>
          </p:cNvPr>
          <p:cNvGrpSpPr/>
          <p:nvPr/>
        </p:nvGrpSpPr>
        <p:grpSpPr>
          <a:xfrm>
            <a:off x="734180" y="1649958"/>
            <a:ext cx="2113288" cy="307777"/>
            <a:chOff x="3378200" y="2497744"/>
            <a:chExt cx="2113288" cy="3077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D82AC6-D768-4E52-82AE-3D75D9FDB441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889FFB-D5E4-4D5D-8388-8D48428346FC}"/>
                </a:ext>
              </a:extLst>
            </p:cNvPr>
            <p:cNvSpPr txBox="1"/>
            <p:nvPr/>
          </p:nvSpPr>
          <p:spPr>
            <a:xfrm>
              <a:off x="3431116" y="2497744"/>
              <a:ext cx="2060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Not Signed Up Volunteers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7169-D2FA-4DA1-9672-634C7AD6840A}"/>
              </a:ext>
            </a:extLst>
          </p:cNvPr>
          <p:cNvGrpSpPr/>
          <p:nvPr/>
        </p:nvGrpSpPr>
        <p:grpSpPr>
          <a:xfrm>
            <a:off x="734180" y="1828611"/>
            <a:ext cx="1802306" cy="307777"/>
            <a:chOff x="3378200" y="2497744"/>
            <a:chExt cx="1802306" cy="3077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CB09B9-E242-4C2A-8CAC-AA74B8E754BC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F76B26-2AE9-4E17-AC16-810228726C06}"/>
                </a:ext>
              </a:extLst>
            </p:cNvPr>
            <p:cNvSpPr txBox="1"/>
            <p:nvPr/>
          </p:nvSpPr>
          <p:spPr>
            <a:xfrm>
              <a:off x="3431116" y="2497744"/>
              <a:ext cx="1749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Signed Up Volunteers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2AAD7BB-1080-4898-89F0-EE64DCD4784C}"/>
              </a:ext>
            </a:extLst>
          </p:cNvPr>
          <p:cNvSpPr txBox="1"/>
          <p:nvPr/>
        </p:nvSpPr>
        <p:spPr>
          <a:xfrm>
            <a:off x="296515" y="259900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Subject: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FB28E-1780-4161-8C10-DC17DB6C0F41}"/>
              </a:ext>
            </a:extLst>
          </p:cNvPr>
          <p:cNvSpPr txBox="1"/>
          <p:nvPr/>
        </p:nvSpPr>
        <p:spPr>
          <a:xfrm>
            <a:off x="296515" y="291277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E6539C-2E07-459D-9B89-562C90591B14}"/>
              </a:ext>
            </a:extLst>
          </p:cNvPr>
          <p:cNvSpPr/>
          <p:nvPr/>
        </p:nvSpPr>
        <p:spPr>
          <a:xfrm>
            <a:off x="1306437" y="2626768"/>
            <a:ext cx="2062379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10A1A6-636E-467C-A336-CDAF3BD089D5}"/>
              </a:ext>
            </a:extLst>
          </p:cNvPr>
          <p:cNvSpPr/>
          <p:nvPr/>
        </p:nvSpPr>
        <p:spPr>
          <a:xfrm>
            <a:off x="1306438" y="2950477"/>
            <a:ext cx="2062378" cy="519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46BE-2A56-46DA-B9F7-8404DB870B33}"/>
              </a:ext>
            </a:extLst>
          </p:cNvPr>
          <p:cNvSpPr txBox="1"/>
          <p:nvPr/>
        </p:nvSpPr>
        <p:spPr>
          <a:xfrm>
            <a:off x="1746705" y="3572187"/>
            <a:ext cx="1622111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Send Notification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65AA0-318C-4EA7-8F52-349AF206EA3C}"/>
              </a:ext>
            </a:extLst>
          </p:cNvPr>
          <p:cNvSpPr txBox="1"/>
          <p:nvPr/>
        </p:nvSpPr>
        <p:spPr>
          <a:xfrm>
            <a:off x="295605" y="2233281"/>
            <a:ext cx="98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 Until: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31A64A-8D30-4AD1-924B-FDF7F56DF824}"/>
              </a:ext>
            </a:extLst>
          </p:cNvPr>
          <p:cNvSpPr/>
          <p:nvPr/>
        </p:nvSpPr>
        <p:spPr>
          <a:xfrm>
            <a:off x="1305528" y="2261044"/>
            <a:ext cx="104456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A38998-B254-488C-B615-AB253A293D4B}"/>
              </a:ext>
            </a:extLst>
          </p:cNvPr>
          <p:cNvSpPr/>
          <p:nvPr/>
        </p:nvSpPr>
        <p:spPr>
          <a:xfrm>
            <a:off x="2415057" y="2261043"/>
            <a:ext cx="953759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17527-97A2-4D82-87EC-6DF27E480423}"/>
              </a:ext>
            </a:extLst>
          </p:cNvPr>
          <p:cNvSpPr txBox="1"/>
          <p:nvPr/>
        </p:nvSpPr>
        <p:spPr>
          <a:xfrm>
            <a:off x="261939" y="1018921"/>
            <a:ext cx="2627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Create and Send Notification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B62590-1A7E-4DD2-B6FD-3551ACBE7098}"/>
              </a:ext>
            </a:extLst>
          </p:cNvPr>
          <p:cNvSpPr txBox="1"/>
          <p:nvPr/>
        </p:nvSpPr>
        <p:spPr>
          <a:xfrm>
            <a:off x="734180" y="3587575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282685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5895512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Users Pending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List of all Pending User Registrations</a:t>
            </a:r>
          </a:p>
          <a:p>
            <a:r>
              <a:rPr lang="en-US" dirty="0"/>
              <a:t>Click on User -&gt; User Management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(#1.4) Get Users(state = Pending)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3"/>
            <a:ext cx="4257721" cy="4682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2F249-B777-4084-8250-2EC31F042B4C}"/>
              </a:ext>
            </a:extLst>
          </p:cNvPr>
          <p:cNvSpPr txBox="1"/>
          <p:nvPr/>
        </p:nvSpPr>
        <p:spPr>
          <a:xfrm>
            <a:off x="261940" y="1478011"/>
            <a:ext cx="63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C3F73C-E9BE-438A-B65B-6CD7C5C8521B}"/>
              </a:ext>
            </a:extLst>
          </p:cNvPr>
          <p:cNvSpPr txBox="1"/>
          <p:nvPr/>
        </p:nvSpPr>
        <p:spPr>
          <a:xfrm>
            <a:off x="1623448" y="147130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2140B-3D1E-4E4B-B0C0-FD94D2E36BD8}"/>
              </a:ext>
            </a:extLst>
          </p:cNvPr>
          <p:cNvSpPr txBox="1"/>
          <p:nvPr/>
        </p:nvSpPr>
        <p:spPr>
          <a:xfrm>
            <a:off x="2661704" y="14741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27645-FD56-4F64-A0E8-D976CF65A060}"/>
              </a:ext>
            </a:extLst>
          </p:cNvPr>
          <p:cNvSpPr txBox="1"/>
          <p:nvPr/>
        </p:nvSpPr>
        <p:spPr>
          <a:xfrm>
            <a:off x="933277" y="1478011"/>
            <a:ext cx="575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D1D0D-857B-4FF6-904B-3C8FB25E7EE2}"/>
              </a:ext>
            </a:extLst>
          </p:cNvPr>
          <p:cNvSpPr txBox="1"/>
          <p:nvPr/>
        </p:nvSpPr>
        <p:spPr>
          <a:xfrm>
            <a:off x="261939" y="1018921"/>
            <a:ext cx="2461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Pending User Registrations</a:t>
            </a:r>
          </a:p>
        </p:txBody>
      </p:sp>
    </p:spTree>
    <p:extLst>
      <p:ext uri="{BB962C8B-B14F-4D97-AF65-F5344CB8AC3E}">
        <p14:creationId xmlns:p14="http://schemas.microsoft.com/office/powerpoint/2010/main" val="3842286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5895512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Users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List of all Pending User Registrations</a:t>
            </a:r>
          </a:p>
          <a:p>
            <a:r>
              <a:rPr lang="en-US" dirty="0"/>
              <a:t>Click on User -&gt; User Management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(#1.4) Get Users()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3"/>
            <a:ext cx="4257721" cy="4682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2F249-B777-4084-8250-2EC31F042B4C}"/>
              </a:ext>
            </a:extLst>
          </p:cNvPr>
          <p:cNvSpPr txBox="1"/>
          <p:nvPr/>
        </p:nvSpPr>
        <p:spPr>
          <a:xfrm>
            <a:off x="261940" y="1478011"/>
            <a:ext cx="63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C3F73C-E9BE-438A-B65B-6CD7C5C8521B}"/>
              </a:ext>
            </a:extLst>
          </p:cNvPr>
          <p:cNvSpPr txBox="1"/>
          <p:nvPr/>
        </p:nvSpPr>
        <p:spPr>
          <a:xfrm>
            <a:off x="1623448" y="147130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2140B-3D1E-4E4B-B0C0-FD94D2E36BD8}"/>
              </a:ext>
            </a:extLst>
          </p:cNvPr>
          <p:cNvSpPr txBox="1"/>
          <p:nvPr/>
        </p:nvSpPr>
        <p:spPr>
          <a:xfrm>
            <a:off x="2661704" y="14741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27645-FD56-4F64-A0E8-D976CF65A060}"/>
              </a:ext>
            </a:extLst>
          </p:cNvPr>
          <p:cNvSpPr txBox="1"/>
          <p:nvPr/>
        </p:nvSpPr>
        <p:spPr>
          <a:xfrm>
            <a:off x="933277" y="1478011"/>
            <a:ext cx="575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D1D0D-857B-4FF6-904B-3C8FB25E7EE2}"/>
              </a:ext>
            </a:extLst>
          </p:cNvPr>
          <p:cNvSpPr txBox="1"/>
          <p:nvPr/>
        </p:nvSpPr>
        <p:spPr>
          <a:xfrm>
            <a:off x="261939" y="1018921"/>
            <a:ext cx="92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All Users</a:t>
            </a:r>
          </a:p>
        </p:txBody>
      </p:sp>
    </p:spTree>
    <p:extLst>
      <p:ext uri="{BB962C8B-B14F-4D97-AF65-F5344CB8AC3E}">
        <p14:creationId xmlns:p14="http://schemas.microsoft.com/office/powerpoint/2010/main" val="3240350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Details of a User in a form for editing</a:t>
            </a:r>
          </a:p>
          <a:p>
            <a:r>
              <a:rPr lang="en-US" dirty="0"/>
              <a:t>Save Changes sends the update to the DB</a:t>
            </a:r>
          </a:p>
          <a:p>
            <a:r>
              <a:rPr lang="en-US" dirty="0"/>
              <a:t>Remove This User issues a prompt with a warning </a:t>
            </a:r>
          </a:p>
          <a:p>
            <a:pPr lvl="1"/>
            <a:r>
              <a:rPr lang="en-US" dirty="0"/>
              <a:t>Cleans up: </a:t>
            </a:r>
            <a:r>
              <a:rPr lang="en-US" dirty="0" err="1"/>
              <a:t>SignUps</a:t>
            </a:r>
            <a:r>
              <a:rPr lang="en-US" dirty="0"/>
              <a:t>, etc.</a:t>
            </a:r>
          </a:p>
          <a:p>
            <a:r>
              <a:rPr lang="en-US" dirty="0"/>
              <a:t>Certification Level: Basic, Advanced, Site Coordinator</a:t>
            </a:r>
          </a:p>
          <a:p>
            <a:r>
              <a:rPr lang="en-US" dirty="0"/>
              <a:t>Site Coordinator at: list of Sites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(#4.1) </a:t>
            </a:r>
            <a:r>
              <a:rPr lang="en-US" dirty="0" err="1"/>
              <a:t>GetSites</a:t>
            </a:r>
            <a:r>
              <a:rPr lang="en-US" dirty="0"/>
              <a:t> (all)</a:t>
            </a:r>
          </a:p>
          <a:p>
            <a:pPr lvl="1"/>
            <a:r>
              <a:rPr lang="en-US" dirty="0"/>
              <a:t>(#1.4) </a:t>
            </a:r>
            <a:r>
              <a:rPr lang="en-US" dirty="0" err="1"/>
              <a:t>GetUser</a:t>
            </a:r>
            <a:r>
              <a:rPr lang="en-US" dirty="0"/>
              <a:t>(username)</a:t>
            </a:r>
          </a:p>
          <a:p>
            <a:pPr lvl="1"/>
            <a:r>
              <a:rPr lang="en-US" dirty="0"/>
              <a:t>(#1.5) Update User (User)</a:t>
            </a:r>
          </a:p>
          <a:p>
            <a:pPr lvl="1"/>
            <a:r>
              <a:rPr lang="en-US" dirty="0"/>
              <a:t>(#1.6) Remove User(User)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28F56-68D8-4B9A-B2AA-05C6A8B2AAA3}"/>
              </a:ext>
            </a:extLst>
          </p:cNvPr>
          <p:cNvSpPr txBox="1"/>
          <p:nvPr/>
        </p:nvSpPr>
        <p:spPr>
          <a:xfrm>
            <a:off x="268956" y="1382770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Name: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364174-43F1-414E-A8AC-9BE4A6B9E8AB}"/>
              </a:ext>
            </a:extLst>
          </p:cNvPr>
          <p:cNvSpPr/>
          <p:nvPr/>
        </p:nvSpPr>
        <p:spPr>
          <a:xfrm>
            <a:off x="1697567" y="1426543"/>
            <a:ext cx="301836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6C3EE-A955-46A7-8964-A5A60127AD0F}"/>
              </a:ext>
            </a:extLst>
          </p:cNvPr>
          <p:cNvSpPr txBox="1"/>
          <p:nvPr/>
        </p:nvSpPr>
        <p:spPr>
          <a:xfrm>
            <a:off x="3149457" y="5618263"/>
            <a:ext cx="131247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Save Changes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9ED03B-895F-4BC3-8C3C-F62F58FD28B2}"/>
              </a:ext>
            </a:extLst>
          </p:cNvPr>
          <p:cNvSpPr txBox="1"/>
          <p:nvPr/>
        </p:nvSpPr>
        <p:spPr>
          <a:xfrm>
            <a:off x="429336" y="5618263"/>
            <a:ext cx="1673792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Remove This 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2A6FC3-505B-49C9-8329-AEE0FBAD7E74}"/>
              </a:ext>
            </a:extLst>
          </p:cNvPr>
          <p:cNvSpPr txBox="1"/>
          <p:nvPr/>
        </p:nvSpPr>
        <p:spPr>
          <a:xfrm>
            <a:off x="268956" y="169927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email: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EF0CAF-9FD5-49E9-B44F-2EA2441A5081}"/>
              </a:ext>
            </a:extLst>
          </p:cNvPr>
          <p:cNvSpPr/>
          <p:nvPr/>
        </p:nvSpPr>
        <p:spPr>
          <a:xfrm>
            <a:off x="1697567" y="1743044"/>
            <a:ext cx="301836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D66FA2-BC28-4BF4-A63E-5B4444855BF4}"/>
              </a:ext>
            </a:extLst>
          </p:cNvPr>
          <p:cNvSpPr txBox="1"/>
          <p:nvPr/>
        </p:nvSpPr>
        <p:spPr>
          <a:xfrm>
            <a:off x="268956" y="2041537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Phone: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A05F1D-3DA6-4E25-9C1B-B7D0CEE27855}"/>
              </a:ext>
            </a:extLst>
          </p:cNvPr>
          <p:cNvSpPr/>
          <p:nvPr/>
        </p:nvSpPr>
        <p:spPr>
          <a:xfrm>
            <a:off x="1697567" y="2085310"/>
            <a:ext cx="301836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34363B-8C50-4DF8-A627-2EC2A1B0AEC0}"/>
              </a:ext>
            </a:extLst>
          </p:cNvPr>
          <p:cNvSpPr txBox="1"/>
          <p:nvPr/>
        </p:nvSpPr>
        <p:spPr>
          <a:xfrm>
            <a:off x="268956" y="2383803"/>
            <a:ext cx="1546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Certification Level: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382951-22B5-4BB1-B175-A837D5E09504}"/>
              </a:ext>
            </a:extLst>
          </p:cNvPr>
          <p:cNvSpPr/>
          <p:nvPr/>
        </p:nvSpPr>
        <p:spPr>
          <a:xfrm>
            <a:off x="1815213" y="2427576"/>
            <a:ext cx="290072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Drop Down List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EFB396-A917-49FC-83F0-12D936579B63}"/>
              </a:ext>
            </a:extLst>
          </p:cNvPr>
          <p:cNvGrpSpPr/>
          <p:nvPr/>
        </p:nvGrpSpPr>
        <p:grpSpPr>
          <a:xfrm>
            <a:off x="1346495" y="2751834"/>
            <a:ext cx="957394" cy="307777"/>
            <a:chOff x="3378200" y="2497744"/>
            <a:chExt cx="957394" cy="3077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C110979-1398-4917-9A1B-6CB82324EC11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B829F2-7075-46E9-BF3F-7AA37EA1DE18}"/>
                </a:ext>
              </a:extLst>
            </p:cNvPr>
            <p:cNvSpPr txBox="1"/>
            <p:nvPr/>
          </p:nvSpPr>
          <p:spPr>
            <a:xfrm>
              <a:off x="3431116" y="2497744"/>
              <a:ext cx="904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Volunteer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C4D91C-4BB0-4F1E-8441-D80B70621E22}"/>
              </a:ext>
            </a:extLst>
          </p:cNvPr>
          <p:cNvGrpSpPr/>
          <p:nvPr/>
        </p:nvGrpSpPr>
        <p:grpSpPr>
          <a:xfrm>
            <a:off x="1346495" y="2930487"/>
            <a:ext cx="1427267" cy="307777"/>
            <a:chOff x="3378200" y="2497744"/>
            <a:chExt cx="1427267" cy="30777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8096B3-67F1-460C-ACBD-35B48C177683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8D849F-D365-4468-9E33-CBB63F85CCDD}"/>
                </a:ext>
              </a:extLst>
            </p:cNvPr>
            <p:cNvSpPr txBox="1"/>
            <p:nvPr/>
          </p:nvSpPr>
          <p:spPr>
            <a:xfrm>
              <a:off x="3431116" y="2497744"/>
              <a:ext cx="1374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Site Coordinator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9D08B1-BD80-4389-844A-7AB83BE39530}"/>
              </a:ext>
            </a:extLst>
          </p:cNvPr>
          <p:cNvGrpSpPr/>
          <p:nvPr/>
        </p:nvGrpSpPr>
        <p:grpSpPr>
          <a:xfrm>
            <a:off x="1346495" y="3109140"/>
            <a:ext cx="1051779" cy="307777"/>
            <a:chOff x="3378200" y="2497744"/>
            <a:chExt cx="1051779" cy="3077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9EF991-1233-4830-AD87-34098292BCDE}"/>
                </a:ext>
              </a:extLst>
            </p:cNvPr>
            <p:cNvSpPr/>
            <p:nvPr/>
          </p:nvSpPr>
          <p:spPr>
            <a:xfrm>
              <a:off x="3378200" y="2595033"/>
              <a:ext cx="105833" cy="116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D40C1B-1438-4F5A-9080-088F6CF92AF1}"/>
                </a:ext>
              </a:extLst>
            </p:cNvPr>
            <p:cNvSpPr txBox="1"/>
            <p:nvPr/>
          </p:nvSpPr>
          <p:spPr>
            <a:xfrm>
              <a:off x="3431116" y="2497744"/>
              <a:ext cx="998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Back Office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EB58D6-FED6-4388-B7BC-887AB05CDD92}"/>
              </a:ext>
            </a:extLst>
          </p:cNvPr>
          <p:cNvSpPr txBox="1"/>
          <p:nvPr/>
        </p:nvSpPr>
        <p:spPr>
          <a:xfrm>
            <a:off x="268956" y="2736748"/>
            <a:ext cx="93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Role: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10C09E-9058-4663-98F0-8BDDCC43A32C}"/>
              </a:ext>
            </a:extLst>
          </p:cNvPr>
          <p:cNvSpPr txBox="1"/>
          <p:nvPr/>
        </p:nvSpPr>
        <p:spPr>
          <a:xfrm>
            <a:off x="268956" y="3434432"/>
            <a:ext cx="160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 Coordinator at: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7DDA4D-0A52-4E84-93B0-5D7988B19E65}"/>
              </a:ext>
            </a:extLst>
          </p:cNvPr>
          <p:cNvSpPr/>
          <p:nvPr/>
        </p:nvSpPr>
        <p:spPr>
          <a:xfrm>
            <a:off x="913513" y="3746729"/>
            <a:ext cx="290072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Drop Down List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E22328-1780-4142-90A6-F1E91B5E0C07}"/>
              </a:ext>
            </a:extLst>
          </p:cNvPr>
          <p:cNvSpPr/>
          <p:nvPr/>
        </p:nvSpPr>
        <p:spPr>
          <a:xfrm>
            <a:off x="913513" y="4097359"/>
            <a:ext cx="290072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Drop Down List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9E6B26-F872-42FD-BAAD-F55ACE23D6D4}"/>
              </a:ext>
            </a:extLst>
          </p:cNvPr>
          <p:cNvSpPr/>
          <p:nvPr/>
        </p:nvSpPr>
        <p:spPr>
          <a:xfrm>
            <a:off x="913513" y="4442923"/>
            <a:ext cx="290072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Drop Down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B0885-0D27-4BF3-B05B-B68C061FEBE1}"/>
              </a:ext>
            </a:extLst>
          </p:cNvPr>
          <p:cNvSpPr txBox="1"/>
          <p:nvPr/>
        </p:nvSpPr>
        <p:spPr>
          <a:xfrm>
            <a:off x="261939" y="1018921"/>
            <a:ext cx="113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User Editor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6A1016-699D-4144-A0D5-C4735FCF5DDA}"/>
              </a:ext>
            </a:extLst>
          </p:cNvPr>
          <p:cNvSpPr txBox="1"/>
          <p:nvPr/>
        </p:nvSpPr>
        <p:spPr>
          <a:xfrm>
            <a:off x="2322007" y="5618263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14528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List of all Client Feedback (aka Suggestions)</a:t>
            </a:r>
          </a:p>
          <a:p>
            <a:r>
              <a:rPr lang="en-US" dirty="0"/>
              <a:t>Sort with most recent first</a:t>
            </a:r>
          </a:p>
          <a:p>
            <a:r>
              <a:rPr lang="en-US" dirty="0"/>
              <a:t>Click on Feedback -&lt; Client Feedback Item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(#1.4) Get Suggestions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3"/>
            <a:ext cx="4257721" cy="4539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12F249-B777-4084-8250-2EC31F042B4C}"/>
              </a:ext>
            </a:extLst>
          </p:cNvPr>
          <p:cNvSpPr txBox="1"/>
          <p:nvPr/>
        </p:nvSpPr>
        <p:spPr>
          <a:xfrm>
            <a:off x="261940" y="1478011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27645-FD56-4F64-A0E8-D976CF65A060}"/>
              </a:ext>
            </a:extLst>
          </p:cNvPr>
          <p:cNvSpPr txBox="1"/>
          <p:nvPr/>
        </p:nvSpPr>
        <p:spPr>
          <a:xfrm>
            <a:off x="933277" y="1478011"/>
            <a:ext cx="87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B641-C6EF-43B1-91CE-A0B35D6911BE}"/>
              </a:ext>
            </a:extLst>
          </p:cNvPr>
          <p:cNvSpPr txBox="1"/>
          <p:nvPr/>
        </p:nvSpPr>
        <p:spPr>
          <a:xfrm>
            <a:off x="261939" y="1018921"/>
            <a:ext cx="1524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Client Feedback</a:t>
            </a:r>
          </a:p>
        </p:txBody>
      </p:sp>
    </p:spTree>
    <p:extLst>
      <p:ext uri="{BB962C8B-B14F-4D97-AF65-F5344CB8AC3E}">
        <p14:creationId xmlns:p14="http://schemas.microsoft.com/office/powerpoint/2010/main" val="164150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9E78A06-3342-45FD-BFC1-77F3F094654B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Feedback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Create and Send a Notification</a:t>
            </a:r>
          </a:p>
          <a:p>
            <a:pPr lvl="1"/>
            <a:r>
              <a:rPr lang="en-US" dirty="0"/>
              <a:t>?log the sending?</a:t>
            </a:r>
          </a:p>
          <a:p>
            <a:pPr lvl="1"/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(#5.1) Get Suggestions flagged as Client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AD7BB-1080-4898-89F0-EE64DCD4784C}"/>
              </a:ext>
            </a:extLst>
          </p:cNvPr>
          <p:cNvSpPr txBox="1"/>
          <p:nvPr/>
        </p:nvSpPr>
        <p:spPr>
          <a:xfrm>
            <a:off x="261092" y="159443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Subject: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FB28E-1780-4161-8C10-DC17DB6C0F41}"/>
              </a:ext>
            </a:extLst>
          </p:cNvPr>
          <p:cNvSpPr txBox="1"/>
          <p:nvPr/>
        </p:nvSpPr>
        <p:spPr>
          <a:xfrm>
            <a:off x="261092" y="1908208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E6539C-2E07-459D-9B89-562C90591B14}"/>
              </a:ext>
            </a:extLst>
          </p:cNvPr>
          <p:cNvSpPr/>
          <p:nvPr/>
        </p:nvSpPr>
        <p:spPr>
          <a:xfrm>
            <a:off x="1271014" y="1622202"/>
            <a:ext cx="2062379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10A1A6-636E-467C-A336-CDAF3BD089D5}"/>
              </a:ext>
            </a:extLst>
          </p:cNvPr>
          <p:cNvSpPr/>
          <p:nvPr/>
        </p:nvSpPr>
        <p:spPr>
          <a:xfrm>
            <a:off x="1271015" y="1945911"/>
            <a:ext cx="2062378" cy="519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46BE-2A56-46DA-B9F7-8404DB870B33}"/>
              </a:ext>
            </a:extLst>
          </p:cNvPr>
          <p:cNvSpPr txBox="1"/>
          <p:nvPr/>
        </p:nvSpPr>
        <p:spPr>
          <a:xfrm>
            <a:off x="2703092" y="2551199"/>
            <a:ext cx="630301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B85BF-5CA0-4FC3-B0F4-C5465DE7D3A8}"/>
              </a:ext>
            </a:extLst>
          </p:cNvPr>
          <p:cNvSpPr txBox="1"/>
          <p:nvPr/>
        </p:nvSpPr>
        <p:spPr>
          <a:xfrm>
            <a:off x="261939" y="1018921"/>
            <a:ext cx="1996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View Client Feedback</a:t>
            </a:r>
          </a:p>
        </p:txBody>
      </p:sp>
    </p:spTree>
    <p:extLst>
      <p:ext uri="{BB962C8B-B14F-4D97-AF65-F5344CB8AC3E}">
        <p14:creationId xmlns:p14="http://schemas.microsoft.com/office/powerpoint/2010/main" val="512336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7" y="40144"/>
            <a:ext cx="5678109" cy="641270"/>
          </a:xfrm>
        </p:spPr>
        <p:txBody>
          <a:bodyPr>
            <a:noAutofit/>
          </a:bodyPr>
          <a:lstStyle/>
          <a:p>
            <a:r>
              <a:rPr lang="en-US" sz="2800" dirty="0"/>
              <a:t>Edit Message: Before You Go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View/Edit the “Before you go” message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</a:t>
            </a:r>
            <a:r>
              <a:rPr lang="en-US" dirty="0" err="1"/>
              <a:t>beforeYouGo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(#7.2) Set Message(</a:t>
            </a:r>
            <a:r>
              <a:rPr lang="en-US" dirty="0" err="1"/>
              <a:t>beforeYouGo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4"/>
            <a:ext cx="4257721" cy="4174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75F1-3327-46F5-AA2A-2B73125CDDC1}"/>
              </a:ext>
            </a:extLst>
          </p:cNvPr>
          <p:cNvSpPr txBox="1"/>
          <p:nvPr/>
        </p:nvSpPr>
        <p:spPr>
          <a:xfrm>
            <a:off x="322745" y="1494023"/>
            <a:ext cx="239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…the before you go message…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06EEE-728F-4A85-AAB3-3776614A5BB2}"/>
              </a:ext>
            </a:extLst>
          </p:cNvPr>
          <p:cNvSpPr txBox="1"/>
          <p:nvPr/>
        </p:nvSpPr>
        <p:spPr>
          <a:xfrm>
            <a:off x="3267992" y="5777940"/>
            <a:ext cx="131247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Save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010828-0DC2-4584-9C79-5EA7134573C5}"/>
              </a:ext>
            </a:extLst>
          </p:cNvPr>
          <p:cNvSpPr/>
          <p:nvPr/>
        </p:nvSpPr>
        <p:spPr>
          <a:xfrm>
            <a:off x="3107267" y="1198296"/>
            <a:ext cx="147320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03A1D-5403-441F-80F7-B9CE6E5A13AA}"/>
              </a:ext>
            </a:extLst>
          </p:cNvPr>
          <p:cNvSpPr txBox="1"/>
          <p:nvPr/>
        </p:nvSpPr>
        <p:spPr>
          <a:xfrm>
            <a:off x="261939" y="1018921"/>
            <a:ext cx="278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The: “Before You Go”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2F756-254D-4CE6-B9C4-3D155F9A7331}"/>
              </a:ext>
            </a:extLst>
          </p:cNvPr>
          <p:cNvSpPr txBox="1"/>
          <p:nvPr/>
        </p:nvSpPr>
        <p:spPr>
          <a:xfrm>
            <a:off x="2451606" y="5793328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29863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7" y="40144"/>
            <a:ext cx="5788175" cy="641270"/>
          </a:xfrm>
        </p:spPr>
        <p:txBody>
          <a:bodyPr>
            <a:noAutofit/>
          </a:bodyPr>
          <a:lstStyle/>
          <a:p>
            <a:r>
              <a:rPr lang="en-US" sz="2800" dirty="0"/>
              <a:t>Edit Message: Community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View/Edit the “Community Resources” message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</a:t>
            </a:r>
            <a:r>
              <a:rPr lang="en-US" dirty="0" err="1"/>
              <a:t>communityResources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(#7.2) Set Message (</a:t>
            </a:r>
            <a:r>
              <a:rPr lang="en-US" dirty="0" err="1"/>
              <a:t>communityResources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4"/>
            <a:ext cx="4257721" cy="4174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75F1-3327-46F5-AA2A-2B73125CDDC1}"/>
              </a:ext>
            </a:extLst>
          </p:cNvPr>
          <p:cNvSpPr txBox="1"/>
          <p:nvPr/>
        </p:nvSpPr>
        <p:spPr>
          <a:xfrm>
            <a:off x="322745" y="1494023"/>
            <a:ext cx="3982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…the list of community resources and how to contact them…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06EEE-728F-4A85-AAB3-3776614A5BB2}"/>
              </a:ext>
            </a:extLst>
          </p:cNvPr>
          <p:cNvSpPr txBox="1"/>
          <p:nvPr/>
        </p:nvSpPr>
        <p:spPr>
          <a:xfrm>
            <a:off x="3267992" y="5777940"/>
            <a:ext cx="131247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Save Changes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78A22-7604-4768-AF47-DAF91EBF21B6}"/>
              </a:ext>
            </a:extLst>
          </p:cNvPr>
          <p:cNvSpPr/>
          <p:nvPr/>
        </p:nvSpPr>
        <p:spPr>
          <a:xfrm>
            <a:off x="3386207" y="1198296"/>
            <a:ext cx="1194259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6BA8A-F0B7-4CFC-A66E-CDDB26A88E39}"/>
              </a:ext>
            </a:extLst>
          </p:cNvPr>
          <p:cNvSpPr txBox="1"/>
          <p:nvPr/>
        </p:nvSpPr>
        <p:spPr>
          <a:xfrm>
            <a:off x="261939" y="1018921"/>
            <a:ext cx="3056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The: “Community Resources”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72A3D-0E11-4076-9294-D89437CE2A63}"/>
              </a:ext>
            </a:extLst>
          </p:cNvPr>
          <p:cNvSpPr txBox="1"/>
          <p:nvPr/>
        </p:nvSpPr>
        <p:spPr>
          <a:xfrm>
            <a:off x="2451606" y="5793328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076327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40144"/>
            <a:ext cx="4659086" cy="641270"/>
          </a:xfrm>
        </p:spPr>
        <p:txBody>
          <a:bodyPr>
            <a:noAutofit/>
          </a:bodyPr>
          <a:lstStyle/>
          <a:p>
            <a:r>
              <a:rPr lang="en-US" sz="3200" dirty="0"/>
              <a:t>Edit Message: Using 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View/Edit the “Using 211” message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Message(using211)</a:t>
            </a:r>
          </a:p>
          <a:p>
            <a:pPr lvl="1"/>
            <a:r>
              <a:rPr lang="en-US" dirty="0"/>
              <a:t>(#7.2) Set Message(using211)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4"/>
            <a:ext cx="4257721" cy="4174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75F1-3327-46F5-AA2A-2B73125CDDC1}"/>
              </a:ext>
            </a:extLst>
          </p:cNvPr>
          <p:cNvSpPr txBox="1"/>
          <p:nvPr/>
        </p:nvSpPr>
        <p:spPr>
          <a:xfrm>
            <a:off x="322745" y="1494023"/>
            <a:ext cx="398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…when you should call 211…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06EEE-728F-4A85-AAB3-3776614A5BB2}"/>
              </a:ext>
            </a:extLst>
          </p:cNvPr>
          <p:cNvSpPr txBox="1"/>
          <p:nvPr/>
        </p:nvSpPr>
        <p:spPr>
          <a:xfrm>
            <a:off x="3267992" y="5777940"/>
            <a:ext cx="131247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Save Changes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4240B-BDBC-4485-AA8F-0CF1DC774697}"/>
              </a:ext>
            </a:extLst>
          </p:cNvPr>
          <p:cNvSpPr/>
          <p:nvPr/>
        </p:nvSpPr>
        <p:spPr>
          <a:xfrm>
            <a:off x="3107267" y="1198296"/>
            <a:ext cx="1473200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2F4D4-AFAB-4BA9-A64F-22625191F72F}"/>
              </a:ext>
            </a:extLst>
          </p:cNvPr>
          <p:cNvSpPr txBox="1"/>
          <p:nvPr/>
        </p:nvSpPr>
        <p:spPr>
          <a:xfrm>
            <a:off x="261939" y="1018921"/>
            <a:ext cx="2405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The: “Using 211”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E393A-8612-4AA8-8EB8-27ACE264CD6E}"/>
              </a:ext>
            </a:extLst>
          </p:cNvPr>
          <p:cNvSpPr txBox="1"/>
          <p:nvPr/>
        </p:nvSpPr>
        <p:spPr>
          <a:xfrm>
            <a:off x="2451606" y="5793328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880110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7" y="40144"/>
            <a:ext cx="5724675" cy="641270"/>
          </a:xfrm>
        </p:spPr>
        <p:txBody>
          <a:bodyPr>
            <a:noAutofit/>
          </a:bodyPr>
          <a:lstStyle/>
          <a:p>
            <a:r>
              <a:rPr lang="en-US" sz="2800" dirty="0"/>
              <a:t>Edit Message: Becoming a Volunteer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View/Edit the “Becoming a Volunteer” message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(#7.1) Get Message(</a:t>
            </a:r>
            <a:r>
              <a:rPr lang="en-US" dirty="0" err="1"/>
              <a:t>becomingAVolunteer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(#7.2) Set Message(</a:t>
            </a:r>
            <a:r>
              <a:rPr lang="en-US" dirty="0" err="1"/>
              <a:t>becomingAVolunteer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93BE9-72A1-473C-89CB-720F3BCD125D}"/>
              </a:ext>
            </a:extLst>
          </p:cNvPr>
          <p:cNvSpPr/>
          <p:nvPr/>
        </p:nvSpPr>
        <p:spPr>
          <a:xfrm>
            <a:off x="322746" y="1494024"/>
            <a:ext cx="4257721" cy="4174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75F1-3327-46F5-AA2A-2B73125CDDC1}"/>
              </a:ext>
            </a:extLst>
          </p:cNvPr>
          <p:cNvSpPr txBox="1"/>
          <p:nvPr/>
        </p:nvSpPr>
        <p:spPr>
          <a:xfrm>
            <a:off x="322745" y="1494023"/>
            <a:ext cx="398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…what to do if you want to be a VITA volunteer…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06EEE-728F-4A85-AAB3-3776614A5BB2}"/>
              </a:ext>
            </a:extLst>
          </p:cNvPr>
          <p:cNvSpPr txBox="1"/>
          <p:nvPr/>
        </p:nvSpPr>
        <p:spPr>
          <a:xfrm>
            <a:off x="3267992" y="5777940"/>
            <a:ext cx="1312475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Save Changes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14433-787C-4161-9B9B-71A275133B5F}"/>
              </a:ext>
            </a:extLst>
          </p:cNvPr>
          <p:cNvSpPr/>
          <p:nvPr/>
        </p:nvSpPr>
        <p:spPr>
          <a:xfrm>
            <a:off x="3371267" y="1198296"/>
            <a:ext cx="1209199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6135B-2BDC-4E75-B693-69A1C88E1B91}"/>
              </a:ext>
            </a:extLst>
          </p:cNvPr>
          <p:cNvSpPr txBox="1"/>
          <p:nvPr/>
        </p:nvSpPr>
        <p:spPr>
          <a:xfrm>
            <a:off x="2451606" y="5793328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Cancel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CFF73-A512-4801-9360-5A695238AAB0}"/>
              </a:ext>
            </a:extLst>
          </p:cNvPr>
          <p:cNvSpPr txBox="1"/>
          <p:nvPr/>
        </p:nvSpPr>
        <p:spPr>
          <a:xfrm>
            <a:off x="261939" y="1018921"/>
            <a:ext cx="303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The: “Becoming a Volunteer” Message</a:t>
            </a:r>
          </a:p>
        </p:txBody>
      </p:sp>
    </p:spTree>
    <p:extLst>
      <p:ext uri="{BB962C8B-B14F-4D97-AF65-F5344CB8AC3E}">
        <p14:creationId xmlns:p14="http://schemas.microsoft.com/office/powerpoint/2010/main" val="380731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92783"/>
            <a:ext cx="2774039" cy="830236"/>
          </a:xfrm>
        </p:spPr>
        <p:txBody>
          <a:bodyPr/>
          <a:lstStyle/>
          <a:p>
            <a:r>
              <a:rPr lang="en-US" dirty="0" err="1"/>
              <a:t>V_Login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478971"/>
            <a:ext cx="7293768" cy="6100423"/>
          </a:xfrm>
        </p:spPr>
        <p:txBody>
          <a:bodyPr>
            <a:normAutofit/>
          </a:bodyPr>
          <a:lstStyle/>
          <a:p>
            <a:r>
              <a:rPr lang="en-US" dirty="0"/>
              <a:t>If credentials already entered, ask for device authentication</a:t>
            </a:r>
          </a:p>
          <a:p>
            <a:pPr lvl="1"/>
            <a:r>
              <a:rPr lang="en-US" dirty="0"/>
              <a:t>If cred for Volunteer, then </a:t>
            </a:r>
            <a:r>
              <a:rPr lang="en-US" dirty="0" err="1"/>
              <a:t>V_VAction</a:t>
            </a:r>
            <a:endParaRPr lang="en-US" dirty="0"/>
          </a:p>
          <a:p>
            <a:pPr lvl="1"/>
            <a:r>
              <a:rPr lang="en-US" dirty="0"/>
              <a:t>If cred for SC then</a:t>
            </a:r>
          </a:p>
          <a:p>
            <a:pPr lvl="2"/>
            <a:r>
              <a:rPr lang="en-US" dirty="0"/>
              <a:t>If SC for &gt; 1 Sites: </a:t>
            </a:r>
            <a:r>
              <a:rPr lang="en-US" dirty="0" err="1"/>
              <a:t>V_SCSites</a:t>
            </a:r>
            <a:r>
              <a:rPr lang="en-US" dirty="0"/>
              <a:t> else </a:t>
            </a:r>
            <a:r>
              <a:rPr lang="en-US" dirty="0" err="1"/>
              <a:t>V_SCSite</a:t>
            </a:r>
            <a:endParaRPr lang="en-US" dirty="0"/>
          </a:p>
          <a:p>
            <a:r>
              <a:rPr lang="en-US" dirty="0"/>
              <a:t>If no creds</a:t>
            </a:r>
          </a:p>
          <a:p>
            <a:pPr lvl="1"/>
            <a:r>
              <a:rPr lang="en-US" dirty="0" err="1"/>
              <a:t>B_Login</a:t>
            </a:r>
            <a:r>
              <a:rPr lang="en-US" dirty="0"/>
              <a:t> -&gt; validate, then use above for next screen</a:t>
            </a:r>
          </a:p>
          <a:p>
            <a:pPr lvl="1"/>
            <a:r>
              <a:rPr lang="en-US" dirty="0"/>
              <a:t>Login fail validate then Alert(bad creds)</a:t>
            </a:r>
          </a:p>
          <a:p>
            <a:pPr lvl="1"/>
            <a:r>
              <a:rPr lang="en-US" dirty="0" err="1"/>
              <a:t>B_Register</a:t>
            </a:r>
            <a:r>
              <a:rPr lang="en-US" dirty="0"/>
              <a:t> -&gt; </a:t>
            </a:r>
            <a:r>
              <a:rPr lang="en-US" dirty="0" err="1"/>
              <a:t>V_Register</a:t>
            </a:r>
            <a:endParaRPr lang="en-US" dirty="0"/>
          </a:p>
          <a:p>
            <a:r>
              <a:rPr lang="en-US" dirty="0" err="1"/>
              <a:t>B_ForgotPassword</a:t>
            </a:r>
            <a:r>
              <a:rPr lang="en-US" dirty="0"/>
              <a:t> -&gt; ???</a:t>
            </a:r>
          </a:p>
          <a:p>
            <a:r>
              <a:rPr lang="en-US" dirty="0"/>
              <a:t>Alert box if offline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(#1.1) Login User(email, pw) -&gt; User Role, Token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7ADC0-59CA-4CFE-9D2E-BA74388EE76D}"/>
              </a:ext>
            </a:extLst>
          </p:cNvPr>
          <p:cNvSpPr txBox="1"/>
          <p:nvPr/>
        </p:nvSpPr>
        <p:spPr>
          <a:xfrm>
            <a:off x="555660" y="241253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E63D2-43F0-4C87-89C3-7806DB900DE6}"/>
              </a:ext>
            </a:extLst>
          </p:cNvPr>
          <p:cNvSpPr txBox="1"/>
          <p:nvPr/>
        </p:nvSpPr>
        <p:spPr>
          <a:xfrm>
            <a:off x="555660" y="2809128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6ABBD-7CB7-46AE-9CA3-AA66DB998BE3}"/>
              </a:ext>
            </a:extLst>
          </p:cNvPr>
          <p:cNvSpPr txBox="1"/>
          <p:nvPr/>
        </p:nvSpPr>
        <p:spPr>
          <a:xfrm>
            <a:off x="2843150" y="3497513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463B8-9541-4D7F-BD37-413FE76FA1D1}"/>
              </a:ext>
            </a:extLst>
          </p:cNvPr>
          <p:cNvSpPr txBox="1"/>
          <p:nvPr/>
        </p:nvSpPr>
        <p:spPr>
          <a:xfrm>
            <a:off x="2590965" y="4067758"/>
            <a:ext cx="9401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89564-E960-48E4-8ED4-B6F362A420FA}"/>
              </a:ext>
            </a:extLst>
          </p:cNvPr>
          <p:cNvSpPr/>
          <p:nvPr/>
        </p:nvSpPr>
        <p:spPr>
          <a:xfrm>
            <a:off x="483633" y="4672688"/>
            <a:ext cx="3209686" cy="192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70C1C-3AFC-460C-9C5A-4C2FC47A5899}"/>
              </a:ext>
            </a:extLst>
          </p:cNvPr>
          <p:cNvSpPr txBox="1"/>
          <p:nvPr/>
        </p:nvSpPr>
        <p:spPr>
          <a:xfrm>
            <a:off x="586059" y="406775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About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6CD77-7962-4F91-A2B9-6544013086FA}"/>
              </a:ext>
            </a:extLst>
          </p:cNvPr>
          <p:cNvSpPr/>
          <p:nvPr/>
        </p:nvSpPr>
        <p:spPr>
          <a:xfrm>
            <a:off x="1804570" y="2448407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9A499-35D6-4618-B52F-BD47DFDD19A2}"/>
              </a:ext>
            </a:extLst>
          </p:cNvPr>
          <p:cNvSpPr/>
          <p:nvPr/>
        </p:nvSpPr>
        <p:spPr>
          <a:xfrm>
            <a:off x="1804570" y="2809128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D04AB-7F43-4C7D-B0C4-3D511B1DDFC8}"/>
              </a:ext>
            </a:extLst>
          </p:cNvPr>
          <p:cNvSpPr txBox="1"/>
          <p:nvPr/>
        </p:nvSpPr>
        <p:spPr>
          <a:xfrm>
            <a:off x="551112" y="1679079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San Antonio</a:t>
            </a:r>
          </a:p>
          <a:p>
            <a:r>
              <a:rPr lang="en-US" b="1" dirty="0" err="1"/>
              <a:t>Volunter</a:t>
            </a:r>
            <a:r>
              <a:rPr lang="en-US" b="1" dirty="0"/>
              <a:t> and Site Coordinator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2DD88-B9BE-4667-9A5E-E4F25A71760C}"/>
              </a:ext>
            </a:extLst>
          </p:cNvPr>
          <p:cNvSpPr txBox="1"/>
          <p:nvPr/>
        </p:nvSpPr>
        <p:spPr>
          <a:xfrm>
            <a:off x="2222628" y="3073338"/>
            <a:ext cx="138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963128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3A6-D2BE-4CDD-9EB7-E79ED50F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7" y="40144"/>
            <a:ext cx="5563809" cy="641270"/>
          </a:xfrm>
        </p:spPr>
        <p:txBody>
          <a:bodyPr>
            <a:noAutofit/>
          </a:bodyPr>
          <a:lstStyle/>
          <a:p>
            <a:r>
              <a:rPr lang="en-US" sz="2800" dirty="0"/>
              <a:t>Generate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4B23-6E5E-42F3-8C05-D8087727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10" y="1306286"/>
            <a:ext cx="6836976" cy="4870677"/>
          </a:xfrm>
        </p:spPr>
        <p:txBody>
          <a:bodyPr/>
          <a:lstStyle/>
          <a:p>
            <a:r>
              <a:rPr lang="en-US" dirty="0"/>
              <a:t>Generate User Hours report</a:t>
            </a:r>
          </a:p>
          <a:p>
            <a:r>
              <a:rPr lang="en-US" dirty="0"/>
              <a:t>(this still needs work)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(#2.1) Get Sign Ups(date range)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9C04C-3D4A-428D-9DED-C64081C28A8D}"/>
              </a:ext>
            </a:extLst>
          </p:cNvPr>
          <p:cNvSpPr/>
          <p:nvPr/>
        </p:nvSpPr>
        <p:spPr>
          <a:xfrm>
            <a:off x="210457" y="681414"/>
            <a:ext cx="4659086" cy="59443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27DA-3564-4EF4-A095-0ED0CDE7C4EB}"/>
              </a:ext>
            </a:extLst>
          </p:cNvPr>
          <p:cNvSpPr txBox="1"/>
          <p:nvPr/>
        </p:nvSpPr>
        <p:spPr>
          <a:xfrm>
            <a:off x="261940" y="73772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VITA Back Office Suite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06EEE-728F-4A85-AAB3-3776614A5BB2}"/>
              </a:ext>
            </a:extLst>
          </p:cNvPr>
          <p:cNvSpPr txBox="1"/>
          <p:nvPr/>
        </p:nvSpPr>
        <p:spPr>
          <a:xfrm>
            <a:off x="368158" y="4584140"/>
            <a:ext cx="1575368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Generate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34DEC-EE23-4EB5-855E-291C98586E9D}"/>
              </a:ext>
            </a:extLst>
          </p:cNvPr>
          <p:cNvSpPr txBox="1"/>
          <p:nvPr/>
        </p:nvSpPr>
        <p:spPr>
          <a:xfrm>
            <a:off x="591543" y="1685784"/>
            <a:ext cx="106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 Range: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82CC4-3366-4FF2-9129-6A01FBF08F57}"/>
              </a:ext>
            </a:extLst>
          </p:cNvPr>
          <p:cNvSpPr/>
          <p:nvPr/>
        </p:nvSpPr>
        <p:spPr>
          <a:xfrm>
            <a:off x="1660810" y="1720552"/>
            <a:ext cx="84666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EF654-1A48-4F83-ACD9-A0CC0E67271A}"/>
              </a:ext>
            </a:extLst>
          </p:cNvPr>
          <p:cNvSpPr txBox="1"/>
          <p:nvPr/>
        </p:nvSpPr>
        <p:spPr>
          <a:xfrm>
            <a:off x="2507476" y="1720552"/>
            <a:ext cx="338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E8150-75A7-4C50-8C88-54E9D98D89D0}"/>
              </a:ext>
            </a:extLst>
          </p:cNvPr>
          <p:cNvSpPr/>
          <p:nvPr/>
        </p:nvSpPr>
        <p:spPr>
          <a:xfrm>
            <a:off x="2961269" y="1720551"/>
            <a:ext cx="846666" cy="238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3E562-B56F-45AD-9943-D3AD918D177B}"/>
              </a:ext>
            </a:extLst>
          </p:cNvPr>
          <p:cNvSpPr txBox="1"/>
          <p:nvPr/>
        </p:nvSpPr>
        <p:spPr>
          <a:xfrm>
            <a:off x="261939" y="1018921"/>
            <a:ext cx="1597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Generate Report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8A7380-EE38-4582-9DFE-572CD9883ED1}"/>
              </a:ext>
            </a:extLst>
          </p:cNvPr>
          <p:cNvGrpSpPr/>
          <p:nvPr/>
        </p:nvGrpSpPr>
        <p:grpSpPr>
          <a:xfrm>
            <a:off x="381125" y="1379064"/>
            <a:ext cx="1109678" cy="307777"/>
            <a:chOff x="381125" y="1379064"/>
            <a:chExt cx="1109678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798771-B331-448E-AFCE-FBBF991B7137}"/>
                </a:ext>
              </a:extLst>
            </p:cNvPr>
            <p:cNvSpPr txBox="1"/>
            <p:nvPr/>
          </p:nvSpPr>
          <p:spPr>
            <a:xfrm>
              <a:off x="496492" y="1379064"/>
              <a:ext cx="994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 Hours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3D20FF-19DC-4E08-BB7B-8BCB0F22825C}"/>
                </a:ext>
              </a:extLst>
            </p:cNvPr>
            <p:cNvSpPr/>
            <p:nvPr/>
          </p:nvSpPr>
          <p:spPr>
            <a:xfrm>
              <a:off x="381125" y="1458218"/>
              <a:ext cx="136281" cy="149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324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98F70A-C76D-4740-AFE6-6E05B834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BC93E-C9BE-4589-B2E3-35FAE30F8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B53F9B-AB3E-4AB5-9842-598E3FA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57"/>
            <a:ext cx="10515600" cy="566057"/>
          </a:xfrm>
        </p:spPr>
        <p:txBody>
          <a:bodyPr>
            <a:normAutofit fontScale="90000"/>
          </a:bodyPr>
          <a:lstStyle/>
          <a:p>
            <a:r>
              <a:rPr lang="en-US" dirty="0"/>
              <a:t>Consolidated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5B2FD-ACB7-4C7F-8C0B-0DECEFD9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914572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Login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Login (email, password) -&gt; token, User Role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Logout(token)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Register new user (details) -&gt; status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GetUser</a:t>
            </a:r>
            <a:r>
              <a:rPr lang="en-US" dirty="0"/>
              <a:t>(token, users*, state*) -&gt; List of Users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UpdateUser</a:t>
            </a:r>
            <a:r>
              <a:rPr lang="en-US" dirty="0"/>
              <a:t>(token, User) -&gt; status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RemoveUser</a:t>
            </a:r>
            <a:r>
              <a:rPr lang="en-US" dirty="0"/>
              <a:t>(token, User) -&gt; status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SignUps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err="1"/>
              <a:t>SignUps</a:t>
            </a:r>
            <a:r>
              <a:rPr lang="en-US" dirty="0"/>
              <a:t>(token, user*, site*, date range*) -&gt; List of signups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SignUp</a:t>
            </a:r>
            <a:r>
              <a:rPr lang="en-US" dirty="0"/>
              <a:t>(token, User, Site, Date, </a:t>
            </a:r>
            <a:r>
              <a:rPr lang="en-US" dirty="0" err="1"/>
              <a:t>SignUp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SignUp</a:t>
            </a:r>
            <a:r>
              <a:rPr lang="en-US" dirty="0"/>
              <a:t>(token, User, Site, Date, </a:t>
            </a:r>
            <a:r>
              <a:rPr lang="en-US" dirty="0" err="1"/>
              <a:t>SignUp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SignUp</a:t>
            </a:r>
            <a:r>
              <a:rPr lang="en-US" dirty="0"/>
              <a:t>(token, User, Site, Date, </a:t>
            </a:r>
            <a:r>
              <a:rPr lang="en-US" dirty="0" err="1"/>
              <a:t>SignUp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SignUps</a:t>
            </a:r>
            <a:r>
              <a:rPr lang="en-US" dirty="0"/>
              <a:t>(token, User, Site, Date, List of </a:t>
            </a:r>
            <a:r>
              <a:rPr lang="en-US" dirty="0" err="1"/>
              <a:t>SignUps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Site Calendar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Site Calendar (token, site*, date range*) -&gt; default calendar, List of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Site Calendar(token, Site, Date, Calendar)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Site Details (includes Client Status)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Site Details (site*) -&gt; Site details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Site Details(token, Site) -&gt; status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Sites with Site Coordinator(token, User) -&gt; List of Sites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Site Details(token, Site) -&gt; status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Suggestions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Suggestions (token, user*, suggestion status*, date range*, count*, type*) -&gt; list of suggestions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Suggestion(token*, user*, Suggestion) -&gt; status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Remove Suggestion(token, User, Suggestion) -&gt; status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Suggestion(token, User, Suggestion) -&gt; status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Notifications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Notifications(token, since date) -&gt; List of current notifications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Post Notification(token, Notification) -&gt; status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Messages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GetMessage</a:t>
            </a:r>
            <a:r>
              <a:rPr lang="en-US" dirty="0"/>
              <a:t>(type) -&gt;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SetMessage</a:t>
            </a:r>
            <a:r>
              <a:rPr lang="en-US" dirty="0"/>
              <a:t>(type) -&gt; status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4B81E-8A13-4255-B71C-73F81FC24B77}"/>
              </a:ext>
            </a:extLst>
          </p:cNvPr>
          <p:cNvSpPr txBox="1"/>
          <p:nvPr/>
        </p:nvSpPr>
        <p:spPr>
          <a:xfrm>
            <a:off x="7645400" y="258020"/>
            <a:ext cx="377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- could be null, all, single item, or list</a:t>
            </a:r>
          </a:p>
        </p:txBody>
      </p:sp>
    </p:spTree>
    <p:extLst>
      <p:ext uri="{BB962C8B-B14F-4D97-AF65-F5344CB8AC3E}">
        <p14:creationId xmlns:p14="http://schemas.microsoft.com/office/powerpoint/2010/main" val="1360661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4125-561A-4219-865F-55A08712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" y="104478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61C8-85E9-4E11-B4BB-39884540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01" y="670845"/>
            <a:ext cx="11101699" cy="5506118"/>
          </a:xfrm>
        </p:spPr>
        <p:txBody>
          <a:bodyPr/>
          <a:lstStyle/>
          <a:p>
            <a:r>
              <a:rPr lang="en-US" dirty="0"/>
              <a:t>User Roles: Volunteer, </a:t>
            </a:r>
            <a:r>
              <a:rPr lang="en-US" dirty="0" err="1"/>
              <a:t>SiteCoordinator</a:t>
            </a:r>
            <a:r>
              <a:rPr lang="en-US" dirty="0"/>
              <a:t>, BackOffice</a:t>
            </a:r>
          </a:p>
          <a:p>
            <a:r>
              <a:rPr lang="en-US" dirty="0"/>
              <a:t>Notification: Subject, Body, Valid Until, </a:t>
            </a:r>
            <a:r>
              <a:rPr lang="en-US" dirty="0" err="1"/>
              <a:t>TargetOfNotification</a:t>
            </a:r>
            <a:endParaRPr lang="en-US" dirty="0"/>
          </a:p>
          <a:p>
            <a:r>
              <a:rPr lang="en-US" dirty="0" err="1"/>
              <a:t>TargetOfNotification</a:t>
            </a:r>
            <a:r>
              <a:rPr lang="en-US" dirty="0"/>
              <a:t>: Site Coordinators, </a:t>
            </a:r>
            <a:r>
              <a:rPr lang="en-US" dirty="0" err="1"/>
              <a:t>SignedUpVol</a:t>
            </a:r>
            <a:r>
              <a:rPr lang="en-US" dirty="0"/>
              <a:t>, !</a:t>
            </a:r>
            <a:r>
              <a:rPr lang="en-US" dirty="0" err="1"/>
              <a:t>SignedUpVol</a:t>
            </a:r>
            <a:r>
              <a:rPr lang="en-US" dirty="0"/>
              <a:t>, All</a:t>
            </a:r>
          </a:p>
          <a:p>
            <a:r>
              <a:rPr lang="en-US" dirty="0"/>
              <a:t>Suggestions: Type (Vol, Client), From, Subject, Body, Status</a:t>
            </a:r>
          </a:p>
          <a:p>
            <a:r>
              <a:rPr lang="en-US" dirty="0"/>
              <a:t>User: Name, email, phone, cert level, roles, sites</a:t>
            </a:r>
          </a:p>
          <a:p>
            <a:r>
              <a:rPr lang="en-US" dirty="0" err="1"/>
              <a:t>SignUp</a:t>
            </a:r>
            <a:r>
              <a:rPr lang="en-US" dirty="0"/>
              <a:t>: User, Site, Date, Hours, approved</a:t>
            </a:r>
          </a:p>
        </p:txBody>
      </p:sp>
    </p:spTree>
    <p:extLst>
      <p:ext uri="{BB962C8B-B14F-4D97-AF65-F5344CB8AC3E}">
        <p14:creationId xmlns:p14="http://schemas.microsoft.com/office/powerpoint/2010/main" val="224986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57DC-0294-438E-A901-8D48885F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Notes/Thoughts/Nightmares/Stuff…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E3BF-CCEA-4659-B94B-DAD9AAC488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Lost password process?</a:t>
            </a:r>
          </a:p>
          <a:p>
            <a:r>
              <a:rPr lang="en-US" dirty="0"/>
              <a:t>Volunteer sign-up that is completed and has been approved hours is locked (cannot be edited or deleted)</a:t>
            </a:r>
          </a:p>
          <a:p>
            <a:r>
              <a:rPr lang="en-US" dirty="0"/>
              <a:t>If close a Site with Volunteers, remove their sign up?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3CE18-ED11-4F41-ADA8-DD0AECB757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Volunteer see summary of their hours?</a:t>
            </a:r>
          </a:p>
          <a:p>
            <a:r>
              <a:rPr lang="en-US" dirty="0"/>
              <a:t>How to know version of API?</a:t>
            </a:r>
          </a:p>
          <a:p>
            <a:r>
              <a:rPr lang="en-US" dirty="0"/>
              <a:t>How to </a:t>
            </a:r>
            <a:r>
              <a:rPr lang="en-US"/>
              <a:t>know service </a:t>
            </a:r>
            <a:r>
              <a:rPr lang="en-US" dirty="0"/>
              <a:t>is offline?</a:t>
            </a:r>
          </a:p>
          <a:p>
            <a:r>
              <a:rPr lang="en-US" dirty="0"/>
              <a:t>Logging: all BackOffice actions, Site Coordinators?, Volunteers?</a:t>
            </a:r>
          </a:p>
        </p:txBody>
      </p:sp>
    </p:spTree>
    <p:extLst>
      <p:ext uri="{BB962C8B-B14F-4D97-AF65-F5344CB8AC3E}">
        <p14:creationId xmlns:p14="http://schemas.microsoft.com/office/powerpoint/2010/main" val="93718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V_Register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field are required before the Submit button becomes active</a:t>
            </a:r>
          </a:p>
          <a:p>
            <a:r>
              <a:rPr lang="en-US" dirty="0"/>
              <a:t>Verify email looks like email</a:t>
            </a:r>
          </a:p>
          <a:p>
            <a:r>
              <a:rPr lang="en-US" dirty="0"/>
              <a:t>Password &gt; 8 char, alpha and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Phone has 10 digits</a:t>
            </a:r>
          </a:p>
          <a:p>
            <a:r>
              <a:rPr lang="en-US" dirty="0" err="1"/>
              <a:t>B_Submit</a:t>
            </a:r>
            <a:endParaRPr lang="en-US" dirty="0"/>
          </a:p>
          <a:p>
            <a:pPr lvl="1"/>
            <a:r>
              <a:rPr lang="en-US" dirty="0"/>
              <a:t>If already register, then Alert(already registered)</a:t>
            </a:r>
          </a:p>
          <a:p>
            <a:pPr lvl="1"/>
            <a:r>
              <a:rPr lang="en-US" dirty="0"/>
              <a:t>Alert: registration submitted, staff will activate; back to Login screen</a:t>
            </a:r>
          </a:p>
          <a:p>
            <a:r>
              <a:rPr lang="en-US" dirty="0" err="1"/>
              <a:t>B_Back</a:t>
            </a:r>
            <a:r>
              <a:rPr lang="en-US" dirty="0"/>
              <a:t> -&gt; </a:t>
            </a:r>
            <a:r>
              <a:rPr lang="en-US" dirty="0" err="1"/>
              <a:t>V_Login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(#1.3) Register new user (details) -&gt; status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7ADC0-59CA-4CFE-9D2E-BA74388EE76D}"/>
              </a:ext>
            </a:extLst>
          </p:cNvPr>
          <p:cNvSpPr txBox="1"/>
          <p:nvPr/>
        </p:nvSpPr>
        <p:spPr>
          <a:xfrm>
            <a:off x="553635" y="269394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E63D2-43F0-4C87-89C3-7806DB900DE6}"/>
              </a:ext>
            </a:extLst>
          </p:cNvPr>
          <p:cNvSpPr txBox="1"/>
          <p:nvPr/>
        </p:nvSpPr>
        <p:spPr>
          <a:xfrm>
            <a:off x="553635" y="304527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463B8-9541-4D7F-BD37-413FE76FA1D1}"/>
              </a:ext>
            </a:extLst>
          </p:cNvPr>
          <p:cNvSpPr txBox="1"/>
          <p:nvPr/>
        </p:nvSpPr>
        <p:spPr>
          <a:xfrm>
            <a:off x="2688123" y="5154626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89564-E960-48E4-8ED4-B6F362A420FA}"/>
              </a:ext>
            </a:extLst>
          </p:cNvPr>
          <p:cNvSpPr/>
          <p:nvPr/>
        </p:nvSpPr>
        <p:spPr>
          <a:xfrm>
            <a:off x="483633" y="5457372"/>
            <a:ext cx="3209686" cy="114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2154E-0E75-4EAB-B373-CB776EDC4EA6}"/>
              </a:ext>
            </a:extLst>
          </p:cNvPr>
          <p:cNvSpPr txBox="1"/>
          <p:nvPr/>
        </p:nvSpPr>
        <p:spPr>
          <a:xfrm>
            <a:off x="499134" y="1781951"/>
            <a:ext cx="3194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Registration for VITA volunteers and staff only. Users of VITA do not need to register.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56C57-AAB0-4C76-A3B9-96D020E3FB03}"/>
              </a:ext>
            </a:extLst>
          </p:cNvPr>
          <p:cNvSpPr txBox="1"/>
          <p:nvPr/>
        </p:nvSpPr>
        <p:spPr>
          <a:xfrm>
            <a:off x="553635" y="3425863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F0FA3-773E-4F45-A4E5-61F4CFA92B21}"/>
              </a:ext>
            </a:extLst>
          </p:cNvPr>
          <p:cNvSpPr txBox="1"/>
          <p:nvPr/>
        </p:nvSpPr>
        <p:spPr>
          <a:xfrm>
            <a:off x="553635" y="426147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1847600" y="4767988"/>
            <a:ext cx="1681046" cy="2968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30A63-8675-4538-8760-EAFB78C8B244}"/>
              </a:ext>
            </a:extLst>
          </p:cNvPr>
          <p:cNvSpPr/>
          <p:nvPr/>
        </p:nvSpPr>
        <p:spPr>
          <a:xfrm>
            <a:off x="1793813" y="2729244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2FBD53-CFCB-4552-AC2D-06AD8549BA3E}"/>
              </a:ext>
            </a:extLst>
          </p:cNvPr>
          <p:cNvSpPr/>
          <p:nvPr/>
        </p:nvSpPr>
        <p:spPr>
          <a:xfrm>
            <a:off x="1799249" y="3111991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DCA38C-7255-47E6-A5AC-A6C1AAE0C1F7}"/>
              </a:ext>
            </a:extLst>
          </p:cNvPr>
          <p:cNvSpPr/>
          <p:nvPr/>
        </p:nvSpPr>
        <p:spPr>
          <a:xfrm>
            <a:off x="1793813" y="3485406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B3EFF-D6D6-4C64-ACBA-68C7B6953FE3}"/>
              </a:ext>
            </a:extLst>
          </p:cNvPr>
          <p:cNvSpPr/>
          <p:nvPr/>
        </p:nvSpPr>
        <p:spPr>
          <a:xfrm>
            <a:off x="1793813" y="4318245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91545-64DB-4FE0-BE0E-3C74DD6D9966}"/>
              </a:ext>
            </a:extLst>
          </p:cNvPr>
          <p:cNvSpPr txBox="1"/>
          <p:nvPr/>
        </p:nvSpPr>
        <p:spPr>
          <a:xfrm>
            <a:off x="553635" y="3817337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PW: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A560B8-093C-49F9-94BF-E55B5DCEBF6C}"/>
              </a:ext>
            </a:extLst>
          </p:cNvPr>
          <p:cNvSpPr/>
          <p:nvPr/>
        </p:nvSpPr>
        <p:spPr>
          <a:xfrm>
            <a:off x="1793813" y="3876880"/>
            <a:ext cx="1726589" cy="30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9D752-F67B-4F03-AE58-0B48554B8603}"/>
              </a:ext>
            </a:extLst>
          </p:cNvPr>
          <p:cNvSpPr/>
          <p:nvPr/>
        </p:nvSpPr>
        <p:spPr>
          <a:xfrm>
            <a:off x="634369" y="2242546"/>
            <a:ext cx="2896068" cy="31038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58356"/>
            <a:ext cx="3773942" cy="1325563"/>
          </a:xfrm>
        </p:spPr>
        <p:txBody>
          <a:bodyPr/>
          <a:lstStyle/>
          <a:p>
            <a:r>
              <a:rPr lang="en-US" dirty="0" err="1"/>
              <a:t>V_VMySignUps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341086"/>
            <a:ext cx="7293768" cy="6238308"/>
          </a:xfrm>
        </p:spPr>
        <p:txBody>
          <a:bodyPr>
            <a:normAutofit/>
          </a:bodyPr>
          <a:lstStyle/>
          <a:p>
            <a:r>
              <a:rPr lang="en-US" dirty="0" err="1"/>
              <a:t>B_Login</a:t>
            </a:r>
            <a:r>
              <a:rPr lang="en-US" dirty="0"/>
              <a:t> -&gt; </a:t>
            </a:r>
            <a:r>
              <a:rPr lang="en-US" dirty="0" err="1"/>
              <a:t>V_Login</a:t>
            </a:r>
            <a:endParaRPr lang="en-US" dirty="0"/>
          </a:p>
          <a:p>
            <a:r>
              <a:rPr lang="en-US" dirty="0"/>
              <a:t>Show list of dates and places I’ve signed up</a:t>
            </a:r>
          </a:p>
          <a:p>
            <a:r>
              <a:rPr lang="en-US" dirty="0"/>
              <a:t>Show all sign ups including dates in the past</a:t>
            </a:r>
          </a:p>
          <a:p>
            <a:r>
              <a:rPr lang="en-US" dirty="0"/>
              <a:t>For past dates, show hours work if approved</a:t>
            </a:r>
          </a:p>
          <a:p>
            <a:r>
              <a:rPr lang="en-US" dirty="0"/>
              <a:t>For today and future:</a:t>
            </a:r>
          </a:p>
          <a:p>
            <a:pPr lvl="1"/>
            <a:r>
              <a:rPr lang="en-US" dirty="0"/>
              <a:t>Tap -&gt; </a:t>
            </a:r>
            <a:r>
              <a:rPr lang="en-US" dirty="0" err="1"/>
              <a:t>V_VSignUp</a:t>
            </a:r>
            <a:endParaRPr lang="en-US" dirty="0"/>
          </a:p>
          <a:p>
            <a:pPr lvl="1"/>
            <a:r>
              <a:rPr lang="en-US" dirty="0"/>
              <a:t>Slide to show Remove</a:t>
            </a:r>
          </a:p>
          <a:p>
            <a:r>
              <a:rPr lang="en-US" dirty="0" err="1"/>
              <a:t>B_SignUp</a:t>
            </a:r>
            <a:r>
              <a:rPr lang="en-US" dirty="0"/>
              <a:t> -&gt; </a:t>
            </a:r>
            <a:r>
              <a:rPr lang="en-US" dirty="0" err="1"/>
              <a:t>V_Vcalendar</a:t>
            </a:r>
            <a:endParaRPr lang="en-US" dirty="0"/>
          </a:p>
          <a:p>
            <a:r>
              <a:rPr lang="en-US" dirty="0" err="1"/>
              <a:t>B_Suggestions</a:t>
            </a:r>
            <a:r>
              <a:rPr lang="en-US" dirty="0"/>
              <a:t> -&gt; </a:t>
            </a:r>
            <a:r>
              <a:rPr lang="en-US" dirty="0" err="1"/>
              <a:t>V_Vsuggestions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(#2.1) Get </a:t>
            </a:r>
            <a:r>
              <a:rPr lang="en-US" dirty="0" err="1"/>
              <a:t>SignUps</a:t>
            </a:r>
            <a:r>
              <a:rPr lang="en-US" dirty="0"/>
              <a:t> for User</a:t>
            </a:r>
          </a:p>
          <a:p>
            <a:pPr lvl="1"/>
            <a:r>
              <a:rPr lang="en-US" dirty="0"/>
              <a:t>(#2.3) Remove </a:t>
            </a:r>
            <a:r>
              <a:rPr lang="en-US" dirty="0" err="1"/>
              <a:t>SignUp</a:t>
            </a:r>
            <a:r>
              <a:rPr lang="en-US" dirty="0"/>
              <a:t> for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2154E-0E75-4EAB-B373-CB776EDC4EA6}"/>
              </a:ext>
            </a:extLst>
          </p:cNvPr>
          <p:cNvSpPr txBox="1"/>
          <p:nvPr/>
        </p:nvSpPr>
        <p:spPr>
          <a:xfrm>
            <a:off x="499134" y="178195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 Sign 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A89A8-69FC-462F-B201-3A1A06AB1CB0}"/>
              </a:ext>
            </a:extLst>
          </p:cNvPr>
          <p:cNvSpPr/>
          <p:nvPr/>
        </p:nvSpPr>
        <p:spPr>
          <a:xfrm>
            <a:off x="634369" y="2242546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69F31-578C-48DF-98B2-7C6D84C277F5}"/>
              </a:ext>
            </a:extLst>
          </p:cNvPr>
          <p:cNvSpPr/>
          <p:nvPr/>
        </p:nvSpPr>
        <p:spPr>
          <a:xfrm>
            <a:off x="634369" y="2495154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CA55D6-2DC9-42FA-936D-7D6C2DD18218}"/>
              </a:ext>
            </a:extLst>
          </p:cNvPr>
          <p:cNvSpPr/>
          <p:nvPr/>
        </p:nvSpPr>
        <p:spPr>
          <a:xfrm>
            <a:off x="634369" y="2747762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AC5BC-B3E6-432B-838F-E1ABF6D39BD1}"/>
              </a:ext>
            </a:extLst>
          </p:cNvPr>
          <p:cNvSpPr/>
          <p:nvPr/>
        </p:nvSpPr>
        <p:spPr>
          <a:xfrm>
            <a:off x="634369" y="3000370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53552-040E-4F9A-B035-3619F57470C2}"/>
              </a:ext>
            </a:extLst>
          </p:cNvPr>
          <p:cNvSpPr txBox="1"/>
          <p:nvPr/>
        </p:nvSpPr>
        <p:spPr>
          <a:xfrm>
            <a:off x="634369" y="5663565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1060C-E91C-41D2-B8F9-11F785D204D4}"/>
              </a:ext>
            </a:extLst>
          </p:cNvPr>
          <p:cNvSpPr txBox="1"/>
          <p:nvPr/>
        </p:nvSpPr>
        <p:spPr>
          <a:xfrm>
            <a:off x="634369" y="6085542"/>
            <a:ext cx="28960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9F8E5-5DFA-4AE6-A33C-CDA21E06B4BE}"/>
              </a:ext>
            </a:extLst>
          </p:cNvPr>
          <p:cNvSpPr txBox="1"/>
          <p:nvPr/>
        </p:nvSpPr>
        <p:spPr>
          <a:xfrm>
            <a:off x="499134" y="5346444"/>
            <a:ext cx="312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Slide to Remove Sign Up</a:t>
            </a:r>
          </a:p>
        </p:txBody>
      </p:sp>
    </p:spTree>
    <p:extLst>
      <p:ext uri="{BB962C8B-B14F-4D97-AF65-F5344CB8AC3E}">
        <p14:creationId xmlns:p14="http://schemas.microsoft.com/office/powerpoint/2010/main" val="364272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4" y="293394"/>
            <a:ext cx="3145971" cy="1325563"/>
          </a:xfrm>
        </p:spPr>
        <p:txBody>
          <a:bodyPr/>
          <a:lstStyle/>
          <a:p>
            <a:r>
              <a:rPr lang="en-US" dirty="0" err="1"/>
              <a:t>V_VCalendar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377371"/>
            <a:ext cx="7293768" cy="6202023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V_VMySignUps</a:t>
            </a:r>
            <a:endParaRPr lang="en-US" dirty="0"/>
          </a:p>
          <a:p>
            <a:r>
              <a:rPr lang="en-US" dirty="0"/>
              <a:t>Show grid calendar</a:t>
            </a:r>
          </a:p>
          <a:p>
            <a:r>
              <a:rPr lang="en-US" dirty="0"/>
              <a:t>Each date:</a:t>
            </a:r>
          </a:p>
          <a:p>
            <a:pPr lvl="1"/>
            <a:r>
              <a:rPr lang="en-US" dirty="0"/>
              <a:t>Gray if all Sites are closed</a:t>
            </a:r>
          </a:p>
          <a:p>
            <a:pPr lvl="1"/>
            <a:r>
              <a:rPr lang="en-US" dirty="0"/>
              <a:t>Red if any Site open and has needs</a:t>
            </a:r>
          </a:p>
          <a:p>
            <a:pPr lvl="1"/>
            <a:r>
              <a:rPr lang="en-US" dirty="0"/>
              <a:t>Green if ALL Sites are happy</a:t>
            </a:r>
          </a:p>
          <a:p>
            <a:pPr lvl="1"/>
            <a:r>
              <a:rPr lang="en-US" dirty="0"/>
              <a:t>Black: dates I’ve signed up</a:t>
            </a:r>
          </a:p>
          <a:p>
            <a:r>
              <a:rPr lang="en-US" dirty="0"/>
              <a:t>Tap on Date</a:t>
            </a:r>
          </a:p>
          <a:p>
            <a:pPr lvl="1"/>
            <a:r>
              <a:rPr lang="en-US" dirty="0"/>
              <a:t>If Black -&gt; </a:t>
            </a:r>
            <a:r>
              <a:rPr lang="en-US" dirty="0" err="1"/>
              <a:t>V_VSignUp</a:t>
            </a:r>
            <a:endParaRPr lang="en-US" dirty="0"/>
          </a:p>
          <a:p>
            <a:pPr lvl="1"/>
            <a:r>
              <a:rPr lang="en-US" dirty="0"/>
              <a:t>If Red -&gt; </a:t>
            </a:r>
            <a:r>
              <a:rPr lang="en-US" dirty="0" err="1"/>
              <a:t>V_VSitesOnDate</a:t>
            </a:r>
            <a:endParaRPr lang="en-US" dirty="0"/>
          </a:p>
          <a:p>
            <a:pPr lvl="1"/>
            <a:r>
              <a:rPr lang="en-US" dirty="0"/>
              <a:t>Else ignore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(#2.1) Get Site </a:t>
            </a:r>
            <a:r>
              <a:rPr lang="en-US" dirty="0" err="1"/>
              <a:t>SignUps</a:t>
            </a:r>
            <a:r>
              <a:rPr lang="en-US" dirty="0"/>
              <a:t> for all Sites for Date Range</a:t>
            </a:r>
          </a:p>
          <a:p>
            <a:pPr lvl="1"/>
            <a:r>
              <a:rPr lang="en-US" dirty="0"/>
              <a:t>(#3.1) Get Site Calendar for Date Range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470B8-0D86-4138-B49D-04B25C956843}"/>
              </a:ext>
            </a:extLst>
          </p:cNvPr>
          <p:cNvSpPr/>
          <p:nvPr/>
        </p:nvSpPr>
        <p:spPr>
          <a:xfrm>
            <a:off x="653143" y="2210316"/>
            <a:ext cx="2808514" cy="3747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959C4-5E47-47B2-84BB-6E8AE07DC328}"/>
              </a:ext>
            </a:extLst>
          </p:cNvPr>
          <p:cNvSpPr/>
          <p:nvPr/>
        </p:nvSpPr>
        <p:spPr>
          <a:xfrm>
            <a:off x="1025060" y="3134355"/>
            <a:ext cx="304800" cy="3265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314222-18F2-423E-BD1C-E49CA88F7876}"/>
              </a:ext>
            </a:extLst>
          </p:cNvPr>
          <p:cNvSpPr/>
          <p:nvPr/>
        </p:nvSpPr>
        <p:spPr>
          <a:xfrm>
            <a:off x="1389844" y="3134355"/>
            <a:ext cx="304800" cy="326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C16DCC-F97F-4FA0-9F08-F66D55E58E29}"/>
              </a:ext>
            </a:extLst>
          </p:cNvPr>
          <p:cNvSpPr/>
          <p:nvPr/>
        </p:nvSpPr>
        <p:spPr>
          <a:xfrm>
            <a:off x="1812324" y="3134355"/>
            <a:ext cx="304800" cy="326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5DFB4-E517-4C04-AC18-DC9E470F2C1D}"/>
              </a:ext>
            </a:extLst>
          </p:cNvPr>
          <p:cNvSpPr/>
          <p:nvPr/>
        </p:nvSpPr>
        <p:spPr>
          <a:xfrm>
            <a:off x="2189824" y="3134355"/>
            <a:ext cx="304800" cy="3265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14242-1B58-4307-A970-7F5EE8603FAD}"/>
              </a:ext>
            </a:extLst>
          </p:cNvPr>
          <p:cNvSpPr txBox="1"/>
          <p:nvPr/>
        </p:nvSpPr>
        <p:spPr>
          <a:xfrm>
            <a:off x="471487" y="1831737"/>
            <a:ext cx="32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 Up Status for all 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762BC-0E8E-4D39-A92A-A381446DAB42}"/>
              </a:ext>
            </a:extLst>
          </p:cNvPr>
          <p:cNvSpPr txBox="1"/>
          <p:nvPr/>
        </p:nvSpPr>
        <p:spPr>
          <a:xfrm>
            <a:off x="714740" y="26358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6EB4E-8293-41B7-BDF0-B444F7F82AE4}"/>
              </a:ext>
            </a:extLst>
          </p:cNvPr>
          <p:cNvSpPr txBox="1"/>
          <p:nvPr/>
        </p:nvSpPr>
        <p:spPr>
          <a:xfrm>
            <a:off x="1015570" y="26358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93CFF-F88B-49FF-BD2B-1D500AF9DBFC}"/>
              </a:ext>
            </a:extLst>
          </p:cNvPr>
          <p:cNvSpPr txBox="1"/>
          <p:nvPr/>
        </p:nvSpPr>
        <p:spPr>
          <a:xfrm>
            <a:off x="1407772" y="26358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93C85-E7B4-4715-B1B5-3CF01CC493D3}"/>
              </a:ext>
            </a:extLst>
          </p:cNvPr>
          <p:cNvSpPr txBox="1"/>
          <p:nvPr/>
        </p:nvSpPr>
        <p:spPr>
          <a:xfrm>
            <a:off x="1799974" y="2635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A191CB-5B60-4E9A-99A7-7230826E2121}"/>
              </a:ext>
            </a:extLst>
          </p:cNvPr>
          <p:cNvSpPr txBox="1"/>
          <p:nvPr/>
        </p:nvSpPr>
        <p:spPr>
          <a:xfrm>
            <a:off x="2192176" y="26358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C9F3B-0902-461F-AA6B-C14CF4344A40}"/>
              </a:ext>
            </a:extLst>
          </p:cNvPr>
          <p:cNvSpPr txBox="1"/>
          <p:nvPr/>
        </p:nvSpPr>
        <p:spPr>
          <a:xfrm>
            <a:off x="2584378" y="26358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34214-0190-460B-9C56-77757CC15DCD}"/>
              </a:ext>
            </a:extLst>
          </p:cNvPr>
          <p:cNvSpPr txBox="1"/>
          <p:nvPr/>
        </p:nvSpPr>
        <p:spPr>
          <a:xfrm>
            <a:off x="2976580" y="26358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FA5C8-C1B7-4FB6-AE90-1E30373AFADC}"/>
              </a:ext>
            </a:extLst>
          </p:cNvPr>
          <p:cNvSpPr txBox="1"/>
          <p:nvPr/>
        </p:nvSpPr>
        <p:spPr>
          <a:xfrm>
            <a:off x="1167428" y="2210316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E5165-161B-445B-A528-C89A962B583C}"/>
              </a:ext>
            </a:extLst>
          </p:cNvPr>
          <p:cNvSpPr txBox="1"/>
          <p:nvPr/>
        </p:nvSpPr>
        <p:spPr>
          <a:xfrm>
            <a:off x="635684" y="22103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8B4C06-C2BE-40C5-BDCC-4ED5985FF742}"/>
              </a:ext>
            </a:extLst>
          </p:cNvPr>
          <p:cNvSpPr txBox="1"/>
          <p:nvPr/>
        </p:nvSpPr>
        <p:spPr>
          <a:xfrm>
            <a:off x="3101843" y="2213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C900F8-08D4-4C12-ACA5-0E0B9F6A486E}"/>
              </a:ext>
            </a:extLst>
          </p:cNvPr>
          <p:cNvSpPr txBox="1"/>
          <p:nvPr/>
        </p:nvSpPr>
        <p:spPr>
          <a:xfrm>
            <a:off x="2230165" y="22103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8783F0-57F1-494D-A6A8-F3D5F75B2CA1}"/>
              </a:ext>
            </a:extLst>
          </p:cNvPr>
          <p:cNvSpPr txBox="1"/>
          <p:nvPr/>
        </p:nvSpPr>
        <p:spPr>
          <a:xfrm>
            <a:off x="591545" y="6089970"/>
            <a:ext cx="18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Meaning of Colors</a:t>
            </a:r>
          </a:p>
        </p:txBody>
      </p:sp>
    </p:spTree>
    <p:extLst>
      <p:ext uri="{BB962C8B-B14F-4D97-AF65-F5344CB8AC3E}">
        <p14:creationId xmlns:p14="http://schemas.microsoft.com/office/powerpoint/2010/main" val="71240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992A0-6E13-4612-95BA-9D797898E563}"/>
              </a:ext>
            </a:extLst>
          </p:cNvPr>
          <p:cNvSpPr/>
          <p:nvPr/>
        </p:nvSpPr>
        <p:spPr>
          <a:xfrm>
            <a:off x="471487" y="1385888"/>
            <a:ext cx="3221832" cy="519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13766D-051F-42BB-A0E6-5B7D4276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7" y="254109"/>
            <a:ext cx="10515600" cy="1325563"/>
          </a:xfrm>
        </p:spPr>
        <p:txBody>
          <a:bodyPr/>
          <a:lstStyle/>
          <a:p>
            <a:r>
              <a:rPr lang="en-US" dirty="0" err="1"/>
              <a:t>V_VSitesOnDateList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A8BA9E-B3CC-477A-A2E9-C50604BD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032" y="1385888"/>
            <a:ext cx="7293768" cy="5193506"/>
          </a:xfrm>
        </p:spPr>
        <p:txBody>
          <a:bodyPr>
            <a:normAutofit/>
          </a:bodyPr>
          <a:lstStyle/>
          <a:p>
            <a:r>
              <a:rPr lang="en-US" dirty="0" err="1"/>
              <a:t>B_Back</a:t>
            </a:r>
            <a:r>
              <a:rPr lang="en-US" dirty="0"/>
              <a:t> to </a:t>
            </a:r>
            <a:r>
              <a:rPr lang="en-US" dirty="0" err="1"/>
              <a:t>V_VCalendar</a:t>
            </a:r>
            <a:endParaRPr lang="en-US" dirty="0"/>
          </a:p>
          <a:p>
            <a:r>
              <a:rPr lang="en-US" dirty="0"/>
              <a:t>Show list of all open Sites on this date</a:t>
            </a:r>
          </a:p>
          <a:p>
            <a:pPr lvl="1"/>
            <a:r>
              <a:rPr lang="en-US" dirty="0"/>
              <a:t>Show  Site Name and number needed</a:t>
            </a:r>
          </a:p>
          <a:p>
            <a:r>
              <a:rPr lang="en-US" dirty="0"/>
              <a:t>Tap on Site -&gt; </a:t>
            </a:r>
            <a:r>
              <a:rPr lang="en-US" dirty="0" err="1"/>
              <a:t>V_VSignUp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(gets the data from the previous screen, held in 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3BB33-F8A0-490C-8621-03162FE884CD}"/>
              </a:ext>
            </a:extLst>
          </p:cNvPr>
          <p:cNvSpPr txBox="1"/>
          <p:nvPr/>
        </p:nvSpPr>
        <p:spPr>
          <a:xfrm>
            <a:off x="499134" y="150602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64A87-0075-47D3-BA77-B680596A2095}"/>
              </a:ext>
            </a:extLst>
          </p:cNvPr>
          <p:cNvSpPr/>
          <p:nvPr/>
        </p:nvSpPr>
        <p:spPr>
          <a:xfrm>
            <a:off x="641265" y="2546774"/>
            <a:ext cx="2896068" cy="35808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F87D4-D5A8-4E00-8F27-B6017A3840A3}"/>
              </a:ext>
            </a:extLst>
          </p:cNvPr>
          <p:cNvSpPr/>
          <p:nvPr/>
        </p:nvSpPr>
        <p:spPr>
          <a:xfrm>
            <a:off x="641265" y="2546775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# needed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0A0D9-8D29-4532-99F9-056D85026166}"/>
              </a:ext>
            </a:extLst>
          </p:cNvPr>
          <p:cNvSpPr/>
          <p:nvPr/>
        </p:nvSpPr>
        <p:spPr>
          <a:xfrm>
            <a:off x="641265" y="2799383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# needed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B170-BA91-40D1-A6DA-AB174EBA576D}"/>
              </a:ext>
            </a:extLst>
          </p:cNvPr>
          <p:cNvSpPr/>
          <p:nvPr/>
        </p:nvSpPr>
        <p:spPr>
          <a:xfrm>
            <a:off x="641265" y="3051991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# needed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06C17E-0B6C-4A6E-8441-32F3F4C7883E}"/>
              </a:ext>
            </a:extLst>
          </p:cNvPr>
          <p:cNvSpPr/>
          <p:nvPr/>
        </p:nvSpPr>
        <p:spPr>
          <a:xfrm>
            <a:off x="641265" y="3304599"/>
            <a:ext cx="2896068" cy="2526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 Name, # needed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2063-DE39-4A27-B902-20C2DCCBA79F}"/>
              </a:ext>
            </a:extLst>
          </p:cNvPr>
          <p:cNvSpPr txBox="1"/>
          <p:nvPr/>
        </p:nvSpPr>
        <p:spPr>
          <a:xfrm>
            <a:off x="485310" y="2201069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9CFAB6-05EB-4AE2-A2E8-A2A38A924527}"/>
              </a:ext>
            </a:extLst>
          </p:cNvPr>
          <p:cNvSpPr txBox="1"/>
          <p:nvPr/>
        </p:nvSpPr>
        <p:spPr>
          <a:xfrm>
            <a:off x="2096226" y="6127631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Show on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576C2-BC56-4894-95A9-B4DCE35FD77E}"/>
              </a:ext>
            </a:extLst>
          </p:cNvPr>
          <p:cNvSpPr txBox="1"/>
          <p:nvPr/>
        </p:nvSpPr>
        <p:spPr>
          <a:xfrm>
            <a:off x="492222" y="1822471"/>
            <a:ext cx="31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Sites needing help</a:t>
            </a:r>
          </a:p>
        </p:txBody>
      </p:sp>
    </p:spTree>
    <p:extLst>
      <p:ext uri="{BB962C8B-B14F-4D97-AF65-F5344CB8AC3E}">
        <p14:creationId xmlns:p14="http://schemas.microsoft.com/office/powerpoint/2010/main" val="265107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3547</Words>
  <Application>Microsoft Office PowerPoint</Application>
  <PresentationFormat>Widescreen</PresentationFormat>
  <Paragraphs>780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VITA Application Wire Frames</vt:lpstr>
      <vt:lpstr>Volunteer And Site Coordinator</vt:lpstr>
      <vt:lpstr>PowerPoint Presentation</vt:lpstr>
      <vt:lpstr>PowerPoint Presentation</vt:lpstr>
      <vt:lpstr>V_Login</vt:lpstr>
      <vt:lpstr>V_Register</vt:lpstr>
      <vt:lpstr>V_VMySignUps</vt:lpstr>
      <vt:lpstr>V_VCalendar</vt:lpstr>
      <vt:lpstr>V_VSitesOnDateList</vt:lpstr>
      <vt:lpstr>V_VSitesOnDateMap</vt:lpstr>
      <vt:lpstr>V_VSignUp</vt:lpstr>
      <vt:lpstr>V_VSuggestions</vt:lpstr>
      <vt:lpstr>V_VSuggestion</vt:lpstr>
      <vt:lpstr>V_SCSites</vt:lpstr>
      <vt:lpstr>V_SCSite</vt:lpstr>
      <vt:lpstr>V_SCSiteVolunteers</vt:lpstr>
      <vt:lpstr>V_SiteCalendar</vt:lpstr>
      <vt:lpstr>V_SiteOnDate</vt:lpstr>
      <vt:lpstr>V_SCSetVolHours</vt:lpstr>
      <vt:lpstr>V_About</vt:lpstr>
      <vt:lpstr>Client</vt:lpstr>
      <vt:lpstr>PowerPoint Presentation</vt:lpstr>
      <vt:lpstr>Home</vt:lpstr>
      <vt:lpstr>V_SiteList</vt:lpstr>
      <vt:lpstr>V_SiteMap</vt:lpstr>
      <vt:lpstr>V_SiteDetails</vt:lpstr>
      <vt:lpstr>V_BeforeYouGo</vt:lpstr>
      <vt:lpstr>V_CommunityResources</vt:lpstr>
      <vt:lpstr>V_ProvideFeedback</vt:lpstr>
      <vt:lpstr>V_BecomeAVolunteer</vt:lpstr>
      <vt:lpstr>V_Using211</vt:lpstr>
      <vt:lpstr>V_About</vt:lpstr>
      <vt:lpstr>Back Office Web</vt:lpstr>
      <vt:lpstr>PowerPoint Presentation</vt:lpstr>
      <vt:lpstr>Login</vt:lpstr>
      <vt:lpstr>Action</vt:lpstr>
      <vt:lpstr>Sites Management</vt:lpstr>
      <vt:lpstr>Site Editor</vt:lpstr>
      <vt:lpstr>Notifications</vt:lpstr>
      <vt:lpstr>Notification</vt:lpstr>
      <vt:lpstr>Users Pending Registration</vt:lpstr>
      <vt:lpstr>Users All</vt:lpstr>
      <vt:lpstr>User Management</vt:lpstr>
      <vt:lpstr>Client Feedback</vt:lpstr>
      <vt:lpstr>Client Feedback Item</vt:lpstr>
      <vt:lpstr>Edit Message: Before You Go Message</vt:lpstr>
      <vt:lpstr>Edit Message: Community Resources</vt:lpstr>
      <vt:lpstr>Edit Message: Using 211</vt:lpstr>
      <vt:lpstr>Edit Message: Becoming a Volunteer</vt:lpstr>
      <vt:lpstr>Generate Report</vt:lpstr>
      <vt:lpstr>API</vt:lpstr>
      <vt:lpstr>Consolidated API</vt:lpstr>
      <vt:lpstr>Models</vt:lpstr>
      <vt:lpstr>Notes/Thoughts/Nightmares/Stuff…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and Site Coodinator</dc:title>
  <dc:creator>Billy Cox</dc:creator>
  <cp:lastModifiedBy>Billy Cox</cp:lastModifiedBy>
  <cp:revision>84</cp:revision>
  <cp:lastPrinted>2017-08-27T22:22:22Z</cp:lastPrinted>
  <dcterms:created xsi:type="dcterms:W3CDTF">2017-08-27T14:24:43Z</dcterms:created>
  <dcterms:modified xsi:type="dcterms:W3CDTF">2017-08-28T15:01:50Z</dcterms:modified>
</cp:coreProperties>
</file>