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62" r:id="rId4"/>
    <p:sldId id="363" r:id="rId5"/>
    <p:sldId id="364" r:id="rId6"/>
    <p:sldId id="358" r:id="rId7"/>
    <p:sldId id="258" r:id="rId8"/>
    <p:sldId id="320" r:id="rId9"/>
    <p:sldId id="321" r:id="rId10"/>
    <p:sldId id="324" r:id="rId11"/>
    <p:sldId id="331" r:id="rId12"/>
    <p:sldId id="323" r:id="rId13"/>
    <p:sldId id="322" r:id="rId14"/>
    <p:sldId id="325" r:id="rId15"/>
    <p:sldId id="327" r:id="rId16"/>
    <p:sldId id="332" r:id="rId17"/>
    <p:sldId id="344" r:id="rId18"/>
    <p:sldId id="333" r:id="rId19"/>
    <p:sldId id="339" r:id="rId20"/>
    <p:sldId id="340" r:id="rId21"/>
    <p:sldId id="341" r:id="rId22"/>
    <p:sldId id="343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9" r:id="rId33"/>
    <p:sldId id="354" r:id="rId34"/>
    <p:sldId id="355" r:id="rId35"/>
    <p:sldId id="356" r:id="rId36"/>
    <p:sldId id="357" r:id="rId37"/>
    <p:sldId id="360" r:id="rId38"/>
    <p:sldId id="361" r:id="rId39"/>
    <p:sldId id="319" r:id="rId4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60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EB3E4-54EC-48BA-A4D5-1C43D2BB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D7E355-9C67-454F-A1C2-D14D8F1C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E740BB-68B4-4B73-AFB2-F36A190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74E050-DCF8-4422-BAAD-FABDDCF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3A4A66-BCF8-4603-8E42-5AFA0A0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7B3DF-4BAC-4B85-91D2-D67167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BF0FC7-EE6B-4EF0-907F-59765CFF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FF3B0-075B-421F-A99B-76D48D70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21E4B-2191-4A49-9A57-2709116F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EB011-74FA-447F-A92D-FC9C2FA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590B6AC-AE64-4E85-A9C4-DDEC7E01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CAC14-508D-4879-8E5B-3C9C4D1A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49BED0-2672-49C6-9B93-D5C472C4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08407-1CFA-4E5A-93CE-15280045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756D0B-2ABF-4507-89CC-E30C161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7731B-0B92-4394-8005-A07A509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8E5B50-B8CA-4E8B-8336-F6F40861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16DDA3-9997-4B8D-9A75-B71B5DCB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13FD4-E714-41A2-9642-EFA8267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AB6CE4-21D4-4FF5-897D-8CEEFE09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36178-DACA-4DC0-AEFF-EDAE564D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3B7937-93E2-484B-8C76-01A5F4DA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917132-08FE-4025-946D-F4E79A8D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F43284-CC89-44B2-A79E-B85A3D9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2AA30-A0CB-468E-93AC-6DC91EDC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7BAA8-5A9C-47EE-9D63-F71E16D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FFF88C-DB59-4D35-85DC-74566EA9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8B7643-25CD-4963-9FB3-01993473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D38264-701A-46F3-AD6C-D872D3C5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132EBA-B477-470C-BEBF-7E4C4D13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DA64F2-11B5-40DB-8AF5-9CFD1BD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D227B-9A31-4C1D-B003-75EB2012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CD8BB-75A8-44E0-B9EA-FE2A2A71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9C4065-516B-4F11-9758-8C6BF18E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9B4955-7102-46E0-82E7-821D0032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246E4F-E3A0-408E-9452-90618238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421B8-1658-45E6-8F9B-7F3E165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6E91C8-0A59-428F-B288-A5560F16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453A96-B813-4F30-BFD8-45A5201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883F4-30EB-421B-A663-43806BF8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C426B2-EB2B-44F5-8141-1CDF2FEC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3A44C8-FAF0-45AA-94B3-45701AAC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68F236-8288-411B-90BA-2115C8C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CC8929-A268-40A1-A9BB-67F1C31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34B7D9-3EA5-4D78-96C9-84EEAAA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142F8D-A6BF-40CA-AC46-20064F1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CEC11-C27E-44B9-925A-C005082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CCBE3-785F-4369-8A07-4CB203BC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A8D1-214E-489E-BD01-3368FC05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3C448B-8C90-4B06-BCA2-EC82058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4D93C0-FD39-4B0A-B9FD-5F2EAF45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5EE068-7B02-4869-B404-CDA42034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72430-8409-4AF9-B6F8-362A4140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9815EF-2D9A-47DE-AF62-0A46C520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1CB538-9519-45DA-94AF-31B639B3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C2CD6C-FCB2-46A6-92D1-7D1C1BA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C5E1EE-540D-4EA3-934E-7C19D061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87C554-27F9-4F51-93AA-3119E98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2A26A60-2402-4326-A69F-E00C3AC1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B5760-B6BB-48A7-9F78-6ADEF8D3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BCD8CF-761E-4125-A7FC-DF1EAB00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DCBB-E3C2-4454-AD68-4A707A56C13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0D5569-8C5A-4B46-9E0C-77D6D17C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E0D89-BDE3-4ADC-81B6-B30CEF5F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CA3C1-6340-4678-8B88-4CC42BA84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VITA Application</a:t>
            </a:r>
            <a:br>
              <a:rPr lang="en-US" dirty="0"/>
            </a:br>
            <a:r>
              <a:rPr lang="en-US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4AA74F-6AF3-48A7-A01C-51131C570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Volunteer and Site Coordinator </a:t>
            </a:r>
            <a:r>
              <a:rPr lang="en-US" dirty="0" smtClean="0"/>
              <a:t>App v2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smtClean="0"/>
              <a:t>App (</a:t>
            </a:r>
            <a:r>
              <a:rPr lang="en-US" dirty="0" err="1" smtClean="0"/>
              <a:t>iOS</a:t>
            </a:r>
            <a:r>
              <a:rPr lang="en-US" dirty="0" smtClean="0"/>
              <a:t> and Android) and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Site Details</a:t>
            </a:r>
            <a:br>
              <a:rPr lang="en-US" dirty="0" smtClean="0"/>
            </a:br>
            <a:r>
              <a:rPr lang="en-US" dirty="0" smtClean="0"/>
              <a:t>(all*)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(web: merge onto map display screen)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If logged-in user: update list of preferred 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56906" y="1944061"/>
            <a:ext cx="12280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Name</a:t>
            </a:r>
          </a:p>
          <a:p>
            <a:r>
              <a:rPr lang="en-US" sz="1400" dirty="0" smtClean="0"/>
              <a:t>Address</a:t>
            </a:r>
          </a:p>
          <a:p>
            <a:r>
              <a:rPr lang="en-US" sz="1400" dirty="0" smtClean="0"/>
              <a:t>City State </a:t>
            </a:r>
            <a:r>
              <a:rPr lang="en-US" sz="1400" dirty="0" smtClean="0"/>
              <a:t>Zip</a:t>
            </a:r>
          </a:p>
          <a:p>
            <a:r>
              <a:rPr lang="en-US" sz="1400" dirty="0" smtClean="0"/>
              <a:t>Hours today:</a:t>
            </a:r>
          </a:p>
          <a:p>
            <a:r>
              <a:rPr lang="en-US" sz="1400" u="sng" dirty="0" smtClean="0"/>
              <a:t>Get Directions</a:t>
            </a:r>
            <a:endParaRPr lang="en-US" sz="1400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1028551" y="3541088"/>
            <a:ext cx="202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Flag this site as preferred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13437" y="358751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75187" y="4257137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Capabilities: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924282" y="463233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Virtual/Drop-off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924282" y="5003819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Fully assisted tax prep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924282" y="5375303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DIY (My Free Taxes)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866" y="4691534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866" y="5063018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866" y="5434502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924282" y="5746788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Express (very simple returns)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13438" y="5805987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98431" y="3938566"/>
            <a:ext cx="158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is a mobile site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87587" y="3997765"/>
            <a:ext cx="178249" cy="1893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033" y="3887824"/>
            <a:ext cx="2874276" cy="412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713044" y="3158773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View Full Site Calendar</a:t>
            </a:r>
            <a:endParaRPr lang="en-US" sz="1400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Details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6155" y="6104664"/>
            <a:ext cx="2818573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3227194" cy="830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Site Calendar</a:t>
            </a:r>
            <a:br>
              <a:rPr lang="en-US" dirty="0" smtClean="0"/>
            </a:br>
            <a:r>
              <a:rPr lang="en-US" dirty="0" smtClean="0"/>
              <a:t>(all)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Used to view site hours for a given 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E89D752-F67B-4F03-AE58-0B48554B8603}"/>
              </a:ext>
            </a:extLst>
          </p:cNvPr>
          <p:cNvSpPr/>
          <p:nvPr/>
        </p:nvSpPr>
        <p:spPr>
          <a:xfrm>
            <a:off x="623228" y="2732701"/>
            <a:ext cx="2896068" cy="3695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23228" y="2732700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19659" y="3274996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16090" y="3817292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12521" y="4359588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598023" y="2132257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31446" y="17869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Calendar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1B43E176-D3E4-4A55-95B1-125495811F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7197" y="423316"/>
            <a:ext cx="8214804" cy="5753647"/>
          </a:xfrm>
        </p:spPr>
        <p:txBody>
          <a:bodyPr/>
          <a:lstStyle/>
          <a:p>
            <a:r>
              <a:rPr lang="en-US" dirty="0" smtClean="0"/>
              <a:t>(web: already on </a:t>
            </a:r>
            <a:r>
              <a:rPr lang="en-US" dirty="0" err="1" smtClean="0"/>
              <a:t>vitasa.org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You Go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Words describing </a:t>
            </a:r>
            <a:r>
              <a:rPr lang="en-US" dirty="0" smtClean="0">
                <a:solidFill>
                  <a:schemeClr val="tx1"/>
                </a:solidFill>
              </a:rPr>
              <a:t>what to take to a site.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292783"/>
            <a:ext cx="3227194" cy="83023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Before You Go</a:t>
            </a:r>
            <a:br>
              <a:rPr lang="en-US" dirty="0" smtClean="0"/>
            </a:br>
            <a:r>
              <a:rPr lang="en-US" dirty="0" smtClean="0"/>
              <a:t>(all)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2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1B43E176-D3E4-4A55-95B1-125495811F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59325" y="1825625"/>
            <a:ext cx="7432675" cy="4351338"/>
          </a:xfrm>
        </p:spPr>
        <p:txBody>
          <a:bodyPr/>
          <a:lstStyle/>
          <a:p>
            <a:r>
              <a:rPr lang="en-US" dirty="0" smtClean="0"/>
              <a:t>(web: already on </a:t>
            </a:r>
            <a:r>
              <a:rPr lang="en-US" dirty="0" err="1" smtClean="0"/>
              <a:t>vitasa.org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Words describing where this app came from and why. Special note on open source.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292782"/>
            <a:ext cx="3227194" cy="10217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About</a:t>
            </a:r>
          </a:p>
          <a:p>
            <a:r>
              <a:rPr lang="en-US" dirty="0" smtClean="0"/>
              <a:t>(all)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2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2"/>
            <a:ext cx="3260616" cy="98830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Initial Login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Vol</a:t>
            </a:r>
            <a:r>
              <a:rPr lang="en-US" sz="3600" dirty="0" smtClean="0"/>
              <a:t>, SC, Admin)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For case when not currently logged in</a:t>
            </a:r>
          </a:p>
          <a:p>
            <a:pPr lvl="1"/>
            <a:r>
              <a:rPr lang="en-US" dirty="0" smtClean="0"/>
              <a:t>Or when login failed (expired password)</a:t>
            </a:r>
          </a:p>
          <a:p>
            <a:r>
              <a:rPr lang="en-US" dirty="0" smtClean="0"/>
              <a:t>Screen only shown once per year</a:t>
            </a:r>
          </a:p>
          <a:p>
            <a:r>
              <a:rPr lang="en-US" dirty="0" smtClean="0"/>
              <a:t>(web: store email/password in a cookie)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User log in</a:t>
            </a:r>
          </a:p>
          <a:p>
            <a:pPr lvl="1"/>
            <a:r>
              <a:rPr lang="en-US" dirty="0" smtClean="0"/>
              <a:t>Get user 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94065" y="2037203"/>
            <a:ext cx="2904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you are a client of VITA, you do not need to be here. </a:t>
            </a:r>
            <a:r>
              <a:rPr lang="en-US" sz="1400" dirty="0" smtClean="0"/>
              <a:t>You do not need to register to use VITA services.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If you are an </a:t>
            </a:r>
            <a:r>
              <a:rPr lang="en-US" sz="1400" dirty="0" err="1" smtClean="0"/>
              <a:t>eFiler</a:t>
            </a:r>
            <a:r>
              <a:rPr lang="en-US" sz="1400" dirty="0" smtClean="0"/>
              <a:t> or Site Coordinator and have gone through training and had your email registered and have the assigned password, please those here.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27487" y="4354301"/>
            <a:ext cx="632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711008" y="4654189"/>
            <a:ext cx="2742579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35059" y="5085976"/>
            <a:ext cx="93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718580" y="5385864"/>
            <a:ext cx="2742579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17512" y="5781607"/>
            <a:ext cx="1080639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Staff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914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Vol</a:t>
            </a:r>
            <a:r>
              <a:rPr lang="en-US" dirty="0" smtClean="0"/>
              <a:t> Home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For the case when the user is an </a:t>
            </a:r>
            <a:r>
              <a:rPr lang="en-US" dirty="0" err="1" smtClean="0"/>
              <a:t>eFiler</a:t>
            </a:r>
            <a:r>
              <a:rPr lang="en-US" dirty="0" smtClean="0"/>
              <a:t> and has already provided the login credentials (and been accepted)</a:t>
            </a:r>
          </a:p>
          <a:p>
            <a:r>
              <a:rPr lang="en-US" dirty="0"/>
              <a:t>Mobile site option only shown if user is flagged for the mobile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Get log of hours for user</a:t>
            </a:r>
          </a:p>
          <a:p>
            <a:pPr lvl="1"/>
            <a:r>
              <a:rPr lang="en-US" dirty="0" smtClean="0"/>
              <a:t>Update user notification preferences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493366" y="1390626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41495" y="1962319"/>
            <a:ext cx="1163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Notifications: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46295" y="2192698"/>
            <a:ext cx="2729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 notifications when a preferred site’s details change.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7879" y="2352156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6148" y="2812974"/>
            <a:ext cx="2729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me notifications when a mobile site is added, removed or existing site is changed.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57732" y="309497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031" y="2818393"/>
            <a:ext cx="2874276" cy="7909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Staff Access - </a:t>
            </a:r>
            <a:r>
              <a:rPr lang="en-US" b="1" dirty="0" err="1" smtClean="0"/>
              <a:t>eFiler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01593" y="4400260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New Hours Worked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1481700" y="3823145"/>
            <a:ext cx="19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Hours worked so far this year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610743" y="3863256"/>
            <a:ext cx="870958" cy="22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0306" y="5800328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a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2"/>
            <a:ext cx="3227194" cy="105514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Vol</a:t>
            </a:r>
            <a:r>
              <a:rPr lang="en-US" sz="3200" dirty="0" smtClean="0"/>
              <a:t> Hours Worked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vol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Can view hours worked, add a new work item, or edit an existing (if not SC approved yet)</a:t>
            </a:r>
          </a:p>
          <a:p>
            <a:r>
              <a:rPr lang="en-US" dirty="0" smtClean="0"/>
              <a:t>If touch table entry, will populate the above options with the value of that entry</a:t>
            </a:r>
          </a:p>
          <a:p>
            <a:pPr lvl="1"/>
            <a:r>
              <a:rPr lang="en-US" dirty="0" smtClean="0"/>
              <a:t>Allow users to update</a:t>
            </a:r>
          </a:p>
          <a:p>
            <a:pPr lvl="1"/>
            <a:r>
              <a:rPr lang="en-US" dirty="0" smtClean="0"/>
              <a:t>Can only update until approved by SC</a:t>
            </a:r>
          </a:p>
          <a:p>
            <a:r>
              <a:rPr lang="en-US" dirty="0" smtClean="0"/>
              <a:t>Slide to delete hours </a:t>
            </a:r>
            <a:r>
              <a:rPr lang="en-US" dirty="0" err="1" smtClean="0"/>
              <a:t>workd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Create/edit/delete log for hours worked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471084" y="1390626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 Hours Worked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79578" y="3497928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These Hours Worked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89D752-F67B-4F03-AE58-0B48554B8603}"/>
              </a:ext>
            </a:extLst>
          </p:cNvPr>
          <p:cNvSpPr/>
          <p:nvPr/>
        </p:nvSpPr>
        <p:spPr>
          <a:xfrm>
            <a:off x="634369" y="4125189"/>
            <a:ext cx="2896068" cy="2302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34369" y="4125188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Date, Site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 Worked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0EA89A8-69FC-462F-B201-3A1A06AB1CB0}"/>
              </a:ext>
            </a:extLst>
          </p:cNvPr>
          <p:cNvSpPr/>
          <p:nvPr/>
        </p:nvSpPr>
        <p:spPr>
          <a:xfrm>
            <a:off x="630800" y="4689764"/>
            <a:ext cx="2896068" cy="564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Date, Site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Hours Worked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flipV="1">
            <a:off x="3163932" y="220569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33741" y="2658462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 flipV="1">
            <a:off x="3171504" y="2770274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38627" y="3128912"/>
            <a:ext cx="66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301460" y="3161444"/>
            <a:ext cx="2218971" cy="20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Create logged in user suggestion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 a Suggestion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160350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 Suggestion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1626529" y="4054923"/>
            <a:ext cx="1960746" cy="356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71850" y="206827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5C98B1-CFDE-4771-BB52-17730C213FF9}"/>
              </a:ext>
            </a:extLst>
          </p:cNvPr>
          <p:cNvSpPr txBox="1"/>
          <p:nvPr/>
        </p:nvSpPr>
        <p:spPr>
          <a:xfrm>
            <a:off x="571850" y="238190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513133" y="214771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2E6C81C-9BBB-43C9-89CA-13E50353FFB4}"/>
              </a:ext>
            </a:extLst>
          </p:cNvPr>
          <p:cNvSpPr/>
          <p:nvPr/>
        </p:nvSpPr>
        <p:spPr>
          <a:xfrm>
            <a:off x="1325244" y="2512682"/>
            <a:ext cx="2204787" cy="1341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3158139-EDFC-4A9B-9097-F0C7FAC7037A}"/>
              </a:ext>
            </a:extLst>
          </p:cNvPr>
          <p:cNvSpPr/>
          <p:nvPr/>
        </p:nvSpPr>
        <p:spPr>
          <a:xfrm>
            <a:off x="483633" y="4672688"/>
            <a:ext cx="3209686" cy="192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61536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Always arrive here if the user is a SC</a:t>
            </a:r>
          </a:p>
          <a:p>
            <a:r>
              <a:rPr lang="en-US" dirty="0" smtClean="0"/>
              <a:t>My show only 1 site</a:t>
            </a:r>
            <a:endParaRPr lang="en-US" dirty="0"/>
          </a:p>
          <a:p>
            <a:r>
              <a:rPr lang="en-US" dirty="0"/>
              <a:t>Show a list of all Sites for this User as </a:t>
            </a:r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4369" y="2242546"/>
            <a:ext cx="2896068" cy="4121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4369" y="22425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4369" y="24951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B72B170-BA91-40D1-A6DA-AB174EBA576D}"/>
              </a:ext>
            </a:extLst>
          </p:cNvPr>
          <p:cNvSpPr/>
          <p:nvPr/>
        </p:nvSpPr>
        <p:spPr>
          <a:xfrm>
            <a:off x="634369" y="274776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34369" y="300037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Sites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 Sites</a:t>
            </a:r>
            <a:br>
              <a:rPr lang="en-US" dirty="0" smtClean="0"/>
            </a:br>
            <a:r>
              <a:rPr lang="en-US" dirty="0" smtClean="0"/>
              <a:t>(SC)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45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Always arrive here if the user is a SC</a:t>
            </a:r>
          </a:p>
          <a:p>
            <a:r>
              <a:rPr lang="en-US" dirty="0" smtClean="0"/>
              <a:t>May show only 1 site</a:t>
            </a:r>
            <a:endParaRPr lang="en-US" dirty="0"/>
          </a:p>
          <a:p>
            <a:r>
              <a:rPr lang="en-US" dirty="0"/>
              <a:t>Show a list of all Sites for this User as </a:t>
            </a:r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 Name]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 Site</a:t>
            </a:r>
            <a:br>
              <a:rPr lang="en-US" dirty="0" smtClean="0"/>
            </a:br>
            <a:r>
              <a:rPr lang="en-US" dirty="0" smtClean="0"/>
              <a:t>(SC)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46156" y="2116581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Volunteer Hours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447D1B-C68D-4B55-AB2F-08CCBB549D2A}"/>
              </a:ext>
            </a:extLst>
          </p:cNvPr>
          <p:cNvSpPr/>
          <p:nvPr/>
        </p:nvSpPr>
        <p:spPr>
          <a:xfrm>
            <a:off x="664793" y="2923110"/>
            <a:ext cx="2808514" cy="340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64062EC-D9B8-45C3-B75A-8B137C9639C9}"/>
              </a:ext>
            </a:extLst>
          </p:cNvPr>
          <p:cNvSpPr/>
          <p:nvPr/>
        </p:nvSpPr>
        <p:spPr>
          <a:xfrm>
            <a:off x="1401494" y="3847149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7084702-70F1-4A31-A79B-F31271D3F832}"/>
              </a:ext>
            </a:extLst>
          </p:cNvPr>
          <p:cNvSpPr/>
          <p:nvPr/>
        </p:nvSpPr>
        <p:spPr>
          <a:xfrm>
            <a:off x="1823974" y="3847149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7C9201-FFBD-40BA-9B12-2662BD5C69D2}"/>
              </a:ext>
            </a:extLst>
          </p:cNvPr>
          <p:cNvSpPr/>
          <p:nvPr/>
        </p:nvSpPr>
        <p:spPr>
          <a:xfrm>
            <a:off x="2201474" y="3847149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E3F10D-2152-44A3-AC2F-6AAD4FD52F41}"/>
              </a:ext>
            </a:extLst>
          </p:cNvPr>
          <p:cNvSpPr txBox="1"/>
          <p:nvPr/>
        </p:nvSpPr>
        <p:spPr>
          <a:xfrm>
            <a:off x="726390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75D2263-F069-471D-9C6A-78BE9F9B7933}"/>
              </a:ext>
            </a:extLst>
          </p:cNvPr>
          <p:cNvSpPr txBox="1"/>
          <p:nvPr/>
        </p:nvSpPr>
        <p:spPr>
          <a:xfrm>
            <a:off x="1027220" y="334867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3D62887-96F8-4FD4-813E-8B11C7EE5A28}"/>
              </a:ext>
            </a:extLst>
          </p:cNvPr>
          <p:cNvSpPr txBox="1"/>
          <p:nvPr/>
        </p:nvSpPr>
        <p:spPr>
          <a:xfrm>
            <a:off x="1419422" y="33486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D58B6F7-E0A9-4D03-8DCE-6783308C59A9}"/>
              </a:ext>
            </a:extLst>
          </p:cNvPr>
          <p:cNvSpPr txBox="1"/>
          <p:nvPr/>
        </p:nvSpPr>
        <p:spPr>
          <a:xfrm>
            <a:off x="1811624" y="33486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7F7628B-8E87-40B9-A342-23063A8AD987}"/>
              </a:ext>
            </a:extLst>
          </p:cNvPr>
          <p:cNvSpPr txBox="1"/>
          <p:nvPr/>
        </p:nvSpPr>
        <p:spPr>
          <a:xfrm>
            <a:off x="2203826" y="33486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CA634FD-86B6-4FA9-B03D-A4DD10CAF3C6}"/>
              </a:ext>
            </a:extLst>
          </p:cNvPr>
          <p:cNvSpPr txBox="1"/>
          <p:nvPr/>
        </p:nvSpPr>
        <p:spPr>
          <a:xfrm>
            <a:off x="2596028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360C2F5-8FBD-4BA1-9169-3A7A4601B632}"/>
              </a:ext>
            </a:extLst>
          </p:cNvPr>
          <p:cNvSpPr txBox="1"/>
          <p:nvPr/>
        </p:nvSpPr>
        <p:spPr>
          <a:xfrm>
            <a:off x="2988230" y="33486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B47A04A-1037-4673-A376-CA26FB9157D7}"/>
              </a:ext>
            </a:extLst>
          </p:cNvPr>
          <p:cNvSpPr txBox="1"/>
          <p:nvPr/>
        </p:nvSpPr>
        <p:spPr>
          <a:xfrm>
            <a:off x="1179078" y="2923110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AFF18F5-1EC1-4F25-B6EB-B59800B1FC48}"/>
              </a:ext>
            </a:extLst>
          </p:cNvPr>
          <p:cNvSpPr txBox="1"/>
          <p:nvPr/>
        </p:nvSpPr>
        <p:spPr>
          <a:xfrm>
            <a:off x="647334" y="2923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B11C963-81EC-4C4C-8414-7CE155B7D4BF}"/>
              </a:ext>
            </a:extLst>
          </p:cNvPr>
          <p:cNvSpPr txBox="1"/>
          <p:nvPr/>
        </p:nvSpPr>
        <p:spPr>
          <a:xfrm>
            <a:off x="3113493" y="2926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9C19108-2A2F-48D3-A3EB-55C37185D510}"/>
              </a:ext>
            </a:extLst>
          </p:cNvPr>
          <p:cNvSpPr txBox="1"/>
          <p:nvPr/>
        </p:nvSpPr>
        <p:spPr>
          <a:xfrm>
            <a:off x="2241815" y="292311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5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 expire in May each year</a:t>
            </a:r>
          </a:p>
          <a:p>
            <a:pPr lvl="1"/>
            <a:r>
              <a:rPr lang="en-US" dirty="0" smtClean="0"/>
              <a:t>Up to the client device to clear the stored password in May</a:t>
            </a:r>
          </a:p>
          <a:p>
            <a:r>
              <a:rPr lang="en-US" dirty="0" smtClean="0"/>
              <a:t>Users must be flagged in the admin UI to see mobile sites</a:t>
            </a:r>
          </a:p>
          <a:p>
            <a:r>
              <a:rPr lang="en-US" dirty="0" smtClean="0"/>
              <a:t>Need super admin</a:t>
            </a:r>
          </a:p>
          <a:p>
            <a:pPr lvl="1"/>
            <a:r>
              <a:rPr lang="en-US" dirty="0" smtClean="0"/>
              <a:t>System wide passwords for</a:t>
            </a:r>
          </a:p>
          <a:p>
            <a:pPr lvl="2"/>
            <a:r>
              <a:rPr lang="en-US" dirty="0" smtClean="0"/>
              <a:t>Volunteers, site coordinators, admin, super admin</a:t>
            </a:r>
          </a:p>
          <a:p>
            <a:pPr lvl="1"/>
            <a:r>
              <a:rPr lang="en-US" dirty="0" smtClean="0"/>
              <a:t>Set season first date, last date</a:t>
            </a:r>
          </a:p>
          <a:p>
            <a:r>
              <a:rPr lang="en-US" dirty="0" smtClean="0"/>
              <a:t>User record needs to contain</a:t>
            </a:r>
          </a:p>
          <a:p>
            <a:pPr lvl="1"/>
            <a:r>
              <a:rPr lang="en-US" dirty="0" smtClean="0"/>
              <a:t>Request for preferred site notifications, mobile site notifications</a:t>
            </a:r>
          </a:p>
          <a:p>
            <a:pPr lvl="1"/>
            <a:r>
              <a:rPr lang="en-US" dirty="0" smtClean="0"/>
              <a:t>List of preferred sites (not for clients)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6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View entered hours for a site on a date</a:t>
            </a:r>
          </a:p>
          <a:p>
            <a:r>
              <a:rPr lang="en-US" dirty="0" smtClean="0"/>
              <a:t>Defaults to today</a:t>
            </a:r>
          </a:p>
          <a:p>
            <a:r>
              <a:rPr lang="en-US" dirty="0" smtClean="0"/>
              <a:t>List of volunteers and hours logged for the date, and approved status</a:t>
            </a:r>
          </a:p>
          <a:p>
            <a:r>
              <a:rPr lang="en-US" dirty="0" smtClean="0"/>
              <a:t>Approve hours: flag all logged hours as approved</a:t>
            </a:r>
          </a:p>
          <a:p>
            <a:pPr lvl="1"/>
            <a:r>
              <a:rPr lang="en-US" dirty="0" smtClean="0"/>
              <a:t>OK to approve again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vol</a:t>
            </a:r>
            <a:r>
              <a:rPr lang="en-US" dirty="0" smtClean="0"/>
              <a:t> hours are missing, can enter them on another screen</a:t>
            </a:r>
          </a:p>
          <a:p>
            <a:r>
              <a:rPr lang="en-US" dirty="0" smtClean="0"/>
              <a:t>Slide to delete a volunteer entry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 name]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Vol</a:t>
            </a:r>
            <a:r>
              <a:rPr lang="en-US" dirty="0" smtClean="0"/>
              <a:t> Hours</a:t>
            </a:r>
            <a:br>
              <a:rPr lang="en-US" dirty="0" smtClean="0"/>
            </a:br>
            <a:r>
              <a:rPr lang="en-US" dirty="0" smtClean="0"/>
              <a:t>(SC)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44883" y="2357685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flipV="1">
            <a:off x="3182646" y="2469497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Volunteers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41843" y="2828030"/>
            <a:ext cx="2896068" cy="2140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41843" y="282803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41843" y="3080638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B72B170-BA91-40D1-A6DA-AB174EBA576D}"/>
              </a:ext>
            </a:extLst>
          </p:cNvPr>
          <p:cNvSpPr/>
          <p:nvPr/>
        </p:nvSpPr>
        <p:spPr>
          <a:xfrm>
            <a:off x="641843" y="33332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41843" y="35858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35015" y="5035234"/>
            <a:ext cx="2885418" cy="657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These Volunteer Hours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35014" y="5982126"/>
            <a:ext cx="2885418" cy="467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Volunteer &amp;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Select volunteer from list</a:t>
            </a:r>
          </a:p>
          <a:p>
            <a:r>
              <a:rPr lang="en-US" dirty="0" smtClean="0"/>
              <a:t>Enter hours worked</a:t>
            </a:r>
          </a:p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 name]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2774039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 </a:t>
            </a:r>
            <a:r>
              <a:rPr lang="en-US" dirty="0" err="1" smtClean="0"/>
              <a:t>Vol</a:t>
            </a:r>
            <a:r>
              <a:rPr lang="en-US" dirty="0" smtClean="0"/>
              <a:t> Hours</a:t>
            </a:r>
            <a:br>
              <a:rPr lang="en-US" dirty="0" smtClean="0"/>
            </a:br>
            <a:r>
              <a:rPr lang="en-US" dirty="0" smtClean="0"/>
              <a:t>(SC)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New Volunteer &amp; Hours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536559" y="218701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[date]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11461" y="2781001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[volunteer name]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flipV="1">
            <a:off x="3149224" y="2892813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90718" y="3787564"/>
            <a:ext cx="2885418" cy="7686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These Hours Worked for this Volunteer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49767" y="3418549"/>
            <a:ext cx="66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312600" y="3451081"/>
            <a:ext cx="2218971" cy="20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Flag site open or closed</a:t>
            </a:r>
          </a:p>
          <a:p>
            <a:r>
              <a:rPr lang="en-US" dirty="0" smtClean="0"/>
              <a:t>Adjust open/closed times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 name]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Site Details</a:t>
            </a:r>
          </a:p>
          <a:p>
            <a:r>
              <a:rPr lang="en-US" dirty="0" smtClean="0"/>
              <a:t>(SC)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528987" y="192321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Details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514278" y="219815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[date]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639CFC1-5064-4BD7-8E6C-C8F0527D6A2B}"/>
              </a:ext>
            </a:extLst>
          </p:cNvPr>
          <p:cNvSpPr/>
          <p:nvPr/>
        </p:nvSpPr>
        <p:spPr>
          <a:xfrm>
            <a:off x="617984" y="2857051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827369" y="2766728"/>
            <a:ext cx="242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is open on this date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6439065-EF55-4311-95AE-92AC85F6B622}"/>
              </a:ext>
            </a:extLst>
          </p:cNvPr>
          <p:cNvSpPr txBox="1"/>
          <p:nvPr/>
        </p:nvSpPr>
        <p:spPr>
          <a:xfrm>
            <a:off x="491658" y="322072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Time: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51F0BEF-9FD4-4AE9-A738-F36FBFC0B94C}"/>
              </a:ext>
            </a:extLst>
          </p:cNvPr>
          <p:cNvSpPr txBox="1"/>
          <p:nvPr/>
        </p:nvSpPr>
        <p:spPr>
          <a:xfrm>
            <a:off x="491658" y="367821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Time: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515123" y="4634197"/>
            <a:ext cx="1960746" cy="523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15919" y="3237737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3171506" y="3349549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12351" y="3713194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 flipV="1">
            <a:off x="3167938" y="3825006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556426" y="5314206"/>
            <a:ext cx="297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that a change to site details  will cause notifications to be sent to volunteers with this site as a preferred site.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713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Used for general, common admin actions</a:t>
            </a:r>
          </a:p>
          <a:p>
            <a:r>
              <a:rPr lang="en-US" dirty="0" smtClean="0"/>
              <a:t>Gen </a:t>
            </a:r>
            <a:r>
              <a:rPr lang="en-US" dirty="0" err="1" smtClean="0"/>
              <a:t>Vol</a:t>
            </a:r>
            <a:r>
              <a:rPr lang="en-US" dirty="0" smtClean="0"/>
              <a:t> Hours Report: alert for confirmation then UI goes dark until email generated (</a:t>
            </a:r>
            <a:r>
              <a:rPr lang="en-US" dirty="0" err="1" smtClean="0"/>
              <a:t>ie</a:t>
            </a:r>
            <a:r>
              <a:rPr lang="en-US" dirty="0" smtClean="0"/>
              <a:t>, no new screen)</a:t>
            </a:r>
          </a:p>
          <a:p>
            <a:r>
              <a:rPr lang="en-US" dirty="0" smtClean="0"/>
              <a:t>(1) only shown if super admin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Home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Home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19561" y="2193055"/>
            <a:ext cx="2896068" cy="4245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15993" y="2193056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15993" y="251250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B72B170-BA91-40D1-A6DA-AB174EBA576D}"/>
              </a:ext>
            </a:extLst>
          </p:cNvPr>
          <p:cNvSpPr/>
          <p:nvPr/>
        </p:nvSpPr>
        <p:spPr>
          <a:xfrm>
            <a:off x="615993" y="2820811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15993" y="3129119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15993" y="342633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 err="1" smtClean="0">
                <a:solidFill>
                  <a:schemeClr val="tx1"/>
                </a:solidFill>
              </a:rPr>
              <a:t>Vol</a:t>
            </a:r>
            <a:r>
              <a:rPr lang="en-US" dirty="0" smtClean="0">
                <a:solidFill>
                  <a:schemeClr val="tx1"/>
                </a:solidFill>
              </a:rPr>
              <a:t> Hours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23565" y="3745836"/>
            <a:ext cx="2896068" cy="316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System Passwords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606C17E-0B6C-4A6E-8441-32F3F4C7883E}"/>
              </a:ext>
            </a:extLst>
          </p:cNvPr>
          <p:cNvSpPr/>
          <p:nvPr/>
        </p:nvSpPr>
        <p:spPr>
          <a:xfrm>
            <a:off x="619996" y="4065334"/>
            <a:ext cx="2896068" cy="316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First/Last Date (1)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04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List of all users</a:t>
            </a:r>
          </a:p>
          <a:p>
            <a:pPr lvl="1"/>
            <a:r>
              <a:rPr lang="en-US" dirty="0" smtClean="0"/>
              <a:t>Sorted by last name, first name</a:t>
            </a:r>
          </a:p>
          <a:p>
            <a:r>
              <a:rPr lang="en-US" dirty="0" smtClean="0"/>
              <a:t>Slide to delete user (with confirm)</a:t>
            </a:r>
          </a:p>
          <a:p>
            <a:r>
              <a:rPr lang="en-US" dirty="0" smtClean="0"/>
              <a:t>Touch user to edit</a:t>
            </a:r>
          </a:p>
          <a:p>
            <a:r>
              <a:rPr lang="en-US" dirty="0" smtClean="0"/>
              <a:t>Add new User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Users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Users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[user]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[user]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Edit user details</a:t>
            </a:r>
          </a:p>
          <a:p>
            <a:r>
              <a:rPr lang="en-US" dirty="0" smtClean="0"/>
              <a:t>Roles: None, </a:t>
            </a:r>
            <a:r>
              <a:rPr lang="en-US" dirty="0" err="1" smtClean="0"/>
              <a:t>eFiler</a:t>
            </a:r>
            <a:r>
              <a:rPr lang="en-US" dirty="0" smtClean="0"/>
              <a:t>, SC, Admin</a:t>
            </a:r>
          </a:p>
          <a:p>
            <a:r>
              <a:rPr lang="en-US" dirty="0" smtClean="0"/>
              <a:t>SC Sites link to set sites for an SC</a:t>
            </a:r>
          </a:p>
          <a:p>
            <a:pPr lvl="1"/>
            <a:r>
              <a:rPr lang="en-US" dirty="0" smtClean="0"/>
              <a:t>Not available for any except SC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Edit User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Edit User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User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49568" y="1979155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25070" y="2058592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57140" y="2287512"/>
            <a:ext cx="12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32642" y="240036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86993" y="2640430"/>
            <a:ext cx="9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Address: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62495" y="2753286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83424" y="3015628"/>
            <a:ext cx="60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City: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58926" y="3128484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83424" y="3360965"/>
            <a:ext cx="73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58926" y="347382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72284" y="3661742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Zip: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47786" y="377459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50002" y="4051639"/>
            <a:ext cx="84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Phone: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25504" y="4164495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961707" y="4443420"/>
            <a:ext cx="18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Works on Mobile Team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46593" y="4489843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2038730" y="4741623"/>
            <a:ext cx="1422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 flipV="1">
            <a:off x="3115803" y="4853435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24417" y="4761034"/>
            <a:ext cx="140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Certification: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2068583" y="5217079"/>
            <a:ext cx="1422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eFiler</a:t>
            </a:r>
            <a:endParaRPr lang="en-US" dirty="0"/>
          </a:p>
        </p:txBody>
      </p:sp>
      <p:sp>
        <p:nvSpPr>
          <p:cNvPr id="42" name="Isosceles Triangle 41"/>
          <p:cNvSpPr/>
          <p:nvPr/>
        </p:nvSpPr>
        <p:spPr>
          <a:xfrm flipV="1">
            <a:off x="3145656" y="5328891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54270" y="5236490"/>
            <a:ext cx="6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Role: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2388636" y="5656248"/>
            <a:ext cx="9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SC Sites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053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Adjust sites that an SC can manage</a:t>
            </a:r>
          </a:p>
          <a:p>
            <a:r>
              <a:rPr lang="en-US" dirty="0" smtClean="0"/>
              <a:t>Slide to remove (with verification)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SC Sites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SC Sites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[site]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[site]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SC Sites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5718" y="249580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577" y="279657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27135" y="305479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[site]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1009" y="3104937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[site]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[site]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On save, check that </a:t>
            </a:r>
            <a:r>
              <a:rPr lang="en-US" dirty="0" err="1" smtClean="0"/>
              <a:t>google</a:t>
            </a:r>
            <a:r>
              <a:rPr lang="en-US" dirty="0" smtClean="0"/>
              <a:t> can resolve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Site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99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Address: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17932" y="2753286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38861" y="3015628"/>
            <a:ext cx="60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City: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14363" y="3128484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38861" y="3360965"/>
            <a:ext cx="73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State: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14363" y="3473821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27721" y="3661742"/>
            <a:ext cx="52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Zip: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03223" y="3774598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80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803223" y="2415530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35559" y="4616214"/>
            <a:ext cx="126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Capabilities</a:t>
            </a:r>
            <a:endParaRPr lang="en-US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31991" y="5035971"/>
            <a:ext cx="101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Calendar</a:t>
            </a:r>
            <a:endParaRPr lang="en-US" u="sn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39562" y="5478007"/>
            <a:ext cx="154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Coordinator(s)</a:t>
            </a:r>
            <a:endParaRPr lang="en-US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794598" y="4120362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a mobile site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90890" y="4189065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 Capabilities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 Capabilities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Site Capabilities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97200" y="2441334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Capabilities: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46295" y="2816532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Virtual/Drop-off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46295" y="3188016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Fully assisted tax prep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46295" y="3559500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DIY (My Free Taxes)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27879" y="287573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7879" y="3247215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7879" y="361869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46295" y="3930985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Express (very simple returns)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35451" y="3990184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site details changed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any user with that site as a preferred site (client or </a:t>
            </a:r>
            <a:r>
              <a:rPr lang="en-US" dirty="0" err="1" smtClean="0"/>
              <a:t>vol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site is a mobile site, then to any user with mobile flag</a:t>
            </a:r>
          </a:p>
          <a:p>
            <a:pPr lvl="1"/>
            <a:r>
              <a:rPr lang="en-US" dirty="0" smtClean="0"/>
              <a:t>Details: address, city, state, zip, calendar (not </a:t>
            </a:r>
            <a:r>
              <a:rPr lang="en-US" dirty="0" err="1" smtClean="0"/>
              <a:t>sc’s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Manually</a:t>
            </a:r>
          </a:p>
        </p:txBody>
      </p:sp>
    </p:spTree>
    <p:extLst>
      <p:ext uri="{BB962C8B-B14F-4D97-AF65-F5344CB8AC3E}">
        <p14:creationId xmlns:p14="http://schemas.microsoft.com/office/powerpoint/2010/main" val="331408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 Calendar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 Calendar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447D1B-C68D-4B55-AB2F-08CCBB549D2A}"/>
              </a:ext>
            </a:extLst>
          </p:cNvPr>
          <p:cNvSpPr/>
          <p:nvPr/>
        </p:nvSpPr>
        <p:spPr>
          <a:xfrm>
            <a:off x="653653" y="2499793"/>
            <a:ext cx="2808514" cy="340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64062EC-D9B8-45C3-B75A-8B137C9639C9}"/>
              </a:ext>
            </a:extLst>
          </p:cNvPr>
          <p:cNvSpPr/>
          <p:nvPr/>
        </p:nvSpPr>
        <p:spPr>
          <a:xfrm>
            <a:off x="1390354" y="3423832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7084702-70F1-4A31-A79B-F31271D3F832}"/>
              </a:ext>
            </a:extLst>
          </p:cNvPr>
          <p:cNvSpPr/>
          <p:nvPr/>
        </p:nvSpPr>
        <p:spPr>
          <a:xfrm>
            <a:off x="1812834" y="3423832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77C9201-FFBD-40BA-9B12-2662BD5C69D2}"/>
              </a:ext>
            </a:extLst>
          </p:cNvPr>
          <p:cNvSpPr/>
          <p:nvPr/>
        </p:nvSpPr>
        <p:spPr>
          <a:xfrm>
            <a:off x="2190334" y="3423832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3E3F10D-2152-44A3-AC2F-6AAD4FD52F41}"/>
              </a:ext>
            </a:extLst>
          </p:cNvPr>
          <p:cNvSpPr txBox="1"/>
          <p:nvPr/>
        </p:nvSpPr>
        <p:spPr>
          <a:xfrm>
            <a:off x="715250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75D2263-F069-471D-9C6A-78BE9F9B7933}"/>
              </a:ext>
            </a:extLst>
          </p:cNvPr>
          <p:cNvSpPr txBox="1"/>
          <p:nvPr/>
        </p:nvSpPr>
        <p:spPr>
          <a:xfrm>
            <a:off x="1016080" y="2925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3D62887-96F8-4FD4-813E-8B11C7EE5A28}"/>
              </a:ext>
            </a:extLst>
          </p:cNvPr>
          <p:cNvSpPr txBox="1"/>
          <p:nvPr/>
        </p:nvSpPr>
        <p:spPr>
          <a:xfrm>
            <a:off x="1408282" y="29253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D58B6F7-E0A9-4D03-8DCE-6783308C59A9}"/>
              </a:ext>
            </a:extLst>
          </p:cNvPr>
          <p:cNvSpPr txBox="1"/>
          <p:nvPr/>
        </p:nvSpPr>
        <p:spPr>
          <a:xfrm>
            <a:off x="1800484" y="29253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F7628B-8E87-40B9-A342-23063A8AD987}"/>
              </a:ext>
            </a:extLst>
          </p:cNvPr>
          <p:cNvSpPr txBox="1"/>
          <p:nvPr/>
        </p:nvSpPr>
        <p:spPr>
          <a:xfrm>
            <a:off x="2192686" y="29253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CA634FD-86B6-4FA9-B03D-A4DD10CAF3C6}"/>
              </a:ext>
            </a:extLst>
          </p:cNvPr>
          <p:cNvSpPr txBox="1"/>
          <p:nvPr/>
        </p:nvSpPr>
        <p:spPr>
          <a:xfrm>
            <a:off x="2584888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60C2F5-8FBD-4BA1-9169-3A7A4601B632}"/>
              </a:ext>
            </a:extLst>
          </p:cNvPr>
          <p:cNvSpPr txBox="1"/>
          <p:nvPr/>
        </p:nvSpPr>
        <p:spPr>
          <a:xfrm>
            <a:off x="2977090" y="29253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B47A04A-1037-4673-A376-CA26FB9157D7}"/>
              </a:ext>
            </a:extLst>
          </p:cNvPr>
          <p:cNvSpPr txBox="1"/>
          <p:nvPr/>
        </p:nvSpPr>
        <p:spPr>
          <a:xfrm>
            <a:off x="1167938" y="2499793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AFF18F5-1EC1-4F25-B6EB-B59800B1FC48}"/>
              </a:ext>
            </a:extLst>
          </p:cNvPr>
          <p:cNvSpPr txBox="1"/>
          <p:nvPr/>
        </p:nvSpPr>
        <p:spPr>
          <a:xfrm>
            <a:off x="636194" y="2499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B11C963-81EC-4C4C-8414-7CE155B7D4BF}"/>
              </a:ext>
            </a:extLst>
          </p:cNvPr>
          <p:cNvSpPr txBox="1"/>
          <p:nvPr/>
        </p:nvSpPr>
        <p:spPr>
          <a:xfrm>
            <a:off x="3102353" y="25031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9C19108-2A2F-48D3-A3EB-55C37185D510}"/>
              </a:ext>
            </a:extLst>
          </p:cNvPr>
          <p:cNvSpPr txBox="1"/>
          <p:nvPr/>
        </p:nvSpPr>
        <p:spPr>
          <a:xfrm>
            <a:off x="2230675" y="249979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4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 Calendar Details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 Calendar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Site Details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639CFC1-5064-4BD7-8E6C-C8F0527D6A2B}"/>
              </a:ext>
            </a:extLst>
          </p:cNvPr>
          <p:cNvSpPr/>
          <p:nvPr/>
        </p:nvSpPr>
        <p:spPr>
          <a:xfrm>
            <a:off x="662547" y="3024150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871932" y="2933827"/>
            <a:ext cx="242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is open on this date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6439065-EF55-4311-95AE-92AC85F6B622}"/>
              </a:ext>
            </a:extLst>
          </p:cNvPr>
          <p:cNvSpPr txBox="1"/>
          <p:nvPr/>
        </p:nvSpPr>
        <p:spPr>
          <a:xfrm>
            <a:off x="536221" y="338782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Time: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51F0BEF-9FD4-4AE9-A738-F36FBFC0B94C}"/>
              </a:ext>
            </a:extLst>
          </p:cNvPr>
          <p:cNvSpPr txBox="1"/>
          <p:nvPr/>
        </p:nvSpPr>
        <p:spPr>
          <a:xfrm>
            <a:off x="536221" y="384531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Time: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60482" y="3404836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 flipV="1">
            <a:off x="3216069" y="351664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56914" y="3880293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 flipV="1">
            <a:off x="3212501" y="3992105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589848" y="5057988"/>
            <a:ext cx="2975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 that a change to site details  will cause notifications to be sent to volunteers with this site as a preferred site.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58574" y="2253850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[date]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632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Site Coordinators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88070" cy="11251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Admin Site Coordinators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Site Coordinators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39861" y="195663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[site]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26993"/>
            <a:ext cx="2896068" cy="3566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[user]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[user]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5718" y="249580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4577" y="279657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27135" y="3054798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[user]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009" y="3104937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List of previously send notifications</a:t>
            </a:r>
          </a:p>
          <a:p>
            <a:r>
              <a:rPr lang="en-US" dirty="0" smtClean="0"/>
              <a:t>Touch to edit and/or send</a:t>
            </a:r>
          </a:p>
          <a:p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Notifications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23874" y="5692487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Notification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38133"/>
            <a:ext cx="2896068" cy="315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[Message]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[Message]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0306" y="6134524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Done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17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Change as needed</a:t>
            </a:r>
          </a:p>
          <a:p>
            <a:r>
              <a:rPr lang="en-US" dirty="0" smtClean="0"/>
              <a:t>Select targets</a:t>
            </a:r>
          </a:p>
          <a:p>
            <a:r>
              <a:rPr lang="en-US" dirty="0" smtClean="0"/>
              <a:t>Back to cancel</a:t>
            </a:r>
          </a:p>
          <a:p>
            <a:r>
              <a:rPr lang="en-US" dirty="0" smtClean="0"/>
              <a:t>S&amp;S to make it happen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Notification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&amp; Send Notification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6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425997" y="2753286"/>
            <a:ext cx="2053820" cy="80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425997" y="2415530"/>
            <a:ext cx="2039111" cy="21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639CFC1-5064-4BD7-8E6C-C8F0527D6A2B}"/>
              </a:ext>
            </a:extLst>
          </p:cNvPr>
          <p:cNvSpPr/>
          <p:nvPr/>
        </p:nvSpPr>
        <p:spPr>
          <a:xfrm>
            <a:off x="707110" y="4338658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916495" y="4248335"/>
            <a:ext cx="121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Volunteers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639CFC1-5064-4BD7-8E6C-C8F0527D6A2B}"/>
              </a:ext>
            </a:extLst>
          </p:cNvPr>
          <p:cNvSpPr/>
          <p:nvPr/>
        </p:nvSpPr>
        <p:spPr>
          <a:xfrm>
            <a:off x="692401" y="4747275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901786" y="465695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Coordinators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39CFC1-5064-4BD7-8E6C-C8F0527D6A2B}"/>
              </a:ext>
            </a:extLst>
          </p:cNvPr>
          <p:cNvSpPr/>
          <p:nvPr/>
        </p:nvSpPr>
        <p:spPr>
          <a:xfrm>
            <a:off x="699973" y="5178172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909358" y="5087849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683690" y="3895680"/>
            <a:ext cx="9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4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List of suggestions received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Suggestions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630702" y="2438133"/>
            <a:ext cx="2896068" cy="3543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71F87D4-D5A8-4E00-8F27-B6017A3840A3}"/>
              </a:ext>
            </a:extLst>
          </p:cNvPr>
          <p:cNvSpPr/>
          <p:nvPr/>
        </p:nvSpPr>
        <p:spPr>
          <a:xfrm>
            <a:off x="630703" y="2426993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[Message]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70A0D9-8D29-4532-99F9-056D85026166}"/>
              </a:ext>
            </a:extLst>
          </p:cNvPr>
          <p:cNvSpPr/>
          <p:nvPr/>
        </p:nvSpPr>
        <p:spPr>
          <a:xfrm>
            <a:off x="630703" y="2746440"/>
            <a:ext cx="2896068" cy="316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[Message]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0306" y="6134524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Done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69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View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Suggestion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111407" y="155960"/>
            <a:ext cx="3821228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Suggestion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Done Here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42430" y="2640430"/>
            <a:ext cx="6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425997" y="2753286"/>
            <a:ext cx="2053820" cy="800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B400D83-F2FF-49FD-82BD-B2775BD3E642}"/>
              </a:ext>
            </a:extLst>
          </p:cNvPr>
          <p:cNvSpPr txBox="1"/>
          <p:nvPr/>
        </p:nvSpPr>
        <p:spPr>
          <a:xfrm>
            <a:off x="527721" y="2302674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8DA9BC9-F015-46DD-99A9-BE77C415B715}"/>
              </a:ext>
            </a:extLst>
          </p:cNvPr>
          <p:cNvSpPr/>
          <p:nvPr/>
        </p:nvSpPr>
        <p:spPr>
          <a:xfrm>
            <a:off x="1425997" y="2415530"/>
            <a:ext cx="2039111" cy="21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8024" y="5610949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in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8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Only for super-admin</a:t>
            </a:r>
            <a:endParaRPr lang="en-US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Set System PW’s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2290" y="1350063"/>
            <a:ext cx="3261029" cy="5229331"/>
            <a:chOff x="432290" y="1350063"/>
            <a:chExt cx="3261029" cy="5229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BC992A0-6E13-4612-95BA-9D797898E563}"/>
                </a:ext>
              </a:extLst>
            </p:cNvPr>
            <p:cNvSpPr/>
            <p:nvPr/>
          </p:nvSpPr>
          <p:spPr>
            <a:xfrm>
              <a:off x="471487" y="1385888"/>
              <a:ext cx="3221832" cy="5193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873BB33-F8A0-490C-8621-03162FE884CD}"/>
                </a:ext>
              </a:extLst>
            </p:cNvPr>
            <p:cNvSpPr txBox="1"/>
            <p:nvPr/>
          </p:nvSpPr>
          <p:spPr>
            <a:xfrm>
              <a:off x="432290" y="1350063"/>
              <a:ext cx="790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</a:t>
              </a:r>
              <a:r>
                <a:rPr lang="en-US" dirty="0" smtClean="0"/>
                <a:t>Back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25B2063-DE39-4A27-B902-20C2DCCBA79F}"/>
                </a:ext>
              </a:extLst>
            </p:cNvPr>
            <p:cNvSpPr txBox="1"/>
            <p:nvPr/>
          </p:nvSpPr>
          <p:spPr>
            <a:xfrm>
              <a:off x="487993" y="1670552"/>
              <a:ext cx="31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Admin Set System Passwords</a:t>
              </a:r>
              <a:endParaRPr 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78D04AB-7F43-4C7D-B0C4-3D511B1DDFC8}"/>
                </a:ext>
              </a:extLst>
            </p:cNvPr>
            <p:cNvSpPr txBox="1"/>
            <p:nvPr/>
          </p:nvSpPr>
          <p:spPr>
            <a:xfrm>
              <a:off x="757559" y="1411722"/>
              <a:ext cx="286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VITA San </a:t>
              </a:r>
              <a:r>
                <a:rPr lang="en-US" b="1" dirty="0" smtClean="0"/>
                <a:t>Antonio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B400D83-F2FF-49FD-82BD-B2775BD3E642}"/>
                </a:ext>
              </a:extLst>
            </p:cNvPr>
            <p:cNvSpPr txBox="1"/>
            <p:nvPr/>
          </p:nvSpPr>
          <p:spPr>
            <a:xfrm>
              <a:off x="542430" y="2640430"/>
              <a:ext cx="1218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</a:t>
              </a:r>
              <a:r>
                <a:rPr lang="en-US" dirty="0" err="1" smtClean="0"/>
                <a:t>Coord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8DA9BC9-F015-46DD-99A9-BE77C415B715}"/>
                </a:ext>
              </a:extLst>
            </p:cNvPr>
            <p:cNvSpPr/>
            <p:nvPr/>
          </p:nvSpPr>
          <p:spPr>
            <a:xfrm>
              <a:off x="1817932" y="2753286"/>
              <a:ext cx="1661885" cy="210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B400D83-F2FF-49FD-82BD-B2775BD3E642}"/>
                </a:ext>
              </a:extLst>
            </p:cNvPr>
            <p:cNvSpPr txBox="1"/>
            <p:nvPr/>
          </p:nvSpPr>
          <p:spPr>
            <a:xfrm>
              <a:off x="538861" y="3015628"/>
              <a:ext cx="859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Admin: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C8DA9BC9-F015-46DD-99A9-BE77C415B715}"/>
                </a:ext>
              </a:extLst>
            </p:cNvPr>
            <p:cNvSpPr/>
            <p:nvPr/>
          </p:nvSpPr>
          <p:spPr>
            <a:xfrm>
              <a:off x="1814363" y="3128484"/>
              <a:ext cx="1661885" cy="210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B400D83-F2FF-49FD-82BD-B2775BD3E642}"/>
                </a:ext>
              </a:extLst>
            </p:cNvPr>
            <p:cNvSpPr txBox="1"/>
            <p:nvPr/>
          </p:nvSpPr>
          <p:spPr>
            <a:xfrm>
              <a:off x="527721" y="2302674"/>
              <a:ext cx="118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Volunteer: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C8DA9BC9-F015-46DD-99A9-BE77C415B715}"/>
                </a:ext>
              </a:extLst>
            </p:cNvPr>
            <p:cNvSpPr/>
            <p:nvPr/>
          </p:nvSpPr>
          <p:spPr>
            <a:xfrm>
              <a:off x="1803223" y="2415530"/>
              <a:ext cx="1661885" cy="210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1593" y="6115803"/>
              <a:ext cx="2907697" cy="36761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Passwords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878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4916" y="245078"/>
            <a:ext cx="7943252" cy="6335110"/>
          </a:xfrm>
        </p:spPr>
        <p:txBody>
          <a:bodyPr>
            <a:normAutofit/>
          </a:bodyPr>
          <a:lstStyle/>
          <a:p>
            <a:r>
              <a:rPr lang="en-US" dirty="0" smtClean="0"/>
              <a:t>Only for super-admin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73BB33-F8A0-490C-8621-03162FE884CD}"/>
              </a:ext>
            </a:extLst>
          </p:cNvPr>
          <p:cNvSpPr txBox="1"/>
          <p:nvPr/>
        </p:nvSpPr>
        <p:spPr>
          <a:xfrm>
            <a:off x="432290" y="1350063"/>
            <a:ext cx="79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25B2063-DE39-4A27-B902-20C2DCCBA79F}"/>
              </a:ext>
            </a:extLst>
          </p:cNvPr>
          <p:cNvSpPr txBox="1"/>
          <p:nvPr/>
        </p:nvSpPr>
        <p:spPr>
          <a:xfrm>
            <a:off x="487993" y="167055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Set First/Last Date</a:t>
            </a:r>
            <a:endParaRPr lang="en-US" b="1" dirty="0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 txBox="1">
            <a:spLocks/>
          </p:cNvSpPr>
          <p:nvPr/>
        </p:nvSpPr>
        <p:spPr>
          <a:xfrm>
            <a:off x="471487" y="155960"/>
            <a:ext cx="3249475" cy="11251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Set First/Last</a:t>
            </a:r>
          </a:p>
          <a:p>
            <a:r>
              <a:rPr lang="en-US" dirty="0" smtClean="0"/>
              <a:t>(Admin)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757559" y="1411722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601593" y="6115803"/>
            <a:ext cx="2907697" cy="3676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First/Last Dates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439065-EF55-4311-95AE-92AC85F6B622}"/>
              </a:ext>
            </a:extLst>
          </p:cNvPr>
          <p:cNvSpPr txBox="1"/>
          <p:nvPr/>
        </p:nvSpPr>
        <p:spPr>
          <a:xfrm>
            <a:off x="536221" y="3387824"/>
            <a:ext cx="11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Date: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1F0BEF-9FD4-4AE9-A738-F36FBFC0B94C}"/>
              </a:ext>
            </a:extLst>
          </p:cNvPr>
          <p:cNvSpPr txBox="1"/>
          <p:nvPr/>
        </p:nvSpPr>
        <p:spPr>
          <a:xfrm>
            <a:off x="536221" y="3845312"/>
            <a:ext cx="105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Date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60482" y="3404836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flipV="1">
            <a:off x="3216069" y="351664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1856914" y="3880293"/>
            <a:ext cx="1700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 flipV="1">
            <a:off x="3212501" y="3992105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D3A369-76DF-4A0E-BE9B-45D59151C408}"/>
              </a:ext>
            </a:extLst>
          </p:cNvPr>
          <p:cNvSpPr txBox="1"/>
          <p:nvPr/>
        </p:nvSpPr>
        <p:spPr>
          <a:xfrm>
            <a:off x="649121" y="2599630"/>
            <a:ext cx="290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first and last dates a site can be open.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Emails to admins generated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new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on local device</a:t>
            </a:r>
            <a:br>
              <a:rPr lang="en-US" dirty="0" smtClean="0"/>
            </a:br>
            <a:r>
              <a:rPr lang="en-US" sz="3200" dirty="0" smtClean="0"/>
              <a:t>(or in a cookie)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email/password if provided (encrypted)</a:t>
            </a:r>
          </a:p>
          <a:p>
            <a:r>
              <a:rPr lang="en-US" dirty="0" smtClean="0"/>
              <a:t>List of preferred sites</a:t>
            </a:r>
          </a:p>
          <a:p>
            <a:r>
              <a:rPr lang="en-US" dirty="0" smtClean="0"/>
              <a:t>Last filter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1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3" y="69765"/>
            <a:ext cx="1054441" cy="1673352"/>
          </a:xfrm>
          <a:prstGeom prst="rect">
            <a:avLst/>
          </a:prstGeom>
        </p:spPr>
      </p:pic>
      <p:pic>
        <p:nvPicPr>
          <p:cNvPr id="5" name="Picture 4" descr="find s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77" y="69765"/>
            <a:ext cx="1054441" cy="1673352"/>
          </a:xfrm>
          <a:prstGeom prst="rect">
            <a:avLst/>
          </a:prstGeom>
        </p:spPr>
      </p:pic>
      <p:pic>
        <p:nvPicPr>
          <p:cNvPr id="6" name="Picture 5" descr="sites fil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16" y="69765"/>
            <a:ext cx="1054441" cy="1673352"/>
          </a:xfrm>
          <a:prstGeom prst="rect">
            <a:avLst/>
          </a:prstGeom>
        </p:spPr>
      </p:pic>
      <p:pic>
        <p:nvPicPr>
          <p:cNvPr id="8" name="Picture 7" descr="site detail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76" y="69765"/>
            <a:ext cx="1054441" cy="1673352"/>
          </a:xfrm>
          <a:prstGeom prst="rect">
            <a:avLst/>
          </a:prstGeom>
        </p:spPr>
      </p:pic>
      <p:pic>
        <p:nvPicPr>
          <p:cNvPr id="9" name="Picture 8" descr="beforeyou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55" y="69765"/>
            <a:ext cx="1054441" cy="1673352"/>
          </a:xfrm>
          <a:prstGeom prst="rect">
            <a:avLst/>
          </a:prstGeom>
        </p:spPr>
      </p:pic>
      <p:pic>
        <p:nvPicPr>
          <p:cNvPr id="10" name="Picture 9" descr="abou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95" y="69765"/>
            <a:ext cx="1054441" cy="1673352"/>
          </a:xfrm>
          <a:prstGeom prst="rect">
            <a:avLst/>
          </a:prstGeom>
        </p:spPr>
      </p:pic>
      <p:pic>
        <p:nvPicPr>
          <p:cNvPr id="11" name="Picture 10" descr="logi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2" y="1774169"/>
            <a:ext cx="1054441" cy="1673352"/>
          </a:xfrm>
          <a:prstGeom prst="rect">
            <a:avLst/>
          </a:prstGeom>
        </p:spPr>
      </p:pic>
      <p:pic>
        <p:nvPicPr>
          <p:cNvPr id="12" name="Picture 11" descr="vol hom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91" y="1774169"/>
            <a:ext cx="1054441" cy="1673352"/>
          </a:xfrm>
          <a:prstGeom prst="rect">
            <a:avLst/>
          </a:prstGeom>
        </p:spPr>
      </p:pic>
      <p:pic>
        <p:nvPicPr>
          <p:cNvPr id="13" name="Picture 12" descr="vol hours worke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29" y="1774169"/>
            <a:ext cx="1054441" cy="1673352"/>
          </a:xfrm>
          <a:prstGeom prst="rect">
            <a:avLst/>
          </a:prstGeom>
        </p:spPr>
      </p:pic>
      <p:pic>
        <p:nvPicPr>
          <p:cNvPr id="14" name="Picture 13" descr="vol suggesti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96" y="1774169"/>
            <a:ext cx="1054441" cy="1673352"/>
          </a:xfrm>
          <a:prstGeom prst="rect">
            <a:avLst/>
          </a:prstGeom>
        </p:spPr>
      </p:pic>
      <p:pic>
        <p:nvPicPr>
          <p:cNvPr id="15" name="Picture 14" descr="sc sit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2" y="3467435"/>
            <a:ext cx="1054441" cy="1673352"/>
          </a:xfrm>
          <a:prstGeom prst="rect">
            <a:avLst/>
          </a:prstGeom>
        </p:spPr>
      </p:pic>
      <p:pic>
        <p:nvPicPr>
          <p:cNvPr id="16" name="Picture 15" descr="sc s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51" y="3467435"/>
            <a:ext cx="1054441" cy="1673352"/>
          </a:xfrm>
          <a:prstGeom prst="rect">
            <a:avLst/>
          </a:prstGeom>
        </p:spPr>
      </p:pic>
      <p:pic>
        <p:nvPicPr>
          <p:cNvPr id="18" name="Picture 17" descr="sc vol hou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89" y="3467435"/>
            <a:ext cx="1054441" cy="1673352"/>
          </a:xfrm>
          <a:prstGeom prst="rect">
            <a:avLst/>
          </a:prstGeom>
        </p:spPr>
      </p:pic>
      <p:pic>
        <p:nvPicPr>
          <p:cNvPr id="21" name="Picture 20" descr="sc new vol hour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09" y="3467435"/>
            <a:ext cx="1054441" cy="1673352"/>
          </a:xfrm>
          <a:prstGeom prst="rect">
            <a:avLst/>
          </a:prstGeom>
        </p:spPr>
      </p:pic>
      <p:pic>
        <p:nvPicPr>
          <p:cNvPr id="23" name="Picture 22" descr="sc site detail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8" y="3467435"/>
            <a:ext cx="1054441" cy="1673352"/>
          </a:xfrm>
          <a:prstGeom prst="rect">
            <a:avLst/>
          </a:prstGeom>
        </p:spPr>
      </p:pic>
      <p:pic>
        <p:nvPicPr>
          <p:cNvPr id="24" name="Picture 23" descr="admin hom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" y="5184648"/>
            <a:ext cx="1054441" cy="1673352"/>
          </a:xfrm>
          <a:prstGeom prst="rect">
            <a:avLst/>
          </a:prstGeom>
        </p:spPr>
      </p:pic>
      <p:pic>
        <p:nvPicPr>
          <p:cNvPr id="25" name="Picture 24" descr="admin user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24" y="5184648"/>
            <a:ext cx="1054441" cy="1673352"/>
          </a:xfrm>
          <a:prstGeom prst="rect">
            <a:avLst/>
          </a:prstGeom>
        </p:spPr>
      </p:pic>
      <p:pic>
        <p:nvPicPr>
          <p:cNvPr id="26" name="Picture 25" descr="admin edit us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22" y="5184648"/>
            <a:ext cx="1054441" cy="1673352"/>
          </a:xfrm>
          <a:prstGeom prst="rect">
            <a:avLst/>
          </a:prstGeom>
        </p:spPr>
      </p:pic>
      <p:pic>
        <p:nvPicPr>
          <p:cNvPr id="27" name="Picture 26" descr="admin sc sites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41" y="5184648"/>
            <a:ext cx="1054441" cy="1673352"/>
          </a:xfrm>
          <a:prstGeom prst="rect">
            <a:avLst/>
          </a:prstGeom>
        </p:spPr>
      </p:pic>
      <p:pic>
        <p:nvPicPr>
          <p:cNvPr id="28" name="Picture 27" descr="admin site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12" y="5184648"/>
            <a:ext cx="1054441" cy="1673352"/>
          </a:xfrm>
          <a:prstGeom prst="rect">
            <a:avLst/>
          </a:prstGeom>
        </p:spPr>
      </p:pic>
      <p:pic>
        <p:nvPicPr>
          <p:cNvPr id="29" name="Picture 28" descr="admin sit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5" y="5184648"/>
            <a:ext cx="1054441" cy="1673352"/>
          </a:xfrm>
          <a:prstGeom prst="rect">
            <a:avLst/>
          </a:prstGeom>
        </p:spPr>
      </p:pic>
      <p:pic>
        <p:nvPicPr>
          <p:cNvPr id="30" name="Picture 29" descr="admin site capabilities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06" y="5184648"/>
            <a:ext cx="1054441" cy="1673352"/>
          </a:xfrm>
          <a:prstGeom prst="rect">
            <a:avLst/>
          </a:prstGeom>
        </p:spPr>
      </p:pic>
      <p:pic>
        <p:nvPicPr>
          <p:cNvPr id="31" name="Picture 30" descr="admin site calendar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6" y="5184648"/>
            <a:ext cx="1054441" cy="1673352"/>
          </a:xfrm>
          <a:prstGeom prst="rect">
            <a:avLst/>
          </a:prstGeom>
        </p:spPr>
      </p:pic>
      <p:pic>
        <p:nvPicPr>
          <p:cNvPr id="32" name="Picture 31" descr="admin site cal detail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45" y="5184648"/>
            <a:ext cx="1054441" cy="1673352"/>
          </a:xfrm>
          <a:prstGeom prst="rect">
            <a:avLst/>
          </a:prstGeom>
        </p:spPr>
      </p:pic>
      <p:pic>
        <p:nvPicPr>
          <p:cNvPr id="33" name="Picture 32" descr="admin notifications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55" y="3467435"/>
            <a:ext cx="1054441" cy="1673352"/>
          </a:xfrm>
          <a:prstGeom prst="rect">
            <a:avLst/>
          </a:prstGeom>
        </p:spPr>
      </p:pic>
      <p:pic>
        <p:nvPicPr>
          <p:cNvPr id="34" name="Picture 33" descr="admin notification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74" y="3467435"/>
            <a:ext cx="1054441" cy="1673352"/>
          </a:xfrm>
          <a:prstGeom prst="rect">
            <a:avLst/>
          </a:prstGeom>
        </p:spPr>
      </p:pic>
      <p:pic>
        <p:nvPicPr>
          <p:cNvPr id="35" name="Picture 34" descr="admin suggestions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05" y="3467435"/>
            <a:ext cx="1054441" cy="1673352"/>
          </a:xfrm>
          <a:prstGeom prst="rect">
            <a:avLst/>
          </a:prstGeom>
        </p:spPr>
      </p:pic>
      <p:pic>
        <p:nvPicPr>
          <p:cNvPr id="36" name="Picture 35" descr="admin suggestion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99" y="3467435"/>
            <a:ext cx="1054441" cy="1673352"/>
          </a:xfrm>
          <a:prstGeom prst="rect">
            <a:avLst/>
          </a:prstGeom>
        </p:spPr>
      </p:pic>
      <p:pic>
        <p:nvPicPr>
          <p:cNvPr id="37" name="Picture 36" descr="admin site coord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984" y="5184648"/>
            <a:ext cx="1054441" cy="1673352"/>
          </a:xfrm>
          <a:prstGeom prst="rect">
            <a:avLst/>
          </a:prstGeom>
        </p:spPr>
      </p:pic>
      <p:pic>
        <p:nvPicPr>
          <p:cNvPr id="38" name="Picture 37" descr="site calendar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16" y="69765"/>
            <a:ext cx="1054441" cy="1673352"/>
          </a:xfrm>
          <a:prstGeom prst="rect">
            <a:avLst/>
          </a:prstGeom>
        </p:spPr>
      </p:pic>
      <p:pic>
        <p:nvPicPr>
          <p:cNvPr id="39" name="Picture 38" descr="admin set system pw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55" y="1774171"/>
            <a:ext cx="1054441" cy="1673352"/>
          </a:xfrm>
          <a:prstGeom prst="rect">
            <a:avLst/>
          </a:prstGeom>
        </p:spPr>
      </p:pic>
      <p:pic>
        <p:nvPicPr>
          <p:cNvPr id="40" name="Picture 39" descr="admin set first last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57" y="1774172"/>
            <a:ext cx="1054441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33680"/>
            <a:ext cx="2774039" cy="1180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>(all)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App opening screen </a:t>
            </a:r>
            <a:r>
              <a:rPr lang="mr-IN" dirty="0" smtClean="0"/>
              <a:t>–</a:t>
            </a:r>
            <a:r>
              <a:rPr lang="en-US" dirty="0" smtClean="0"/>
              <a:t> always</a:t>
            </a:r>
          </a:p>
          <a:p>
            <a:r>
              <a:rPr lang="en-US" dirty="0" smtClean="0"/>
              <a:t>For clients, volunteers, SC’s, and admin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Get logged-in user 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a Site Near You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A463B8-9541-4D7F-BD37-413FE76FA1D1}"/>
              </a:ext>
            </a:extLst>
          </p:cNvPr>
          <p:cNvSpPr txBox="1"/>
          <p:nvPr/>
        </p:nvSpPr>
        <p:spPr>
          <a:xfrm>
            <a:off x="619078" y="2608431"/>
            <a:ext cx="2879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You 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19481" y="6117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35014" y="1679079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A463B8-9541-4D7F-BD37-413FE76FA1D1}"/>
              </a:ext>
            </a:extLst>
          </p:cNvPr>
          <p:cNvSpPr txBox="1"/>
          <p:nvPr/>
        </p:nvSpPr>
        <p:spPr>
          <a:xfrm>
            <a:off x="615510" y="5423267"/>
            <a:ext cx="2879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Staff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2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78" y="292782"/>
            <a:ext cx="3386743" cy="1021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a Site</a:t>
            </a:r>
            <a:br>
              <a:rPr lang="en-US" dirty="0" smtClean="0"/>
            </a:br>
            <a:r>
              <a:rPr lang="en-US" dirty="0" smtClean="0"/>
              <a:t>(all*)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all users, show the map</a:t>
            </a:r>
          </a:p>
          <a:p>
            <a:pPr lvl="1"/>
            <a:r>
              <a:rPr lang="en-US" dirty="0" smtClean="0"/>
              <a:t>Option to filter by date, by type</a:t>
            </a:r>
          </a:p>
          <a:p>
            <a:pPr lvl="1"/>
            <a:r>
              <a:rPr lang="en-US" dirty="0" smtClean="0"/>
              <a:t>Highlight sites show a special flag</a:t>
            </a:r>
          </a:p>
          <a:p>
            <a:r>
              <a:rPr lang="en-US" dirty="0" smtClean="0"/>
              <a:t>For volunteers that have registered and are signed in</a:t>
            </a:r>
          </a:p>
          <a:p>
            <a:pPr lvl="1"/>
            <a:r>
              <a:rPr lang="en-US" dirty="0" smtClean="0"/>
              <a:t>Will show mobile sites if requested in the filter</a:t>
            </a:r>
          </a:p>
          <a:p>
            <a:pPr lvl="1"/>
            <a:r>
              <a:rPr lang="en-US" dirty="0" smtClean="0"/>
              <a:t>Not logged in users will never see mobile sites</a:t>
            </a:r>
          </a:p>
          <a:p>
            <a:r>
              <a:rPr lang="en-US" dirty="0" smtClean="0"/>
              <a:t>Touch site flag</a:t>
            </a:r>
          </a:p>
          <a:p>
            <a:pPr lvl="1"/>
            <a:r>
              <a:rPr lang="en-US" dirty="0" smtClean="0"/>
              <a:t>See site details (address, etc.) or designate site as a preferred site (all users)</a:t>
            </a:r>
          </a:p>
          <a:p>
            <a:r>
              <a:rPr lang="en-US" dirty="0" smtClean="0"/>
              <a:t>If preferred site is closed on the selected date, flag the nearest site that is open on that date</a:t>
            </a:r>
          </a:p>
          <a:p>
            <a:pPr lvl="1"/>
            <a:r>
              <a:rPr lang="en-US" dirty="0" smtClean="0"/>
              <a:t>Only applies if a date is selected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Get logged-in user details</a:t>
            </a:r>
          </a:p>
          <a:p>
            <a:pPr lvl="1"/>
            <a:r>
              <a:rPr lang="en-US" dirty="0" smtClean="0"/>
              <a:t>Get all sites details (with calendar)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35014" y="144514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B64A87-0075-47D3-BA77-B680596A2095}"/>
              </a:ext>
            </a:extLst>
          </p:cNvPr>
          <p:cNvSpPr/>
          <p:nvPr/>
        </p:nvSpPr>
        <p:spPr>
          <a:xfrm>
            <a:off x="479046" y="1760104"/>
            <a:ext cx="3219635" cy="48124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1737545" y="191064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Filter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1296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Sites Filter</a:t>
            </a:r>
            <a:br>
              <a:rPr lang="en-US" dirty="0" smtClean="0"/>
            </a:br>
            <a:r>
              <a:rPr lang="en-US" dirty="0" smtClean="0"/>
              <a:t>(all*)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 smtClean="0"/>
              <a:t>Drop down</a:t>
            </a:r>
          </a:p>
          <a:p>
            <a:pPr lvl="1"/>
            <a:r>
              <a:rPr lang="en-US" dirty="0" smtClean="0"/>
              <a:t>All, Today, Tomorrow, next 5 calendar days</a:t>
            </a:r>
          </a:p>
          <a:p>
            <a:r>
              <a:rPr lang="en-US" dirty="0" smtClean="0"/>
              <a:t>Mobile site option only shown if user is flagged for the mobile team</a:t>
            </a:r>
          </a:p>
          <a:p>
            <a:r>
              <a:rPr lang="en-US" dirty="0" smtClean="0"/>
              <a:t>(web: merge into map display screen)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D6ABBD-7CB7-46AE-9CA3-AA66DB998BE3}"/>
              </a:ext>
            </a:extLst>
          </p:cNvPr>
          <p:cNvSpPr txBox="1"/>
          <p:nvPr/>
        </p:nvSpPr>
        <p:spPr>
          <a:xfrm>
            <a:off x="626169" y="2093886"/>
            <a:ext cx="2883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Sites Open Today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630622" y="2797811"/>
            <a:ext cx="138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Capabilities: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68435" y="1478561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</a:t>
            </a:r>
            <a:r>
              <a:rPr lang="en-US" b="1" dirty="0" smtClean="0"/>
              <a:t>Antonio</a:t>
            </a:r>
            <a:endParaRPr lang="en-US" b="1" dirty="0"/>
          </a:p>
        </p:txBody>
      </p:sp>
      <p:sp>
        <p:nvSpPr>
          <p:cNvPr id="2" name="Isosceles Triangle 1"/>
          <p:cNvSpPr/>
          <p:nvPr/>
        </p:nvSpPr>
        <p:spPr>
          <a:xfrm flipV="1">
            <a:off x="3163932" y="2205698"/>
            <a:ext cx="233952" cy="2005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9717" y="317300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Virtual/Drop-off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9717" y="3544493"/>
            <a:ext cx="179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Fully assisted tax prep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9717" y="3915977"/>
            <a:ext cx="162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DIY (My Free Taxes)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61301" y="3232208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1301" y="3603692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1301" y="3975176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537928" y="1468605"/>
            <a:ext cx="65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 Back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9717" y="4287462"/>
            <a:ext cx="229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Express (very simple returns)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68873" y="4346661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7170C1C-3AFC-460C-9C5A-4C2FC47A5899}"/>
              </a:ext>
            </a:extLst>
          </p:cNvPr>
          <p:cNvSpPr txBox="1"/>
          <p:nvPr/>
        </p:nvSpPr>
        <p:spPr>
          <a:xfrm>
            <a:off x="876148" y="4673800"/>
            <a:ext cx="163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Include mobile sites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65304" y="4732999"/>
            <a:ext cx="178249" cy="189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4750" y="4623058"/>
            <a:ext cx="2874276" cy="412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7296" y="5781607"/>
            <a:ext cx="2840856" cy="378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filter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78D04AB-7F43-4C7D-B0C4-3D511B1DDFC8}"/>
              </a:ext>
            </a:extLst>
          </p:cNvPr>
          <p:cNvSpPr txBox="1"/>
          <p:nvPr/>
        </p:nvSpPr>
        <p:spPr>
          <a:xfrm>
            <a:off x="620304" y="1731220"/>
            <a:ext cx="286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Filter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101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</TotalTime>
  <Words>1859</Words>
  <Application>Microsoft Macintosh PowerPoint</Application>
  <PresentationFormat>Custom</PresentationFormat>
  <Paragraphs>473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VITA Application Wire Frames</vt:lpstr>
      <vt:lpstr>Notes</vt:lpstr>
      <vt:lpstr>Notifications Generated</vt:lpstr>
      <vt:lpstr>Emails to admins generated</vt:lpstr>
      <vt:lpstr>Stored on local device (or in a cookie)</vt:lpstr>
      <vt:lpstr>PowerPoint Presentation</vt:lpstr>
      <vt:lpstr>Main (all)</vt:lpstr>
      <vt:lpstr>Find a Site (all*)</vt:lpstr>
      <vt:lpstr>Sites Filter (all*)</vt:lpstr>
      <vt:lpstr>Site Details (all*)</vt:lpstr>
      <vt:lpstr>Site Calendar (all)</vt:lpstr>
      <vt:lpstr>PowerPoint Presentation</vt:lpstr>
      <vt:lpstr>PowerPoint Presentation</vt:lpstr>
      <vt:lpstr>Initial Login (Vol, SC, Admin)</vt:lpstr>
      <vt:lpstr>Vol Home (vol)</vt:lpstr>
      <vt:lpstr>Vol Hours Worked (vol)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and Site Coodinator</dc:title>
  <dc:creator>Billy Cox</dc:creator>
  <cp:lastModifiedBy>Billy Cox</cp:lastModifiedBy>
  <cp:revision>120</cp:revision>
  <cp:lastPrinted>2017-08-27T22:22:22Z</cp:lastPrinted>
  <dcterms:created xsi:type="dcterms:W3CDTF">2017-08-27T14:24:43Z</dcterms:created>
  <dcterms:modified xsi:type="dcterms:W3CDTF">2018-09-02T01:18:22Z</dcterms:modified>
</cp:coreProperties>
</file>