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rchivo Black"/>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D1A314FB-46F9-4A84-A09B-B8308AA44026}">
  <a:tblStyle styleId="{D1A314FB-46F9-4A84-A09B-B8308AA44026}"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ArchivoBlack-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pololu.com/product/136/spec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pololu.com/product/136/spec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 Id="rId6" Type="http://schemas.openxmlformats.org/officeDocument/2006/relationships/image" Target="../media/image0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73450" y="171225"/>
            <a:ext cx="8342700" cy="1159799"/>
          </a:xfrm>
          <a:prstGeom prst="rect">
            <a:avLst/>
          </a:prstGeom>
        </p:spPr>
        <p:txBody>
          <a:bodyPr anchorCtr="0" anchor="b" bIns="91425" lIns="91425" rIns="91425" tIns="91425">
            <a:noAutofit/>
          </a:bodyPr>
          <a:lstStyle/>
          <a:p>
            <a:pPr lvl="0">
              <a:spcBef>
                <a:spcPts val="0"/>
              </a:spcBef>
              <a:buNone/>
            </a:pPr>
            <a:r>
              <a:rPr lang="en" sz="4800">
                <a:latin typeface="Archivo Black"/>
                <a:ea typeface="Archivo Black"/>
                <a:cs typeface="Archivo Black"/>
                <a:sym typeface="Archivo Black"/>
              </a:rPr>
              <a:t>Smart Sprinkler System</a:t>
            </a:r>
          </a:p>
        </p:txBody>
      </p:sp>
      <p:sp>
        <p:nvSpPr>
          <p:cNvPr id="55" name="Shape 55"/>
          <p:cNvSpPr txBox="1"/>
          <p:nvPr>
            <p:ph idx="1" type="subTitle"/>
          </p:nvPr>
        </p:nvSpPr>
        <p:spPr>
          <a:xfrm>
            <a:off x="685800" y="1331022"/>
            <a:ext cx="7772400" cy="814200"/>
          </a:xfrm>
          <a:prstGeom prst="rect">
            <a:avLst/>
          </a:prstGeom>
        </p:spPr>
        <p:txBody>
          <a:bodyPr anchorCtr="0" anchor="t" bIns="91425" lIns="91425" rIns="91425" tIns="91425">
            <a:noAutofit/>
          </a:bodyPr>
          <a:lstStyle/>
          <a:p>
            <a:pPr lvl="0" rtl="0">
              <a:spcBef>
                <a:spcPts val="0"/>
              </a:spcBef>
              <a:buNone/>
            </a:pPr>
            <a:r>
              <a:rPr lang="en" sz="1400">
                <a:solidFill>
                  <a:srgbClr val="000000"/>
                </a:solidFill>
              </a:rPr>
              <a:t>Team 24: Coy Coburn, Daniel Miller, Michael Turner, Tyler Castro</a:t>
            </a:r>
          </a:p>
        </p:txBody>
      </p:sp>
      <p:sp>
        <p:nvSpPr>
          <p:cNvPr id="56" name="Shape 56"/>
          <p:cNvSpPr txBox="1"/>
          <p:nvPr>
            <p:ph idx="4294967295" type="title"/>
          </p:nvPr>
        </p:nvSpPr>
        <p:spPr>
          <a:xfrm>
            <a:off x="235925" y="1742337"/>
            <a:ext cx="3742499" cy="857400"/>
          </a:xfrm>
          <a:prstGeom prst="rect">
            <a:avLst/>
          </a:prstGeom>
          <a:ln>
            <a:noFill/>
          </a:ln>
        </p:spPr>
        <p:txBody>
          <a:bodyPr anchorCtr="0" anchor="t" bIns="91425" lIns="91425" rIns="91425" tIns="91425">
            <a:noAutofit/>
          </a:bodyPr>
          <a:lstStyle/>
          <a:p>
            <a:pPr lvl="0" rtl="0">
              <a:spcBef>
                <a:spcPts val="0"/>
              </a:spcBef>
              <a:buNone/>
            </a:pPr>
            <a:r>
              <a:rPr lang="en" sz="1400">
                <a:solidFill>
                  <a:srgbClr val="000000"/>
                </a:solidFill>
              </a:rPr>
              <a:t>Project Goal: The goal of this project is to create a system where a person’s lawn is routinely probed and cared for by an automatic sprinkler system. </a:t>
            </a:r>
          </a:p>
        </p:txBody>
      </p:sp>
      <p:sp>
        <p:nvSpPr>
          <p:cNvPr id="57" name="Shape 57"/>
          <p:cNvSpPr txBox="1"/>
          <p:nvPr>
            <p:ph idx="4294967295" type="title"/>
          </p:nvPr>
        </p:nvSpPr>
        <p:spPr>
          <a:xfrm>
            <a:off x="4343475" y="1795412"/>
            <a:ext cx="3742499" cy="857400"/>
          </a:xfrm>
          <a:prstGeom prst="rect">
            <a:avLst/>
          </a:prstGeom>
        </p:spPr>
        <p:txBody>
          <a:bodyPr anchorCtr="0" anchor="t" bIns="91425" lIns="91425" rIns="91425" tIns="91425">
            <a:noAutofit/>
          </a:bodyPr>
          <a:lstStyle/>
          <a:p>
            <a:pPr lvl="0" rtl="0">
              <a:spcBef>
                <a:spcPts val="0"/>
              </a:spcBef>
              <a:buNone/>
            </a:pPr>
            <a:r>
              <a:rPr lang="en" sz="900">
                <a:solidFill>
                  <a:srgbClr val="000000"/>
                </a:solidFill>
              </a:rPr>
              <a:t>Deliverables</a:t>
            </a:r>
          </a:p>
          <a:p>
            <a:pPr lvl="0" rtl="0">
              <a:spcBef>
                <a:spcPts val="0"/>
              </a:spcBef>
              <a:buNone/>
            </a:pPr>
            <a:r>
              <a:rPr lang="en" sz="900">
                <a:solidFill>
                  <a:srgbClr val="000000"/>
                </a:solidFill>
              </a:rPr>
              <a:t>Fall 2015: Robot w/ probe, weather monitoring via internet, w/ interface app</a:t>
            </a:r>
          </a:p>
          <a:p>
            <a:pPr lvl="0" rtl="0">
              <a:spcBef>
                <a:spcPts val="0"/>
              </a:spcBef>
              <a:buNone/>
            </a:pPr>
            <a:r>
              <a:rPr lang="en" sz="900">
                <a:solidFill>
                  <a:srgbClr val="000000"/>
                </a:solidFill>
              </a:rPr>
              <a:t>Spring 2016: Robot charging station, Robot collision-avoiding sensors, pathing memory within box, controller connected to sprinkler system</a:t>
            </a:r>
          </a:p>
        </p:txBody>
      </p:sp>
      <p:sp>
        <p:nvSpPr>
          <p:cNvPr id="58" name="Shape 58"/>
          <p:cNvSpPr txBox="1"/>
          <p:nvPr/>
        </p:nvSpPr>
        <p:spPr>
          <a:xfrm>
            <a:off x="1652612" y="2810247"/>
            <a:ext cx="1490099" cy="548099"/>
          </a:xfrm>
          <a:prstGeom prst="rect">
            <a:avLst/>
          </a:prstGeom>
          <a:solidFill>
            <a:srgbClr val="CC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Robot maneuvering</a:t>
            </a:r>
          </a:p>
        </p:txBody>
      </p:sp>
      <p:sp>
        <p:nvSpPr>
          <p:cNvPr id="59" name="Shape 59"/>
          <p:cNvSpPr txBox="1"/>
          <p:nvPr/>
        </p:nvSpPr>
        <p:spPr>
          <a:xfrm>
            <a:off x="3700855" y="2778451"/>
            <a:ext cx="1490099" cy="611699"/>
          </a:xfrm>
          <a:prstGeom prst="rect">
            <a:avLst/>
          </a:prstGeom>
          <a:solidFill>
            <a:srgbClr val="FF00FF"/>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Power</a:t>
            </a:r>
          </a:p>
          <a:p>
            <a:pPr lvl="0" rtl="0">
              <a:spcBef>
                <a:spcPts val="0"/>
              </a:spcBef>
              <a:buNone/>
            </a:pPr>
            <a:r>
              <a:t/>
            </a:r>
            <a:endParaRPr/>
          </a:p>
        </p:txBody>
      </p:sp>
      <p:sp>
        <p:nvSpPr>
          <p:cNvPr id="60" name="Shape 60"/>
          <p:cNvSpPr txBox="1"/>
          <p:nvPr/>
        </p:nvSpPr>
        <p:spPr>
          <a:xfrm>
            <a:off x="1652612" y="3358360"/>
            <a:ext cx="1490099" cy="611699"/>
          </a:xfrm>
          <a:prstGeom prst="rect">
            <a:avLst/>
          </a:prstGeom>
          <a:solidFill>
            <a:srgbClr val="E69138"/>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Robot sensors</a:t>
            </a:r>
          </a:p>
          <a:p>
            <a:pPr lvl="0" rtl="0">
              <a:spcBef>
                <a:spcPts val="0"/>
              </a:spcBef>
              <a:buNone/>
            </a:pPr>
            <a:r>
              <a:t/>
            </a:r>
            <a:endParaRPr/>
          </a:p>
        </p:txBody>
      </p:sp>
      <p:sp>
        <p:nvSpPr>
          <p:cNvPr id="61" name="Shape 61"/>
          <p:cNvSpPr txBox="1"/>
          <p:nvPr/>
        </p:nvSpPr>
        <p:spPr>
          <a:xfrm>
            <a:off x="3700855" y="3920307"/>
            <a:ext cx="1490099" cy="611699"/>
          </a:xfrm>
          <a:prstGeom prst="rect">
            <a:avLst/>
          </a:prstGeom>
          <a:solidFill>
            <a:srgbClr val="98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Controller</a:t>
            </a:r>
          </a:p>
          <a:p>
            <a:pPr lvl="0" rtl="0">
              <a:spcBef>
                <a:spcPts val="0"/>
              </a:spcBef>
              <a:buNone/>
            </a:pPr>
            <a:r>
              <a:t/>
            </a:r>
            <a:endParaRPr/>
          </a:p>
        </p:txBody>
      </p:sp>
      <p:sp>
        <p:nvSpPr>
          <p:cNvPr id="62" name="Shape 62"/>
          <p:cNvSpPr txBox="1"/>
          <p:nvPr/>
        </p:nvSpPr>
        <p:spPr>
          <a:xfrm>
            <a:off x="5190958" y="3920310"/>
            <a:ext cx="1490099" cy="611699"/>
          </a:xfrm>
          <a:prstGeom prst="rect">
            <a:avLst/>
          </a:prstGeom>
          <a:solidFill>
            <a:srgbClr val="6AA84F"/>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Weather data mining</a:t>
            </a:r>
          </a:p>
          <a:p>
            <a:pPr lvl="0" rtl="0">
              <a:spcBef>
                <a:spcPts val="0"/>
              </a:spcBef>
              <a:buNone/>
            </a:pPr>
            <a:r>
              <a:t/>
            </a:r>
            <a:endParaRPr/>
          </a:p>
        </p:txBody>
      </p:sp>
      <p:sp>
        <p:nvSpPr>
          <p:cNvPr id="63" name="Shape 63"/>
          <p:cNvSpPr txBox="1"/>
          <p:nvPr/>
        </p:nvSpPr>
        <p:spPr>
          <a:xfrm>
            <a:off x="6001283" y="2778442"/>
            <a:ext cx="1490099" cy="611699"/>
          </a:xfrm>
          <a:prstGeom prst="rect">
            <a:avLst/>
          </a:prstGeom>
          <a:solidFill>
            <a:srgbClr val="3D85C6"/>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Mobile app</a:t>
            </a:r>
          </a:p>
          <a:p>
            <a:pPr lvl="0" rtl="0">
              <a:spcBef>
                <a:spcPts val="0"/>
              </a:spcBef>
              <a:buNone/>
            </a:pPr>
            <a:r>
              <a:t/>
            </a:r>
            <a:endParaRPr/>
          </a:p>
        </p:txBody>
      </p:sp>
      <p:sp>
        <p:nvSpPr>
          <p:cNvPr id="64" name="Shape 64"/>
          <p:cNvSpPr txBox="1"/>
          <p:nvPr/>
        </p:nvSpPr>
        <p:spPr>
          <a:xfrm>
            <a:off x="1652633" y="3970060"/>
            <a:ext cx="1490099" cy="611699"/>
          </a:xfrm>
          <a:prstGeom prst="rect">
            <a:avLst/>
          </a:prstGeom>
          <a:solidFill>
            <a:srgbClr val="F1C232"/>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Moisture measurement</a:t>
            </a:r>
          </a:p>
          <a:p>
            <a:pPr lvl="0" rtl="0">
              <a:spcBef>
                <a:spcPts val="0"/>
              </a:spcBef>
              <a:buNone/>
            </a:pPr>
            <a:r>
              <a:t/>
            </a:r>
            <a:endParaRPr/>
          </a:p>
        </p:txBody>
      </p:sp>
      <p:cxnSp>
        <p:nvCxnSpPr>
          <p:cNvPr id="65" name="Shape 65"/>
          <p:cNvCxnSpPr>
            <a:stCxn id="59" idx="1"/>
            <a:endCxn id="58" idx="3"/>
          </p:cNvCxnSpPr>
          <p:nvPr/>
        </p:nvCxnSpPr>
        <p:spPr>
          <a:xfrm rot="10800000">
            <a:off x="3142855" y="3084301"/>
            <a:ext cx="558000" cy="0"/>
          </a:xfrm>
          <a:prstGeom prst="straightConnector1">
            <a:avLst/>
          </a:prstGeom>
          <a:noFill/>
          <a:ln cap="flat" cmpd="sng" w="19050">
            <a:solidFill>
              <a:srgbClr val="FF0000"/>
            </a:solidFill>
            <a:prstDash val="solid"/>
            <a:round/>
            <a:headEnd len="lg" w="lg" type="triangle"/>
            <a:tailEnd len="lg" w="lg" type="triangle"/>
          </a:ln>
        </p:spPr>
      </p:cxnSp>
      <p:cxnSp>
        <p:nvCxnSpPr>
          <p:cNvPr id="66" name="Shape 66"/>
          <p:cNvCxnSpPr/>
          <p:nvPr/>
        </p:nvCxnSpPr>
        <p:spPr>
          <a:xfrm>
            <a:off x="3110455" y="3668907"/>
            <a:ext cx="590399" cy="464099"/>
          </a:xfrm>
          <a:prstGeom prst="straightConnector1">
            <a:avLst/>
          </a:prstGeom>
          <a:noFill/>
          <a:ln cap="flat" cmpd="sng" w="19050">
            <a:solidFill>
              <a:srgbClr val="00FF00"/>
            </a:solidFill>
            <a:prstDash val="solid"/>
            <a:round/>
            <a:headEnd len="lg" w="lg" type="triangle"/>
            <a:tailEnd len="lg" w="lg" type="triangle"/>
          </a:ln>
        </p:spPr>
      </p:cxnSp>
      <p:cxnSp>
        <p:nvCxnSpPr>
          <p:cNvPr id="67" name="Shape 67"/>
          <p:cNvCxnSpPr/>
          <p:nvPr/>
        </p:nvCxnSpPr>
        <p:spPr>
          <a:xfrm flipH="1" rot="10800000">
            <a:off x="3119155" y="4133007"/>
            <a:ext cx="581700" cy="186300"/>
          </a:xfrm>
          <a:prstGeom prst="straightConnector1">
            <a:avLst/>
          </a:prstGeom>
          <a:noFill/>
          <a:ln cap="flat" cmpd="sng" w="19050">
            <a:solidFill>
              <a:srgbClr val="00FF00"/>
            </a:solidFill>
            <a:prstDash val="solid"/>
            <a:round/>
            <a:headEnd len="lg" w="lg" type="triangle"/>
            <a:tailEnd len="lg" w="lg" type="triangle"/>
          </a:ln>
        </p:spPr>
      </p:cxnSp>
      <p:cxnSp>
        <p:nvCxnSpPr>
          <p:cNvPr id="68" name="Shape 68"/>
          <p:cNvCxnSpPr>
            <a:stCxn id="59" idx="2"/>
            <a:endCxn id="61" idx="0"/>
          </p:cNvCxnSpPr>
          <p:nvPr/>
        </p:nvCxnSpPr>
        <p:spPr>
          <a:xfrm>
            <a:off x="4445905" y="3390151"/>
            <a:ext cx="0" cy="530100"/>
          </a:xfrm>
          <a:prstGeom prst="straightConnector1">
            <a:avLst/>
          </a:prstGeom>
          <a:noFill/>
          <a:ln cap="flat" cmpd="sng" w="19050">
            <a:solidFill>
              <a:srgbClr val="FF0000"/>
            </a:solidFill>
            <a:prstDash val="solid"/>
            <a:round/>
            <a:headEnd len="lg" w="lg" type="triangle"/>
            <a:tailEnd len="lg" w="lg" type="triangle"/>
          </a:ln>
        </p:spPr>
      </p:cxnSp>
      <p:cxnSp>
        <p:nvCxnSpPr>
          <p:cNvPr id="69" name="Shape 69"/>
          <p:cNvCxnSpPr>
            <a:endCxn id="63" idx="2"/>
          </p:cNvCxnSpPr>
          <p:nvPr/>
        </p:nvCxnSpPr>
        <p:spPr>
          <a:xfrm flipH="1" rot="10800000">
            <a:off x="5949533" y="3390142"/>
            <a:ext cx="796800" cy="548700"/>
          </a:xfrm>
          <a:prstGeom prst="straightConnector1">
            <a:avLst/>
          </a:prstGeom>
          <a:noFill/>
          <a:ln cap="flat" cmpd="sng" w="19050">
            <a:solidFill>
              <a:srgbClr val="00FF00"/>
            </a:solidFill>
            <a:prstDash val="solid"/>
            <a:round/>
            <a:headEnd len="lg" w="lg" type="triangle"/>
            <a:tailEnd len="lg" w="lg" type="triangle"/>
          </a:ln>
        </p:spPr>
      </p:cxnSp>
      <p:cxnSp>
        <p:nvCxnSpPr>
          <p:cNvPr id="70" name="Shape 70"/>
          <p:cNvCxnSpPr>
            <a:endCxn id="61" idx="0"/>
          </p:cNvCxnSpPr>
          <p:nvPr/>
        </p:nvCxnSpPr>
        <p:spPr>
          <a:xfrm>
            <a:off x="3147205" y="3117207"/>
            <a:ext cx="1298700" cy="803100"/>
          </a:xfrm>
          <a:prstGeom prst="straightConnector1">
            <a:avLst/>
          </a:prstGeom>
          <a:noFill/>
          <a:ln cap="flat" cmpd="sng" w="19050">
            <a:solidFill>
              <a:srgbClr val="00FF00"/>
            </a:solidFill>
            <a:prstDash val="solid"/>
            <a:round/>
            <a:headEnd len="lg" w="lg" type="triangle"/>
            <a:tailEnd len="lg" w="lg" type="triangle"/>
          </a:ln>
        </p:spPr>
      </p:cxn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b="1" lang="en"/>
              <a:t>ROBOT MANEUVERING</a:t>
            </a:r>
          </a:p>
        </p:txBody>
      </p:sp>
      <p:sp>
        <p:nvSpPr>
          <p:cNvPr id="140" name="Shape 14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61950" lvl="0" marL="457200" rtl="0">
              <a:spcBef>
                <a:spcPts val="0"/>
              </a:spcBef>
              <a:buClr>
                <a:srgbClr val="000000"/>
              </a:buClr>
              <a:buSzPct val="100000"/>
            </a:pPr>
            <a:r>
              <a:rPr lang="en" sz="2100">
                <a:solidFill>
                  <a:srgbClr val="000000"/>
                </a:solidFill>
              </a:rPr>
              <a:t>Functional requirements-navigate multiple terrains and location knowledge. It will also need wifi capability with the controller.</a:t>
            </a:r>
          </a:p>
          <a:p>
            <a:pPr indent="-361950" lvl="0" marL="457200" rtl="0">
              <a:spcBef>
                <a:spcPts val="0"/>
              </a:spcBef>
              <a:buClr>
                <a:srgbClr val="000000"/>
              </a:buClr>
              <a:buSzPct val="100000"/>
            </a:pPr>
            <a:r>
              <a:rPr lang="en" sz="2100">
                <a:solidFill>
                  <a:srgbClr val="000000"/>
                </a:solidFill>
              </a:rPr>
              <a:t>Design parameters- the motors must not deplete the battery before it has completed its circuit. Motors must also possess enough torque to move the robot.</a:t>
            </a:r>
          </a:p>
          <a:p>
            <a:pPr indent="-361950" lvl="0" marL="457200" rtl="0">
              <a:spcBef>
                <a:spcPts val="0"/>
              </a:spcBef>
              <a:buClr>
                <a:srgbClr val="000000"/>
              </a:buClr>
              <a:buSzPct val="100000"/>
            </a:pPr>
            <a:r>
              <a:rPr lang="en" sz="2100">
                <a:solidFill>
                  <a:srgbClr val="000000"/>
                </a:solidFill>
              </a:rPr>
              <a:t>Primary constraints- less than 10 A on battery draw,  enough torque to easily move at most 2.5 kg load.</a:t>
            </a:r>
          </a:p>
          <a:p>
            <a:pPr indent="-361950" lvl="0" marL="457200" rtl="0">
              <a:spcBef>
                <a:spcPts val="0"/>
              </a:spcBef>
              <a:buClr>
                <a:srgbClr val="000000"/>
              </a:buClr>
              <a:buSzPct val="100000"/>
            </a:pPr>
            <a:r>
              <a:rPr lang="en" sz="2100">
                <a:solidFill>
                  <a:srgbClr val="000000"/>
                </a:solidFill>
              </a:rPr>
              <a:t>Limiting factors- torque, power usage, and cost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b="1" lang="en"/>
              <a:t>ROBOT MANEUVERING</a:t>
            </a:r>
          </a:p>
        </p:txBody>
      </p:sp>
      <p:graphicFrame>
        <p:nvGraphicFramePr>
          <p:cNvPr id="146" name="Shape 146"/>
          <p:cNvGraphicFramePr/>
          <p:nvPr/>
        </p:nvGraphicFramePr>
        <p:xfrm>
          <a:off x="1605300" y="1063375"/>
          <a:ext cx="3000000" cy="3000000"/>
        </p:xfrm>
        <a:graphic>
          <a:graphicData uri="http://schemas.openxmlformats.org/drawingml/2006/table">
            <a:tbl>
              <a:tblPr>
                <a:noFill/>
                <a:tableStyleId>{D1A314FB-46F9-4A84-A09B-B8308AA44026}</a:tableStyleId>
              </a:tblPr>
              <a:tblGrid>
                <a:gridCol w="1447800"/>
                <a:gridCol w="1447800"/>
                <a:gridCol w="1447800"/>
                <a:gridCol w="1447800"/>
              </a:tblGrid>
              <a:tr h="381000">
                <a:tc>
                  <a:txBody>
                    <a:bodyPr>
                      <a:noAutofit/>
                    </a:bodyPr>
                    <a:lstStyle/>
                    <a:p>
                      <a:pPr lvl="0">
                        <a:spcBef>
                          <a:spcPts val="0"/>
                        </a:spcBef>
                        <a:buNone/>
                      </a:pPr>
                      <a:r>
                        <a:t/>
                      </a:r>
                      <a:endParaRPr sz="1300"/>
                    </a:p>
                  </a:txBody>
                  <a:tcPr marT="91425" marB="91425" marR="91425" marL="91425"/>
                </a:tc>
                <a:tc>
                  <a:txBody>
                    <a:bodyPr>
                      <a:noAutofit/>
                    </a:bodyPr>
                    <a:lstStyle/>
                    <a:p>
                      <a:pPr lvl="0">
                        <a:spcBef>
                          <a:spcPts val="0"/>
                        </a:spcBef>
                        <a:buNone/>
                      </a:pPr>
                      <a:r>
                        <a:rPr lang="en" sz="1300"/>
                        <a:t>Torque (kg-cm) (40%)</a:t>
                      </a:r>
                    </a:p>
                  </a:txBody>
                  <a:tcPr marT="91425" marB="91425" marR="91425" marL="91425"/>
                </a:tc>
                <a:tc>
                  <a:txBody>
                    <a:bodyPr>
                      <a:noAutofit/>
                    </a:bodyPr>
                    <a:lstStyle/>
                    <a:p>
                      <a:pPr lvl="0">
                        <a:spcBef>
                          <a:spcPts val="0"/>
                        </a:spcBef>
                        <a:buNone/>
                      </a:pPr>
                      <a:r>
                        <a:rPr lang="en" sz="1300"/>
                        <a:t>Power usage (30%)</a:t>
                      </a:r>
                    </a:p>
                  </a:txBody>
                  <a:tcPr marT="91425" marB="91425" marR="91425" marL="91425"/>
                </a:tc>
                <a:tc>
                  <a:txBody>
                    <a:bodyPr>
                      <a:noAutofit/>
                    </a:bodyPr>
                    <a:lstStyle/>
                    <a:p>
                      <a:pPr lvl="0">
                        <a:spcBef>
                          <a:spcPts val="0"/>
                        </a:spcBef>
                        <a:buNone/>
                      </a:pPr>
                      <a:r>
                        <a:rPr lang="en" sz="1300"/>
                        <a:t>Cost (30%)</a:t>
                      </a:r>
                    </a:p>
                  </a:txBody>
                  <a:tcPr marT="91425" marB="91425" marR="91425" marL="91425"/>
                </a:tc>
              </a:tr>
              <a:tr h="381000">
                <a:tc>
                  <a:txBody>
                    <a:bodyPr>
                      <a:noAutofit/>
                    </a:bodyPr>
                    <a:lstStyle/>
                    <a:p>
                      <a:pPr lvl="0" rtl="0">
                        <a:lnSpc>
                          <a:spcPct val="166666"/>
                        </a:lnSpc>
                        <a:spcBef>
                          <a:spcPts val="800"/>
                        </a:spcBef>
                        <a:spcAft>
                          <a:spcPts val="800"/>
                        </a:spcAft>
                        <a:buNone/>
                      </a:pPr>
                      <a:r>
                        <a:rPr lang="en" sz="1300"/>
                        <a:t>HS-422 Servo Motor</a:t>
                      </a:r>
                    </a:p>
                  </a:txBody>
                  <a:tcPr marT="91425" marB="91425" marR="91425" marL="91425"/>
                </a:tc>
                <a:tc>
                  <a:txBody>
                    <a:bodyPr>
                      <a:noAutofit/>
                    </a:bodyPr>
                    <a:lstStyle/>
                    <a:p>
                      <a:pPr lvl="0">
                        <a:spcBef>
                          <a:spcPts val="0"/>
                        </a:spcBef>
                        <a:buNone/>
                      </a:pPr>
                      <a:r>
                        <a:rPr lang="en" sz="1300"/>
                        <a:t>4.1 </a:t>
                      </a:r>
                    </a:p>
                  </a:txBody>
                  <a:tcPr marT="91425" marB="91425" marR="91425" marL="91425"/>
                </a:tc>
                <a:tc>
                  <a:txBody>
                    <a:bodyPr>
                      <a:noAutofit/>
                    </a:bodyPr>
                    <a:lstStyle/>
                    <a:p>
                      <a:pPr lvl="0" rtl="0">
                        <a:spcBef>
                          <a:spcPts val="0"/>
                        </a:spcBef>
                        <a:buNone/>
                      </a:pPr>
                      <a:r>
                        <a:rPr lang="en" sz="1300"/>
                        <a:t>.9 (No-load)</a:t>
                      </a:r>
                    </a:p>
                    <a:p>
                      <a:pPr lvl="0">
                        <a:spcBef>
                          <a:spcPts val="0"/>
                        </a:spcBef>
                        <a:buNone/>
                      </a:pPr>
                      <a:r>
                        <a:rPr lang="en" sz="1300"/>
                        <a:t>at 6.0 V</a:t>
                      </a:r>
                    </a:p>
                  </a:txBody>
                  <a:tcPr marT="91425" marB="91425" marR="91425" marL="91425"/>
                </a:tc>
                <a:tc>
                  <a:txBody>
                    <a:bodyPr>
                      <a:noAutofit/>
                    </a:bodyPr>
                    <a:lstStyle/>
                    <a:p>
                      <a:pPr lvl="0">
                        <a:spcBef>
                          <a:spcPts val="0"/>
                        </a:spcBef>
                        <a:buNone/>
                      </a:pPr>
                      <a:r>
                        <a:rPr lang="en" sz="1300"/>
                        <a:t>$</a:t>
                      </a:r>
                      <a:r>
                        <a:rPr lang="en" sz="1300"/>
                        <a:t>9.69 * 2</a:t>
                      </a:r>
                    </a:p>
                  </a:txBody>
                  <a:tcPr marT="91425" marB="91425" marR="91425" marL="91425"/>
                </a:tc>
              </a:tr>
              <a:tr h="381000">
                <a:tc>
                  <a:txBody>
                    <a:bodyPr>
                      <a:noAutofit/>
                    </a:bodyPr>
                    <a:lstStyle/>
                    <a:p>
                      <a:pPr lvl="0" rtl="0">
                        <a:spcBef>
                          <a:spcPts val="0"/>
                        </a:spcBef>
                        <a:buClr>
                          <a:schemeClr val="dk1"/>
                        </a:buClr>
                        <a:buSzPct val="84615"/>
                        <a:buFont typeface="Arial"/>
                        <a:buNone/>
                      </a:pPr>
                      <a:r>
                        <a:rPr lang="en" sz="1300"/>
                        <a:t>DC Toy / Hobby Motor</a:t>
                      </a:r>
                    </a:p>
                    <a:p>
                      <a:pPr lvl="0">
                        <a:spcBef>
                          <a:spcPts val="0"/>
                        </a:spcBef>
                        <a:buNone/>
                      </a:pPr>
                      <a:r>
                        <a:t/>
                      </a:r>
                      <a:endParaRPr sz="1300"/>
                    </a:p>
                  </a:txBody>
                  <a:tcPr marT="91425" marB="91425" marR="91425" marL="91425"/>
                </a:tc>
                <a:tc>
                  <a:txBody>
                    <a:bodyPr>
                      <a:noAutofit/>
                    </a:bodyPr>
                    <a:lstStyle/>
                    <a:p>
                      <a:pPr lvl="0">
                        <a:spcBef>
                          <a:spcPts val="0"/>
                        </a:spcBef>
                        <a:buNone/>
                      </a:pPr>
                      <a:r>
                        <a:rPr lang="en" sz="1300"/>
                        <a:t>.02</a:t>
                      </a:r>
                    </a:p>
                  </a:txBody>
                  <a:tcPr marT="91425" marB="91425" marR="91425" marL="91425"/>
                </a:tc>
                <a:tc>
                  <a:txBody>
                    <a:bodyPr>
                      <a:noAutofit/>
                    </a:bodyPr>
                    <a:lstStyle/>
                    <a:p>
                      <a:pPr lvl="0" rtl="0">
                        <a:spcBef>
                          <a:spcPts val="0"/>
                        </a:spcBef>
                        <a:buClr>
                          <a:schemeClr val="dk1"/>
                        </a:buClr>
                        <a:buSzPct val="84615"/>
                        <a:buFont typeface="Arial"/>
                        <a:buNone/>
                      </a:pPr>
                      <a:r>
                        <a:rPr lang="en" sz="1300"/>
                        <a:t>.42 W (No-load)</a:t>
                      </a:r>
                    </a:p>
                    <a:p>
                      <a:pPr lvl="0" rtl="0">
                        <a:spcBef>
                          <a:spcPts val="0"/>
                        </a:spcBef>
                        <a:buClr>
                          <a:schemeClr val="dk1"/>
                        </a:buClr>
                        <a:buSzPct val="84615"/>
                        <a:buFont typeface="Arial"/>
                        <a:buNone/>
                      </a:pPr>
                      <a:r>
                        <a:rPr lang="en" sz="1300"/>
                        <a:t>1.5 W (loaded)</a:t>
                      </a:r>
                    </a:p>
                    <a:p>
                      <a:pPr lvl="0">
                        <a:spcBef>
                          <a:spcPts val="0"/>
                        </a:spcBef>
                        <a:buClr>
                          <a:schemeClr val="dk1"/>
                        </a:buClr>
                        <a:buSzPct val="84615"/>
                        <a:buFont typeface="Arial"/>
                        <a:buNone/>
                      </a:pPr>
                      <a:r>
                        <a:rPr lang="en" sz="1300"/>
                        <a:t>at 6.0 V</a:t>
                      </a:r>
                    </a:p>
                  </a:txBody>
                  <a:tcPr marT="91425" marB="91425" marR="91425" marL="91425"/>
                </a:tc>
                <a:tc>
                  <a:txBody>
                    <a:bodyPr>
                      <a:noAutofit/>
                    </a:bodyPr>
                    <a:lstStyle/>
                    <a:p>
                      <a:pPr lvl="0">
                        <a:spcBef>
                          <a:spcPts val="0"/>
                        </a:spcBef>
                        <a:buNone/>
                      </a:pPr>
                      <a:r>
                        <a:rPr lang="en" sz="1300"/>
                        <a:t>$</a:t>
                      </a:r>
                      <a:r>
                        <a:rPr lang="en" sz="1300"/>
                        <a:t>1.95 * 2</a:t>
                      </a:r>
                    </a:p>
                  </a:txBody>
                  <a:tcPr marT="91425" marB="91425" marR="91425" marL="91425"/>
                </a:tc>
              </a:tr>
              <a:tr h="381000">
                <a:tc>
                  <a:txBody>
                    <a:bodyPr>
                      <a:noAutofit/>
                    </a:bodyPr>
                    <a:lstStyle/>
                    <a:p>
                      <a:pPr lvl="0">
                        <a:spcBef>
                          <a:spcPts val="0"/>
                        </a:spcBef>
                        <a:buNone/>
                      </a:pPr>
                      <a:r>
                        <a:rPr lang="en" sz="1300"/>
                        <a:t> 2WD microcontoller platform</a:t>
                      </a:r>
                    </a:p>
                  </a:txBody>
                  <a:tcPr marT="91425" marB="91425" marR="91425" marL="91425"/>
                </a:tc>
                <a:tc>
                  <a:txBody>
                    <a:bodyPr>
                      <a:noAutofit/>
                    </a:bodyPr>
                    <a:lstStyle/>
                    <a:p>
                      <a:pPr lvl="0">
                        <a:spcBef>
                          <a:spcPts val="0"/>
                        </a:spcBef>
                        <a:buNone/>
                      </a:pPr>
                      <a:r>
                        <a:rPr lang="en" sz="1300"/>
                        <a:t>1.92</a:t>
                      </a:r>
                    </a:p>
                  </a:txBody>
                  <a:tcPr marT="91425" marB="91425" marR="91425" marL="91425"/>
                </a:tc>
                <a:tc>
                  <a:txBody>
                    <a:bodyPr>
                      <a:noAutofit/>
                    </a:bodyPr>
                    <a:lstStyle/>
                    <a:p>
                      <a:pPr lvl="0" rtl="0">
                        <a:spcBef>
                          <a:spcPts val="0"/>
                        </a:spcBef>
                        <a:buNone/>
                      </a:pPr>
                      <a:r>
                        <a:rPr lang="en" sz="1300"/>
                        <a:t>.426 W (No load)</a:t>
                      </a:r>
                    </a:p>
                    <a:p>
                      <a:pPr lvl="0" rtl="0">
                        <a:spcBef>
                          <a:spcPts val="0"/>
                        </a:spcBef>
                        <a:buNone/>
                      </a:pPr>
                      <a:r>
                        <a:rPr lang="en" sz="1300"/>
                        <a:t>2.82 W (loaded</a:t>
                      </a:r>
                    </a:p>
                    <a:p>
                      <a:pPr lvl="0">
                        <a:spcBef>
                          <a:spcPts val="0"/>
                        </a:spcBef>
                        <a:buNone/>
                      </a:pPr>
                      <a:r>
                        <a:rPr lang="en" sz="1300"/>
                        <a:t>at 6.0 V</a:t>
                      </a:r>
                    </a:p>
                  </a:txBody>
                  <a:tcPr marT="91425" marB="91425" marR="91425" marL="91425"/>
                </a:tc>
                <a:tc>
                  <a:txBody>
                    <a:bodyPr>
                      <a:noAutofit/>
                    </a:bodyPr>
                    <a:lstStyle/>
                    <a:p>
                      <a:pPr lvl="0">
                        <a:spcBef>
                          <a:spcPts val="0"/>
                        </a:spcBef>
                        <a:buNone/>
                      </a:pPr>
                      <a:r>
                        <a:rPr lang="en" sz="1300"/>
                        <a:t>$</a:t>
                      </a:r>
                      <a:r>
                        <a:rPr lang="en" sz="1300"/>
                        <a:t>22.49</a:t>
                      </a:r>
                    </a:p>
                  </a:txBody>
                  <a:tcPr marT="91425" marB="91425" marR="91425" marL="91425"/>
                </a:tc>
              </a:tr>
              <a:tr h="381000">
                <a:tc>
                  <a:txBody>
                    <a:bodyPr>
                      <a:noAutofit/>
                    </a:bodyPr>
                    <a:lstStyle/>
                    <a:p>
                      <a:pPr lvl="0" rtl="0">
                        <a:spcBef>
                          <a:spcPts val="0"/>
                        </a:spcBef>
                        <a:buNone/>
                      </a:pPr>
                      <a:r>
                        <a:rPr lang="en" sz="1300"/>
                        <a:t>B0081C5B80</a:t>
                      </a:r>
                    </a:p>
                  </a:txBody>
                  <a:tcPr marT="91425" marB="91425" marR="91425" marL="91425"/>
                </a:tc>
                <a:tc>
                  <a:txBody>
                    <a:bodyPr>
                      <a:noAutofit/>
                    </a:bodyPr>
                    <a:lstStyle/>
                    <a:p>
                      <a:pPr lvl="0">
                        <a:spcBef>
                          <a:spcPts val="0"/>
                        </a:spcBef>
                        <a:buNone/>
                      </a:pPr>
                      <a:r>
                        <a:rPr lang="en" sz="1300"/>
                        <a:t>.08</a:t>
                      </a:r>
                    </a:p>
                  </a:txBody>
                  <a:tcPr marT="91425" marB="91425" marR="91425" marL="91425"/>
                </a:tc>
                <a:tc>
                  <a:txBody>
                    <a:bodyPr>
                      <a:noAutofit/>
                    </a:bodyPr>
                    <a:lstStyle/>
                    <a:p>
                      <a:pPr lvl="0" rtl="0">
                        <a:spcBef>
                          <a:spcPts val="0"/>
                        </a:spcBef>
                        <a:buNone/>
                      </a:pPr>
                      <a:r>
                        <a:rPr lang="en" sz="1300"/>
                        <a:t>1.5 W (loaded)</a:t>
                      </a:r>
                    </a:p>
                    <a:p>
                      <a:pPr lvl="0">
                        <a:spcBef>
                          <a:spcPts val="0"/>
                        </a:spcBef>
                        <a:buNone/>
                      </a:pPr>
                      <a:r>
                        <a:rPr lang="en" sz="1300"/>
                        <a:t>at 6.0 V</a:t>
                      </a:r>
                    </a:p>
                  </a:txBody>
                  <a:tcPr marT="91425" marB="91425" marR="91425" marL="91425"/>
                </a:tc>
                <a:tc>
                  <a:txBody>
                    <a:bodyPr>
                      <a:noAutofit/>
                    </a:bodyPr>
                    <a:lstStyle/>
                    <a:p>
                      <a:pPr lvl="0">
                        <a:spcBef>
                          <a:spcPts val="0"/>
                        </a:spcBef>
                        <a:buNone/>
                      </a:pPr>
                      <a:r>
                        <a:rPr lang="en" sz="1300"/>
                        <a:t>$</a:t>
                      </a:r>
                      <a:r>
                        <a:rPr lang="en" sz="1300"/>
                        <a:t>6.40 * 2</a:t>
                      </a:r>
                    </a:p>
                  </a:txBody>
                  <a:tcPr marT="91425" marB="91425" marR="91425" marL="91425"/>
                </a:tc>
              </a:tr>
            </a:tbl>
          </a:graphicData>
        </a:graphic>
      </p:graphicFrame>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b="1" lang="en"/>
              <a:t>ROBOT MANEUVERING</a:t>
            </a:r>
          </a:p>
        </p:txBody>
      </p:sp>
      <p:sp>
        <p:nvSpPr>
          <p:cNvPr id="152" name="Shape 152"/>
          <p:cNvSpPr txBox="1"/>
          <p:nvPr/>
        </p:nvSpPr>
        <p:spPr>
          <a:xfrm>
            <a:off x="438950" y="1057975"/>
            <a:ext cx="8317500" cy="3533999"/>
          </a:xfrm>
          <a:prstGeom prst="rect">
            <a:avLst/>
          </a:prstGeom>
          <a:noFill/>
          <a:ln>
            <a:noFill/>
          </a:ln>
        </p:spPr>
        <p:txBody>
          <a:bodyPr anchorCtr="0" anchor="t" bIns="91425" lIns="91425" rIns="91425" tIns="91425">
            <a:noAutofit/>
          </a:bodyPr>
          <a:lstStyle/>
          <a:p>
            <a:pPr lvl="0">
              <a:spcBef>
                <a:spcPts val="0"/>
              </a:spcBef>
              <a:buNone/>
            </a:pPr>
            <a:r>
              <a:rPr lang="en" sz="1800"/>
              <a:t>The  2WD microcontoller platform has a relatively nice balance of torque and power consumption, but is the highest in cost.  The HS-422 Servo Motor has the highest power consumption, but the highest torque.  High torque is necessary for allowing our robot to traverse through grass easier, so the HS-422 Servo Motor is the motor we have decided 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b="1" lang="en"/>
              <a:t>ROBOT SENSORS</a:t>
            </a:r>
          </a:p>
        </p:txBody>
      </p:sp>
      <p:sp>
        <p:nvSpPr>
          <p:cNvPr id="158" name="Shape 158"/>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55600" lvl="0" marL="457200" rtl="0">
              <a:spcBef>
                <a:spcPts val="0"/>
              </a:spcBef>
              <a:buClr>
                <a:srgbClr val="000000"/>
              </a:buClr>
              <a:buSzPct val="100000"/>
            </a:pPr>
            <a:r>
              <a:rPr lang="en" sz="2000">
                <a:solidFill>
                  <a:srgbClr val="000000"/>
                </a:solidFill>
              </a:rPr>
              <a:t>Functional requirements- object avoidance, Bluetooth capability with the controller box.</a:t>
            </a:r>
          </a:p>
          <a:p>
            <a:pPr indent="-355600" lvl="0" marL="457200" rtl="0">
              <a:spcBef>
                <a:spcPts val="0"/>
              </a:spcBef>
              <a:buClr>
                <a:srgbClr val="000000"/>
              </a:buClr>
              <a:buSzPct val="100000"/>
            </a:pPr>
            <a:r>
              <a:rPr lang="en" sz="2000">
                <a:solidFill>
                  <a:srgbClr val="000000"/>
                </a:solidFill>
              </a:rPr>
              <a:t>Design parameters- Distance at which installed sensor discovers an obstruction, time taken to correct pathing</a:t>
            </a:r>
          </a:p>
          <a:p>
            <a:pPr indent="-355600" lvl="0" marL="457200" rtl="0">
              <a:spcBef>
                <a:spcPts val="0"/>
              </a:spcBef>
              <a:buClr>
                <a:srgbClr val="000000"/>
              </a:buClr>
              <a:buSzPct val="100000"/>
            </a:pPr>
            <a:r>
              <a:rPr lang="en" sz="2000">
                <a:solidFill>
                  <a:srgbClr val="000000"/>
                </a:solidFill>
              </a:rPr>
              <a:t>Primary constraints- Correction time must be quick enough to keep from colliding with obstruction, to preferably keep the robot continuously running</a:t>
            </a:r>
          </a:p>
          <a:p>
            <a:pPr indent="-355600" lvl="0" marL="457200" rtl="0">
              <a:spcBef>
                <a:spcPts val="0"/>
              </a:spcBef>
              <a:buClr>
                <a:srgbClr val="000000"/>
              </a:buClr>
              <a:buSzPct val="100000"/>
            </a:pPr>
            <a:r>
              <a:rPr lang="en" sz="2000">
                <a:solidFill>
                  <a:srgbClr val="000000"/>
                </a:solidFill>
              </a:rPr>
              <a:t>Limiting factors- cost, sensor accuracy, reaction time, and distance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b="1" lang="en"/>
              <a:t>ROBOT SENSORS</a:t>
            </a:r>
          </a:p>
        </p:txBody>
      </p:sp>
      <p:graphicFrame>
        <p:nvGraphicFramePr>
          <p:cNvPr id="164" name="Shape 164"/>
          <p:cNvGraphicFramePr/>
          <p:nvPr/>
        </p:nvGraphicFramePr>
        <p:xfrm>
          <a:off x="1637137" y="1063375"/>
          <a:ext cx="3000000" cy="3000000"/>
        </p:xfrm>
        <a:graphic>
          <a:graphicData uri="http://schemas.openxmlformats.org/drawingml/2006/table">
            <a:tbl>
              <a:tblPr>
                <a:noFill/>
                <a:tableStyleId>{D1A314FB-46F9-4A84-A09B-B8308AA44026}</a:tableStyleId>
              </a:tblPr>
              <a:tblGrid>
                <a:gridCol w="1755300"/>
                <a:gridCol w="1371475"/>
                <a:gridCol w="1371475"/>
                <a:gridCol w="1371475"/>
              </a:tblGrid>
              <a:tr h="488750">
                <a:tc>
                  <a:txBody>
                    <a:bodyPr>
                      <a:noAutofit/>
                    </a:bodyPr>
                    <a:lstStyle/>
                    <a:p>
                      <a:pPr lvl="0">
                        <a:spcBef>
                          <a:spcPts val="0"/>
                        </a:spcBef>
                        <a:buNone/>
                      </a:pPr>
                      <a:r>
                        <a:t/>
                      </a:r>
                      <a:endParaRPr sz="1200"/>
                    </a:p>
                  </a:txBody>
                  <a:tcPr marT="91425" marB="91425" marR="91425" marL="91425"/>
                </a:tc>
                <a:tc>
                  <a:txBody>
                    <a:bodyPr>
                      <a:noAutofit/>
                    </a:bodyPr>
                    <a:lstStyle/>
                    <a:p>
                      <a:pPr lvl="0">
                        <a:spcBef>
                          <a:spcPts val="0"/>
                        </a:spcBef>
                        <a:buNone/>
                      </a:pPr>
                      <a:r>
                        <a:rPr lang="en" sz="1200"/>
                        <a:t>Cost (60%)</a:t>
                      </a:r>
                    </a:p>
                  </a:txBody>
                  <a:tcPr marT="91425" marB="91425" marR="91425" marL="91425"/>
                </a:tc>
                <a:tc>
                  <a:txBody>
                    <a:bodyPr>
                      <a:noAutofit/>
                    </a:bodyPr>
                    <a:lstStyle/>
                    <a:p>
                      <a:pPr lvl="0" rtl="0">
                        <a:spcBef>
                          <a:spcPts val="0"/>
                        </a:spcBef>
                        <a:buNone/>
                      </a:pPr>
                      <a:r>
                        <a:rPr lang="en" sz="1200"/>
                        <a:t>Distance (40%)</a:t>
                      </a:r>
                    </a:p>
                  </a:txBody>
                  <a:tcPr marT="91425" marB="91425" marR="91425" marL="91425"/>
                </a:tc>
                <a:tc>
                  <a:txBody>
                    <a:bodyPr>
                      <a:noAutofit/>
                    </a:bodyPr>
                    <a:lstStyle/>
                    <a:p>
                      <a:pPr lvl="0" rtl="0">
                        <a:spcBef>
                          <a:spcPts val="0"/>
                        </a:spcBef>
                        <a:buNone/>
                      </a:pPr>
                      <a:r>
                        <a:rPr lang="en" sz="1200"/>
                        <a:t>Overall (of 10)</a:t>
                      </a:r>
                    </a:p>
                  </a:txBody>
                  <a:tcPr marT="91425" marB="91425" marR="91425" marL="91425"/>
                </a:tc>
              </a:tr>
              <a:tr h="488750">
                <a:tc>
                  <a:txBody>
                    <a:bodyPr>
                      <a:noAutofit/>
                    </a:bodyPr>
                    <a:lstStyle/>
                    <a:p>
                      <a:pPr lvl="0">
                        <a:spcBef>
                          <a:spcPts val="0"/>
                        </a:spcBef>
                        <a:buNone/>
                      </a:pPr>
                      <a:r>
                        <a:rPr lang="en" sz="1200"/>
                        <a:t>PING))) Ultrasonic Distance Sensor</a:t>
                      </a:r>
                    </a:p>
                  </a:txBody>
                  <a:tcPr marT="91425" marB="91425" marR="91425" marL="91425"/>
                </a:tc>
                <a:tc>
                  <a:txBody>
                    <a:bodyPr>
                      <a:noAutofit/>
                    </a:bodyPr>
                    <a:lstStyle/>
                    <a:p>
                      <a:pPr lvl="0">
                        <a:spcBef>
                          <a:spcPts val="0"/>
                        </a:spcBef>
                        <a:buNone/>
                      </a:pPr>
                      <a:r>
                        <a:rPr lang="en" sz="1200"/>
                        <a:t>5</a:t>
                      </a:r>
                    </a:p>
                  </a:txBody>
                  <a:tcPr marT="91425" marB="91425" marR="91425" marL="91425"/>
                </a:tc>
                <a:tc>
                  <a:txBody>
                    <a:bodyPr>
                      <a:noAutofit/>
                    </a:bodyPr>
                    <a:lstStyle/>
                    <a:p>
                      <a:pPr lvl="0">
                        <a:spcBef>
                          <a:spcPts val="0"/>
                        </a:spcBef>
                        <a:buNone/>
                      </a:pPr>
                      <a:r>
                        <a:rPr lang="en" sz="1200"/>
                        <a:t>2</a:t>
                      </a:r>
                    </a:p>
                  </a:txBody>
                  <a:tcPr marT="91425" marB="91425" marR="91425" marL="91425"/>
                </a:tc>
                <a:tc>
                  <a:txBody>
                    <a:bodyPr>
                      <a:noAutofit/>
                    </a:bodyPr>
                    <a:lstStyle/>
                    <a:p>
                      <a:pPr lvl="0">
                        <a:spcBef>
                          <a:spcPts val="0"/>
                        </a:spcBef>
                        <a:buNone/>
                      </a:pPr>
                      <a:r>
                        <a:rPr lang="en" sz="1200"/>
                        <a:t>3.8</a:t>
                      </a:r>
                    </a:p>
                  </a:txBody>
                  <a:tcPr marT="91425" marB="91425" marR="91425" marL="91425"/>
                </a:tc>
              </a:tr>
              <a:tr h="658875">
                <a:tc>
                  <a:txBody>
                    <a:bodyPr>
                      <a:noAutofit/>
                    </a:bodyPr>
                    <a:lstStyle/>
                    <a:p>
                      <a:pPr lvl="0">
                        <a:spcBef>
                          <a:spcPts val="0"/>
                        </a:spcBef>
                        <a:buNone/>
                      </a:pPr>
                      <a:r>
                        <a:rPr lang="en" sz="1200"/>
                        <a:t>PmodMAXSONAR - Ultrasonic Range Finder</a:t>
                      </a:r>
                    </a:p>
                  </a:txBody>
                  <a:tcPr marT="91425" marB="91425" marR="91425" marL="91425"/>
                </a:tc>
                <a:tc>
                  <a:txBody>
                    <a:bodyPr>
                      <a:noAutofit/>
                    </a:bodyPr>
                    <a:lstStyle/>
                    <a:p>
                      <a:pPr lvl="0">
                        <a:spcBef>
                          <a:spcPts val="0"/>
                        </a:spcBef>
                        <a:buNone/>
                      </a:pPr>
                      <a:r>
                        <a:rPr lang="en" sz="1200"/>
                        <a:t>4</a:t>
                      </a:r>
                    </a:p>
                  </a:txBody>
                  <a:tcPr marT="91425" marB="91425" marR="91425" marL="91425"/>
                </a:tc>
                <a:tc>
                  <a:txBody>
                    <a:bodyPr>
                      <a:noAutofit/>
                    </a:bodyPr>
                    <a:lstStyle/>
                    <a:p>
                      <a:pPr lvl="0">
                        <a:spcBef>
                          <a:spcPts val="0"/>
                        </a:spcBef>
                        <a:buNone/>
                      </a:pPr>
                      <a:r>
                        <a:rPr lang="en" sz="1200"/>
                        <a:t>10</a:t>
                      </a:r>
                    </a:p>
                  </a:txBody>
                  <a:tcPr marT="91425" marB="91425" marR="91425" marL="91425"/>
                </a:tc>
                <a:tc>
                  <a:txBody>
                    <a:bodyPr>
                      <a:noAutofit/>
                    </a:bodyPr>
                    <a:lstStyle/>
                    <a:p>
                      <a:pPr lvl="0">
                        <a:spcBef>
                          <a:spcPts val="0"/>
                        </a:spcBef>
                        <a:buNone/>
                      </a:pPr>
                      <a:r>
                        <a:rPr lang="en" sz="1200"/>
                        <a:t>6.4</a:t>
                      </a:r>
                    </a:p>
                  </a:txBody>
                  <a:tcPr marT="91425" marB="91425" marR="91425" marL="91425"/>
                </a:tc>
              </a:tr>
              <a:tr h="829025">
                <a:tc>
                  <a:txBody>
                    <a:bodyPr>
                      <a:noAutofit/>
                    </a:bodyPr>
                    <a:lstStyle/>
                    <a:p>
                      <a:pPr lvl="0" rtl="0">
                        <a:lnSpc>
                          <a:spcPct val="100000"/>
                        </a:lnSpc>
                        <a:spcBef>
                          <a:spcPts val="800"/>
                        </a:spcBef>
                        <a:spcAft>
                          <a:spcPts val="800"/>
                        </a:spcAft>
                        <a:buNone/>
                      </a:pPr>
                      <a:r>
                        <a:rPr lang="en" sz="1200"/>
                        <a:t>Devantech SRF05 Ultrasonic Range Finder</a:t>
                      </a:r>
                    </a:p>
                  </a:txBody>
                  <a:tcPr marT="91425" marB="91425" marR="91425" marL="91425"/>
                </a:tc>
                <a:tc>
                  <a:txBody>
                    <a:bodyPr>
                      <a:noAutofit/>
                    </a:bodyPr>
                    <a:lstStyle/>
                    <a:p>
                      <a:pPr lvl="0">
                        <a:spcBef>
                          <a:spcPts val="0"/>
                        </a:spcBef>
                        <a:buNone/>
                      </a:pPr>
                      <a:r>
                        <a:rPr lang="en" sz="1200"/>
                        <a:t>6</a:t>
                      </a:r>
                    </a:p>
                  </a:txBody>
                  <a:tcPr marT="91425" marB="91425" marR="91425" marL="91425"/>
                </a:tc>
                <a:tc>
                  <a:txBody>
                    <a:bodyPr>
                      <a:noAutofit/>
                    </a:bodyPr>
                    <a:lstStyle/>
                    <a:p>
                      <a:pPr lvl="0">
                        <a:spcBef>
                          <a:spcPts val="0"/>
                        </a:spcBef>
                        <a:buNone/>
                      </a:pPr>
                      <a:r>
                        <a:rPr lang="en" sz="1200"/>
                        <a:t>2</a:t>
                      </a:r>
                    </a:p>
                  </a:txBody>
                  <a:tcPr marT="91425" marB="91425" marR="91425" marL="91425"/>
                </a:tc>
                <a:tc>
                  <a:txBody>
                    <a:bodyPr>
                      <a:noAutofit/>
                    </a:bodyPr>
                    <a:lstStyle/>
                    <a:p>
                      <a:pPr lvl="0">
                        <a:spcBef>
                          <a:spcPts val="0"/>
                        </a:spcBef>
                        <a:buNone/>
                      </a:pPr>
                      <a:r>
                        <a:rPr lang="en" sz="1200"/>
                        <a:t>4.4</a:t>
                      </a:r>
                    </a:p>
                  </a:txBody>
                  <a:tcPr marT="91425" marB="91425" marR="91425" marL="91425"/>
                </a:tc>
              </a:tr>
              <a:tr h="999150">
                <a:tc>
                  <a:txBody>
                    <a:bodyPr>
                      <a:noAutofit/>
                    </a:bodyPr>
                    <a:lstStyle/>
                    <a:p>
                      <a:pPr lvl="0" rtl="0">
                        <a:lnSpc>
                          <a:spcPct val="100000"/>
                        </a:lnSpc>
                        <a:spcBef>
                          <a:spcPts val="0"/>
                        </a:spcBef>
                        <a:spcAft>
                          <a:spcPts val="1600"/>
                        </a:spcAft>
                        <a:buClr>
                          <a:schemeClr val="dk1"/>
                        </a:buClr>
                        <a:buSzPct val="91666"/>
                        <a:buFont typeface="Arial"/>
                        <a:buNone/>
                      </a:pPr>
                      <a:r>
                        <a:rPr lang="en" sz="1200">
                          <a:hlinkClick r:id="rId3"/>
                        </a:rPr>
                        <a:t>Sharp GP2Y0A21YK0F Analog Distance Sensor 10-80cm</a:t>
                      </a:r>
                    </a:p>
                  </a:txBody>
                  <a:tcPr marT="91425" marB="91425" marR="91425" marL="91425"/>
                </a:tc>
                <a:tc>
                  <a:txBody>
                    <a:bodyPr>
                      <a:noAutofit/>
                    </a:bodyPr>
                    <a:lstStyle/>
                    <a:p>
                      <a:pPr lvl="0">
                        <a:spcBef>
                          <a:spcPts val="0"/>
                        </a:spcBef>
                        <a:buNone/>
                      </a:pPr>
                      <a:r>
                        <a:rPr lang="en" sz="1200"/>
                        <a:t>8</a:t>
                      </a:r>
                    </a:p>
                  </a:txBody>
                  <a:tcPr marT="91425" marB="91425" marR="91425" marL="91425"/>
                </a:tc>
                <a:tc>
                  <a:txBody>
                    <a:bodyPr>
                      <a:noAutofit/>
                    </a:bodyPr>
                    <a:lstStyle/>
                    <a:p>
                      <a:pPr lvl="0">
                        <a:spcBef>
                          <a:spcPts val="0"/>
                        </a:spcBef>
                        <a:buNone/>
                      </a:pPr>
                      <a:r>
                        <a:rPr lang="en" sz="1200"/>
                        <a:t>6</a:t>
                      </a:r>
                    </a:p>
                  </a:txBody>
                  <a:tcPr marT="91425" marB="91425" marR="91425" marL="91425"/>
                </a:tc>
                <a:tc>
                  <a:txBody>
                    <a:bodyPr>
                      <a:noAutofit/>
                    </a:bodyPr>
                    <a:lstStyle/>
                    <a:p>
                      <a:pPr lvl="0">
                        <a:spcBef>
                          <a:spcPts val="0"/>
                        </a:spcBef>
                        <a:buNone/>
                      </a:pPr>
                      <a:r>
                        <a:rPr lang="en" sz="1200"/>
                        <a:t>7.2</a:t>
                      </a:r>
                    </a:p>
                  </a:txBody>
                  <a:tcPr marT="91425" marB="91425" marR="91425" marL="91425"/>
                </a:tc>
              </a:tr>
            </a:tbl>
          </a:graphicData>
        </a:graphic>
      </p:graphicFrame>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b="1" lang="en"/>
              <a:t>ROBOT SENSORS</a:t>
            </a:r>
          </a:p>
        </p:txBody>
      </p:sp>
      <p:sp>
        <p:nvSpPr>
          <p:cNvPr id="170" name="Shape 170"/>
          <p:cNvSpPr txBox="1"/>
          <p:nvPr/>
        </p:nvSpPr>
        <p:spPr>
          <a:xfrm>
            <a:off x="686900" y="1111375"/>
            <a:ext cx="7955700" cy="3746100"/>
          </a:xfrm>
          <a:prstGeom prst="rect">
            <a:avLst/>
          </a:prstGeom>
          <a:noFill/>
          <a:ln>
            <a:noFill/>
          </a:ln>
        </p:spPr>
        <p:txBody>
          <a:bodyPr anchorCtr="0" anchor="t" bIns="91425" lIns="91425" rIns="91425" tIns="91425">
            <a:noAutofit/>
          </a:bodyPr>
          <a:lstStyle/>
          <a:p>
            <a:pPr lvl="0">
              <a:spcBef>
                <a:spcPts val="0"/>
              </a:spcBef>
              <a:buNone/>
            </a:pPr>
            <a:r>
              <a:rPr lang="en" sz="1800"/>
              <a:t>Although the PmodMAXSONAR - Ultrasonic Range Finder is very effective and has a massive range, the tradeoff for its cost of $30 doesn’t stand up to the overall quality of the </a:t>
            </a:r>
            <a:r>
              <a:rPr lang="en" sz="1800">
                <a:hlinkClick r:id="rId3"/>
              </a:rPr>
              <a:t>Sharp GP2Y0A21YK0F Analog Distance Sensor 10-80cm</a:t>
            </a:r>
            <a:r>
              <a:rPr lang="en" sz="1800"/>
              <a:t>.  The range of the PmodMAXSONAR is unnecessary, with it’s maximum range of 645 cm, and the range of the Sharp Sensor is satisfactory while at a third of the price.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b="1" lang="en"/>
              <a:t>MOISTURE MEASUREMENT</a:t>
            </a:r>
          </a:p>
        </p:txBody>
      </p:sp>
      <p:sp>
        <p:nvSpPr>
          <p:cNvPr id="176" name="Shape 17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68300" lvl="0" marL="457200" rtl="0">
              <a:spcBef>
                <a:spcPts val="0"/>
              </a:spcBef>
              <a:buClr>
                <a:srgbClr val="000000"/>
              </a:buClr>
              <a:buSzPct val="100000"/>
            </a:pPr>
            <a:r>
              <a:rPr lang="en" sz="2200">
                <a:solidFill>
                  <a:srgbClr val="000000"/>
                </a:solidFill>
              </a:rPr>
              <a:t>Functional requirements-moisture detection, data transmission</a:t>
            </a:r>
          </a:p>
          <a:p>
            <a:pPr indent="-368300" lvl="0" marL="457200" rtl="0">
              <a:spcBef>
                <a:spcPts val="0"/>
              </a:spcBef>
              <a:buClr>
                <a:srgbClr val="000000"/>
              </a:buClr>
              <a:buSzPct val="100000"/>
            </a:pPr>
            <a:r>
              <a:rPr lang="en" sz="2200">
                <a:solidFill>
                  <a:srgbClr val="000000"/>
                </a:solidFill>
              </a:rPr>
              <a:t>Design parameters- Current readings from the two photodetectors, voltage difference of the two voltages after passing through the transimpedance amplifier, output of the comparator</a:t>
            </a:r>
          </a:p>
          <a:p>
            <a:pPr indent="-368300" lvl="0" marL="457200" rtl="0">
              <a:spcBef>
                <a:spcPts val="0"/>
              </a:spcBef>
              <a:buClr>
                <a:srgbClr val="000000"/>
              </a:buClr>
              <a:buSzPct val="100000"/>
            </a:pPr>
            <a:r>
              <a:rPr lang="en" sz="2200">
                <a:solidFill>
                  <a:srgbClr val="000000"/>
                </a:solidFill>
              </a:rPr>
              <a:t>Primary constraints- For the diodes, forward voltage must not exceed 1.55 V, and reverse voltage must not exceed 5 V. </a:t>
            </a:r>
          </a:p>
          <a:p>
            <a:pPr indent="-368300" lvl="0" marL="457200">
              <a:spcBef>
                <a:spcPts val="0"/>
              </a:spcBef>
              <a:buClr>
                <a:srgbClr val="000000"/>
              </a:buClr>
              <a:buSzPct val="100000"/>
            </a:pPr>
            <a:r>
              <a:rPr lang="en" sz="2200">
                <a:solidFill>
                  <a:srgbClr val="000000"/>
                </a:solidFill>
              </a:rPr>
              <a:t>Limiting factors- accuracy, cost, quality</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b="1" lang="en"/>
              <a:t>MOISTURE MEASUREMENT</a:t>
            </a:r>
          </a:p>
        </p:txBody>
      </p:sp>
      <p:graphicFrame>
        <p:nvGraphicFramePr>
          <p:cNvPr id="182" name="Shape 182"/>
          <p:cNvGraphicFramePr/>
          <p:nvPr/>
        </p:nvGraphicFramePr>
        <p:xfrm>
          <a:off x="952500" y="1242150"/>
          <a:ext cx="3000000" cy="3000000"/>
        </p:xfrm>
        <a:graphic>
          <a:graphicData uri="http://schemas.openxmlformats.org/drawingml/2006/table">
            <a:tbl>
              <a:tblPr>
                <a:noFill/>
                <a:tableStyleId>{D1A314FB-46F9-4A84-A09B-B8308AA44026}</a:tableStyleId>
              </a:tblPr>
              <a:tblGrid>
                <a:gridCol w="1809750"/>
                <a:gridCol w="1809750"/>
                <a:gridCol w="1809750"/>
                <a:gridCol w="1809750"/>
              </a:tblGrid>
              <a:tr h="381000">
                <a:tc>
                  <a:txBody>
                    <a:bodyPr>
                      <a:noAutofit/>
                    </a:bodyPr>
                    <a:lstStyle/>
                    <a:p>
                      <a:pPr lvl="0">
                        <a:spcBef>
                          <a:spcPts val="0"/>
                        </a:spcBef>
                        <a:buNone/>
                      </a:pPr>
                      <a:r>
                        <a:t/>
                      </a:r>
                      <a:endParaRPr sz="1200"/>
                    </a:p>
                  </a:txBody>
                  <a:tcPr marT="91425" marB="91425" marR="91425" marL="91425"/>
                </a:tc>
                <a:tc>
                  <a:txBody>
                    <a:bodyPr>
                      <a:noAutofit/>
                    </a:bodyPr>
                    <a:lstStyle/>
                    <a:p>
                      <a:pPr lvl="0">
                        <a:spcBef>
                          <a:spcPts val="0"/>
                        </a:spcBef>
                        <a:buNone/>
                      </a:pPr>
                      <a:r>
                        <a:rPr lang="en" sz="1200"/>
                        <a:t>Accuracy (50%)</a:t>
                      </a:r>
                    </a:p>
                  </a:txBody>
                  <a:tcPr marT="91425" marB="91425" marR="91425" marL="91425"/>
                </a:tc>
                <a:tc>
                  <a:txBody>
                    <a:bodyPr>
                      <a:noAutofit/>
                    </a:bodyPr>
                    <a:lstStyle/>
                    <a:p>
                      <a:pPr lvl="0">
                        <a:spcBef>
                          <a:spcPts val="0"/>
                        </a:spcBef>
                        <a:buNone/>
                      </a:pPr>
                      <a:r>
                        <a:rPr lang="en" sz="1200"/>
                        <a:t>Cost (50%)</a:t>
                      </a:r>
                    </a:p>
                  </a:txBody>
                  <a:tcPr marT="91425" marB="91425" marR="91425" marL="91425"/>
                </a:tc>
                <a:tc>
                  <a:txBody>
                    <a:bodyPr>
                      <a:noAutofit/>
                    </a:bodyPr>
                    <a:lstStyle/>
                    <a:p>
                      <a:pPr lvl="0">
                        <a:spcBef>
                          <a:spcPts val="0"/>
                        </a:spcBef>
                        <a:buNone/>
                      </a:pPr>
                      <a:r>
                        <a:rPr lang="en" sz="1200"/>
                        <a:t>Overall (of 10)</a:t>
                      </a:r>
                    </a:p>
                  </a:txBody>
                  <a:tcPr marT="91425" marB="91425" marR="91425" marL="91425"/>
                </a:tc>
              </a:tr>
              <a:tr h="381000">
                <a:tc>
                  <a:txBody>
                    <a:bodyPr>
                      <a:noAutofit/>
                    </a:bodyPr>
                    <a:lstStyle/>
                    <a:p>
                      <a:pPr lvl="0">
                        <a:spcBef>
                          <a:spcPts val="0"/>
                        </a:spcBef>
                        <a:buNone/>
                      </a:pPr>
                      <a:r>
                        <a:rPr lang="en" sz="1200"/>
                        <a:t>THORLABS LED910E NIR LED</a:t>
                      </a:r>
                    </a:p>
                  </a:txBody>
                  <a:tcPr marT="91425" marB="91425" marR="91425" marL="91425"/>
                </a:tc>
                <a:tc>
                  <a:txBody>
                    <a:bodyPr>
                      <a:noAutofit/>
                    </a:bodyPr>
                    <a:lstStyle/>
                    <a:p>
                      <a:pPr lvl="0">
                        <a:spcBef>
                          <a:spcPts val="0"/>
                        </a:spcBef>
                        <a:buNone/>
                      </a:pPr>
                      <a:r>
                        <a:rPr lang="en" sz="1200"/>
                        <a:t>5</a:t>
                      </a:r>
                    </a:p>
                  </a:txBody>
                  <a:tcPr marT="91425" marB="91425" marR="91425" marL="91425"/>
                </a:tc>
                <a:tc>
                  <a:txBody>
                    <a:bodyPr>
                      <a:noAutofit/>
                    </a:bodyPr>
                    <a:lstStyle/>
                    <a:p>
                      <a:pPr lvl="0">
                        <a:spcBef>
                          <a:spcPts val="0"/>
                        </a:spcBef>
                        <a:buNone/>
                      </a:pPr>
                      <a:r>
                        <a:rPr lang="en" sz="1200"/>
                        <a:t>9</a:t>
                      </a:r>
                    </a:p>
                  </a:txBody>
                  <a:tcPr marT="91425" marB="91425" marR="91425" marL="91425"/>
                </a:tc>
                <a:tc>
                  <a:txBody>
                    <a:bodyPr>
                      <a:noAutofit/>
                    </a:bodyPr>
                    <a:lstStyle/>
                    <a:p>
                      <a:pPr lvl="0">
                        <a:spcBef>
                          <a:spcPts val="0"/>
                        </a:spcBef>
                        <a:buNone/>
                      </a:pPr>
                      <a:r>
                        <a:rPr lang="en" sz="1200"/>
                        <a:t>7.5</a:t>
                      </a:r>
                    </a:p>
                  </a:txBody>
                  <a:tcPr marT="91425" marB="91425" marR="91425" marL="91425"/>
                </a:tc>
              </a:tr>
              <a:tr h="381000">
                <a:tc>
                  <a:txBody>
                    <a:bodyPr>
                      <a:noAutofit/>
                    </a:bodyPr>
                    <a:lstStyle/>
                    <a:p>
                      <a:pPr lvl="0">
                        <a:spcBef>
                          <a:spcPts val="0"/>
                        </a:spcBef>
                        <a:buClr>
                          <a:schemeClr val="dk1"/>
                        </a:buClr>
                        <a:buSzPct val="91666"/>
                        <a:buFont typeface="Arial"/>
                        <a:buNone/>
                      </a:pPr>
                      <a:r>
                        <a:rPr lang="en" sz="1200">
                          <a:solidFill>
                            <a:schemeClr val="dk1"/>
                          </a:solidFill>
                        </a:rPr>
                        <a:t>THORLABS LED1050E NIR LED</a:t>
                      </a:r>
                    </a:p>
                  </a:txBody>
                  <a:tcPr marT="91425" marB="91425" marR="91425" marL="91425"/>
                </a:tc>
                <a:tc>
                  <a:txBody>
                    <a:bodyPr>
                      <a:noAutofit/>
                    </a:bodyPr>
                    <a:lstStyle/>
                    <a:p>
                      <a:pPr lvl="0">
                        <a:spcBef>
                          <a:spcPts val="0"/>
                        </a:spcBef>
                        <a:buNone/>
                      </a:pPr>
                      <a:r>
                        <a:rPr lang="en" sz="1200"/>
                        <a:t>7</a:t>
                      </a:r>
                    </a:p>
                  </a:txBody>
                  <a:tcPr marT="91425" marB="91425" marR="91425" marL="91425"/>
                </a:tc>
                <a:tc>
                  <a:txBody>
                    <a:bodyPr>
                      <a:noAutofit/>
                    </a:bodyPr>
                    <a:lstStyle/>
                    <a:p>
                      <a:pPr lvl="0">
                        <a:spcBef>
                          <a:spcPts val="0"/>
                        </a:spcBef>
                        <a:buNone/>
                      </a:pPr>
                      <a:r>
                        <a:rPr lang="en" sz="1200"/>
                        <a:t>5</a:t>
                      </a:r>
                    </a:p>
                  </a:txBody>
                  <a:tcPr marT="91425" marB="91425" marR="91425" marL="91425"/>
                </a:tc>
                <a:tc>
                  <a:txBody>
                    <a:bodyPr>
                      <a:noAutofit/>
                    </a:bodyPr>
                    <a:lstStyle/>
                    <a:p>
                      <a:pPr lvl="0">
                        <a:spcBef>
                          <a:spcPts val="0"/>
                        </a:spcBef>
                        <a:buNone/>
                      </a:pPr>
                      <a:r>
                        <a:rPr lang="en" sz="1200"/>
                        <a:t>6</a:t>
                      </a:r>
                    </a:p>
                  </a:txBody>
                  <a:tcPr marT="91425" marB="91425" marR="91425" marL="91425"/>
                </a:tc>
              </a:tr>
              <a:tr h="381000">
                <a:tc>
                  <a:txBody>
                    <a:bodyPr>
                      <a:noAutofit/>
                    </a:bodyPr>
                    <a:lstStyle/>
                    <a:p>
                      <a:pPr lvl="0" rtl="0">
                        <a:spcBef>
                          <a:spcPts val="0"/>
                        </a:spcBef>
                        <a:buClr>
                          <a:schemeClr val="dk1"/>
                        </a:buClr>
                        <a:buSzPct val="91666"/>
                        <a:buFont typeface="Arial"/>
                        <a:buNone/>
                      </a:pPr>
                      <a:r>
                        <a:rPr lang="en" sz="1200">
                          <a:solidFill>
                            <a:schemeClr val="dk1"/>
                          </a:solidFill>
                        </a:rPr>
                        <a:t>THORLABS LED1550E NIR LED</a:t>
                      </a:r>
                    </a:p>
                  </a:txBody>
                  <a:tcPr marT="91425" marB="91425" marR="91425" marL="91425">
                    <a:lnB cap="flat" cmpd="sng" w="28575">
                      <a:solidFill>
                        <a:srgbClr val="9E9E9E"/>
                      </a:solidFill>
                      <a:prstDash val="solid"/>
                      <a:round/>
                      <a:headEnd len="med" w="med" type="none"/>
                      <a:tailEnd len="med" w="med" type="none"/>
                    </a:lnB>
                  </a:tcPr>
                </a:tc>
                <a:tc>
                  <a:txBody>
                    <a:bodyPr>
                      <a:noAutofit/>
                    </a:bodyPr>
                    <a:lstStyle/>
                    <a:p>
                      <a:pPr lvl="0" rtl="0">
                        <a:spcBef>
                          <a:spcPts val="0"/>
                        </a:spcBef>
                        <a:buNone/>
                      </a:pPr>
                      <a:r>
                        <a:rPr lang="en" sz="1200"/>
                        <a:t>8</a:t>
                      </a:r>
                    </a:p>
                  </a:txBody>
                  <a:tcPr marT="91425" marB="91425" marR="91425" marL="91425">
                    <a:lnB cap="flat" cmpd="sng" w="28575">
                      <a:solidFill>
                        <a:srgbClr val="9E9E9E"/>
                      </a:solidFill>
                      <a:prstDash val="solid"/>
                      <a:round/>
                      <a:headEnd len="med" w="med" type="none"/>
                      <a:tailEnd len="med" w="med" type="none"/>
                    </a:lnB>
                  </a:tcPr>
                </a:tc>
                <a:tc>
                  <a:txBody>
                    <a:bodyPr>
                      <a:noAutofit/>
                    </a:bodyPr>
                    <a:lstStyle/>
                    <a:p>
                      <a:pPr lvl="0">
                        <a:spcBef>
                          <a:spcPts val="0"/>
                        </a:spcBef>
                        <a:buNone/>
                      </a:pPr>
                      <a:r>
                        <a:rPr lang="en" sz="1200"/>
                        <a:t>3</a:t>
                      </a:r>
                    </a:p>
                  </a:txBody>
                  <a:tcPr marT="91425" marB="91425" marR="91425" marL="91425">
                    <a:lnB cap="flat" cmpd="sng" w="28575">
                      <a:solidFill>
                        <a:srgbClr val="9E9E9E"/>
                      </a:solidFill>
                      <a:prstDash val="solid"/>
                      <a:round/>
                      <a:headEnd len="med" w="med" type="none"/>
                      <a:tailEnd len="med" w="med" type="none"/>
                    </a:lnB>
                  </a:tcPr>
                </a:tc>
                <a:tc>
                  <a:txBody>
                    <a:bodyPr>
                      <a:noAutofit/>
                    </a:bodyPr>
                    <a:lstStyle/>
                    <a:p>
                      <a:pPr lvl="0">
                        <a:spcBef>
                          <a:spcPts val="0"/>
                        </a:spcBef>
                        <a:buNone/>
                      </a:pPr>
                      <a:r>
                        <a:rPr lang="en" sz="1200"/>
                        <a:t>5.5</a:t>
                      </a:r>
                    </a:p>
                  </a:txBody>
                  <a:tcPr marT="91425" marB="91425" marR="91425" marL="91425">
                    <a:lnB cap="flat" cmpd="sng" w="28575">
                      <a:solidFill>
                        <a:srgbClr val="9E9E9E"/>
                      </a:solidFill>
                      <a:prstDash val="solid"/>
                      <a:round/>
                      <a:headEnd len="med" w="med" type="none"/>
                      <a:tailEnd len="med" w="med" type="none"/>
                    </a:lnB>
                  </a:tcPr>
                </a:tc>
              </a:tr>
              <a:tr h="381000">
                <a:tc>
                  <a:txBody>
                    <a:bodyPr>
                      <a:noAutofit/>
                    </a:bodyPr>
                    <a:lstStyle/>
                    <a:p>
                      <a:pPr lvl="0" rtl="0">
                        <a:spcBef>
                          <a:spcPts val="0"/>
                        </a:spcBef>
                        <a:buNone/>
                      </a:pPr>
                      <a:r>
                        <a:rPr lang="en" sz="1200">
                          <a:solidFill>
                            <a:schemeClr val="dk1"/>
                          </a:solidFill>
                        </a:rPr>
                        <a:t>THORLABS FGA01 Photodetector</a:t>
                      </a:r>
                    </a:p>
                  </a:txBody>
                  <a:tcPr marT="91425" marB="91425" marR="91425" marL="91425">
                    <a:lnT cap="flat" cmpd="sng" w="28575">
                      <a:solidFill>
                        <a:srgbClr val="9E9E9E"/>
                      </a:solidFill>
                      <a:prstDash val="solid"/>
                      <a:round/>
                      <a:headEnd len="med" w="med" type="none"/>
                      <a:tailEnd len="med" w="med" type="none"/>
                    </a:lnT>
                  </a:tcPr>
                </a:tc>
                <a:tc>
                  <a:txBody>
                    <a:bodyPr>
                      <a:noAutofit/>
                    </a:bodyPr>
                    <a:lstStyle/>
                    <a:p>
                      <a:pPr lvl="0" rtl="0">
                        <a:spcBef>
                          <a:spcPts val="0"/>
                        </a:spcBef>
                        <a:buNone/>
                      </a:pPr>
                      <a:r>
                        <a:rPr lang="en" sz="1200"/>
                        <a:t>8</a:t>
                      </a:r>
                    </a:p>
                  </a:txBody>
                  <a:tcPr marT="91425" marB="91425" marR="91425" marL="91425">
                    <a:lnT cap="flat" cmpd="sng" w="28575">
                      <a:solidFill>
                        <a:srgbClr val="9E9E9E"/>
                      </a:solidFill>
                      <a:prstDash val="solid"/>
                      <a:round/>
                      <a:headEnd len="med" w="med" type="none"/>
                      <a:tailEnd len="med" w="med" type="none"/>
                    </a:lnT>
                  </a:tcPr>
                </a:tc>
                <a:tc>
                  <a:txBody>
                    <a:bodyPr>
                      <a:noAutofit/>
                    </a:bodyPr>
                    <a:lstStyle/>
                    <a:p>
                      <a:pPr lvl="0">
                        <a:spcBef>
                          <a:spcPts val="0"/>
                        </a:spcBef>
                        <a:buNone/>
                      </a:pPr>
                      <a:r>
                        <a:rPr lang="en" sz="1200"/>
                        <a:t>1</a:t>
                      </a:r>
                    </a:p>
                  </a:txBody>
                  <a:tcPr marT="91425" marB="91425" marR="91425" marL="91425">
                    <a:lnT cap="flat" cmpd="sng" w="28575">
                      <a:solidFill>
                        <a:srgbClr val="9E9E9E"/>
                      </a:solidFill>
                      <a:prstDash val="solid"/>
                      <a:round/>
                      <a:headEnd len="med" w="med" type="none"/>
                      <a:tailEnd len="med" w="med" type="none"/>
                    </a:lnT>
                  </a:tcPr>
                </a:tc>
                <a:tc>
                  <a:txBody>
                    <a:bodyPr>
                      <a:noAutofit/>
                    </a:bodyPr>
                    <a:lstStyle/>
                    <a:p>
                      <a:pPr lvl="0">
                        <a:spcBef>
                          <a:spcPts val="0"/>
                        </a:spcBef>
                        <a:buNone/>
                      </a:pPr>
                      <a:r>
                        <a:rPr lang="en" sz="1200"/>
                        <a:t>4.5</a:t>
                      </a:r>
                    </a:p>
                  </a:txBody>
                  <a:tcPr marT="91425" marB="91425" marR="91425" marL="91425">
                    <a:lnT cap="flat" cmpd="sng" w="28575">
                      <a:solidFill>
                        <a:srgbClr val="9E9E9E"/>
                      </a:solidFill>
                      <a:prstDash val="solid"/>
                      <a:round/>
                      <a:headEnd len="med" w="med" type="none"/>
                      <a:tailEnd len="med" w="med" type="none"/>
                    </a:lnT>
                  </a:tcPr>
                </a:tc>
              </a:tr>
              <a:tr h="381000">
                <a:tc>
                  <a:txBody>
                    <a:bodyPr>
                      <a:noAutofit/>
                    </a:bodyPr>
                    <a:lstStyle/>
                    <a:p>
                      <a:pPr lvl="0" rtl="0">
                        <a:spcBef>
                          <a:spcPts val="0"/>
                        </a:spcBef>
                        <a:buNone/>
                      </a:pPr>
                      <a:r>
                        <a:rPr lang="en" sz="1200">
                          <a:solidFill>
                            <a:schemeClr val="dk1"/>
                          </a:solidFill>
                        </a:rPr>
                        <a:t>DigiKey 751-1006-ND Photodetector</a:t>
                      </a:r>
                    </a:p>
                  </a:txBody>
                  <a:tcPr marT="91425" marB="91425" marR="91425" marL="91425"/>
                </a:tc>
                <a:tc>
                  <a:txBody>
                    <a:bodyPr>
                      <a:noAutofit/>
                    </a:bodyPr>
                    <a:lstStyle/>
                    <a:p>
                      <a:pPr lvl="0" rtl="0">
                        <a:spcBef>
                          <a:spcPts val="0"/>
                        </a:spcBef>
                        <a:buNone/>
                      </a:pPr>
                      <a:r>
                        <a:rPr lang="en" sz="1200"/>
                        <a:t>5</a:t>
                      </a:r>
                    </a:p>
                  </a:txBody>
                  <a:tcPr marT="91425" marB="91425" marR="91425" marL="91425"/>
                </a:tc>
                <a:tc>
                  <a:txBody>
                    <a:bodyPr>
                      <a:noAutofit/>
                    </a:bodyPr>
                    <a:lstStyle/>
                    <a:p>
                      <a:pPr lvl="0">
                        <a:spcBef>
                          <a:spcPts val="0"/>
                        </a:spcBef>
                        <a:buNone/>
                      </a:pPr>
                      <a:r>
                        <a:rPr lang="en" sz="1200"/>
                        <a:t>10</a:t>
                      </a:r>
                    </a:p>
                  </a:txBody>
                  <a:tcPr marT="91425" marB="91425" marR="91425" marL="91425"/>
                </a:tc>
                <a:tc>
                  <a:txBody>
                    <a:bodyPr>
                      <a:noAutofit/>
                    </a:bodyPr>
                    <a:lstStyle/>
                    <a:p>
                      <a:pPr lvl="0">
                        <a:spcBef>
                          <a:spcPts val="0"/>
                        </a:spcBef>
                        <a:buNone/>
                      </a:pPr>
                      <a:r>
                        <a:rPr lang="en" sz="1200"/>
                        <a:t>7.5</a:t>
                      </a:r>
                    </a:p>
                  </a:txBody>
                  <a:tcPr marT="91425" marB="91425" marR="91425" marL="91425"/>
                </a:tc>
              </a:tr>
            </a:tbl>
          </a:graphicData>
        </a:graphic>
      </p:graphicFrame>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b="1" lang="en"/>
              <a:t>MOISTURE MEASUREMENT</a:t>
            </a:r>
          </a:p>
        </p:txBody>
      </p:sp>
      <p:sp>
        <p:nvSpPr>
          <p:cNvPr id="188" name="Shape 188"/>
          <p:cNvSpPr txBox="1"/>
          <p:nvPr/>
        </p:nvSpPr>
        <p:spPr>
          <a:xfrm>
            <a:off x="542150" y="1246650"/>
            <a:ext cx="7902299" cy="3294599"/>
          </a:xfrm>
          <a:prstGeom prst="rect">
            <a:avLst/>
          </a:prstGeom>
          <a:noFill/>
          <a:ln>
            <a:noFill/>
          </a:ln>
        </p:spPr>
        <p:txBody>
          <a:bodyPr anchorCtr="0" anchor="t" bIns="91425" lIns="91425" rIns="91425" tIns="91425">
            <a:noAutofit/>
          </a:bodyPr>
          <a:lstStyle/>
          <a:p>
            <a:pPr lvl="0">
              <a:spcBef>
                <a:spcPts val="0"/>
              </a:spcBef>
              <a:buNone/>
            </a:pPr>
            <a:r>
              <a:rPr lang="en" sz="1600"/>
              <a:t>In order to get the highest amount of accuracy from the photodetector/NIR LED combination, we would want the highest difference in wavelength between the two LEDs, as that would create the largest difference in absorption from water, allowing for greater precision in voltage difference.  However, price becomes an issue when purchasing higher wavelength LEDs.  Although the price of the 1050 and 1550 nanometer LEDs is the same from THORLABS, the price of a photodetector in the spectral range for 1550 nanometers skyrockets to ~$50 for the THORLABS FGA01, compared to DigiKey’s 751-1006-ND, which is priced at around $1.  Therefore, the sufficient tradeoff would be to use the 910 and 1050 nanometer LEDs paired with two 751-1006-ND photodetectors, which both fall within the spectral range, while keeping price to a minimum.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b="1" lang="en"/>
              <a:t>MOBILE APP</a:t>
            </a:r>
          </a:p>
        </p:txBody>
      </p:sp>
      <p:sp>
        <p:nvSpPr>
          <p:cNvPr id="194" name="Shape 19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55600" lvl="0" marL="457200" rtl="0">
              <a:spcBef>
                <a:spcPts val="0"/>
              </a:spcBef>
              <a:buClr>
                <a:srgbClr val="000000"/>
              </a:buClr>
              <a:buSzPct val="100000"/>
            </a:pPr>
            <a:r>
              <a:rPr lang="en" sz="2000">
                <a:solidFill>
                  <a:srgbClr val="000000"/>
                </a:solidFill>
              </a:rPr>
              <a:t>Functional requirements-real-time notification of sprinkler settings to user, user ability to modify sprinkler settings.</a:t>
            </a:r>
          </a:p>
          <a:p>
            <a:pPr indent="-355600" lvl="0" marL="457200" rtl="0">
              <a:spcBef>
                <a:spcPts val="0"/>
              </a:spcBef>
              <a:buClr>
                <a:srgbClr val="000000"/>
              </a:buClr>
              <a:buSzPct val="100000"/>
            </a:pPr>
            <a:r>
              <a:rPr lang="en" sz="2000">
                <a:solidFill>
                  <a:srgbClr val="000000"/>
                </a:solidFill>
              </a:rPr>
              <a:t>Design parameters-an eye-pleasing GUI is preferred for use, simple buttons and toggles for user interaction is required.</a:t>
            </a:r>
          </a:p>
          <a:p>
            <a:pPr indent="-355600" lvl="0" marL="457200" rtl="0">
              <a:spcBef>
                <a:spcPts val="0"/>
              </a:spcBef>
              <a:buClr>
                <a:srgbClr val="000000"/>
              </a:buClr>
              <a:buSzPct val="100000"/>
            </a:pPr>
            <a:r>
              <a:rPr lang="en" sz="2000">
                <a:solidFill>
                  <a:srgbClr val="000000"/>
                </a:solidFill>
              </a:rPr>
              <a:t>Primary constraints- operate available memory given through mobile app</a:t>
            </a:r>
          </a:p>
          <a:p>
            <a:pPr indent="-355600" lvl="0" marL="457200">
              <a:spcBef>
                <a:spcPts val="0"/>
              </a:spcBef>
              <a:buClr>
                <a:srgbClr val="000000"/>
              </a:buClr>
              <a:buSzPct val="100000"/>
            </a:pPr>
            <a:r>
              <a:rPr lang="en" sz="2000">
                <a:solidFill>
                  <a:srgbClr val="000000"/>
                </a:solidFill>
              </a:rPr>
              <a:t>Limiting factors- GUI, ease of use, and development time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74" name="Shape 74"/>
        <p:cNvGrpSpPr/>
        <p:nvPr/>
      </p:nvGrpSpPr>
      <p:grpSpPr>
        <a:xfrm>
          <a:off x="0" y="0"/>
          <a:ext cx="0" cy="0"/>
          <a:chOff x="0" y="0"/>
          <a:chExt cx="0" cy="0"/>
        </a:xfrm>
      </p:grpSpPr>
      <p:graphicFrame>
        <p:nvGraphicFramePr>
          <p:cNvPr id="75" name="Shape 75"/>
          <p:cNvGraphicFramePr/>
          <p:nvPr/>
        </p:nvGraphicFramePr>
        <p:xfrm>
          <a:off x="372850" y="4800"/>
          <a:ext cx="3000000" cy="3000000"/>
        </p:xfrm>
        <a:graphic>
          <a:graphicData uri="http://schemas.openxmlformats.org/drawingml/2006/table">
            <a:tbl>
              <a:tblPr>
                <a:noFill/>
                <a:tableStyleId>{D1A314FB-46F9-4A84-A09B-B8308AA44026}</a:tableStyleId>
              </a:tblPr>
              <a:tblGrid>
                <a:gridCol w="2725150"/>
                <a:gridCol w="1427775"/>
                <a:gridCol w="4245375"/>
              </a:tblGrid>
              <a:tr h="882900">
                <a:tc>
                  <a:txBody>
                    <a:bodyPr>
                      <a:noAutofit/>
                    </a:bodyPr>
                    <a:lstStyle/>
                    <a:p>
                      <a:pPr lvl="0">
                        <a:spcBef>
                          <a:spcPts val="0"/>
                        </a:spcBef>
                        <a:buNone/>
                      </a:pPr>
                      <a:r>
                        <a:rPr lang="en"/>
                        <a:t>Subsystem</a:t>
                      </a:r>
                    </a:p>
                  </a:txBody>
                  <a:tcPr marT="91425" marB="91425" marR="91425" marL="91425"/>
                </a:tc>
                <a:tc>
                  <a:txBody>
                    <a:bodyPr>
                      <a:noAutofit/>
                    </a:bodyPr>
                    <a:lstStyle/>
                    <a:p>
                      <a:pPr lvl="0">
                        <a:spcBef>
                          <a:spcPts val="0"/>
                        </a:spcBef>
                        <a:buNone/>
                      </a:pPr>
                      <a:r>
                        <a:rPr lang="en"/>
                        <a:t>Primarily Responsible Team Member</a:t>
                      </a:r>
                    </a:p>
                  </a:txBody>
                  <a:tcPr marT="91425" marB="91425" marR="91425" marL="91425"/>
                </a:tc>
                <a:tc>
                  <a:txBody>
                    <a:bodyPr>
                      <a:noAutofit/>
                    </a:bodyPr>
                    <a:lstStyle/>
                    <a:p>
                      <a:pPr lvl="0">
                        <a:spcBef>
                          <a:spcPts val="0"/>
                        </a:spcBef>
                        <a:buNone/>
                      </a:pPr>
                      <a:r>
                        <a:rPr lang="en"/>
                        <a:t>Student Responsibilities/ Tasks</a:t>
                      </a:r>
                    </a:p>
                  </a:txBody>
                  <a:tcPr marT="91425" marB="91425" marR="91425" marL="91425"/>
                </a:tc>
              </a:tr>
              <a:tr h="421675">
                <a:tc>
                  <a:txBody>
                    <a:bodyPr>
                      <a:noAutofit/>
                    </a:bodyPr>
                    <a:lstStyle/>
                    <a:p>
                      <a:pPr lvl="0" rtl="0">
                        <a:spcBef>
                          <a:spcPts val="0"/>
                        </a:spcBef>
                        <a:buNone/>
                      </a:pPr>
                      <a:r>
                        <a:rPr lang="en"/>
                        <a:t>Power</a:t>
                      </a:r>
                    </a:p>
                  </a:txBody>
                  <a:tcPr marT="91425" marB="91425" marR="91425" marL="91425">
                    <a:solidFill>
                      <a:srgbClr val="FF00FF"/>
                    </a:solidFill>
                  </a:tcPr>
                </a:tc>
                <a:tc>
                  <a:txBody>
                    <a:bodyPr>
                      <a:noAutofit/>
                    </a:bodyPr>
                    <a:lstStyle/>
                    <a:p>
                      <a:pPr lvl="0">
                        <a:spcBef>
                          <a:spcPts val="0"/>
                        </a:spcBef>
                        <a:buNone/>
                      </a:pPr>
                      <a:r>
                        <a:rPr lang="en"/>
                        <a:t>Daniel</a:t>
                      </a:r>
                    </a:p>
                  </a:txBody>
                  <a:tcPr marT="91425" marB="91425" marR="91425" marL="91425">
                    <a:solidFill>
                      <a:srgbClr val="FF00FF"/>
                    </a:solidFill>
                  </a:tcPr>
                </a:tc>
                <a:tc>
                  <a:txBody>
                    <a:bodyPr>
                      <a:noAutofit/>
                    </a:bodyPr>
                    <a:lstStyle/>
                    <a:p>
                      <a:pPr lvl="0">
                        <a:spcBef>
                          <a:spcPts val="0"/>
                        </a:spcBef>
                        <a:buNone/>
                      </a:pPr>
                      <a:r>
                        <a:rPr lang="en" sz="1000"/>
                        <a:t>Prepare the necessary power supply for both the probe as well as the sprinkler system.</a:t>
                      </a:r>
                    </a:p>
                  </a:txBody>
                  <a:tcPr marT="91425" marB="91425" marR="91425" marL="91425">
                    <a:solidFill>
                      <a:srgbClr val="FF00FF"/>
                    </a:solidFill>
                  </a:tcPr>
                </a:tc>
              </a:tr>
              <a:tr h="553450">
                <a:tc>
                  <a:txBody>
                    <a:bodyPr>
                      <a:noAutofit/>
                    </a:bodyPr>
                    <a:lstStyle/>
                    <a:p>
                      <a:pPr lvl="0" rtl="0">
                        <a:spcBef>
                          <a:spcPts val="0"/>
                        </a:spcBef>
                        <a:buNone/>
                      </a:pPr>
                      <a:r>
                        <a:rPr lang="en"/>
                        <a:t>Controller</a:t>
                      </a:r>
                    </a:p>
                  </a:txBody>
                  <a:tcPr marT="91425" marB="91425" marR="91425" marL="91425">
                    <a:solidFill>
                      <a:srgbClr val="980000"/>
                    </a:solidFill>
                  </a:tcPr>
                </a:tc>
                <a:tc>
                  <a:txBody>
                    <a:bodyPr>
                      <a:noAutofit/>
                    </a:bodyPr>
                    <a:lstStyle/>
                    <a:p>
                      <a:pPr lvl="0">
                        <a:spcBef>
                          <a:spcPts val="0"/>
                        </a:spcBef>
                        <a:buNone/>
                      </a:pPr>
                      <a:r>
                        <a:rPr lang="en"/>
                        <a:t>Coy</a:t>
                      </a:r>
                    </a:p>
                  </a:txBody>
                  <a:tcPr marT="91425" marB="91425" marR="91425" marL="91425">
                    <a:solidFill>
                      <a:srgbClr val="980000"/>
                    </a:solidFill>
                  </a:tcPr>
                </a:tc>
                <a:tc>
                  <a:txBody>
                    <a:bodyPr>
                      <a:noAutofit/>
                    </a:bodyPr>
                    <a:lstStyle/>
                    <a:p>
                      <a:pPr lvl="0">
                        <a:spcBef>
                          <a:spcPts val="0"/>
                        </a:spcBef>
                        <a:buNone/>
                      </a:pPr>
                      <a:r>
                        <a:rPr lang="en" sz="1000"/>
                        <a:t>Create a connection between the master controller with its slave connections; these include the probe, the sprinkler system, and the interface app.</a:t>
                      </a:r>
                    </a:p>
                  </a:txBody>
                  <a:tcPr marT="91425" marB="91425" marR="91425" marL="91425">
                    <a:solidFill>
                      <a:srgbClr val="980000"/>
                    </a:solidFill>
                  </a:tcPr>
                </a:tc>
              </a:tr>
              <a:tr h="421675">
                <a:tc>
                  <a:txBody>
                    <a:bodyPr>
                      <a:noAutofit/>
                    </a:bodyPr>
                    <a:lstStyle/>
                    <a:p>
                      <a:pPr lvl="0" rtl="0">
                        <a:spcBef>
                          <a:spcPts val="0"/>
                        </a:spcBef>
                        <a:buNone/>
                      </a:pPr>
                      <a:r>
                        <a:rPr lang="en"/>
                        <a:t>Robot maneuvering</a:t>
                      </a:r>
                    </a:p>
                  </a:txBody>
                  <a:tcPr marT="91425" marB="91425" marR="91425" marL="91425">
                    <a:solidFill>
                      <a:srgbClr val="CC0000"/>
                    </a:solidFill>
                  </a:tcPr>
                </a:tc>
                <a:tc>
                  <a:txBody>
                    <a:bodyPr>
                      <a:noAutofit/>
                    </a:bodyPr>
                    <a:lstStyle/>
                    <a:p>
                      <a:pPr lvl="0">
                        <a:spcBef>
                          <a:spcPts val="0"/>
                        </a:spcBef>
                        <a:buNone/>
                      </a:pPr>
                      <a:r>
                        <a:rPr lang="en"/>
                        <a:t>Daniel</a:t>
                      </a:r>
                    </a:p>
                  </a:txBody>
                  <a:tcPr marT="91425" marB="91425" marR="91425" marL="91425">
                    <a:solidFill>
                      <a:srgbClr val="CC0000"/>
                    </a:solidFill>
                  </a:tcPr>
                </a:tc>
                <a:tc>
                  <a:txBody>
                    <a:bodyPr>
                      <a:noAutofit/>
                    </a:bodyPr>
                    <a:lstStyle/>
                    <a:p>
                      <a:pPr lvl="0">
                        <a:spcBef>
                          <a:spcPts val="0"/>
                        </a:spcBef>
                        <a:buNone/>
                      </a:pPr>
                      <a:r>
                        <a:rPr lang="en" sz="1000"/>
                        <a:t>Enhance the robot’s ability to maneuver off-terrain and possess the ability to set a route for probing locations.</a:t>
                      </a:r>
                    </a:p>
                  </a:txBody>
                  <a:tcPr marT="91425" marB="91425" marR="91425" marL="91425">
                    <a:solidFill>
                      <a:srgbClr val="CC0000"/>
                    </a:solidFill>
                  </a:tcPr>
                </a:tc>
              </a:tr>
              <a:tr h="553450">
                <a:tc>
                  <a:txBody>
                    <a:bodyPr>
                      <a:noAutofit/>
                    </a:bodyPr>
                    <a:lstStyle/>
                    <a:p>
                      <a:pPr lvl="0" rtl="0">
                        <a:spcBef>
                          <a:spcPts val="0"/>
                        </a:spcBef>
                        <a:buNone/>
                      </a:pPr>
                      <a:r>
                        <a:rPr lang="en"/>
                        <a:t>Robot sensoring</a:t>
                      </a:r>
                    </a:p>
                  </a:txBody>
                  <a:tcPr marT="91425" marB="91425" marR="91425" marL="91425">
                    <a:solidFill>
                      <a:srgbClr val="E69138"/>
                    </a:solidFill>
                  </a:tcPr>
                </a:tc>
                <a:tc>
                  <a:txBody>
                    <a:bodyPr>
                      <a:noAutofit/>
                    </a:bodyPr>
                    <a:lstStyle/>
                    <a:p>
                      <a:pPr lvl="0">
                        <a:spcBef>
                          <a:spcPts val="0"/>
                        </a:spcBef>
                        <a:buNone/>
                      </a:pPr>
                      <a:r>
                        <a:rPr lang="en"/>
                        <a:t>Michael</a:t>
                      </a:r>
                    </a:p>
                  </a:txBody>
                  <a:tcPr marT="91425" marB="91425" marR="91425" marL="91425">
                    <a:solidFill>
                      <a:srgbClr val="E69138"/>
                    </a:solidFill>
                  </a:tcPr>
                </a:tc>
                <a:tc>
                  <a:txBody>
                    <a:bodyPr>
                      <a:noAutofit/>
                    </a:bodyPr>
                    <a:lstStyle/>
                    <a:p>
                      <a:pPr lvl="0">
                        <a:spcBef>
                          <a:spcPts val="0"/>
                        </a:spcBef>
                        <a:buNone/>
                      </a:pPr>
                      <a:r>
                        <a:rPr lang="en" sz="1000"/>
                        <a:t>The robot will need the functions to sense its surroundings and take necessary precautions to avoid obstacles and safely maneuver a lawn.</a:t>
                      </a:r>
                    </a:p>
                  </a:txBody>
                  <a:tcPr marT="91425" marB="91425" marR="91425" marL="91425">
                    <a:solidFill>
                      <a:srgbClr val="E69138"/>
                    </a:solidFill>
                  </a:tcPr>
                </a:tc>
              </a:tr>
              <a:tr h="421675">
                <a:tc>
                  <a:txBody>
                    <a:bodyPr>
                      <a:noAutofit/>
                    </a:bodyPr>
                    <a:lstStyle/>
                    <a:p>
                      <a:pPr lvl="0" rtl="0">
                        <a:spcBef>
                          <a:spcPts val="0"/>
                        </a:spcBef>
                        <a:buNone/>
                      </a:pPr>
                      <a:r>
                        <a:rPr lang="en"/>
                        <a:t>Moisture measurement</a:t>
                      </a:r>
                    </a:p>
                  </a:txBody>
                  <a:tcPr marT="91425" marB="91425" marR="91425" marL="91425">
                    <a:solidFill>
                      <a:srgbClr val="F1C232"/>
                    </a:solidFill>
                  </a:tcPr>
                </a:tc>
                <a:tc>
                  <a:txBody>
                    <a:bodyPr>
                      <a:noAutofit/>
                    </a:bodyPr>
                    <a:lstStyle/>
                    <a:p>
                      <a:pPr lvl="0">
                        <a:spcBef>
                          <a:spcPts val="0"/>
                        </a:spcBef>
                        <a:buNone/>
                      </a:pPr>
                      <a:r>
                        <a:rPr lang="en"/>
                        <a:t>Tyler</a:t>
                      </a:r>
                    </a:p>
                  </a:txBody>
                  <a:tcPr marT="91425" marB="91425" marR="91425" marL="91425">
                    <a:solidFill>
                      <a:srgbClr val="F1C232"/>
                    </a:solidFill>
                  </a:tcPr>
                </a:tc>
                <a:tc>
                  <a:txBody>
                    <a:bodyPr>
                      <a:noAutofit/>
                    </a:bodyPr>
                    <a:lstStyle/>
                    <a:p>
                      <a:pPr lvl="0">
                        <a:spcBef>
                          <a:spcPts val="0"/>
                        </a:spcBef>
                        <a:buNone/>
                      </a:pPr>
                      <a:r>
                        <a:rPr lang="en" sz="1000"/>
                        <a:t>IR sensors will be set to sample water moisture in multiple locations in the lawn and reset said probe.</a:t>
                      </a:r>
                    </a:p>
                  </a:txBody>
                  <a:tcPr marT="91425" marB="91425" marR="91425" marL="91425">
                    <a:solidFill>
                      <a:srgbClr val="F1C232"/>
                    </a:solidFill>
                  </a:tcPr>
                </a:tc>
              </a:tr>
              <a:tr h="553450">
                <a:tc>
                  <a:txBody>
                    <a:bodyPr>
                      <a:noAutofit/>
                    </a:bodyPr>
                    <a:lstStyle/>
                    <a:p>
                      <a:pPr lvl="0" rtl="0">
                        <a:spcBef>
                          <a:spcPts val="0"/>
                        </a:spcBef>
                        <a:buNone/>
                      </a:pPr>
                      <a:r>
                        <a:rPr lang="en"/>
                        <a:t>Mobile App</a:t>
                      </a:r>
                    </a:p>
                  </a:txBody>
                  <a:tcPr marT="91425" marB="91425" marR="91425" marL="91425">
                    <a:solidFill>
                      <a:srgbClr val="3C78D8"/>
                    </a:solidFill>
                  </a:tcPr>
                </a:tc>
                <a:tc>
                  <a:txBody>
                    <a:bodyPr>
                      <a:noAutofit/>
                    </a:bodyPr>
                    <a:lstStyle/>
                    <a:p>
                      <a:pPr lvl="0">
                        <a:spcBef>
                          <a:spcPts val="0"/>
                        </a:spcBef>
                        <a:buNone/>
                      </a:pPr>
                      <a:r>
                        <a:rPr lang="en"/>
                        <a:t>Coy</a:t>
                      </a:r>
                    </a:p>
                  </a:txBody>
                  <a:tcPr marT="91425" marB="91425" marR="91425" marL="91425">
                    <a:solidFill>
                      <a:srgbClr val="3C78D8"/>
                    </a:solidFill>
                  </a:tcPr>
                </a:tc>
                <a:tc>
                  <a:txBody>
                    <a:bodyPr>
                      <a:noAutofit/>
                    </a:bodyPr>
                    <a:lstStyle/>
                    <a:p>
                      <a:pPr lvl="0">
                        <a:spcBef>
                          <a:spcPts val="0"/>
                        </a:spcBef>
                        <a:buNone/>
                      </a:pPr>
                      <a:r>
                        <a:rPr lang="en" sz="1000"/>
                        <a:t>A mobile app will be created for a user to view sprinkler settings as well as make changes to planned watering for the week or its default.</a:t>
                      </a:r>
                    </a:p>
                  </a:txBody>
                  <a:tcPr marT="91425" marB="91425" marR="91425" marL="91425">
                    <a:solidFill>
                      <a:srgbClr val="3C78D8"/>
                    </a:solidFill>
                  </a:tcPr>
                </a:tc>
              </a:tr>
              <a:tr h="553450">
                <a:tc>
                  <a:txBody>
                    <a:bodyPr>
                      <a:noAutofit/>
                    </a:bodyPr>
                    <a:lstStyle/>
                    <a:p>
                      <a:pPr lvl="0" rtl="0">
                        <a:spcBef>
                          <a:spcPts val="0"/>
                        </a:spcBef>
                        <a:buNone/>
                      </a:pPr>
                      <a:r>
                        <a:rPr lang="en"/>
                        <a:t>Weather Data Mining</a:t>
                      </a:r>
                    </a:p>
                  </a:txBody>
                  <a:tcPr marT="91425" marB="91425" marR="91425" marL="91425">
                    <a:solidFill>
                      <a:srgbClr val="6AA84F"/>
                    </a:solidFill>
                  </a:tcPr>
                </a:tc>
                <a:tc>
                  <a:txBody>
                    <a:bodyPr>
                      <a:noAutofit/>
                    </a:bodyPr>
                    <a:lstStyle/>
                    <a:p>
                      <a:pPr lvl="0" rtl="0">
                        <a:spcBef>
                          <a:spcPts val="0"/>
                        </a:spcBef>
                        <a:buNone/>
                      </a:pPr>
                      <a:r>
                        <a:rPr lang="en"/>
                        <a:t>Michael</a:t>
                      </a:r>
                    </a:p>
                  </a:txBody>
                  <a:tcPr marT="91425" marB="91425" marR="91425" marL="91425">
                    <a:solidFill>
                      <a:srgbClr val="6AA84F"/>
                    </a:solidFill>
                  </a:tcPr>
                </a:tc>
                <a:tc>
                  <a:txBody>
                    <a:bodyPr>
                      <a:noAutofit/>
                    </a:bodyPr>
                    <a:lstStyle/>
                    <a:p>
                      <a:pPr lvl="0" rtl="0">
                        <a:spcBef>
                          <a:spcPts val="0"/>
                        </a:spcBef>
                        <a:buNone/>
                      </a:pPr>
                      <a:r>
                        <a:rPr lang="en" sz="1000"/>
                        <a:t>The sprinkler master controller will need to connect to weather websites via internet so to plan watering settings for the upcoming week.</a:t>
                      </a:r>
                    </a:p>
                  </a:txBody>
                  <a:tcPr marT="91425" marB="91425" marR="91425" marL="91425">
                    <a:solidFill>
                      <a:srgbClr val="6AA84F"/>
                    </a:solidFill>
                  </a:tcPr>
                </a:tc>
              </a:tr>
            </a:tbl>
          </a:graphicData>
        </a:graphic>
      </p:graphicFrame>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b="1" lang="en"/>
              <a:t>MOBILE APP</a:t>
            </a:r>
          </a:p>
        </p:txBody>
      </p:sp>
      <p:graphicFrame>
        <p:nvGraphicFramePr>
          <p:cNvPr id="200" name="Shape 200"/>
          <p:cNvGraphicFramePr/>
          <p:nvPr/>
        </p:nvGraphicFramePr>
        <p:xfrm>
          <a:off x="1676400" y="1625600"/>
          <a:ext cx="3000000" cy="3000000"/>
        </p:xfrm>
        <a:graphic>
          <a:graphicData uri="http://schemas.openxmlformats.org/drawingml/2006/table">
            <a:tbl>
              <a:tblPr>
                <a:noFill/>
                <a:tableStyleId>{D1A314FB-46F9-4A84-A09B-B8308AA44026}</a:tableStyleId>
              </a:tblPr>
              <a:tblGrid>
                <a:gridCol w="1447800"/>
                <a:gridCol w="1447800"/>
                <a:gridCol w="1492825"/>
                <a:gridCol w="1402775"/>
              </a:tblGrid>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lang="en"/>
                        <a:t>GUI </a:t>
                      </a:r>
                      <a:r>
                        <a:rPr lang="en">
                          <a:solidFill>
                            <a:schemeClr val="dk1"/>
                          </a:solidFill>
                        </a:rPr>
                        <a:t>(least important)</a:t>
                      </a:r>
                    </a:p>
                  </a:txBody>
                  <a:tcPr marT="91425" marB="91425" marR="91425" marL="91425"/>
                </a:tc>
                <a:tc>
                  <a:txBody>
                    <a:bodyPr>
                      <a:noAutofit/>
                    </a:bodyPr>
                    <a:lstStyle/>
                    <a:p>
                      <a:pPr lvl="0">
                        <a:spcBef>
                          <a:spcPts val="0"/>
                        </a:spcBef>
                        <a:buNone/>
                      </a:pPr>
                      <a:r>
                        <a:rPr lang="en"/>
                        <a:t>Ease of use (most important)</a:t>
                      </a:r>
                    </a:p>
                  </a:txBody>
                  <a:tcPr marT="91425" marB="91425" marR="91425" marL="91425"/>
                </a:tc>
                <a:tc>
                  <a:txBody>
                    <a:bodyPr>
                      <a:noAutofit/>
                    </a:bodyPr>
                    <a:lstStyle/>
                    <a:p>
                      <a:pPr lvl="0">
                        <a:spcBef>
                          <a:spcPts val="0"/>
                        </a:spcBef>
                        <a:buNone/>
                      </a:pPr>
                      <a:r>
                        <a:rPr lang="en"/>
                        <a:t>Development time</a:t>
                      </a:r>
                    </a:p>
                  </a:txBody>
                  <a:tcPr marT="91425" marB="91425" marR="91425" marL="91425"/>
                </a:tc>
              </a:tr>
              <a:tr h="381000">
                <a:tc>
                  <a:txBody>
                    <a:bodyPr>
                      <a:noAutofit/>
                    </a:bodyPr>
                    <a:lstStyle/>
                    <a:p>
                      <a:pPr lvl="0">
                        <a:spcBef>
                          <a:spcPts val="0"/>
                        </a:spcBef>
                        <a:buNone/>
                      </a:pPr>
                      <a:r>
                        <a:rPr lang="en"/>
                        <a:t>Android</a:t>
                      </a:r>
                    </a:p>
                  </a:txBody>
                  <a:tcPr marT="91425" marB="91425" marR="91425" marL="91425"/>
                </a:tc>
                <a:tc>
                  <a:txBody>
                    <a:bodyPr>
                      <a:noAutofit/>
                    </a:bodyPr>
                    <a:lstStyle/>
                    <a:p>
                      <a:pPr lvl="0">
                        <a:spcBef>
                          <a:spcPts val="0"/>
                        </a:spcBef>
                        <a:buNone/>
                      </a:pPr>
                      <a:r>
                        <a:rPr lang="en"/>
                        <a:t>Free GUI Android set</a:t>
                      </a:r>
                    </a:p>
                  </a:txBody>
                  <a:tcPr marT="91425" marB="91425" marR="91425" marL="91425"/>
                </a:tc>
                <a:tc>
                  <a:txBody>
                    <a:bodyPr>
                      <a:noAutofit/>
                    </a:bodyPr>
                    <a:lstStyle/>
                    <a:p>
                      <a:pPr lvl="0">
                        <a:spcBef>
                          <a:spcPts val="0"/>
                        </a:spcBef>
                        <a:buNone/>
                      </a:pPr>
                      <a:r>
                        <a:rPr lang="en"/>
                        <a:t>Open-source</a:t>
                      </a:r>
                    </a:p>
                  </a:txBody>
                  <a:tcPr marT="91425" marB="91425" marR="91425" marL="91425"/>
                </a:tc>
                <a:tc>
                  <a:txBody>
                    <a:bodyPr>
                      <a:noAutofit/>
                    </a:bodyPr>
                    <a:lstStyle/>
                    <a:p>
                      <a:pPr lvl="0">
                        <a:spcBef>
                          <a:spcPts val="0"/>
                        </a:spcBef>
                        <a:buNone/>
                      </a:pPr>
                      <a:r>
                        <a:rPr lang="en"/>
                        <a:t>Simple</a:t>
                      </a:r>
                    </a:p>
                  </a:txBody>
                  <a:tcPr marT="91425" marB="91425" marR="91425" marL="91425"/>
                </a:tc>
              </a:tr>
              <a:tr h="381000">
                <a:tc>
                  <a:txBody>
                    <a:bodyPr>
                      <a:noAutofit/>
                    </a:bodyPr>
                    <a:lstStyle/>
                    <a:p>
                      <a:pPr lvl="0">
                        <a:spcBef>
                          <a:spcPts val="0"/>
                        </a:spcBef>
                        <a:buNone/>
                      </a:pPr>
                      <a:r>
                        <a:rPr lang="en"/>
                        <a:t>IOS</a:t>
                      </a:r>
                    </a:p>
                  </a:txBody>
                  <a:tcPr marT="91425" marB="91425" marR="91425" marL="91425"/>
                </a:tc>
                <a:tc>
                  <a:txBody>
                    <a:bodyPr>
                      <a:noAutofit/>
                    </a:bodyPr>
                    <a:lstStyle/>
                    <a:p>
                      <a:pPr lvl="0">
                        <a:spcBef>
                          <a:spcPts val="0"/>
                        </a:spcBef>
                        <a:buNone/>
                      </a:pPr>
                      <a:r>
                        <a:rPr lang="en"/>
                        <a:t>iPhone GUI PSD</a:t>
                      </a:r>
                    </a:p>
                  </a:txBody>
                  <a:tcPr marT="91425" marB="91425" marR="91425" marL="91425"/>
                </a:tc>
                <a:tc>
                  <a:txBody>
                    <a:bodyPr>
                      <a:noAutofit/>
                    </a:bodyPr>
                    <a:lstStyle/>
                    <a:p>
                      <a:pPr lvl="0">
                        <a:spcBef>
                          <a:spcPts val="0"/>
                        </a:spcBef>
                        <a:buNone/>
                      </a:pPr>
                      <a:r>
                        <a:rPr lang="en"/>
                        <a:t>Closed-source</a:t>
                      </a:r>
                    </a:p>
                  </a:txBody>
                  <a:tcPr marT="91425" marB="91425" marR="91425" marL="91425"/>
                </a:tc>
                <a:tc>
                  <a:txBody>
                    <a:bodyPr>
                      <a:noAutofit/>
                    </a:bodyPr>
                    <a:lstStyle/>
                    <a:p>
                      <a:pPr lvl="0">
                        <a:spcBef>
                          <a:spcPts val="0"/>
                        </a:spcBef>
                        <a:buNone/>
                      </a:pPr>
                      <a:r>
                        <a:rPr lang="en"/>
                        <a:t>Complex</a:t>
                      </a:r>
                    </a:p>
                  </a:txBody>
                  <a:tcPr marT="91425" marB="91425" marR="91425" marL="91425"/>
                </a:tc>
              </a:tr>
              <a:tr h="381000">
                <a:tc>
                  <a:txBody>
                    <a:bodyPr>
                      <a:noAutofit/>
                    </a:bodyPr>
                    <a:lstStyle/>
                    <a:p>
                      <a:pPr lvl="0">
                        <a:spcBef>
                          <a:spcPts val="0"/>
                        </a:spcBef>
                        <a:buNone/>
                      </a:pPr>
                      <a:r>
                        <a:rPr lang="en"/>
                        <a:t>Windows</a:t>
                      </a:r>
                    </a:p>
                  </a:txBody>
                  <a:tcPr marT="91425" marB="91425" marR="91425" marL="91425"/>
                </a:tc>
                <a:tc>
                  <a:txBody>
                    <a:bodyPr>
                      <a:noAutofit/>
                    </a:bodyPr>
                    <a:lstStyle/>
                    <a:p>
                      <a:pPr lvl="0">
                        <a:spcBef>
                          <a:spcPts val="0"/>
                        </a:spcBef>
                        <a:buNone/>
                      </a:pPr>
                      <a:r>
                        <a:rPr lang="en"/>
                        <a:t>NET/XAML, Win32</a:t>
                      </a:r>
                    </a:p>
                  </a:txBody>
                  <a:tcPr marT="91425" marB="91425" marR="91425" marL="91425"/>
                </a:tc>
                <a:tc>
                  <a:txBody>
                    <a:bodyPr>
                      <a:noAutofit/>
                    </a:bodyPr>
                    <a:lstStyle/>
                    <a:p>
                      <a:pPr lvl="0">
                        <a:spcBef>
                          <a:spcPts val="0"/>
                        </a:spcBef>
                        <a:buNone/>
                      </a:pPr>
                      <a:r>
                        <a:rPr lang="en"/>
                        <a:t>Closed-source (technically)</a:t>
                      </a:r>
                    </a:p>
                  </a:txBody>
                  <a:tcPr marT="91425" marB="91425" marR="91425" marL="91425"/>
                </a:tc>
                <a:tc>
                  <a:txBody>
                    <a:bodyPr>
                      <a:noAutofit/>
                    </a:bodyPr>
                    <a:lstStyle/>
                    <a:p>
                      <a:pPr lvl="0">
                        <a:spcBef>
                          <a:spcPts val="0"/>
                        </a:spcBef>
                        <a:buNone/>
                      </a:pPr>
                      <a:r>
                        <a:rPr lang="en"/>
                        <a:t>Medium</a:t>
                      </a:r>
                    </a:p>
                  </a:txBody>
                  <a:tcPr marT="91425" marB="91425" marR="91425" marL="91425"/>
                </a:tc>
              </a:tr>
            </a:tbl>
          </a:graphicData>
        </a:graphic>
      </p:graphicFrame>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b="1" lang="en"/>
              <a:t>MOBILE APP</a:t>
            </a:r>
          </a:p>
        </p:txBody>
      </p:sp>
      <p:sp>
        <p:nvSpPr>
          <p:cNvPr id="206" name="Shape 206"/>
          <p:cNvSpPr txBox="1"/>
          <p:nvPr/>
        </p:nvSpPr>
        <p:spPr>
          <a:xfrm>
            <a:off x="638400" y="1063375"/>
            <a:ext cx="7867200" cy="3410100"/>
          </a:xfrm>
          <a:prstGeom prst="rect">
            <a:avLst/>
          </a:prstGeom>
          <a:noFill/>
          <a:ln>
            <a:noFill/>
          </a:ln>
        </p:spPr>
        <p:txBody>
          <a:bodyPr anchorCtr="0" anchor="t" bIns="91425" lIns="91425" rIns="91425" tIns="91425">
            <a:noAutofit/>
          </a:bodyPr>
          <a:lstStyle/>
          <a:p>
            <a:pPr lvl="0">
              <a:spcBef>
                <a:spcPts val="0"/>
              </a:spcBef>
              <a:buNone/>
            </a:pPr>
            <a:r>
              <a:rPr lang="en" sz="1800"/>
              <a:t>The team has chosen to use Android app development system. While not only is Android an open-source model, recent news has shown that Android apps will also be usable on Windows phones, increasing the amount of potential users. It is also a pro that Android development is a common beginning for many application programmers. This can be seen with the amount of help and tutorials on designing mobile Android app interfaces and functions.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b="1" lang="en"/>
              <a:t>WEATHER MINING DATA</a:t>
            </a:r>
          </a:p>
        </p:txBody>
      </p:sp>
      <p:sp>
        <p:nvSpPr>
          <p:cNvPr id="212" name="Shape 21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81000" lvl="0" marL="457200" rtl="0">
              <a:spcBef>
                <a:spcPts val="0"/>
              </a:spcBef>
              <a:buClr>
                <a:srgbClr val="000000"/>
              </a:buClr>
              <a:buSzPct val="100000"/>
            </a:pPr>
            <a:r>
              <a:rPr lang="en" sz="2400">
                <a:solidFill>
                  <a:srgbClr val="000000"/>
                </a:solidFill>
              </a:rPr>
              <a:t>Functional requirements- ability to connect to interweb and retrieve weather data</a:t>
            </a:r>
          </a:p>
          <a:p>
            <a:pPr indent="-381000" lvl="0" marL="457200" rtl="0">
              <a:spcBef>
                <a:spcPts val="0"/>
              </a:spcBef>
              <a:buClr>
                <a:srgbClr val="000000"/>
              </a:buClr>
              <a:buSzPct val="100000"/>
            </a:pPr>
            <a:r>
              <a:rPr lang="en" sz="2400">
                <a:solidFill>
                  <a:srgbClr val="000000"/>
                </a:solidFill>
              </a:rPr>
              <a:t>Design parameters- choosing language that allows for most firmware/internet interaction via sockets, and the choice of weather websites</a:t>
            </a:r>
          </a:p>
          <a:p>
            <a:pPr indent="-381000" lvl="0" marL="457200" rtl="0">
              <a:spcBef>
                <a:spcPts val="0"/>
              </a:spcBef>
              <a:buClr>
                <a:srgbClr val="000000"/>
              </a:buClr>
              <a:buSzPct val="100000"/>
            </a:pPr>
            <a:r>
              <a:rPr lang="en" sz="2400">
                <a:solidFill>
                  <a:srgbClr val="000000"/>
                </a:solidFill>
              </a:rPr>
              <a:t>Primary constraints- accuracy of website, versatility</a:t>
            </a:r>
          </a:p>
          <a:p>
            <a:pPr indent="-381000" lvl="0" marL="457200" rtl="0">
              <a:spcBef>
                <a:spcPts val="0"/>
              </a:spcBef>
              <a:buClr>
                <a:srgbClr val="000000"/>
              </a:buClr>
              <a:buSzPct val="100000"/>
            </a:pPr>
            <a:r>
              <a:rPr lang="en" sz="2400">
                <a:solidFill>
                  <a:srgbClr val="000000"/>
                </a:solidFill>
              </a:rPr>
              <a:t>Limiting factors- runtime, complexity, and design</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b="1" lang="en"/>
              <a:t>WEATHER MINING DATA</a:t>
            </a:r>
          </a:p>
        </p:txBody>
      </p:sp>
      <p:graphicFrame>
        <p:nvGraphicFramePr>
          <p:cNvPr id="218" name="Shape 218"/>
          <p:cNvGraphicFramePr/>
          <p:nvPr/>
        </p:nvGraphicFramePr>
        <p:xfrm>
          <a:off x="1572625" y="1786950"/>
          <a:ext cx="3000000" cy="3000000"/>
        </p:xfrm>
        <a:graphic>
          <a:graphicData uri="http://schemas.openxmlformats.org/drawingml/2006/table">
            <a:tbl>
              <a:tblPr>
                <a:noFill/>
                <a:tableStyleId>{D1A314FB-46F9-4A84-A09B-B8308AA44026}</a:tableStyleId>
              </a:tblPr>
              <a:tblGrid>
                <a:gridCol w="895750"/>
                <a:gridCol w="1012750"/>
                <a:gridCol w="1413825"/>
                <a:gridCol w="2676425"/>
              </a:tblGrid>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lang="en"/>
                        <a:t>Runtime (Most Important)</a:t>
                      </a:r>
                    </a:p>
                  </a:txBody>
                  <a:tcPr marT="91425" marB="91425" marR="91425" marL="91425"/>
                </a:tc>
                <a:tc>
                  <a:txBody>
                    <a:bodyPr>
                      <a:noAutofit/>
                    </a:bodyPr>
                    <a:lstStyle/>
                    <a:p>
                      <a:pPr lvl="0">
                        <a:spcBef>
                          <a:spcPts val="0"/>
                        </a:spcBef>
                        <a:buNone/>
                      </a:pPr>
                      <a:r>
                        <a:rPr lang="en"/>
                        <a:t>Complexity (Least Important)</a:t>
                      </a:r>
                    </a:p>
                  </a:txBody>
                  <a:tcPr marT="91425" marB="91425" marR="91425" marL="91425"/>
                </a:tc>
                <a:tc>
                  <a:txBody>
                    <a:bodyPr>
                      <a:noAutofit/>
                    </a:bodyPr>
                    <a:lstStyle/>
                    <a:p>
                      <a:pPr lvl="0">
                        <a:spcBef>
                          <a:spcPts val="0"/>
                        </a:spcBef>
                        <a:buNone/>
                      </a:pPr>
                      <a:r>
                        <a:rPr lang="en"/>
                        <a:t>Design</a:t>
                      </a:r>
                    </a:p>
                  </a:txBody>
                  <a:tcPr marT="91425" marB="91425" marR="91425" marL="91425"/>
                </a:tc>
              </a:tr>
              <a:tr h="381000">
                <a:tc>
                  <a:txBody>
                    <a:bodyPr>
                      <a:noAutofit/>
                    </a:bodyPr>
                    <a:lstStyle/>
                    <a:p>
                      <a:pPr lvl="0">
                        <a:spcBef>
                          <a:spcPts val="0"/>
                        </a:spcBef>
                        <a:buNone/>
                      </a:pPr>
                      <a:r>
                        <a:rPr lang="en"/>
                        <a:t>Java</a:t>
                      </a:r>
                    </a:p>
                  </a:txBody>
                  <a:tcPr marT="91425" marB="91425" marR="91425" marL="91425"/>
                </a:tc>
                <a:tc>
                  <a:txBody>
                    <a:bodyPr>
                      <a:noAutofit/>
                    </a:bodyPr>
                    <a:lstStyle/>
                    <a:p>
                      <a:pPr lvl="0">
                        <a:spcBef>
                          <a:spcPts val="0"/>
                        </a:spcBef>
                        <a:buNone/>
                      </a:pPr>
                      <a:r>
                        <a:rPr lang="en"/>
                        <a:t>High</a:t>
                      </a:r>
                    </a:p>
                  </a:txBody>
                  <a:tcPr marT="91425" marB="91425" marR="91425" marL="91425"/>
                </a:tc>
                <a:tc>
                  <a:txBody>
                    <a:bodyPr>
                      <a:noAutofit/>
                    </a:bodyPr>
                    <a:lstStyle/>
                    <a:p>
                      <a:pPr lvl="0">
                        <a:spcBef>
                          <a:spcPts val="0"/>
                        </a:spcBef>
                        <a:buNone/>
                      </a:pPr>
                      <a:r>
                        <a:rPr lang="en"/>
                        <a:t>Higher-level</a:t>
                      </a:r>
                    </a:p>
                  </a:txBody>
                  <a:tcPr marT="91425" marB="91425" marR="91425" marL="91425"/>
                </a:tc>
                <a:tc>
                  <a:txBody>
                    <a:bodyPr>
                      <a:noAutofit/>
                    </a:bodyPr>
                    <a:lstStyle/>
                    <a:p>
                      <a:pPr lvl="0">
                        <a:spcBef>
                          <a:spcPts val="0"/>
                        </a:spcBef>
                        <a:buNone/>
                      </a:pPr>
                      <a:r>
                        <a:rPr lang="en"/>
                        <a:t>Application </a:t>
                      </a:r>
                      <a:r>
                        <a:rPr lang="en">
                          <a:solidFill>
                            <a:schemeClr val="dk1"/>
                          </a:solidFill>
                        </a:rPr>
                        <a:t>oriented</a:t>
                      </a:r>
                    </a:p>
                  </a:txBody>
                  <a:tcPr marT="91425" marB="91425" marR="91425" marL="91425"/>
                </a:tc>
              </a:tr>
              <a:tr h="381000">
                <a:tc>
                  <a:txBody>
                    <a:bodyPr>
                      <a:noAutofit/>
                    </a:bodyPr>
                    <a:lstStyle/>
                    <a:p>
                      <a:pPr lvl="0">
                        <a:spcBef>
                          <a:spcPts val="0"/>
                        </a:spcBef>
                        <a:buNone/>
                      </a:pPr>
                      <a:r>
                        <a:rPr lang="en"/>
                        <a:t>C++</a:t>
                      </a:r>
                    </a:p>
                  </a:txBody>
                  <a:tcPr marT="91425" marB="91425" marR="91425" marL="91425"/>
                </a:tc>
                <a:tc>
                  <a:txBody>
                    <a:bodyPr>
                      <a:noAutofit/>
                    </a:bodyPr>
                    <a:lstStyle/>
                    <a:p>
                      <a:pPr lvl="0">
                        <a:spcBef>
                          <a:spcPts val="0"/>
                        </a:spcBef>
                        <a:buNone/>
                      </a:pPr>
                      <a:r>
                        <a:rPr lang="en"/>
                        <a:t>Low</a:t>
                      </a:r>
                    </a:p>
                  </a:txBody>
                  <a:tcPr marT="91425" marB="91425" marR="91425" marL="91425"/>
                </a:tc>
                <a:tc>
                  <a:txBody>
                    <a:bodyPr>
                      <a:noAutofit/>
                    </a:bodyPr>
                    <a:lstStyle/>
                    <a:p>
                      <a:pPr lvl="0">
                        <a:spcBef>
                          <a:spcPts val="0"/>
                        </a:spcBef>
                        <a:buNone/>
                      </a:pPr>
                      <a:r>
                        <a:rPr lang="en"/>
                        <a:t>Low-level</a:t>
                      </a:r>
                    </a:p>
                  </a:txBody>
                  <a:tcPr marT="91425" marB="91425" marR="91425" marL="91425"/>
                </a:tc>
                <a:tc>
                  <a:txBody>
                    <a:bodyPr>
                      <a:noAutofit/>
                    </a:bodyPr>
                    <a:lstStyle/>
                    <a:p>
                      <a:pPr lvl="0">
                        <a:spcBef>
                          <a:spcPts val="0"/>
                        </a:spcBef>
                        <a:buNone/>
                      </a:pPr>
                      <a:r>
                        <a:rPr lang="en"/>
                        <a:t>Hardware oriented</a:t>
                      </a:r>
                    </a:p>
                  </a:txBody>
                  <a:tcPr marT="91425" marB="91425" marR="91425" marL="91425"/>
                </a:tc>
              </a:tr>
              <a:tr h="381000">
                <a:tc>
                  <a:txBody>
                    <a:bodyPr>
                      <a:noAutofit/>
                    </a:bodyPr>
                    <a:lstStyle/>
                    <a:p>
                      <a:pPr lvl="0">
                        <a:spcBef>
                          <a:spcPts val="0"/>
                        </a:spcBef>
                        <a:buNone/>
                      </a:pPr>
                      <a:r>
                        <a:rPr lang="en"/>
                        <a:t>Python</a:t>
                      </a:r>
                    </a:p>
                  </a:txBody>
                  <a:tcPr marT="91425" marB="91425" marR="91425" marL="91425"/>
                </a:tc>
                <a:tc>
                  <a:txBody>
                    <a:bodyPr>
                      <a:noAutofit/>
                    </a:bodyPr>
                    <a:lstStyle/>
                    <a:p>
                      <a:pPr lvl="0">
                        <a:spcBef>
                          <a:spcPts val="0"/>
                        </a:spcBef>
                        <a:buNone/>
                      </a:pPr>
                      <a:r>
                        <a:rPr lang="en"/>
                        <a:t>Medium</a:t>
                      </a:r>
                    </a:p>
                  </a:txBody>
                  <a:tcPr marT="91425" marB="91425" marR="91425" marL="91425"/>
                </a:tc>
                <a:tc>
                  <a:txBody>
                    <a:bodyPr>
                      <a:noAutofit/>
                    </a:bodyPr>
                    <a:lstStyle/>
                    <a:p>
                      <a:pPr lvl="0">
                        <a:spcBef>
                          <a:spcPts val="0"/>
                        </a:spcBef>
                        <a:buNone/>
                      </a:pPr>
                      <a:r>
                        <a:rPr lang="en"/>
                        <a:t>Low-level</a:t>
                      </a:r>
                    </a:p>
                  </a:txBody>
                  <a:tcPr marT="91425" marB="91425" marR="91425" marL="91425"/>
                </a:tc>
                <a:tc>
                  <a:txBody>
                    <a:bodyPr>
                      <a:noAutofit/>
                    </a:bodyPr>
                    <a:lstStyle/>
                    <a:p>
                      <a:pPr lvl="0">
                        <a:spcBef>
                          <a:spcPts val="0"/>
                        </a:spcBef>
                        <a:buNone/>
                      </a:pPr>
                      <a:r>
                        <a:rPr lang="en"/>
                        <a:t>Web </a:t>
                      </a:r>
                      <a:r>
                        <a:rPr lang="en">
                          <a:solidFill>
                            <a:schemeClr val="dk1"/>
                          </a:solidFill>
                        </a:rPr>
                        <a:t>oriented</a:t>
                      </a:r>
                    </a:p>
                  </a:txBody>
                  <a:tcPr marT="91425" marB="91425" marR="91425" marL="91425"/>
                </a:tc>
              </a:tr>
            </a:tbl>
          </a:graphicData>
        </a:graphic>
      </p:graphicFrame>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b="1" lang="en"/>
              <a:t>WEATHER MINING DATA</a:t>
            </a:r>
          </a:p>
        </p:txBody>
      </p:sp>
      <p:sp>
        <p:nvSpPr>
          <p:cNvPr id="224" name="Shape 224"/>
          <p:cNvSpPr txBox="1"/>
          <p:nvPr/>
        </p:nvSpPr>
        <p:spPr>
          <a:xfrm>
            <a:off x="734100" y="1063375"/>
            <a:ext cx="7675799" cy="3252600"/>
          </a:xfrm>
          <a:prstGeom prst="rect">
            <a:avLst/>
          </a:prstGeom>
          <a:noFill/>
          <a:ln>
            <a:noFill/>
          </a:ln>
        </p:spPr>
        <p:txBody>
          <a:bodyPr anchorCtr="0" anchor="t" bIns="91425" lIns="91425" rIns="91425" tIns="91425">
            <a:noAutofit/>
          </a:bodyPr>
          <a:lstStyle/>
          <a:p>
            <a:pPr lvl="0">
              <a:spcBef>
                <a:spcPts val="0"/>
              </a:spcBef>
              <a:buNone/>
            </a:pPr>
            <a:r>
              <a:rPr lang="en" sz="1800"/>
              <a:t>We have chosen to build our program on C++ for its hardware oriented design, which will prove useful when interfacing with the board. While not as easy to manipulate the internet compared to web-oriented Python, it still has complete functionality with usage of sockets.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228" name="Shape 228"/>
        <p:cNvGrpSpPr/>
        <p:nvPr/>
      </p:nvGrpSpPr>
      <p:grpSpPr>
        <a:xfrm>
          <a:off x="0" y="0"/>
          <a:ext cx="0" cy="0"/>
          <a:chOff x="0" y="0"/>
          <a:chExt cx="0" cy="0"/>
        </a:xfrm>
      </p:grpSpPr>
      <p:graphicFrame>
        <p:nvGraphicFramePr>
          <p:cNvPr id="229" name="Shape 229"/>
          <p:cNvGraphicFramePr/>
          <p:nvPr/>
        </p:nvGraphicFramePr>
        <p:xfrm>
          <a:off x="735825" y="735625"/>
          <a:ext cx="3000000" cy="3000000"/>
        </p:xfrm>
        <a:graphic>
          <a:graphicData uri="http://schemas.openxmlformats.org/drawingml/2006/table">
            <a:tbl>
              <a:tblPr>
                <a:noFill/>
                <a:tableStyleId>{D1A314FB-46F9-4A84-A09B-B8308AA44026}</a:tableStyleId>
              </a:tblPr>
              <a:tblGrid>
                <a:gridCol w="2557450"/>
                <a:gridCol w="2557450"/>
                <a:gridCol w="2557450"/>
              </a:tblGrid>
              <a:tr h="449375">
                <a:tc>
                  <a:txBody>
                    <a:bodyPr>
                      <a:noAutofit/>
                    </a:bodyPr>
                    <a:lstStyle/>
                    <a:p>
                      <a:pPr lvl="0">
                        <a:spcBef>
                          <a:spcPts val="0"/>
                        </a:spcBef>
                        <a:buNone/>
                      </a:pPr>
                      <a:r>
                        <a:rPr lang="en" sz="1000"/>
                        <a:t>Subsystem</a:t>
                      </a:r>
                    </a:p>
                  </a:txBody>
                  <a:tcPr marT="91425" marB="91425" marR="91425" marL="91425"/>
                </a:tc>
                <a:tc>
                  <a:txBody>
                    <a:bodyPr>
                      <a:noAutofit/>
                    </a:bodyPr>
                    <a:lstStyle/>
                    <a:p>
                      <a:pPr lvl="0">
                        <a:spcBef>
                          <a:spcPts val="0"/>
                        </a:spcBef>
                        <a:buNone/>
                      </a:pPr>
                      <a:r>
                        <a:rPr lang="en" sz="1000"/>
                        <a:t>Subsystem Tasks</a:t>
                      </a:r>
                    </a:p>
                  </a:txBody>
                  <a:tcPr marT="91425" marB="91425" marR="91425" marL="91425"/>
                </a:tc>
                <a:tc>
                  <a:txBody>
                    <a:bodyPr>
                      <a:noAutofit/>
                    </a:bodyPr>
                    <a:lstStyle/>
                    <a:p>
                      <a:pPr lvl="0">
                        <a:spcBef>
                          <a:spcPts val="0"/>
                        </a:spcBef>
                        <a:buNone/>
                      </a:pPr>
                      <a:r>
                        <a:rPr lang="en" sz="1000"/>
                        <a:t>Subsystem Specs</a:t>
                      </a:r>
                    </a:p>
                  </a:txBody>
                  <a:tcPr marT="91425" marB="91425" marR="91425" marL="91425"/>
                </a:tc>
              </a:tr>
              <a:tr h="575150">
                <a:tc>
                  <a:txBody>
                    <a:bodyPr>
                      <a:noAutofit/>
                    </a:bodyPr>
                    <a:lstStyle/>
                    <a:p>
                      <a:pPr lvl="0">
                        <a:spcBef>
                          <a:spcPts val="0"/>
                        </a:spcBef>
                        <a:buNone/>
                      </a:pPr>
                      <a:r>
                        <a:rPr lang="en" sz="1000"/>
                        <a:t>Power</a:t>
                      </a:r>
                    </a:p>
                  </a:txBody>
                  <a:tcPr marT="91425" marB="91425" marR="91425" marL="91425">
                    <a:solidFill>
                      <a:srgbClr val="FF00FF"/>
                    </a:solidFill>
                  </a:tcPr>
                </a:tc>
                <a:tc>
                  <a:txBody>
                    <a:bodyPr>
                      <a:noAutofit/>
                    </a:bodyPr>
                    <a:lstStyle/>
                    <a:p>
                      <a:pPr lvl="0">
                        <a:spcBef>
                          <a:spcPts val="0"/>
                        </a:spcBef>
                        <a:buNone/>
                      </a:pPr>
                      <a:r>
                        <a:rPr lang="en" sz="1000"/>
                        <a:t>Provide power to the robot and controller</a:t>
                      </a:r>
                    </a:p>
                  </a:txBody>
                  <a:tcPr marT="91425" marB="91425" marR="91425" marL="91425">
                    <a:solidFill>
                      <a:srgbClr val="FF00FF"/>
                    </a:solidFill>
                  </a:tcPr>
                </a:tc>
                <a:tc>
                  <a:txBody>
                    <a:bodyPr>
                      <a:noAutofit/>
                    </a:bodyPr>
                    <a:lstStyle/>
                    <a:p>
                      <a:pPr lvl="0">
                        <a:spcBef>
                          <a:spcPts val="0"/>
                        </a:spcBef>
                        <a:buNone/>
                      </a:pPr>
                      <a:r>
                        <a:rPr lang="en" sz="1000"/>
                        <a:t>Step down from 120V AC to voltage requirements for robot and controller.</a:t>
                      </a:r>
                    </a:p>
                  </a:txBody>
                  <a:tcPr marT="91425" marB="91425" marR="91425" marL="91425">
                    <a:solidFill>
                      <a:srgbClr val="FF00FF"/>
                    </a:solidFill>
                  </a:tcPr>
                </a:tc>
              </a:tr>
              <a:tr h="575150">
                <a:tc>
                  <a:txBody>
                    <a:bodyPr>
                      <a:noAutofit/>
                    </a:bodyPr>
                    <a:lstStyle/>
                    <a:p>
                      <a:pPr lvl="0">
                        <a:spcBef>
                          <a:spcPts val="0"/>
                        </a:spcBef>
                        <a:buNone/>
                      </a:pPr>
                      <a:r>
                        <a:rPr lang="en" sz="1000"/>
                        <a:t>Controller</a:t>
                      </a:r>
                    </a:p>
                  </a:txBody>
                  <a:tcPr marT="91425" marB="91425" marR="91425" marL="91425">
                    <a:solidFill>
                      <a:srgbClr val="980000"/>
                    </a:solidFill>
                  </a:tcPr>
                </a:tc>
                <a:tc>
                  <a:txBody>
                    <a:bodyPr>
                      <a:noAutofit/>
                    </a:bodyPr>
                    <a:lstStyle/>
                    <a:p>
                      <a:pPr lvl="0">
                        <a:spcBef>
                          <a:spcPts val="0"/>
                        </a:spcBef>
                        <a:buNone/>
                      </a:pPr>
                      <a:r>
                        <a:rPr lang="en" sz="1000"/>
                        <a:t>Receive and interpret data sent by the robot</a:t>
                      </a:r>
                    </a:p>
                  </a:txBody>
                  <a:tcPr marT="91425" marB="91425" marR="91425" marL="91425">
                    <a:solidFill>
                      <a:srgbClr val="980000"/>
                    </a:solidFill>
                  </a:tcPr>
                </a:tc>
                <a:tc>
                  <a:txBody>
                    <a:bodyPr>
                      <a:noAutofit/>
                    </a:bodyPr>
                    <a:lstStyle/>
                    <a:p>
                      <a:pPr lvl="0">
                        <a:spcBef>
                          <a:spcPts val="0"/>
                        </a:spcBef>
                        <a:buNone/>
                      </a:pPr>
                      <a:r>
                        <a:rPr lang="en" sz="1000"/>
                        <a:t>A reliable wifi connection is needed, and TCP packaging is preferred for data transfer.</a:t>
                      </a:r>
                    </a:p>
                  </a:txBody>
                  <a:tcPr marT="91425" marB="91425" marR="91425" marL="91425">
                    <a:solidFill>
                      <a:srgbClr val="980000"/>
                    </a:solidFill>
                  </a:tcPr>
                </a:tc>
              </a:tr>
              <a:tr h="575150">
                <a:tc>
                  <a:txBody>
                    <a:bodyPr>
                      <a:noAutofit/>
                    </a:bodyPr>
                    <a:lstStyle/>
                    <a:p>
                      <a:pPr lvl="0" rtl="0">
                        <a:spcBef>
                          <a:spcPts val="0"/>
                        </a:spcBef>
                        <a:buNone/>
                      </a:pPr>
                      <a:r>
                        <a:rPr lang="en" sz="1000"/>
                        <a:t>Controller</a:t>
                      </a:r>
                    </a:p>
                  </a:txBody>
                  <a:tcPr marT="91425" marB="91425" marR="91425" marL="91425">
                    <a:solidFill>
                      <a:srgbClr val="980000"/>
                    </a:solidFill>
                  </a:tcPr>
                </a:tc>
                <a:tc>
                  <a:txBody>
                    <a:bodyPr>
                      <a:noAutofit/>
                    </a:bodyPr>
                    <a:lstStyle/>
                    <a:p>
                      <a:pPr lvl="0" rtl="0">
                        <a:spcBef>
                          <a:spcPts val="0"/>
                        </a:spcBef>
                        <a:buClr>
                          <a:schemeClr val="dk1"/>
                        </a:buClr>
                        <a:buSzPct val="110000"/>
                        <a:buFont typeface="Arial"/>
                        <a:buNone/>
                      </a:pPr>
                      <a:r>
                        <a:rPr lang="en" sz="1000">
                          <a:solidFill>
                            <a:schemeClr val="dk1"/>
                          </a:solidFill>
                        </a:rPr>
                        <a:t>Receive and interpret information from internet</a:t>
                      </a:r>
                    </a:p>
                  </a:txBody>
                  <a:tcPr marT="91425" marB="91425" marR="91425" marL="91425">
                    <a:solidFill>
                      <a:srgbClr val="980000"/>
                    </a:solidFill>
                  </a:tcPr>
                </a:tc>
                <a:tc>
                  <a:txBody>
                    <a:bodyPr>
                      <a:noAutofit/>
                    </a:bodyPr>
                    <a:lstStyle/>
                    <a:p>
                      <a:pPr lvl="0" rtl="0">
                        <a:spcBef>
                          <a:spcPts val="0"/>
                        </a:spcBef>
                        <a:buClr>
                          <a:schemeClr val="dk1"/>
                        </a:buClr>
                        <a:buSzPct val="110000"/>
                        <a:buFont typeface="Arial"/>
                        <a:buNone/>
                      </a:pPr>
                      <a:r>
                        <a:rPr lang="en" sz="1000">
                          <a:solidFill>
                            <a:schemeClr val="dk1"/>
                          </a:solidFill>
                        </a:rPr>
                        <a:t>A reliable wifi connection is needed, and TCP packaging is preferred for data transfer.</a:t>
                      </a:r>
                    </a:p>
                  </a:txBody>
                  <a:tcPr marT="91425" marB="91425" marR="91425" marL="91425">
                    <a:solidFill>
                      <a:srgbClr val="980000"/>
                    </a:solidFill>
                  </a:tcPr>
                </a:tc>
              </a:tr>
              <a:tr h="575150">
                <a:tc>
                  <a:txBody>
                    <a:bodyPr>
                      <a:noAutofit/>
                    </a:bodyPr>
                    <a:lstStyle/>
                    <a:p>
                      <a:pPr lvl="0" rtl="0">
                        <a:spcBef>
                          <a:spcPts val="0"/>
                        </a:spcBef>
                        <a:buNone/>
                      </a:pPr>
                      <a:r>
                        <a:rPr lang="en" sz="1000"/>
                        <a:t>Controller</a:t>
                      </a:r>
                    </a:p>
                  </a:txBody>
                  <a:tcPr marT="91425" marB="91425" marR="91425" marL="91425">
                    <a:solidFill>
                      <a:srgbClr val="980000"/>
                    </a:solidFill>
                  </a:tcPr>
                </a:tc>
                <a:tc>
                  <a:txBody>
                    <a:bodyPr>
                      <a:noAutofit/>
                    </a:bodyPr>
                    <a:lstStyle/>
                    <a:p>
                      <a:pPr lvl="0" rtl="0">
                        <a:spcBef>
                          <a:spcPts val="0"/>
                        </a:spcBef>
                        <a:buNone/>
                      </a:pPr>
                      <a:r>
                        <a:rPr lang="en" sz="1000">
                          <a:solidFill>
                            <a:schemeClr val="dk1"/>
                          </a:solidFill>
                        </a:rPr>
                        <a:t>Calculations made to create sprinkler settings for upcoming week</a:t>
                      </a:r>
                    </a:p>
                  </a:txBody>
                  <a:tcPr marT="91425" marB="91425" marR="91425" marL="91425">
                    <a:solidFill>
                      <a:srgbClr val="980000"/>
                    </a:solidFill>
                  </a:tcPr>
                </a:tc>
                <a:tc>
                  <a:txBody>
                    <a:bodyPr>
                      <a:noAutofit/>
                    </a:bodyPr>
                    <a:lstStyle/>
                    <a:p>
                      <a:pPr lvl="0" rtl="0">
                        <a:spcBef>
                          <a:spcPts val="0"/>
                        </a:spcBef>
                        <a:buNone/>
                      </a:pPr>
                      <a:r>
                        <a:rPr lang="en" sz="1000">
                          <a:solidFill>
                            <a:schemeClr val="dk1"/>
                          </a:solidFill>
                        </a:rPr>
                        <a:t>256 Mb to calculate sprinkler settings rom received data, and 1 Mb flash to store settings made from calculations.</a:t>
                      </a:r>
                    </a:p>
                  </a:txBody>
                  <a:tcPr marT="91425" marB="91425" marR="91425" marL="91425">
                    <a:solidFill>
                      <a:srgbClr val="980000"/>
                    </a:solidFill>
                  </a:tcPr>
                </a:tc>
              </a:tr>
              <a:tr h="575150">
                <a:tc>
                  <a:txBody>
                    <a:bodyPr>
                      <a:noAutofit/>
                    </a:bodyPr>
                    <a:lstStyle/>
                    <a:p>
                      <a:pPr lvl="0">
                        <a:spcBef>
                          <a:spcPts val="0"/>
                        </a:spcBef>
                        <a:buNone/>
                      </a:pPr>
                      <a:r>
                        <a:rPr lang="en" sz="1000"/>
                        <a:t>Robot maneuvering</a:t>
                      </a:r>
                    </a:p>
                  </a:txBody>
                  <a:tcPr marT="91425" marB="91425" marR="91425" marL="91425">
                    <a:solidFill>
                      <a:srgbClr val="CC0000"/>
                    </a:solidFill>
                  </a:tcPr>
                </a:tc>
                <a:tc>
                  <a:txBody>
                    <a:bodyPr>
                      <a:noAutofit/>
                    </a:bodyPr>
                    <a:lstStyle/>
                    <a:p>
                      <a:pPr lvl="0">
                        <a:spcBef>
                          <a:spcPts val="0"/>
                        </a:spcBef>
                        <a:buNone/>
                      </a:pPr>
                      <a:r>
                        <a:rPr lang="en" sz="1000"/>
                        <a:t>Allow robot to move efficiently through grassy terrain</a:t>
                      </a:r>
                    </a:p>
                  </a:txBody>
                  <a:tcPr marT="91425" marB="91425" marR="91425" marL="91425">
                    <a:solidFill>
                      <a:srgbClr val="CC0000"/>
                    </a:solidFill>
                  </a:tcPr>
                </a:tc>
                <a:tc>
                  <a:txBody>
                    <a:bodyPr>
                      <a:noAutofit/>
                    </a:bodyPr>
                    <a:lstStyle/>
                    <a:p>
                      <a:pPr lvl="0">
                        <a:spcBef>
                          <a:spcPts val="0"/>
                        </a:spcBef>
                        <a:buNone/>
                      </a:pPr>
                      <a:r>
                        <a:rPr lang="en" sz="1000"/>
                        <a:t>Motors need enough torque move and turn robot of at least 2.5 kg. Also possibly 4 motor-powered wheels for slopes and muddy terrain.</a:t>
                      </a:r>
                    </a:p>
                  </a:txBody>
                  <a:tcPr marT="91425" marB="91425" marR="91425" marL="91425">
                    <a:solidFill>
                      <a:srgbClr val="CC0000"/>
                    </a:solidFill>
                  </a:tcPr>
                </a:tc>
              </a:tr>
            </a:tbl>
          </a:graphicData>
        </a:graphic>
      </p:graphicFrame>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233" name="Shape 233"/>
        <p:cNvGrpSpPr/>
        <p:nvPr/>
      </p:nvGrpSpPr>
      <p:grpSpPr>
        <a:xfrm>
          <a:off x="0" y="0"/>
          <a:ext cx="0" cy="0"/>
          <a:chOff x="0" y="0"/>
          <a:chExt cx="0" cy="0"/>
        </a:xfrm>
      </p:grpSpPr>
      <p:graphicFrame>
        <p:nvGraphicFramePr>
          <p:cNvPr id="234" name="Shape 234"/>
          <p:cNvGraphicFramePr/>
          <p:nvPr/>
        </p:nvGraphicFramePr>
        <p:xfrm>
          <a:off x="735825" y="512950"/>
          <a:ext cx="3000000" cy="3000000"/>
        </p:xfrm>
        <a:graphic>
          <a:graphicData uri="http://schemas.openxmlformats.org/drawingml/2006/table">
            <a:tbl>
              <a:tblPr>
                <a:noFill/>
                <a:tableStyleId>{D1A314FB-46F9-4A84-A09B-B8308AA44026}</a:tableStyleId>
              </a:tblPr>
              <a:tblGrid>
                <a:gridCol w="2557450"/>
                <a:gridCol w="2557450"/>
                <a:gridCol w="2557450"/>
              </a:tblGrid>
              <a:tr h="449375">
                <a:tc>
                  <a:txBody>
                    <a:bodyPr>
                      <a:noAutofit/>
                    </a:bodyPr>
                    <a:lstStyle/>
                    <a:p>
                      <a:pPr lvl="0" rtl="0">
                        <a:spcBef>
                          <a:spcPts val="0"/>
                        </a:spcBef>
                        <a:buNone/>
                      </a:pPr>
                      <a:r>
                        <a:rPr lang="en" sz="1000"/>
                        <a:t>Subsystem</a:t>
                      </a:r>
                    </a:p>
                  </a:txBody>
                  <a:tcPr marT="91425" marB="91425" marR="91425" marL="91425"/>
                </a:tc>
                <a:tc>
                  <a:txBody>
                    <a:bodyPr>
                      <a:noAutofit/>
                    </a:bodyPr>
                    <a:lstStyle/>
                    <a:p>
                      <a:pPr lvl="0" rtl="0">
                        <a:spcBef>
                          <a:spcPts val="0"/>
                        </a:spcBef>
                        <a:buNone/>
                      </a:pPr>
                      <a:r>
                        <a:rPr lang="en" sz="1000"/>
                        <a:t>Subsystem Tasks</a:t>
                      </a:r>
                    </a:p>
                  </a:txBody>
                  <a:tcPr marT="91425" marB="91425" marR="91425" marL="91425"/>
                </a:tc>
                <a:tc>
                  <a:txBody>
                    <a:bodyPr>
                      <a:noAutofit/>
                    </a:bodyPr>
                    <a:lstStyle/>
                    <a:p>
                      <a:pPr lvl="0" rtl="0">
                        <a:spcBef>
                          <a:spcPts val="0"/>
                        </a:spcBef>
                        <a:buNone/>
                      </a:pPr>
                      <a:r>
                        <a:rPr lang="en" sz="1000"/>
                        <a:t>Subsystem Specs</a:t>
                      </a:r>
                    </a:p>
                  </a:txBody>
                  <a:tcPr marT="91425" marB="91425" marR="91425" marL="91425"/>
                </a:tc>
              </a:tr>
              <a:tr h="575150">
                <a:tc>
                  <a:txBody>
                    <a:bodyPr>
                      <a:noAutofit/>
                    </a:bodyPr>
                    <a:lstStyle/>
                    <a:p>
                      <a:pPr lvl="0" rtl="0">
                        <a:spcBef>
                          <a:spcPts val="0"/>
                        </a:spcBef>
                        <a:buNone/>
                      </a:pPr>
                      <a:r>
                        <a:rPr lang="en" sz="1000"/>
                        <a:t>Robot sensors</a:t>
                      </a:r>
                    </a:p>
                  </a:txBody>
                  <a:tcPr marT="91425" marB="91425" marR="91425" marL="91425">
                    <a:solidFill>
                      <a:srgbClr val="E69138"/>
                    </a:solidFill>
                  </a:tcPr>
                </a:tc>
                <a:tc>
                  <a:txBody>
                    <a:bodyPr>
                      <a:noAutofit/>
                    </a:bodyPr>
                    <a:lstStyle/>
                    <a:p>
                      <a:pPr lvl="0" rtl="0">
                        <a:spcBef>
                          <a:spcPts val="0"/>
                        </a:spcBef>
                        <a:buNone/>
                      </a:pPr>
                      <a:r>
                        <a:rPr lang="en" sz="1000"/>
                        <a:t>Measure distance of foreign objects in front of robot</a:t>
                      </a:r>
                    </a:p>
                  </a:txBody>
                  <a:tcPr marT="91425" marB="91425" marR="91425" marL="91425">
                    <a:solidFill>
                      <a:srgbClr val="E69138"/>
                    </a:solidFill>
                  </a:tcPr>
                </a:tc>
                <a:tc>
                  <a:txBody>
                    <a:bodyPr>
                      <a:noAutofit/>
                    </a:bodyPr>
                    <a:lstStyle/>
                    <a:p>
                      <a:pPr lvl="0" rtl="0">
                        <a:spcBef>
                          <a:spcPts val="0"/>
                        </a:spcBef>
                        <a:buNone/>
                      </a:pPr>
                      <a:r>
                        <a:rPr lang="en" sz="1000"/>
                        <a:t>Measurable distance of at least 50 cm in front of robot to allow for turning.</a:t>
                      </a:r>
                    </a:p>
                  </a:txBody>
                  <a:tcPr marT="91425" marB="91425" marR="91425" marL="91425">
                    <a:solidFill>
                      <a:srgbClr val="E69138"/>
                    </a:solidFill>
                  </a:tcPr>
                </a:tc>
              </a:tr>
              <a:tr h="575150">
                <a:tc>
                  <a:txBody>
                    <a:bodyPr>
                      <a:noAutofit/>
                    </a:bodyPr>
                    <a:lstStyle/>
                    <a:p>
                      <a:pPr lvl="0" rtl="0">
                        <a:spcBef>
                          <a:spcPts val="0"/>
                        </a:spcBef>
                        <a:buNone/>
                      </a:pPr>
                      <a:r>
                        <a:rPr lang="en" sz="1000"/>
                        <a:t>Moisture measurement</a:t>
                      </a:r>
                    </a:p>
                  </a:txBody>
                  <a:tcPr marT="91425" marB="91425" marR="91425" marL="91425">
                    <a:solidFill>
                      <a:srgbClr val="F1C232"/>
                    </a:solidFill>
                  </a:tcPr>
                </a:tc>
                <a:tc>
                  <a:txBody>
                    <a:bodyPr>
                      <a:noAutofit/>
                    </a:bodyPr>
                    <a:lstStyle/>
                    <a:p>
                      <a:pPr lvl="0" rtl="0">
                        <a:spcBef>
                          <a:spcPts val="0"/>
                        </a:spcBef>
                        <a:buNone/>
                      </a:pPr>
                      <a:r>
                        <a:rPr lang="en" sz="1000"/>
                        <a:t>Detect moisture in lawn section</a:t>
                      </a:r>
                    </a:p>
                  </a:txBody>
                  <a:tcPr marT="91425" marB="91425" marR="91425" marL="91425">
                    <a:lnB cap="flat" cmpd="sng" w="9525">
                      <a:solidFill>
                        <a:srgbClr val="666666"/>
                      </a:solidFill>
                      <a:prstDash val="solid"/>
                      <a:round/>
                      <a:headEnd len="med" w="med" type="none"/>
                      <a:tailEnd len="med" w="med" type="none"/>
                    </a:lnB>
                    <a:solidFill>
                      <a:srgbClr val="F1C232"/>
                    </a:solidFill>
                  </a:tcPr>
                </a:tc>
                <a:tc>
                  <a:txBody>
                    <a:bodyPr>
                      <a:noAutofit/>
                    </a:bodyPr>
                    <a:lstStyle/>
                    <a:p>
                      <a:pPr lvl="0" rtl="0">
                        <a:spcBef>
                          <a:spcPts val="0"/>
                        </a:spcBef>
                        <a:buNone/>
                      </a:pPr>
                      <a:r>
                        <a:rPr lang="en" sz="1000"/>
                        <a:t>Voltage in diode circuit must not exceed its listed voltage maximums in datasheets.</a:t>
                      </a:r>
                    </a:p>
                  </a:txBody>
                  <a:tcPr marT="91425" marB="91425" marR="91425" marL="91425">
                    <a:solidFill>
                      <a:srgbClr val="F1C232"/>
                    </a:solidFill>
                  </a:tcPr>
                </a:tc>
              </a:tr>
              <a:tr h="575150">
                <a:tc>
                  <a:txBody>
                    <a:bodyPr>
                      <a:noAutofit/>
                    </a:bodyPr>
                    <a:lstStyle/>
                    <a:p>
                      <a:pPr lvl="0" rtl="0">
                        <a:spcBef>
                          <a:spcPts val="0"/>
                        </a:spcBef>
                        <a:buNone/>
                      </a:pPr>
                      <a:r>
                        <a:rPr lang="en" sz="1000"/>
                        <a:t>Moisture measurement</a:t>
                      </a:r>
                    </a:p>
                  </a:txBody>
                  <a:tcPr marT="91425" marB="91425" marR="91425" marL="91425">
                    <a:solidFill>
                      <a:srgbClr val="F1C232"/>
                    </a:solidFill>
                  </a:tcPr>
                </a:tc>
                <a:tc>
                  <a:txBody>
                    <a:bodyPr>
                      <a:noAutofit/>
                    </a:bodyPr>
                    <a:lstStyle/>
                    <a:p>
                      <a:pPr lvl="0" rtl="0">
                        <a:spcBef>
                          <a:spcPts val="0"/>
                        </a:spcBef>
                        <a:buNone/>
                      </a:pPr>
                      <a:r>
                        <a:rPr lang="en" sz="1000"/>
                        <a:t>Send found data to controller</a:t>
                      </a:r>
                    </a:p>
                  </a:txBody>
                  <a:tcPr marT="91425" marB="91425" marR="91425" marL="91425">
                    <a:lnT cap="flat" cmpd="sng" w="9525">
                      <a:solidFill>
                        <a:srgbClr val="666666"/>
                      </a:solidFill>
                      <a:prstDash val="solid"/>
                      <a:round/>
                      <a:headEnd len="med" w="med" type="none"/>
                      <a:tailEnd len="med" w="med" type="none"/>
                    </a:lnT>
                    <a:lnB cap="flat" cmpd="sng" w="9525">
                      <a:solidFill>
                        <a:srgbClr val="666666"/>
                      </a:solidFill>
                      <a:prstDash val="solid"/>
                      <a:round/>
                      <a:headEnd len="med" w="med" type="none"/>
                      <a:tailEnd len="med" w="med" type="none"/>
                    </a:lnB>
                    <a:solidFill>
                      <a:srgbClr val="F1C232"/>
                    </a:solidFill>
                  </a:tcPr>
                </a:tc>
                <a:tc>
                  <a:txBody>
                    <a:bodyPr>
                      <a:noAutofit/>
                    </a:bodyPr>
                    <a:lstStyle/>
                    <a:p>
                      <a:pPr lvl="0" rtl="0">
                        <a:spcBef>
                          <a:spcPts val="0"/>
                        </a:spcBef>
                        <a:buClr>
                          <a:schemeClr val="dk1"/>
                        </a:buClr>
                        <a:buSzPct val="110000"/>
                        <a:buFont typeface="Arial"/>
                        <a:buNone/>
                      </a:pPr>
                      <a:r>
                        <a:rPr lang="en" sz="1000">
                          <a:solidFill>
                            <a:schemeClr val="dk1"/>
                          </a:solidFill>
                        </a:rPr>
                        <a:t>A reliable wifi connection is needed, and TCP packaging is preferred for data transfer.</a:t>
                      </a:r>
                    </a:p>
                  </a:txBody>
                  <a:tcPr marT="91425" marB="91425" marR="91425" marL="91425">
                    <a:solidFill>
                      <a:srgbClr val="F1C232"/>
                    </a:solidFill>
                  </a:tcPr>
                </a:tc>
              </a:tr>
              <a:tr h="575150">
                <a:tc>
                  <a:txBody>
                    <a:bodyPr>
                      <a:noAutofit/>
                    </a:bodyPr>
                    <a:lstStyle/>
                    <a:p>
                      <a:pPr lvl="0" rtl="0">
                        <a:spcBef>
                          <a:spcPts val="0"/>
                        </a:spcBef>
                        <a:buNone/>
                      </a:pPr>
                      <a:r>
                        <a:rPr lang="en" sz="1000"/>
                        <a:t>Interface app</a:t>
                      </a:r>
                    </a:p>
                  </a:txBody>
                  <a:tcPr marT="91425" marB="91425" marR="91425" marL="91425">
                    <a:lnL cap="flat" cmpd="sng" w="9525">
                      <a:solidFill>
                        <a:srgbClr val="999999"/>
                      </a:solidFill>
                      <a:prstDash val="solid"/>
                      <a:round/>
                      <a:headEnd len="med" w="med" type="none"/>
                      <a:tailEnd len="med" w="med" type="none"/>
                    </a:lnL>
                    <a:lnR cap="flat" cmpd="sng" w="9525">
                      <a:solidFill>
                        <a:srgbClr val="999999"/>
                      </a:solidFill>
                      <a:prstDash val="solid"/>
                      <a:round/>
                      <a:headEnd len="med" w="med" type="none"/>
                      <a:tailEnd len="med" w="med" type="none"/>
                    </a:lnR>
                    <a:lnB cap="flat" cmpd="sng" w="9525">
                      <a:solidFill>
                        <a:srgbClr val="999999"/>
                      </a:solidFill>
                      <a:prstDash val="solid"/>
                      <a:round/>
                      <a:headEnd len="med" w="med" type="none"/>
                      <a:tailEnd len="med" w="med" type="none"/>
                    </a:lnB>
                    <a:solidFill>
                      <a:srgbClr val="3C78D8"/>
                    </a:solidFill>
                  </a:tcPr>
                </a:tc>
                <a:tc>
                  <a:txBody>
                    <a:bodyPr>
                      <a:noAutofit/>
                    </a:bodyPr>
                    <a:lstStyle/>
                    <a:p>
                      <a:pPr lvl="0" rtl="0">
                        <a:spcBef>
                          <a:spcPts val="0"/>
                        </a:spcBef>
                        <a:buNone/>
                      </a:pPr>
                      <a:r>
                        <a:rPr lang="en" sz="1000"/>
                        <a:t>Keeps user up to date on expected sprinkling</a:t>
                      </a:r>
                    </a:p>
                  </a:txBody>
                  <a:tcPr marT="91425" marB="91425" marR="91425" marL="91425">
                    <a:lnL cap="flat" cmpd="sng" w="9525">
                      <a:solidFill>
                        <a:srgbClr val="999999"/>
                      </a:solidFill>
                      <a:prstDash val="solid"/>
                      <a:round/>
                      <a:headEnd len="med" w="med" type="none"/>
                      <a:tailEnd len="med" w="med" type="none"/>
                    </a:lnL>
                    <a:lnT cap="flat" cmpd="sng" w="9525">
                      <a:solidFill>
                        <a:srgbClr val="666666"/>
                      </a:solidFill>
                      <a:prstDash val="solid"/>
                      <a:round/>
                      <a:headEnd len="med" w="med" type="none"/>
                      <a:tailEnd len="med" w="med" type="none"/>
                    </a:lnT>
                    <a:solidFill>
                      <a:srgbClr val="3C78D8"/>
                    </a:solidFill>
                  </a:tcPr>
                </a:tc>
                <a:tc>
                  <a:txBody>
                    <a:bodyPr>
                      <a:noAutofit/>
                    </a:bodyPr>
                    <a:lstStyle/>
                    <a:p>
                      <a:pPr lvl="0" rtl="0">
                        <a:spcBef>
                          <a:spcPts val="0"/>
                        </a:spcBef>
                        <a:buNone/>
                      </a:pPr>
                      <a:r>
                        <a:rPr lang="en" sz="1000"/>
                        <a:t>Needs to be simple and user-friendly, sends at least 3 notifications a week</a:t>
                      </a:r>
                    </a:p>
                  </a:txBody>
                  <a:tcPr marT="91425" marB="91425" marR="91425" marL="91425">
                    <a:solidFill>
                      <a:srgbClr val="3C78D8"/>
                    </a:solidFill>
                  </a:tcPr>
                </a:tc>
              </a:tr>
              <a:tr h="575150">
                <a:tc>
                  <a:txBody>
                    <a:bodyPr>
                      <a:noAutofit/>
                    </a:bodyPr>
                    <a:lstStyle/>
                    <a:p>
                      <a:pPr lvl="0" rtl="0">
                        <a:spcBef>
                          <a:spcPts val="0"/>
                        </a:spcBef>
                        <a:buNone/>
                      </a:pPr>
                      <a:r>
                        <a:rPr lang="en" sz="1000"/>
                        <a:t>Interface app</a:t>
                      </a:r>
                    </a:p>
                  </a:txBody>
                  <a:tcPr marT="91425" marB="91425" marR="91425" marL="91425">
                    <a:lnL cap="flat" cmpd="sng" w="9525">
                      <a:solidFill>
                        <a:srgbClr val="999999"/>
                      </a:solidFill>
                      <a:prstDash val="solid"/>
                      <a:round/>
                      <a:headEnd len="med" w="med" type="none"/>
                      <a:tailEnd len="med" w="med" type="none"/>
                    </a:lnL>
                    <a:lnR cap="flat" cmpd="sng" w="9525">
                      <a:solidFill>
                        <a:srgbClr val="999999"/>
                      </a:solidFill>
                      <a:prstDash val="solid"/>
                      <a:round/>
                      <a:headEnd len="med" w="med" type="none"/>
                      <a:tailEnd len="med" w="med" type="none"/>
                    </a:lnR>
                    <a:lnT cap="flat" cmpd="sng" w="9525">
                      <a:solidFill>
                        <a:srgbClr val="999999"/>
                      </a:solidFill>
                      <a:prstDash val="solid"/>
                      <a:round/>
                      <a:headEnd len="med" w="med" type="none"/>
                      <a:tailEnd len="med" w="med" type="none"/>
                    </a:lnT>
                    <a:lnB cap="flat" cmpd="sng" w="9525">
                      <a:solidFill>
                        <a:srgbClr val="999999"/>
                      </a:solidFill>
                      <a:prstDash val="solid"/>
                      <a:round/>
                      <a:headEnd len="med" w="med" type="none"/>
                      <a:tailEnd len="med" w="med" type="none"/>
                    </a:lnB>
                    <a:solidFill>
                      <a:srgbClr val="3C78D8"/>
                    </a:solidFill>
                  </a:tcPr>
                </a:tc>
                <a:tc>
                  <a:txBody>
                    <a:bodyPr>
                      <a:noAutofit/>
                    </a:bodyPr>
                    <a:lstStyle/>
                    <a:p>
                      <a:pPr lvl="0" rtl="0">
                        <a:spcBef>
                          <a:spcPts val="0"/>
                        </a:spcBef>
                        <a:buNone/>
                      </a:pPr>
                      <a:r>
                        <a:rPr lang="en" sz="1000"/>
                        <a:t>Give user ability to influence sprinkler settings</a:t>
                      </a:r>
                    </a:p>
                  </a:txBody>
                  <a:tcPr marT="91425" marB="91425" marR="91425" marL="91425">
                    <a:lnL cap="flat" cmpd="sng" w="9525">
                      <a:solidFill>
                        <a:srgbClr val="999999"/>
                      </a:solidFill>
                      <a:prstDash val="solid"/>
                      <a:round/>
                      <a:headEnd len="med" w="med" type="none"/>
                      <a:tailEnd len="med" w="med" type="none"/>
                    </a:lnL>
                    <a:solidFill>
                      <a:srgbClr val="3C78D8"/>
                    </a:solidFill>
                  </a:tcPr>
                </a:tc>
                <a:tc>
                  <a:txBody>
                    <a:bodyPr>
                      <a:noAutofit/>
                    </a:bodyPr>
                    <a:lstStyle/>
                    <a:p>
                      <a:pPr lvl="0" rtl="0">
                        <a:spcBef>
                          <a:spcPts val="0"/>
                        </a:spcBef>
                        <a:buNone/>
                      </a:pPr>
                      <a:r>
                        <a:rPr lang="en" sz="1000"/>
                        <a:t>App should have tabs/toggles for time/day of watering, time amount for watering, sections to water, and setting to turn on/off sprinkler system.</a:t>
                      </a:r>
                    </a:p>
                  </a:txBody>
                  <a:tcPr marT="91425" marB="91425" marR="91425" marL="91425">
                    <a:solidFill>
                      <a:srgbClr val="3C78D8"/>
                    </a:solidFill>
                  </a:tcPr>
                </a:tc>
              </a:tr>
              <a:tr h="575150">
                <a:tc>
                  <a:txBody>
                    <a:bodyPr>
                      <a:noAutofit/>
                    </a:bodyPr>
                    <a:lstStyle/>
                    <a:p>
                      <a:pPr lvl="0" rtl="0">
                        <a:spcBef>
                          <a:spcPts val="0"/>
                        </a:spcBef>
                        <a:buNone/>
                      </a:pPr>
                      <a:r>
                        <a:rPr lang="en" sz="1000"/>
                        <a:t>Weather Mining Data</a:t>
                      </a:r>
                    </a:p>
                  </a:txBody>
                  <a:tcPr marT="91425" marB="91425" marR="91425" marL="91425">
                    <a:lnT cap="flat" cmpd="sng" w="9525">
                      <a:solidFill>
                        <a:srgbClr val="999999"/>
                      </a:solidFill>
                      <a:prstDash val="solid"/>
                      <a:round/>
                      <a:headEnd len="med" w="med" type="none"/>
                      <a:tailEnd len="med" w="med" type="none"/>
                    </a:lnT>
                    <a:solidFill>
                      <a:srgbClr val="6AA84F"/>
                    </a:solidFill>
                  </a:tcPr>
                </a:tc>
                <a:tc>
                  <a:txBody>
                    <a:bodyPr>
                      <a:noAutofit/>
                    </a:bodyPr>
                    <a:lstStyle/>
                    <a:p>
                      <a:pPr lvl="0" rtl="0">
                        <a:spcBef>
                          <a:spcPts val="0"/>
                        </a:spcBef>
                        <a:buNone/>
                      </a:pPr>
                      <a:r>
                        <a:rPr lang="en" sz="1000"/>
                        <a:t>Connects app to weather data online, feeds info to app and controller box</a:t>
                      </a:r>
                    </a:p>
                  </a:txBody>
                  <a:tcPr marT="91425" marB="91425" marR="91425" marL="91425">
                    <a:solidFill>
                      <a:srgbClr val="6AA84F"/>
                    </a:solidFill>
                  </a:tcPr>
                </a:tc>
                <a:tc>
                  <a:txBody>
                    <a:bodyPr>
                      <a:noAutofit/>
                    </a:bodyPr>
                    <a:lstStyle/>
                    <a:p>
                      <a:pPr lvl="0" rtl="0">
                        <a:spcBef>
                          <a:spcPts val="0"/>
                        </a:spcBef>
                        <a:buNone/>
                      </a:pPr>
                      <a:r>
                        <a:rPr lang="en" sz="1000"/>
                        <a:t>Needs to have reliable connection</a:t>
                      </a:r>
                    </a:p>
                  </a:txBody>
                  <a:tcPr marT="91425" marB="91425" marR="91425" marL="91425">
                    <a:solidFill>
                      <a:srgbClr val="6AA84F"/>
                    </a:solidFill>
                  </a:tcPr>
                </a:tc>
              </a:tr>
            </a:tbl>
          </a:graphicData>
        </a:graphic>
      </p:graphicFrame>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79" name="Shape 79"/>
        <p:cNvGrpSpPr/>
        <p:nvPr/>
      </p:nvGrpSpPr>
      <p:grpSpPr>
        <a:xfrm>
          <a:off x="0" y="0"/>
          <a:ext cx="0" cy="0"/>
          <a:chOff x="0" y="0"/>
          <a:chExt cx="0" cy="0"/>
        </a:xfrm>
      </p:grpSpPr>
      <p:sp>
        <p:nvSpPr>
          <p:cNvPr id="80" name="Shape 80"/>
          <p:cNvSpPr/>
          <p:nvPr/>
        </p:nvSpPr>
        <p:spPr>
          <a:xfrm>
            <a:off x="4054293" y="2999173"/>
            <a:ext cx="1836600" cy="18929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 Box</a:t>
            </a:r>
          </a:p>
          <a:p>
            <a:pPr lvl="0" rtl="0" algn="ctr">
              <a:spcBef>
                <a:spcPts val="0"/>
              </a:spcBef>
              <a:buNone/>
            </a:pPr>
            <a:r>
              <a:t/>
            </a:r>
            <a:endParaRPr/>
          </a:p>
          <a:p>
            <a:pPr lvl="0" rtl="0" algn="l">
              <a:spcBef>
                <a:spcPts val="0"/>
              </a:spcBef>
              <a:buNone/>
            </a:pPr>
            <a:r>
              <a:rPr lang="en"/>
              <a:t>Will handle all the data analysis and communication. Will also charge the robot.</a:t>
            </a:r>
          </a:p>
        </p:txBody>
      </p:sp>
      <p:sp>
        <p:nvSpPr>
          <p:cNvPr id="81" name="Shape 81"/>
          <p:cNvSpPr/>
          <p:nvPr/>
        </p:nvSpPr>
        <p:spPr>
          <a:xfrm>
            <a:off x="3438042" y="56275"/>
            <a:ext cx="3069000" cy="2188800"/>
          </a:xfrm>
          <a:prstGeom prst="roundRect">
            <a:avLst>
              <a:gd fmla="val 50000" name="adj"/>
            </a:avLst>
          </a:prstGeom>
          <a:solidFill>
            <a:srgbClr val="F3F3F3"/>
          </a:solidFill>
          <a:ln cap="flat" cmpd="sng" w="19050">
            <a:solidFill>
              <a:srgbClr val="000000"/>
            </a:solidFill>
            <a:prstDash val="dash"/>
            <a:round/>
            <a:headEnd len="med" w="med" type="none"/>
            <a:tailEnd len="med" w="med" type="none"/>
          </a:ln>
        </p:spPr>
        <p:txBody>
          <a:bodyPr anchorCtr="0" anchor="t" bIns="91425" lIns="91425" rIns="91425" tIns="91425">
            <a:noAutofit/>
          </a:bodyPr>
          <a:lstStyle/>
          <a:p>
            <a:pPr lvl="0" rtl="0">
              <a:spcBef>
                <a:spcPts val="0"/>
              </a:spcBef>
              <a:buNone/>
            </a:pPr>
            <a:r>
              <a:t/>
            </a:r>
            <a:endParaRPr/>
          </a:p>
        </p:txBody>
      </p:sp>
      <p:pic>
        <p:nvPicPr>
          <p:cNvPr id="82" name="Shape 82"/>
          <p:cNvPicPr preferRelativeResize="0"/>
          <p:nvPr/>
        </p:nvPicPr>
        <p:blipFill rotWithShape="1">
          <a:blip r:embed="rId3">
            <a:alphaModFix/>
          </a:blip>
          <a:srcRect b="0" l="30025" r="29703" t="0"/>
          <a:stretch/>
        </p:blipFill>
        <p:spPr>
          <a:xfrm>
            <a:off x="7235250" y="2803934"/>
            <a:ext cx="1405024" cy="2283290"/>
          </a:xfrm>
          <a:prstGeom prst="rect">
            <a:avLst/>
          </a:prstGeom>
          <a:noFill/>
          <a:ln>
            <a:noFill/>
          </a:ln>
        </p:spPr>
      </p:pic>
      <p:pic>
        <p:nvPicPr>
          <p:cNvPr id="83" name="Shape 83"/>
          <p:cNvPicPr preferRelativeResize="0"/>
          <p:nvPr/>
        </p:nvPicPr>
        <p:blipFill>
          <a:blip r:embed="rId4">
            <a:alphaModFix/>
          </a:blip>
          <a:stretch>
            <a:fillRect/>
          </a:stretch>
        </p:blipFill>
        <p:spPr>
          <a:xfrm>
            <a:off x="503725" y="3184031"/>
            <a:ext cx="2115697" cy="1523095"/>
          </a:xfrm>
          <a:prstGeom prst="rect">
            <a:avLst/>
          </a:prstGeom>
          <a:noFill/>
          <a:ln>
            <a:noFill/>
          </a:ln>
        </p:spPr>
      </p:pic>
      <p:pic>
        <p:nvPicPr>
          <p:cNvPr id="84" name="Shape 84"/>
          <p:cNvPicPr preferRelativeResize="0"/>
          <p:nvPr/>
        </p:nvPicPr>
        <p:blipFill rotWithShape="1">
          <a:blip r:embed="rId5">
            <a:alphaModFix/>
          </a:blip>
          <a:srcRect b="25779" l="19000" r="27999" t="20889"/>
          <a:stretch/>
        </p:blipFill>
        <p:spPr>
          <a:xfrm>
            <a:off x="932851" y="2357361"/>
            <a:ext cx="1257444" cy="910942"/>
          </a:xfrm>
          <a:prstGeom prst="rect">
            <a:avLst/>
          </a:prstGeom>
          <a:noFill/>
          <a:ln>
            <a:noFill/>
          </a:ln>
        </p:spPr>
      </p:pic>
      <p:pic>
        <p:nvPicPr>
          <p:cNvPr id="85" name="Shape 85"/>
          <p:cNvPicPr preferRelativeResize="0"/>
          <p:nvPr/>
        </p:nvPicPr>
        <p:blipFill>
          <a:blip r:embed="rId6">
            <a:alphaModFix/>
          </a:blip>
          <a:stretch>
            <a:fillRect/>
          </a:stretch>
        </p:blipFill>
        <p:spPr>
          <a:xfrm>
            <a:off x="3859255" y="364479"/>
            <a:ext cx="2226601" cy="1572228"/>
          </a:xfrm>
          <a:prstGeom prst="rect">
            <a:avLst/>
          </a:prstGeom>
          <a:noFill/>
          <a:ln>
            <a:noFill/>
          </a:ln>
        </p:spPr>
      </p:pic>
      <p:cxnSp>
        <p:nvCxnSpPr>
          <p:cNvPr id="86" name="Shape 86"/>
          <p:cNvCxnSpPr>
            <a:stCxn id="84" idx="3"/>
          </p:cNvCxnSpPr>
          <p:nvPr/>
        </p:nvCxnSpPr>
        <p:spPr>
          <a:xfrm>
            <a:off x="2190295" y="2812832"/>
            <a:ext cx="1877399" cy="564900"/>
          </a:xfrm>
          <a:prstGeom prst="straightConnector1">
            <a:avLst/>
          </a:prstGeom>
          <a:noFill/>
          <a:ln cap="flat" cmpd="sng" w="19050">
            <a:solidFill>
              <a:srgbClr val="00FF00"/>
            </a:solidFill>
            <a:prstDash val="solid"/>
            <a:round/>
            <a:headEnd len="lg" w="lg" type="none"/>
            <a:tailEnd len="lg" w="lg" type="triangle"/>
          </a:ln>
        </p:spPr>
      </p:cxnSp>
      <p:cxnSp>
        <p:nvCxnSpPr>
          <p:cNvPr id="87" name="Shape 87"/>
          <p:cNvCxnSpPr>
            <a:stCxn id="83" idx="3"/>
          </p:cNvCxnSpPr>
          <p:nvPr/>
        </p:nvCxnSpPr>
        <p:spPr>
          <a:xfrm flipH="1" rot="10800000">
            <a:off x="2619422" y="3554979"/>
            <a:ext cx="1448100" cy="390600"/>
          </a:xfrm>
          <a:prstGeom prst="straightConnector1">
            <a:avLst/>
          </a:prstGeom>
          <a:noFill/>
          <a:ln cap="flat" cmpd="sng" w="19050">
            <a:solidFill>
              <a:srgbClr val="00FF00"/>
            </a:solidFill>
            <a:prstDash val="solid"/>
            <a:round/>
            <a:headEnd len="lg" w="lg" type="none"/>
            <a:tailEnd len="lg" w="lg" type="triangle"/>
          </a:ln>
        </p:spPr>
      </p:cxnSp>
      <p:cxnSp>
        <p:nvCxnSpPr>
          <p:cNvPr id="88" name="Shape 88"/>
          <p:cNvCxnSpPr>
            <a:stCxn id="80" idx="0"/>
            <a:endCxn id="81" idx="2"/>
          </p:cNvCxnSpPr>
          <p:nvPr/>
        </p:nvCxnSpPr>
        <p:spPr>
          <a:xfrm rot="10800000">
            <a:off x="4972593" y="2244973"/>
            <a:ext cx="0" cy="754200"/>
          </a:xfrm>
          <a:prstGeom prst="straightConnector1">
            <a:avLst/>
          </a:prstGeom>
          <a:noFill/>
          <a:ln cap="flat" cmpd="sng" w="19050">
            <a:solidFill>
              <a:srgbClr val="00FF00"/>
            </a:solidFill>
            <a:prstDash val="solid"/>
            <a:round/>
            <a:headEnd len="lg" w="lg" type="triangle"/>
            <a:tailEnd len="lg" w="lg" type="none"/>
          </a:ln>
        </p:spPr>
      </p:cxnSp>
      <p:cxnSp>
        <p:nvCxnSpPr>
          <p:cNvPr id="89" name="Shape 89"/>
          <p:cNvCxnSpPr/>
          <p:nvPr/>
        </p:nvCxnSpPr>
        <p:spPr>
          <a:xfrm>
            <a:off x="5952437" y="3525635"/>
            <a:ext cx="1356900" cy="5700"/>
          </a:xfrm>
          <a:prstGeom prst="straightConnector1">
            <a:avLst/>
          </a:prstGeom>
          <a:noFill/>
          <a:ln cap="flat" cmpd="sng" w="19050">
            <a:solidFill>
              <a:srgbClr val="00FF00"/>
            </a:solidFill>
            <a:prstDash val="solid"/>
            <a:round/>
            <a:headEnd len="lg" w="lg" type="none"/>
            <a:tailEnd len="lg" w="lg" type="triangle"/>
          </a:ln>
        </p:spPr>
      </p:cxnSp>
      <p:cxnSp>
        <p:nvCxnSpPr>
          <p:cNvPr id="90" name="Shape 90"/>
          <p:cNvCxnSpPr>
            <a:stCxn id="83" idx="3"/>
          </p:cNvCxnSpPr>
          <p:nvPr/>
        </p:nvCxnSpPr>
        <p:spPr>
          <a:xfrm>
            <a:off x="2619422" y="3945579"/>
            <a:ext cx="1460700" cy="354900"/>
          </a:xfrm>
          <a:prstGeom prst="straightConnector1">
            <a:avLst/>
          </a:prstGeom>
          <a:noFill/>
          <a:ln cap="flat" cmpd="sng" w="9525">
            <a:solidFill>
              <a:srgbClr val="FF0000"/>
            </a:solidFill>
            <a:prstDash val="solid"/>
            <a:round/>
            <a:headEnd len="lg" w="lg" type="triangle"/>
            <a:tailEnd len="lg" w="lg" type="none"/>
          </a:ln>
        </p:spPr>
      </p:cxnSp>
      <p:sp>
        <p:nvSpPr>
          <p:cNvPr id="91" name="Shape 91"/>
          <p:cNvSpPr txBox="1"/>
          <p:nvPr/>
        </p:nvSpPr>
        <p:spPr>
          <a:xfrm>
            <a:off x="4202209" y="120280"/>
            <a:ext cx="1540799" cy="283799"/>
          </a:xfrm>
          <a:prstGeom prst="rect">
            <a:avLst/>
          </a:prstGeom>
          <a:noFill/>
          <a:ln>
            <a:noFill/>
          </a:ln>
        </p:spPr>
        <p:txBody>
          <a:bodyPr anchorCtr="0" anchor="t" bIns="91425" lIns="91425" rIns="91425" tIns="91425">
            <a:noAutofit/>
          </a:bodyPr>
          <a:lstStyle/>
          <a:p>
            <a:pPr lvl="0" rtl="0" algn="ctr">
              <a:spcBef>
                <a:spcPts val="0"/>
              </a:spcBef>
              <a:buNone/>
            </a:pPr>
            <a:r>
              <a:rPr lang="en"/>
              <a:t>INTERNET</a:t>
            </a:r>
          </a:p>
        </p:txBody>
      </p:sp>
      <p:sp>
        <p:nvSpPr>
          <p:cNvPr id="92" name="Shape 92"/>
          <p:cNvSpPr txBox="1"/>
          <p:nvPr/>
        </p:nvSpPr>
        <p:spPr>
          <a:xfrm>
            <a:off x="2835205" y="2805353"/>
            <a:ext cx="862800" cy="189300"/>
          </a:xfrm>
          <a:prstGeom prst="rect">
            <a:avLst/>
          </a:prstGeom>
          <a:noFill/>
          <a:ln>
            <a:noFill/>
          </a:ln>
        </p:spPr>
        <p:txBody>
          <a:bodyPr anchorCtr="0" anchor="t" bIns="91425" lIns="91425" rIns="91425" tIns="91425">
            <a:noAutofit/>
          </a:bodyPr>
          <a:lstStyle/>
          <a:p>
            <a:pPr lvl="0" rtl="0" algn="l">
              <a:spcBef>
                <a:spcPts val="0"/>
              </a:spcBef>
              <a:buNone/>
            </a:pPr>
            <a:r>
              <a:rPr lang="en"/>
              <a:t>IR DATA</a:t>
            </a:r>
          </a:p>
        </p:txBody>
      </p:sp>
      <p:sp>
        <p:nvSpPr>
          <p:cNvPr id="93" name="Shape 93"/>
          <p:cNvSpPr txBox="1"/>
          <p:nvPr/>
        </p:nvSpPr>
        <p:spPr>
          <a:xfrm>
            <a:off x="2444927" y="3430971"/>
            <a:ext cx="1421400" cy="189300"/>
          </a:xfrm>
          <a:prstGeom prst="rect">
            <a:avLst/>
          </a:prstGeom>
          <a:noFill/>
          <a:ln>
            <a:noFill/>
          </a:ln>
        </p:spPr>
        <p:txBody>
          <a:bodyPr anchorCtr="0" anchor="t" bIns="91425" lIns="91425" rIns="91425" tIns="91425">
            <a:noAutofit/>
          </a:bodyPr>
          <a:lstStyle/>
          <a:p>
            <a:pPr lvl="0" rtl="0" algn="l">
              <a:spcBef>
                <a:spcPts val="0"/>
              </a:spcBef>
              <a:buNone/>
            </a:pPr>
            <a:r>
              <a:rPr lang="en"/>
              <a:t>LOCATION DATA</a:t>
            </a:r>
          </a:p>
        </p:txBody>
      </p:sp>
      <p:sp>
        <p:nvSpPr>
          <p:cNvPr id="94" name="Shape 94"/>
          <p:cNvSpPr txBox="1"/>
          <p:nvPr/>
        </p:nvSpPr>
        <p:spPr>
          <a:xfrm>
            <a:off x="3859221" y="2480062"/>
            <a:ext cx="2226899" cy="283799"/>
          </a:xfrm>
          <a:prstGeom prst="rect">
            <a:avLst/>
          </a:prstGeom>
          <a:noFill/>
          <a:ln>
            <a:noFill/>
          </a:ln>
        </p:spPr>
        <p:txBody>
          <a:bodyPr anchorCtr="0" anchor="t" bIns="91425" lIns="91425" rIns="91425" tIns="91425">
            <a:noAutofit/>
          </a:bodyPr>
          <a:lstStyle/>
          <a:p>
            <a:pPr lvl="0" rtl="0" algn="l">
              <a:spcBef>
                <a:spcPts val="0"/>
              </a:spcBef>
              <a:buNone/>
            </a:pPr>
            <a:r>
              <a:rPr lang="en"/>
              <a:t>PRECIPITATION DATA</a:t>
            </a:r>
          </a:p>
        </p:txBody>
      </p:sp>
      <p:sp>
        <p:nvSpPr>
          <p:cNvPr id="95" name="Shape 95"/>
          <p:cNvSpPr txBox="1"/>
          <p:nvPr/>
        </p:nvSpPr>
        <p:spPr>
          <a:xfrm>
            <a:off x="6051875" y="2897612"/>
            <a:ext cx="1022399" cy="627000"/>
          </a:xfrm>
          <a:prstGeom prst="rect">
            <a:avLst/>
          </a:prstGeom>
          <a:noFill/>
          <a:ln>
            <a:noFill/>
          </a:ln>
        </p:spPr>
        <p:txBody>
          <a:bodyPr anchorCtr="0" anchor="t" bIns="91425" lIns="91425" rIns="91425" tIns="91425">
            <a:noAutofit/>
          </a:bodyPr>
          <a:lstStyle/>
          <a:p>
            <a:pPr lvl="0" rtl="0" algn="l">
              <a:spcBef>
                <a:spcPts val="0"/>
              </a:spcBef>
              <a:buNone/>
            </a:pPr>
            <a:r>
              <a:rPr lang="en"/>
              <a:t>DATA RESULTS</a:t>
            </a:r>
          </a:p>
        </p:txBody>
      </p:sp>
      <p:cxnSp>
        <p:nvCxnSpPr>
          <p:cNvPr id="96" name="Shape 96"/>
          <p:cNvCxnSpPr/>
          <p:nvPr/>
        </p:nvCxnSpPr>
        <p:spPr>
          <a:xfrm>
            <a:off x="5952437" y="4177184"/>
            <a:ext cx="1356900" cy="5700"/>
          </a:xfrm>
          <a:prstGeom prst="straightConnector1">
            <a:avLst/>
          </a:prstGeom>
          <a:noFill/>
          <a:ln cap="flat" cmpd="sng" w="19050">
            <a:solidFill>
              <a:srgbClr val="00FF00"/>
            </a:solidFill>
            <a:prstDash val="solid"/>
            <a:round/>
            <a:headEnd len="lg" w="lg" type="triangle"/>
            <a:tailEnd len="lg" w="lg" type="none"/>
          </a:ln>
        </p:spPr>
      </p:cxnSp>
      <p:sp>
        <p:nvSpPr>
          <p:cNvPr id="97" name="Shape 97"/>
          <p:cNvSpPr txBox="1"/>
          <p:nvPr/>
        </p:nvSpPr>
        <p:spPr>
          <a:xfrm>
            <a:off x="5952437" y="4177184"/>
            <a:ext cx="1356900" cy="283799"/>
          </a:xfrm>
          <a:prstGeom prst="rect">
            <a:avLst/>
          </a:prstGeom>
          <a:noFill/>
          <a:ln>
            <a:noFill/>
          </a:ln>
        </p:spPr>
        <p:txBody>
          <a:bodyPr anchorCtr="0" anchor="t" bIns="91425" lIns="91425" rIns="91425" tIns="91425">
            <a:noAutofit/>
          </a:bodyPr>
          <a:lstStyle/>
          <a:p>
            <a:pPr lvl="0" rtl="0" algn="l">
              <a:spcBef>
                <a:spcPts val="0"/>
              </a:spcBef>
              <a:buNone/>
            </a:pPr>
            <a:r>
              <a:rPr lang="en"/>
              <a:t>USER FEEDBACK</a:t>
            </a:r>
          </a:p>
        </p:txBody>
      </p:sp>
      <p:sp>
        <p:nvSpPr>
          <p:cNvPr id="98" name="Shape 98"/>
          <p:cNvSpPr txBox="1"/>
          <p:nvPr/>
        </p:nvSpPr>
        <p:spPr>
          <a:xfrm>
            <a:off x="2905469" y="4177184"/>
            <a:ext cx="862800" cy="354899"/>
          </a:xfrm>
          <a:prstGeom prst="rect">
            <a:avLst/>
          </a:prstGeom>
          <a:noFill/>
          <a:ln>
            <a:noFill/>
          </a:ln>
        </p:spPr>
        <p:txBody>
          <a:bodyPr anchorCtr="0" anchor="t" bIns="91425" lIns="91425" rIns="91425" tIns="91425">
            <a:noAutofit/>
          </a:bodyPr>
          <a:lstStyle/>
          <a:p>
            <a:pPr lvl="0" rtl="0" algn="l">
              <a:spcBef>
                <a:spcPts val="0"/>
              </a:spcBef>
              <a:buNone/>
            </a:pPr>
            <a:r>
              <a:rPr lang="en"/>
              <a:t>POWER</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b="1" lang="en"/>
              <a:t>POWER</a:t>
            </a:r>
          </a:p>
        </p:txBody>
      </p:sp>
      <p:sp>
        <p:nvSpPr>
          <p:cNvPr id="104" name="Shape 10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81000" lvl="0" marL="457200" rtl="0">
              <a:spcBef>
                <a:spcPts val="0"/>
              </a:spcBef>
              <a:buClr>
                <a:srgbClr val="000000"/>
              </a:buClr>
              <a:buSzPct val="100000"/>
            </a:pPr>
            <a:r>
              <a:rPr lang="en" sz="2400">
                <a:solidFill>
                  <a:srgbClr val="000000"/>
                </a:solidFill>
              </a:rPr>
              <a:t>Functional requirements-Provide power for the control station, provide charging capability for the robot</a:t>
            </a:r>
          </a:p>
          <a:p>
            <a:pPr indent="-381000" lvl="0" marL="457200" rtl="0">
              <a:spcBef>
                <a:spcPts val="0"/>
              </a:spcBef>
              <a:buClr>
                <a:srgbClr val="000000"/>
              </a:buClr>
              <a:buSzPct val="100000"/>
            </a:pPr>
            <a:r>
              <a:rPr lang="en" sz="2400">
                <a:solidFill>
                  <a:srgbClr val="000000"/>
                </a:solidFill>
              </a:rPr>
              <a:t>Design parameters- Central control must be able to provide correct power requirements for the main controller and robot charge station.  </a:t>
            </a:r>
          </a:p>
          <a:p>
            <a:pPr indent="-381000" lvl="0" marL="457200" rtl="0">
              <a:spcBef>
                <a:spcPts val="0"/>
              </a:spcBef>
              <a:buClr>
                <a:srgbClr val="000000"/>
              </a:buClr>
              <a:buSzPct val="100000"/>
            </a:pPr>
            <a:r>
              <a:rPr lang="en" sz="2400">
                <a:solidFill>
                  <a:srgbClr val="000000"/>
                </a:solidFill>
              </a:rPr>
              <a:t>Primary constraints- Step down from 120V AC to microcontroller voltage and battery charging voltage </a:t>
            </a:r>
          </a:p>
          <a:p>
            <a:pPr indent="-381000" lvl="0" marL="457200">
              <a:spcBef>
                <a:spcPts val="0"/>
              </a:spcBef>
              <a:buClr>
                <a:srgbClr val="000000"/>
              </a:buClr>
              <a:buSzPct val="100000"/>
            </a:pPr>
            <a:r>
              <a:rPr lang="en" sz="2400">
                <a:solidFill>
                  <a:srgbClr val="000000"/>
                </a:solidFill>
              </a:rPr>
              <a:t>Limiting factors-cost, size, Portability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b="1" lang="en"/>
              <a:t>POWER</a:t>
            </a:r>
          </a:p>
        </p:txBody>
      </p:sp>
      <p:graphicFrame>
        <p:nvGraphicFramePr>
          <p:cNvPr id="110" name="Shape 110"/>
          <p:cNvGraphicFramePr/>
          <p:nvPr/>
        </p:nvGraphicFramePr>
        <p:xfrm>
          <a:off x="1451300" y="1476400"/>
          <a:ext cx="3000000" cy="3000000"/>
        </p:xfrm>
        <a:graphic>
          <a:graphicData uri="http://schemas.openxmlformats.org/drawingml/2006/table">
            <a:tbl>
              <a:tblPr>
                <a:noFill/>
                <a:tableStyleId>{D1A314FB-46F9-4A84-A09B-B8308AA44026}</a:tableStyleId>
              </a:tblPr>
              <a:tblGrid>
                <a:gridCol w="1447800"/>
                <a:gridCol w="1447800"/>
                <a:gridCol w="1447800"/>
                <a:gridCol w="1898000"/>
              </a:tblGrid>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lang="en"/>
                        <a:t>Cost of power (Least important)</a:t>
                      </a:r>
                    </a:p>
                  </a:txBody>
                  <a:tcPr marT="91425" marB="91425" marR="91425" marL="91425"/>
                </a:tc>
                <a:tc>
                  <a:txBody>
                    <a:bodyPr>
                      <a:noAutofit/>
                    </a:bodyPr>
                    <a:lstStyle/>
                    <a:p>
                      <a:pPr lvl="0">
                        <a:spcBef>
                          <a:spcPts val="0"/>
                        </a:spcBef>
                        <a:buNone/>
                      </a:pPr>
                      <a:r>
                        <a:rPr lang="en"/>
                        <a:t>Size</a:t>
                      </a:r>
                    </a:p>
                  </a:txBody>
                  <a:tcPr marT="91425" marB="91425" marR="91425" marL="91425"/>
                </a:tc>
                <a:tc>
                  <a:txBody>
                    <a:bodyPr>
                      <a:noAutofit/>
                    </a:bodyPr>
                    <a:lstStyle/>
                    <a:p>
                      <a:pPr lvl="0">
                        <a:spcBef>
                          <a:spcPts val="0"/>
                        </a:spcBef>
                        <a:buNone/>
                      </a:pPr>
                      <a:r>
                        <a:rPr lang="en"/>
                        <a:t>Portability (most important)</a:t>
                      </a:r>
                    </a:p>
                  </a:txBody>
                  <a:tcPr marT="91425" marB="91425" marR="91425" marL="91425"/>
                </a:tc>
              </a:tr>
              <a:tr h="381000">
                <a:tc>
                  <a:txBody>
                    <a:bodyPr>
                      <a:noAutofit/>
                    </a:bodyPr>
                    <a:lstStyle/>
                    <a:p>
                      <a:pPr lvl="0">
                        <a:spcBef>
                          <a:spcPts val="0"/>
                        </a:spcBef>
                        <a:buNone/>
                      </a:pPr>
                      <a:r>
                        <a:rPr lang="en"/>
                        <a:t>Battery</a:t>
                      </a:r>
                    </a:p>
                  </a:txBody>
                  <a:tcPr marT="91425" marB="91425" marR="91425" marL="91425"/>
                </a:tc>
                <a:tc>
                  <a:txBody>
                    <a:bodyPr>
                      <a:noAutofit/>
                    </a:bodyPr>
                    <a:lstStyle/>
                    <a:p>
                      <a:pPr lvl="0">
                        <a:spcBef>
                          <a:spcPts val="0"/>
                        </a:spcBef>
                        <a:buNone/>
                      </a:pPr>
                      <a:r>
                        <a:rPr lang="en"/>
                        <a:t>High,frequent changing of batteries</a:t>
                      </a:r>
                    </a:p>
                  </a:txBody>
                  <a:tcPr marT="91425" marB="91425" marR="91425" marL="91425"/>
                </a:tc>
                <a:tc>
                  <a:txBody>
                    <a:bodyPr>
                      <a:noAutofit/>
                    </a:bodyPr>
                    <a:lstStyle/>
                    <a:p>
                      <a:pPr lvl="0">
                        <a:spcBef>
                          <a:spcPts val="0"/>
                        </a:spcBef>
                        <a:buNone/>
                      </a:pPr>
                      <a:r>
                        <a:rPr lang="en"/>
                        <a:t>Medium, depends on battery type</a:t>
                      </a:r>
                    </a:p>
                  </a:txBody>
                  <a:tcPr marT="91425" marB="91425" marR="91425" marL="91425"/>
                </a:tc>
                <a:tc>
                  <a:txBody>
                    <a:bodyPr>
                      <a:noAutofit/>
                    </a:bodyPr>
                    <a:lstStyle/>
                    <a:p>
                      <a:pPr lvl="0">
                        <a:spcBef>
                          <a:spcPts val="0"/>
                        </a:spcBef>
                        <a:buNone/>
                      </a:pPr>
                      <a:r>
                        <a:rPr lang="en"/>
                        <a:t>High</a:t>
                      </a:r>
                    </a:p>
                  </a:txBody>
                  <a:tcPr marT="91425" marB="91425" marR="91425" marL="91425"/>
                </a:tc>
              </a:tr>
              <a:tr h="381000">
                <a:tc>
                  <a:txBody>
                    <a:bodyPr>
                      <a:noAutofit/>
                    </a:bodyPr>
                    <a:lstStyle/>
                    <a:p>
                      <a:pPr lvl="0">
                        <a:spcBef>
                          <a:spcPts val="0"/>
                        </a:spcBef>
                        <a:buNone/>
                      </a:pPr>
                      <a:r>
                        <a:rPr lang="en"/>
                        <a:t>Wall outlet</a:t>
                      </a:r>
                    </a:p>
                  </a:txBody>
                  <a:tcPr marT="91425" marB="91425" marR="91425" marL="91425"/>
                </a:tc>
                <a:tc>
                  <a:txBody>
                    <a:bodyPr>
                      <a:noAutofit/>
                    </a:bodyPr>
                    <a:lstStyle/>
                    <a:p>
                      <a:pPr lvl="0">
                        <a:spcBef>
                          <a:spcPts val="0"/>
                        </a:spcBef>
                        <a:buNone/>
                      </a:pPr>
                      <a:r>
                        <a:rPr lang="en"/>
                        <a:t>Low</a:t>
                      </a:r>
                    </a:p>
                  </a:txBody>
                  <a:tcPr marT="91425" marB="91425" marR="91425" marL="91425"/>
                </a:tc>
                <a:tc>
                  <a:txBody>
                    <a:bodyPr>
                      <a:noAutofit/>
                    </a:bodyPr>
                    <a:lstStyle/>
                    <a:p>
                      <a:pPr lvl="0">
                        <a:spcBef>
                          <a:spcPts val="0"/>
                        </a:spcBef>
                        <a:buNone/>
                      </a:pPr>
                      <a:r>
                        <a:rPr lang="en"/>
                        <a:t>Medium</a:t>
                      </a:r>
                    </a:p>
                  </a:txBody>
                  <a:tcPr marT="91425" marB="91425" marR="91425" marL="91425"/>
                </a:tc>
                <a:tc>
                  <a:txBody>
                    <a:bodyPr>
                      <a:noAutofit/>
                    </a:bodyPr>
                    <a:lstStyle/>
                    <a:p>
                      <a:pPr lvl="0">
                        <a:spcBef>
                          <a:spcPts val="0"/>
                        </a:spcBef>
                        <a:buNone/>
                      </a:pPr>
                      <a:r>
                        <a:rPr lang="en"/>
                        <a:t>Low, needs cord</a:t>
                      </a:r>
                    </a:p>
                  </a:txBody>
                  <a:tcPr marT="91425" marB="91425" marR="91425" marL="91425"/>
                </a:tc>
              </a:tr>
              <a:tr h="381000">
                <a:tc>
                  <a:txBody>
                    <a:bodyPr>
                      <a:noAutofit/>
                    </a:bodyPr>
                    <a:lstStyle/>
                    <a:p>
                      <a:pPr lvl="0">
                        <a:spcBef>
                          <a:spcPts val="0"/>
                        </a:spcBef>
                        <a:buNone/>
                      </a:pPr>
                      <a:r>
                        <a:rPr lang="en"/>
                        <a:t>Custom (outlet/battery combination)</a:t>
                      </a:r>
                    </a:p>
                  </a:txBody>
                  <a:tcPr marT="91425" marB="91425" marR="91425" marL="91425"/>
                </a:tc>
                <a:tc>
                  <a:txBody>
                    <a:bodyPr>
                      <a:noAutofit/>
                    </a:bodyPr>
                    <a:lstStyle/>
                    <a:p>
                      <a:pPr lvl="0">
                        <a:spcBef>
                          <a:spcPts val="0"/>
                        </a:spcBef>
                        <a:buNone/>
                      </a:pPr>
                      <a:r>
                        <a:rPr lang="en"/>
                        <a:t>Medium</a:t>
                      </a:r>
                    </a:p>
                  </a:txBody>
                  <a:tcPr marT="91425" marB="91425" marR="91425" marL="91425"/>
                </a:tc>
                <a:tc>
                  <a:txBody>
                    <a:bodyPr>
                      <a:noAutofit/>
                    </a:bodyPr>
                    <a:lstStyle/>
                    <a:p>
                      <a:pPr lvl="0">
                        <a:spcBef>
                          <a:spcPts val="0"/>
                        </a:spcBef>
                        <a:buNone/>
                      </a:pPr>
                      <a:r>
                        <a:rPr lang="en"/>
                        <a:t>Medium, depends on battery type</a:t>
                      </a:r>
                    </a:p>
                  </a:txBody>
                  <a:tcPr marT="91425" marB="91425" marR="91425" marL="91425"/>
                </a:tc>
                <a:tc>
                  <a:txBody>
                    <a:bodyPr>
                      <a:noAutofit/>
                    </a:bodyPr>
                    <a:lstStyle/>
                    <a:p>
                      <a:pPr lvl="0">
                        <a:spcBef>
                          <a:spcPts val="0"/>
                        </a:spcBef>
                        <a:buNone/>
                      </a:pPr>
                      <a:r>
                        <a:rPr lang="en"/>
                        <a:t>Medium, outlet for controller but batteries for robot</a:t>
                      </a:r>
                    </a:p>
                  </a:txBody>
                  <a:tcPr marT="91425" marB="91425" marR="91425" marL="91425"/>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b="1" lang="en"/>
              <a:t>POWER</a:t>
            </a:r>
          </a:p>
        </p:txBody>
      </p:sp>
      <p:sp>
        <p:nvSpPr>
          <p:cNvPr id="116" name="Shape 11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en" sz="1800">
                <a:solidFill>
                  <a:srgbClr val="000000"/>
                </a:solidFill>
              </a:rPr>
              <a:t>We selected the combination of batteries for the robot and direct connection to a wall outlet for the station housing a charging station and the microcontroller for the entire system.  The station would consume too much power to rely on batteries, and the cost would become too high.  In order to keep the robot mobile, we have decided to give it batteries while allowing it to charge while not in use in the station.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b="1" lang="en" sz="3000"/>
              <a:t>CONTROLLER</a:t>
            </a:r>
          </a:p>
        </p:txBody>
      </p:sp>
      <p:sp>
        <p:nvSpPr>
          <p:cNvPr id="122" name="Shape 12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42900" lvl="0" marL="457200" rtl="0">
              <a:spcBef>
                <a:spcPts val="0"/>
              </a:spcBef>
              <a:buClr>
                <a:srgbClr val="000000"/>
              </a:buClr>
              <a:buSzPct val="100000"/>
            </a:pPr>
            <a:r>
              <a:rPr lang="en" sz="1800">
                <a:solidFill>
                  <a:srgbClr val="000000"/>
                </a:solidFill>
              </a:rPr>
              <a:t>Functional requirements-can send and receive data from the robot and the mobile device. Will also analyze data taken from the robot and the internet. Control the sprinklers</a:t>
            </a:r>
          </a:p>
          <a:p>
            <a:pPr indent="-342900" lvl="0" marL="457200" rtl="0">
              <a:spcBef>
                <a:spcPts val="0"/>
              </a:spcBef>
              <a:buClr>
                <a:srgbClr val="000000"/>
              </a:buClr>
              <a:buSzPct val="100000"/>
            </a:pPr>
            <a:r>
              <a:rPr lang="en" sz="1800">
                <a:solidFill>
                  <a:srgbClr val="000000"/>
                </a:solidFill>
              </a:rPr>
              <a:t>Design parameters-it will need reliable wifi connection with internet and robot. The system will need adequate memory to store and calculate data. GPIO pins are needed for sensor connections.</a:t>
            </a:r>
          </a:p>
          <a:p>
            <a:pPr indent="-342900" lvl="0" marL="457200" rtl="0">
              <a:spcBef>
                <a:spcPts val="0"/>
              </a:spcBef>
              <a:buClr>
                <a:srgbClr val="000000"/>
              </a:buClr>
              <a:buSzPct val="100000"/>
            </a:pPr>
            <a:r>
              <a:rPr lang="en" sz="1800">
                <a:solidFill>
                  <a:srgbClr val="000000"/>
                </a:solidFill>
              </a:rPr>
              <a:t>Primary constraints- TCP function is preferred, a RAM of at least 256 mB and max of 1kB flash is needed. At least 10 pins will be needed</a:t>
            </a:r>
          </a:p>
          <a:p>
            <a:pPr indent="-342900" lvl="0" marL="457200">
              <a:spcBef>
                <a:spcPts val="0"/>
              </a:spcBef>
              <a:buClr>
                <a:srgbClr val="000000"/>
              </a:buClr>
              <a:buSzPct val="100000"/>
            </a:pPr>
            <a:r>
              <a:rPr lang="en" sz="1800">
                <a:solidFill>
                  <a:srgbClr val="000000"/>
                </a:solidFill>
              </a:rPr>
              <a:t>Limiting factors-cost, processing time, memory size, Wi-Fi/bluetooth, external interfacing options, and ease of programing</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b="1" lang="en" sz="3000"/>
              <a:t>CONTROLLER</a:t>
            </a:r>
          </a:p>
        </p:txBody>
      </p:sp>
      <p:graphicFrame>
        <p:nvGraphicFramePr>
          <p:cNvPr id="128" name="Shape 128"/>
          <p:cNvGraphicFramePr/>
          <p:nvPr/>
        </p:nvGraphicFramePr>
        <p:xfrm>
          <a:off x="119637" y="1490700"/>
          <a:ext cx="3000000" cy="3000000"/>
        </p:xfrm>
        <a:graphic>
          <a:graphicData uri="http://schemas.openxmlformats.org/drawingml/2006/table">
            <a:tbl>
              <a:tblPr>
                <a:noFill/>
                <a:tableStyleId>{D1A314FB-46F9-4A84-A09B-B8308AA44026}</a:tableStyleId>
              </a:tblPr>
              <a:tblGrid>
                <a:gridCol w="1170850"/>
                <a:gridCol w="1028275"/>
                <a:gridCol w="1577925"/>
                <a:gridCol w="1161500"/>
                <a:gridCol w="1656700"/>
                <a:gridCol w="2309475"/>
              </a:tblGrid>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lang="en"/>
                        <a:t>cost (most Important)</a:t>
                      </a:r>
                    </a:p>
                  </a:txBody>
                  <a:tcPr marT="91425" marB="91425" marR="91425" marL="91425"/>
                </a:tc>
                <a:tc>
                  <a:txBody>
                    <a:bodyPr>
                      <a:noAutofit/>
                    </a:bodyPr>
                    <a:lstStyle/>
                    <a:p>
                      <a:pPr lvl="0" rtl="0">
                        <a:spcBef>
                          <a:spcPts val="0"/>
                        </a:spcBef>
                        <a:buNone/>
                      </a:pPr>
                      <a:r>
                        <a:rPr lang="en"/>
                        <a:t>processing time</a:t>
                      </a:r>
                    </a:p>
                  </a:txBody>
                  <a:tcPr marT="91425" marB="91425" marR="91425" marL="91425"/>
                </a:tc>
                <a:tc>
                  <a:txBody>
                    <a:bodyPr>
                      <a:noAutofit/>
                    </a:bodyPr>
                    <a:lstStyle/>
                    <a:p>
                      <a:pPr lvl="0">
                        <a:spcBef>
                          <a:spcPts val="0"/>
                        </a:spcBef>
                        <a:buNone/>
                      </a:pPr>
                      <a:r>
                        <a:rPr lang="en"/>
                        <a:t>memory size</a:t>
                      </a:r>
                    </a:p>
                  </a:txBody>
                  <a:tcPr marT="91425" marB="91425" marR="91425" marL="91425"/>
                </a:tc>
                <a:tc>
                  <a:txBody>
                    <a:bodyPr>
                      <a:noAutofit/>
                    </a:bodyPr>
                    <a:lstStyle/>
                    <a:p>
                      <a:pPr lvl="0">
                        <a:spcBef>
                          <a:spcPts val="0"/>
                        </a:spcBef>
                        <a:buNone/>
                      </a:pPr>
                      <a:r>
                        <a:rPr lang="en"/>
                        <a:t>Wi-Fi (least Important)</a:t>
                      </a:r>
                    </a:p>
                  </a:txBody>
                  <a:tcPr marT="91425" marB="91425" marR="91425" marL="91425"/>
                </a:tc>
                <a:tc>
                  <a:txBody>
                    <a:bodyPr>
                      <a:noAutofit/>
                    </a:bodyPr>
                    <a:lstStyle/>
                    <a:p>
                      <a:pPr lvl="0" rtl="0">
                        <a:spcBef>
                          <a:spcPts val="0"/>
                        </a:spcBef>
                        <a:buNone/>
                      </a:pPr>
                      <a:r>
                        <a:rPr lang="en"/>
                        <a:t>external interfacing options</a:t>
                      </a:r>
                    </a:p>
                  </a:txBody>
                  <a:tcPr marT="91425" marB="91425" marR="91425" marL="91425"/>
                </a:tc>
              </a:tr>
              <a:tr h="381000">
                <a:tc>
                  <a:txBody>
                    <a:bodyPr>
                      <a:noAutofit/>
                    </a:bodyPr>
                    <a:lstStyle/>
                    <a:p>
                      <a:pPr lvl="0">
                        <a:spcBef>
                          <a:spcPts val="0"/>
                        </a:spcBef>
                        <a:buNone/>
                      </a:pPr>
                      <a:r>
                        <a:rPr lang="en"/>
                        <a:t>Raspberry Pi B+</a:t>
                      </a:r>
                    </a:p>
                  </a:txBody>
                  <a:tcPr marT="91425" marB="91425" marR="91425" marL="91425"/>
                </a:tc>
                <a:tc>
                  <a:txBody>
                    <a:bodyPr>
                      <a:noAutofit/>
                    </a:bodyPr>
                    <a:lstStyle/>
                    <a:p>
                      <a:pPr lvl="0">
                        <a:spcBef>
                          <a:spcPts val="0"/>
                        </a:spcBef>
                        <a:buNone/>
                      </a:pPr>
                      <a:r>
                        <a:rPr lang="en"/>
                        <a:t>$29.95</a:t>
                      </a:r>
                    </a:p>
                  </a:txBody>
                  <a:tcPr marT="91425" marB="91425" marR="91425" marL="91425"/>
                </a:tc>
                <a:tc>
                  <a:txBody>
                    <a:bodyPr>
                      <a:noAutofit/>
                    </a:bodyPr>
                    <a:lstStyle/>
                    <a:p>
                      <a:pPr lvl="0">
                        <a:spcBef>
                          <a:spcPts val="0"/>
                        </a:spcBef>
                        <a:buNone/>
                      </a:pPr>
                      <a:r>
                        <a:rPr lang="en"/>
                        <a:t>700 MHz (SoC)</a:t>
                      </a:r>
                    </a:p>
                  </a:txBody>
                  <a:tcPr marT="91425" marB="91425" marR="91425" marL="91425"/>
                </a:tc>
                <a:tc>
                  <a:txBody>
                    <a:bodyPr>
                      <a:noAutofit/>
                    </a:bodyPr>
                    <a:lstStyle/>
                    <a:p>
                      <a:pPr lvl="0">
                        <a:spcBef>
                          <a:spcPts val="0"/>
                        </a:spcBef>
                        <a:buNone/>
                      </a:pPr>
                      <a:r>
                        <a:rPr lang="en"/>
                        <a:t>512 mB (RAM)</a:t>
                      </a:r>
                    </a:p>
                  </a:txBody>
                  <a:tcPr marT="91425" marB="91425" marR="91425" marL="91425"/>
                </a:tc>
                <a:tc>
                  <a:txBody>
                    <a:bodyPr>
                      <a:noAutofit/>
                    </a:bodyPr>
                    <a:lstStyle/>
                    <a:p>
                      <a:pPr lvl="0">
                        <a:spcBef>
                          <a:spcPts val="0"/>
                        </a:spcBef>
                        <a:buNone/>
                      </a:pPr>
                      <a:r>
                        <a:rPr lang="en"/>
                        <a:t>Ethernet port, can use wifi adapter</a:t>
                      </a:r>
                    </a:p>
                  </a:txBody>
                  <a:tcPr marT="91425" marB="91425" marR="91425" marL="91425"/>
                </a:tc>
                <a:tc>
                  <a:txBody>
                    <a:bodyPr>
                      <a:noAutofit/>
                    </a:bodyPr>
                    <a:lstStyle/>
                    <a:p>
                      <a:pPr lvl="0">
                        <a:spcBef>
                          <a:spcPts val="0"/>
                        </a:spcBef>
                        <a:buNone/>
                      </a:pPr>
                      <a:r>
                        <a:rPr lang="en"/>
                        <a:t>26 GPIO</a:t>
                      </a:r>
                    </a:p>
                  </a:txBody>
                  <a:tcPr marT="91425" marB="91425" marR="91425" marL="91425"/>
                </a:tc>
              </a:tr>
              <a:tr h="381000">
                <a:tc>
                  <a:txBody>
                    <a:bodyPr>
                      <a:noAutofit/>
                    </a:bodyPr>
                    <a:lstStyle/>
                    <a:p>
                      <a:pPr lvl="0">
                        <a:spcBef>
                          <a:spcPts val="0"/>
                        </a:spcBef>
                        <a:buNone/>
                      </a:pPr>
                      <a:r>
                        <a:rPr lang="en"/>
                        <a:t>RCM5400W</a:t>
                      </a:r>
                    </a:p>
                  </a:txBody>
                  <a:tcPr marT="91425" marB="91425" marR="91425" marL="91425"/>
                </a:tc>
                <a:tc>
                  <a:txBody>
                    <a:bodyPr>
                      <a:noAutofit/>
                    </a:bodyPr>
                    <a:lstStyle/>
                    <a:p>
                      <a:pPr lvl="0">
                        <a:spcBef>
                          <a:spcPts val="0"/>
                        </a:spcBef>
                        <a:buNone/>
                      </a:pPr>
                      <a:r>
                        <a:rPr lang="en"/>
                        <a:t>$119</a:t>
                      </a:r>
                    </a:p>
                  </a:txBody>
                  <a:tcPr marT="91425" marB="91425" marR="91425" marL="91425"/>
                </a:tc>
                <a:tc>
                  <a:txBody>
                    <a:bodyPr>
                      <a:noAutofit/>
                    </a:bodyPr>
                    <a:lstStyle/>
                    <a:p>
                      <a:pPr lvl="0">
                        <a:spcBef>
                          <a:spcPts val="0"/>
                        </a:spcBef>
                        <a:buNone/>
                      </a:pPr>
                      <a:r>
                        <a:rPr lang="en"/>
                        <a:t>74 MHz (microprocessor)</a:t>
                      </a:r>
                    </a:p>
                  </a:txBody>
                  <a:tcPr marT="91425" marB="91425" marR="91425" marL="91425"/>
                </a:tc>
                <a:tc>
                  <a:txBody>
                    <a:bodyPr>
                      <a:noAutofit/>
                    </a:bodyPr>
                    <a:lstStyle/>
                    <a:p>
                      <a:pPr lvl="0">
                        <a:spcBef>
                          <a:spcPts val="0"/>
                        </a:spcBef>
                        <a:buNone/>
                      </a:pPr>
                      <a:r>
                        <a:rPr lang="en"/>
                        <a:t>512 mB (RAM)</a:t>
                      </a:r>
                    </a:p>
                  </a:txBody>
                  <a:tcPr marT="91425" marB="91425" marR="91425" marL="91425"/>
                </a:tc>
                <a:tc>
                  <a:txBody>
                    <a:bodyPr>
                      <a:noAutofit/>
                    </a:bodyPr>
                    <a:lstStyle/>
                    <a:p>
                      <a:pPr lvl="0">
                        <a:spcBef>
                          <a:spcPts val="0"/>
                        </a:spcBef>
                        <a:buNone/>
                      </a:pPr>
                      <a:r>
                        <a:rPr lang="en"/>
                        <a:t>Integrated</a:t>
                      </a:r>
                    </a:p>
                  </a:txBody>
                  <a:tcPr marT="91425" marB="91425" marR="91425" marL="91425"/>
                </a:tc>
                <a:tc>
                  <a:txBody>
                    <a:bodyPr>
                      <a:noAutofit/>
                    </a:bodyPr>
                    <a:lstStyle/>
                    <a:p>
                      <a:pPr lvl="0">
                        <a:spcBef>
                          <a:spcPts val="0"/>
                        </a:spcBef>
                        <a:buNone/>
                      </a:pPr>
                      <a:r>
                        <a:rPr lang="en"/>
                        <a:t>39 GPIO, startup,status, reset in/out</a:t>
                      </a:r>
                    </a:p>
                  </a:txBody>
                  <a:tcPr marT="91425" marB="91425" marR="91425" marL="91425"/>
                </a:tc>
              </a:tr>
              <a:tr h="381000">
                <a:tc>
                  <a:txBody>
                    <a:bodyPr>
                      <a:noAutofit/>
                    </a:bodyPr>
                    <a:lstStyle/>
                    <a:p>
                      <a:pPr lvl="0">
                        <a:spcBef>
                          <a:spcPts val="0"/>
                        </a:spcBef>
                        <a:buNone/>
                      </a:pPr>
                      <a:r>
                        <a:rPr lang="en">
                          <a:solidFill>
                            <a:schemeClr val="dk1"/>
                          </a:solidFill>
                        </a:rPr>
                        <a:t>BeagleBone Black</a:t>
                      </a:r>
                      <a:r>
                        <a:rPr lang="en" sz="1200">
                          <a:solidFill>
                            <a:schemeClr val="dk1"/>
                          </a:solidFill>
                        </a:rPr>
                        <a:t> </a:t>
                      </a:r>
                    </a:p>
                  </a:txBody>
                  <a:tcPr marT="91425" marB="91425" marR="91425" marL="91425"/>
                </a:tc>
                <a:tc>
                  <a:txBody>
                    <a:bodyPr>
                      <a:noAutofit/>
                    </a:bodyPr>
                    <a:lstStyle/>
                    <a:p>
                      <a:pPr lvl="0">
                        <a:spcBef>
                          <a:spcPts val="0"/>
                        </a:spcBef>
                        <a:buNone/>
                      </a:pPr>
                      <a:r>
                        <a:rPr lang="en"/>
                        <a:t>$55</a:t>
                      </a:r>
                    </a:p>
                  </a:txBody>
                  <a:tcPr marT="91425" marB="91425" marR="91425" marL="91425"/>
                </a:tc>
                <a:tc>
                  <a:txBody>
                    <a:bodyPr>
                      <a:noAutofit/>
                    </a:bodyPr>
                    <a:lstStyle/>
                    <a:p>
                      <a:pPr lvl="0">
                        <a:spcBef>
                          <a:spcPts val="0"/>
                        </a:spcBef>
                        <a:buNone/>
                      </a:pPr>
                      <a:r>
                        <a:rPr lang="en"/>
                        <a:t>1 GHz (SoC)</a:t>
                      </a:r>
                    </a:p>
                  </a:txBody>
                  <a:tcPr marT="91425" marB="91425" marR="91425" marL="91425"/>
                </a:tc>
                <a:tc>
                  <a:txBody>
                    <a:bodyPr>
                      <a:noAutofit/>
                    </a:bodyPr>
                    <a:lstStyle/>
                    <a:p>
                      <a:pPr lvl="0">
                        <a:spcBef>
                          <a:spcPts val="0"/>
                        </a:spcBef>
                        <a:buNone/>
                      </a:pPr>
                      <a:r>
                        <a:rPr lang="en"/>
                        <a:t>512 mB (SDRAM)</a:t>
                      </a:r>
                    </a:p>
                  </a:txBody>
                  <a:tcPr marT="91425" marB="91425" marR="91425" marL="91425"/>
                </a:tc>
                <a:tc>
                  <a:txBody>
                    <a:bodyPr>
                      <a:noAutofit/>
                    </a:bodyPr>
                    <a:lstStyle/>
                    <a:p>
                      <a:pPr lvl="0">
                        <a:spcBef>
                          <a:spcPts val="0"/>
                        </a:spcBef>
                        <a:buClr>
                          <a:schemeClr val="dk1"/>
                        </a:buClr>
                        <a:buSzPct val="78571"/>
                        <a:buFont typeface="Arial"/>
                        <a:buNone/>
                      </a:pPr>
                      <a:r>
                        <a:rPr lang="en">
                          <a:solidFill>
                            <a:schemeClr val="dk1"/>
                          </a:solidFill>
                        </a:rPr>
                        <a:t>Ethernet port, can use wifi adapter</a:t>
                      </a:r>
                    </a:p>
                  </a:txBody>
                  <a:tcPr marT="91425" marB="91425" marR="91425" marL="91425"/>
                </a:tc>
                <a:tc>
                  <a:txBody>
                    <a:bodyPr>
                      <a:noAutofit/>
                    </a:bodyPr>
                    <a:lstStyle/>
                    <a:p>
                      <a:pPr lvl="0">
                        <a:spcBef>
                          <a:spcPts val="0"/>
                        </a:spcBef>
                        <a:buNone/>
                      </a:pPr>
                      <a:r>
                        <a:rPr lang="en"/>
                        <a:t>46 GPIO</a:t>
                      </a:r>
                    </a:p>
                  </a:txBody>
                  <a:tcPr marT="91425" marB="91425" marR="91425" marL="91425"/>
                </a:tc>
              </a:tr>
              <a:tr h="381000">
                <a:tc>
                  <a:txBody>
                    <a:bodyPr>
                      <a:noAutofit/>
                    </a:bodyPr>
                    <a:lstStyle/>
                    <a:p>
                      <a:pPr lvl="0" rtl="0">
                        <a:spcBef>
                          <a:spcPts val="0"/>
                        </a:spcBef>
                        <a:buNone/>
                      </a:pPr>
                      <a:r>
                        <a:rPr lang="en"/>
                        <a:t>TI Tiva</a:t>
                      </a:r>
                    </a:p>
                  </a:txBody>
                  <a:tcPr marT="91425" marB="91425" marR="91425" marL="91425"/>
                </a:tc>
                <a:tc>
                  <a:txBody>
                    <a:bodyPr>
                      <a:noAutofit/>
                    </a:bodyPr>
                    <a:lstStyle/>
                    <a:p>
                      <a:pPr lvl="0">
                        <a:spcBef>
                          <a:spcPts val="0"/>
                        </a:spcBef>
                        <a:buNone/>
                      </a:pPr>
                      <a:r>
                        <a:rPr lang="en"/>
                        <a:t>$20</a:t>
                      </a:r>
                    </a:p>
                  </a:txBody>
                  <a:tcPr marT="91425" marB="91425" marR="91425" marL="91425"/>
                </a:tc>
                <a:tc>
                  <a:txBody>
                    <a:bodyPr>
                      <a:noAutofit/>
                    </a:bodyPr>
                    <a:lstStyle/>
                    <a:p>
                      <a:pPr lvl="0">
                        <a:spcBef>
                          <a:spcPts val="0"/>
                        </a:spcBef>
                        <a:buNone/>
                      </a:pPr>
                      <a:r>
                        <a:rPr lang="en"/>
                        <a:t>140 MHz</a:t>
                      </a:r>
                    </a:p>
                  </a:txBody>
                  <a:tcPr marT="91425" marB="91425" marR="91425" marL="91425"/>
                </a:tc>
                <a:tc>
                  <a:txBody>
                    <a:bodyPr>
                      <a:noAutofit/>
                    </a:bodyPr>
                    <a:lstStyle/>
                    <a:p>
                      <a:pPr lvl="0">
                        <a:spcBef>
                          <a:spcPts val="0"/>
                        </a:spcBef>
                        <a:buNone/>
                      </a:pPr>
                      <a:r>
                        <a:rPr lang="en"/>
                        <a:t>256 mB (SRAM)</a:t>
                      </a:r>
                    </a:p>
                  </a:txBody>
                  <a:tcPr marT="91425" marB="91425" marR="91425" marL="91425"/>
                </a:tc>
                <a:tc>
                  <a:txBody>
                    <a:bodyPr>
                      <a:noAutofit/>
                    </a:bodyPr>
                    <a:lstStyle/>
                    <a:p>
                      <a:pPr lvl="0">
                        <a:spcBef>
                          <a:spcPts val="0"/>
                        </a:spcBef>
                        <a:buClr>
                          <a:schemeClr val="dk1"/>
                        </a:buClr>
                        <a:buSzPct val="78571"/>
                        <a:buFont typeface="Arial"/>
                        <a:buNone/>
                      </a:pPr>
                      <a:r>
                        <a:rPr lang="en">
                          <a:solidFill>
                            <a:schemeClr val="dk1"/>
                          </a:solidFill>
                        </a:rPr>
                        <a:t>Ethernet port, can use wifi adapter</a:t>
                      </a:r>
                    </a:p>
                  </a:txBody>
                  <a:tcPr marT="91425" marB="91425" marR="91425" marL="91425"/>
                </a:tc>
                <a:tc>
                  <a:txBody>
                    <a:bodyPr>
                      <a:noAutofit/>
                    </a:bodyPr>
                    <a:lstStyle/>
                    <a:p>
                      <a:pPr lvl="0">
                        <a:spcBef>
                          <a:spcPts val="0"/>
                        </a:spcBef>
                        <a:buNone/>
                      </a:pPr>
                      <a:r>
                        <a:rPr lang="en"/>
                        <a:t>40 GPIO</a:t>
                      </a:r>
                    </a:p>
                  </a:txBody>
                  <a:tcPr marT="91425" marB="91425" marR="91425" marL="91425"/>
                </a:tc>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0E0E3"/>
        </a:solidFill>
      </p:bgPr>
    </p:bg>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b="1" lang="en"/>
              <a:t>CONTROLLER</a:t>
            </a:r>
          </a:p>
        </p:txBody>
      </p:sp>
      <p:sp>
        <p:nvSpPr>
          <p:cNvPr id="134" name="Shape 13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en" sz="1800">
                <a:solidFill>
                  <a:srgbClr val="000000"/>
                </a:solidFill>
              </a:rPr>
              <a:t>While most, if not all, of the choices would probably work for our controller, the  TI Tiva board was chosen for its relatively cheap price and met all of the required constraints. While the Raspberyy Pi B+ and Beaglebone Black were also decent choices, the are System on Chips, which is much more than we actually need.</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