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D42C72FA-8A93-4E1F-A3D5-C72A293B206F}">
  <a:tblStyle styleId="{D42C72FA-8A93-4E1F-A3D5-C72A293B206F}"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png"/><Relationship Id="rId4"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7.png"/><Relationship Id="rId4"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3.png"/><Relationship Id="rId4" Type="http://schemas.openxmlformats.org/officeDocument/2006/relationships/image" Target="../media/image04.png"/><Relationship Id="rId5" Type="http://schemas.openxmlformats.org/officeDocument/2006/relationships/image" Target="../media/image09.png"/><Relationship Id="rId6" Type="http://schemas.openxmlformats.org/officeDocument/2006/relationships/image" Target="../media/image06.png"/><Relationship Id="rId7" Type="http://schemas.openxmlformats.org/officeDocument/2006/relationships/image" Target="../media/image08.png"/><Relationship Id="rId8"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222425" y="-295825"/>
            <a:ext cx="4081799" cy="1001700"/>
          </a:xfrm>
          <a:prstGeom prst="rect">
            <a:avLst/>
          </a:prstGeom>
        </p:spPr>
        <p:txBody>
          <a:bodyPr anchorCtr="0" anchor="b" bIns="91425" lIns="91425" rIns="91425" tIns="91425">
            <a:noAutofit/>
          </a:bodyPr>
          <a:lstStyle/>
          <a:p>
            <a:pPr lvl="0">
              <a:spcBef>
                <a:spcPts val="0"/>
              </a:spcBef>
              <a:buNone/>
            </a:pPr>
            <a:r>
              <a:rPr b="1" lang="en" sz="2400"/>
              <a:t>Ground Penetrating Radar</a:t>
            </a:r>
          </a:p>
        </p:txBody>
      </p:sp>
      <p:sp>
        <p:nvSpPr>
          <p:cNvPr id="55" name="Shape 55"/>
          <p:cNvSpPr txBox="1"/>
          <p:nvPr>
            <p:ph idx="1" type="subTitle"/>
          </p:nvPr>
        </p:nvSpPr>
        <p:spPr>
          <a:xfrm>
            <a:off x="296550" y="705875"/>
            <a:ext cx="1408500" cy="757200"/>
          </a:xfrm>
          <a:prstGeom prst="rect">
            <a:avLst/>
          </a:prstGeom>
        </p:spPr>
        <p:txBody>
          <a:bodyPr anchorCtr="0" anchor="t" bIns="91425" lIns="91425" rIns="91425" tIns="91425">
            <a:noAutofit/>
          </a:bodyPr>
          <a:lstStyle/>
          <a:p>
            <a:pPr lvl="0" rtl="0">
              <a:spcBef>
                <a:spcPts val="0"/>
              </a:spcBef>
              <a:buNone/>
            </a:pPr>
            <a:r>
              <a:rPr lang="en" sz="1200"/>
              <a:t>Team 24</a:t>
            </a:r>
          </a:p>
          <a:p>
            <a:pPr lvl="0" rtl="0">
              <a:spcBef>
                <a:spcPts val="0"/>
              </a:spcBef>
              <a:buNone/>
            </a:pPr>
            <a:r>
              <a:rPr lang="en" sz="1200"/>
              <a:t>Tyler Castro</a:t>
            </a:r>
          </a:p>
          <a:p>
            <a:pPr lvl="0" rtl="0">
              <a:spcBef>
                <a:spcPts val="0"/>
              </a:spcBef>
              <a:buNone/>
            </a:pPr>
            <a:r>
              <a:rPr lang="en" sz="1200"/>
              <a:t>Coy Coburn</a:t>
            </a:r>
          </a:p>
          <a:p>
            <a:pPr lvl="0" rtl="0">
              <a:spcBef>
                <a:spcPts val="0"/>
              </a:spcBef>
              <a:buNone/>
            </a:pPr>
            <a:r>
              <a:rPr lang="en" sz="1200"/>
              <a:t>Daniel Miller</a:t>
            </a:r>
          </a:p>
          <a:p>
            <a:pPr lvl="0">
              <a:spcBef>
                <a:spcPts val="0"/>
              </a:spcBef>
              <a:buNone/>
            </a:pPr>
            <a:r>
              <a:rPr lang="en" sz="1200"/>
              <a:t>Michael Turner</a:t>
            </a:r>
          </a:p>
        </p:txBody>
      </p:sp>
      <p:sp>
        <p:nvSpPr>
          <p:cNvPr id="56" name="Shape 56"/>
          <p:cNvSpPr/>
          <p:nvPr/>
        </p:nvSpPr>
        <p:spPr>
          <a:xfrm>
            <a:off x="5930580" y="381399"/>
            <a:ext cx="1130100" cy="7043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Control Unit</a:t>
            </a:r>
          </a:p>
        </p:txBody>
      </p:sp>
      <p:sp>
        <p:nvSpPr>
          <p:cNvPr id="57" name="Shape 57"/>
          <p:cNvSpPr/>
          <p:nvPr/>
        </p:nvSpPr>
        <p:spPr>
          <a:xfrm>
            <a:off x="4827495" y="2494498"/>
            <a:ext cx="3718799" cy="2173800"/>
          </a:xfrm>
          <a:prstGeom prst="rect">
            <a:avLst/>
          </a:prstGeom>
          <a:solidFill>
            <a:srgbClr val="7F6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 name="Shape 58"/>
          <p:cNvSpPr/>
          <p:nvPr/>
        </p:nvSpPr>
        <p:spPr>
          <a:xfrm>
            <a:off x="6149997" y="3417460"/>
            <a:ext cx="960599" cy="4494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 name="Shape 59"/>
          <p:cNvSpPr/>
          <p:nvPr/>
        </p:nvSpPr>
        <p:spPr>
          <a:xfrm>
            <a:off x="5414922" y="1935878"/>
            <a:ext cx="712199" cy="279299"/>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 name="Shape 60"/>
          <p:cNvSpPr/>
          <p:nvPr/>
        </p:nvSpPr>
        <p:spPr>
          <a:xfrm>
            <a:off x="7060853" y="1935878"/>
            <a:ext cx="712199" cy="279299"/>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1" name="Shape 61"/>
          <p:cNvCxnSpPr>
            <a:endCxn id="58" idx="0"/>
          </p:cNvCxnSpPr>
          <p:nvPr/>
        </p:nvCxnSpPr>
        <p:spPr>
          <a:xfrm>
            <a:off x="5799597" y="2518960"/>
            <a:ext cx="830700" cy="898500"/>
          </a:xfrm>
          <a:prstGeom prst="straightConnector1">
            <a:avLst/>
          </a:prstGeom>
          <a:noFill/>
          <a:ln cap="flat" cmpd="sng" w="9525">
            <a:solidFill>
              <a:srgbClr val="FF0000"/>
            </a:solidFill>
            <a:prstDash val="solid"/>
            <a:round/>
            <a:headEnd len="lg" w="lg" type="none"/>
            <a:tailEnd len="lg" w="lg" type="triangle"/>
          </a:ln>
        </p:spPr>
      </p:cxnSp>
      <p:cxnSp>
        <p:nvCxnSpPr>
          <p:cNvPr id="62" name="Shape 62"/>
          <p:cNvCxnSpPr>
            <a:stCxn id="58" idx="0"/>
            <a:endCxn id="63" idx="3"/>
          </p:cNvCxnSpPr>
          <p:nvPr/>
        </p:nvCxnSpPr>
        <p:spPr>
          <a:xfrm flipH="1" rot="10800000">
            <a:off x="6630297" y="2491660"/>
            <a:ext cx="808500" cy="925800"/>
          </a:xfrm>
          <a:prstGeom prst="straightConnector1">
            <a:avLst/>
          </a:prstGeom>
          <a:noFill/>
          <a:ln cap="flat" cmpd="sng" w="9525">
            <a:solidFill>
              <a:srgbClr val="0000FF"/>
            </a:solidFill>
            <a:prstDash val="solid"/>
            <a:round/>
            <a:headEnd len="lg" w="lg" type="none"/>
            <a:tailEnd len="lg" w="lg" type="triangle"/>
          </a:ln>
        </p:spPr>
      </p:cxnSp>
      <p:cxnSp>
        <p:nvCxnSpPr>
          <p:cNvPr id="64" name="Shape 64"/>
          <p:cNvCxnSpPr>
            <a:stCxn id="59" idx="3"/>
            <a:endCxn id="60" idx="1"/>
          </p:cNvCxnSpPr>
          <p:nvPr/>
        </p:nvCxnSpPr>
        <p:spPr>
          <a:xfrm>
            <a:off x="6127122" y="2075528"/>
            <a:ext cx="933600" cy="0"/>
          </a:xfrm>
          <a:prstGeom prst="straightConnector1">
            <a:avLst/>
          </a:prstGeom>
          <a:noFill/>
          <a:ln cap="flat" cmpd="sng" w="9525">
            <a:solidFill>
              <a:srgbClr val="000000"/>
            </a:solidFill>
            <a:prstDash val="solid"/>
            <a:round/>
            <a:headEnd len="lg" w="lg" type="none"/>
            <a:tailEnd len="lg" w="lg" type="triangle"/>
          </a:ln>
        </p:spPr>
      </p:cxnSp>
      <p:cxnSp>
        <p:nvCxnSpPr>
          <p:cNvPr id="65" name="Shape 65"/>
          <p:cNvCxnSpPr>
            <a:stCxn id="56" idx="2"/>
            <a:endCxn id="59" idx="0"/>
          </p:cNvCxnSpPr>
          <p:nvPr/>
        </p:nvCxnSpPr>
        <p:spPr>
          <a:xfrm flipH="1">
            <a:off x="5771130" y="1085799"/>
            <a:ext cx="724500" cy="850200"/>
          </a:xfrm>
          <a:prstGeom prst="straightConnector1">
            <a:avLst/>
          </a:prstGeom>
          <a:noFill/>
          <a:ln cap="flat" cmpd="sng" w="9525">
            <a:solidFill>
              <a:srgbClr val="000000"/>
            </a:solidFill>
            <a:prstDash val="solid"/>
            <a:round/>
            <a:headEnd len="lg" w="lg" type="none"/>
            <a:tailEnd len="lg" w="lg" type="triangle"/>
          </a:ln>
        </p:spPr>
      </p:cxnSp>
      <p:cxnSp>
        <p:nvCxnSpPr>
          <p:cNvPr id="66" name="Shape 66"/>
          <p:cNvCxnSpPr>
            <a:stCxn id="60" idx="0"/>
            <a:endCxn id="56" idx="2"/>
          </p:cNvCxnSpPr>
          <p:nvPr/>
        </p:nvCxnSpPr>
        <p:spPr>
          <a:xfrm rot="10800000">
            <a:off x="6495653" y="1085678"/>
            <a:ext cx="921300" cy="850200"/>
          </a:xfrm>
          <a:prstGeom prst="straightConnector1">
            <a:avLst/>
          </a:prstGeom>
          <a:noFill/>
          <a:ln cap="flat" cmpd="sng" w="9525">
            <a:solidFill>
              <a:srgbClr val="000000"/>
            </a:solidFill>
            <a:prstDash val="solid"/>
            <a:round/>
            <a:headEnd len="lg" w="lg" type="none"/>
            <a:tailEnd len="lg" w="lg" type="triangle"/>
          </a:ln>
        </p:spPr>
      </p:cxnSp>
      <p:sp>
        <p:nvSpPr>
          <p:cNvPr id="67" name="Shape 67"/>
          <p:cNvSpPr txBox="1"/>
          <p:nvPr/>
        </p:nvSpPr>
        <p:spPr>
          <a:xfrm>
            <a:off x="7820553" y="1995626"/>
            <a:ext cx="911100" cy="279299"/>
          </a:xfrm>
          <a:prstGeom prst="rect">
            <a:avLst/>
          </a:prstGeom>
          <a:noFill/>
          <a:ln>
            <a:noFill/>
          </a:ln>
        </p:spPr>
        <p:txBody>
          <a:bodyPr anchorCtr="0" anchor="t" bIns="91425" lIns="91425" rIns="91425" tIns="91425">
            <a:noAutofit/>
          </a:bodyPr>
          <a:lstStyle/>
          <a:p>
            <a:pPr lvl="0" rtl="0" algn="l">
              <a:spcBef>
                <a:spcPts val="0"/>
              </a:spcBef>
              <a:buNone/>
            </a:pPr>
            <a:r>
              <a:rPr lang="en"/>
              <a:t>Receiver Antenna</a:t>
            </a:r>
          </a:p>
        </p:txBody>
      </p:sp>
      <p:sp>
        <p:nvSpPr>
          <p:cNvPr id="68" name="Shape 68"/>
          <p:cNvSpPr txBox="1"/>
          <p:nvPr/>
        </p:nvSpPr>
        <p:spPr>
          <a:xfrm>
            <a:off x="4378225" y="1995625"/>
            <a:ext cx="1130100" cy="279299"/>
          </a:xfrm>
          <a:prstGeom prst="rect">
            <a:avLst/>
          </a:prstGeom>
          <a:noFill/>
          <a:ln>
            <a:noFill/>
          </a:ln>
        </p:spPr>
        <p:txBody>
          <a:bodyPr anchorCtr="0" anchor="t" bIns="91425" lIns="91425" rIns="91425" tIns="91425">
            <a:noAutofit/>
          </a:bodyPr>
          <a:lstStyle/>
          <a:p>
            <a:pPr lvl="0" rtl="0" algn="l">
              <a:spcBef>
                <a:spcPts val="0"/>
              </a:spcBef>
              <a:buNone/>
            </a:pPr>
            <a:r>
              <a:rPr lang="en"/>
              <a:t>Transmitter Antenna</a:t>
            </a:r>
          </a:p>
        </p:txBody>
      </p:sp>
      <p:sp>
        <p:nvSpPr>
          <p:cNvPr id="69" name="Shape 69"/>
          <p:cNvSpPr txBox="1"/>
          <p:nvPr/>
        </p:nvSpPr>
        <p:spPr>
          <a:xfrm>
            <a:off x="7060853" y="3806053"/>
            <a:ext cx="1130100" cy="388800"/>
          </a:xfrm>
          <a:prstGeom prst="rect">
            <a:avLst/>
          </a:prstGeom>
          <a:noFill/>
          <a:ln>
            <a:noFill/>
          </a:ln>
        </p:spPr>
        <p:txBody>
          <a:bodyPr anchorCtr="0" anchor="t" bIns="91425" lIns="91425" rIns="91425" tIns="91425">
            <a:noAutofit/>
          </a:bodyPr>
          <a:lstStyle/>
          <a:p>
            <a:pPr lvl="0" rtl="0" algn="l">
              <a:spcBef>
                <a:spcPts val="0"/>
              </a:spcBef>
              <a:buNone/>
            </a:pPr>
            <a:r>
              <a:rPr lang="en"/>
              <a:t>Buried Object</a:t>
            </a:r>
          </a:p>
        </p:txBody>
      </p:sp>
      <p:sp>
        <p:nvSpPr>
          <p:cNvPr id="70" name="Shape 70"/>
          <p:cNvSpPr txBox="1"/>
          <p:nvPr/>
        </p:nvSpPr>
        <p:spPr>
          <a:xfrm>
            <a:off x="6174751" y="2025456"/>
            <a:ext cx="911100" cy="279299"/>
          </a:xfrm>
          <a:prstGeom prst="rect">
            <a:avLst/>
          </a:prstGeom>
          <a:noFill/>
          <a:ln>
            <a:noFill/>
          </a:ln>
        </p:spPr>
        <p:txBody>
          <a:bodyPr anchorCtr="0" anchor="t" bIns="91425" lIns="91425" rIns="91425" tIns="91425">
            <a:noAutofit/>
          </a:bodyPr>
          <a:lstStyle/>
          <a:p>
            <a:pPr lvl="0" rtl="0" algn="l">
              <a:spcBef>
                <a:spcPts val="0"/>
              </a:spcBef>
              <a:buNone/>
            </a:pPr>
            <a:r>
              <a:rPr lang="en"/>
              <a:t>Direct Signal</a:t>
            </a:r>
          </a:p>
        </p:txBody>
      </p:sp>
      <p:sp>
        <p:nvSpPr>
          <p:cNvPr id="71" name="Shape 71"/>
          <p:cNvSpPr txBox="1"/>
          <p:nvPr/>
        </p:nvSpPr>
        <p:spPr>
          <a:xfrm rot="2786933">
            <a:off x="5553193" y="2801393"/>
            <a:ext cx="1157762" cy="269910"/>
          </a:xfrm>
          <a:prstGeom prst="rect">
            <a:avLst/>
          </a:prstGeom>
          <a:noFill/>
          <a:ln>
            <a:noFill/>
          </a:ln>
        </p:spPr>
        <p:txBody>
          <a:bodyPr anchorCtr="0" anchor="t" bIns="91425" lIns="91425" rIns="91425" tIns="91425">
            <a:noAutofit/>
          </a:bodyPr>
          <a:lstStyle/>
          <a:p>
            <a:pPr lvl="0" rtl="0" algn="l">
              <a:spcBef>
                <a:spcPts val="0"/>
              </a:spcBef>
              <a:buNone/>
            </a:pPr>
            <a:r>
              <a:rPr lang="en"/>
              <a:t>Transmitted Pulse</a:t>
            </a:r>
          </a:p>
        </p:txBody>
      </p:sp>
      <p:sp>
        <p:nvSpPr>
          <p:cNvPr id="63" name="Shape 63"/>
          <p:cNvSpPr txBox="1"/>
          <p:nvPr/>
        </p:nvSpPr>
        <p:spPr>
          <a:xfrm rot="-3212262">
            <a:off x="6679089" y="2741096"/>
            <a:ext cx="953064" cy="267703"/>
          </a:xfrm>
          <a:prstGeom prst="rect">
            <a:avLst/>
          </a:prstGeom>
          <a:noFill/>
          <a:ln>
            <a:noFill/>
          </a:ln>
        </p:spPr>
        <p:txBody>
          <a:bodyPr anchorCtr="0" anchor="t" bIns="91425" lIns="91425" rIns="91425" tIns="91425">
            <a:noAutofit/>
          </a:bodyPr>
          <a:lstStyle/>
          <a:p>
            <a:pPr lvl="0" rtl="0" algn="l">
              <a:spcBef>
                <a:spcPts val="0"/>
              </a:spcBef>
              <a:buNone/>
            </a:pPr>
            <a:r>
              <a:rPr lang="en"/>
              <a:t>Reflected Pulse</a:t>
            </a:r>
          </a:p>
        </p:txBody>
      </p:sp>
      <p:sp>
        <p:nvSpPr>
          <p:cNvPr id="72" name="Shape 72"/>
          <p:cNvSpPr txBox="1"/>
          <p:nvPr/>
        </p:nvSpPr>
        <p:spPr>
          <a:xfrm>
            <a:off x="-1192075" y="1995625"/>
            <a:ext cx="4065600" cy="2295600"/>
          </a:xfrm>
          <a:prstGeom prst="rect">
            <a:avLst/>
          </a:prstGeom>
          <a:noFill/>
          <a:ln>
            <a:noFill/>
          </a:ln>
        </p:spPr>
        <p:txBody>
          <a:bodyPr anchorCtr="0" anchor="t" bIns="91425" lIns="91425" rIns="91425" tIns="91425">
            <a:noAutofit/>
          </a:bodyPr>
          <a:lstStyle/>
          <a:p>
            <a:pPr indent="-228600" lvl="0" marL="457200" rtl="0" algn="just">
              <a:spcBef>
                <a:spcPts val="0"/>
              </a:spcBef>
              <a:buClr>
                <a:srgbClr val="000000"/>
              </a:buClr>
              <a:buFont typeface="Times New Roman"/>
              <a:buChar char="●"/>
            </a:pPr>
            <a:r>
              <a:rPr b="1" lang="en">
                <a:solidFill>
                  <a:srgbClr val="000000"/>
                </a:solidFill>
                <a:latin typeface="Times New Roman"/>
                <a:ea typeface="Times New Roman"/>
                <a:cs typeface="Times New Roman"/>
                <a:sym typeface="Times New Roman"/>
              </a:rPr>
              <a:t>Objective:</a:t>
            </a:r>
            <a:r>
              <a:rPr lang="en">
                <a:solidFill>
                  <a:srgbClr val="000000"/>
                </a:solidFill>
                <a:latin typeface="Times New Roman"/>
                <a:ea typeface="Times New Roman"/>
                <a:cs typeface="Times New Roman"/>
                <a:sym typeface="Times New Roman"/>
              </a:rPr>
              <a:t> To map underground root systems</a:t>
            </a:r>
          </a:p>
          <a:p>
            <a:pPr lvl="0" rtl="0" algn="just">
              <a:spcBef>
                <a:spcPts val="0"/>
              </a:spcBef>
              <a:buNone/>
            </a:pPr>
            <a:r>
              <a:t/>
            </a:r>
            <a:endParaRPr>
              <a:solidFill>
                <a:srgbClr val="000000"/>
              </a:solidFill>
              <a:latin typeface="Times New Roman"/>
              <a:ea typeface="Times New Roman"/>
              <a:cs typeface="Times New Roman"/>
              <a:sym typeface="Times New Roman"/>
            </a:endParaRPr>
          </a:p>
          <a:p>
            <a:pPr indent="-228600" lvl="0" marL="457200" rtl="0" algn="just">
              <a:spcBef>
                <a:spcPts val="0"/>
              </a:spcBef>
              <a:buClr>
                <a:srgbClr val="000000"/>
              </a:buClr>
              <a:buFont typeface="Times New Roman"/>
              <a:buChar char="●"/>
            </a:pPr>
            <a:r>
              <a:rPr lang="en">
                <a:solidFill>
                  <a:srgbClr val="000000"/>
                </a:solidFill>
                <a:latin typeface="Times New Roman"/>
                <a:ea typeface="Times New Roman"/>
                <a:cs typeface="Times New Roman"/>
                <a:sym typeface="Times New Roman"/>
              </a:rPr>
              <a:t>The transmitter will pulse a signal to penetrate the ground.</a:t>
            </a:r>
          </a:p>
          <a:p>
            <a:pPr indent="-228600" lvl="0" marL="457200" rtl="0" algn="just">
              <a:spcBef>
                <a:spcPts val="0"/>
              </a:spcBef>
              <a:buClr>
                <a:srgbClr val="000000"/>
              </a:buClr>
              <a:buFont typeface="Times New Roman"/>
              <a:buChar char="●"/>
            </a:pPr>
            <a:r>
              <a:rPr lang="en">
                <a:solidFill>
                  <a:srgbClr val="000000"/>
                </a:solidFill>
                <a:latin typeface="Times New Roman"/>
                <a:ea typeface="Times New Roman"/>
                <a:cs typeface="Times New Roman"/>
                <a:sym typeface="Times New Roman"/>
              </a:rPr>
              <a:t>The receiver will take the reflected signal.</a:t>
            </a:r>
          </a:p>
          <a:p>
            <a:pPr indent="-228600" lvl="0" marL="457200" rtl="0" algn="just">
              <a:spcBef>
                <a:spcPts val="0"/>
              </a:spcBef>
              <a:buClr>
                <a:srgbClr val="000000"/>
              </a:buClr>
              <a:buFont typeface="Times New Roman"/>
              <a:buChar char="●"/>
            </a:pPr>
            <a:r>
              <a:rPr lang="en">
                <a:solidFill>
                  <a:srgbClr val="000000"/>
                </a:solidFill>
                <a:latin typeface="Times New Roman"/>
                <a:ea typeface="Times New Roman"/>
                <a:cs typeface="Times New Roman"/>
                <a:sym typeface="Times New Roman"/>
              </a:rPr>
              <a:t>The control unit will display the created radar image and record an image log.</a:t>
            </a:r>
          </a:p>
          <a:p>
            <a:pPr lvl="0" rtl="0" algn="just">
              <a:spcBef>
                <a:spcPts val="0"/>
              </a:spcBef>
              <a:buNone/>
            </a:pPr>
            <a:r>
              <a:t/>
            </a:r>
            <a:endParaRPr>
              <a:solidFill>
                <a:srgbClr val="000000"/>
              </a:solidFill>
              <a:latin typeface="Times New Roman"/>
              <a:ea typeface="Times New Roman"/>
              <a:cs typeface="Times New Roman"/>
              <a:sym typeface="Times New Roman"/>
            </a:endParaRPr>
          </a:p>
          <a:p>
            <a:pPr indent="-228600" lvl="0" marL="457200" rtl="0" algn="just">
              <a:spcBef>
                <a:spcPts val="0"/>
              </a:spcBef>
              <a:buClr>
                <a:srgbClr val="000000"/>
              </a:buClr>
              <a:buFont typeface="Times New Roman"/>
              <a:buChar char="●"/>
            </a:pPr>
            <a:r>
              <a:rPr b="1" lang="en">
                <a:solidFill>
                  <a:srgbClr val="000000"/>
                </a:solidFill>
                <a:latin typeface="Times New Roman"/>
                <a:ea typeface="Times New Roman"/>
                <a:cs typeface="Times New Roman"/>
                <a:sym typeface="Times New Roman"/>
              </a:rPr>
              <a:t>The main feature of this GPR system is the phased array antennas.</a:t>
            </a:r>
          </a:p>
        </p:txBody>
      </p:sp>
      <p:sp>
        <p:nvSpPr>
          <p:cNvPr id="73" name="Shape 73"/>
          <p:cNvSpPr/>
          <p:nvPr/>
        </p:nvSpPr>
        <p:spPr>
          <a:xfrm>
            <a:off x="5536875" y="2227412"/>
            <a:ext cx="468300" cy="279299"/>
          </a:xfrm>
          <a:prstGeom prst="roundRect">
            <a:avLst>
              <a:gd fmla="val 16667" name="adj"/>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a:off x="7182800" y="2228850"/>
            <a:ext cx="468300" cy="279299"/>
          </a:xfrm>
          <a:prstGeom prst="roundRect">
            <a:avLst>
              <a:gd fmla="val 16667" name="adj"/>
            </a:avLst>
          </a:prstGeom>
          <a:solidFill>
            <a:srgbClr val="00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 name="Shape 75"/>
          <p:cNvSpPr txBox="1"/>
          <p:nvPr/>
        </p:nvSpPr>
        <p:spPr>
          <a:xfrm>
            <a:off x="4115425" y="1599350"/>
            <a:ext cx="1655700" cy="176699"/>
          </a:xfrm>
          <a:prstGeom prst="rect">
            <a:avLst/>
          </a:prstGeom>
          <a:noFill/>
          <a:ln>
            <a:noFill/>
          </a:ln>
        </p:spPr>
        <p:txBody>
          <a:bodyPr anchorCtr="0" anchor="t" bIns="91425" lIns="91425" rIns="91425" tIns="91425">
            <a:noAutofit/>
          </a:bodyPr>
          <a:lstStyle/>
          <a:p>
            <a:pPr lvl="0">
              <a:spcBef>
                <a:spcPts val="0"/>
              </a:spcBef>
              <a:buNone/>
            </a:pPr>
            <a:r>
              <a:rPr lang="en"/>
              <a:t>Transmitter Circuit</a:t>
            </a:r>
          </a:p>
        </p:txBody>
      </p:sp>
      <p:sp>
        <p:nvSpPr>
          <p:cNvPr id="76" name="Shape 76"/>
          <p:cNvSpPr txBox="1"/>
          <p:nvPr/>
        </p:nvSpPr>
        <p:spPr>
          <a:xfrm>
            <a:off x="7376975" y="1599350"/>
            <a:ext cx="1655700" cy="176699"/>
          </a:xfrm>
          <a:prstGeom prst="rect">
            <a:avLst/>
          </a:prstGeom>
          <a:noFill/>
          <a:ln>
            <a:noFill/>
          </a:ln>
        </p:spPr>
        <p:txBody>
          <a:bodyPr anchorCtr="0" anchor="t" bIns="91425" lIns="91425" rIns="91425" tIns="91425">
            <a:noAutofit/>
          </a:bodyPr>
          <a:lstStyle/>
          <a:p>
            <a:pPr lvl="0" rtl="0">
              <a:spcBef>
                <a:spcPts val="0"/>
              </a:spcBef>
              <a:buNone/>
            </a:pPr>
            <a:r>
              <a:rPr lang="en"/>
              <a:t>Receiver Circuit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graphicFrame>
        <p:nvGraphicFramePr>
          <p:cNvPr id="81" name="Shape 81"/>
          <p:cNvGraphicFramePr/>
          <p:nvPr/>
        </p:nvGraphicFramePr>
        <p:xfrm>
          <a:off x="372850" y="802075"/>
          <a:ext cx="3000000" cy="3000000"/>
        </p:xfrm>
        <a:graphic>
          <a:graphicData uri="http://schemas.openxmlformats.org/drawingml/2006/table">
            <a:tbl>
              <a:tblPr>
                <a:noFill/>
                <a:tableStyleId>{D42C72FA-8A93-4E1F-A3D5-C72A293B206F}</a:tableStyleId>
              </a:tblPr>
              <a:tblGrid>
                <a:gridCol w="2725150"/>
                <a:gridCol w="1427775"/>
                <a:gridCol w="4245375"/>
              </a:tblGrid>
              <a:tr h="882900">
                <a:tc>
                  <a:txBody>
                    <a:bodyPr>
                      <a:noAutofit/>
                    </a:bodyPr>
                    <a:lstStyle/>
                    <a:p>
                      <a:pPr lvl="0" rtl="0">
                        <a:spcBef>
                          <a:spcPts val="0"/>
                        </a:spcBef>
                        <a:buNone/>
                      </a:pPr>
                      <a:r>
                        <a:rPr lang="en"/>
                        <a:t>Subsystem</a:t>
                      </a:r>
                    </a:p>
                  </a:txBody>
                  <a:tcPr marT="91425" marB="91425" marR="91425" marL="91425"/>
                </a:tc>
                <a:tc>
                  <a:txBody>
                    <a:bodyPr>
                      <a:noAutofit/>
                    </a:bodyPr>
                    <a:lstStyle/>
                    <a:p>
                      <a:pPr lvl="0" rtl="0">
                        <a:spcBef>
                          <a:spcPts val="0"/>
                        </a:spcBef>
                        <a:buNone/>
                      </a:pPr>
                      <a:r>
                        <a:rPr lang="en"/>
                        <a:t>Primarily Responsible Team Member</a:t>
                      </a:r>
                    </a:p>
                  </a:txBody>
                  <a:tcPr marT="91425" marB="91425" marR="91425" marL="91425"/>
                </a:tc>
                <a:tc>
                  <a:txBody>
                    <a:bodyPr>
                      <a:noAutofit/>
                    </a:bodyPr>
                    <a:lstStyle/>
                    <a:p>
                      <a:pPr lvl="0" rtl="0">
                        <a:spcBef>
                          <a:spcPts val="0"/>
                        </a:spcBef>
                        <a:buNone/>
                      </a:pPr>
                      <a:r>
                        <a:rPr lang="en"/>
                        <a:t>Student Responsibilities/ Tasks</a:t>
                      </a:r>
                    </a:p>
                  </a:txBody>
                  <a:tcPr marT="91425" marB="91425" marR="91425" marL="91425"/>
                </a:tc>
              </a:tr>
              <a:tr h="421675">
                <a:tc>
                  <a:txBody>
                    <a:bodyPr>
                      <a:noAutofit/>
                    </a:bodyPr>
                    <a:lstStyle/>
                    <a:p>
                      <a:pPr lvl="0" rtl="0">
                        <a:spcBef>
                          <a:spcPts val="0"/>
                        </a:spcBef>
                        <a:buClr>
                          <a:schemeClr val="dk1"/>
                        </a:buClr>
                        <a:buSzPct val="78571"/>
                        <a:buFont typeface="Arial"/>
                        <a:buNone/>
                      </a:pPr>
                      <a:r>
                        <a:rPr lang="en">
                          <a:solidFill>
                            <a:schemeClr val="dk1"/>
                          </a:solidFill>
                        </a:rPr>
                        <a:t>Transmitter Circuit </a:t>
                      </a:r>
                    </a:p>
                  </a:txBody>
                  <a:tcPr marT="91425" marB="91425" marR="91425" marL="91425">
                    <a:solidFill>
                      <a:srgbClr val="A2C4C9"/>
                    </a:solidFill>
                  </a:tcPr>
                </a:tc>
                <a:tc>
                  <a:txBody>
                    <a:bodyPr>
                      <a:noAutofit/>
                    </a:bodyPr>
                    <a:lstStyle/>
                    <a:p>
                      <a:pPr lvl="0" rtl="0">
                        <a:spcBef>
                          <a:spcPts val="0"/>
                        </a:spcBef>
                        <a:buNone/>
                      </a:pPr>
                      <a:r>
                        <a:rPr lang="en"/>
                        <a:t>Tyler</a:t>
                      </a:r>
                    </a:p>
                  </a:txBody>
                  <a:tcPr marT="91425" marB="91425" marR="91425" marL="91425">
                    <a:solidFill>
                      <a:srgbClr val="A2C4C9"/>
                    </a:solidFill>
                  </a:tcPr>
                </a:tc>
                <a:tc>
                  <a:txBody>
                    <a:bodyPr>
                      <a:noAutofit/>
                    </a:bodyPr>
                    <a:lstStyle/>
                    <a:p>
                      <a:pPr lvl="0" rtl="0">
                        <a:spcBef>
                          <a:spcPts val="0"/>
                        </a:spcBef>
                        <a:buNone/>
                      </a:pPr>
                      <a:r>
                        <a:rPr lang="en" sz="1000"/>
                        <a:t>Design and implement the circuit to transmit the RF signal as well as utilize pulse compression via chirping the signal.</a:t>
                      </a:r>
                    </a:p>
                  </a:txBody>
                  <a:tcPr marT="91425" marB="91425" marR="91425" marL="91425">
                    <a:solidFill>
                      <a:srgbClr val="A2C4C9"/>
                    </a:solidFill>
                  </a:tcPr>
                </a:tc>
              </a:tr>
              <a:tr h="553450">
                <a:tc>
                  <a:txBody>
                    <a:bodyPr>
                      <a:noAutofit/>
                    </a:bodyPr>
                    <a:lstStyle/>
                    <a:p>
                      <a:pPr lvl="0" rtl="0">
                        <a:spcBef>
                          <a:spcPts val="0"/>
                        </a:spcBef>
                        <a:buClr>
                          <a:schemeClr val="dk1"/>
                        </a:buClr>
                        <a:buSzPct val="78571"/>
                        <a:buFont typeface="Arial"/>
                        <a:buNone/>
                      </a:pPr>
                      <a:r>
                        <a:rPr lang="en">
                          <a:solidFill>
                            <a:schemeClr val="dk1"/>
                          </a:solidFill>
                        </a:rPr>
                        <a:t>Transmitter Antenna</a:t>
                      </a:r>
                    </a:p>
                  </a:txBody>
                  <a:tcPr marT="91425" marB="91425" marR="91425" marL="91425">
                    <a:solidFill>
                      <a:srgbClr val="93C47D"/>
                    </a:solidFill>
                  </a:tcPr>
                </a:tc>
                <a:tc>
                  <a:txBody>
                    <a:bodyPr>
                      <a:noAutofit/>
                    </a:bodyPr>
                    <a:lstStyle/>
                    <a:p>
                      <a:pPr lvl="0" rtl="0">
                        <a:spcBef>
                          <a:spcPts val="0"/>
                        </a:spcBef>
                        <a:buNone/>
                      </a:pPr>
                      <a:r>
                        <a:rPr lang="en"/>
                        <a:t>Daniel</a:t>
                      </a:r>
                    </a:p>
                  </a:txBody>
                  <a:tcPr marT="91425" marB="91425" marR="91425" marL="91425">
                    <a:solidFill>
                      <a:srgbClr val="93C47D"/>
                    </a:solidFill>
                  </a:tcPr>
                </a:tc>
                <a:tc>
                  <a:txBody>
                    <a:bodyPr>
                      <a:noAutofit/>
                    </a:bodyPr>
                    <a:lstStyle/>
                    <a:p>
                      <a:pPr lvl="0" rtl="0">
                        <a:spcBef>
                          <a:spcPts val="0"/>
                        </a:spcBef>
                        <a:buNone/>
                      </a:pPr>
                      <a:r>
                        <a:rPr lang="en" sz="1000"/>
                        <a:t>Design phased array antenna for generating signal</a:t>
                      </a:r>
                    </a:p>
                  </a:txBody>
                  <a:tcPr marT="91425" marB="91425" marR="91425" marL="91425">
                    <a:solidFill>
                      <a:srgbClr val="93C47D"/>
                    </a:solidFill>
                  </a:tcPr>
                </a:tc>
              </a:tr>
              <a:tr h="421675">
                <a:tc>
                  <a:txBody>
                    <a:bodyPr>
                      <a:noAutofit/>
                    </a:bodyPr>
                    <a:lstStyle/>
                    <a:p>
                      <a:pPr lvl="0" rtl="0">
                        <a:spcBef>
                          <a:spcPts val="0"/>
                        </a:spcBef>
                        <a:buClr>
                          <a:schemeClr val="dk1"/>
                        </a:buClr>
                        <a:buSzPct val="78571"/>
                        <a:buFont typeface="Arial"/>
                        <a:buNone/>
                      </a:pPr>
                      <a:r>
                        <a:rPr lang="en">
                          <a:solidFill>
                            <a:schemeClr val="dk1"/>
                          </a:solidFill>
                        </a:rPr>
                        <a:t>Receiver Antenna</a:t>
                      </a:r>
                    </a:p>
                  </a:txBody>
                  <a:tcPr marT="91425" marB="91425" marR="91425" marL="91425">
                    <a:solidFill>
                      <a:srgbClr val="FFE599"/>
                    </a:solidFill>
                  </a:tcPr>
                </a:tc>
                <a:tc>
                  <a:txBody>
                    <a:bodyPr>
                      <a:noAutofit/>
                    </a:bodyPr>
                    <a:lstStyle/>
                    <a:p>
                      <a:pPr lvl="0" rtl="0">
                        <a:spcBef>
                          <a:spcPts val="0"/>
                        </a:spcBef>
                        <a:buNone/>
                      </a:pPr>
                      <a:r>
                        <a:rPr lang="en"/>
                        <a:t>Coy</a:t>
                      </a:r>
                    </a:p>
                  </a:txBody>
                  <a:tcPr marT="91425" marB="91425" marR="91425" marL="91425">
                    <a:solidFill>
                      <a:srgbClr val="FFE599"/>
                    </a:solidFill>
                  </a:tcPr>
                </a:tc>
                <a:tc>
                  <a:txBody>
                    <a:bodyPr>
                      <a:noAutofit/>
                    </a:bodyPr>
                    <a:lstStyle/>
                    <a:p>
                      <a:pPr lvl="0" rtl="0">
                        <a:spcBef>
                          <a:spcPts val="0"/>
                        </a:spcBef>
                        <a:buNone/>
                      </a:pPr>
                      <a:r>
                        <a:rPr lang="en" sz="1000"/>
                        <a:t>Successfully catch reflected signals and mix said signals for A/D conversion.</a:t>
                      </a:r>
                    </a:p>
                  </a:txBody>
                  <a:tcPr marT="91425" marB="91425" marR="91425" marL="91425">
                    <a:solidFill>
                      <a:srgbClr val="FFE599"/>
                    </a:solidFill>
                  </a:tcPr>
                </a:tc>
              </a:tr>
              <a:tr h="553450">
                <a:tc>
                  <a:txBody>
                    <a:bodyPr>
                      <a:noAutofit/>
                    </a:bodyPr>
                    <a:lstStyle/>
                    <a:p>
                      <a:pPr lvl="0" rtl="0">
                        <a:spcBef>
                          <a:spcPts val="0"/>
                        </a:spcBef>
                        <a:buClr>
                          <a:schemeClr val="dk1"/>
                        </a:buClr>
                        <a:buSzPct val="78571"/>
                        <a:buFont typeface="Arial"/>
                        <a:buNone/>
                      </a:pPr>
                      <a:r>
                        <a:rPr lang="en">
                          <a:solidFill>
                            <a:schemeClr val="dk1"/>
                          </a:solidFill>
                        </a:rPr>
                        <a:t>Receiver Circuit</a:t>
                      </a:r>
                    </a:p>
                  </a:txBody>
                  <a:tcPr marT="91425" marB="91425" marR="91425" marL="91425">
                    <a:solidFill>
                      <a:srgbClr val="F6B26B"/>
                    </a:solidFill>
                  </a:tcPr>
                </a:tc>
                <a:tc>
                  <a:txBody>
                    <a:bodyPr>
                      <a:noAutofit/>
                    </a:bodyPr>
                    <a:lstStyle/>
                    <a:p>
                      <a:pPr lvl="0" rtl="0">
                        <a:spcBef>
                          <a:spcPts val="0"/>
                        </a:spcBef>
                        <a:buNone/>
                      </a:pPr>
                      <a:r>
                        <a:rPr lang="en"/>
                        <a:t>Michael</a:t>
                      </a:r>
                    </a:p>
                  </a:txBody>
                  <a:tcPr marT="91425" marB="91425" marR="91425" marL="91425">
                    <a:solidFill>
                      <a:srgbClr val="F6B26B"/>
                    </a:solidFill>
                  </a:tcPr>
                </a:tc>
                <a:tc>
                  <a:txBody>
                    <a:bodyPr>
                      <a:noAutofit/>
                    </a:bodyPr>
                    <a:lstStyle/>
                    <a:p>
                      <a:pPr lvl="0" rtl="0">
                        <a:spcBef>
                          <a:spcPts val="0"/>
                        </a:spcBef>
                        <a:buClr>
                          <a:schemeClr val="dk1"/>
                        </a:buClr>
                        <a:buSzPct val="110000"/>
                        <a:buFont typeface="Arial"/>
                        <a:buNone/>
                      </a:pPr>
                      <a:r>
                        <a:rPr lang="en" sz="1000">
                          <a:solidFill>
                            <a:schemeClr val="dk1"/>
                          </a:solidFill>
                        </a:rPr>
                        <a:t>Design the receiver components and verify that they adjust the signal properly before mixing.</a:t>
                      </a:r>
                    </a:p>
                  </a:txBody>
                  <a:tcPr marT="91425" marB="91425" marR="91425" marL="91425">
                    <a:solidFill>
                      <a:srgbClr val="F6B26B"/>
                    </a:solidFill>
                  </a:tcPr>
                </a:tc>
              </a:tr>
              <a:tr h="421675">
                <a:tc>
                  <a:txBody>
                    <a:bodyPr>
                      <a:noAutofit/>
                    </a:bodyPr>
                    <a:lstStyle/>
                    <a:p>
                      <a:pPr lvl="0" rtl="0">
                        <a:spcBef>
                          <a:spcPts val="0"/>
                        </a:spcBef>
                        <a:buNone/>
                      </a:pPr>
                      <a:r>
                        <a:rPr lang="en"/>
                        <a:t>Control Unit</a:t>
                      </a:r>
                    </a:p>
                  </a:txBody>
                  <a:tcPr marT="91425" marB="91425" marR="91425" marL="91425">
                    <a:solidFill>
                      <a:srgbClr val="E06666"/>
                    </a:solidFill>
                  </a:tcPr>
                </a:tc>
                <a:tc>
                  <a:txBody>
                    <a:bodyPr>
                      <a:noAutofit/>
                    </a:bodyPr>
                    <a:lstStyle/>
                    <a:p>
                      <a:pPr lvl="0" rtl="0">
                        <a:spcBef>
                          <a:spcPts val="0"/>
                        </a:spcBef>
                        <a:buNone/>
                      </a:pPr>
                      <a:r>
                        <a:rPr lang="en"/>
                        <a:t>Coy</a:t>
                      </a:r>
                    </a:p>
                  </a:txBody>
                  <a:tcPr marT="91425" marB="91425" marR="91425" marL="91425">
                    <a:solidFill>
                      <a:srgbClr val="E06666"/>
                    </a:solidFill>
                  </a:tcPr>
                </a:tc>
                <a:tc>
                  <a:txBody>
                    <a:bodyPr>
                      <a:noAutofit/>
                    </a:bodyPr>
                    <a:lstStyle/>
                    <a:p>
                      <a:pPr lvl="0" rtl="0">
                        <a:spcBef>
                          <a:spcPts val="0"/>
                        </a:spcBef>
                        <a:buNone/>
                      </a:pPr>
                      <a:r>
                        <a:rPr lang="en" sz="1000"/>
                        <a:t>Allow for user manipulation of the GPR device and image processing for the radar display.</a:t>
                      </a:r>
                    </a:p>
                  </a:txBody>
                  <a:tcPr marT="91425" marB="91425" marR="91425" marL="91425">
                    <a:solidFill>
                      <a:srgbClr val="E06666"/>
                    </a:solidFill>
                  </a:tcPr>
                </a:tc>
              </a:tr>
            </a:tbl>
          </a:graphicData>
        </a:graphic>
      </p:graphicFrame>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Tyler Castro</a:t>
            </a:r>
          </a:p>
          <a:p>
            <a:pPr lvl="0">
              <a:spcBef>
                <a:spcPts val="0"/>
              </a:spcBef>
              <a:buNone/>
            </a:pPr>
            <a:r>
              <a:t/>
            </a:r>
            <a:endParaRPr/>
          </a:p>
        </p:txBody>
      </p:sp>
      <p:sp>
        <p:nvSpPr>
          <p:cNvPr id="87" name="Shape 87"/>
          <p:cNvSpPr txBox="1"/>
          <p:nvPr>
            <p:ph idx="1" type="body"/>
          </p:nvPr>
        </p:nvSpPr>
        <p:spPr>
          <a:xfrm>
            <a:off x="311700" y="1152475"/>
            <a:ext cx="4085100" cy="1599600"/>
          </a:xfrm>
          <a:prstGeom prst="rect">
            <a:avLst/>
          </a:prstGeom>
        </p:spPr>
        <p:txBody>
          <a:bodyPr anchorCtr="0" anchor="t" bIns="91425" lIns="91425" rIns="91425" tIns="91425">
            <a:noAutofit/>
          </a:bodyPr>
          <a:lstStyle/>
          <a:p>
            <a:pPr indent="-298450" lvl="0" marL="457200" rtl="0">
              <a:spcBef>
                <a:spcPts val="0"/>
              </a:spcBef>
              <a:buClr>
                <a:srgbClr val="000000"/>
              </a:buClr>
              <a:buSzPct val="100000"/>
            </a:pPr>
            <a:r>
              <a:rPr lang="en" sz="1100">
                <a:solidFill>
                  <a:srgbClr val="000000"/>
                </a:solidFill>
              </a:rPr>
              <a:t>A modulator generating a sawtooth signal is connected to a voltage controlled oscillator</a:t>
            </a:r>
          </a:p>
          <a:p>
            <a:pPr indent="-298450" lvl="0" marL="457200" rtl="0">
              <a:spcBef>
                <a:spcPts val="0"/>
              </a:spcBef>
              <a:buClr>
                <a:srgbClr val="000000"/>
              </a:buClr>
              <a:buSzPct val="100000"/>
            </a:pPr>
            <a:r>
              <a:rPr lang="en" sz="1100">
                <a:solidFill>
                  <a:srgbClr val="000000"/>
                </a:solidFill>
              </a:rPr>
              <a:t>Resulting signal is a linearly modulated chirp, with frequency from 902 to 930 MHz</a:t>
            </a:r>
          </a:p>
          <a:p>
            <a:pPr indent="-298450" lvl="0" marL="457200">
              <a:spcBef>
                <a:spcPts val="0"/>
              </a:spcBef>
              <a:buClr>
                <a:srgbClr val="000000"/>
              </a:buClr>
              <a:buSzPct val="100000"/>
            </a:pPr>
            <a:r>
              <a:rPr lang="en" sz="1100">
                <a:solidFill>
                  <a:srgbClr val="000000"/>
                </a:solidFill>
              </a:rPr>
              <a:t>A chirp allows for better filtering on the receiving end</a:t>
            </a:r>
          </a:p>
        </p:txBody>
      </p:sp>
      <p:pic>
        <p:nvPicPr>
          <p:cNvPr id="88" name="Shape 88"/>
          <p:cNvPicPr preferRelativeResize="0"/>
          <p:nvPr/>
        </p:nvPicPr>
        <p:blipFill>
          <a:blip r:embed="rId3">
            <a:alphaModFix/>
          </a:blip>
          <a:stretch>
            <a:fillRect/>
          </a:stretch>
        </p:blipFill>
        <p:spPr>
          <a:xfrm>
            <a:off x="977312" y="2597200"/>
            <a:ext cx="3419475" cy="2171700"/>
          </a:xfrm>
          <a:prstGeom prst="rect">
            <a:avLst/>
          </a:prstGeom>
          <a:noFill/>
          <a:ln>
            <a:noFill/>
          </a:ln>
        </p:spPr>
      </p:pic>
      <p:pic>
        <p:nvPicPr>
          <p:cNvPr id="89" name="Shape 89"/>
          <p:cNvPicPr preferRelativeResize="0"/>
          <p:nvPr/>
        </p:nvPicPr>
        <p:blipFill>
          <a:blip r:embed="rId4">
            <a:alphaModFix/>
          </a:blip>
          <a:stretch>
            <a:fillRect/>
          </a:stretch>
        </p:blipFill>
        <p:spPr>
          <a:xfrm>
            <a:off x="5475400" y="1465212"/>
            <a:ext cx="2520924" cy="221307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Daniel Miller</a:t>
            </a:r>
          </a:p>
          <a:p>
            <a:pPr lvl="0">
              <a:spcBef>
                <a:spcPts val="0"/>
              </a:spcBef>
              <a:buNone/>
            </a:pPr>
            <a:r>
              <a:t/>
            </a:r>
            <a:endParaRPr/>
          </a:p>
        </p:txBody>
      </p:sp>
      <p:pic>
        <p:nvPicPr>
          <p:cNvPr id="95" name="Shape 95"/>
          <p:cNvPicPr preferRelativeResize="0"/>
          <p:nvPr/>
        </p:nvPicPr>
        <p:blipFill>
          <a:blip r:embed="rId3">
            <a:alphaModFix/>
          </a:blip>
          <a:stretch>
            <a:fillRect/>
          </a:stretch>
        </p:blipFill>
        <p:spPr>
          <a:xfrm>
            <a:off x="4385750" y="924947"/>
            <a:ext cx="4446550" cy="2855375"/>
          </a:xfrm>
          <a:prstGeom prst="rect">
            <a:avLst/>
          </a:prstGeom>
          <a:noFill/>
          <a:ln>
            <a:noFill/>
          </a:ln>
        </p:spPr>
      </p:pic>
      <p:sp>
        <p:nvSpPr>
          <p:cNvPr id="96" name="Shape 96"/>
          <p:cNvSpPr txBox="1"/>
          <p:nvPr/>
        </p:nvSpPr>
        <p:spPr>
          <a:xfrm>
            <a:off x="632400" y="1630175"/>
            <a:ext cx="2852700" cy="1503600"/>
          </a:xfrm>
          <a:prstGeom prst="rect">
            <a:avLst/>
          </a:prstGeom>
          <a:noFill/>
          <a:ln>
            <a:noFill/>
          </a:ln>
        </p:spPr>
        <p:txBody>
          <a:bodyPr anchorCtr="0" anchor="t" bIns="91425" lIns="91425" rIns="91425" tIns="91425">
            <a:noAutofit/>
          </a:bodyPr>
          <a:lstStyle/>
          <a:p>
            <a:pPr indent="-228600" lvl="0" marL="457200" rtl="0">
              <a:lnSpc>
                <a:spcPct val="90000"/>
              </a:lnSpc>
              <a:spcBef>
                <a:spcPts val="1000"/>
              </a:spcBef>
              <a:buChar char="●"/>
            </a:pPr>
            <a:r>
              <a:rPr lang="en">
                <a:solidFill>
                  <a:schemeClr val="dk1"/>
                </a:solidFill>
                <a:latin typeface="Calibri"/>
                <a:ea typeface="Calibri"/>
                <a:cs typeface="Calibri"/>
                <a:sym typeface="Calibri"/>
              </a:rPr>
              <a:t>Splitter for sending to a mixer on the receiving end</a:t>
            </a:r>
          </a:p>
          <a:p>
            <a:pPr indent="-228600" lvl="0" marL="457200" rtl="0">
              <a:lnSpc>
                <a:spcPct val="90000"/>
              </a:lnSpc>
              <a:spcBef>
                <a:spcPts val="1000"/>
              </a:spcBef>
              <a:buChar char="●"/>
            </a:pPr>
            <a:r>
              <a:rPr lang="en">
                <a:solidFill>
                  <a:schemeClr val="dk1"/>
                </a:solidFill>
                <a:latin typeface="Calibri"/>
                <a:ea typeface="Calibri"/>
                <a:cs typeface="Calibri"/>
                <a:sym typeface="Calibri"/>
              </a:rPr>
              <a:t>Attenuator for impedance matching </a:t>
            </a:r>
          </a:p>
          <a:p>
            <a:pPr indent="-228600" lvl="0" marL="457200" rtl="0">
              <a:lnSpc>
                <a:spcPct val="90000"/>
              </a:lnSpc>
              <a:spcBef>
                <a:spcPts val="1000"/>
              </a:spcBef>
              <a:buChar char="●"/>
            </a:pPr>
            <a:r>
              <a:rPr lang="en">
                <a:solidFill>
                  <a:schemeClr val="dk1"/>
                </a:solidFill>
                <a:latin typeface="Calibri"/>
                <a:ea typeface="Calibri"/>
                <a:cs typeface="Calibri"/>
                <a:sym typeface="Calibri"/>
              </a:rPr>
              <a:t>Amplifier S-parameters based off of an PA of 11 dB gain, ZX60-3011+</a:t>
            </a:r>
          </a:p>
          <a:p>
            <a:pPr lvl="0">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Daniel Miller </a:t>
            </a:r>
          </a:p>
        </p:txBody>
      </p:sp>
      <p:pic>
        <p:nvPicPr>
          <p:cNvPr id="102" name="Shape 102"/>
          <p:cNvPicPr preferRelativeResize="0"/>
          <p:nvPr/>
        </p:nvPicPr>
        <p:blipFill>
          <a:blip r:embed="rId3">
            <a:alphaModFix/>
          </a:blip>
          <a:stretch>
            <a:fillRect/>
          </a:stretch>
        </p:blipFill>
        <p:spPr>
          <a:xfrm>
            <a:off x="4090925" y="1017725"/>
            <a:ext cx="4741374" cy="2748549"/>
          </a:xfrm>
          <a:prstGeom prst="rect">
            <a:avLst/>
          </a:prstGeom>
          <a:noFill/>
          <a:ln>
            <a:noFill/>
          </a:ln>
        </p:spPr>
      </p:pic>
      <p:sp>
        <p:nvSpPr>
          <p:cNvPr id="103" name="Shape 103"/>
          <p:cNvSpPr txBox="1"/>
          <p:nvPr/>
        </p:nvSpPr>
        <p:spPr>
          <a:xfrm>
            <a:off x="562125" y="1264700"/>
            <a:ext cx="2909099" cy="1166399"/>
          </a:xfrm>
          <a:prstGeom prst="rect">
            <a:avLst/>
          </a:prstGeom>
          <a:noFill/>
          <a:ln>
            <a:noFill/>
          </a:ln>
        </p:spPr>
        <p:txBody>
          <a:bodyPr anchorCtr="0" anchor="t" bIns="91425" lIns="91425" rIns="91425" tIns="91425">
            <a:noAutofit/>
          </a:bodyPr>
          <a:lstStyle/>
          <a:p>
            <a:pPr indent="-228600" lvl="0" marL="457200" rtl="0">
              <a:lnSpc>
                <a:spcPct val="90000"/>
              </a:lnSpc>
              <a:spcBef>
                <a:spcPts val="1000"/>
              </a:spcBef>
              <a:buClr>
                <a:schemeClr val="dk1"/>
              </a:buClr>
              <a:buFont typeface="Calibri"/>
              <a:buChar char="●"/>
            </a:pPr>
            <a:r>
              <a:rPr lang="en">
                <a:solidFill>
                  <a:schemeClr val="dk1"/>
                </a:solidFill>
                <a:latin typeface="Calibri"/>
                <a:ea typeface="Calibri"/>
                <a:cs typeface="Calibri"/>
                <a:sym typeface="Calibri"/>
              </a:rPr>
              <a:t>50 ohm resistors used to represent antenna load</a:t>
            </a:r>
          </a:p>
          <a:p>
            <a:pPr indent="-228600" lvl="0" marL="457200" rtl="0">
              <a:lnSpc>
                <a:spcPct val="90000"/>
              </a:lnSpc>
              <a:spcBef>
                <a:spcPts val="1000"/>
              </a:spcBef>
              <a:buClr>
                <a:schemeClr val="dk1"/>
              </a:buClr>
              <a:buFont typeface="Calibri"/>
              <a:buChar char="●"/>
            </a:pPr>
            <a:r>
              <a:rPr lang="en">
                <a:solidFill>
                  <a:schemeClr val="dk1"/>
                </a:solidFill>
                <a:latin typeface="Calibri"/>
                <a:ea typeface="Calibri"/>
                <a:cs typeface="Calibri"/>
                <a:sym typeface="Calibri"/>
              </a:rPr>
              <a:t>Phase shifters used to direct or focus antenna pattern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Coy Coburn</a:t>
            </a:r>
          </a:p>
        </p:txBody>
      </p:sp>
      <p:pic>
        <p:nvPicPr>
          <p:cNvPr id="109" name="Shape 109"/>
          <p:cNvPicPr preferRelativeResize="0"/>
          <p:nvPr/>
        </p:nvPicPr>
        <p:blipFill>
          <a:blip r:embed="rId3">
            <a:alphaModFix/>
          </a:blip>
          <a:stretch>
            <a:fillRect/>
          </a:stretch>
        </p:blipFill>
        <p:spPr>
          <a:xfrm>
            <a:off x="4926692" y="667573"/>
            <a:ext cx="3588655" cy="3965156"/>
          </a:xfrm>
          <a:prstGeom prst="rect">
            <a:avLst/>
          </a:prstGeom>
          <a:noFill/>
          <a:ln>
            <a:noFill/>
          </a:ln>
        </p:spPr>
      </p:pic>
      <p:pic>
        <p:nvPicPr>
          <p:cNvPr id="110" name="Shape 110"/>
          <p:cNvPicPr preferRelativeResize="0"/>
          <p:nvPr/>
        </p:nvPicPr>
        <p:blipFill>
          <a:blip r:embed="rId4">
            <a:alphaModFix/>
          </a:blip>
          <a:stretch>
            <a:fillRect/>
          </a:stretch>
        </p:blipFill>
        <p:spPr>
          <a:xfrm>
            <a:off x="1138237" y="3160560"/>
            <a:ext cx="2594825" cy="1817664"/>
          </a:xfrm>
          <a:prstGeom prst="rect">
            <a:avLst/>
          </a:prstGeom>
          <a:noFill/>
          <a:ln>
            <a:noFill/>
          </a:ln>
        </p:spPr>
      </p:pic>
      <p:sp>
        <p:nvSpPr>
          <p:cNvPr id="111" name="Shape 111"/>
          <p:cNvSpPr txBox="1"/>
          <p:nvPr/>
        </p:nvSpPr>
        <p:spPr>
          <a:xfrm>
            <a:off x="641350" y="1183025"/>
            <a:ext cx="3588600" cy="1295400"/>
          </a:xfrm>
          <a:prstGeom prst="rect">
            <a:avLst/>
          </a:prstGeom>
          <a:noFill/>
          <a:ln>
            <a:noFill/>
          </a:ln>
        </p:spPr>
        <p:txBody>
          <a:bodyPr anchorCtr="0" anchor="t" bIns="91425" lIns="91425" rIns="91425" tIns="91425">
            <a:noAutofit/>
          </a:bodyPr>
          <a:lstStyle/>
          <a:p>
            <a:pPr indent="-304800" lvl="0" marL="457200" rtl="0">
              <a:spcBef>
                <a:spcPts val="0"/>
              </a:spcBef>
              <a:buSzPct val="100000"/>
              <a:buChar char="●"/>
            </a:pPr>
            <a:r>
              <a:rPr lang="en" sz="1200"/>
              <a:t>The phased array on the receiver side utilizes the homodyne design</a:t>
            </a:r>
          </a:p>
          <a:p>
            <a:pPr lvl="0" rtl="0">
              <a:spcBef>
                <a:spcPts val="0"/>
              </a:spcBef>
              <a:buNone/>
            </a:pPr>
            <a:r>
              <a:t/>
            </a:r>
            <a:endParaRPr sz="1200"/>
          </a:p>
          <a:p>
            <a:pPr indent="-304800" lvl="0" marL="457200" rtl="0">
              <a:spcBef>
                <a:spcPts val="0"/>
              </a:spcBef>
              <a:buSzPct val="100000"/>
              <a:buChar char="●"/>
            </a:pPr>
            <a:r>
              <a:rPr lang="en" sz="1200"/>
              <a:t>Initial simulations involve a decaying sine wave with pulses to represent reflected signals from objects</a:t>
            </a:r>
          </a:p>
          <a:p>
            <a:pPr lvl="0" rtl="0">
              <a:spcBef>
                <a:spcPts val="0"/>
              </a:spcBef>
              <a:buNone/>
            </a:pPr>
            <a:r>
              <a:t/>
            </a:r>
            <a:endParaRPr sz="1200"/>
          </a:p>
          <a:p>
            <a:pPr indent="-304800" lvl="0" marL="457200" rtl="0">
              <a:spcBef>
                <a:spcPts val="0"/>
              </a:spcBef>
              <a:buSzPct val="100000"/>
              <a:buChar char="●"/>
            </a:pPr>
            <a:r>
              <a:rPr lang="en" sz="1200"/>
              <a:t>Incoming reflections will be mixed with the original generated signal for matched filtering</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Michael Turner </a:t>
            </a:r>
          </a:p>
        </p:txBody>
      </p:sp>
      <p:pic>
        <p:nvPicPr>
          <p:cNvPr id="117" name="Shape 117"/>
          <p:cNvPicPr preferRelativeResize="0"/>
          <p:nvPr/>
        </p:nvPicPr>
        <p:blipFill>
          <a:blip r:embed="rId3">
            <a:alphaModFix/>
          </a:blip>
          <a:stretch>
            <a:fillRect/>
          </a:stretch>
        </p:blipFill>
        <p:spPr>
          <a:xfrm>
            <a:off x="6524987" y="2997600"/>
            <a:ext cx="2148774" cy="1795550"/>
          </a:xfrm>
          <a:prstGeom prst="rect">
            <a:avLst/>
          </a:prstGeom>
          <a:noFill/>
          <a:ln>
            <a:noFill/>
          </a:ln>
        </p:spPr>
      </p:pic>
      <p:pic>
        <p:nvPicPr>
          <p:cNvPr id="118" name="Shape 118"/>
          <p:cNvPicPr preferRelativeResize="0"/>
          <p:nvPr/>
        </p:nvPicPr>
        <p:blipFill>
          <a:blip r:embed="rId4">
            <a:alphaModFix/>
          </a:blip>
          <a:stretch>
            <a:fillRect/>
          </a:stretch>
        </p:blipFill>
        <p:spPr>
          <a:xfrm>
            <a:off x="6348050" y="1029673"/>
            <a:ext cx="2250199" cy="1584974"/>
          </a:xfrm>
          <a:prstGeom prst="rect">
            <a:avLst/>
          </a:prstGeom>
          <a:noFill/>
          <a:ln>
            <a:noFill/>
          </a:ln>
        </p:spPr>
      </p:pic>
      <p:pic>
        <p:nvPicPr>
          <p:cNvPr id="119" name="Shape 119"/>
          <p:cNvPicPr preferRelativeResize="0"/>
          <p:nvPr/>
        </p:nvPicPr>
        <p:blipFill>
          <a:blip r:embed="rId5">
            <a:alphaModFix/>
          </a:blip>
          <a:stretch>
            <a:fillRect/>
          </a:stretch>
        </p:blipFill>
        <p:spPr>
          <a:xfrm>
            <a:off x="3393725" y="3107525"/>
            <a:ext cx="2475675" cy="1477849"/>
          </a:xfrm>
          <a:prstGeom prst="rect">
            <a:avLst/>
          </a:prstGeom>
          <a:noFill/>
          <a:ln>
            <a:noFill/>
          </a:ln>
        </p:spPr>
      </p:pic>
      <p:pic>
        <p:nvPicPr>
          <p:cNvPr id="120" name="Shape 120"/>
          <p:cNvPicPr preferRelativeResize="0"/>
          <p:nvPr/>
        </p:nvPicPr>
        <p:blipFill>
          <a:blip r:embed="rId6">
            <a:alphaModFix/>
          </a:blip>
          <a:stretch>
            <a:fillRect/>
          </a:stretch>
        </p:blipFill>
        <p:spPr>
          <a:xfrm>
            <a:off x="675497" y="2899777"/>
            <a:ext cx="2250199" cy="1893371"/>
          </a:xfrm>
          <a:prstGeom prst="rect">
            <a:avLst/>
          </a:prstGeom>
          <a:noFill/>
          <a:ln>
            <a:noFill/>
          </a:ln>
        </p:spPr>
      </p:pic>
      <p:pic>
        <p:nvPicPr>
          <p:cNvPr id="121" name="Shape 121"/>
          <p:cNvPicPr preferRelativeResize="0"/>
          <p:nvPr/>
        </p:nvPicPr>
        <p:blipFill>
          <a:blip r:embed="rId7">
            <a:alphaModFix/>
          </a:blip>
          <a:stretch>
            <a:fillRect/>
          </a:stretch>
        </p:blipFill>
        <p:spPr>
          <a:xfrm>
            <a:off x="3274575" y="1008175"/>
            <a:ext cx="2594825" cy="1741049"/>
          </a:xfrm>
          <a:prstGeom prst="rect">
            <a:avLst/>
          </a:prstGeom>
          <a:noFill/>
          <a:ln>
            <a:noFill/>
          </a:ln>
        </p:spPr>
      </p:pic>
      <p:pic>
        <p:nvPicPr>
          <p:cNvPr id="122" name="Shape 122"/>
          <p:cNvPicPr preferRelativeResize="0"/>
          <p:nvPr/>
        </p:nvPicPr>
        <p:blipFill>
          <a:blip r:embed="rId8">
            <a:alphaModFix/>
          </a:blip>
          <a:stretch>
            <a:fillRect/>
          </a:stretch>
        </p:blipFill>
        <p:spPr>
          <a:xfrm>
            <a:off x="608125" y="1008185"/>
            <a:ext cx="2594825" cy="1817664"/>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Gantt Chart </a:t>
            </a:r>
          </a:p>
        </p:txBody>
      </p:sp>
      <p:pic>
        <p:nvPicPr>
          <p:cNvPr id="128" name="Shape 128"/>
          <p:cNvPicPr preferRelativeResize="0"/>
          <p:nvPr/>
        </p:nvPicPr>
        <p:blipFill>
          <a:blip r:embed="rId3">
            <a:alphaModFix/>
          </a:blip>
          <a:stretch>
            <a:fillRect/>
          </a:stretch>
        </p:blipFill>
        <p:spPr>
          <a:xfrm>
            <a:off x="0" y="353651"/>
            <a:ext cx="9143999" cy="4436197"/>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Summary/Conclusion </a:t>
            </a:r>
          </a:p>
        </p:txBody>
      </p:sp>
      <p:sp>
        <p:nvSpPr>
          <p:cNvPr id="134" name="Shape 134"/>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rPr lang="en"/>
              <a:t>In summary, both the transmitter and receiver subsystems are the main focus for the team as a whole at the moment. Once simulations have been finalized, hardware will be bought and installed which will occupy most of the semester. The control unit subsystem will then be the main priority along with field testing of the GPR. While there is much work that still needs to be done, progress so far is encouraging.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