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ctrTitle"/>
          </p:nvPr>
        </p:nvSpPr>
        <p:spPr>
          <a:xfrm>
            <a:off x="1143000" y="841772"/>
            <a:ext cx="6858000" cy="179069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x="1143000" y="2701528"/>
            <a:ext cx="6858000" cy="12416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ctr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3028950" y="4767262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lvl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Char char="•"/>
              <a:defRPr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028950" y="4767262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623887" y="1282303"/>
            <a:ext cx="7886700" cy="213959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lvl="0" rtl="0">
              <a:spcBef>
                <a:spcPts val="0"/>
              </a:spcBef>
              <a:defRPr sz="45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23887" y="3442097"/>
            <a:ext cx="7886700" cy="11252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1pPr>
            <a:lvl2pPr indent="0" lvl="1" marL="3429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500">
                <a:solidFill>
                  <a:srgbClr val="888888"/>
                </a:solidFill>
              </a:defRPr>
            </a:lvl2pPr>
            <a:lvl3pPr indent="0" lvl="2" marL="6858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3pPr>
            <a:lvl4pPr indent="0" lvl="3" marL="10287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1371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17145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2057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24003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2743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028950" y="4767262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lvl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28650" y="1369218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Char char="•"/>
              <a:defRPr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2" type="body"/>
          </p:nvPr>
        </p:nvSpPr>
        <p:spPr>
          <a:xfrm>
            <a:off x="4629150" y="1369218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Char char="•"/>
              <a:defRPr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3028950" y="4767262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62984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lvl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29840" y="1260872"/>
            <a:ext cx="3868499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rtl="0">
              <a:spcBef>
                <a:spcPts val="0"/>
              </a:spcBef>
              <a:buFont typeface="Calibri"/>
              <a:buNone/>
              <a:defRPr b="1" sz="1800"/>
            </a:lvl1pPr>
            <a:lvl2pPr indent="0" lvl="1" marL="342900" rtl="0">
              <a:spcBef>
                <a:spcPts val="0"/>
              </a:spcBef>
              <a:buFont typeface="Calibri"/>
              <a:buNone/>
              <a:defRPr b="1" sz="1500"/>
            </a:lvl2pPr>
            <a:lvl3pPr indent="0" lvl="2" marL="685800" rtl="0">
              <a:spcBef>
                <a:spcPts val="0"/>
              </a:spcBef>
              <a:buFont typeface="Calibri"/>
              <a:buNone/>
              <a:defRPr b="1" sz="1400"/>
            </a:lvl3pPr>
            <a:lvl4pPr indent="0" lvl="3" marL="1028700" rtl="0">
              <a:spcBef>
                <a:spcPts val="0"/>
              </a:spcBef>
              <a:buFont typeface="Calibri"/>
              <a:buNone/>
              <a:defRPr b="1" sz="1200"/>
            </a:lvl4pPr>
            <a:lvl5pPr indent="0" lvl="4" marL="1371600" rtl="0">
              <a:spcBef>
                <a:spcPts val="0"/>
              </a:spcBef>
              <a:buFont typeface="Calibri"/>
              <a:buNone/>
              <a:defRPr b="1" sz="1200"/>
            </a:lvl5pPr>
            <a:lvl6pPr indent="0" lvl="5" marL="1714500" rtl="0">
              <a:spcBef>
                <a:spcPts val="0"/>
              </a:spcBef>
              <a:buFont typeface="Calibri"/>
              <a:buNone/>
              <a:defRPr b="1" sz="1200"/>
            </a:lvl6pPr>
            <a:lvl7pPr indent="0" lvl="6" marL="2057400" rtl="0">
              <a:spcBef>
                <a:spcPts val="0"/>
              </a:spcBef>
              <a:buFont typeface="Calibri"/>
              <a:buNone/>
              <a:defRPr b="1" sz="1200"/>
            </a:lvl7pPr>
            <a:lvl8pPr indent="0" lvl="7" marL="2400300" rtl="0">
              <a:spcBef>
                <a:spcPts val="0"/>
              </a:spcBef>
              <a:buFont typeface="Calibri"/>
              <a:buNone/>
              <a:defRPr b="1" sz="1200"/>
            </a:lvl8pPr>
            <a:lvl9pPr indent="0" lvl="8" marL="2743200" rtl="0">
              <a:spcBef>
                <a:spcPts val="0"/>
              </a:spcBef>
              <a:buFont typeface="Calibri"/>
              <a:buNone/>
              <a:defRPr b="1" sz="1200"/>
            </a:lvl9pPr>
          </a:lstStyle>
          <a:p/>
        </p:txBody>
      </p:sp>
      <p:sp>
        <p:nvSpPr>
          <p:cNvPr id="84" name="Shape 84"/>
          <p:cNvSpPr txBox="1"/>
          <p:nvPr>
            <p:ph idx="2" type="body"/>
          </p:nvPr>
        </p:nvSpPr>
        <p:spPr>
          <a:xfrm>
            <a:off x="629840" y="1878806"/>
            <a:ext cx="3868499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Char char="•"/>
              <a:defRPr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3" type="body"/>
          </p:nvPr>
        </p:nvSpPr>
        <p:spPr>
          <a:xfrm>
            <a:off x="4629150" y="1260872"/>
            <a:ext cx="3887399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rtl="0">
              <a:spcBef>
                <a:spcPts val="0"/>
              </a:spcBef>
              <a:buFont typeface="Calibri"/>
              <a:buNone/>
              <a:defRPr b="1" sz="1800"/>
            </a:lvl1pPr>
            <a:lvl2pPr indent="0" lvl="1" marL="342900" rtl="0">
              <a:spcBef>
                <a:spcPts val="0"/>
              </a:spcBef>
              <a:buFont typeface="Calibri"/>
              <a:buNone/>
              <a:defRPr b="1" sz="1500"/>
            </a:lvl2pPr>
            <a:lvl3pPr indent="0" lvl="2" marL="685800" rtl="0">
              <a:spcBef>
                <a:spcPts val="0"/>
              </a:spcBef>
              <a:buFont typeface="Calibri"/>
              <a:buNone/>
              <a:defRPr b="1" sz="1400"/>
            </a:lvl3pPr>
            <a:lvl4pPr indent="0" lvl="3" marL="1028700" rtl="0">
              <a:spcBef>
                <a:spcPts val="0"/>
              </a:spcBef>
              <a:buFont typeface="Calibri"/>
              <a:buNone/>
              <a:defRPr b="1" sz="1200"/>
            </a:lvl4pPr>
            <a:lvl5pPr indent="0" lvl="4" marL="1371600" rtl="0">
              <a:spcBef>
                <a:spcPts val="0"/>
              </a:spcBef>
              <a:buFont typeface="Calibri"/>
              <a:buNone/>
              <a:defRPr b="1" sz="1200"/>
            </a:lvl5pPr>
            <a:lvl6pPr indent="0" lvl="5" marL="1714500" rtl="0">
              <a:spcBef>
                <a:spcPts val="0"/>
              </a:spcBef>
              <a:buFont typeface="Calibri"/>
              <a:buNone/>
              <a:defRPr b="1" sz="1200"/>
            </a:lvl6pPr>
            <a:lvl7pPr indent="0" lvl="6" marL="2057400" rtl="0">
              <a:spcBef>
                <a:spcPts val="0"/>
              </a:spcBef>
              <a:buFont typeface="Calibri"/>
              <a:buNone/>
              <a:defRPr b="1" sz="1200"/>
            </a:lvl7pPr>
            <a:lvl8pPr indent="0" lvl="7" marL="2400300" rtl="0">
              <a:spcBef>
                <a:spcPts val="0"/>
              </a:spcBef>
              <a:buFont typeface="Calibri"/>
              <a:buNone/>
              <a:defRPr b="1" sz="1200"/>
            </a:lvl8pPr>
            <a:lvl9pPr indent="0" lvl="8" marL="2743200" rtl="0">
              <a:spcBef>
                <a:spcPts val="0"/>
              </a:spcBef>
              <a:buFont typeface="Calibri"/>
              <a:buNone/>
              <a:defRPr b="1" sz="1200"/>
            </a:lvl9pPr>
          </a:lstStyle>
          <a:p/>
        </p:txBody>
      </p:sp>
      <p:sp>
        <p:nvSpPr>
          <p:cNvPr id="86" name="Shape 86"/>
          <p:cNvSpPr txBox="1"/>
          <p:nvPr>
            <p:ph idx="4" type="body"/>
          </p:nvPr>
        </p:nvSpPr>
        <p:spPr>
          <a:xfrm>
            <a:off x="4629150" y="1878806"/>
            <a:ext cx="3887399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Char char="•"/>
              <a:defRPr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3028950" y="4767262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lvl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1" type="ftr"/>
          </p:nvPr>
        </p:nvSpPr>
        <p:spPr>
          <a:xfrm>
            <a:off x="3028950" y="4767262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1" type="ftr"/>
          </p:nvPr>
        </p:nvSpPr>
        <p:spPr>
          <a:xfrm>
            <a:off x="3028950" y="4767262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629840" y="342900"/>
            <a:ext cx="2948999" cy="120029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887391" y="740568"/>
            <a:ext cx="4629299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1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500"/>
            </a:lvl4pPr>
            <a:lvl5pPr lvl="4" rtl="0">
              <a:spcBef>
                <a:spcPts val="0"/>
              </a:spcBef>
              <a:defRPr sz="1500"/>
            </a:lvl5pPr>
            <a:lvl6pPr lvl="5" rtl="0">
              <a:spcBef>
                <a:spcPts val="0"/>
              </a:spcBef>
              <a:defRPr sz="1500"/>
            </a:lvl6pPr>
            <a:lvl7pPr lvl="6" rtl="0">
              <a:spcBef>
                <a:spcPts val="0"/>
              </a:spcBef>
              <a:defRPr sz="1500"/>
            </a:lvl7pPr>
            <a:lvl8pPr lvl="7" rtl="0">
              <a:spcBef>
                <a:spcPts val="0"/>
              </a:spcBef>
              <a:defRPr sz="1500"/>
            </a:lvl8pPr>
            <a:lvl9pPr lvl="8" rtl="0">
              <a:spcBef>
                <a:spcPts val="0"/>
              </a:spcBef>
              <a:defRPr sz="1500"/>
            </a:lvl9pPr>
          </a:lstStyle>
          <a:p/>
        </p:txBody>
      </p:sp>
      <p:sp>
        <p:nvSpPr>
          <p:cNvPr id="102" name="Shape 102"/>
          <p:cNvSpPr txBox="1"/>
          <p:nvPr>
            <p:ph idx="2" type="body"/>
          </p:nvPr>
        </p:nvSpPr>
        <p:spPr>
          <a:xfrm>
            <a:off x="629840" y="1543050"/>
            <a:ext cx="2948999" cy="28586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rtl="0">
              <a:spcBef>
                <a:spcPts val="0"/>
              </a:spcBef>
              <a:buFont typeface="Calibri"/>
              <a:buNone/>
              <a:defRPr sz="1200"/>
            </a:lvl1pPr>
            <a:lvl2pPr indent="0" lvl="1" marL="342900" rtl="0">
              <a:spcBef>
                <a:spcPts val="0"/>
              </a:spcBef>
              <a:buFont typeface="Calibri"/>
              <a:buNone/>
              <a:defRPr sz="1100"/>
            </a:lvl2pPr>
            <a:lvl3pPr indent="0" lvl="2" marL="685800" rtl="0">
              <a:spcBef>
                <a:spcPts val="0"/>
              </a:spcBef>
              <a:buFont typeface="Calibri"/>
              <a:buNone/>
              <a:defRPr sz="900"/>
            </a:lvl3pPr>
            <a:lvl4pPr indent="0" lvl="3" marL="1028700" rtl="0">
              <a:spcBef>
                <a:spcPts val="0"/>
              </a:spcBef>
              <a:buFont typeface="Calibri"/>
              <a:buNone/>
              <a:defRPr sz="800"/>
            </a:lvl4pPr>
            <a:lvl5pPr indent="0" lvl="4" marL="1371600" rtl="0">
              <a:spcBef>
                <a:spcPts val="0"/>
              </a:spcBef>
              <a:buFont typeface="Calibri"/>
              <a:buNone/>
              <a:defRPr sz="800"/>
            </a:lvl5pPr>
            <a:lvl6pPr indent="0" lvl="5" marL="1714500" rtl="0">
              <a:spcBef>
                <a:spcPts val="0"/>
              </a:spcBef>
              <a:buFont typeface="Calibri"/>
              <a:buNone/>
              <a:defRPr sz="800"/>
            </a:lvl6pPr>
            <a:lvl7pPr indent="0" lvl="6" marL="2057400" rtl="0">
              <a:spcBef>
                <a:spcPts val="0"/>
              </a:spcBef>
              <a:buFont typeface="Calibri"/>
              <a:buNone/>
              <a:defRPr sz="800"/>
            </a:lvl7pPr>
            <a:lvl8pPr indent="0" lvl="7" marL="2400300" rtl="0">
              <a:spcBef>
                <a:spcPts val="0"/>
              </a:spcBef>
              <a:buFont typeface="Calibri"/>
              <a:buNone/>
              <a:defRPr sz="800"/>
            </a:lvl8pPr>
            <a:lvl9pPr indent="0" lvl="8" marL="2743200" rtl="0">
              <a:spcBef>
                <a:spcPts val="0"/>
              </a:spcBef>
              <a:buFont typeface="Calibri"/>
              <a:buNone/>
              <a:defRPr sz="800"/>
            </a:lvl9pPr>
          </a:lstStyle>
          <a:p/>
        </p:txBody>
      </p:sp>
      <p:sp>
        <p:nvSpPr>
          <p:cNvPr id="103" name="Shape 103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1" type="ftr"/>
          </p:nvPr>
        </p:nvSpPr>
        <p:spPr>
          <a:xfrm>
            <a:off x="3028950" y="4767262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629840" y="342900"/>
            <a:ext cx="2948999" cy="120029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8" name="Shape 108"/>
          <p:cNvSpPr/>
          <p:nvPr>
            <p:ph idx="2" type="pic"/>
          </p:nvPr>
        </p:nvSpPr>
        <p:spPr>
          <a:xfrm>
            <a:off x="3887391" y="740568"/>
            <a:ext cx="4629299" cy="36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rgbClr val="888888"/>
              </a:buClr>
              <a:buSzPct val="45833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Clr>
                <a:schemeClr val="dk1"/>
              </a:buClr>
              <a:buSzPct val="52380"/>
              <a:buFont typeface="Calibri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Clr>
                <a:schemeClr val="dk1"/>
              </a:buClr>
              <a:buSzPct val="61111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Clr>
                <a:schemeClr val="dk1"/>
              </a:buClr>
              <a:buSzPct val="73333"/>
              <a:buFont typeface="Calibri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Clr>
                <a:schemeClr val="dk1"/>
              </a:buClr>
              <a:buSzPct val="73333"/>
              <a:buFont typeface="Calibri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Clr>
                <a:schemeClr val="dk1"/>
              </a:buClr>
              <a:buSzPct val="73333"/>
              <a:buFont typeface="Calibri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Clr>
                <a:schemeClr val="dk1"/>
              </a:buClr>
              <a:buSzPct val="73333"/>
              <a:buFont typeface="Calibri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Clr>
                <a:schemeClr val="dk1"/>
              </a:buClr>
              <a:buSzPct val="73333"/>
              <a:buFont typeface="Calibri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Clr>
                <a:schemeClr val="dk1"/>
              </a:buClr>
              <a:buSzPct val="73333"/>
              <a:buFont typeface="Calibri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29840" y="1543050"/>
            <a:ext cx="2948999" cy="28586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rtl="0">
              <a:spcBef>
                <a:spcPts val="0"/>
              </a:spcBef>
              <a:buFont typeface="Calibri"/>
              <a:buNone/>
              <a:defRPr sz="1200"/>
            </a:lvl1pPr>
            <a:lvl2pPr indent="0" lvl="1" marL="342900" rtl="0">
              <a:spcBef>
                <a:spcPts val="0"/>
              </a:spcBef>
              <a:buFont typeface="Calibri"/>
              <a:buNone/>
              <a:defRPr sz="1100"/>
            </a:lvl2pPr>
            <a:lvl3pPr indent="0" lvl="2" marL="685800" rtl="0">
              <a:spcBef>
                <a:spcPts val="0"/>
              </a:spcBef>
              <a:buFont typeface="Calibri"/>
              <a:buNone/>
              <a:defRPr sz="900"/>
            </a:lvl3pPr>
            <a:lvl4pPr indent="0" lvl="3" marL="1028700" rtl="0">
              <a:spcBef>
                <a:spcPts val="0"/>
              </a:spcBef>
              <a:buFont typeface="Calibri"/>
              <a:buNone/>
              <a:defRPr sz="800"/>
            </a:lvl4pPr>
            <a:lvl5pPr indent="0" lvl="4" marL="1371600" rtl="0">
              <a:spcBef>
                <a:spcPts val="0"/>
              </a:spcBef>
              <a:buFont typeface="Calibri"/>
              <a:buNone/>
              <a:defRPr sz="800"/>
            </a:lvl5pPr>
            <a:lvl6pPr indent="0" lvl="5" marL="1714500" rtl="0">
              <a:spcBef>
                <a:spcPts val="0"/>
              </a:spcBef>
              <a:buFont typeface="Calibri"/>
              <a:buNone/>
              <a:defRPr sz="800"/>
            </a:lvl6pPr>
            <a:lvl7pPr indent="0" lvl="6" marL="2057400" rtl="0">
              <a:spcBef>
                <a:spcPts val="0"/>
              </a:spcBef>
              <a:buFont typeface="Calibri"/>
              <a:buNone/>
              <a:defRPr sz="800"/>
            </a:lvl7pPr>
            <a:lvl8pPr indent="0" lvl="7" marL="2400300" rtl="0">
              <a:spcBef>
                <a:spcPts val="0"/>
              </a:spcBef>
              <a:buFont typeface="Calibri"/>
              <a:buNone/>
              <a:defRPr sz="800"/>
            </a:lvl8pPr>
            <a:lvl9pPr indent="0" lvl="8" marL="2743200" rtl="0">
              <a:spcBef>
                <a:spcPts val="0"/>
              </a:spcBef>
              <a:buFont typeface="Calibri"/>
              <a:buNone/>
              <a:defRPr sz="800"/>
            </a:lvl9pPr>
          </a:lstStyle>
          <a:p/>
        </p:txBody>
      </p:sp>
      <p:sp>
        <p:nvSpPr>
          <p:cNvPr id="110" name="Shape 110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1" type="ftr"/>
          </p:nvPr>
        </p:nvSpPr>
        <p:spPr>
          <a:xfrm>
            <a:off x="3028950" y="4767262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lvl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 rot="5400000">
            <a:off x="2940299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Char char="•"/>
              <a:defRPr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1" type="ftr"/>
          </p:nvPr>
        </p:nvSpPr>
        <p:spPr>
          <a:xfrm>
            <a:off x="3028950" y="4767262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 rot="5400000">
            <a:off x="5350050" y="1467543"/>
            <a:ext cx="4358999" cy="19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lvl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 rot="5400000">
            <a:off x="1349475" y="-447056"/>
            <a:ext cx="4358999" cy="58007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Char char="•"/>
              <a:defRPr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1" type="ftr"/>
          </p:nvPr>
        </p:nvSpPr>
        <p:spPr>
          <a:xfrm>
            <a:off x="3028950" y="4767262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33333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SzPct val="100000"/>
              <a:defRPr sz="1100"/>
            </a:lvl2pPr>
            <a:lvl3pPr indent="0" lvl="2" marL="0" marR="0" rtl="0" algn="l">
              <a:spcBef>
                <a:spcPts val="0"/>
              </a:spcBef>
              <a:buSzPct val="100000"/>
              <a:defRPr sz="1100"/>
            </a:lvl3pPr>
            <a:lvl4pPr indent="0" lvl="3" marL="0" marR="0" rtl="0" algn="l">
              <a:spcBef>
                <a:spcPts val="0"/>
              </a:spcBef>
              <a:buSzPct val="100000"/>
              <a:defRPr sz="1100"/>
            </a:lvl4pPr>
            <a:lvl5pPr indent="0" lvl="4" marL="0" marR="0" rtl="0" algn="l">
              <a:spcBef>
                <a:spcPts val="0"/>
              </a:spcBef>
              <a:buSzPct val="100000"/>
              <a:defRPr sz="1100"/>
            </a:lvl5pPr>
            <a:lvl6pPr indent="0" lvl="5" marL="0" marR="0" rtl="0" algn="l">
              <a:spcBef>
                <a:spcPts val="0"/>
              </a:spcBef>
              <a:buSzPct val="100000"/>
              <a:defRPr sz="1100"/>
            </a:lvl6pPr>
            <a:lvl7pPr indent="0" lvl="6" marL="0" marR="0" rtl="0" algn="l">
              <a:spcBef>
                <a:spcPts val="0"/>
              </a:spcBef>
              <a:buSzPct val="100000"/>
              <a:defRPr sz="1100"/>
            </a:lvl7pPr>
            <a:lvl8pPr indent="0" lvl="7" marL="0" marR="0" rtl="0" algn="l">
              <a:spcBef>
                <a:spcPts val="0"/>
              </a:spcBef>
              <a:buSzPct val="100000"/>
              <a:defRPr sz="1100"/>
            </a:lvl8pPr>
            <a:lvl9pPr indent="0" lvl="8" marL="0" marR="0" rtl="0" algn="l">
              <a:spcBef>
                <a:spcPts val="0"/>
              </a:spcBef>
              <a:buSzPct val="100000"/>
              <a:defRPr sz="1100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5238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8571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8571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8571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8571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8571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8571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SzPct val="122222"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028950" y="4767262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SzPct val="122222"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6.png"/><Relationship Id="rId4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5.png"/><Relationship Id="rId4" Type="http://schemas.openxmlformats.org/officeDocument/2006/relationships/image" Target="../media/image01.png"/><Relationship Id="rId5" Type="http://schemas.openxmlformats.org/officeDocument/2006/relationships/image" Target="../media/image0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7.png"/><Relationship Id="rId4" Type="http://schemas.openxmlformats.org/officeDocument/2006/relationships/image" Target="../media/image08.png"/><Relationship Id="rId5" Type="http://schemas.openxmlformats.org/officeDocument/2006/relationships/image" Target="../media/image0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200"/>
              <a:t>Phased Array GPR Simulations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4200"/>
          </a:p>
        </p:txBody>
      </p:sp>
      <p:sp>
        <p:nvSpPr>
          <p:cNvPr id="130" name="Shape 130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Team 24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Presenter: Coy Coburn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Partners: Michael Turner, Daniel Miller, Tyler Castro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/>
        </p:nvSpPr>
        <p:spPr>
          <a:xfrm>
            <a:off x="459650" y="459650"/>
            <a:ext cx="39120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GPR Overview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161425" y="1533325"/>
            <a:ext cx="4065600" cy="22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just">
              <a:spcBef>
                <a:spcPts val="0"/>
              </a:spcBef>
              <a:buClr>
                <a:schemeClr val="dk1"/>
              </a:buClr>
              <a:buFont typeface="Times New Roman"/>
              <a:buChar char="●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Objective: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map underground root systems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just">
              <a:spcBef>
                <a:spcPts val="0"/>
              </a:spcBef>
              <a:buClr>
                <a:schemeClr val="dk1"/>
              </a:buClr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transmitter will pulse a signal to penetrate the ground up to 1 meter.</a:t>
            </a:r>
          </a:p>
          <a:p>
            <a:pPr indent="-228600" lvl="0" marL="457200" rtl="0" algn="just">
              <a:spcBef>
                <a:spcPts val="0"/>
              </a:spcBef>
              <a:buClr>
                <a:schemeClr val="dk1"/>
              </a:buClr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receiver will take the reflected signal.</a:t>
            </a:r>
          </a:p>
          <a:p>
            <a:pPr indent="-228600" lvl="0" marL="457200" rtl="0" algn="just">
              <a:spcBef>
                <a:spcPts val="0"/>
              </a:spcBef>
              <a:buClr>
                <a:schemeClr val="dk1"/>
              </a:buClr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control unit will display the created radar image and record an image log.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just">
              <a:spcBef>
                <a:spcPts val="0"/>
              </a:spcBef>
              <a:buClr>
                <a:schemeClr val="dk1"/>
              </a:buClr>
              <a:buFont typeface="Times New Roman"/>
              <a:buChar char="●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main feature of this GPR system is the phased array antennas.</a:t>
            </a:r>
          </a:p>
        </p:txBody>
      </p:sp>
      <p:sp>
        <p:nvSpPr>
          <p:cNvPr id="137" name="Shape 137"/>
          <p:cNvSpPr/>
          <p:nvPr/>
        </p:nvSpPr>
        <p:spPr>
          <a:xfrm>
            <a:off x="5930580" y="381399"/>
            <a:ext cx="1130100" cy="704399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Control Unit</a:t>
            </a:r>
          </a:p>
        </p:txBody>
      </p:sp>
      <p:sp>
        <p:nvSpPr>
          <p:cNvPr id="138" name="Shape 138"/>
          <p:cNvSpPr/>
          <p:nvPr/>
        </p:nvSpPr>
        <p:spPr>
          <a:xfrm>
            <a:off x="4827495" y="2494498"/>
            <a:ext cx="3718799" cy="2173800"/>
          </a:xfrm>
          <a:prstGeom prst="rect">
            <a:avLst/>
          </a:prstGeom>
          <a:solidFill>
            <a:srgbClr val="7F6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6149997" y="3417460"/>
            <a:ext cx="960599" cy="449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5414922" y="1935878"/>
            <a:ext cx="712199" cy="279299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7060853" y="1935878"/>
            <a:ext cx="712199" cy="279299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42" name="Shape 142"/>
          <p:cNvCxnSpPr>
            <a:endCxn id="139" idx="0"/>
          </p:cNvCxnSpPr>
          <p:nvPr/>
        </p:nvCxnSpPr>
        <p:spPr>
          <a:xfrm>
            <a:off x="5799597" y="2518960"/>
            <a:ext cx="830700" cy="898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3" name="Shape 143"/>
          <p:cNvCxnSpPr>
            <a:stCxn id="139" idx="0"/>
            <a:endCxn id="144" idx="3"/>
          </p:cNvCxnSpPr>
          <p:nvPr/>
        </p:nvCxnSpPr>
        <p:spPr>
          <a:xfrm flipH="1" rot="10800000">
            <a:off x="6630297" y="2491660"/>
            <a:ext cx="808500" cy="9258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5" name="Shape 145"/>
          <p:cNvCxnSpPr>
            <a:stCxn id="140" idx="3"/>
            <a:endCxn id="141" idx="1"/>
          </p:cNvCxnSpPr>
          <p:nvPr/>
        </p:nvCxnSpPr>
        <p:spPr>
          <a:xfrm>
            <a:off x="6127122" y="2075528"/>
            <a:ext cx="93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6" name="Shape 146"/>
          <p:cNvCxnSpPr>
            <a:stCxn id="137" idx="2"/>
            <a:endCxn id="140" idx="0"/>
          </p:cNvCxnSpPr>
          <p:nvPr/>
        </p:nvCxnSpPr>
        <p:spPr>
          <a:xfrm flipH="1">
            <a:off x="5771130" y="1085799"/>
            <a:ext cx="724500" cy="850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7" name="Shape 147"/>
          <p:cNvCxnSpPr>
            <a:stCxn id="141" idx="0"/>
            <a:endCxn id="137" idx="2"/>
          </p:cNvCxnSpPr>
          <p:nvPr/>
        </p:nvCxnSpPr>
        <p:spPr>
          <a:xfrm rot="10800000">
            <a:off x="6495653" y="1085678"/>
            <a:ext cx="921300" cy="850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48" name="Shape 148"/>
          <p:cNvSpPr txBox="1"/>
          <p:nvPr/>
        </p:nvSpPr>
        <p:spPr>
          <a:xfrm>
            <a:off x="7820553" y="1995626"/>
            <a:ext cx="911100" cy="279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Receiver Antenna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4378225" y="1995625"/>
            <a:ext cx="1130100" cy="279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Transmitter Antenna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6174751" y="2025456"/>
            <a:ext cx="911100" cy="279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Direct Signal</a:t>
            </a:r>
          </a:p>
        </p:txBody>
      </p:sp>
      <p:sp>
        <p:nvSpPr>
          <p:cNvPr id="151" name="Shape 151"/>
          <p:cNvSpPr txBox="1"/>
          <p:nvPr/>
        </p:nvSpPr>
        <p:spPr>
          <a:xfrm rot="2786933">
            <a:off x="5553193" y="2801393"/>
            <a:ext cx="1157762" cy="2699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Transmitted Pulse</a:t>
            </a:r>
          </a:p>
        </p:txBody>
      </p:sp>
      <p:sp>
        <p:nvSpPr>
          <p:cNvPr id="144" name="Shape 144"/>
          <p:cNvSpPr txBox="1"/>
          <p:nvPr/>
        </p:nvSpPr>
        <p:spPr>
          <a:xfrm rot="-3212262">
            <a:off x="6679089" y="2741096"/>
            <a:ext cx="953064" cy="2677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Reflected Pulse</a:t>
            </a:r>
          </a:p>
        </p:txBody>
      </p:sp>
      <p:sp>
        <p:nvSpPr>
          <p:cNvPr id="152" name="Shape 152"/>
          <p:cNvSpPr/>
          <p:nvPr/>
        </p:nvSpPr>
        <p:spPr>
          <a:xfrm>
            <a:off x="5536875" y="2227412"/>
            <a:ext cx="468300" cy="279299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7182800" y="2228850"/>
            <a:ext cx="468300" cy="279299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 txBox="1"/>
          <p:nvPr/>
        </p:nvSpPr>
        <p:spPr>
          <a:xfrm>
            <a:off x="4115425" y="1599350"/>
            <a:ext cx="1655700" cy="176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Transmitter Circuit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7376975" y="1599350"/>
            <a:ext cx="1655700" cy="176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Receiver Circuit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/>
              <a:t>Receiver Circuit 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/>
              <a:t>Implementation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28650" y="1369218"/>
            <a:ext cx="4237800" cy="32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254000" lvl="0" marL="342900" rtl="0">
              <a:spcBef>
                <a:spcPts val="0"/>
              </a:spcBef>
              <a:buSzPct val="100000"/>
            </a:pPr>
            <a:r>
              <a:rPr lang="en" sz="1400"/>
              <a:t>The Time Varying Gain is included before the Low Noise Amplifier.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254000" lvl="0" marL="342900" rtl="0">
              <a:spcBef>
                <a:spcPts val="0"/>
              </a:spcBef>
              <a:buSzPct val="100000"/>
            </a:pPr>
            <a:r>
              <a:rPr lang="en" sz="1400"/>
              <a:t>The  TVG weighting must be chosen depending on the soil type.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254000" lvl="0" marL="342900" marR="0" rtl="0" algn="l">
              <a:lnSpc>
                <a:spcPct val="90000"/>
              </a:lnSpc>
              <a:spcBef>
                <a:spcPts val="0"/>
              </a:spcBef>
              <a:buSzPct val="100000"/>
            </a:pPr>
            <a:r>
              <a:rPr lang="en" sz="1400"/>
              <a:t>Each reflection picked up by the antennas are amplified before mixed to simplify design.</a:t>
            </a:r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6692" y="667573"/>
            <a:ext cx="3588655" cy="3965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594975" y="273843"/>
            <a:ext cx="7886700" cy="9942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Radar Display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28650" y="1167843"/>
            <a:ext cx="7886700" cy="13326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-254000" lvl="0" marL="342900" rtl="0">
              <a:spcBef>
                <a:spcPts val="0"/>
              </a:spcBef>
              <a:buSzPct val="100000"/>
            </a:pPr>
            <a:r>
              <a:rPr lang="en" sz="1400"/>
              <a:t>Below is an example of the expected signal to be received. </a:t>
            </a:r>
          </a:p>
          <a:p>
            <a:pPr indent="-254000" lvl="0" marL="342900" rtl="0">
              <a:spcBef>
                <a:spcPts val="1000"/>
              </a:spcBef>
              <a:buSzPct val="100000"/>
            </a:pPr>
            <a:r>
              <a:rPr lang="en" sz="1400"/>
              <a:t>This test signal is made by pulsing a decaying sine wave. </a:t>
            </a:r>
          </a:p>
          <a:p>
            <a:pPr indent="-254000" lvl="0" marL="342900" rtl="0">
              <a:spcBef>
                <a:spcPts val="1000"/>
              </a:spcBef>
              <a:buSzPct val="100000"/>
            </a:pPr>
            <a:r>
              <a:rPr lang="en" sz="1400"/>
              <a:t>The medium (ground) usually does not return much reflection after entering the ground.</a:t>
            </a:r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2500450"/>
            <a:ext cx="5365889" cy="184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Shape 1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5519" y="2802994"/>
            <a:ext cx="3395577" cy="2378599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 txBox="1"/>
          <p:nvPr/>
        </p:nvSpPr>
        <p:spPr>
          <a:xfrm>
            <a:off x="881025" y="4430300"/>
            <a:ext cx="3540899" cy="1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[1] Scheers, Bart taken from http://www.sic.rma.ac.be/~scheers/Papers/chapter2.pdf</a:t>
            </a:r>
          </a:p>
        </p:txBody>
      </p:sp>
      <p:sp>
        <p:nvSpPr>
          <p:cNvPr id="172" name="Shape 172"/>
          <p:cNvSpPr/>
          <p:nvPr/>
        </p:nvSpPr>
        <p:spPr>
          <a:xfrm>
            <a:off x="923200" y="2848150"/>
            <a:ext cx="252600" cy="303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Time Varying Gain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335275" y="1124718"/>
            <a:ext cx="4557000" cy="1370099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-254000" lvl="0" marL="342900" rtl="0">
              <a:spcBef>
                <a:spcPts val="0"/>
              </a:spcBef>
              <a:buSzPct val="100000"/>
            </a:pPr>
            <a:r>
              <a:rPr lang="en" sz="1400"/>
              <a:t>Farther distance leads to a weaker reflection</a:t>
            </a:r>
          </a:p>
          <a:p>
            <a:pPr indent="-254000" lvl="0" marL="342900" rtl="0">
              <a:spcBef>
                <a:spcPts val="0"/>
              </a:spcBef>
              <a:buSzPct val="100000"/>
            </a:pPr>
            <a:r>
              <a:rPr lang="en" sz="1400"/>
              <a:t>A time varying gain is utilized to amplify weaker reflections</a:t>
            </a:r>
          </a:p>
          <a:p>
            <a:pPr indent="-254000" lvl="0" marL="342900" rtl="0">
              <a:spcBef>
                <a:spcPts val="0"/>
              </a:spcBef>
              <a:buSzPct val="100000"/>
            </a:pPr>
            <a:r>
              <a:rPr lang="en" sz="1400"/>
              <a:t>TVG is very similar to the Automatic Gain Control</a:t>
            </a:r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0065" y="2827768"/>
            <a:ext cx="2207418" cy="185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1971" y="273856"/>
            <a:ext cx="3278981" cy="1957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Shape 1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81971" y="2690088"/>
            <a:ext cx="3278975" cy="2200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37525" y="66568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/>
              <a:t>Transmitter with </a:t>
            </a: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Chirp </a:t>
            </a:r>
            <a:r>
              <a:rPr lang="en"/>
              <a:t>Simulations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3690256" y="1369217"/>
            <a:ext cx="4825199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0150" y="2023151"/>
            <a:ext cx="2459999" cy="3129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Shape 1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1774" y="330911"/>
            <a:ext cx="2404800" cy="1692238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Shape 190"/>
          <p:cNvSpPr txBox="1"/>
          <p:nvPr/>
        </p:nvSpPr>
        <p:spPr>
          <a:xfrm>
            <a:off x="6736612" y="66575"/>
            <a:ext cx="16866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/>
              <a:t>Input signal into the VCO</a:t>
            </a:r>
          </a:p>
        </p:txBody>
      </p:sp>
      <p:pic>
        <p:nvPicPr>
          <p:cNvPr id="191" name="Shape 19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1950" y="1276500"/>
            <a:ext cx="6088200" cy="2590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Citations</a:t>
            </a: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[1] Bart Scheers, “Ultra-Wideband Ground Penetrating Radar, with Application to the Detection of Anti Personnel Landmines,” Ph.D. dissertation, Dept. Elect. Eng, Catholic Univ. of Louvain, Louvain-la-Neuve, Belgium, 2001.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[2] C. Allen , “Radar Pulse Compression ,” 2004. [Online]. Available at: https://www.ittc.ku.edu/workshops/Summer2004Lectures/Radar_Pulse_Compression.pdf. [Accessed: 2015]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[3] Cedric Martel, “Modelling and Design of Antennas for Ground-Penetrating Radar Systems ,” Ph.D. dissertation, Dept. Elect. Eng, Univ. of Surrey, Guildford, United Kingdom, 2002.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[4] “Ground Penetrating RADAR (GPR) (After Basson 2000) Introduction,” GPR theory, 2007. [Online]. Available at: http://www.geo-sense.com/gprmore.htm. [Accessed: Dec-2015].</a:t>
            </a:r>
          </a:p>
          <a:p>
            <a:pPr indent="-69850" lvl="0" mar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