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lvl="0" rtl="0">
              <a:spcBef>
                <a:spcPts val="0"/>
              </a:spcBef>
              <a:defRPr sz="6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rtl="0">
              <a:spcBef>
                <a:spcPts val="0"/>
              </a:spcBef>
              <a:buClr>
                <a:srgbClr val="888888"/>
              </a:buClr>
              <a:buFont typeface="Calibri"/>
              <a:buNone/>
              <a:defRPr sz="2400">
                <a:solidFill>
                  <a:srgbClr val="888888"/>
                </a:solidFill>
              </a:defRPr>
            </a:lvl1pPr>
            <a:lvl2pPr indent="0" lvl="1" marL="457200" rtl="0">
              <a:spcBef>
                <a:spcPts val="0"/>
              </a:spcBef>
              <a:buClr>
                <a:srgbClr val="888888"/>
              </a:buClr>
              <a:buFont typeface="Calibri"/>
              <a:buNone/>
              <a:defRPr sz="2000">
                <a:solidFill>
                  <a:srgbClr val="888888"/>
                </a:solidFill>
              </a:defRPr>
            </a:lvl2pPr>
            <a:lvl3pPr indent="0" lvl="2" marL="914400" rtl="0">
              <a:spcBef>
                <a:spcPts val="0"/>
              </a:spcBef>
              <a:buClr>
                <a:srgbClr val="888888"/>
              </a:buClr>
              <a:buFont typeface="Calibri"/>
              <a:buNone/>
              <a:defRPr sz="1800">
                <a:solidFill>
                  <a:srgbClr val="888888"/>
                </a:solidFill>
              </a:defRPr>
            </a:lvl3pPr>
            <a:lvl4pPr indent="0" lvl="3" marL="1371600" rtl="0">
              <a:spcBef>
                <a:spcPts val="0"/>
              </a:spcBef>
              <a:buClr>
                <a:srgbClr val="888888"/>
              </a:buClr>
              <a:buFont typeface="Calibri"/>
              <a:buNone/>
              <a:defRPr sz="1600">
                <a:solidFill>
                  <a:srgbClr val="888888"/>
                </a:solidFill>
              </a:defRPr>
            </a:lvl4pPr>
            <a:lvl5pPr indent="0" lvl="4" marL="1828800" rtl="0">
              <a:spcBef>
                <a:spcPts val="0"/>
              </a:spcBef>
              <a:buClr>
                <a:srgbClr val="888888"/>
              </a:buClr>
              <a:buFont typeface="Calibri"/>
              <a:buNone/>
              <a:defRPr sz="1600">
                <a:solidFill>
                  <a:srgbClr val="888888"/>
                </a:solidFill>
              </a:defRPr>
            </a:lvl5pPr>
            <a:lvl6pPr indent="0" lvl="5" marL="2286000" rtl="0">
              <a:spcBef>
                <a:spcPts val="0"/>
              </a:spcBef>
              <a:buClr>
                <a:srgbClr val="888888"/>
              </a:buClr>
              <a:buFont typeface="Calibri"/>
              <a:buNone/>
              <a:defRPr sz="1600">
                <a:solidFill>
                  <a:srgbClr val="888888"/>
                </a:solidFill>
              </a:defRPr>
            </a:lvl6pPr>
            <a:lvl7pPr indent="0" lvl="6" marL="2743200" rtl="0">
              <a:spcBef>
                <a:spcPts val="0"/>
              </a:spcBef>
              <a:buClr>
                <a:srgbClr val="888888"/>
              </a:buClr>
              <a:buFont typeface="Calibri"/>
              <a:buNone/>
              <a:defRPr sz="1600">
                <a:solidFill>
                  <a:srgbClr val="888888"/>
                </a:solidFill>
              </a:defRPr>
            </a:lvl7pPr>
            <a:lvl8pPr indent="0" lvl="7" marL="3200400" rtl="0">
              <a:spcBef>
                <a:spcPts val="0"/>
              </a:spcBef>
              <a:buClr>
                <a:srgbClr val="888888"/>
              </a:buClr>
              <a:buFont typeface="Calibri"/>
              <a:buNone/>
              <a:defRPr sz="1600">
                <a:solidFill>
                  <a:srgbClr val="888888"/>
                </a:solidFill>
              </a:defRPr>
            </a:lvl8pPr>
            <a:lvl9pPr indent="0" lvl="8" marL="3657600" rtl="0">
              <a:spcBef>
                <a:spcPts val="0"/>
              </a:spcBef>
              <a:buClr>
                <a:srgbClr val="888888"/>
              </a:buClr>
              <a:buFont typeface="Calibri"/>
              <a:buNone/>
              <a:defRPr sz="1600">
                <a:solidFill>
                  <a:srgbClr val="888888"/>
                </a:solidFill>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rtl="0">
              <a:spcBef>
                <a:spcPts val="0"/>
              </a:spcBef>
              <a:buFont typeface="Calibri"/>
              <a:buNone/>
              <a:defRPr sz="1600"/>
            </a:lvl1pPr>
            <a:lvl2pPr indent="0" lvl="1" marL="457200" rtl="0">
              <a:spcBef>
                <a:spcPts val="0"/>
              </a:spcBef>
              <a:buFont typeface="Calibri"/>
              <a:buNone/>
              <a:defRPr sz="1400"/>
            </a:lvl2pPr>
            <a:lvl3pPr indent="0" lvl="2" marL="914400" rtl="0">
              <a:spcBef>
                <a:spcPts val="0"/>
              </a:spcBef>
              <a:buFont typeface="Calibri"/>
              <a:buNone/>
              <a:defRPr sz="1200"/>
            </a:lvl3pPr>
            <a:lvl4pPr indent="0" lvl="3" marL="1371600" rtl="0">
              <a:spcBef>
                <a:spcPts val="0"/>
              </a:spcBef>
              <a:buFont typeface="Calibri"/>
              <a:buNone/>
              <a:defRPr sz="1000"/>
            </a:lvl4pPr>
            <a:lvl5pPr indent="0" lvl="4" marL="1828800" rtl="0">
              <a:spcBef>
                <a:spcPts val="0"/>
              </a:spcBef>
              <a:buFont typeface="Calibri"/>
              <a:buNone/>
              <a:defRPr sz="1000"/>
            </a:lvl5pPr>
            <a:lvl6pPr indent="0" lvl="5" marL="2286000" rtl="0">
              <a:spcBef>
                <a:spcPts val="0"/>
              </a:spcBef>
              <a:buFont typeface="Calibri"/>
              <a:buNone/>
              <a:defRPr sz="1000"/>
            </a:lvl6pPr>
            <a:lvl7pPr indent="0" lvl="6" marL="2743200" rtl="0">
              <a:spcBef>
                <a:spcPts val="0"/>
              </a:spcBef>
              <a:buFont typeface="Calibri"/>
              <a:buNone/>
              <a:defRPr sz="1000"/>
            </a:lvl7pPr>
            <a:lvl8pPr indent="0" lvl="7" marL="3200400" rtl="0">
              <a:spcBef>
                <a:spcPts val="0"/>
              </a:spcBef>
              <a:buFont typeface="Calibri"/>
              <a:buNone/>
              <a:defRPr sz="1000"/>
            </a:lvl8pPr>
            <a:lvl9pPr indent="0" lvl="8" marL="3657600" rtl="0">
              <a:spcBef>
                <a:spcPts val="0"/>
              </a:spcBef>
              <a:buFont typeface="Calibri"/>
              <a:buNone/>
              <a:defRPr sz="1000"/>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rtl="0">
              <a:spcBef>
                <a:spcPts val="0"/>
              </a:spcBef>
              <a:buFont typeface="Calibri"/>
              <a:buNone/>
              <a:defRPr sz="1600"/>
            </a:lvl1pPr>
            <a:lvl2pPr indent="0" lvl="1" marL="457200" rtl="0">
              <a:spcBef>
                <a:spcPts val="0"/>
              </a:spcBef>
              <a:buFont typeface="Calibri"/>
              <a:buNone/>
              <a:defRPr sz="1400"/>
            </a:lvl2pPr>
            <a:lvl3pPr indent="0" lvl="2" marL="914400" rtl="0">
              <a:spcBef>
                <a:spcPts val="0"/>
              </a:spcBef>
              <a:buFont typeface="Calibri"/>
              <a:buNone/>
              <a:defRPr sz="1200"/>
            </a:lvl3pPr>
            <a:lvl4pPr indent="0" lvl="3" marL="1371600" rtl="0">
              <a:spcBef>
                <a:spcPts val="0"/>
              </a:spcBef>
              <a:buFont typeface="Calibri"/>
              <a:buNone/>
              <a:defRPr sz="1000"/>
            </a:lvl4pPr>
            <a:lvl5pPr indent="0" lvl="4" marL="1828800" rtl="0">
              <a:spcBef>
                <a:spcPts val="0"/>
              </a:spcBef>
              <a:buFont typeface="Calibri"/>
              <a:buNone/>
              <a:defRPr sz="1000"/>
            </a:lvl5pPr>
            <a:lvl6pPr indent="0" lvl="5" marL="2286000" rtl="0">
              <a:spcBef>
                <a:spcPts val="0"/>
              </a:spcBef>
              <a:buFont typeface="Calibri"/>
              <a:buNone/>
              <a:defRPr sz="1000"/>
            </a:lvl6pPr>
            <a:lvl7pPr indent="0" lvl="6" marL="2743200" rtl="0">
              <a:spcBef>
                <a:spcPts val="0"/>
              </a:spcBef>
              <a:buFont typeface="Calibri"/>
              <a:buNone/>
              <a:defRPr sz="1000"/>
            </a:lvl7pPr>
            <a:lvl8pPr indent="0" lvl="7" marL="3200400" rtl="0">
              <a:spcBef>
                <a:spcPts val="0"/>
              </a:spcBef>
              <a:buFont typeface="Calibri"/>
              <a:buNone/>
              <a:defRPr sz="1000"/>
            </a:lvl8pPr>
            <a:lvl9pPr indent="0" lvl="8" marL="3657600" rtl="0">
              <a:spcBef>
                <a:spcPts val="0"/>
              </a:spcBef>
              <a:buFont typeface="Calibri"/>
              <a:buNone/>
              <a:defRPr sz="1000"/>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17.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n.wikipedia.org/wiki/Decibel" TargetMode="External"/><Relationship Id="rId4" Type="http://schemas.openxmlformats.org/officeDocument/2006/relationships/hyperlink" Target="https://en.wikipedia.org/wiki/Gain_(electronics)" TargetMode="External"/><Relationship Id="rId5" Type="http://schemas.openxmlformats.org/officeDocument/2006/relationships/hyperlink" Target="https://en.wikipedia.org/wiki/Bandwidth_(signal_processing)" TargetMode="External"/><Relationship Id="rId6" Type="http://schemas.openxmlformats.org/officeDocument/2006/relationships/hyperlink" Target="https://en.wikipedia.org/wiki/Noise_temperatur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Team 24 </a:t>
            </a:r>
            <a:r>
              <a:rPr lang="en-US"/>
              <a:t>Proposal</a:t>
            </a:r>
            <a:r>
              <a:rPr b="0" i="0" lang="en-US" sz="6000" u="none" cap="none" strike="noStrike">
                <a:solidFill>
                  <a:schemeClr val="dk1"/>
                </a:solidFill>
                <a:latin typeface="Calibri"/>
                <a:ea typeface="Calibri"/>
                <a:cs typeface="Calibri"/>
                <a:sym typeface="Calibri"/>
              </a:rPr>
              <a:t> Presentation</a:t>
            </a:r>
          </a:p>
        </p:txBody>
      </p:sp>
      <p:sp>
        <p:nvSpPr>
          <p:cNvPr id="85" name="Shape 85"/>
          <p:cNvSpPr txBox="1"/>
          <p:nvPr>
            <p:ph idx="1" type="subTitle"/>
          </p:nvPr>
        </p:nvSpPr>
        <p:spPr>
          <a:xfrm>
            <a:off x="1524000" y="3579662"/>
            <a:ext cx="9144000" cy="165570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Phased Array GPR Simulations</a:t>
            </a:r>
          </a:p>
          <a:p>
            <a:pPr indent="0" lvl="0" marL="0" marR="0" rtl="0" algn="ctr">
              <a:lnSpc>
                <a:spcPct val="90000"/>
              </a:lnSpc>
              <a:spcBef>
                <a:spcPts val="0"/>
              </a:spcBef>
              <a:buClr>
                <a:schemeClr val="dk1"/>
              </a:buClr>
              <a:buSzPct val="25000"/>
              <a:buFont typeface="Arial"/>
              <a:buNone/>
            </a:pPr>
            <a:r>
              <a:rPr lang="en-US" sz="1800"/>
              <a:t>Daniel Miller</a:t>
            </a:r>
          </a:p>
          <a:p>
            <a:pPr indent="0" lvl="0" marL="0" marR="0" rtl="0" algn="ctr">
              <a:lnSpc>
                <a:spcPct val="90000"/>
              </a:lnSpc>
              <a:spcBef>
                <a:spcPts val="0"/>
              </a:spcBef>
              <a:buClr>
                <a:schemeClr val="dk1"/>
              </a:buClr>
              <a:buSzPct val="25000"/>
              <a:buFont typeface="Arial"/>
              <a:buNone/>
            </a:pPr>
            <a:r>
              <a:rPr lang="en-US" sz="1800"/>
              <a:t>Tyler Castro</a:t>
            </a:r>
          </a:p>
          <a:p>
            <a:pPr indent="0" lvl="0" marL="0" marR="0" rtl="0" algn="ctr">
              <a:lnSpc>
                <a:spcPct val="90000"/>
              </a:lnSpc>
              <a:spcBef>
                <a:spcPts val="0"/>
              </a:spcBef>
              <a:buClr>
                <a:schemeClr val="dk1"/>
              </a:buClr>
              <a:buSzPct val="25000"/>
              <a:buFont typeface="Arial"/>
              <a:buNone/>
            </a:pPr>
            <a:r>
              <a:rPr lang="en-US" sz="1800"/>
              <a:t>Michael Turner</a:t>
            </a:r>
          </a:p>
          <a:p>
            <a:pPr indent="0" lvl="0" marL="0" marR="0" rtl="0" algn="ctr">
              <a:lnSpc>
                <a:spcPct val="90000"/>
              </a:lnSpc>
              <a:spcBef>
                <a:spcPts val="0"/>
              </a:spcBef>
              <a:buClr>
                <a:schemeClr val="dk1"/>
              </a:buClr>
              <a:buSzPct val="25000"/>
              <a:buFont typeface="Arial"/>
              <a:buNone/>
            </a:pPr>
            <a:r>
              <a:rPr lang="en-US" sz="1800"/>
              <a:t>Coy Coburn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Radar Display</a:t>
            </a:r>
          </a:p>
        </p:txBody>
      </p:sp>
      <p:sp>
        <p:nvSpPr>
          <p:cNvPr id="166" name="Shape 166"/>
          <p:cNvSpPr txBox="1"/>
          <p:nvPr>
            <p:ph idx="1" type="body"/>
          </p:nvPr>
        </p:nvSpPr>
        <p:spPr>
          <a:xfrm>
            <a:off x="838200" y="1825625"/>
            <a:ext cx="10515599" cy="1776899"/>
          </a:xfrm>
          <a:prstGeom prst="rect">
            <a:avLst/>
          </a:prstGeom>
        </p:spPr>
        <p:txBody>
          <a:bodyPr anchorCtr="0" anchor="t" bIns="91425" lIns="91425" rIns="91425" tIns="91425">
            <a:noAutofit/>
          </a:bodyPr>
          <a:lstStyle/>
          <a:p>
            <a:pPr indent="-342900" lvl="0" marL="457200">
              <a:spcBef>
                <a:spcPts val="0"/>
              </a:spcBef>
              <a:buSzPct val="100000"/>
            </a:pPr>
            <a:r>
              <a:rPr lang="en-US" sz="1800"/>
              <a:t>Below are examples of the expected signals to be received. The first example is a basic signal, while the second one is the reflection from multiple signals.</a:t>
            </a:r>
          </a:p>
        </p:txBody>
      </p:sp>
      <p:pic>
        <p:nvPicPr>
          <p:cNvPr id="167" name="Shape 167"/>
          <p:cNvPicPr preferRelativeResize="0"/>
          <p:nvPr/>
        </p:nvPicPr>
        <p:blipFill>
          <a:blip r:embed="rId3">
            <a:alphaModFix/>
          </a:blip>
          <a:stretch>
            <a:fillRect/>
          </a:stretch>
        </p:blipFill>
        <p:spPr>
          <a:xfrm>
            <a:off x="6334725" y="3385987"/>
            <a:ext cx="5343525" cy="2790825"/>
          </a:xfrm>
          <a:prstGeom prst="rect">
            <a:avLst/>
          </a:prstGeom>
          <a:noFill/>
          <a:ln>
            <a:noFill/>
          </a:ln>
        </p:spPr>
      </p:pic>
      <p:pic>
        <p:nvPicPr>
          <p:cNvPr id="168" name="Shape 168"/>
          <p:cNvPicPr preferRelativeResize="0"/>
          <p:nvPr/>
        </p:nvPicPr>
        <p:blipFill>
          <a:blip r:embed="rId4">
            <a:alphaModFix/>
          </a:blip>
          <a:stretch>
            <a:fillRect/>
          </a:stretch>
        </p:blipFill>
        <p:spPr>
          <a:xfrm>
            <a:off x="838200" y="3737325"/>
            <a:ext cx="5981700" cy="20574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Receiver test signal</a:t>
            </a:r>
          </a:p>
        </p:txBody>
      </p:sp>
      <p:sp>
        <p:nvSpPr>
          <p:cNvPr id="174" name="Shape 174"/>
          <p:cNvSpPr txBox="1"/>
          <p:nvPr>
            <p:ph idx="1" type="body"/>
          </p:nvPr>
        </p:nvSpPr>
        <p:spPr>
          <a:xfrm>
            <a:off x="838200" y="1825625"/>
            <a:ext cx="5371500" cy="4351199"/>
          </a:xfrm>
          <a:prstGeom prst="rect">
            <a:avLst/>
          </a:prstGeom>
        </p:spPr>
        <p:txBody>
          <a:bodyPr anchorCtr="0" anchor="t" bIns="91425" lIns="91425" rIns="91425" tIns="91425">
            <a:noAutofit/>
          </a:bodyPr>
          <a:lstStyle/>
          <a:p>
            <a:pPr indent="-342900" lvl="0" marL="457200" rtl="0">
              <a:spcBef>
                <a:spcPts val="0"/>
              </a:spcBef>
              <a:buSzPct val="100000"/>
            </a:pPr>
            <a:r>
              <a:rPr lang="en-US" sz="1800"/>
              <a:t>This test signal is made by pulsing a decaying sine wave. </a:t>
            </a:r>
          </a:p>
          <a:p>
            <a:pPr indent="0" lvl="0" marL="0" rtl="0">
              <a:spcBef>
                <a:spcPts val="0"/>
              </a:spcBef>
              <a:buNone/>
            </a:pPr>
            <a:r>
              <a:t/>
            </a:r>
            <a:endParaRPr sz="1800"/>
          </a:p>
          <a:p>
            <a:pPr indent="-342900" lvl="0" marL="457200" rtl="0">
              <a:spcBef>
                <a:spcPts val="0"/>
              </a:spcBef>
              <a:buSzPct val="100000"/>
            </a:pPr>
            <a:r>
              <a:rPr lang="en-US" sz="1800"/>
              <a:t>This is due to the farther away an object is, the weaker the reflected signal will be.</a:t>
            </a:r>
          </a:p>
          <a:p>
            <a:pPr indent="0" lvl="0" marL="0" rtl="0">
              <a:spcBef>
                <a:spcPts val="0"/>
              </a:spcBef>
              <a:buNone/>
            </a:pPr>
            <a:r>
              <a:t/>
            </a:r>
            <a:endParaRPr sz="1800"/>
          </a:p>
          <a:p>
            <a:pPr indent="-342900" lvl="0" marL="457200">
              <a:spcBef>
                <a:spcPts val="0"/>
              </a:spcBef>
              <a:buSzPct val="100000"/>
            </a:pPr>
            <a:r>
              <a:rPr lang="en-US" sz="1800"/>
              <a:t>The medium (ground) usually does not return much reflection after entering the ground.</a:t>
            </a:r>
          </a:p>
        </p:txBody>
      </p:sp>
      <p:pic>
        <p:nvPicPr>
          <p:cNvPr id="175" name="Shape 175"/>
          <p:cNvPicPr preferRelativeResize="0"/>
          <p:nvPr/>
        </p:nvPicPr>
        <p:blipFill>
          <a:blip r:embed="rId3">
            <a:alphaModFix/>
          </a:blip>
          <a:stretch>
            <a:fillRect/>
          </a:stretch>
        </p:blipFill>
        <p:spPr>
          <a:xfrm>
            <a:off x="6209637" y="1070387"/>
            <a:ext cx="5724525" cy="40100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Time Varying Gain</a:t>
            </a:r>
          </a:p>
        </p:txBody>
      </p:sp>
      <p:sp>
        <p:nvSpPr>
          <p:cNvPr id="181" name="Shape 181"/>
          <p:cNvSpPr txBox="1"/>
          <p:nvPr>
            <p:ph idx="1" type="body"/>
          </p:nvPr>
        </p:nvSpPr>
        <p:spPr>
          <a:xfrm>
            <a:off x="838200" y="1825625"/>
            <a:ext cx="6075900" cy="1827000"/>
          </a:xfrm>
          <a:prstGeom prst="rect">
            <a:avLst/>
          </a:prstGeom>
        </p:spPr>
        <p:txBody>
          <a:bodyPr anchorCtr="0" anchor="t" bIns="91425" lIns="91425" rIns="91425" tIns="91425">
            <a:noAutofit/>
          </a:bodyPr>
          <a:lstStyle/>
          <a:p>
            <a:pPr indent="-342900" lvl="0" marL="457200" rtl="0">
              <a:spcBef>
                <a:spcPts val="0"/>
              </a:spcBef>
              <a:buSzPct val="100000"/>
            </a:pPr>
            <a:r>
              <a:rPr lang="en-US" sz="1800"/>
              <a:t>Farther distance = weaker reflection</a:t>
            </a:r>
          </a:p>
          <a:p>
            <a:pPr indent="-342900" lvl="0" marL="457200" rtl="0">
              <a:spcBef>
                <a:spcPts val="0"/>
              </a:spcBef>
              <a:buSzPct val="100000"/>
            </a:pPr>
            <a:r>
              <a:rPr lang="en-US" sz="1800"/>
              <a:t>Therefore, a time varying gain is needed to compensate for the signal. In theory, all reflections should be of the same amplitude.</a:t>
            </a:r>
          </a:p>
          <a:p>
            <a:pPr indent="-342900" lvl="0" marL="457200">
              <a:spcBef>
                <a:spcPts val="0"/>
              </a:spcBef>
              <a:buSzPct val="100000"/>
            </a:pPr>
            <a:r>
              <a:rPr lang="en-US" sz="1800"/>
              <a:t>TVG is very similar to the Automatic Gain Control</a:t>
            </a:r>
          </a:p>
        </p:txBody>
      </p:sp>
      <p:pic>
        <p:nvPicPr>
          <p:cNvPr id="182" name="Shape 182"/>
          <p:cNvPicPr preferRelativeResize="0"/>
          <p:nvPr/>
        </p:nvPicPr>
        <p:blipFill>
          <a:blip r:embed="rId3">
            <a:alphaModFix/>
          </a:blip>
          <a:stretch>
            <a:fillRect/>
          </a:stretch>
        </p:blipFill>
        <p:spPr>
          <a:xfrm>
            <a:off x="838187" y="3700325"/>
            <a:ext cx="2943225" cy="2476500"/>
          </a:xfrm>
          <a:prstGeom prst="rect">
            <a:avLst/>
          </a:prstGeom>
          <a:noFill/>
          <a:ln>
            <a:noFill/>
          </a:ln>
        </p:spPr>
      </p:pic>
      <p:pic>
        <p:nvPicPr>
          <p:cNvPr id="183" name="Shape 183"/>
          <p:cNvPicPr preferRelativeResize="0"/>
          <p:nvPr/>
        </p:nvPicPr>
        <p:blipFill>
          <a:blip r:embed="rId4">
            <a:alphaModFix/>
          </a:blip>
          <a:stretch>
            <a:fillRect/>
          </a:stretch>
        </p:blipFill>
        <p:spPr>
          <a:xfrm>
            <a:off x="7526250" y="543975"/>
            <a:ext cx="3581400" cy="2524125"/>
          </a:xfrm>
          <a:prstGeom prst="rect">
            <a:avLst/>
          </a:prstGeom>
          <a:noFill/>
          <a:ln>
            <a:noFill/>
          </a:ln>
        </p:spPr>
      </p:pic>
      <p:pic>
        <p:nvPicPr>
          <p:cNvPr id="184" name="Shape 184"/>
          <p:cNvPicPr preferRelativeResize="0"/>
          <p:nvPr/>
        </p:nvPicPr>
        <p:blipFill>
          <a:blip r:embed="rId5">
            <a:alphaModFix/>
          </a:blip>
          <a:stretch>
            <a:fillRect/>
          </a:stretch>
        </p:blipFill>
        <p:spPr>
          <a:xfrm>
            <a:off x="6735662" y="3566975"/>
            <a:ext cx="4371975" cy="26098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TVG output</a:t>
            </a:r>
          </a:p>
        </p:txBody>
      </p:sp>
      <p:sp>
        <p:nvSpPr>
          <p:cNvPr id="190" name="Shape 190"/>
          <p:cNvSpPr txBox="1"/>
          <p:nvPr>
            <p:ph idx="1" type="body"/>
          </p:nvPr>
        </p:nvSpPr>
        <p:spPr>
          <a:xfrm>
            <a:off x="838200" y="1823575"/>
            <a:ext cx="5046599" cy="1618199"/>
          </a:xfrm>
          <a:prstGeom prst="rect">
            <a:avLst/>
          </a:prstGeom>
        </p:spPr>
        <p:txBody>
          <a:bodyPr anchorCtr="0" anchor="t" bIns="91425" lIns="91425" rIns="91425" tIns="91425">
            <a:noAutofit/>
          </a:bodyPr>
          <a:lstStyle/>
          <a:p>
            <a:pPr indent="-342900" lvl="0" marL="457200" rtl="0">
              <a:spcBef>
                <a:spcPts val="0"/>
              </a:spcBef>
              <a:buSzPct val="100000"/>
            </a:pPr>
            <a:r>
              <a:rPr lang="en-US" sz="1800"/>
              <a:t>While the TVG test does amplify the reflected signals, it needs to be uniform. The TVG function will need to be tweaked depending on the decay rate.</a:t>
            </a:r>
          </a:p>
        </p:txBody>
      </p:sp>
      <p:pic>
        <p:nvPicPr>
          <p:cNvPr id="191" name="Shape 191"/>
          <p:cNvPicPr preferRelativeResize="0"/>
          <p:nvPr/>
        </p:nvPicPr>
        <p:blipFill>
          <a:blip r:embed="rId3">
            <a:alphaModFix/>
          </a:blip>
          <a:stretch>
            <a:fillRect/>
          </a:stretch>
        </p:blipFill>
        <p:spPr>
          <a:xfrm>
            <a:off x="1327450" y="3305375"/>
            <a:ext cx="4394229" cy="3149374"/>
          </a:xfrm>
          <a:prstGeom prst="rect">
            <a:avLst/>
          </a:prstGeom>
          <a:noFill/>
          <a:ln>
            <a:noFill/>
          </a:ln>
        </p:spPr>
      </p:pic>
      <p:pic>
        <p:nvPicPr>
          <p:cNvPr id="192" name="Shape 192"/>
          <p:cNvPicPr preferRelativeResize="0"/>
          <p:nvPr/>
        </p:nvPicPr>
        <p:blipFill>
          <a:blip r:embed="rId4">
            <a:alphaModFix/>
          </a:blip>
          <a:stretch>
            <a:fillRect/>
          </a:stretch>
        </p:blipFill>
        <p:spPr>
          <a:xfrm>
            <a:off x="6924662" y="3151375"/>
            <a:ext cx="4429125" cy="29718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Low Noise Amplifier</a:t>
            </a:r>
          </a:p>
        </p:txBody>
      </p:sp>
      <p:sp>
        <p:nvSpPr>
          <p:cNvPr id="198" name="Shape 198"/>
          <p:cNvSpPr txBox="1"/>
          <p:nvPr>
            <p:ph idx="1" type="body"/>
          </p:nvPr>
        </p:nvSpPr>
        <p:spPr>
          <a:xfrm>
            <a:off x="838200" y="1624250"/>
            <a:ext cx="5171999" cy="1907400"/>
          </a:xfrm>
          <a:prstGeom prst="rect">
            <a:avLst/>
          </a:prstGeom>
        </p:spPr>
        <p:txBody>
          <a:bodyPr anchorCtr="0" anchor="t" bIns="91425" lIns="91425" rIns="91425" tIns="91425">
            <a:noAutofit/>
          </a:bodyPr>
          <a:lstStyle/>
          <a:p>
            <a:pPr indent="-342900" lvl="0" marL="457200" rtl="0">
              <a:spcBef>
                <a:spcPts val="0"/>
              </a:spcBef>
              <a:buSzPct val="100000"/>
            </a:pPr>
            <a:r>
              <a:rPr lang="en-US" sz="1800"/>
              <a:t>The LNA’s purpose is to get full use of the RF’s dynamic range.</a:t>
            </a:r>
          </a:p>
          <a:p>
            <a:pPr indent="-342900" lvl="0" marL="457200" rtl="0">
              <a:spcBef>
                <a:spcPts val="0"/>
              </a:spcBef>
              <a:buSzPct val="100000"/>
            </a:pPr>
            <a:r>
              <a:rPr lang="en-US" sz="1800"/>
              <a:t>With the LNA following the TVG, it can now be much more sensitive without saturating the reflections.</a:t>
            </a:r>
          </a:p>
          <a:p>
            <a:pPr indent="-342900" lvl="0" marL="457200">
              <a:spcBef>
                <a:spcPts val="0"/>
              </a:spcBef>
              <a:buSzPct val="100000"/>
            </a:pPr>
            <a:r>
              <a:rPr lang="en-US" sz="1800"/>
              <a:t>Simulation S values were found from a transceiver BFP 420 datasheet, for up to 10 GHz</a:t>
            </a:r>
          </a:p>
        </p:txBody>
      </p:sp>
      <p:pic>
        <p:nvPicPr>
          <p:cNvPr id="199" name="Shape 199"/>
          <p:cNvPicPr preferRelativeResize="0"/>
          <p:nvPr/>
        </p:nvPicPr>
        <p:blipFill>
          <a:blip r:embed="rId3">
            <a:alphaModFix/>
          </a:blip>
          <a:stretch>
            <a:fillRect/>
          </a:stretch>
        </p:blipFill>
        <p:spPr>
          <a:xfrm>
            <a:off x="838200" y="3852725"/>
            <a:ext cx="2781300" cy="2324100"/>
          </a:xfrm>
          <a:prstGeom prst="rect">
            <a:avLst/>
          </a:prstGeom>
          <a:noFill/>
          <a:ln>
            <a:noFill/>
          </a:ln>
        </p:spPr>
      </p:pic>
      <p:pic>
        <p:nvPicPr>
          <p:cNvPr id="200" name="Shape 200"/>
          <p:cNvPicPr preferRelativeResize="0"/>
          <p:nvPr/>
        </p:nvPicPr>
        <p:blipFill>
          <a:blip r:embed="rId4">
            <a:alphaModFix/>
          </a:blip>
          <a:stretch>
            <a:fillRect/>
          </a:stretch>
        </p:blipFill>
        <p:spPr>
          <a:xfrm>
            <a:off x="6358350" y="2795437"/>
            <a:ext cx="4800600" cy="33813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Sample and Hold</a:t>
            </a:r>
          </a:p>
        </p:txBody>
      </p:sp>
      <p:sp>
        <p:nvSpPr>
          <p:cNvPr id="206" name="Shape 206"/>
          <p:cNvSpPr txBox="1"/>
          <p:nvPr>
            <p:ph idx="1" type="body"/>
          </p:nvPr>
        </p:nvSpPr>
        <p:spPr>
          <a:xfrm>
            <a:off x="838200" y="1467625"/>
            <a:ext cx="10382999" cy="1696500"/>
          </a:xfrm>
          <a:prstGeom prst="rect">
            <a:avLst/>
          </a:prstGeom>
        </p:spPr>
        <p:txBody>
          <a:bodyPr anchorCtr="0" anchor="t" bIns="91425" lIns="91425" rIns="91425" tIns="91425">
            <a:noAutofit/>
          </a:bodyPr>
          <a:lstStyle/>
          <a:p>
            <a:pPr indent="-342900" lvl="0" marL="457200" rtl="0">
              <a:spcBef>
                <a:spcPts val="0"/>
              </a:spcBef>
              <a:buSzPct val="100000"/>
            </a:pPr>
            <a:r>
              <a:rPr lang="en-US" sz="1800"/>
              <a:t>Our SH circuit takes samples from the outgoing LNA signal in reference to the rising edge of its given CLK signal.</a:t>
            </a:r>
          </a:p>
          <a:p>
            <a:pPr indent="-342900" lvl="0" marL="457200" rtl="0">
              <a:spcBef>
                <a:spcPts val="0"/>
              </a:spcBef>
              <a:buSzPct val="100000"/>
            </a:pPr>
            <a:r>
              <a:rPr lang="en-US" sz="1800"/>
              <a:t>The clock is usually based on the transmitter’s timing. We will need to match this in later versions</a:t>
            </a:r>
          </a:p>
          <a:p>
            <a:pPr indent="-342900" lvl="0" marL="457200">
              <a:spcBef>
                <a:spcPts val="0"/>
              </a:spcBef>
              <a:buSzPct val="100000"/>
            </a:pPr>
            <a:r>
              <a:rPr lang="en-US" sz="1800"/>
              <a:t>Overall, it slows down the sampling rate for the Ad converter</a:t>
            </a:r>
          </a:p>
        </p:txBody>
      </p:sp>
      <p:pic>
        <p:nvPicPr>
          <p:cNvPr id="207" name="Shape 207"/>
          <p:cNvPicPr preferRelativeResize="0"/>
          <p:nvPr/>
        </p:nvPicPr>
        <p:blipFill>
          <a:blip r:embed="rId3">
            <a:alphaModFix/>
          </a:blip>
          <a:stretch>
            <a:fillRect/>
          </a:stretch>
        </p:blipFill>
        <p:spPr>
          <a:xfrm>
            <a:off x="838200" y="3164175"/>
            <a:ext cx="3345975" cy="3693825"/>
          </a:xfrm>
          <a:prstGeom prst="rect">
            <a:avLst/>
          </a:prstGeom>
          <a:noFill/>
          <a:ln>
            <a:noFill/>
          </a:ln>
        </p:spPr>
      </p:pic>
      <p:pic>
        <p:nvPicPr>
          <p:cNvPr id="208" name="Shape 208"/>
          <p:cNvPicPr preferRelativeResize="0"/>
          <p:nvPr/>
        </p:nvPicPr>
        <p:blipFill>
          <a:blip r:embed="rId4">
            <a:alphaModFix/>
          </a:blip>
          <a:stretch>
            <a:fillRect/>
          </a:stretch>
        </p:blipFill>
        <p:spPr>
          <a:xfrm>
            <a:off x="6381750" y="3035850"/>
            <a:ext cx="4972050" cy="33147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THANKS AND GIG EM</a:t>
            </a:r>
          </a:p>
        </p:txBody>
      </p:sp>
      <p:sp>
        <p:nvSpPr>
          <p:cNvPr id="214" name="Shape 214"/>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lvl="0" marL="0">
              <a:spcBef>
                <a:spcPts val="0"/>
              </a:spcBef>
              <a:buNone/>
            </a:pPr>
            <a:r>
              <a:rPr lang="en-US"/>
              <a:t>Questions?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US"/>
              <a:t>Backup slides</a:t>
            </a:r>
          </a:p>
        </p:txBody>
      </p:sp>
      <p:sp>
        <p:nvSpPr>
          <p:cNvPr id="220" name="Shape 220"/>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228600" lvl="0" marL="457200" rtl="0">
              <a:spcBef>
                <a:spcPts val="0"/>
              </a:spcBef>
              <a:buAutoNum type="arabicPeriod"/>
            </a:pPr>
            <a:r>
              <a:rPr lang="en-US"/>
              <a:t>Antenna shielding</a:t>
            </a:r>
          </a:p>
          <a:p>
            <a:pPr indent="-228600" lvl="0" marL="457200" rtl="0">
              <a:spcBef>
                <a:spcPts val="0"/>
              </a:spcBef>
              <a:buAutoNum type="arabicPeriod"/>
            </a:pPr>
            <a:r>
              <a:rPr lang="en-US"/>
              <a:t>SH circuit diagram</a:t>
            </a:r>
          </a:p>
          <a:p>
            <a:pPr indent="-228600" lvl="0" marL="457200" rtl="0">
              <a:spcBef>
                <a:spcPts val="0"/>
              </a:spcBef>
              <a:buAutoNum type="arabicPeriod"/>
            </a:pPr>
            <a:r>
              <a:rPr lang="en-US"/>
              <a:t>Active vs passive array</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t/>
            </a:r>
            <a:endParaRPr/>
          </a:p>
        </p:txBody>
      </p:sp>
      <p:pic>
        <p:nvPicPr>
          <p:cNvPr id="227" name="Shape 227"/>
          <p:cNvPicPr preferRelativeResize="0"/>
          <p:nvPr/>
        </p:nvPicPr>
        <p:blipFill>
          <a:blip r:embed="rId3">
            <a:alphaModFix/>
          </a:blip>
          <a:stretch>
            <a:fillRect/>
          </a:stretch>
        </p:blipFill>
        <p:spPr>
          <a:xfrm>
            <a:off x="4143375" y="528637"/>
            <a:ext cx="3905250" cy="58007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t/>
            </a:r>
            <a:endParaRPr/>
          </a:p>
        </p:txBody>
      </p:sp>
      <p:sp>
        <p:nvSpPr>
          <p:cNvPr id="233" name="Shape 233"/>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rPr lang="en-US"/>
              <a:t>Full bridge SH, used for under 1 GHz</a:t>
            </a:r>
          </a:p>
        </p:txBody>
      </p:sp>
      <p:pic>
        <p:nvPicPr>
          <p:cNvPr id="234" name="Shape 234"/>
          <p:cNvPicPr preferRelativeResize="0"/>
          <p:nvPr/>
        </p:nvPicPr>
        <p:blipFill>
          <a:blip r:embed="rId3">
            <a:alphaModFix/>
          </a:blip>
          <a:stretch>
            <a:fillRect/>
          </a:stretch>
        </p:blipFill>
        <p:spPr>
          <a:xfrm>
            <a:off x="6746125" y="483200"/>
            <a:ext cx="4607675" cy="56007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4294967295"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GPR Block Diagram</a:t>
            </a:r>
          </a:p>
        </p:txBody>
      </p:sp>
      <p:sp>
        <p:nvSpPr>
          <p:cNvPr id="91" name="Shape 91"/>
          <p:cNvSpPr/>
          <p:nvPr/>
        </p:nvSpPr>
        <p:spPr>
          <a:xfrm>
            <a:off x="7889348" y="618225"/>
            <a:ext cx="1496699" cy="9237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Control Unit</a:t>
            </a:r>
          </a:p>
        </p:txBody>
      </p:sp>
      <p:sp>
        <p:nvSpPr>
          <p:cNvPr id="92" name="Shape 92"/>
          <p:cNvSpPr/>
          <p:nvPr/>
        </p:nvSpPr>
        <p:spPr>
          <a:xfrm>
            <a:off x="6428391" y="3389163"/>
            <a:ext cx="4925400" cy="2850600"/>
          </a:xfrm>
          <a:prstGeom prst="rect">
            <a:avLst/>
          </a:prstGeom>
          <a:solidFill>
            <a:srgbClr val="7F6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8179950" y="4599457"/>
            <a:ext cx="1272300" cy="5892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7236792" y="3022886"/>
            <a:ext cx="943199" cy="3663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9386313" y="3022886"/>
            <a:ext cx="943199" cy="3663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6" name="Shape 96"/>
          <p:cNvCxnSpPr>
            <a:endCxn id="93" idx="0"/>
          </p:cNvCxnSpPr>
          <p:nvPr/>
        </p:nvCxnSpPr>
        <p:spPr>
          <a:xfrm>
            <a:off x="7716000" y="3421357"/>
            <a:ext cx="1100100" cy="1178100"/>
          </a:xfrm>
          <a:prstGeom prst="straightConnector1">
            <a:avLst/>
          </a:prstGeom>
          <a:noFill/>
          <a:ln cap="flat" cmpd="sng" w="9525">
            <a:solidFill>
              <a:srgbClr val="FF0000"/>
            </a:solidFill>
            <a:prstDash val="solid"/>
            <a:round/>
            <a:headEnd len="lg" w="lg" type="none"/>
            <a:tailEnd len="lg" w="lg" type="triangle"/>
          </a:ln>
        </p:spPr>
      </p:cxnSp>
      <p:cxnSp>
        <p:nvCxnSpPr>
          <p:cNvPr id="97" name="Shape 97"/>
          <p:cNvCxnSpPr>
            <a:endCxn id="95" idx="2"/>
          </p:cNvCxnSpPr>
          <p:nvPr/>
        </p:nvCxnSpPr>
        <p:spPr>
          <a:xfrm flipH="1" rot="10800000">
            <a:off x="8853813" y="3389186"/>
            <a:ext cx="1004100" cy="1242300"/>
          </a:xfrm>
          <a:prstGeom prst="straightConnector1">
            <a:avLst/>
          </a:prstGeom>
          <a:noFill/>
          <a:ln cap="flat" cmpd="sng" w="9525">
            <a:solidFill>
              <a:srgbClr val="0000FF"/>
            </a:solidFill>
            <a:prstDash val="solid"/>
            <a:round/>
            <a:headEnd len="lg" w="lg" type="none"/>
            <a:tailEnd len="lg" w="lg" type="triangle"/>
          </a:ln>
        </p:spPr>
      </p:cxnSp>
      <p:cxnSp>
        <p:nvCxnSpPr>
          <p:cNvPr id="98" name="Shape 98"/>
          <p:cNvCxnSpPr>
            <a:stCxn id="94" idx="3"/>
            <a:endCxn id="95" idx="1"/>
          </p:cNvCxnSpPr>
          <p:nvPr/>
        </p:nvCxnSpPr>
        <p:spPr>
          <a:xfrm>
            <a:off x="8179992" y="3206036"/>
            <a:ext cx="1206300" cy="0"/>
          </a:xfrm>
          <a:prstGeom prst="straightConnector1">
            <a:avLst/>
          </a:prstGeom>
          <a:noFill/>
          <a:ln cap="flat" cmpd="sng" w="9525">
            <a:solidFill>
              <a:srgbClr val="000000"/>
            </a:solidFill>
            <a:prstDash val="solid"/>
            <a:round/>
            <a:headEnd len="lg" w="lg" type="none"/>
            <a:tailEnd len="lg" w="lg" type="triangle"/>
          </a:ln>
        </p:spPr>
      </p:cxnSp>
      <p:cxnSp>
        <p:nvCxnSpPr>
          <p:cNvPr id="99" name="Shape 99"/>
          <p:cNvCxnSpPr>
            <a:stCxn id="91" idx="2"/>
            <a:endCxn id="94" idx="0"/>
          </p:cNvCxnSpPr>
          <p:nvPr/>
        </p:nvCxnSpPr>
        <p:spPr>
          <a:xfrm flipH="1">
            <a:off x="7708298" y="1541925"/>
            <a:ext cx="929400" cy="1481099"/>
          </a:xfrm>
          <a:prstGeom prst="straightConnector1">
            <a:avLst/>
          </a:prstGeom>
          <a:noFill/>
          <a:ln cap="flat" cmpd="sng" w="9525">
            <a:solidFill>
              <a:srgbClr val="000000"/>
            </a:solidFill>
            <a:prstDash val="solid"/>
            <a:round/>
            <a:headEnd len="lg" w="lg" type="none"/>
            <a:tailEnd len="lg" w="lg" type="triangle"/>
          </a:ln>
        </p:spPr>
      </p:cxnSp>
      <p:cxnSp>
        <p:nvCxnSpPr>
          <p:cNvPr id="100" name="Shape 100"/>
          <p:cNvCxnSpPr>
            <a:stCxn id="95" idx="0"/>
            <a:endCxn id="91" idx="2"/>
          </p:cNvCxnSpPr>
          <p:nvPr/>
        </p:nvCxnSpPr>
        <p:spPr>
          <a:xfrm rot="10800000">
            <a:off x="8637813" y="1541786"/>
            <a:ext cx="1220100" cy="1481100"/>
          </a:xfrm>
          <a:prstGeom prst="straightConnector1">
            <a:avLst/>
          </a:prstGeom>
          <a:noFill/>
          <a:ln cap="flat" cmpd="sng" w="9525">
            <a:solidFill>
              <a:srgbClr val="000000"/>
            </a:solidFill>
            <a:prstDash val="solid"/>
            <a:round/>
            <a:headEnd len="lg" w="lg" type="none"/>
            <a:tailEnd len="lg" w="lg" type="triangle"/>
          </a:ln>
        </p:spPr>
      </p:cxnSp>
      <p:sp>
        <p:nvSpPr>
          <p:cNvPr id="101" name="Shape 101"/>
          <p:cNvSpPr txBox="1"/>
          <p:nvPr/>
        </p:nvSpPr>
        <p:spPr>
          <a:xfrm>
            <a:off x="10098459" y="2386307"/>
            <a:ext cx="1206600" cy="366300"/>
          </a:xfrm>
          <a:prstGeom prst="rect">
            <a:avLst/>
          </a:prstGeom>
          <a:noFill/>
          <a:ln>
            <a:noFill/>
          </a:ln>
        </p:spPr>
        <p:txBody>
          <a:bodyPr anchorCtr="0" anchor="t" bIns="91425" lIns="91425" rIns="91425" tIns="91425">
            <a:noAutofit/>
          </a:bodyPr>
          <a:lstStyle/>
          <a:p>
            <a:pPr lvl="0" rtl="0" algn="l">
              <a:spcBef>
                <a:spcPts val="0"/>
              </a:spcBef>
              <a:buNone/>
            </a:pPr>
            <a:r>
              <a:rPr lang="en-US"/>
              <a:t>Receiver Antenna</a:t>
            </a:r>
          </a:p>
        </p:txBody>
      </p:sp>
      <p:sp>
        <p:nvSpPr>
          <p:cNvPr id="102" name="Shape 102"/>
          <p:cNvSpPr txBox="1"/>
          <p:nvPr/>
        </p:nvSpPr>
        <p:spPr>
          <a:xfrm>
            <a:off x="6368500" y="2386304"/>
            <a:ext cx="1496699" cy="366300"/>
          </a:xfrm>
          <a:prstGeom prst="rect">
            <a:avLst/>
          </a:prstGeom>
          <a:noFill/>
          <a:ln>
            <a:noFill/>
          </a:ln>
        </p:spPr>
        <p:txBody>
          <a:bodyPr anchorCtr="0" anchor="t" bIns="91425" lIns="91425" rIns="91425" tIns="91425">
            <a:noAutofit/>
          </a:bodyPr>
          <a:lstStyle/>
          <a:p>
            <a:pPr lvl="0" rtl="0" algn="l">
              <a:spcBef>
                <a:spcPts val="0"/>
              </a:spcBef>
              <a:buNone/>
            </a:pPr>
            <a:r>
              <a:rPr lang="en-US"/>
              <a:t>Transmitter Antenna</a:t>
            </a:r>
          </a:p>
        </p:txBody>
      </p:sp>
      <p:sp>
        <p:nvSpPr>
          <p:cNvPr id="103" name="Shape 103"/>
          <p:cNvSpPr txBox="1"/>
          <p:nvPr/>
        </p:nvSpPr>
        <p:spPr>
          <a:xfrm>
            <a:off x="9386313" y="5109025"/>
            <a:ext cx="1496699" cy="509700"/>
          </a:xfrm>
          <a:prstGeom prst="rect">
            <a:avLst/>
          </a:prstGeom>
          <a:noFill/>
          <a:ln>
            <a:noFill/>
          </a:ln>
        </p:spPr>
        <p:txBody>
          <a:bodyPr anchorCtr="0" anchor="t" bIns="91425" lIns="91425" rIns="91425" tIns="91425">
            <a:noAutofit/>
          </a:bodyPr>
          <a:lstStyle/>
          <a:p>
            <a:pPr lvl="0" rtl="0" algn="l">
              <a:spcBef>
                <a:spcPts val="0"/>
              </a:spcBef>
              <a:buNone/>
            </a:pPr>
            <a:r>
              <a:rPr lang="en-US"/>
              <a:t>Buried Object</a:t>
            </a:r>
          </a:p>
        </p:txBody>
      </p:sp>
      <p:sp>
        <p:nvSpPr>
          <p:cNvPr id="104" name="Shape 104"/>
          <p:cNvSpPr txBox="1"/>
          <p:nvPr/>
        </p:nvSpPr>
        <p:spPr>
          <a:xfrm>
            <a:off x="8212735" y="2774102"/>
            <a:ext cx="1206600" cy="366300"/>
          </a:xfrm>
          <a:prstGeom prst="rect">
            <a:avLst/>
          </a:prstGeom>
          <a:noFill/>
          <a:ln>
            <a:noFill/>
          </a:ln>
        </p:spPr>
        <p:txBody>
          <a:bodyPr anchorCtr="0" anchor="t" bIns="91425" lIns="91425" rIns="91425" tIns="91425">
            <a:noAutofit/>
          </a:bodyPr>
          <a:lstStyle/>
          <a:p>
            <a:pPr lvl="0" rtl="0" algn="l">
              <a:spcBef>
                <a:spcPts val="0"/>
              </a:spcBef>
              <a:buNone/>
            </a:pPr>
            <a:r>
              <a:rPr lang="en-US"/>
              <a:t>Direct Signal</a:t>
            </a:r>
          </a:p>
        </p:txBody>
      </p:sp>
      <p:sp>
        <p:nvSpPr>
          <p:cNvPr id="105" name="Shape 105"/>
          <p:cNvSpPr txBox="1"/>
          <p:nvPr/>
        </p:nvSpPr>
        <p:spPr>
          <a:xfrm rot="2769797">
            <a:off x="7393433" y="3790791"/>
            <a:ext cx="1525543" cy="355622"/>
          </a:xfrm>
          <a:prstGeom prst="rect">
            <a:avLst/>
          </a:prstGeom>
          <a:noFill/>
          <a:ln>
            <a:noFill/>
          </a:ln>
        </p:spPr>
        <p:txBody>
          <a:bodyPr anchorCtr="0" anchor="t" bIns="91425" lIns="91425" rIns="91425" tIns="91425">
            <a:noAutofit/>
          </a:bodyPr>
          <a:lstStyle/>
          <a:p>
            <a:pPr lvl="0" rtl="0" algn="l">
              <a:spcBef>
                <a:spcPts val="0"/>
              </a:spcBef>
              <a:buNone/>
            </a:pPr>
            <a:r>
              <a:rPr lang="en-US"/>
              <a:t>Transmitted Pulse</a:t>
            </a:r>
          </a:p>
        </p:txBody>
      </p:sp>
      <p:sp>
        <p:nvSpPr>
          <p:cNvPr id="106" name="Shape 106"/>
          <p:cNvSpPr txBox="1"/>
          <p:nvPr/>
        </p:nvSpPr>
        <p:spPr>
          <a:xfrm rot="-3195372">
            <a:off x="8884764" y="3711593"/>
            <a:ext cx="1254183" cy="352966"/>
          </a:xfrm>
          <a:prstGeom prst="rect">
            <a:avLst/>
          </a:prstGeom>
          <a:noFill/>
          <a:ln>
            <a:noFill/>
          </a:ln>
        </p:spPr>
        <p:txBody>
          <a:bodyPr anchorCtr="0" anchor="t" bIns="91425" lIns="91425" rIns="91425" tIns="91425">
            <a:noAutofit/>
          </a:bodyPr>
          <a:lstStyle/>
          <a:p>
            <a:pPr lvl="0" rtl="0" algn="l">
              <a:spcBef>
                <a:spcPts val="0"/>
              </a:spcBef>
              <a:buNone/>
            </a:pPr>
            <a:r>
              <a:rPr lang="en-US"/>
              <a:t>Reflected Pulse</a:t>
            </a:r>
          </a:p>
        </p:txBody>
      </p:sp>
      <p:sp>
        <p:nvSpPr>
          <p:cNvPr id="107" name="Shape 107"/>
          <p:cNvSpPr txBox="1"/>
          <p:nvPr/>
        </p:nvSpPr>
        <p:spPr>
          <a:xfrm>
            <a:off x="838200" y="1772850"/>
            <a:ext cx="5366099" cy="3312299"/>
          </a:xfrm>
          <a:prstGeom prst="rect">
            <a:avLst/>
          </a:prstGeom>
          <a:noFill/>
          <a:ln>
            <a:noFill/>
          </a:ln>
        </p:spPr>
        <p:txBody>
          <a:bodyPr anchorCtr="0" anchor="t" bIns="91425" lIns="91425" rIns="91425" tIns="91425">
            <a:noAutofit/>
          </a:bodyPr>
          <a:lstStyle/>
          <a:p>
            <a:pPr indent="-228600" lvl="0" marL="457200" rtl="0" algn="just">
              <a:spcBef>
                <a:spcPts val="0"/>
              </a:spcBef>
              <a:buClr>
                <a:srgbClr val="000000"/>
              </a:buClr>
              <a:buFont typeface="Times New Roman"/>
              <a:buChar char="●"/>
            </a:pPr>
            <a:r>
              <a:rPr b="1" lang="en-US">
                <a:solidFill>
                  <a:srgbClr val="000000"/>
                </a:solidFill>
                <a:latin typeface="Times New Roman"/>
                <a:ea typeface="Times New Roman"/>
                <a:cs typeface="Times New Roman"/>
                <a:sym typeface="Times New Roman"/>
              </a:rPr>
              <a:t>Objective:</a:t>
            </a:r>
            <a:r>
              <a:rPr lang="en-US">
                <a:solidFill>
                  <a:srgbClr val="000000"/>
                </a:solidFill>
                <a:latin typeface="Times New Roman"/>
                <a:ea typeface="Times New Roman"/>
                <a:cs typeface="Times New Roman"/>
                <a:sym typeface="Times New Roman"/>
              </a:rPr>
              <a:t> To map underground root systems</a:t>
            </a:r>
          </a:p>
          <a:p>
            <a:pPr lvl="0" rtl="0" algn="just">
              <a:spcBef>
                <a:spcPts val="0"/>
              </a:spcBef>
              <a:buNone/>
            </a:pPr>
            <a:r>
              <a:t/>
            </a:r>
            <a:endParaRPr>
              <a:solidFill>
                <a:srgbClr val="000000"/>
              </a:solidFill>
              <a:latin typeface="Times New Roman"/>
              <a:ea typeface="Times New Roman"/>
              <a:cs typeface="Times New Roman"/>
              <a:sym typeface="Times New Roman"/>
            </a:endParaRPr>
          </a:p>
          <a:p>
            <a:pPr indent="-228600" lvl="0" marL="457200" rtl="0" algn="just">
              <a:spcBef>
                <a:spcPts val="0"/>
              </a:spcBef>
              <a:buClr>
                <a:srgbClr val="000000"/>
              </a:buClr>
              <a:buFont typeface="Times New Roman"/>
              <a:buChar char="●"/>
            </a:pPr>
            <a:r>
              <a:rPr lang="en-US">
                <a:solidFill>
                  <a:srgbClr val="000000"/>
                </a:solidFill>
                <a:latin typeface="Times New Roman"/>
                <a:ea typeface="Times New Roman"/>
                <a:cs typeface="Times New Roman"/>
                <a:sym typeface="Times New Roman"/>
              </a:rPr>
              <a:t>The transmitter will pulse a signal to penetrate the ground.</a:t>
            </a:r>
          </a:p>
          <a:p>
            <a:pPr indent="-228600" lvl="0" marL="457200" rtl="0" algn="just">
              <a:spcBef>
                <a:spcPts val="0"/>
              </a:spcBef>
              <a:buClr>
                <a:srgbClr val="000000"/>
              </a:buClr>
              <a:buFont typeface="Times New Roman"/>
              <a:buChar char="●"/>
            </a:pPr>
            <a:r>
              <a:rPr lang="en-US">
                <a:solidFill>
                  <a:srgbClr val="000000"/>
                </a:solidFill>
                <a:latin typeface="Times New Roman"/>
                <a:ea typeface="Times New Roman"/>
                <a:cs typeface="Times New Roman"/>
                <a:sym typeface="Times New Roman"/>
              </a:rPr>
              <a:t>The receiver will take the reflected signal.</a:t>
            </a:r>
          </a:p>
          <a:p>
            <a:pPr indent="-228600" lvl="0" marL="457200" rtl="0" algn="just">
              <a:spcBef>
                <a:spcPts val="0"/>
              </a:spcBef>
              <a:buClr>
                <a:srgbClr val="000000"/>
              </a:buClr>
              <a:buFont typeface="Times New Roman"/>
              <a:buChar char="●"/>
            </a:pPr>
            <a:r>
              <a:rPr lang="en-US">
                <a:solidFill>
                  <a:srgbClr val="000000"/>
                </a:solidFill>
                <a:latin typeface="Times New Roman"/>
                <a:ea typeface="Times New Roman"/>
                <a:cs typeface="Times New Roman"/>
                <a:sym typeface="Times New Roman"/>
              </a:rPr>
              <a:t>The control unit will display the created radar image and record an image log.</a:t>
            </a:r>
          </a:p>
          <a:p>
            <a:pPr lvl="0" rtl="0" algn="just">
              <a:spcBef>
                <a:spcPts val="0"/>
              </a:spcBef>
              <a:buNone/>
            </a:pPr>
            <a:r>
              <a:t/>
            </a:r>
            <a:endParaRPr>
              <a:solidFill>
                <a:srgbClr val="000000"/>
              </a:solidFill>
              <a:latin typeface="Times New Roman"/>
              <a:ea typeface="Times New Roman"/>
              <a:cs typeface="Times New Roman"/>
              <a:sym typeface="Times New Roman"/>
            </a:endParaRPr>
          </a:p>
          <a:p>
            <a:pPr indent="-228600" lvl="0" marL="457200" rtl="0" algn="just">
              <a:spcBef>
                <a:spcPts val="0"/>
              </a:spcBef>
              <a:buClr>
                <a:srgbClr val="000000"/>
              </a:buClr>
              <a:buFont typeface="Times New Roman"/>
              <a:buChar char="●"/>
            </a:pPr>
            <a:r>
              <a:rPr b="1" lang="en-US">
                <a:solidFill>
                  <a:srgbClr val="000000"/>
                </a:solidFill>
                <a:latin typeface="Times New Roman"/>
                <a:ea typeface="Times New Roman"/>
                <a:cs typeface="Times New Roman"/>
                <a:sym typeface="Times New Roman"/>
              </a:rPr>
              <a:t>The main feature of this GPR system is the phased array antennas.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t/>
            </a:r>
            <a:endParaRPr/>
          </a:p>
        </p:txBody>
      </p:sp>
      <p:sp>
        <p:nvSpPr>
          <p:cNvPr id="240" name="Shape 240"/>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rPr lang="en-US"/>
              <a:t>Passive phased arrays have a central transmitter and receiver, with phase shifters located at each radiating element or subarray. The passive array is the least expensive phased array because of its low number and cost of components1 . Active arrays use Transmit/Receive (T/R) modules to provide the last stage of amplification for transmitted signals, the first stage of amplification for receive signals, and provide both amplitude and phase control at each radiating element. The use of T/R modules in active arrays provides the advantages of amplitude control, low loss, and graceful degradation over passive arrays. Given these advantages, one could assume that all phased arrays in development are active.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t/>
            </a:r>
            <a:endParaRPr/>
          </a:p>
        </p:txBody>
      </p:sp>
      <p:sp>
        <p:nvSpPr>
          <p:cNvPr id="246" name="Shape 246"/>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rPr lang="en-US" sz="1050">
                <a:solidFill>
                  <a:srgbClr val="252525"/>
                </a:solidFill>
                <a:highlight>
                  <a:srgbClr val="FFFFFF"/>
                </a:highlight>
                <a:latin typeface="Arial"/>
                <a:ea typeface="Arial"/>
                <a:cs typeface="Arial"/>
                <a:sym typeface="Arial"/>
              </a:rPr>
              <a:t>The noise figure is the difference in </a:t>
            </a:r>
            <a:r>
              <a:rPr lang="en-US" sz="1050">
                <a:solidFill>
                  <a:srgbClr val="0B0080"/>
                </a:solidFill>
                <a:highlight>
                  <a:srgbClr val="FFFFFF"/>
                </a:highlight>
                <a:latin typeface="Arial"/>
                <a:ea typeface="Arial"/>
                <a:cs typeface="Arial"/>
                <a:sym typeface="Arial"/>
                <a:hlinkClick r:id="rId3"/>
              </a:rPr>
              <a:t>decibels</a:t>
            </a:r>
            <a:r>
              <a:rPr lang="en-US" sz="1050">
                <a:solidFill>
                  <a:srgbClr val="252525"/>
                </a:solidFill>
                <a:highlight>
                  <a:srgbClr val="FFFFFF"/>
                </a:highlight>
                <a:latin typeface="Arial"/>
                <a:ea typeface="Arial"/>
                <a:cs typeface="Arial"/>
                <a:sym typeface="Arial"/>
              </a:rPr>
              <a:t> (dB) between the noise output of the actual receiver to the noise output of an “ideal” receiver with the same overall </a:t>
            </a:r>
            <a:r>
              <a:rPr lang="en-US" sz="1050">
                <a:solidFill>
                  <a:srgbClr val="0B0080"/>
                </a:solidFill>
                <a:highlight>
                  <a:srgbClr val="FFFFFF"/>
                </a:highlight>
                <a:latin typeface="Arial"/>
                <a:ea typeface="Arial"/>
                <a:cs typeface="Arial"/>
                <a:sym typeface="Arial"/>
                <a:hlinkClick r:id="rId4"/>
              </a:rPr>
              <a:t>gain</a:t>
            </a:r>
            <a:r>
              <a:rPr lang="en-US" sz="1050">
                <a:solidFill>
                  <a:srgbClr val="252525"/>
                </a:solidFill>
                <a:highlight>
                  <a:srgbClr val="FFFFFF"/>
                </a:highlight>
                <a:latin typeface="Arial"/>
                <a:ea typeface="Arial"/>
                <a:cs typeface="Arial"/>
                <a:sym typeface="Arial"/>
              </a:rPr>
              <a:t> and </a:t>
            </a:r>
            <a:r>
              <a:rPr lang="en-US" sz="1050">
                <a:solidFill>
                  <a:srgbClr val="0B0080"/>
                </a:solidFill>
                <a:highlight>
                  <a:srgbClr val="FFFFFF"/>
                </a:highlight>
                <a:latin typeface="Arial"/>
                <a:ea typeface="Arial"/>
                <a:cs typeface="Arial"/>
                <a:sym typeface="Arial"/>
                <a:hlinkClick r:id="rId5"/>
              </a:rPr>
              <a:t>bandwidth</a:t>
            </a:r>
            <a:r>
              <a:rPr lang="en-US" sz="1050">
                <a:solidFill>
                  <a:srgbClr val="252525"/>
                </a:solidFill>
                <a:highlight>
                  <a:srgbClr val="FFFFFF"/>
                </a:highlight>
                <a:latin typeface="Arial"/>
                <a:ea typeface="Arial"/>
                <a:cs typeface="Arial"/>
                <a:sym typeface="Arial"/>
              </a:rPr>
              <a:t> when the receivers are connected to matched sources at the standard </a:t>
            </a:r>
            <a:r>
              <a:rPr lang="en-US" sz="1050">
                <a:solidFill>
                  <a:srgbClr val="0B0080"/>
                </a:solidFill>
                <a:highlight>
                  <a:srgbClr val="FFFFFF"/>
                </a:highlight>
                <a:latin typeface="Arial"/>
                <a:ea typeface="Arial"/>
                <a:cs typeface="Arial"/>
                <a:sym typeface="Arial"/>
                <a:hlinkClick r:id="rId6"/>
              </a:rPr>
              <a:t>noise temperature</a:t>
            </a:r>
            <a:r>
              <a:rPr lang="en-US" sz="1050">
                <a:solidFill>
                  <a:srgbClr val="252525"/>
                </a:solidFill>
                <a:highlight>
                  <a:srgbClr val="FFFFFF"/>
                </a:highlight>
                <a:latin typeface="Arial"/>
                <a:ea typeface="Arial"/>
                <a:cs typeface="Arial"/>
                <a:sym typeface="Arial"/>
              </a:rPr>
              <a:t> </a:t>
            </a:r>
            <a:r>
              <a:rPr i="1" lang="en-US" sz="1050">
                <a:solidFill>
                  <a:srgbClr val="252525"/>
                </a:solidFill>
                <a:highlight>
                  <a:srgbClr val="FFFFFF"/>
                </a:highlight>
                <a:latin typeface="Arial"/>
                <a:ea typeface="Arial"/>
                <a:cs typeface="Arial"/>
                <a:sym typeface="Arial"/>
              </a:rPr>
              <a:t>T</a:t>
            </a:r>
            <a:r>
              <a:rPr baseline="-25000" lang="en-US" sz="1400">
                <a:solidFill>
                  <a:srgbClr val="252525"/>
                </a:solidFill>
                <a:highlight>
                  <a:srgbClr val="FFFFFF"/>
                </a:highlight>
                <a:latin typeface="Arial"/>
                <a:ea typeface="Arial"/>
                <a:cs typeface="Arial"/>
                <a:sym typeface="Arial"/>
              </a:rPr>
              <a:t>0</a:t>
            </a:r>
            <a:r>
              <a:rPr lang="en-US" sz="1050">
                <a:solidFill>
                  <a:srgbClr val="252525"/>
                </a:solidFill>
                <a:highlight>
                  <a:srgbClr val="FFFFFF"/>
                </a:highlight>
                <a:latin typeface="Arial"/>
                <a:ea typeface="Arial"/>
                <a:cs typeface="Arial"/>
                <a:sym typeface="Arial"/>
              </a:rPr>
              <a:t> (usually 290 K).</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t/>
            </a:r>
            <a:endParaRPr/>
          </a:p>
        </p:txBody>
      </p:sp>
      <p:sp>
        <p:nvSpPr>
          <p:cNvPr id="252" name="Shape 252"/>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rPr lang="en-US"/>
              <a:t>Older adc cannot handle conversion rates of  200 MHz for 8 bit and 10 MHz for 16 conversions. However, newer models may have built SH already in their circuits.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Transmitting Antenna</a:t>
            </a:r>
          </a:p>
        </p:txBody>
      </p:sp>
      <p:pic>
        <p:nvPicPr>
          <p:cNvPr id="113" name="Shape 113"/>
          <p:cNvPicPr preferRelativeResize="0"/>
          <p:nvPr>
            <p:ph idx="1" type="body"/>
          </p:nvPr>
        </p:nvPicPr>
        <p:blipFill rotWithShape="1">
          <a:blip r:embed="rId3">
            <a:alphaModFix/>
          </a:blip>
          <a:srcRect b="0" l="0" r="0" t="0"/>
          <a:stretch/>
        </p:blipFill>
        <p:spPr>
          <a:xfrm>
            <a:off x="983412" y="1825625"/>
            <a:ext cx="10225200" cy="43511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Chirp Generator</a:t>
            </a:r>
          </a:p>
        </p:txBody>
      </p:sp>
      <p:pic>
        <p:nvPicPr>
          <p:cNvPr id="119" name="Shape 119"/>
          <p:cNvPicPr preferRelativeResize="0"/>
          <p:nvPr>
            <p:ph idx="1" type="body"/>
          </p:nvPr>
        </p:nvPicPr>
        <p:blipFill rotWithShape="1">
          <a:blip r:embed="rId3">
            <a:alphaModFix/>
          </a:blip>
          <a:srcRect b="0" l="0" r="0" t="0"/>
          <a:stretch/>
        </p:blipFill>
        <p:spPr>
          <a:xfrm>
            <a:off x="838200" y="2299707"/>
            <a:ext cx="2409900" cy="2924099"/>
          </a:xfrm>
          <a:prstGeom prst="rect">
            <a:avLst/>
          </a:prstGeom>
          <a:noFill/>
          <a:ln>
            <a:noFill/>
          </a:ln>
        </p:spPr>
      </p:pic>
      <p:sp>
        <p:nvSpPr>
          <p:cNvPr id="120" name="Shape 120"/>
          <p:cNvSpPr txBox="1"/>
          <p:nvPr/>
        </p:nvSpPr>
        <p:spPr>
          <a:xfrm>
            <a:off x="4920342" y="1825624"/>
            <a:ext cx="6433457"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pic>
        <p:nvPicPr>
          <p:cNvPr id="121" name="Shape 121"/>
          <p:cNvPicPr preferRelativeResize="0"/>
          <p:nvPr/>
        </p:nvPicPr>
        <p:blipFill>
          <a:blip r:embed="rId4">
            <a:alphaModFix/>
          </a:blip>
          <a:stretch>
            <a:fillRect/>
          </a:stretch>
        </p:blipFill>
        <p:spPr>
          <a:xfrm>
            <a:off x="7296150" y="1180525"/>
            <a:ext cx="4057650" cy="5162550"/>
          </a:xfrm>
          <a:prstGeom prst="rect">
            <a:avLst/>
          </a:prstGeom>
          <a:noFill/>
          <a:ln>
            <a:noFill/>
          </a:ln>
        </p:spPr>
      </p:pic>
      <p:pic>
        <p:nvPicPr>
          <p:cNvPr id="122" name="Shape 122"/>
          <p:cNvPicPr preferRelativeResize="0"/>
          <p:nvPr/>
        </p:nvPicPr>
        <p:blipFill>
          <a:blip r:embed="rId5">
            <a:alphaModFix/>
          </a:blip>
          <a:stretch>
            <a:fillRect/>
          </a:stretch>
        </p:blipFill>
        <p:spPr>
          <a:xfrm>
            <a:off x="3642122" y="2214967"/>
            <a:ext cx="3450462" cy="2428069"/>
          </a:xfrm>
          <a:prstGeom prst="rect">
            <a:avLst/>
          </a:prstGeom>
          <a:noFill/>
          <a:ln>
            <a:noFill/>
          </a:ln>
        </p:spPr>
      </p:pic>
      <p:sp>
        <p:nvSpPr>
          <p:cNvPr id="123" name="Shape 123"/>
          <p:cNvSpPr txBox="1"/>
          <p:nvPr/>
        </p:nvSpPr>
        <p:spPr>
          <a:xfrm>
            <a:off x="4242950" y="1901900"/>
            <a:ext cx="2248799" cy="447600"/>
          </a:xfrm>
          <a:prstGeom prst="rect">
            <a:avLst/>
          </a:prstGeom>
          <a:noFill/>
          <a:ln>
            <a:noFill/>
          </a:ln>
        </p:spPr>
        <p:txBody>
          <a:bodyPr anchorCtr="0" anchor="t" bIns="91425" lIns="91425" rIns="91425" tIns="91425">
            <a:noAutofit/>
          </a:bodyPr>
          <a:lstStyle/>
          <a:p>
            <a:pPr lvl="0">
              <a:spcBef>
                <a:spcPts val="0"/>
              </a:spcBef>
              <a:buNone/>
            </a:pPr>
            <a:r>
              <a:rPr lang="en-US"/>
              <a:t>Input signal into the VCO</a:t>
            </a:r>
          </a:p>
        </p:txBody>
      </p:sp>
      <p:sp>
        <p:nvSpPr>
          <p:cNvPr id="124" name="Shape 124"/>
          <p:cNvSpPr txBox="1"/>
          <p:nvPr/>
        </p:nvSpPr>
        <p:spPr>
          <a:xfrm>
            <a:off x="8631375" y="816625"/>
            <a:ext cx="1387199" cy="363899"/>
          </a:xfrm>
          <a:prstGeom prst="rect">
            <a:avLst/>
          </a:prstGeom>
          <a:noFill/>
          <a:ln>
            <a:noFill/>
          </a:ln>
        </p:spPr>
        <p:txBody>
          <a:bodyPr anchorCtr="0" anchor="t" bIns="91425" lIns="91425" rIns="91425" tIns="91425">
            <a:noAutofit/>
          </a:bodyPr>
          <a:lstStyle/>
          <a:p>
            <a:pPr lvl="0">
              <a:spcBef>
                <a:spcPts val="0"/>
              </a:spcBef>
              <a:buNone/>
            </a:pPr>
            <a:r>
              <a:rPr lang="en-US"/>
              <a:t>Chirp example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Splitter, Attenuator, Amplifier</a:t>
            </a:r>
          </a:p>
        </p:txBody>
      </p:sp>
      <p:sp>
        <p:nvSpPr>
          <p:cNvPr id="130" name="Shape 130"/>
          <p:cNvSpPr txBox="1"/>
          <p:nvPr>
            <p:ph idx="1" type="body"/>
          </p:nvPr>
        </p:nvSpPr>
        <p:spPr>
          <a:xfrm>
            <a:off x="4920342" y="1825624"/>
            <a:ext cx="6433457"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Splitter for sending to a mixer on the receiving end</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Attenuator for keeping a low VSWR</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Amplifier S-parameters based off of an LNA of 11 dB gain, ZX60-3011+</a:t>
            </a:r>
          </a:p>
        </p:txBody>
      </p:sp>
      <p:pic>
        <p:nvPicPr>
          <p:cNvPr id="131" name="Shape 131"/>
          <p:cNvPicPr preferRelativeResize="0"/>
          <p:nvPr/>
        </p:nvPicPr>
        <p:blipFill rotWithShape="1">
          <a:blip r:embed="rId3">
            <a:alphaModFix/>
          </a:blip>
          <a:srcRect b="0" l="0" r="0" t="0"/>
          <a:stretch/>
        </p:blipFill>
        <p:spPr>
          <a:xfrm>
            <a:off x="838200" y="2805906"/>
            <a:ext cx="3724275" cy="2390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Antenna Array with Phase Shifters</a:t>
            </a:r>
          </a:p>
        </p:txBody>
      </p:sp>
      <p:sp>
        <p:nvSpPr>
          <p:cNvPr id="137" name="Shape 137"/>
          <p:cNvSpPr txBox="1"/>
          <p:nvPr>
            <p:ph idx="1" type="body"/>
          </p:nvPr>
        </p:nvSpPr>
        <p:spPr>
          <a:xfrm>
            <a:off x="7554685" y="1825625"/>
            <a:ext cx="3799114"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50 ohm resistors used to represent antenna load</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Phase shifters used to direct or focus antenna pattern</a:t>
            </a:r>
          </a:p>
        </p:txBody>
      </p:sp>
      <p:pic>
        <p:nvPicPr>
          <p:cNvPr id="138" name="Shape 138"/>
          <p:cNvPicPr preferRelativeResize="0"/>
          <p:nvPr/>
        </p:nvPicPr>
        <p:blipFill rotWithShape="1">
          <a:blip r:embed="rId3">
            <a:alphaModFix/>
          </a:blip>
          <a:srcRect b="0" l="0" r="0" t="0"/>
          <a:stretch/>
        </p:blipFill>
        <p:spPr>
          <a:xfrm>
            <a:off x="838200" y="2143918"/>
            <a:ext cx="6419850" cy="37147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Antenna Type</a:t>
            </a:r>
          </a:p>
        </p:txBody>
      </p:sp>
      <p:sp>
        <p:nvSpPr>
          <p:cNvPr id="144" name="Shape 14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rPr lang="en-US"/>
              <a:t>Vivaldi antenna</a:t>
            </a:r>
          </a:p>
          <a:p>
            <a:pPr indent="-228600" lvl="0" marL="457200" marR="0" rtl="0" algn="l">
              <a:lnSpc>
                <a:spcPct val="90000"/>
              </a:lnSpc>
              <a:spcBef>
                <a:spcPts val="0"/>
              </a:spcBef>
              <a:buAutoNum type="arabicPeriod"/>
            </a:pPr>
            <a:r>
              <a:rPr lang="en-US"/>
              <a:t>Directive</a:t>
            </a:r>
          </a:p>
          <a:p>
            <a:pPr indent="-228600" lvl="0" marL="457200" marR="0" rtl="0" algn="l">
              <a:lnSpc>
                <a:spcPct val="90000"/>
              </a:lnSpc>
              <a:spcBef>
                <a:spcPts val="0"/>
              </a:spcBef>
              <a:buAutoNum type="arabicPeriod"/>
            </a:pPr>
            <a:r>
              <a:rPr lang="en-US"/>
              <a:t>Low-cost</a:t>
            </a:r>
          </a:p>
          <a:p>
            <a:pPr indent="-228600" lvl="0" marL="457200" marR="0" rtl="0" algn="l">
              <a:lnSpc>
                <a:spcPct val="90000"/>
              </a:lnSpc>
              <a:spcBef>
                <a:spcPts val="0"/>
              </a:spcBef>
              <a:buAutoNum type="arabicPeriod"/>
            </a:pPr>
            <a:r>
              <a:rPr lang="en-US"/>
              <a:t>Able to be constructed, if necessary</a:t>
            </a:r>
          </a:p>
          <a:p>
            <a:pPr indent="-228600" lvl="0" marL="457200" marR="0" rtl="0" algn="l">
              <a:lnSpc>
                <a:spcPct val="90000"/>
              </a:lnSpc>
              <a:spcBef>
                <a:spcPts val="0"/>
              </a:spcBef>
              <a:buAutoNum type="arabicPeriod"/>
            </a:pPr>
            <a:r>
              <a:rPr lang="en-US"/>
              <a:t>Frequency dependent on construction</a:t>
            </a:r>
          </a:p>
        </p:txBody>
      </p:sp>
      <p:pic>
        <p:nvPicPr>
          <p:cNvPr id="145" name="Shape 145"/>
          <p:cNvPicPr preferRelativeResize="0"/>
          <p:nvPr/>
        </p:nvPicPr>
        <p:blipFill>
          <a:blip r:embed="rId3">
            <a:alphaModFix/>
          </a:blip>
          <a:stretch>
            <a:fillRect/>
          </a:stretch>
        </p:blipFill>
        <p:spPr>
          <a:xfrm>
            <a:off x="3519475" y="4395787"/>
            <a:ext cx="5153025" cy="17811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Receiver Block Diagram</a:t>
            </a:r>
          </a:p>
        </p:txBody>
      </p:sp>
      <p:sp>
        <p:nvSpPr>
          <p:cNvPr id="151" name="Shape 151"/>
          <p:cNvSpPr txBox="1"/>
          <p:nvPr>
            <p:ph idx="1" type="body"/>
          </p:nvPr>
        </p:nvSpPr>
        <p:spPr>
          <a:xfrm>
            <a:off x="4286250" y="3333900"/>
            <a:ext cx="7067700" cy="2843100"/>
          </a:xfrm>
          <a:prstGeom prst="rect">
            <a:avLst/>
          </a:prstGeom>
          <a:noFill/>
          <a:ln>
            <a:noFill/>
          </a:ln>
        </p:spPr>
        <p:txBody>
          <a:bodyPr anchorCtr="0" anchor="t" bIns="45700" lIns="91425" rIns="91425" tIns="45700">
            <a:noAutofit/>
          </a:bodyPr>
          <a:lstStyle/>
          <a:p>
            <a:pPr indent="-342900" lvl="0" marL="457200" marR="0" rtl="0" algn="l">
              <a:lnSpc>
                <a:spcPct val="90000"/>
              </a:lnSpc>
              <a:spcBef>
                <a:spcPts val="0"/>
              </a:spcBef>
              <a:buSzPct val="100000"/>
            </a:pPr>
            <a:r>
              <a:rPr lang="en-US" sz="1800"/>
              <a:t>The receiver picks up the reflected signals. </a:t>
            </a:r>
          </a:p>
          <a:p>
            <a:pPr indent="-342900" lvl="0" marL="457200" marR="0" rtl="0" algn="l">
              <a:lnSpc>
                <a:spcPct val="90000"/>
              </a:lnSpc>
              <a:spcBef>
                <a:spcPts val="0"/>
              </a:spcBef>
              <a:buSzPct val="100000"/>
            </a:pPr>
            <a:r>
              <a:rPr lang="en-US" sz="1800"/>
              <a:t>We chose the Homodyne version over the Heterodyne phased array to avoid the need to utilize multiple LO with each incoming signal.</a:t>
            </a:r>
          </a:p>
          <a:p>
            <a:pPr indent="-342900" lvl="0" marL="457200" marR="0" rtl="0" algn="l">
              <a:lnSpc>
                <a:spcPct val="90000"/>
              </a:lnSpc>
              <a:spcBef>
                <a:spcPts val="0"/>
              </a:spcBef>
              <a:buSzPct val="100000"/>
            </a:pPr>
            <a:r>
              <a:rPr lang="en-US" sz="1800"/>
              <a:t>We want to amplify before mixing samples so we do not lose any reflections.</a:t>
            </a:r>
          </a:p>
          <a:p>
            <a:pPr indent="-342900" lvl="0" marL="457200" marR="0" rtl="0" algn="l">
              <a:lnSpc>
                <a:spcPct val="90000"/>
              </a:lnSpc>
              <a:spcBef>
                <a:spcPts val="0"/>
              </a:spcBef>
              <a:buSzPct val="100000"/>
            </a:pPr>
            <a:r>
              <a:rPr lang="en-US" sz="1800"/>
              <a:t>The four main blocks that make up this circuit are the TVG, LNA, SH, and ADC</a:t>
            </a:r>
          </a:p>
        </p:txBody>
      </p:sp>
      <p:pic>
        <p:nvPicPr>
          <p:cNvPr id="152" name="Shape 152"/>
          <p:cNvPicPr preferRelativeResize="0"/>
          <p:nvPr/>
        </p:nvPicPr>
        <p:blipFill>
          <a:blip r:embed="rId3">
            <a:alphaModFix/>
          </a:blip>
          <a:stretch>
            <a:fillRect/>
          </a:stretch>
        </p:blipFill>
        <p:spPr>
          <a:xfrm>
            <a:off x="4582850" y="1825625"/>
            <a:ext cx="6770950" cy="1508275"/>
          </a:xfrm>
          <a:prstGeom prst="rect">
            <a:avLst/>
          </a:prstGeom>
          <a:noFill/>
          <a:ln>
            <a:noFill/>
          </a:ln>
        </p:spPr>
      </p:pic>
      <p:pic>
        <p:nvPicPr>
          <p:cNvPr id="153" name="Shape 153"/>
          <p:cNvPicPr preferRelativeResize="0"/>
          <p:nvPr/>
        </p:nvPicPr>
        <p:blipFill>
          <a:blip r:embed="rId4">
            <a:alphaModFix/>
          </a:blip>
          <a:stretch>
            <a:fillRect/>
          </a:stretch>
        </p:blipFill>
        <p:spPr>
          <a:xfrm>
            <a:off x="838200" y="2205037"/>
            <a:ext cx="3448050" cy="39719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Circuit Implementation</a:t>
            </a:r>
          </a:p>
        </p:txBody>
      </p:sp>
      <p:sp>
        <p:nvSpPr>
          <p:cNvPr id="159" name="Shape 159"/>
          <p:cNvSpPr txBox="1"/>
          <p:nvPr>
            <p:ph idx="1" type="body"/>
          </p:nvPr>
        </p:nvSpPr>
        <p:spPr>
          <a:xfrm>
            <a:off x="838200" y="1825625"/>
            <a:ext cx="5650499" cy="4351500"/>
          </a:xfrm>
          <a:prstGeom prst="rect">
            <a:avLst/>
          </a:prstGeom>
          <a:noFill/>
          <a:ln>
            <a:noFill/>
          </a:ln>
        </p:spPr>
        <p:txBody>
          <a:bodyPr anchorCtr="0" anchor="t" bIns="45700" lIns="91425" rIns="91425" tIns="45700">
            <a:noAutofit/>
          </a:bodyPr>
          <a:lstStyle/>
          <a:p>
            <a:pPr indent="-342900" lvl="0" marL="457200" marR="0" rtl="0" algn="l">
              <a:lnSpc>
                <a:spcPct val="90000"/>
              </a:lnSpc>
              <a:spcBef>
                <a:spcPts val="0"/>
              </a:spcBef>
              <a:buClr>
                <a:schemeClr val="dk1"/>
              </a:buClr>
              <a:buSzPct val="100000"/>
              <a:buFont typeface="Calibri"/>
            </a:pPr>
            <a:r>
              <a:rPr lang="en-US" sz="1800"/>
              <a:t>We decided to implement a passive array due to cost restraints. </a:t>
            </a:r>
          </a:p>
          <a:p>
            <a:pPr indent="0" lvl="0" marL="0" marR="0" rtl="0" algn="l">
              <a:lnSpc>
                <a:spcPct val="90000"/>
              </a:lnSpc>
              <a:spcBef>
                <a:spcPts val="0"/>
              </a:spcBef>
              <a:buNone/>
            </a:pPr>
            <a:r>
              <a:t/>
            </a:r>
            <a:endParaRPr sz="1800"/>
          </a:p>
          <a:p>
            <a:pPr indent="-342900" lvl="0" marL="457200" marR="0" rtl="0" algn="l">
              <a:lnSpc>
                <a:spcPct val="90000"/>
              </a:lnSpc>
              <a:spcBef>
                <a:spcPts val="0"/>
              </a:spcBef>
              <a:buSzPct val="100000"/>
            </a:pPr>
            <a:r>
              <a:rPr lang="en-US" sz="1800"/>
              <a:t>The TVG is included before the LNA so that its design can be much more sensitive without saturation of the air and ground.</a:t>
            </a:r>
          </a:p>
          <a:p>
            <a:pPr indent="0" lvl="0" marL="0" marR="0" rtl="0" algn="l">
              <a:lnSpc>
                <a:spcPct val="90000"/>
              </a:lnSpc>
              <a:spcBef>
                <a:spcPts val="0"/>
              </a:spcBef>
              <a:buNone/>
            </a:pPr>
            <a:r>
              <a:t/>
            </a:r>
            <a:endParaRPr sz="1800"/>
          </a:p>
          <a:p>
            <a:pPr indent="-342900" lvl="0" marL="457200" marR="0" rtl="0" algn="l">
              <a:lnSpc>
                <a:spcPct val="90000"/>
              </a:lnSpc>
              <a:spcBef>
                <a:spcPts val="0"/>
              </a:spcBef>
              <a:buSzPct val="100000"/>
            </a:pPr>
            <a:r>
              <a:rPr lang="en-US" sz="1800"/>
              <a:t>Overall, this increases the dynamic range of the receiver.</a:t>
            </a:r>
          </a:p>
        </p:txBody>
      </p:sp>
      <p:pic>
        <p:nvPicPr>
          <p:cNvPr id="160" name="Shape 160"/>
          <p:cNvPicPr preferRelativeResize="0"/>
          <p:nvPr/>
        </p:nvPicPr>
        <p:blipFill>
          <a:blip r:embed="rId3">
            <a:alphaModFix/>
          </a:blip>
          <a:stretch>
            <a:fillRect/>
          </a:stretch>
        </p:blipFill>
        <p:spPr>
          <a:xfrm>
            <a:off x="6568923" y="890098"/>
            <a:ext cx="4784874" cy="52868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